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845" r:id="rId2"/>
    <p:sldId id="527" r:id="rId3"/>
    <p:sldId id="528" r:id="rId4"/>
    <p:sldId id="428" r:id="rId5"/>
    <p:sldId id="432" r:id="rId6"/>
    <p:sldId id="440" r:id="rId7"/>
    <p:sldId id="444" r:id="rId8"/>
    <p:sldId id="446" r:id="rId9"/>
    <p:sldId id="534" r:id="rId10"/>
    <p:sldId id="461" r:id="rId11"/>
    <p:sldId id="464" r:id="rId12"/>
    <p:sldId id="477" r:id="rId13"/>
    <p:sldId id="565" r:id="rId14"/>
    <p:sldId id="793" r:id="rId15"/>
    <p:sldId id="795" r:id="rId16"/>
    <p:sldId id="501" r:id="rId17"/>
    <p:sldId id="796" r:id="rId18"/>
    <p:sldId id="559" r:id="rId19"/>
    <p:sldId id="561" r:id="rId20"/>
    <p:sldId id="563" r:id="rId21"/>
    <p:sldId id="797" r:id="rId22"/>
    <p:sldId id="567" r:id="rId23"/>
    <p:sldId id="777" r:id="rId24"/>
    <p:sldId id="505" r:id="rId25"/>
    <p:sldId id="507" r:id="rId26"/>
    <p:sldId id="523" r:id="rId27"/>
    <p:sldId id="525" r:id="rId28"/>
    <p:sldId id="421" r:id="rId29"/>
    <p:sldId id="422" r:id="rId30"/>
    <p:sldId id="423" r:id="rId31"/>
    <p:sldId id="424" r:id="rId32"/>
    <p:sldId id="820" r:id="rId33"/>
    <p:sldId id="425" r:id="rId34"/>
    <p:sldId id="426" r:id="rId35"/>
    <p:sldId id="821" r:id="rId36"/>
    <p:sldId id="824" r:id="rId37"/>
    <p:sldId id="827" r:id="rId38"/>
    <p:sldId id="435" r:id="rId39"/>
    <p:sldId id="436" r:id="rId40"/>
    <p:sldId id="437" r:id="rId41"/>
    <p:sldId id="430" r:id="rId42"/>
    <p:sldId id="434" r:id="rId43"/>
    <p:sldId id="828" r:id="rId44"/>
    <p:sldId id="441" r:id="rId45"/>
    <p:sldId id="447" r:id="rId46"/>
    <p:sldId id="445" r:id="rId47"/>
    <p:sldId id="459" r:id="rId48"/>
    <p:sldId id="829" r:id="rId49"/>
    <p:sldId id="830" r:id="rId50"/>
    <p:sldId id="831" r:id="rId51"/>
    <p:sldId id="429" r:id="rId52"/>
    <p:sldId id="832" r:id="rId53"/>
    <p:sldId id="431" r:id="rId54"/>
    <p:sldId id="433" r:id="rId55"/>
    <p:sldId id="833" r:id="rId56"/>
    <p:sldId id="834" r:id="rId57"/>
    <p:sldId id="443" r:id="rId58"/>
    <p:sldId id="835" r:id="rId59"/>
    <p:sldId id="539" r:id="rId60"/>
    <p:sldId id="532" r:id="rId61"/>
    <p:sldId id="540" r:id="rId62"/>
    <p:sldId id="448" r:id="rId63"/>
    <p:sldId id="836" r:id="rId64"/>
    <p:sldId id="837" r:id="rId65"/>
    <p:sldId id="838" r:id="rId66"/>
    <p:sldId id="839" r:id="rId67"/>
    <p:sldId id="840" r:id="rId68"/>
    <p:sldId id="841" r:id="rId69"/>
    <p:sldId id="842" r:id="rId70"/>
    <p:sldId id="442" r:id="rId71"/>
    <p:sldId id="843" r:id="rId72"/>
    <p:sldId id="844" r:id="rId7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146197-95E4-4A9C-9BC2-1E40E0682A74}" type="datetimeFigureOut">
              <a:rPr lang="zh-CN" altLang="en-US" smtClean="0"/>
              <a:t>2021/6/3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56381-999C-416D-80EF-9673E1D0FA5B}" type="slidenum">
              <a:rPr lang="zh-CN" altLang="en-US" smtClean="0"/>
              <a:t>‹#›</a:t>
            </a:fld>
            <a:endParaRPr lang="zh-CN" altLang="en-US"/>
          </a:p>
        </p:txBody>
      </p:sp>
    </p:spTree>
    <p:extLst>
      <p:ext uri="{BB962C8B-B14F-4D97-AF65-F5344CB8AC3E}">
        <p14:creationId xmlns:p14="http://schemas.microsoft.com/office/powerpoint/2010/main" val="3733963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456ADC70-F0C9-4804-BFDE-61A0D2BC66E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a:extLst>
              <a:ext uri="{FF2B5EF4-FFF2-40B4-BE49-F238E27FC236}">
                <a16:creationId xmlns:a16="http://schemas.microsoft.com/office/drawing/2014/main" id="{6BA357EC-32B4-451F-A4F2-DBD97479E9DF}"/>
              </a:ext>
            </a:extLst>
          </p:cNvPr>
          <p:cNvSpPr>
            <a:spLocks noGrp="1" noChangeArrowheads="1"/>
          </p:cNvSpPr>
          <p:nvPr>
            <p:ph type="body" idx="1"/>
          </p:nvPr>
        </p:nvSpPr>
        <p:spPr bwMode="auto">
          <a:xfrm>
            <a:off x="709613" y="4926013"/>
            <a:ext cx="5680075" cy="402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5844" name="日期占位符 3">
            <a:extLst>
              <a:ext uri="{FF2B5EF4-FFF2-40B4-BE49-F238E27FC236}">
                <a16:creationId xmlns:a16="http://schemas.microsoft.com/office/drawing/2014/main" id="{CA097718-3FE0-4590-9913-C656E6981A14}"/>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BCECF6B-1408-4828-A036-562D91431344}" type="datetime1">
              <a:rPr lang="zh-CN" altLang="en-US" sz="1800" smtClean="0">
                <a:sym typeface="Arial" panose="020B0604020202020204" pitchFamily="34" charset="0"/>
              </a:rPr>
              <a:pPr/>
              <a:t>2021/6/3</a:t>
            </a:fld>
            <a:endParaRPr lang="en-US" altLang="zh-CN" sz="1800">
              <a:sym typeface="Arial" panose="020B0604020202020204" pitchFamily="34" charset="0"/>
            </a:endParaRPr>
          </a:p>
        </p:txBody>
      </p:sp>
      <p:sp>
        <p:nvSpPr>
          <p:cNvPr id="35845" name="灯片编号占位符 4">
            <a:extLst>
              <a:ext uri="{FF2B5EF4-FFF2-40B4-BE49-F238E27FC236}">
                <a16:creationId xmlns:a16="http://schemas.microsoft.com/office/drawing/2014/main" id="{94EF4277-CEA4-42C9-B6AA-795ACC122CA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951FB9D-13DA-434F-AA69-138A4A624A31}" type="slidenum">
              <a:rPr lang="zh-CN" altLang="en-US" sz="1800">
                <a:sym typeface="Arial" panose="020B0604020202020204" pitchFamily="34" charset="0"/>
              </a:rPr>
              <a:pPr/>
              <a:t>21</a:t>
            </a:fld>
            <a:endParaRPr lang="en-US" altLang="zh-CN" sz="1800">
              <a:sym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2FC2555B-941C-4145-AFC5-022C7F3D7E0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备注占位符 2">
            <a:extLst>
              <a:ext uri="{FF2B5EF4-FFF2-40B4-BE49-F238E27FC236}">
                <a16:creationId xmlns:a16="http://schemas.microsoft.com/office/drawing/2014/main" id="{4551DFC1-E7FD-48B1-A5DD-DEAC8AB3BB9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黑体" panose="02010609060101010101" pitchFamily="49" charset="-122"/>
                <a:ea typeface="黑体" panose="02010609060101010101" pitchFamily="49" charset="-122"/>
              </a:rPr>
              <a:t>避免了脏读和丢失修改的问题。</a:t>
            </a:r>
            <a:endParaRPr lang="en-US" altLang="zh-CN">
              <a:latin typeface="黑体" panose="02010609060101010101" pitchFamily="49" charset="-122"/>
              <a:ea typeface="黑体" panose="02010609060101010101" pitchFamily="49" charset="-122"/>
            </a:endParaRPr>
          </a:p>
          <a:p>
            <a:r>
              <a:rPr lang="zh-CN" altLang="en-US">
                <a:latin typeface="黑体" panose="02010609060101010101" pitchFamily="49" charset="-122"/>
                <a:ea typeface="黑体" panose="02010609060101010101" pitchFamily="49" charset="-122"/>
              </a:rPr>
              <a:t>避免丢失更新</a:t>
            </a:r>
            <a:endParaRPr lang="en-US" altLang="zh-CN">
              <a:latin typeface="黑体" panose="02010609060101010101" pitchFamily="49" charset="-122"/>
              <a:ea typeface="黑体" panose="02010609060101010101" pitchFamily="49" charset="-122"/>
            </a:endParaRPr>
          </a:p>
          <a:p>
            <a:endParaRPr lang="zh-CN" altLang="en-US"/>
          </a:p>
        </p:txBody>
      </p:sp>
      <p:sp>
        <p:nvSpPr>
          <p:cNvPr id="53252" name="灯片编号占位符 3">
            <a:extLst>
              <a:ext uri="{FF2B5EF4-FFF2-40B4-BE49-F238E27FC236}">
                <a16:creationId xmlns:a16="http://schemas.microsoft.com/office/drawing/2014/main" id="{D6A7E4F9-AC04-4D3C-9A54-6BA82E6E67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C4AB7CD-DDD5-4958-B8F2-4021BF1526BC}" type="slidenum">
              <a:rPr lang="zh-CN" altLang="en-US"/>
              <a:pPr/>
              <a:t>58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E8E55-1369-4956-8CA9-891A631ECBC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7379C81-C69B-482A-8151-FDD49FC0FE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4BBB3D4-75A5-4688-906B-74AAA242901B}"/>
              </a:ext>
            </a:extLst>
          </p:cNvPr>
          <p:cNvSpPr>
            <a:spLocks noGrp="1"/>
          </p:cNvSpPr>
          <p:nvPr>
            <p:ph type="dt" sz="half" idx="10"/>
          </p:nvPr>
        </p:nvSpPr>
        <p:spPr/>
        <p:txBody>
          <a:bodyPr/>
          <a:lstStyle/>
          <a:p>
            <a:fld id="{7F6FFA6B-E058-4944-A507-73BAC185CD2E}" type="datetimeFigureOut">
              <a:rPr lang="zh-CN" altLang="en-US" smtClean="0"/>
              <a:t>2021/6/3</a:t>
            </a:fld>
            <a:endParaRPr lang="zh-CN" altLang="en-US"/>
          </a:p>
        </p:txBody>
      </p:sp>
      <p:sp>
        <p:nvSpPr>
          <p:cNvPr id="5" name="页脚占位符 4">
            <a:extLst>
              <a:ext uri="{FF2B5EF4-FFF2-40B4-BE49-F238E27FC236}">
                <a16:creationId xmlns:a16="http://schemas.microsoft.com/office/drawing/2014/main" id="{7E0D483F-2BF7-43A9-AD51-E75AFC8088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3E4C30-6A2A-4F9F-9B6A-95B11D4FDB3C}"/>
              </a:ext>
            </a:extLst>
          </p:cNvPr>
          <p:cNvSpPr>
            <a:spLocks noGrp="1"/>
          </p:cNvSpPr>
          <p:nvPr>
            <p:ph type="sldNum" sz="quarter" idx="12"/>
          </p:nvPr>
        </p:nvSpPr>
        <p:spPr/>
        <p:txBody>
          <a:bodyPr/>
          <a:lstStyle/>
          <a:p>
            <a:fld id="{28802711-E2ED-48D0-8642-3BE77E1946D2}" type="slidenum">
              <a:rPr lang="zh-CN" altLang="en-US" smtClean="0"/>
              <a:t>‹#›</a:t>
            </a:fld>
            <a:endParaRPr lang="zh-CN" altLang="en-US"/>
          </a:p>
        </p:txBody>
      </p:sp>
    </p:spTree>
    <p:extLst>
      <p:ext uri="{BB962C8B-B14F-4D97-AF65-F5344CB8AC3E}">
        <p14:creationId xmlns:p14="http://schemas.microsoft.com/office/powerpoint/2010/main" val="4144466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6019A1-D8C8-4D94-B240-335D0A7F10E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D1370AB-7D27-48F7-8BE0-09CB82A7F80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AB344B7-EB21-42FB-B55D-DD827A9FA7E9}"/>
              </a:ext>
            </a:extLst>
          </p:cNvPr>
          <p:cNvSpPr>
            <a:spLocks noGrp="1"/>
          </p:cNvSpPr>
          <p:nvPr>
            <p:ph type="dt" sz="half" idx="10"/>
          </p:nvPr>
        </p:nvSpPr>
        <p:spPr/>
        <p:txBody>
          <a:bodyPr/>
          <a:lstStyle/>
          <a:p>
            <a:fld id="{7F6FFA6B-E058-4944-A507-73BAC185CD2E}" type="datetimeFigureOut">
              <a:rPr lang="zh-CN" altLang="en-US" smtClean="0"/>
              <a:t>2021/6/3</a:t>
            </a:fld>
            <a:endParaRPr lang="zh-CN" altLang="en-US"/>
          </a:p>
        </p:txBody>
      </p:sp>
      <p:sp>
        <p:nvSpPr>
          <p:cNvPr id="5" name="页脚占位符 4">
            <a:extLst>
              <a:ext uri="{FF2B5EF4-FFF2-40B4-BE49-F238E27FC236}">
                <a16:creationId xmlns:a16="http://schemas.microsoft.com/office/drawing/2014/main" id="{A55ECA63-8C0F-4EA9-9DF9-6BF38A0493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F5B2F5-EBDF-4C9A-A955-1D6EC0E35853}"/>
              </a:ext>
            </a:extLst>
          </p:cNvPr>
          <p:cNvSpPr>
            <a:spLocks noGrp="1"/>
          </p:cNvSpPr>
          <p:nvPr>
            <p:ph type="sldNum" sz="quarter" idx="12"/>
          </p:nvPr>
        </p:nvSpPr>
        <p:spPr/>
        <p:txBody>
          <a:bodyPr/>
          <a:lstStyle/>
          <a:p>
            <a:fld id="{28802711-E2ED-48D0-8642-3BE77E1946D2}" type="slidenum">
              <a:rPr lang="zh-CN" altLang="en-US" smtClean="0"/>
              <a:t>‹#›</a:t>
            </a:fld>
            <a:endParaRPr lang="zh-CN" altLang="en-US"/>
          </a:p>
        </p:txBody>
      </p:sp>
    </p:spTree>
    <p:extLst>
      <p:ext uri="{BB962C8B-B14F-4D97-AF65-F5344CB8AC3E}">
        <p14:creationId xmlns:p14="http://schemas.microsoft.com/office/powerpoint/2010/main" val="2613544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7F22CDF-86B5-4592-8762-BC17D77DB7E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E14C6D5-E1FA-4728-916D-DB63CFDBA4D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5A04FA9-759A-4AEE-9D0B-285F46386713}"/>
              </a:ext>
            </a:extLst>
          </p:cNvPr>
          <p:cNvSpPr>
            <a:spLocks noGrp="1"/>
          </p:cNvSpPr>
          <p:nvPr>
            <p:ph type="dt" sz="half" idx="10"/>
          </p:nvPr>
        </p:nvSpPr>
        <p:spPr/>
        <p:txBody>
          <a:bodyPr/>
          <a:lstStyle/>
          <a:p>
            <a:fld id="{7F6FFA6B-E058-4944-A507-73BAC185CD2E}" type="datetimeFigureOut">
              <a:rPr lang="zh-CN" altLang="en-US" smtClean="0"/>
              <a:t>2021/6/3</a:t>
            </a:fld>
            <a:endParaRPr lang="zh-CN" altLang="en-US"/>
          </a:p>
        </p:txBody>
      </p:sp>
      <p:sp>
        <p:nvSpPr>
          <p:cNvPr id="5" name="页脚占位符 4">
            <a:extLst>
              <a:ext uri="{FF2B5EF4-FFF2-40B4-BE49-F238E27FC236}">
                <a16:creationId xmlns:a16="http://schemas.microsoft.com/office/drawing/2014/main" id="{C2A8D77C-E644-4AAC-AC1C-D27FECDDAB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B9896D-FCE2-4E11-AE7C-C10EDCF5B215}"/>
              </a:ext>
            </a:extLst>
          </p:cNvPr>
          <p:cNvSpPr>
            <a:spLocks noGrp="1"/>
          </p:cNvSpPr>
          <p:nvPr>
            <p:ph type="sldNum" sz="quarter" idx="12"/>
          </p:nvPr>
        </p:nvSpPr>
        <p:spPr/>
        <p:txBody>
          <a:bodyPr/>
          <a:lstStyle/>
          <a:p>
            <a:fld id="{28802711-E2ED-48D0-8642-3BE77E1946D2}" type="slidenum">
              <a:rPr lang="zh-CN" altLang="en-US" smtClean="0"/>
              <a:t>‹#›</a:t>
            </a:fld>
            <a:endParaRPr lang="zh-CN" altLang="en-US"/>
          </a:p>
        </p:txBody>
      </p:sp>
    </p:spTree>
    <p:extLst>
      <p:ext uri="{BB962C8B-B14F-4D97-AF65-F5344CB8AC3E}">
        <p14:creationId xmlns:p14="http://schemas.microsoft.com/office/powerpoint/2010/main" val="2890718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F10A8491-6E18-440F-A7BC-4A61FC1E667B}"/>
              </a:ext>
            </a:extLst>
          </p:cNvPr>
          <p:cNvSpPr>
            <a:spLocks noGrp="1" noChangeArrowheads="1"/>
          </p:cNvSpPr>
          <p:nvPr>
            <p:ph type="dt" sz="half" idx="10"/>
          </p:nvPr>
        </p:nvSpPr>
        <p:spPr/>
        <p:txBody>
          <a:bodyPr/>
          <a:lstStyle>
            <a:lvl1pPr>
              <a:defRPr/>
            </a:lvl1pPr>
          </a:lstStyle>
          <a:p>
            <a:pPr>
              <a:defRPr/>
            </a:pPr>
            <a:endParaRPr lang="zh-CN" altLang="en-US"/>
          </a:p>
        </p:txBody>
      </p:sp>
      <p:sp>
        <p:nvSpPr>
          <p:cNvPr id="4" name="Rectangle 5">
            <a:extLst>
              <a:ext uri="{FF2B5EF4-FFF2-40B4-BE49-F238E27FC236}">
                <a16:creationId xmlns:a16="http://schemas.microsoft.com/office/drawing/2014/main" id="{2B8C980A-6CB9-493C-B4F6-BAB51AF38BD3}"/>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5" name="Rectangle 6">
            <a:extLst>
              <a:ext uri="{FF2B5EF4-FFF2-40B4-BE49-F238E27FC236}">
                <a16:creationId xmlns:a16="http://schemas.microsoft.com/office/drawing/2014/main" id="{D2CFFED7-40CF-4344-84EB-EAFD57E73E04}"/>
              </a:ext>
            </a:extLst>
          </p:cNvPr>
          <p:cNvSpPr>
            <a:spLocks noGrp="1" noChangeArrowheads="1"/>
          </p:cNvSpPr>
          <p:nvPr>
            <p:ph type="sldNum" sz="quarter" idx="12"/>
          </p:nvPr>
        </p:nvSpPr>
        <p:spPr/>
        <p:txBody>
          <a:bodyPr/>
          <a:lstStyle>
            <a:lvl1pPr>
              <a:defRPr/>
            </a:lvl1pPr>
          </a:lstStyle>
          <a:p>
            <a:fld id="{B2D568D7-AFC7-46D3-ADE0-B39A67FD8663}" type="slidenum">
              <a:rPr lang="zh-CN" altLang="en-US"/>
              <a:pPr/>
              <a:t>‹#›</a:t>
            </a:fld>
            <a:endParaRPr lang="en-US" altLang="zh-CN" sz="1800"/>
          </a:p>
        </p:txBody>
      </p:sp>
    </p:spTree>
    <p:extLst>
      <p:ext uri="{BB962C8B-B14F-4D97-AF65-F5344CB8AC3E}">
        <p14:creationId xmlns:p14="http://schemas.microsoft.com/office/powerpoint/2010/main" val="58246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AD5B5A-8C38-43B9-B4AD-AF953890062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FA0198A-1494-4E8F-BD12-28BCA6638B8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44EAD8A-D3B6-490D-BEDC-52603B0F0792}"/>
              </a:ext>
            </a:extLst>
          </p:cNvPr>
          <p:cNvSpPr>
            <a:spLocks noGrp="1"/>
          </p:cNvSpPr>
          <p:nvPr>
            <p:ph type="dt" sz="half" idx="10"/>
          </p:nvPr>
        </p:nvSpPr>
        <p:spPr/>
        <p:txBody>
          <a:bodyPr/>
          <a:lstStyle/>
          <a:p>
            <a:fld id="{7F6FFA6B-E058-4944-A507-73BAC185CD2E}" type="datetimeFigureOut">
              <a:rPr lang="zh-CN" altLang="en-US" smtClean="0"/>
              <a:t>2021/6/3</a:t>
            </a:fld>
            <a:endParaRPr lang="zh-CN" altLang="en-US"/>
          </a:p>
        </p:txBody>
      </p:sp>
      <p:sp>
        <p:nvSpPr>
          <p:cNvPr id="5" name="页脚占位符 4">
            <a:extLst>
              <a:ext uri="{FF2B5EF4-FFF2-40B4-BE49-F238E27FC236}">
                <a16:creationId xmlns:a16="http://schemas.microsoft.com/office/drawing/2014/main" id="{176C54E8-D735-446E-9AB5-C816564058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41ECB3-FD50-49A6-B0B0-A9B5F45BC1DF}"/>
              </a:ext>
            </a:extLst>
          </p:cNvPr>
          <p:cNvSpPr>
            <a:spLocks noGrp="1"/>
          </p:cNvSpPr>
          <p:nvPr>
            <p:ph type="sldNum" sz="quarter" idx="12"/>
          </p:nvPr>
        </p:nvSpPr>
        <p:spPr/>
        <p:txBody>
          <a:bodyPr/>
          <a:lstStyle/>
          <a:p>
            <a:fld id="{28802711-E2ED-48D0-8642-3BE77E1946D2}" type="slidenum">
              <a:rPr lang="zh-CN" altLang="en-US" smtClean="0"/>
              <a:t>‹#›</a:t>
            </a:fld>
            <a:endParaRPr lang="zh-CN" altLang="en-US"/>
          </a:p>
        </p:txBody>
      </p:sp>
    </p:spTree>
    <p:extLst>
      <p:ext uri="{BB962C8B-B14F-4D97-AF65-F5344CB8AC3E}">
        <p14:creationId xmlns:p14="http://schemas.microsoft.com/office/powerpoint/2010/main" val="1097572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02B50-E6CD-448F-848F-A19BBB0B7F2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120FD0F-98AD-4B71-B1C0-C25E5DDF57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D943E10-B48E-4316-B31A-34681AEBC579}"/>
              </a:ext>
            </a:extLst>
          </p:cNvPr>
          <p:cNvSpPr>
            <a:spLocks noGrp="1"/>
          </p:cNvSpPr>
          <p:nvPr>
            <p:ph type="dt" sz="half" idx="10"/>
          </p:nvPr>
        </p:nvSpPr>
        <p:spPr/>
        <p:txBody>
          <a:bodyPr/>
          <a:lstStyle/>
          <a:p>
            <a:fld id="{7F6FFA6B-E058-4944-A507-73BAC185CD2E}" type="datetimeFigureOut">
              <a:rPr lang="zh-CN" altLang="en-US" smtClean="0"/>
              <a:t>2021/6/3</a:t>
            </a:fld>
            <a:endParaRPr lang="zh-CN" altLang="en-US"/>
          </a:p>
        </p:txBody>
      </p:sp>
      <p:sp>
        <p:nvSpPr>
          <p:cNvPr id="5" name="页脚占位符 4">
            <a:extLst>
              <a:ext uri="{FF2B5EF4-FFF2-40B4-BE49-F238E27FC236}">
                <a16:creationId xmlns:a16="http://schemas.microsoft.com/office/drawing/2014/main" id="{DE937519-12D0-4371-8280-AB3800B5C7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83C79F-8E2E-4C46-AA2E-E6B6A74B762D}"/>
              </a:ext>
            </a:extLst>
          </p:cNvPr>
          <p:cNvSpPr>
            <a:spLocks noGrp="1"/>
          </p:cNvSpPr>
          <p:nvPr>
            <p:ph type="sldNum" sz="quarter" idx="12"/>
          </p:nvPr>
        </p:nvSpPr>
        <p:spPr/>
        <p:txBody>
          <a:bodyPr/>
          <a:lstStyle/>
          <a:p>
            <a:fld id="{28802711-E2ED-48D0-8642-3BE77E1946D2}" type="slidenum">
              <a:rPr lang="zh-CN" altLang="en-US" smtClean="0"/>
              <a:t>‹#›</a:t>
            </a:fld>
            <a:endParaRPr lang="zh-CN" altLang="en-US"/>
          </a:p>
        </p:txBody>
      </p:sp>
    </p:spTree>
    <p:extLst>
      <p:ext uri="{BB962C8B-B14F-4D97-AF65-F5344CB8AC3E}">
        <p14:creationId xmlns:p14="http://schemas.microsoft.com/office/powerpoint/2010/main" val="1776582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B0C40-EAC1-4AFF-A066-30D03DA6E32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BF0742-FBC6-40BD-970D-078A13D7BF3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BB01E26-ECB3-4185-838F-88C6CFBC8A8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33BEF3D-0135-44D3-8352-B28531B0A166}"/>
              </a:ext>
            </a:extLst>
          </p:cNvPr>
          <p:cNvSpPr>
            <a:spLocks noGrp="1"/>
          </p:cNvSpPr>
          <p:nvPr>
            <p:ph type="dt" sz="half" idx="10"/>
          </p:nvPr>
        </p:nvSpPr>
        <p:spPr/>
        <p:txBody>
          <a:bodyPr/>
          <a:lstStyle/>
          <a:p>
            <a:fld id="{7F6FFA6B-E058-4944-A507-73BAC185CD2E}" type="datetimeFigureOut">
              <a:rPr lang="zh-CN" altLang="en-US" smtClean="0"/>
              <a:t>2021/6/3</a:t>
            </a:fld>
            <a:endParaRPr lang="zh-CN" altLang="en-US"/>
          </a:p>
        </p:txBody>
      </p:sp>
      <p:sp>
        <p:nvSpPr>
          <p:cNvPr id="6" name="页脚占位符 5">
            <a:extLst>
              <a:ext uri="{FF2B5EF4-FFF2-40B4-BE49-F238E27FC236}">
                <a16:creationId xmlns:a16="http://schemas.microsoft.com/office/drawing/2014/main" id="{4F7A3806-7281-4145-8B5F-1265A68178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E3A817-8971-47DF-A047-02C05724F337}"/>
              </a:ext>
            </a:extLst>
          </p:cNvPr>
          <p:cNvSpPr>
            <a:spLocks noGrp="1"/>
          </p:cNvSpPr>
          <p:nvPr>
            <p:ph type="sldNum" sz="quarter" idx="12"/>
          </p:nvPr>
        </p:nvSpPr>
        <p:spPr/>
        <p:txBody>
          <a:bodyPr/>
          <a:lstStyle/>
          <a:p>
            <a:fld id="{28802711-E2ED-48D0-8642-3BE77E1946D2}" type="slidenum">
              <a:rPr lang="zh-CN" altLang="en-US" smtClean="0"/>
              <a:t>‹#›</a:t>
            </a:fld>
            <a:endParaRPr lang="zh-CN" altLang="en-US"/>
          </a:p>
        </p:txBody>
      </p:sp>
    </p:spTree>
    <p:extLst>
      <p:ext uri="{BB962C8B-B14F-4D97-AF65-F5344CB8AC3E}">
        <p14:creationId xmlns:p14="http://schemas.microsoft.com/office/powerpoint/2010/main" val="2330349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1D9FC9-BB56-4A4E-BA50-B46947B8209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7363B5A-B829-4C6C-B5F6-5E5EEB835F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FCAD506-98DF-4B84-957C-FB94F7D7FAE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2F10F93-4073-4ECA-A505-105542D3A3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C0E7F22-7532-455C-B64A-BBFF0C150D2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D8DA23E-D20E-4C5E-AB98-567143BB4D4A}"/>
              </a:ext>
            </a:extLst>
          </p:cNvPr>
          <p:cNvSpPr>
            <a:spLocks noGrp="1"/>
          </p:cNvSpPr>
          <p:nvPr>
            <p:ph type="dt" sz="half" idx="10"/>
          </p:nvPr>
        </p:nvSpPr>
        <p:spPr/>
        <p:txBody>
          <a:bodyPr/>
          <a:lstStyle/>
          <a:p>
            <a:fld id="{7F6FFA6B-E058-4944-A507-73BAC185CD2E}" type="datetimeFigureOut">
              <a:rPr lang="zh-CN" altLang="en-US" smtClean="0"/>
              <a:t>2021/6/3</a:t>
            </a:fld>
            <a:endParaRPr lang="zh-CN" altLang="en-US"/>
          </a:p>
        </p:txBody>
      </p:sp>
      <p:sp>
        <p:nvSpPr>
          <p:cNvPr id="8" name="页脚占位符 7">
            <a:extLst>
              <a:ext uri="{FF2B5EF4-FFF2-40B4-BE49-F238E27FC236}">
                <a16:creationId xmlns:a16="http://schemas.microsoft.com/office/drawing/2014/main" id="{B2299D85-C66F-4B75-927E-6F9D1039AEE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E17B63F-8D1C-49C6-85B7-C855B80D274D}"/>
              </a:ext>
            </a:extLst>
          </p:cNvPr>
          <p:cNvSpPr>
            <a:spLocks noGrp="1"/>
          </p:cNvSpPr>
          <p:nvPr>
            <p:ph type="sldNum" sz="quarter" idx="12"/>
          </p:nvPr>
        </p:nvSpPr>
        <p:spPr/>
        <p:txBody>
          <a:bodyPr/>
          <a:lstStyle/>
          <a:p>
            <a:fld id="{28802711-E2ED-48D0-8642-3BE77E1946D2}" type="slidenum">
              <a:rPr lang="zh-CN" altLang="en-US" smtClean="0"/>
              <a:t>‹#›</a:t>
            </a:fld>
            <a:endParaRPr lang="zh-CN" altLang="en-US"/>
          </a:p>
        </p:txBody>
      </p:sp>
    </p:spTree>
    <p:extLst>
      <p:ext uri="{BB962C8B-B14F-4D97-AF65-F5344CB8AC3E}">
        <p14:creationId xmlns:p14="http://schemas.microsoft.com/office/powerpoint/2010/main" val="3573294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25C5F6-E45A-4A4E-A003-2B24389D930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83AE69-CEBE-48D0-8C12-D49A9991E64C}"/>
              </a:ext>
            </a:extLst>
          </p:cNvPr>
          <p:cNvSpPr>
            <a:spLocks noGrp="1"/>
          </p:cNvSpPr>
          <p:nvPr>
            <p:ph type="dt" sz="half" idx="10"/>
          </p:nvPr>
        </p:nvSpPr>
        <p:spPr/>
        <p:txBody>
          <a:bodyPr/>
          <a:lstStyle/>
          <a:p>
            <a:fld id="{7F6FFA6B-E058-4944-A507-73BAC185CD2E}" type="datetimeFigureOut">
              <a:rPr lang="zh-CN" altLang="en-US" smtClean="0"/>
              <a:t>2021/6/3</a:t>
            </a:fld>
            <a:endParaRPr lang="zh-CN" altLang="en-US"/>
          </a:p>
        </p:txBody>
      </p:sp>
      <p:sp>
        <p:nvSpPr>
          <p:cNvPr id="4" name="页脚占位符 3">
            <a:extLst>
              <a:ext uri="{FF2B5EF4-FFF2-40B4-BE49-F238E27FC236}">
                <a16:creationId xmlns:a16="http://schemas.microsoft.com/office/drawing/2014/main" id="{A57CCB88-93B3-4ADD-9413-5BA7D4785E2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1D53AAD-1AE3-4C9E-8B3A-D7BC513113BC}"/>
              </a:ext>
            </a:extLst>
          </p:cNvPr>
          <p:cNvSpPr>
            <a:spLocks noGrp="1"/>
          </p:cNvSpPr>
          <p:nvPr>
            <p:ph type="sldNum" sz="quarter" idx="12"/>
          </p:nvPr>
        </p:nvSpPr>
        <p:spPr/>
        <p:txBody>
          <a:bodyPr/>
          <a:lstStyle/>
          <a:p>
            <a:fld id="{28802711-E2ED-48D0-8642-3BE77E1946D2}" type="slidenum">
              <a:rPr lang="zh-CN" altLang="en-US" smtClean="0"/>
              <a:t>‹#›</a:t>
            </a:fld>
            <a:endParaRPr lang="zh-CN" altLang="en-US"/>
          </a:p>
        </p:txBody>
      </p:sp>
    </p:spTree>
    <p:extLst>
      <p:ext uri="{BB962C8B-B14F-4D97-AF65-F5344CB8AC3E}">
        <p14:creationId xmlns:p14="http://schemas.microsoft.com/office/powerpoint/2010/main" val="2574448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E251A71-D176-4DA2-BBDB-6B5BF032E3A0}"/>
              </a:ext>
            </a:extLst>
          </p:cNvPr>
          <p:cNvSpPr>
            <a:spLocks noGrp="1"/>
          </p:cNvSpPr>
          <p:nvPr>
            <p:ph type="dt" sz="half" idx="10"/>
          </p:nvPr>
        </p:nvSpPr>
        <p:spPr/>
        <p:txBody>
          <a:bodyPr/>
          <a:lstStyle/>
          <a:p>
            <a:fld id="{7F6FFA6B-E058-4944-A507-73BAC185CD2E}" type="datetimeFigureOut">
              <a:rPr lang="zh-CN" altLang="en-US" smtClean="0"/>
              <a:t>2021/6/3</a:t>
            </a:fld>
            <a:endParaRPr lang="zh-CN" altLang="en-US"/>
          </a:p>
        </p:txBody>
      </p:sp>
      <p:sp>
        <p:nvSpPr>
          <p:cNvPr id="3" name="页脚占位符 2">
            <a:extLst>
              <a:ext uri="{FF2B5EF4-FFF2-40B4-BE49-F238E27FC236}">
                <a16:creationId xmlns:a16="http://schemas.microsoft.com/office/drawing/2014/main" id="{1354844B-C6EF-4FAA-A5C3-69608CB1E3B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FECC429-5AA3-48F2-9681-986D2AF9630E}"/>
              </a:ext>
            </a:extLst>
          </p:cNvPr>
          <p:cNvSpPr>
            <a:spLocks noGrp="1"/>
          </p:cNvSpPr>
          <p:nvPr>
            <p:ph type="sldNum" sz="quarter" idx="12"/>
          </p:nvPr>
        </p:nvSpPr>
        <p:spPr/>
        <p:txBody>
          <a:bodyPr/>
          <a:lstStyle/>
          <a:p>
            <a:fld id="{28802711-E2ED-48D0-8642-3BE77E1946D2}" type="slidenum">
              <a:rPr lang="zh-CN" altLang="en-US" smtClean="0"/>
              <a:t>‹#›</a:t>
            </a:fld>
            <a:endParaRPr lang="zh-CN" altLang="en-US"/>
          </a:p>
        </p:txBody>
      </p:sp>
    </p:spTree>
    <p:extLst>
      <p:ext uri="{BB962C8B-B14F-4D97-AF65-F5344CB8AC3E}">
        <p14:creationId xmlns:p14="http://schemas.microsoft.com/office/powerpoint/2010/main" val="1018845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8F5E7E-2718-45C4-8356-49BF3DBB23C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422B5E5-2AFF-4FE3-8717-F47ACF21CB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194CB69-7D76-42A8-BDE9-4032069E2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19F3A17-7D8B-4EF6-BE3E-E7DE8275F3FA}"/>
              </a:ext>
            </a:extLst>
          </p:cNvPr>
          <p:cNvSpPr>
            <a:spLocks noGrp="1"/>
          </p:cNvSpPr>
          <p:nvPr>
            <p:ph type="dt" sz="half" idx="10"/>
          </p:nvPr>
        </p:nvSpPr>
        <p:spPr/>
        <p:txBody>
          <a:bodyPr/>
          <a:lstStyle/>
          <a:p>
            <a:fld id="{7F6FFA6B-E058-4944-A507-73BAC185CD2E}" type="datetimeFigureOut">
              <a:rPr lang="zh-CN" altLang="en-US" smtClean="0"/>
              <a:t>2021/6/3</a:t>
            </a:fld>
            <a:endParaRPr lang="zh-CN" altLang="en-US"/>
          </a:p>
        </p:txBody>
      </p:sp>
      <p:sp>
        <p:nvSpPr>
          <p:cNvPr id="6" name="页脚占位符 5">
            <a:extLst>
              <a:ext uri="{FF2B5EF4-FFF2-40B4-BE49-F238E27FC236}">
                <a16:creationId xmlns:a16="http://schemas.microsoft.com/office/drawing/2014/main" id="{57F8AAC1-1236-4469-8568-A3CA1AA2C5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B19D6E-49BC-415C-8537-582D190791E4}"/>
              </a:ext>
            </a:extLst>
          </p:cNvPr>
          <p:cNvSpPr>
            <a:spLocks noGrp="1"/>
          </p:cNvSpPr>
          <p:nvPr>
            <p:ph type="sldNum" sz="quarter" idx="12"/>
          </p:nvPr>
        </p:nvSpPr>
        <p:spPr/>
        <p:txBody>
          <a:bodyPr/>
          <a:lstStyle/>
          <a:p>
            <a:fld id="{28802711-E2ED-48D0-8642-3BE77E1946D2}" type="slidenum">
              <a:rPr lang="zh-CN" altLang="en-US" smtClean="0"/>
              <a:t>‹#›</a:t>
            </a:fld>
            <a:endParaRPr lang="zh-CN" altLang="en-US"/>
          </a:p>
        </p:txBody>
      </p:sp>
    </p:spTree>
    <p:extLst>
      <p:ext uri="{BB962C8B-B14F-4D97-AF65-F5344CB8AC3E}">
        <p14:creationId xmlns:p14="http://schemas.microsoft.com/office/powerpoint/2010/main" val="3813503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F59B29-3861-4D61-9C7E-3F3E3A0EE83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B471B1A-EB9E-45F1-A042-3A80DB4D09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735492D-9FB3-4288-B068-F42FCC38F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CB090E5-B1C6-4D88-A98B-DEF080A5EE6C}"/>
              </a:ext>
            </a:extLst>
          </p:cNvPr>
          <p:cNvSpPr>
            <a:spLocks noGrp="1"/>
          </p:cNvSpPr>
          <p:nvPr>
            <p:ph type="dt" sz="half" idx="10"/>
          </p:nvPr>
        </p:nvSpPr>
        <p:spPr/>
        <p:txBody>
          <a:bodyPr/>
          <a:lstStyle/>
          <a:p>
            <a:fld id="{7F6FFA6B-E058-4944-A507-73BAC185CD2E}" type="datetimeFigureOut">
              <a:rPr lang="zh-CN" altLang="en-US" smtClean="0"/>
              <a:t>2021/6/3</a:t>
            </a:fld>
            <a:endParaRPr lang="zh-CN" altLang="en-US"/>
          </a:p>
        </p:txBody>
      </p:sp>
      <p:sp>
        <p:nvSpPr>
          <p:cNvPr id="6" name="页脚占位符 5">
            <a:extLst>
              <a:ext uri="{FF2B5EF4-FFF2-40B4-BE49-F238E27FC236}">
                <a16:creationId xmlns:a16="http://schemas.microsoft.com/office/drawing/2014/main" id="{03525D5B-1C28-4EE6-A935-A27B1AA192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FD7302-1A08-403F-A824-84B13C61C031}"/>
              </a:ext>
            </a:extLst>
          </p:cNvPr>
          <p:cNvSpPr>
            <a:spLocks noGrp="1"/>
          </p:cNvSpPr>
          <p:nvPr>
            <p:ph type="sldNum" sz="quarter" idx="12"/>
          </p:nvPr>
        </p:nvSpPr>
        <p:spPr/>
        <p:txBody>
          <a:bodyPr/>
          <a:lstStyle/>
          <a:p>
            <a:fld id="{28802711-E2ED-48D0-8642-3BE77E1946D2}" type="slidenum">
              <a:rPr lang="zh-CN" altLang="en-US" smtClean="0"/>
              <a:t>‹#›</a:t>
            </a:fld>
            <a:endParaRPr lang="zh-CN" altLang="en-US"/>
          </a:p>
        </p:txBody>
      </p:sp>
    </p:spTree>
    <p:extLst>
      <p:ext uri="{BB962C8B-B14F-4D97-AF65-F5344CB8AC3E}">
        <p14:creationId xmlns:p14="http://schemas.microsoft.com/office/powerpoint/2010/main" val="2855433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49D8254-67A4-41A8-960F-7FCBADEE90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5B313B2-D58B-4D3C-906D-15114D985D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D72A551-1EDD-44B5-9D8D-B82791FDC1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6FFA6B-E058-4944-A507-73BAC185CD2E}" type="datetimeFigureOut">
              <a:rPr lang="zh-CN" altLang="en-US" smtClean="0"/>
              <a:t>2021/6/3</a:t>
            </a:fld>
            <a:endParaRPr lang="zh-CN" altLang="en-US"/>
          </a:p>
        </p:txBody>
      </p:sp>
      <p:sp>
        <p:nvSpPr>
          <p:cNvPr id="5" name="页脚占位符 4">
            <a:extLst>
              <a:ext uri="{FF2B5EF4-FFF2-40B4-BE49-F238E27FC236}">
                <a16:creationId xmlns:a16="http://schemas.microsoft.com/office/drawing/2014/main" id="{AAD8092B-042E-4583-842B-E4C6AB8522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0125897-3549-40DA-9104-96C29FF887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02711-E2ED-48D0-8642-3BE77E1946D2}" type="slidenum">
              <a:rPr lang="zh-CN" altLang="en-US" smtClean="0"/>
              <a:t>‹#›</a:t>
            </a:fld>
            <a:endParaRPr lang="zh-CN" altLang="en-US"/>
          </a:p>
        </p:txBody>
      </p:sp>
    </p:spTree>
    <p:extLst>
      <p:ext uri="{BB962C8B-B14F-4D97-AF65-F5344CB8AC3E}">
        <p14:creationId xmlns:p14="http://schemas.microsoft.com/office/powerpoint/2010/main" val="1069635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nordridesign.com/"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6.jpeg"/></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26.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slideLayout" Target="../slideLayouts/slideLayout7.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6.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tags" Target="../tags/tag36.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20" Type="http://schemas.openxmlformats.org/officeDocument/2006/relationships/image" Target="../media/image26.png"/><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10" Type="http://schemas.openxmlformats.org/officeDocument/2006/relationships/tags" Target="../tags/tag28.xml"/><Relationship Id="rId19" Type="http://schemas.openxmlformats.org/officeDocument/2006/relationships/slideLayout" Target="../slideLayouts/slideLayout7.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2.emf"/><Relationship Id="rId5" Type="http://schemas.openxmlformats.org/officeDocument/2006/relationships/oleObject" Target="../embeddings/oleObject3.bin"/><Relationship Id="rId4" Type="http://schemas.openxmlformats.org/officeDocument/2006/relationships/image" Target="../media/image31.png"/></Relationships>
</file>

<file path=ppt/slides/_rels/slide6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3.emf"/><Relationship Id="rId5" Type="http://schemas.openxmlformats.org/officeDocument/2006/relationships/oleObject" Target="../embeddings/oleObject4.bin"/><Relationship Id="rId4" Type="http://schemas.openxmlformats.org/officeDocument/2006/relationships/image" Target="../media/image34.png"/></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5.emf"/><Relationship Id="rId5" Type="http://schemas.openxmlformats.org/officeDocument/2006/relationships/oleObject" Target="../embeddings/oleObject5.bin"/><Relationship Id="rId4" Type="http://schemas.openxmlformats.org/officeDocument/2006/relationships/image" Target="../media/image36.png"/></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7.emf"/><Relationship Id="rId5" Type="http://schemas.openxmlformats.org/officeDocument/2006/relationships/oleObject" Target="../embeddings/oleObject6.bin"/><Relationship Id="rId4" Type="http://schemas.openxmlformats.org/officeDocument/2006/relationships/image" Target="../media/image36.png"/></Relationships>
</file>

<file path=ppt/slides/_rels/slide7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03F31DD-9A7F-4187-AD62-EFD35029E642}"/>
              </a:ext>
            </a:extLst>
          </p:cNvPr>
          <p:cNvSpPr/>
          <p:nvPr/>
        </p:nvSpPr>
        <p:spPr>
          <a:xfrm>
            <a:off x="3048000" y="1166843"/>
            <a:ext cx="6939064" cy="4524315"/>
          </a:xfrm>
          <a:prstGeom prst="rect">
            <a:avLst/>
          </a:prstGeom>
        </p:spPr>
        <p:txBody>
          <a:bodyPr wrap="square">
            <a:spAutoFit/>
          </a:bodyPr>
          <a:lstStyle/>
          <a:p>
            <a:r>
              <a:rPr lang="zh-CN" altLang="en-US" dirty="0"/>
              <a:t>ASC DESC</a:t>
            </a:r>
          </a:p>
          <a:p>
            <a:r>
              <a:rPr lang="zh-CN" altLang="en-US" dirty="0"/>
              <a:t>% _</a:t>
            </a:r>
          </a:p>
          <a:p>
            <a:r>
              <a:rPr lang="zh-CN" altLang="en-US" dirty="0"/>
              <a:t>restrict cascade</a:t>
            </a:r>
          </a:p>
          <a:p>
            <a:r>
              <a:rPr lang="zh-CN" altLang="en-US" dirty="0"/>
              <a:t>column</a:t>
            </a:r>
          </a:p>
          <a:p>
            <a:r>
              <a:rPr lang="zh-CN" altLang="en-US" dirty="0"/>
              <a:t>varchar integer decimal</a:t>
            </a:r>
          </a:p>
          <a:p>
            <a:r>
              <a:rPr lang="zh-CN" altLang="en-US" dirty="0"/>
              <a:t>distinct</a:t>
            </a:r>
          </a:p>
          <a:p>
            <a:r>
              <a:rPr lang="zh-CN" altLang="en-US" dirty="0"/>
              <a:t>intersect 交</a:t>
            </a:r>
          </a:p>
          <a:p>
            <a:r>
              <a:rPr lang="zh-CN" altLang="en-US" dirty="0"/>
              <a:t>except 差</a:t>
            </a:r>
          </a:p>
          <a:p>
            <a:r>
              <a:rPr lang="zh-CN" altLang="en-US" dirty="0"/>
              <a:t>clustered 聚簇 nonclustered</a:t>
            </a:r>
          </a:p>
          <a:p>
            <a:r>
              <a:rPr lang="zh-CN" altLang="en-US" dirty="0"/>
              <a:t>primary key</a:t>
            </a:r>
          </a:p>
          <a:p>
            <a:r>
              <a:rPr lang="zh-CN" altLang="en-US" dirty="0"/>
              <a:t>constraint 约束名字</a:t>
            </a:r>
          </a:p>
          <a:p>
            <a:r>
              <a:rPr lang="zh-CN" altLang="en-US" dirty="0"/>
              <a:t>foreign key references</a:t>
            </a:r>
          </a:p>
          <a:p>
            <a:r>
              <a:rPr lang="zh-CN" altLang="en-US" dirty="0"/>
              <a:t>assertion 断言</a:t>
            </a:r>
          </a:p>
          <a:p>
            <a:r>
              <a:rPr lang="zh-CN" altLang="en-US" dirty="0"/>
              <a:t>grant</a:t>
            </a:r>
          </a:p>
          <a:p>
            <a:r>
              <a:rPr lang="zh-CN" altLang="en-US" dirty="0"/>
              <a:t>revoke</a:t>
            </a:r>
          </a:p>
          <a:p>
            <a:r>
              <a:rPr lang="zh-CN" altLang="en-US" dirty="0"/>
              <a:t>with grant option for</a:t>
            </a:r>
          </a:p>
        </p:txBody>
      </p:sp>
    </p:spTree>
    <p:extLst>
      <p:ext uri="{BB962C8B-B14F-4D97-AF65-F5344CB8AC3E}">
        <p14:creationId xmlns:p14="http://schemas.microsoft.com/office/powerpoint/2010/main" val="2623176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0">
            <a:hlinkClick r:id="rId2"/>
            <a:extLst>
              <a:ext uri="{FF2B5EF4-FFF2-40B4-BE49-F238E27FC236}">
                <a16:creationId xmlns:a16="http://schemas.microsoft.com/office/drawing/2014/main" id="{712A9E32-9046-4905-908F-F372E3EE59E2}"/>
              </a:ext>
            </a:extLst>
          </p:cNvPr>
          <p:cNvSpPr>
            <a:spLocks noChangeArrowheads="1"/>
          </p:cNvSpPr>
          <p:nvPr/>
        </p:nvSpPr>
        <p:spPr bwMode="auto">
          <a:xfrm>
            <a:off x="6919913" y="6370639"/>
            <a:ext cx="3154362" cy="306387"/>
          </a:xfrm>
          <a:prstGeom prst="rect">
            <a:avLst/>
          </a:prstGeom>
          <a:solidFill>
            <a:srgbClr val="969696">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solidFill>
                  <a:srgbClr val="4D4D4D"/>
                </a:solidFill>
                <a:sym typeface="Arial" panose="020B0604020202020204" pitchFamily="34" charset="0"/>
              </a:rPr>
              <a:t>DATABASE@UESTC</a:t>
            </a:r>
            <a:endParaRPr lang="en-US" altLang="zh-CN">
              <a:sym typeface="Arial" panose="020B0604020202020204" pitchFamily="34" charset="0"/>
            </a:endParaRPr>
          </a:p>
        </p:txBody>
      </p:sp>
      <p:sp>
        <p:nvSpPr>
          <p:cNvPr id="55299" name="TextBox 10">
            <a:extLst>
              <a:ext uri="{FF2B5EF4-FFF2-40B4-BE49-F238E27FC236}">
                <a16:creationId xmlns:a16="http://schemas.microsoft.com/office/drawing/2014/main" id="{6BE7A4D4-A9B9-477F-BEA3-80109CF4EDCF}"/>
              </a:ext>
            </a:extLst>
          </p:cNvPr>
          <p:cNvSpPr>
            <a:spLocks noChangeArrowheads="1"/>
          </p:cNvSpPr>
          <p:nvPr/>
        </p:nvSpPr>
        <p:spPr bwMode="auto">
          <a:xfrm>
            <a:off x="1893888" y="6330951"/>
            <a:ext cx="1827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b="1">
                <a:solidFill>
                  <a:srgbClr val="FF0000"/>
                </a:solidFill>
                <a:sym typeface="Arial" panose="020B0604020202020204" pitchFamily="34" charset="0"/>
              </a:rPr>
              <a:t>学以致用                     </a:t>
            </a:r>
          </a:p>
          <a:p>
            <a:r>
              <a:rPr lang="zh-CN" altLang="en-US" sz="1200" b="1">
                <a:solidFill>
                  <a:srgbClr val="FF0000"/>
                </a:solidFill>
                <a:sym typeface="Arial" panose="020B0604020202020204" pitchFamily="34" charset="0"/>
              </a:rPr>
              <a:t>	用以促学</a:t>
            </a:r>
            <a:endParaRPr lang="zh-CN" altLang="en-US">
              <a:sym typeface="Arial" panose="020B0604020202020204" pitchFamily="34" charset="0"/>
            </a:endParaRPr>
          </a:p>
        </p:txBody>
      </p:sp>
      <p:sp>
        <p:nvSpPr>
          <p:cNvPr id="55300" name="标题 1">
            <a:extLst>
              <a:ext uri="{FF2B5EF4-FFF2-40B4-BE49-F238E27FC236}">
                <a16:creationId xmlns:a16="http://schemas.microsoft.com/office/drawing/2014/main" id="{1506510A-C1BF-4DD3-A217-0171FBB5FE0B}"/>
              </a:ext>
            </a:extLst>
          </p:cNvPr>
          <p:cNvSpPr>
            <a:spLocks noGrp="1" noChangeArrowheads="1"/>
          </p:cNvSpPr>
          <p:nvPr>
            <p:ph type="title" idx="4294967295"/>
          </p:nvPr>
        </p:nvSpPr>
        <p:spPr bwMode="auto">
          <a:xfrm>
            <a:off x="2474914" y="1"/>
            <a:ext cx="7735887" cy="849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48133" name="内容占位符 2">
            <a:extLst>
              <a:ext uri="{FF2B5EF4-FFF2-40B4-BE49-F238E27FC236}">
                <a16:creationId xmlns:a16="http://schemas.microsoft.com/office/drawing/2014/main" id="{C1845C8D-DDB8-41E4-BF3C-B53DA822AE37}"/>
              </a:ext>
            </a:extLst>
          </p:cNvPr>
          <p:cNvSpPr>
            <a:spLocks noGrp="1" noChangeArrowheads="1"/>
          </p:cNvSpPr>
          <p:nvPr>
            <p:ph idx="4294967295"/>
          </p:nvPr>
        </p:nvSpPr>
        <p:spPr bwMode="auto">
          <a:xfrm>
            <a:off x="1901825" y="1031875"/>
            <a:ext cx="8497888" cy="538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spcBef>
                <a:spcPts val="1200"/>
              </a:spcBef>
              <a:buClr>
                <a:srgbClr val="FF0000"/>
              </a:buClr>
              <a:buFont typeface="Wingdings" panose="05000000000000000000" pitchFamily="2" charset="2"/>
              <a:buChar char="n"/>
            </a:pPr>
            <a:r>
              <a:rPr lang="zh-CN" altLang="en-US">
                <a:latin typeface="黑体" panose="02010609060101010101" pitchFamily="49" charset="-122"/>
                <a:ea typeface="黑体" panose="02010609060101010101" pitchFamily="49" charset="-122"/>
              </a:rPr>
              <a:t>排序查询示例：多重排序标准</a:t>
            </a:r>
          </a:p>
          <a:p>
            <a:pPr lvl="2">
              <a:spcBef>
                <a:spcPts val="600"/>
              </a:spcBef>
              <a:buClr>
                <a:srgbClr val="0070C0"/>
              </a:buClr>
              <a:buFont typeface="Wingdings" panose="05000000000000000000" pitchFamily="2" charset="2"/>
              <a:buChar char="u"/>
            </a:pPr>
            <a:r>
              <a:rPr lang="zh-CN" altLang="en-US" sz="1800">
                <a:latin typeface="黑体" panose="02010609060101010101" pitchFamily="49" charset="-122"/>
                <a:ea typeface="黑体" panose="02010609060101010101" pitchFamily="49" charset="-122"/>
              </a:rPr>
              <a:t>按部门编号升序而按年龄降序查询医生信息</a:t>
            </a:r>
          </a:p>
          <a:p>
            <a:pPr lvl="1">
              <a:spcBef>
                <a:spcPts val="1200"/>
              </a:spcBef>
              <a:buClr>
                <a:srgbClr val="FF0000"/>
              </a:buClr>
              <a:buNone/>
            </a:pPr>
            <a:r>
              <a:rPr lang="en-US" altLang="zh-CN">
                <a:latin typeface="黑体" panose="02010609060101010101" pitchFamily="49" charset="-122"/>
                <a:ea typeface="黑体" panose="02010609060101010101" pitchFamily="49" charset="-122"/>
              </a:rPr>
              <a:t>	 SELECT * FROM Doctor </a:t>
            </a:r>
            <a:endParaRPr lang="zh-CN" altLang="en-US">
              <a:latin typeface="黑体" panose="02010609060101010101" pitchFamily="49" charset="-122"/>
              <a:ea typeface="黑体" panose="02010609060101010101" pitchFamily="49" charset="-122"/>
            </a:endParaRPr>
          </a:p>
          <a:p>
            <a:pPr lvl="1">
              <a:spcBef>
                <a:spcPts val="1200"/>
              </a:spcBef>
              <a:buClr>
                <a:srgbClr val="FF0000"/>
              </a:buClr>
              <a:buNone/>
            </a:pPr>
            <a:r>
              <a:rPr lang="en-US" altLang="zh-CN">
                <a:latin typeface="黑体" panose="02010609060101010101" pitchFamily="49" charset="-122"/>
                <a:ea typeface="黑体" panose="02010609060101010101" pitchFamily="49" charset="-122"/>
              </a:rPr>
              <a:t>		</a:t>
            </a:r>
            <a:r>
              <a:rPr lang="en-US" altLang="zh-CN">
                <a:solidFill>
                  <a:srgbClr val="FF0000"/>
                </a:solidFill>
                <a:latin typeface="黑体" panose="02010609060101010101" pitchFamily="49" charset="-122"/>
                <a:ea typeface="黑体" panose="02010609060101010101" pitchFamily="49" charset="-122"/>
              </a:rPr>
              <a:t>ORDER BY Ddeptno ASC ,Dage DESC</a:t>
            </a:r>
            <a:endParaRPr lang="zh-CN" altLang="en-US"/>
          </a:p>
        </p:txBody>
      </p:sp>
      <p:sp>
        <p:nvSpPr>
          <p:cNvPr id="55302" name="AutoShape 10">
            <a:extLst>
              <a:ext uri="{FF2B5EF4-FFF2-40B4-BE49-F238E27FC236}">
                <a16:creationId xmlns:a16="http://schemas.microsoft.com/office/drawing/2014/main" id="{E96BF9E1-36F6-45CD-8507-8647A79F9620}"/>
              </a:ext>
            </a:extLst>
          </p:cNvPr>
          <p:cNvSpPr>
            <a:spLocks noChangeArrowheads="1"/>
          </p:cNvSpPr>
          <p:nvPr/>
        </p:nvSpPr>
        <p:spPr bwMode="auto">
          <a:xfrm>
            <a:off x="2508251" y="117476"/>
            <a:ext cx="1806575" cy="523875"/>
          </a:xfrm>
          <a:prstGeom prst="chevron">
            <a:avLst>
              <a:gd name="adj" fmla="val 17817"/>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数据操作</a:t>
            </a:r>
            <a:endParaRPr lang="zh-CN" altLang="en-US">
              <a:sym typeface="Arial" panose="020B0604020202020204" pitchFamily="34" charset="0"/>
            </a:endParaRPr>
          </a:p>
        </p:txBody>
      </p:sp>
      <p:sp>
        <p:nvSpPr>
          <p:cNvPr id="55303" name="AutoShape 10">
            <a:extLst>
              <a:ext uri="{FF2B5EF4-FFF2-40B4-BE49-F238E27FC236}">
                <a16:creationId xmlns:a16="http://schemas.microsoft.com/office/drawing/2014/main" id="{3486ABC3-FD32-456F-8B06-236B999BBE94}"/>
              </a:ext>
            </a:extLst>
          </p:cNvPr>
          <p:cNvSpPr>
            <a:spLocks noChangeArrowheads="1"/>
          </p:cNvSpPr>
          <p:nvPr/>
        </p:nvSpPr>
        <p:spPr bwMode="auto">
          <a:xfrm>
            <a:off x="4289426" y="111125"/>
            <a:ext cx="1852613" cy="522288"/>
          </a:xfrm>
          <a:prstGeom prst="chevron">
            <a:avLst>
              <a:gd name="adj" fmla="val 17867"/>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数据查询</a:t>
            </a:r>
            <a:endParaRPr lang="zh-CN" altLang="en-US">
              <a:sym typeface="Arial" panose="020B0604020202020204" pitchFamily="34" charset="0"/>
            </a:endParaRPr>
          </a:p>
        </p:txBody>
      </p:sp>
      <p:sp>
        <p:nvSpPr>
          <p:cNvPr id="55304" name="AutoShape 10">
            <a:extLst>
              <a:ext uri="{FF2B5EF4-FFF2-40B4-BE49-F238E27FC236}">
                <a16:creationId xmlns:a16="http://schemas.microsoft.com/office/drawing/2014/main" id="{ACC69D65-B021-4C34-984B-6A699F062058}"/>
              </a:ext>
            </a:extLst>
          </p:cNvPr>
          <p:cNvSpPr>
            <a:spLocks noChangeArrowheads="1"/>
          </p:cNvSpPr>
          <p:nvPr/>
        </p:nvSpPr>
        <p:spPr bwMode="auto">
          <a:xfrm>
            <a:off x="6113463" y="111125"/>
            <a:ext cx="1890712" cy="522288"/>
          </a:xfrm>
          <a:prstGeom prst="chevron">
            <a:avLst>
              <a:gd name="adj" fmla="val 17866"/>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排序查询</a:t>
            </a:r>
            <a:endParaRPr lang="zh-CN" altLang="en-US">
              <a:sym typeface="Arial" panose="020B0604020202020204" pitchFamily="34" charset="0"/>
            </a:endParaRPr>
          </a:p>
        </p:txBody>
      </p:sp>
      <p:sp>
        <p:nvSpPr>
          <p:cNvPr id="48137" name="Line 7">
            <a:extLst>
              <a:ext uri="{FF2B5EF4-FFF2-40B4-BE49-F238E27FC236}">
                <a16:creationId xmlns:a16="http://schemas.microsoft.com/office/drawing/2014/main" id="{28EC218B-1ACA-4DDB-8013-2CF8BB03C4E7}"/>
              </a:ext>
            </a:extLst>
          </p:cNvPr>
          <p:cNvSpPr>
            <a:spLocks noChangeShapeType="1"/>
          </p:cNvSpPr>
          <p:nvPr/>
        </p:nvSpPr>
        <p:spPr bwMode="auto">
          <a:xfrm>
            <a:off x="1744663" y="3495675"/>
            <a:ext cx="864076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8" name="Rectangle 8">
            <a:extLst>
              <a:ext uri="{FF2B5EF4-FFF2-40B4-BE49-F238E27FC236}">
                <a16:creationId xmlns:a16="http://schemas.microsoft.com/office/drawing/2014/main" id="{E25351E4-634D-4CE3-9B36-9E43AE4D6189}"/>
              </a:ext>
            </a:extLst>
          </p:cNvPr>
          <p:cNvSpPr>
            <a:spLocks noChangeArrowheads="1"/>
          </p:cNvSpPr>
          <p:nvPr/>
        </p:nvSpPr>
        <p:spPr bwMode="auto">
          <a:xfrm>
            <a:off x="2660650" y="3871914"/>
            <a:ext cx="5899150" cy="20145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4D4D4D"/>
                </a:solidFill>
                <a:sym typeface="Arial" panose="020B0604020202020204" pitchFamily="34" charset="0"/>
              </a:rPr>
              <a:t>Dno	Dname	Dsex	Dage 	Ddeptno	Dlevel </a:t>
            </a:r>
            <a:endParaRPr lang="zh-CN" altLang="en-US">
              <a:solidFill>
                <a:srgbClr val="4D4D4D"/>
              </a:solidFill>
              <a:sym typeface="Arial" panose="020B0604020202020204" pitchFamily="34" charset="0"/>
            </a:endParaRPr>
          </a:p>
          <a:p>
            <a:r>
              <a:rPr lang="en-US" altLang="zh-CN">
                <a:solidFill>
                  <a:srgbClr val="4D4D4D"/>
                </a:solidFill>
                <a:sym typeface="Arial" panose="020B0604020202020204" pitchFamily="34" charset="0"/>
              </a:rPr>
              <a:t>-----------------------------------------------------</a:t>
            </a:r>
            <a:endParaRPr lang="zh-CN" altLang="en-US">
              <a:solidFill>
                <a:srgbClr val="4D4D4D"/>
              </a:solidFill>
              <a:sym typeface="Arial" panose="020B0604020202020204" pitchFamily="34" charset="0"/>
            </a:endParaRPr>
          </a:p>
          <a:p>
            <a:r>
              <a:rPr lang="en-US" altLang="zh-CN">
                <a:solidFill>
                  <a:srgbClr val="4D4D4D"/>
                </a:solidFill>
                <a:sym typeface="Arial" panose="020B0604020202020204" pitchFamily="34" charset="0"/>
              </a:rPr>
              <a:t>82	</a:t>
            </a:r>
            <a:r>
              <a:rPr lang="zh-CN" altLang="en-US">
                <a:solidFill>
                  <a:srgbClr val="4D4D4D"/>
                </a:solidFill>
                <a:sym typeface="Arial" panose="020B0604020202020204" pitchFamily="34" charset="0"/>
              </a:rPr>
              <a:t>杨勋	 男	</a:t>
            </a:r>
            <a:r>
              <a:rPr lang="en-US" altLang="zh-CN">
                <a:solidFill>
                  <a:srgbClr val="4D4D4D"/>
                </a:solidFill>
                <a:sym typeface="Arial" panose="020B0604020202020204" pitchFamily="34" charset="0"/>
              </a:rPr>
              <a:t>36	101	</a:t>
            </a:r>
            <a:r>
              <a:rPr lang="zh-CN" altLang="en-US">
                <a:solidFill>
                  <a:srgbClr val="4D4D4D"/>
                </a:solidFill>
                <a:sym typeface="Arial" panose="020B0604020202020204" pitchFamily="34" charset="0"/>
              </a:rPr>
              <a:t>副主任医师</a:t>
            </a:r>
          </a:p>
          <a:p>
            <a:r>
              <a:rPr lang="en-US" altLang="zh-CN">
                <a:solidFill>
                  <a:srgbClr val="4D4D4D"/>
                </a:solidFill>
                <a:sym typeface="Arial" panose="020B0604020202020204" pitchFamily="34" charset="0"/>
              </a:rPr>
              <a:t>140	</a:t>
            </a:r>
            <a:r>
              <a:rPr lang="zh-CN" altLang="en-US">
                <a:solidFill>
                  <a:srgbClr val="4D4D4D"/>
                </a:solidFill>
                <a:sym typeface="Arial" panose="020B0604020202020204" pitchFamily="34" charset="0"/>
              </a:rPr>
              <a:t>郝亦柯	男	</a:t>
            </a:r>
            <a:r>
              <a:rPr lang="en-US" altLang="zh-CN">
                <a:solidFill>
                  <a:srgbClr val="4D4D4D"/>
                </a:solidFill>
                <a:sym typeface="Arial" panose="020B0604020202020204" pitchFamily="34" charset="0"/>
              </a:rPr>
              <a:t>28	102	</a:t>
            </a:r>
            <a:r>
              <a:rPr lang="zh-CN" altLang="en-US">
                <a:solidFill>
                  <a:srgbClr val="4D4D4D"/>
                </a:solidFill>
                <a:sym typeface="Arial" panose="020B0604020202020204" pitchFamily="34" charset="0"/>
              </a:rPr>
              <a:t>医师</a:t>
            </a:r>
          </a:p>
          <a:p>
            <a:r>
              <a:rPr lang="en-US" altLang="zh-CN">
                <a:solidFill>
                  <a:srgbClr val="4D4D4D"/>
                </a:solidFill>
                <a:sym typeface="Arial" panose="020B0604020202020204" pitchFamily="34" charset="0"/>
              </a:rPr>
              <a:t>368	</a:t>
            </a:r>
            <a:r>
              <a:rPr lang="zh-CN" altLang="en-US">
                <a:solidFill>
                  <a:srgbClr val="4D4D4D"/>
                </a:solidFill>
                <a:sym typeface="Arial" panose="020B0604020202020204" pitchFamily="34" charset="0"/>
              </a:rPr>
              <a:t>罗晓 	女	</a:t>
            </a:r>
            <a:r>
              <a:rPr lang="en-US" altLang="zh-CN">
                <a:solidFill>
                  <a:srgbClr val="4D4D4D"/>
                </a:solidFill>
                <a:sym typeface="Arial" panose="020B0604020202020204" pitchFamily="34" charset="0"/>
              </a:rPr>
              <a:t>27	102	</a:t>
            </a:r>
            <a:r>
              <a:rPr lang="zh-CN" altLang="en-US">
                <a:solidFill>
                  <a:srgbClr val="4D4D4D"/>
                </a:solidFill>
                <a:sym typeface="Arial" panose="020B0604020202020204" pitchFamily="34" charset="0"/>
              </a:rPr>
              <a:t>主治医师</a:t>
            </a:r>
          </a:p>
          <a:p>
            <a:r>
              <a:rPr lang="en-US" altLang="zh-CN">
                <a:solidFill>
                  <a:srgbClr val="4D4D4D"/>
                </a:solidFill>
                <a:sym typeface="Arial" panose="020B0604020202020204" pitchFamily="34" charset="0"/>
              </a:rPr>
              <a:t>21	</a:t>
            </a:r>
            <a:r>
              <a:rPr lang="zh-CN" altLang="en-US">
                <a:solidFill>
                  <a:srgbClr val="4D4D4D"/>
                </a:solidFill>
                <a:sym typeface="Arial" panose="020B0604020202020204" pitchFamily="34" charset="0"/>
              </a:rPr>
              <a:t>刘伟 	男	</a:t>
            </a:r>
            <a:r>
              <a:rPr lang="en-US" altLang="zh-CN">
                <a:solidFill>
                  <a:srgbClr val="4D4D4D"/>
                </a:solidFill>
                <a:sym typeface="Arial" panose="020B0604020202020204" pitchFamily="34" charset="0"/>
              </a:rPr>
              <a:t>43	103	</a:t>
            </a:r>
            <a:r>
              <a:rPr lang="zh-CN" altLang="en-US">
                <a:solidFill>
                  <a:srgbClr val="4D4D4D"/>
                </a:solidFill>
                <a:sym typeface="Arial" panose="020B0604020202020204" pitchFamily="34" charset="0"/>
              </a:rPr>
              <a:t>副主任医师</a:t>
            </a:r>
          </a:p>
          <a:p>
            <a:r>
              <a:rPr lang="en-US" altLang="zh-CN">
                <a:solidFill>
                  <a:srgbClr val="4D4D4D"/>
                </a:solidFill>
                <a:sym typeface="Arial" panose="020B0604020202020204" pitchFamily="34" charset="0"/>
              </a:rPr>
              <a:t>73	</a:t>
            </a:r>
            <a:r>
              <a:rPr lang="zh-CN" altLang="en-US">
                <a:solidFill>
                  <a:srgbClr val="4D4D4D"/>
                </a:solidFill>
                <a:sym typeface="Arial" panose="020B0604020202020204" pitchFamily="34" charset="0"/>
              </a:rPr>
              <a:t>邓英超	女	</a:t>
            </a:r>
            <a:r>
              <a:rPr lang="en-US" altLang="zh-CN">
                <a:solidFill>
                  <a:srgbClr val="4D4D4D"/>
                </a:solidFill>
                <a:sym typeface="Arial" panose="020B0604020202020204" pitchFamily="34" charset="0"/>
              </a:rPr>
              <a:t>43	201	</a:t>
            </a:r>
            <a:r>
              <a:rPr lang="zh-CN" altLang="en-US">
                <a:solidFill>
                  <a:srgbClr val="4D4D4D"/>
                </a:solidFill>
                <a:sym typeface="Arial" panose="020B0604020202020204" pitchFamily="34" charset="0"/>
              </a:rPr>
              <a:t>主任医师</a:t>
            </a:r>
            <a:endParaRPr lang="zh-CN" altLang="en-US">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133">
                                            <p:txEl>
                                              <p:pRg st="2" end="2"/>
                                            </p:txEl>
                                          </p:spTgt>
                                        </p:tgtEl>
                                        <p:attrNameLst>
                                          <p:attrName>style.visibility</p:attrName>
                                        </p:attrNameLst>
                                      </p:cBhvr>
                                      <p:to>
                                        <p:strVal val="visible"/>
                                      </p:to>
                                    </p:set>
                                    <p:anim calcmode="lin" valueType="num">
                                      <p:cBhvr>
                                        <p:cTn id="7" dur="500" fill="hold"/>
                                        <p:tgtEl>
                                          <p:spTgt spid="48133">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4813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133">
                                            <p:txEl>
                                              <p:pRg st="3" end="3"/>
                                            </p:txEl>
                                          </p:spTgt>
                                        </p:tgtEl>
                                        <p:attrNameLst>
                                          <p:attrName>style.visibility</p:attrName>
                                        </p:attrNameLst>
                                      </p:cBhvr>
                                      <p:to>
                                        <p:strVal val="visible"/>
                                      </p:to>
                                    </p:set>
                                    <p:anim calcmode="lin" valueType="num">
                                      <p:cBhvr>
                                        <p:cTn id="11" dur="500" fill="hold"/>
                                        <p:tgtEl>
                                          <p:spTgt spid="48133">
                                            <p:txEl>
                                              <p:pRg st="3" end="3"/>
                                            </p:txEl>
                                          </p:spTgt>
                                        </p:tgtEl>
                                        <p:attrNameLst>
                                          <p:attrName>ppt_x</p:attrName>
                                        </p:attrNameLst>
                                      </p:cBhvr>
                                      <p:tavLst>
                                        <p:tav tm="0">
                                          <p:val>
                                            <p:strVal val="#ppt_x"/>
                                          </p:val>
                                        </p:tav>
                                        <p:tav tm="100000">
                                          <p:val>
                                            <p:strVal val="#ppt_x"/>
                                          </p:val>
                                        </p:tav>
                                      </p:tavLst>
                                    </p:anim>
                                    <p:anim calcmode="lin" valueType="num">
                                      <p:cBhvr>
                                        <p:cTn id="12" dur="500" fill="hold"/>
                                        <p:tgtEl>
                                          <p:spTgt spid="4813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8138"/>
                                        </p:tgtEl>
                                        <p:attrNameLst>
                                          <p:attrName>style.visibility</p:attrName>
                                        </p:attrNameLst>
                                      </p:cBhvr>
                                      <p:to>
                                        <p:strVal val="visible"/>
                                      </p:to>
                                    </p:set>
                                    <p:anim calcmode="lin" valueType="num">
                                      <p:cBhvr>
                                        <p:cTn id="17" dur="500" fill="hold"/>
                                        <p:tgtEl>
                                          <p:spTgt spid="48138"/>
                                        </p:tgtEl>
                                        <p:attrNameLst>
                                          <p:attrName>ppt_x</p:attrName>
                                        </p:attrNameLst>
                                      </p:cBhvr>
                                      <p:tavLst>
                                        <p:tav tm="0">
                                          <p:val>
                                            <p:strVal val="#ppt_x"/>
                                          </p:val>
                                        </p:tav>
                                        <p:tav tm="100000">
                                          <p:val>
                                            <p:strVal val="#ppt_x"/>
                                          </p:val>
                                        </p:tav>
                                      </p:tavLst>
                                    </p:anim>
                                    <p:anim calcmode="lin" valueType="num">
                                      <p:cBhvr>
                                        <p:cTn id="18" dur="500" fill="hold"/>
                                        <p:tgtEl>
                                          <p:spTgt spid="4813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8137"/>
                                        </p:tgtEl>
                                        <p:attrNameLst>
                                          <p:attrName>style.visibility</p:attrName>
                                        </p:attrNameLst>
                                      </p:cBhvr>
                                      <p:to>
                                        <p:strVal val="visible"/>
                                      </p:to>
                                    </p:set>
                                    <p:anim calcmode="lin" valueType="num">
                                      <p:cBhvr>
                                        <p:cTn id="21" dur="500" fill="hold"/>
                                        <p:tgtEl>
                                          <p:spTgt spid="48137"/>
                                        </p:tgtEl>
                                        <p:attrNameLst>
                                          <p:attrName>ppt_x</p:attrName>
                                        </p:attrNameLst>
                                      </p:cBhvr>
                                      <p:tavLst>
                                        <p:tav tm="0">
                                          <p:val>
                                            <p:strVal val="#ppt_x"/>
                                          </p:val>
                                        </p:tav>
                                        <p:tav tm="100000">
                                          <p:val>
                                            <p:strVal val="#ppt_x"/>
                                          </p:val>
                                        </p:tav>
                                      </p:tavLst>
                                    </p:anim>
                                    <p:anim calcmode="lin" valueType="num">
                                      <p:cBhvr>
                                        <p:cTn id="22" dur="500" fill="hold"/>
                                        <p:tgtEl>
                                          <p:spTgt spid="481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8"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0">
            <a:hlinkClick r:id="rId2"/>
            <a:extLst>
              <a:ext uri="{FF2B5EF4-FFF2-40B4-BE49-F238E27FC236}">
                <a16:creationId xmlns:a16="http://schemas.microsoft.com/office/drawing/2014/main" id="{6C2898C1-AF45-4012-9741-FC1C4B76F1C5}"/>
              </a:ext>
            </a:extLst>
          </p:cNvPr>
          <p:cNvSpPr>
            <a:spLocks noChangeArrowheads="1"/>
          </p:cNvSpPr>
          <p:nvPr/>
        </p:nvSpPr>
        <p:spPr bwMode="auto">
          <a:xfrm>
            <a:off x="6919913" y="6370639"/>
            <a:ext cx="3154362" cy="306387"/>
          </a:xfrm>
          <a:prstGeom prst="rect">
            <a:avLst/>
          </a:prstGeom>
          <a:solidFill>
            <a:srgbClr val="969696">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solidFill>
                  <a:srgbClr val="4D4D4D"/>
                </a:solidFill>
                <a:sym typeface="Arial" panose="020B0604020202020204" pitchFamily="34" charset="0"/>
              </a:rPr>
              <a:t>DATABASE@UESTC</a:t>
            </a:r>
            <a:endParaRPr lang="en-US" altLang="zh-CN">
              <a:sym typeface="Arial" panose="020B0604020202020204" pitchFamily="34" charset="0"/>
            </a:endParaRPr>
          </a:p>
        </p:txBody>
      </p:sp>
      <p:sp>
        <p:nvSpPr>
          <p:cNvPr id="59395" name="TextBox 10">
            <a:extLst>
              <a:ext uri="{FF2B5EF4-FFF2-40B4-BE49-F238E27FC236}">
                <a16:creationId xmlns:a16="http://schemas.microsoft.com/office/drawing/2014/main" id="{92A73AEC-140F-421E-B530-3A9E09F1698F}"/>
              </a:ext>
            </a:extLst>
          </p:cNvPr>
          <p:cNvSpPr>
            <a:spLocks noChangeArrowheads="1"/>
          </p:cNvSpPr>
          <p:nvPr/>
        </p:nvSpPr>
        <p:spPr bwMode="auto">
          <a:xfrm>
            <a:off x="1893888" y="6330951"/>
            <a:ext cx="1827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b="1">
                <a:solidFill>
                  <a:srgbClr val="FF0000"/>
                </a:solidFill>
                <a:sym typeface="Arial" panose="020B0604020202020204" pitchFamily="34" charset="0"/>
              </a:rPr>
              <a:t>学以致用                     </a:t>
            </a:r>
          </a:p>
          <a:p>
            <a:r>
              <a:rPr lang="zh-CN" altLang="en-US" sz="1200" b="1">
                <a:solidFill>
                  <a:srgbClr val="FF0000"/>
                </a:solidFill>
                <a:sym typeface="Arial" panose="020B0604020202020204" pitchFamily="34" charset="0"/>
              </a:rPr>
              <a:t>	用以促学</a:t>
            </a:r>
            <a:endParaRPr lang="zh-CN" altLang="en-US">
              <a:sym typeface="Arial" panose="020B0604020202020204" pitchFamily="34" charset="0"/>
            </a:endParaRPr>
          </a:p>
        </p:txBody>
      </p:sp>
      <p:sp>
        <p:nvSpPr>
          <p:cNvPr id="59396" name="标题 1">
            <a:extLst>
              <a:ext uri="{FF2B5EF4-FFF2-40B4-BE49-F238E27FC236}">
                <a16:creationId xmlns:a16="http://schemas.microsoft.com/office/drawing/2014/main" id="{2A22C25F-B633-4768-953B-53346FFD96A6}"/>
              </a:ext>
            </a:extLst>
          </p:cNvPr>
          <p:cNvSpPr>
            <a:spLocks noGrp="1" noChangeArrowheads="1"/>
          </p:cNvSpPr>
          <p:nvPr>
            <p:ph type="title" idx="4294967295"/>
          </p:nvPr>
        </p:nvSpPr>
        <p:spPr bwMode="auto">
          <a:xfrm>
            <a:off x="2474914" y="1"/>
            <a:ext cx="7735887" cy="849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59397" name="内容占位符 2">
            <a:extLst>
              <a:ext uri="{FF2B5EF4-FFF2-40B4-BE49-F238E27FC236}">
                <a16:creationId xmlns:a16="http://schemas.microsoft.com/office/drawing/2014/main" id="{204F9774-DD9B-489D-A812-E8225935D8A2}"/>
              </a:ext>
            </a:extLst>
          </p:cNvPr>
          <p:cNvSpPr>
            <a:spLocks noGrp="1" noChangeArrowheads="1"/>
          </p:cNvSpPr>
          <p:nvPr>
            <p:ph idx="4294967295"/>
          </p:nvPr>
        </p:nvSpPr>
        <p:spPr bwMode="auto">
          <a:xfrm>
            <a:off x="1901825" y="1031875"/>
            <a:ext cx="8497888" cy="538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spcBef>
                <a:spcPts val="1200"/>
              </a:spcBef>
              <a:buClr>
                <a:srgbClr val="FF0000"/>
              </a:buClr>
              <a:buFont typeface="Wingdings" panose="05000000000000000000" pitchFamily="2" charset="2"/>
              <a:buChar char="n"/>
            </a:pPr>
            <a:r>
              <a:rPr lang="zh-CN" altLang="en-US">
                <a:latin typeface="黑体" panose="02010609060101010101" pitchFamily="49" charset="-122"/>
                <a:ea typeface="黑体" panose="02010609060101010101" pitchFamily="49" charset="-122"/>
              </a:rPr>
              <a:t>带聚集函数的统计查询</a:t>
            </a:r>
          </a:p>
          <a:p>
            <a:pPr lvl="2">
              <a:spcBef>
                <a:spcPts val="600"/>
              </a:spcBef>
              <a:buClr>
                <a:srgbClr val="0070C0"/>
              </a:buClr>
              <a:buFont typeface="Wingdings" panose="05000000000000000000" pitchFamily="2" charset="2"/>
              <a:buChar char="u"/>
            </a:pPr>
            <a:r>
              <a:rPr lang="zh-CN" altLang="en-US" sz="1800">
                <a:latin typeface="黑体" panose="02010609060101010101" pitchFamily="49" charset="-122"/>
                <a:ea typeface="黑体" panose="02010609060101010101" pitchFamily="49" charset="-122"/>
              </a:rPr>
              <a:t>在实际应用中，经常要对一个数据集进行统计、求和、求平均等汇总操作，一般数据库系统都提供了聚集函数可以实现这一功能。</a:t>
            </a:r>
          </a:p>
          <a:p>
            <a:pPr lvl="2">
              <a:spcBef>
                <a:spcPts val="600"/>
              </a:spcBef>
              <a:buClr>
                <a:srgbClr val="0070C0"/>
              </a:buClr>
              <a:buFont typeface="Wingdings" panose="05000000000000000000" pitchFamily="2" charset="2"/>
              <a:buChar char="u"/>
            </a:pPr>
            <a:r>
              <a:rPr lang="zh-CN" altLang="en-US" sz="1800">
                <a:latin typeface="黑体" panose="02010609060101010101" pitchFamily="49" charset="-122"/>
                <a:ea typeface="黑体" panose="02010609060101010101" pitchFamily="49" charset="-122"/>
              </a:rPr>
              <a:t>聚集函数一般要忽略</a:t>
            </a:r>
            <a:r>
              <a:rPr lang="en-US" altLang="zh-CN" sz="1800">
                <a:latin typeface="黑体" panose="02010609060101010101" pitchFamily="49" charset="-122"/>
                <a:ea typeface="黑体" panose="02010609060101010101" pitchFamily="49" charset="-122"/>
              </a:rPr>
              <a:t>NULL</a:t>
            </a:r>
            <a:r>
              <a:rPr lang="zh-CN" altLang="en-US" sz="1800">
                <a:latin typeface="黑体" panose="02010609060101010101" pitchFamily="49" charset="-122"/>
                <a:ea typeface="黑体" panose="02010609060101010101" pitchFamily="49" charset="-122"/>
              </a:rPr>
              <a:t>值，不对</a:t>
            </a:r>
            <a:r>
              <a:rPr lang="en-US" altLang="zh-CN" sz="1800">
                <a:latin typeface="黑体" panose="02010609060101010101" pitchFamily="49" charset="-122"/>
                <a:ea typeface="黑体" panose="02010609060101010101" pitchFamily="49" charset="-122"/>
              </a:rPr>
              <a:t>NULL</a:t>
            </a:r>
            <a:r>
              <a:rPr lang="zh-CN" altLang="en-US" sz="1800">
                <a:latin typeface="黑体" panose="02010609060101010101" pitchFamily="49" charset="-122"/>
                <a:ea typeface="黑体" panose="02010609060101010101" pitchFamily="49" charset="-122"/>
              </a:rPr>
              <a:t>值进行操作，除</a:t>
            </a:r>
            <a:r>
              <a:rPr lang="en-US" altLang="zh-CN" sz="1800">
                <a:latin typeface="黑体" panose="02010609060101010101" pitchFamily="49" charset="-122"/>
                <a:ea typeface="黑体" panose="02010609060101010101" pitchFamily="49" charset="-122"/>
              </a:rPr>
              <a:t>MIN</a:t>
            </a:r>
            <a:r>
              <a:rPr lang="zh-CN" altLang="en-US" sz="1800">
                <a:latin typeface="黑体" panose="02010609060101010101" pitchFamily="49" charset="-122"/>
                <a:ea typeface="黑体" panose="02010609060101010101" pitchFamily="49" charset="-122"/>
              </a:rPr>
              <a:t>，</a:t>
            </a:r>
            <a:r>
              <a:rPr lang="en-US" altLang="zh-CN" sz="1800">
                <a:latin typeface="黑体" panose="02010609060101010101" pitchFamily="49" charset="-122"/>
                <a:ea typeface="黑体" panose="02010609060101010101" pitchFamily="49" charset="-122"/>
              </a:rPr>
              <a:t>MAX</a:t>
            </a:r>
            <a:r>
              <a:rPr lang="zh-CN" altLang="en-US" sz="1800">
                <a:latin typeface="黑体" panose="02010609060101010101" pitchFamily="49" charset="-122"/>
                <a:ea typeface="黑体" panose="02010609060101010101" pitchFamily="49" charset="-122"/>
              </a:rPr>
              <a:t>，</a:t>
            </a:r>
            <a:r>
              <a:rPr lang="en-US" altLang="zh-CN" sz="1800">
                <a:latin typeface="黑体" panose="02010609060101010101" pitchFamily="49" charset="-122"/>
                <a:ea typeface="黑体" panose="02010609060101010101" pitchFamily="49" charset="-122"/>
              </a:rPr>
              <a:t>COUNT3</a:t>
            </a:r>
            <a:r>
              <a:rPr lang="zh-CN" altLang="en-US" sz="1800">
                <a:latin typeface="黑体" panose="02010609060101010101" pitchFamily="49" charset="-122"/>
                <a:ea typeface="黑体" panose="02010609060101010101" pitchFamily="49" charset="-122"/>
              </a:rPr>
              <a:t>个函数适合于任何数据类型外，其余的聚集函数一般都要求是数值型。</a:t>
            </a:r>
          </a:p>
          <a:p>
            <a:pPr lvl="2">
              <a:spcBef>
                <a:spcPts val="600"/>
              </a:spcBef>
              <a:buClr>
                <a:srgbClr val="0070C0"/>
              </a:buClr>
              <a:buFont typeface="Wingdings" panose="05000000000000000000" pitchFamily="2" charset="2"/>
              <a:buChar char="u"/>
            </a:pPr>
            <a:r>
              <a:rPr lang="zh-CN" altLang="en-US" sz="1800">
                <a:latin typeface="黑体" panose="02010609060101010101" pitchFamily="49" charset="-122"/>
                <a:ea typeface="黑体" panose="02010609060101010101" pitchFamily="49" charset="-122"/>
              </a:rPr>
              <a:t>如果聚集函数加上选项</a:t>
            </a:r>
            <a:r>
              <a:rPr lang="en-US" altLang="zh-CN" sz="1800">
                <a:latin typeface="黑体" panose="02010609060101010101" pitchFamily="49" charset="-122"/>
                <a:ea typeface="黑体" panose="02010609060101010101" pitchFamily="49" charset="-122"/>
              </a:rPr>
              <a:t>ALL</a:t>
            </a:r>
            <a:r>
              <a:rPr lang="zh-CN" altLang="en-US" sz="1800">
                <a:latin typeface="黑体" panose="02010609060101010101" pitchFamily="49" charset="-122"/>
                <a:ea typeface="黑体" panose="02010609060101010101" pitchFamily="49" charset="-122"/>
              </a:rPr>
              <a:t>，表示对一组记录值进行计算，重复记录重复计算，但不包括</a:t>
            </a:r>
            <a:r>
              <a:rPr lang="en-US" altLang="zh-CN" sz="1800">
                <a:latin typeface="黑体" panose="02010609060101010101" pitchFamily="49" charset="-122"/>
                <a:ea typeface="黑体" panose="02010609060101010101" pitchFamily="49" charset="-122"/>
              </a:rPr>
              <a:t>NULL</a:t>
            </a:r>
            <a:r>
              <a:rPr lang="zh-CN" altLang="en-US" sz="1800">
                <a:latin typeface="黑体" panose="02010609060101010101" pitchFamily="49" charset="-122"/>
                <a:ea typeface="黑体" panose="02010609060101010101" pitchFamily="49" charset="-122"/>
              </a:rPr>
              <a:t>记录。如果加上选项</a:t>
            </a:r>
            <a:r>
              <a:rPr lang="en-US" altLang="zh-CN" sz="1800">
                <a:latin typeface="黑体" panose="02010609060101010101" pitchFamily="49" charset="-122"/>
                <a:ea typeface="黑体" panose="02010609060101010101" pitchFamily="49" charset="-122"/>
              </a:rPr>
              <a:t>DISTINCT</a:t>
            </a:r>
            <a:r>
              <a:rPr lang="zh-CN" altLang="en-US" sz="1800">
                <a:latin typeface="黑体" panose="02010609060101010101" pitchFamily="49" charset="-122"/>
                <a:ea typeface="黑体" panose="02010609060101010101" pitchFamily="49" charset="-122"/>
              </a:rPr>
              <a:t>，表示只计算不同记录值，不计算重复记录和空行，但该选项对</a:t>
            </a:r>
            <a:r>
              <a:rPr lang="en-US" altLang="zh-CN" sz="1800">
                <a:latin typeface="黑体" panose="02010609060101010101" pitchFamily="49" charset="-122"/>
                <a:ea typeface="黑体" panose="02010609060101010101" pitchFamily="49" charset="-122"/>
              </a:rPr>
              <a:t>COUNT</a:t>
            </a:r>
            <a:r>
              <a:rPr lang="zh-CN" altLang="en-US" sz="1800">
                <a:latin typeface="黑体" panose="02010609060101010101" pitchFamily="49" charset="-122"/>
                <a:ea typeface="黑体" panose="02010609060101010101" pitchFamily="49" charset="-122"/>
              </a:rPr>
              <a:t>（*）不起作用，缺省为</a:t>
            </a:r>
            <a:r>
              <a:rPr lang="en-US" altLang="zh-CN" sz="1800">
                <a:latin typeface="黑体" panose="02010609060101010101" pitchFamily="49" charset="-122"/>
                <a:ea typeface="黑体" panose="02010609060101010101" pitchFamily="49" charset="-122"/>
              </a:rPr>
              <a:t>ALL</a:t>
            </a:r>
            <a:r>
              <a:rPr lang="zh-CN" altLang="en-US" sz="1800">
                <a:latin typeface="黑体" panose="02010609060101010101" pitchFamily="49" charset="-122"/>
                <a:ea typeface="黑体" panose="02010609060101010101" pitchFamily="49" charset="-122"/>
              </a:rPr>
              <a:t>。</a:t>
            </a:r>
          </a:p>
          <a:p>
            <a:pPr lvl="1">
              <a:spcBef>
                <a:spcPts val="1200"/>
              </a:spcBef>
              <a:buClr>
                <a:srgbClr val="FF0000"/>
              </a:buClr>
              <a:buFont typeface="Wingdings" panose="05000000000000000000" pitchFamily="2" charset="2"/>
              <a:buChar char="n"/>
            </a:pPr>
            <a:r>
              <a:rPr lang="zh-CN" altLang="en-US">
                <a:latin typeface="黑体" panose="02010609060101010101" pitchFamily="49" charset="-122"/>
                <a:ea typeface="黑体" panose="02010609060101010101" pitchFamily="49" charset="-122"/>
              </a:rPr>
              <a:t>格式为：</a:t>
            </a:r>
            <a:r>
              <a:rPr lang="en-US" altLang="zh-CN">
                <a:latin typeface="黑体" panose="02010609060101010101" pitchFamily="49" charset="-122"/>
                <a:ea typeface="黑体" panose="02010609060101010101" pitchFamily="49" charset="-122"/>
              </a:rPr>
              <a:t>&lt;</a:t>
            </a:r>
            <a:r>
              <a:rPr lang="zh-CN" altLang="en-US">
                <a:latin typeface="黑体" panose="02010609060101010101" pitchFamily="49" charset="-122"/>
                <a:ea typeface="黑体" panose="02010609060101010101" pitchFamily="49" charset="-122"/>
              </a:rPr>
              <a:t>聚集函数名</a:t>
            </a:r>
            <a:r>
              <a:rPr lang="en-US" altLang="zh-CN">
                <a:latin typeface="黑体" panose="02010609060101010101" pitchFamily="49" charset="-122"/>
                <a:ea typeface="黑体" panose="02010609060101010101" pitchFamily="49" charset="-122"/>
              </a:rPr>
              <a:t>&gt;</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DISTINCT|ALL </a:t>
            </a:r>
            <a:r>
              <a:rPr lang="zh-CN" altLang="en-US">
                <a:latin typeface="黑体" panose="02010609060101010101" pitchFamily="49" charset="-122"/>
                <a:ea typeface="黑体" panose="02010609060101010101" pitchFamily="49" charset="-122"/>
              </a:rPr>
              <a:t>表达式）</a:t>
            </a:r>
          </a:p>
          <a:p>
            <a:pPr lvl="1">
              <a:spcBef>
                <a:spcPts val="1200"/>
              </a:spcBef>
              <a:buClr>
                <a:srgbClr val="FF0000"/>
              </a:buClr>
              <a:buNone/>
            </a:pPr>
            <a:endParaRPr lang="en-US" altLang="zh-CN">
              <a:solidFill>
                <a:srgbClr val="FF0000"/>
              </a:solidFill>
              <a:latin typeface="黑体" panose="02010609060101010101" pitchFamily="49" charset="-122"/>
              <a:ea typeface="黑体" panose="02010609060101010101" pitchFamily="49" charset="-122"/>
            </a:endParaRPr>
          </a:p>
          <a:p>
            <a:pPr lvl="1">
              <a:spcBef>
                <a:spcPts val="1200"/>
              </a:spcBef>
              <a:buClr>
                <a:srgbClr val="FF0000"/>
              </a:buClr>
              <a:buNone/>
            </a:pPr>
            <a:endParaRPr lang="zh-CN" altLang="en-US">
              <a:solidFill>
                <a:srgbClr val="FF0000"/>
              </a:solidFill>
              <a:latin typeface="黑体" panose="02010609060101010101" pitchFamily="49" charset="-122"/>
              <a:ea typeface="黑体" panose="02010609060101010101" pitchFamily="49" charset="-122"/>
            </a:endParaRPr>
          </a:p>
        </p:txBody>
      </p:sp>
      <p:sp>
        <p:nvSpPr>
          <p:cNvPr id="59398" name="AutoShape 10">
            <a:extLst>
              <a:ext uri="{FF2B5EF4-FFF2-40B4-BE49-F238E27FC236}">
                <a16:creationId xmlns:a16="http://schemas.microsoft.com/office/drawing/2014/main" id="{E2590566-1C06-4221-989F-AB202893B1DF}"/>
              </a:ext>
            </a:extLst>
          </p:cNvPr>
          <p:cNvSpPr>
            <a:spLocks noChangeArrowheads="1"/>
          </p:cNvSpPr>
          <p:nvPr/>
        </p:nvSpPr>
        <p:spPr bwMode="auto">
          <a:xfrm>
            <a:off x="2508251" y="117476"/>
            <a:ext cx="1806575" cy="523875"/>
          </a:xfrm>
          <a:prstGeom prst="chevron">
            <a:avLst>
              <a:gd name="adj" fmla="val 17817"/>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数据操作</a:t>
            </a:r>
            <a:endParaRPr lang="zh-CN" altLang="en-US">
              <a:sym typeface="Arial" panose="020B0604020202020204" pitchFamily="34" charset="0"/>
            </a:endParaRPr>
          </a:p>
        </p:txBody>
      </p:sp>
      <p:sp>
        <p:nvSpPr>
          <p:cNvPr id="59399" name="AutoShape 10">
            <a:extLst>
              <a:ext uri="{FF2B5EF4-FFF2-40B4-BE49-F238E27FC236}">
                <a16:creationId xmlns:a16="http://schemas.microsoft.com/office/drawing/2014/main" id="{E7EEED92-54A1-45E1-8ABA-7D8B40944DBD}"/>
              </a:ext>
            </a:extLst>
          </p:cNvPr>
          <p:cNvSpPr>
            <a:spLocks noChangeArrowheads="1"/>
          </p:cNvSpPr>
          <p:nvPr/>
        </p:nvSpPr>
        <p:spPr bwMode="auto">
          <a:xfrm>
            <a:off x="4289426" y="111125"/>
            <a:ext cx="1852613" cy="522288"/>
          </a:xfrm>
          <a:prstGeom prst="chevron">
            <a:avLst>
              <a:gd name="adj" fmla="val 17867"/>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数据查询</a:t>
            </a:r>
            <a:endParaRPr lang="zh-CN" altLang="en-US">
              <a:sym typeface="Arial" panose="020B0604020202020204" pitchFamily="34" charset="0"/>
            </a:endParaRPr>
          </a:p>
        </p:txBody>
      </p:sp>
      <p:sp>
        <p:nvSpPr>
          <p:cNvPr id="59400" name="AutoShape 10">
            <a:extLst>
              <a:ext uri="{FF2B5EF4-FFF2-40B4-BE49-F238E27FC236}">
                <a16:creationId xmlns:a16="http://schemas.microsoft.com/office/drawing/2014/main" id="{3D13087D-6510-4968-9294-7489C28FF9C0}"/>
              </a:ext>
            </a:extLst>
          </p:cNvPr>
          <p:cNvSpPr>
            <a:spLocks noChangeArrowheads="1"/>
          </p:cNvSpPr>
          <p:nvPr/>
        </p:nvSpPr>
        <p:spPr bwMode="auto">
          <a:xfrm>
            <a:off x="6113464" y="111125"/>
            <a:ext cx="1938337" cy="522288"/>
          </a:xfrm>
          <a:prstGeom prst="chevron">
            <a:avLst>
              <a:gd name="adj" fmla="val 17869"/>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统计查询</a:t>
            </a:r>
            <a:endParaRPr lang="zh-CN" altLang="en-US">
              <a:sym typeface="Arial" panose="020B0604020202020204" pitchFamily="34" charset="0"/>
            </a:endParaRPr>
          </a:p>
        </p:txBody>
      </p:sp>
      <p:pic>
        <p:nvPicPr>
          <p:cNvPr id="51209" name="Picture 63">
            <a:extLst>
              <a:ext uri="{FF2B5EF4-FFF2-40B4-BE49-F238E27FC236}">
                <a16:creationId xmlns:a16="http://schemas.microsoft.com/office/drawing/2014/main" id="{D6666923-1C5F-4FBC-AFC3-4749246BED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676" y="4729164"/>
            <a:ext cx="6100763" cy="212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09"/>
                                        </p:tgtEl>
                                        <p:attrNameLst>
                                          <p:attrName>style.visibility</p:attrName>
                                        </p:attrNameLst>
                                      </p:cBhvr>
                                      <p:to>
                                        <p:strVal val="visible"/>
                                      </p:to>
                                    </p:set>
                                    <p:anim calcmode="lin" valueType="num">
                                      <p:cBhvr>
                                        <p:cTn id="7" dur="500" fill="hold"/>
                                        <p:tgtEl>
                                          <p:spTgt spid="51209"/>
                                        </p:tgtEl>
                                        <p:attrNameLst>
                                          <p:attrName>ppt_x</p:attrName>
                                        </p:attrNameLst>
                                      </p:cBhvr>
                                      <p:tavLst>
                                        <p:tav tm="0">
                                          <p:val>
                                            <p:strVal val="#ppt_x"/>
                                          </p:val>
                                        </p:tav>
                                        <p:tav tm="100000">
                                          <p:val>
                                            <p:strVal val="#ppt_x"/>
                                          </p:val>
                                        </p:tav>
                                      </p:tavLst>
                                    </p:anim>
                                    <p:anim calcmode="lin" valueType="num">
                                      <p:cBhvr>
                                        <p:cTn id="8" dur="500" fill="hold"/>
                                        <p:tgtEl>
                                          <p:spTgt spid="512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0">
            <a:hlinkClick r:id="rId2"/>
            <a:extLst>
              <a:ext uri="{FF2B5EF4-FFF2-40B4-BE49-F238E27FC236}">
                <a16:creationId xmlns:a16="http://schemas.microsoft.com/office/drawing/2014/main" id="{330278B7-DD14-48D7-9BC3-94D6AB48F090}"/>
              </a:ext>
            </a:extLst>
          </p:cNvPr>
          <p:cNvSpPr>
            <a:spLocks noChangeArrowheads="1"/>
          </p:cNvSpPr>
          <p:nvPr/>
        </p:nvSpPr>
        <p:spPr bwMode="auto">
          <a:xfrm>
            <a:off x="6919913" y="6370639"/>
            <a:ext cx="3154362" cy="306387"/>
          </a:xfrm>
          <a:prstGeom prst="rect">
            <a:avLst/>
          </a:prstGeom>
          <a:solidFill>
            <a:srgbClr val="969696">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solidFill>
                  <a:srgbClr val="4D4D4D"/>
                </a:solidFill>
                <a:sym typeface="Arial" panose="020B0604020202020204" pitchFamily="34" charset="0"/>
              </a:rPr>
              <a:t>DATABASE@UESTC</a:t>
            </a:r>
            <a:endParaRPr lang="en-US" altLang="zh-CN">
              <a:sym typeface="Arial" panose="020B0604020202020204" pitchFamily="34" charset="0"/>
            </a:endParaRPr>
          </a:p>
        </p:txBody>
      </p:sp>
      <p:sp>
        <p:nvSpPr>
          <p:cNvPr id="76803" name="TextBox 10">
            <a:extLst>
              <a:ext uri="{FF2B5EF4-FFF2-40B4-BE49-F238E27FC236}">
                <a16:creationId xmlns:a16="http://schemas.microsoft.com/office/drawing/2014/main" id="{0F9ADD47-7D3B-4445-B5E5-EC5157E700DB}"/>
              </a:ext>
            </a:extLst>
          </p:cNvPr>
          <p:cNvSpPr>
            <a:spLocks noChangeArrowheads="1"/>
          </p:cNvSpPr>
          <p:nvPr/>
        </p:nvSpPr>
        <p:spPr bwMode="auto">
          <a:xfrm>
            <a:off x="1893888" y="6330951"/>
            <a:ext cx="1827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b="1">
                <a:solidFill>
                  <a:srgbClr val="FF0000"/>
                </a:solidFill>
                <a:sym typeface="Arial" panose="020B0604020202020204" pitchFamily="34" charset="0"/>
              </a:rPr>
              <a:t>学以致用                     </a:t>
            </a:r>
          </a:p>
          <a:p>
            <a:r>
              <a:rPr lang="zh-CN" altLang="en-US" sz="1200" b="1">
                <a:solidFill>
                  <a:srgbClr val="FF0000"/>
                </a:solidFill>
                <a:sym typeface="Arial" panose="020B0604020202020204" pitchFamily="34" charset="0"/>
              </a:rPr>
              <a:t>	用以促学</a:t>
            </a:r>
            <a:endParaRPr lang="zh-CN" altLang="en-US">
              <a:sym typeface="Arial" panose="020B0604020202020204" pitchFamily="34" charset="0"/>
            </a:endParaRPr>
          </a:p>
        </p:txBody>
      </p:sp>
      <p:sp>
        <p:nvSpPr>
          <p:cNvPr id="76804" name="标题 1">
            <a:extLst>
              <a:ext uri="{FF2B5EF4-FFF2-40B4-BE49-F238E27FC236}">
                <a16:creationId xmlns:a16="http://schemas.microsoft.com/office/drawing/2014/main" id="{32EB0E9B-EAF8-4693-B950-898579FB12CA}"/>
              </a:ext>
            </a:extLst>
          </p:cNvPr>
          <p:cNvSpPr>
            <a:spLocks noGrp="1" noChangeArrowheads="1"/>
          </p:cNvSpPr>
          <p:nvPr>
            <p:ph type="title" idx="4294967295"/>
          </p:nvPr>
        </p:nvSpPr>
        <p:spPr bwMode="auto">
          <a:xfrm>
            <a:off x="2474914" y="1"/>
            <a:ext cx="7735887" cy="849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76805" name="内容占位符 2">
            <a:extLst>
              <a:ext uri="{FF2B5EF4-FFF2-40B4-BE49-F238E27FC236}">
                <a16:creationId xmlns:a16="http://schemas.microsoft.com/office/drawing/2014/main" id="{4FB7427A-589B-40C7-913C-8EAA1B7E28F8}"/>
              </a:ext>
            </a:extLst>
          </p:cNvPr>
          <p:cNvSpPr>
            <a:spLocks noGrp="1" noChangeArrowheads="1"/>
          </p:cNvSpPr>
          <p:nvPr>
            <p:ph idx="4294967295"/>
          </p:nvPr>
        </p:nvSpPr>
        <p:spPr bwMode="auto">
          <a:xfrm>
            <a:off x="1524001" y="1031875"/>
            <a:ext cx="8545513" cy="538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spcBef>
                <a:spcPts val="1200"/>
              </a:spcBef>
              <a:buClr>
                <a:srgbClr val="FF0000"/>
              </a:buClr>
              <a:buFont typeface="Wingdings" panose="05000000000000000000" pitchFamily="2" charset="2"/>
              <a:buChar char="n"/>
            </a:pPr>
            <a:r>
              <a:rPr lang="zh-CN" altLang="en-US">
                <a:latin typeface="黑体" panose="02010609060101010101" pitchFamily="49" charset="-122"/>
                <a:ea typeface="黑体" panose="02010609060101010101" pitchFamily="49" charset="-122"/>
              </a:rPr>
              <a:t>外连接</a:t>
            </a:r>
          </a:p>
          <a:p>
            <a:pPr lvl="2">
              <a:spcBef>
                <a:spcPts val="600"/>
              </a:spcBef>
              <a:buClr>
                <a:srgbClr val="0070C0"/>
              </a:buClr>
              <a:buFont typeface="Wingdings" panose="05000000000000000000" pitchFamily="2" charset="2"/>
              <a:buChar char="u"/>
            </a:pPr>
            <a:r>
              <a:rPr lang="zh-CN" altLang="en-US" sz="1800">
                <a:latin typeface="黑体" panose="02010609060101010101" pitchFamily="49" charset="-122"/>
                <a:ea typeface="黑体" panose="02010609060101010101" pitchFamily="49" charset="-122"/>
              </a:rPr>
              <a:t>在某些应用中，两张表的连接查询，要输出一张表的所有记录，另外一张表输出满足连接条件的记录，如果没有满足条件的记录，则用</a:t>
            </a:r>
            <a:r>
              <a:rPr lang="en-US" altLang="zh-CN" sz="1800">
                <a:latin typeface="黑体" panose="02010609060101010101" pitchFamily="49" charset="-122"/>
                <a:ea typeface="黑体" panose="02010609060101010101" pitchFamily="49" charset="-122"/>
              </a:rPr>
              <a:t>NULL</a:t>
            </a:r>
            <a:r>
              <a:rPr lang="zh-CN" altLang="en-US" sz="1800">
                <a:latin typeface="黑体" panose="02010609060101010101" pitchFamily="49" charset="-122"/>
                <a:ea typeface="黑体" panose="02010609060101010101" pitchFamily="49" charset="-122"/>
              </a:rPr>
              <a:t>匹配输出，称这种连接查询为外连接。</a:t>
            </a:r>
          </a:p>
          <a:p>
            <a:pPr lvl="2">
              <a:spcBef>
                <a:spcPts val="600"/>
              </a:spcBef>
              <a:buClr>
                <a:srgbClr val="0070C0"/>
              </a:buClr>
              <a:buFont typeface="Wingdings" panose="05000000000000000000" pitchFamily="2" charset="2"/>
              <a:buChar char="u"/>
            </a:pPr>
            <a:r>
              <a:rPr lang="zh-CN" altLang="en-US" sz="1800">
                <a:latin typeface="黑体" panose="02010609060101010101" pitchFamily="49" charset="-122"/>
                <a:ea typeface="黑体" panose="02010609060101010101" pitchFamily="49" charset="-122"/>
              </a:rPr>
              <a:t>左连接（</a:t>
            </a:r>
            <a:r>
              <a:rPr lang="en-US" altLang="zh-CN" sz="1800">
                <a:latin typeface="黑体" panose="02010609060101010101" pitchFamily="49" charset="-122"/>
                <a:ea typeface="黑体" panose="02010609060101010101" pitchFamily="49" charset="-122"/>
              </a:rPr>
              <a:t>LEFT OUTER JOIN</a:t>
            </a:r>
            <a:r>
              <a:rPr lang="zh-CN" altLang="en-US" sz="1800">
                <a:latin typeface="黑体" panose="02010609060101010101" pitchFamily="49" charset="-122"/>
                <a:ea typeface="黑体" panose="02010609060101010101" pitchFamily="49" charset="-122"/>
              </a:rPr>
              <a:t>）</a:t>
            </a:r>
            <a:r>
              <a:rPr lang="en-US" altLang="zh-CN" sz="1800">
                <a:latin typeface="黑体" panose="02010609060101010101" pitchFamily="49" charset="-122"/>
                <a:ea typeface="黑体" panose="02010609060101010101" pitchFamily="49" charset="-122"/>
              </a:rPr>
              <a:t>:</a:t>
            </a:r>
            <a:r>
              <a:rPr lang="zh-CN" altLang="en-US" sz="1800">
                <a:latin typeface="黑体" panose="02010609060101010101" pitchFamily="49" charset="-122"/>
                <a:ea typeface="黑体" panose="02010609060101010101" pitchFamily="49" charset="-122"/>
              </a:rPr>
              <a:t>输出左表的所有记录相关列值，右表输出与左表匹配的记录，如果没有与左表匹配的记录，则使用</a:t>
            </a:r>
            <a:r>
              <a:rPr lang="en-US" altLang="zh-CN" sz="1800">
                <a:latin typeface="黑体" panose="02010609060101010101" pitchFamily="49" charset="-122"/>
                <a:ea typeface="黑体" panose="02010609060101010101" pitchFamily="49" charset="-122"/>
              </a:rPr>
              <a:t>NULL</a:t>
            </a:r>
            <a:r>
              <a:rPr lang="zh-CN" altLang="en-US" sz="1800">
                <a:latin typeface="黑体" panose="02010609060101010101" pitchFamily="49" charset="-122"/>
                <a:ea typeface="黑体" panose="02010609060101010101" pitchFamily="49" charset="-122"/>
              </a:rPr>
              <a:t>匹配输出。</a:t>
            </a:r>
          </a:p>
          <a:p>
            <a:pPr lvl="2">
              <a:spcBef>
                <a:spcPts val="600"/>
              </a:spcBef>
              <a:buClr>
                <a:srgbClr val="0070C0"/>
              </a:buClr>
              <a:buFont typeface="Wingdings" panose="05000000000000000000" pitchFamily="2" charset="2"/>
              <a:buChar char="u"/>
            </a:pPr>
            <a:r>
              <a:rPr lang="zh-CN" altLang="en-US" sz="1800">
                <a:latin typeface="黑体" panose="02010609060101010101" pitchFamily="49" charset="-122"/>
                <a:ea typeface="黑体" panose="02010609060101010101" pitchFamily="49" charset="-122"/>
              </a:rPr>
              <a:t>右连接（</a:t>
            </a:r>
            <a:r>
              <a:rPr lang="en-US" altLang="zh-CN" sz="1800">
                <a:latin typeface="黑体" panose="02010609060101010101" pitchFamily="49" charset="-122"/>
                <a:ea typeface="黑体" panose="02010609060101010101" pitchFamily="49" charset="-122"/>
              </a:rPr>
              <a:t>RIGHT OUTER OUT</a:t>
            </a:r>
            <a:r>
              <a:rPr lang="zh-CN" altLang="en-US" sz="1800">
                <a:latin typeface="黑体" panose="02010609060101010101" pitchFamily="49" charset="-122"/>
                <a:ea typeface="黑体" panose="02010609060101010101" pitchFamily="49" charset="-122"/>
              </a:rPr>
              <a:t>）</a:t>
            </a:r>
            <a:r>
              <a:rPr lang="en-US" altLang="zh-CN" sz="1800">
                <a:latin typeface="黑体" panose="02010609060101010101" pitchFamily="49" charset="-122"/>
                <a:ea typeface="黑体" panose="02010609060101010101" pitchFamily="49" charset="-122"/>
              </a:rPr>
              <a:t>:</a:t>
            </a:r>
            <a:r>
              <a:rPr lang="zh-CN" altLang="en-US" sz="1800">
                <a:latin typeface="黑体" panose="02010609060101010101" pitchFamily="49" charset="-122"/>
                <a:ea typeface="黑体" panose="02010609060101010101" pitchFamily="49" charset="-122"/>
              </a:rPr>
              <a:t>输出右表的所有记录相关列值，左表输出与右表匹配的记录，如果没有与右表匹配的记录，则使用</a:t>
            </a:r>
            <a:r>
              <a:rPr lang="en-US" altLang="zh-CN" sz="1800">
                <a:latin typeface="黑体" panose="02010609060101010101" pitchFamily="49" charset="-122"/>
                <a:ea typeface="黑体" panose="02010609060101010101" pitchFamily="49" charset="-122"/>
              </a:rPr>
              <a:t>NULL</a:t>
            </a:r>
            <a:r>
              <a:rPr lang="zh-CN" altLang="en-US" sz="1800">
                <a:latin typeface="黑体" panose="02010609060101010101" pitchFamily="49" charset="-122"/>
                <a:ea typeface="黑体" panose="02010609060101010101" pitchFamily="49" charset="-122"/>
              </a:rPr>
              <a:t>匹配输出。</a:t>
            </a:r>
          </a:p>
          <a:p>
            <a:pPr lvl="2">
              <a:spcBef>
                <a:spcPts val="600"/>
              </a:spcBef>
              <a:buClr>
                <a:srgbClr val="0070C0"/>
              </a:buClr>
              <a:buFont typeface="Wingdings" panose="05000000000000000000" pitchFamily="2" charset="2"/>
              <a:buChar char="u"/>
            </a:pPr>
            <a:r>
              <a:rPr lang="zh-CN" altLang="en-US" sz="1800">
                <a:latin typeface="黑体" panose="02010609060101010101" pitchFamily="49" charset="-122"/>
                <a:ea typeface="黑体" panose="02010609060101010101" pitchFamily="49" charset="-122"/>
              </a:rPr>
              <a:t>全外连接（</a:t>
            </a:r>
            <a:r>
              <a:rPr lang="en-US" altLang="zh-CN" sz="1800">
                <a:latin typeface="黑体" panose="02010609060101010101" pitchFamily="49" charset="-122"/>
                <a:ea typeface="黑体" panose="02010609060101010101" pitchFamily="49" charset="-122"/>
              </a:rPr>
              <a:t> FULL OUTER JOIN </a:t>
            </a:r>
            <a:r>
              <a:rPr lang="zh-CN" altLang="en-US" sz="1800">
                <a:latin typeface="黑体" panose="02010609060101010101" pitchFamily="49" charset="-122"/>
                <a:ea typeface="黑体" panose="02010609060101010101" pitchFamily="49" charset="-122"/>
              </a:rPr>
              <a:t>）</a:t>
            </a:r>
            <a:endParaRPr lang="en-US" altLang="zh-CN"/>
          </a:p>
        </p:txBody>
      </p:sp>
      <p:sp>
        <p:nvSpPr>
          <p:cNvPr id="76806" name="AutoShape 10">
            <a:extLst>
              <a:ext uri="{FF2B5EF4-FFF2-40B4-BE49-F238E27FC236}">
                <a16:creationId xmlns:a16="http://schemas.microsoft.com/office/drawing/2014/main" id="{C30E0DB1-DBB4-4C57-99D1-3866894BD894}"/>
              </a:ext>
            </a:extLst>
          </p:cNvPr>
          <p:cNvSpPr>
            <a:spLocks noChangeArrowheads="1"/>
          </p:cNvSpPr>
          <p:nvPr/>
        </p:nvSpPr>
        <p:spPr bwMode="auto">
          <a:xfrm>
            <a:off x="2508251" y="117476"/>
            <a:ext cx="1806575" cy="523875"/>
          </a:xfrm>
          <a:prstGeom prst="chevron">
            <a:avLst>
              <a:gd name="adj" fmla="val 17817"/>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数据操作</a:t>
            </a:r>
            <a:endParaRPr lang="zh-CN" altLang="en-US">
              <a:sym typeface="Arial" panose="020B0604020202020204" pitchFamily="34" charset="0"/>
            </a:endParaRPr>
          </a:p>
        </p:txBody>
      </p:sp>
      <p:sp>
        <p:nvSpPr>
          <p:cNvPr id="76807" name="AutoShape 10">
            <a:extLst>
              <a:ext uri="{FF2B5EF4-FFF2-40B4-BE49-F238E27FC236}">
                <a16:creationId xmlns:a16="http://schemas.microsoft.com/office/drawing/2014/main" id="{C3C6D0A4-9E83-4DCB-9CD0-FB224B01A4BE}"/>
              </a:ext>
            </a:extLst>
          </p:cNvPr>
          <p:cNvSpPr>
            <a:spLocks noChangeArrowheads="1"/>
          </p:cNvSpPr>
          <p:nvPr/>
        </p:nvSpPr>
        <p:spPr bwMode="auto">
          <a:xfrm>
            <a:off x="4289426" y="111125"/>
            <a:ext cx="1852613" cy="522288"/>
          </a:xfrm>
          <a:prstGeom prst="chevron">
            <a:avLst>
              <a:gd name="adj" fmla="val 17867"/>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数据查询</a:t>
            </a:r>
            <a:endParaRPr lang="zh-CN" altLang="en-US">
              <a:sym typeface="Arial" panose="020B0604020202020204" pitchFamily="34" charset="0"/>
            </a:endParaRPr>
          </a:p>
        </p:txBody>
      </p:sp>
      <p:sp>
        <p:nvSpPr>
          <p:cNvPr id="76808" name="AutoShape 10">
            <a:extLst>
              <a:ext uri="{FF2B5EF4-FFF2-40B4-BE49-F238E27FC236}">
                <a16:creationId xmlns:a16="http://schemas.microsoft.com/office/drawing/2014/main" id="{EE6AE5FB-E711-474F-885B-F158BA9A50E1}"/>
              </a:ext>
            </a:extLst>
          </p:cNvPr>
          <p:cNvSpPr>
            <a:spLocks noChangeArrowheads="1"/>
          </p:cNvSpPr>
          <p:nvPr/>
        </p:nvSpPr>
        <p:spPr bwMode="auto">
          <a:xfrm>
            <a:off x="6113464" y="111125"/>
            <a:ext cx="1938337" cy="522288"/>
          </a:xfrm>
          <a:prstGeom prst="chevron">
            <a:avLst>
              <a:gd name="adj" fmla="val 17869"/>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连接查询</a:t>
            </a:r>
            <a:endParaRPr lang="zh-CN" altLang="en-US">
              <a:sym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0">
            <a:hlinkClick r:id="rId2"/>
            <a:extLst>
              <a:ext uri="{FF2B5EF4-FFF2-40B4-BE49-F238E27FC236}">
                <a16:creationId xmlns:a16="http://schemas.microsoft.com/office/drawing/2014/main" id="{55E45B48-F1D1-4A02-9B37-11E24CE6A369}"/>
              </a:ext>
            </a:extLst>
          </p:cNvPr>
          <p:cNvSpPr>
            <a:spLocks noChangeArrowheads="1"/>
          </p:cNvSpPr>
          <p:nvPr/>
        </p:nvSpPr>
        <p:spPr bwMode="auto">
          <a:xfrm>
            <a:off x="6919913" y="6370639"/>
            <a:ext cx="3154362" cy="306387"/>
          </a:xfrm>
          <a:prstGeom prst="rect">
            <a:avLst/>
          </a:prstGeom>
          <a:solidFill>
            <a:srgbClr val="969696">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solidFill>
                  <a:srgbClr val="4D4D4D"/>
                </a:solidFill>
                <a:sym typeface="Arial" panose="020B0604020202020204" pitchFamily="34" charset="0"/>
              </a:rPr>
              <a:t>DATABASE@UESTC</a:t>
            </a:r>
            <a:endParaRPr lang="en-US" altLang="zh-CN">
              <a:sym typeface="Arial" panose="020B0604020202020204" pitchFamily="34" charset="0"/>
            </a:endParaRPr>
          </a:p>
        </p:txBody>
      </p:sp>
      <p:sp>
        <p:nvSpPr>
          <p:cNvPr id="30723" name="TextBox 10">
            <a:extLst>
              <a:ext uri="{FF2B5EF4-FFF2-40B4-BE49-F238E27FC236}">
                <a16:creationId xmlns:a16="http://schemas.microsoft.com/office/drawing/2014/main" id="{E93D3A2F-FA2F-430D-A642-D4CDCE54D3B7}"/>
              </a:ext>
            </a:extLst>
          </p:cNvPr>
          <p:cNvSpPr>
            <a:spLocks noChangeArrowheads="1"/>
          </p:cNvSpPr>
          <p:nvPr/>
        </p:nvSpPr>
        <p:spPr bwMode="auto">
          <a:xfrm>
            <a:off x="1893888" y="6330951"/>
            <a:ext cx="1827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b="1">
                <a:solidFill>
                  <a:srgbClr val="FF0000"/>
                </a:solidFill>
                <a:sym typeface="Arial" panose="020B0604020202020204" pitchFamily="34" charset="0"/>
              </a:rPr>
              <a:t>学以致用                     </a:t>
            </a:r>
          </a:p>
          <a:p>
            <a:r>
              <a:rPr lang="zh-CN" altLang="en-US" sz="1200" b="1">
                <a:solidFill>
                  <a:srgbClr val="FF0000"/>
                </a:solidFill>
                <a:sym typeface="Arial" panose="020B0604020202020204" pitchFamily="34" charset="0"/>
              </a:rPr>
              <a:t>	用以促学</a:t>
            </a:r>
            <a:endParaRPr lang="zh-CN" altLang="en-US">
              <a:sym typeface="Arial" panose="020B0604020202020204" pitchFamily="34" charset="0"/>
            </a:endParaRPr>
          </a:p>
        </p:txBody>
      </p:sp>
      <p:sp>
        <p:nvSpPr>
          <p:cNvPr id="30724" name="标题 1">
            <a:extLst>
              <a:ext uri="{FF2B5EF4-FFF2-40B4-BE49-F238E27FC236}">
                <a16:creationId xmlns:a16="http://schemas.microsoft.com/office/drawing/2014/main" id="{D9A6B4DA-23FD-42EA-9E9C-7AA4D01D27A6}"/>
              </a:ext>
            </a:extLst>
          </p:cNvPr>
          <p:cNvSpPr>
            <a:spLocks noGrp="1" noChangeArrowheads="1"/>
          </p:cNvSpPr>
          <p:nvPr>
            <p:ph type="title" idx="4294967295"/>
          </p:nvPr>
        </p:nvSpPr>
        <p:spPr bwMode="auto">
          <a:xfrm>
            <a:off x="2474914" y="1"/>
            <a:ext cx="7735887" cy="849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2773" name="内容占位符 2">
            <a:extLst>
              <a:ext uri="{FF2B5EF4-FFF2-40B4-BE49-F238E27FC236}">
                <a16:creationId xmlns:a16="http://schemas.microsoft.com/office/drawing/2014/main" id="{ADEAA31A-D011-46DD-AF51-9008E0C8A02C}"/>
              </a:ext>
            </a:extLst>
          </p:cNvPr>
          <p:cNvSpPr>
            <a:spLocks noGrp="1" noChangeArrowheads="1"/>
          </p:cNvSpPr>
          <p:nvPr>
            <p:ph idx="4294967295"/>
          </p:nvPr>
        </p:nvSpPr>
        <p:spPr bwMode="auto">
          <a:xfrm>
            <a:off x="1524001" y="1031875"/>
            <a:ext cx="8875713" cy="538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spcBef>
                <a:spcPts val="1200"/>
              </a:spcBef>
              <a:buClr>
                <a:srgbClr val="FF0000"/>
              </a:buClr>
              <a:buFont typeface="Wingdings" panose="05000000000000000000" pitchFamily="2" charset="2"/>
              <a:buChar char="n"/>
            </a:pPr>
            <a:r>
              <a:rPr lang="en-US" altLang="zh-CN">
                <a:solidFill>
                  <a:srgbClr val="FF0000"/>
                </a:solidFill>
                <a:latin typeface="黑体" panose="02010609060101010101" pitchFamily="49" charset="-122"/>
                <a:ea typeface="黑体" panose="02010609060101010101" pitchFamily="49" charset="-122"/>
              </a:rPr>
              <a:t>INTERSECT   </a:t>
            </a:r>
            <a:r>
              <a:rPr lang="zh-CN" altLang="en-US">
                <a:solidFill>
                  <a:srgbClr val="FF0000"/>
                </a:solidFill>
                <a:latin typeface="黑体" panose="02010609060101010101" pitchFamily="49" charset="-122"/>
                <a:ea typeface="黑体" panose="02010609060101010101" pitchFamily="49" charset="-122"/>
              </a:rPr>
              <a:t>交</a:t>
            </a:r>
          </a:p>
          <a:p>
            <a:pPr lvl="3" eaLnBrk="1" hangingPunct="1">
              <a:buFont typeface="Wingdings" panose="05000000000000000000" pitchFamily="2" charset="2"/>
              <a:buNone/>
            </a:pPr>
            <a:r>
              <a:rPr lang="en-US" altLang="zh-CN" sz="1600"/>
              <a:t>SELECT </a:t>
            </a:r>
            <a:endParaRPr lang="zh-CN" altLang="en-US" sz="1600"/>
          </a:p>
          <a:p>
            <a:pPr lvl="3" eaLnBrk="1" hangingPunct="1">
              <a:buFont typeface="Wingdings" panose="05000000000000000000" pitchFamily="2" charset="2"/>
              <a:buNone/>
            </a:pPr>
            <a:r>
              <a:rPr lang="en-US" altLang="zh-CN" sz="1600">
                <a:solidFill>
                  <a:srgbClr val="FF0000"/>
                </a:solidFill>
              </a:rPr>
              <a:t>INTERSECT</a:t>
            </a:r>
            <a:endParaRPr lang="zh-CN" altLang="en-US" sz="1600">
              <a:solidFill>
                <a:srgbClr val="FF0000"/>
              </a:solidFill>
            </a:endParaRPr>
          </a:p>
          <a:p>
            <a:pPr lvl="3" eaLnBrk="1" hangingPunct="1">
              <a:buFont typeface="Wingdings" panose="05000000000000000000" pitchFamily="2" charset="2"/>
              <a:buNone/>
            </a:pPr>
            <a:r>
              <a:rPr lang="en-US" altLang="zh-CN" sz="1600"/>
              <a:t>SELECT </a:t>
            </a:r>
            <a:endParaRPr lang="zh-CN" altLang="en-US" sz="1600"/>
          </a:p>
          <a:p>
            <a:pPr lvl="1">
              <a:spcBef>
                <a:spcPts val="1200"/>
              </a:spcBef>
              <a:buClr>
                <a:srgbClr val="FF0000"/>
              </a:buClr>
              <a:buFont typeface="Wingdings" panose="05000000000000000000" pitchFamily="2" charset="2"/>
              <a:buChar char="n"/>
            </a:pPr>
            <a:r>
              <a:rPr lang="en-US" altLang="zh-CN">
                <a:solidFill>
                  <a:srgbClr val="FF0000"/>
                </a:solidFill>
                <a:latin typeface="黑体" panose="02010609060101010101" pitchFamily="49" charset="-122"/>
                <a:ea typeface="黑体" panose="02010609060101010101" pitchFamily="49" charset="-122"/>
              </a:rPr>
              <a:t>EXCEPT  </a:t>
            </a:r>
            <a:r>
              <a:rPr lang="zh-CN" altLang="en-US">
                <a:solidFill>
                  <a:srgbClr val="FF0000"/>
                </a:solidFill>
                <a:latin typeface="黑体" panose="02010609060101010101" pitchFamily="49" charset="-122"/>
                <a:ea typeface="黑体" panose="02010609060101010101" pitchFamily="49" charset="-122"/>
              </a:rPr>
              <a:t>差</a:t>
            </a:r>
          </a:p>
          <a:p>
            <a:pPr lvl="3" eaLnBrk="1" hangingPunct="1">
              <a:buFont typeface="Wingdings" panose="05000000000000000000" pitchFamily="2" charset="2"/>
              <a:buNone/>
            </a:pPr>
            <a:r>
              <a:rPr lang="en-US" altLang="zh-CN" sz="1600"/>
              <a:t>SELECT </a:t>
            </a:r>
          </a:p>
          <a:p>
            <a:pPr lvl="3" eaLnBrk="1" hangingPunct="1">
              <a:buFont typeface="Wingdings" panose="05000000000000000000" pitchFamily="2" charset="2"/>
              <a:buNone/>
            </a:pPr>
            <a:r>
              <a:rPr lang="en-US" altLang="zh-CN" sz="1600">
                <a:solidFill>
                  <a:srgbClr val="FF0000"/>
                </a:solidFill>
              </a:rPr>
              <a:t>EXCEPT</a:t>
            </a:r>
            <a:endParaRPr lang="zh-CN" altLang="en-US" sz="1600">
              <a:solidFill>
                <a:srgbClr val="FF0000"/>
              </a:solidFill>
            </a:endParaRPr>
          </a:p>
          <a:p>
            <a:pPr lvl="3" eaLnBrk="1" hangingPunct="1">
              <a:buFont typeface="Wingdings" panose="05000000000000000000" pitchFamily="2" charset="2"/>
              <a:buNone/>
            </a:pPr>
            <a:r>
              <a:rPr lang="en-US" altLang="zh-CN" sz="1600"/>
              <a:t>SELECT &lt;</a:t>
            </a:r>
            <a:r>
              <a:rPr lang="zh-CN" altLang="en-US" sz="1600"/>
              <a:t>查询列表</a:t>
            </a:r>
            <a:r>
              <a:rPr lang="en-US" altLang="zh-CN" sz="1600"/>
              <a:t>&gt;</a:t>
            </a:r>
            <a:endParaRPr lang="zh-CN" altLang="en-US" sz="1600"/>
          </a:p>
          <a:p>
            <a:pPr lvl="3" eaLnBrk="1" hangingPunct="1">
              <a:buFont typeface="Wingdings" panose="05000000000000000000" pitchFamily="2" charset="2"/>
              <a:buNone/>
            </a:pPr>
            <a:endParaRPr lang="en-US" altLang="zh-CN"/>
          </a:p>
          <a:p>
            <a:pPr lvl="1">
              <a:spcBef>
                <a:spcPts val="1200"/>
              </a:spcBef>
              <a:buClr>
                <a:srgbClr val="FF0000"/>
              </a:buClr>
              <a:buFont typeface="Wingdings" panose="05000000000000000000" pitchFamily="2" charset="2"/>
              <a:buChar char="n"/>
            </a:pPr>
            <a:r>
              <a:rPr lang="zh-CN" altLang="en-US">
                <a:solidFill>
                  <a:srgbClr val="FF0000"/>
                </a:solidFill>
                <a:latin typeface="黑体" panose="02010609060101010101" pitchFamily="49" charset="-122"/>
                <a:ea typeface="黑体" panose="02010609060101010101" pitchFamily="49" charset="-122"/>
              </a:rPr>
              <a:t>思考</a:t>
            </a:r>
            <a:r>
              <a:rPr lang="en-US" altLang="zh-CN">
                <a:solidFill>
                  <a:srgbClr val="FF0000"/>
                </a:solidFill>
                <a:latin typeface="黑体" panose="02010609060101010101" pitchFamily="49" charset="-122"/>
                <a:ea typeface="黑体" panose="02010609060101010101" pitchFamily="49" charset="-122"/>
              </a:rPr>
              <a:t> </a:t>
            </a:r>
          </a:p>
          <a:p>
            <a:pPr lvl="2">
              <a:spcBef>
                <a:spcPts val="1200"/>
              </a:spcBef>
              <a:buClr>
                <a:srgbClr val="FF0000"/>
              </a:buClr>
              <a:buFont typeface="Wingdings" panose="05000000000000000000" pitchFamily="2" charset="2"/>
              <a:buChar char="n"/>
            </a:pPr>
            <a:r>
              <a:rPr lang="zh-CN" altLang="en-US">
                <a:solidFill>
                  <a:srgbClr val="002060"/>
                </a:solidFill>
                <a:latin typeface="黑体" panose="02010609060101010101" pitchFamily="49" charset="-122"/>
                <a:ea typeface="黑体" panose="02010609060101010101" pitchFamily="49" charset="-122"/>
              </a:rPr>
              <a:t>某些</a:t>
            </a:r>
            <a:r>
              <a:rPr lang="en-US" altLang="zh-CN">
                <a:solidFill>
                  <a:srgbClr val="002060"/>
                </a:solidFill>
                <a:latin typeface="黑体" panose="02010609060101010101" pitchFamily="49" charset="-122"/>
                <a:ea typeface="黑体" panose="02010609060101010101" pitchFamily="49" charset="-122"/>
              </a:rPr>
              <a:t>DBMS</a:t>
            </a:r>
            <a:r>
              <a:rPr lang="zh-CN" altLang="en-US">
                <a:solidFill>
                  <a:srgbClr val="002060"/>
                </a:solidFill>
                <a:latin typeface="黑体" panose="02010609060101010101" pitchFamily="49" charset="-122"/>
                <a:ea typeface="黑体" panose="02010609060101010101" pitchFamily="49" charset="-122"/>
              </a:rPr>
              <a:t>不支持</a:t>
            </a:r>
            <a:r>
              <a:rPr lang="en-US" altLang="zh-CN">
                <a:solidFill>
                  <a:srgbClr val="002060"/>
                </a:solidFill>
                <a:latin typeface="黑体" panose="02010609060101010101" pitchFamily="49" charset="-122"/>
                <a:ea typeface="黑体" panose="02010609060101010101" pitchFamily="49" charset="-122"/>
              </a:rPr>
              <a:t>INTERSECT </a:t>
            </a:r>
            <a:r>
              <a:rPr lang="zh-CN" altLang="en-US">
                <a:solidFill>
                  <a:srgbClr val="002060"/>
                </a:solidFill>
                <a:latin typeface="黑体" panose="02010609060101010101" pitchFamily="49" charset="-122"/>
                <a:ea typeface="黑体" panose="02010609060101010101" pitchFamily="49" charset="-122"/>
              </a:rPr>
              <a:t>或 </a:t>
            </a:r>
            <a:r>
              <a:rPr lang="en-US" altLang="zh-CN">
                <a:solidFill>
                  <a:srgbClr val="002060"/>
                </a:solidFill>
                <a:latin typeface="黑体" panose="02010609060101010101" pitchFamily="49" charset="-122"/>
                <a:ea typeface="黑体" panose="02010609060101010101" pitchFamily="49" charset="-122"/>
              </a:rPr>
              <a:t>EXCEPT</a:t>
            </a:r>
            <a:r>
              <a:rPr lang="zh-CN" altLang="en-US">
                <a:solidFill>
                  <a:srgbClr val="002060"/>
                </a:solidFill>
                <a:latin typeface="黑体" panose="02010609060101010101" pitchFamily="49" charset="-122"/>
                <a:ea typeface="黑体" panose="02010609060101010101" pitchFamily="49" charset="-122"/>
              </a:rPr>
              <a:t>，怎么办？</a:t>
            </a:r>
          </a:p>
          <a:p>
            <a:pPr lvl="3" eaLnBrk="1" hangingPunct="1">
              <a:buFont typeface="Wingdings" panose="05000000000000000000" pitchFamily="2" charset="2"/>
              <a:buNone/>
            </a:pPr>
            <a:endParaRPr lang="zh-CN" altLang="en-US"/>
          </a:p>
        </p:txBody>
      </p:sp>
      <p:sp>
        <p:nvSpPr>
          <p:cNvPr id="30726" name="AutoShape 10">
            <a:extLst>
              <a:ext uri="{FF2B5EF4-FFF2-40B4-BE49-F238E27FC236}">
                <a16:creationId xmlns:a16="http://schemas.microsoft.com/office/drawing/2014/main" id="{A4B6001C-D40B-4642-8208-90DA23456961}"/>
              </a:ext>
            </a:extLst>
          </p:cNvPr>
          <p:cNvSpPr>
            <a:spLocks noChangeArrowheads="1"/>
          </p:cNvSpPr>
          <p:nvPr/>
        </p:nvSpPr>
        <p:spPr bwMode="auto">
          <a:xfrm>
            <a:off x="2508251" y="117476"/>
            <a:ext cx="1806575" cy="523875"/>
          </a:xfrm>
          <a:prstGeom prst="chevron">
            <a:avLst>
              <a:gd name="adj" fmla="val 17817"/>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数据操作</a:t>
            </a:r>
            <a:endParaRPr lang="zh-CN" altLang="en-US">
              <a:sym typeface="Arial" panose="020B0604020202020204" pitchFamily="34" charset="0"/>
            </a:endParaRPr>
          </a:p>
        </p:txBody>
      </p:sp>
      <p:sp>
        <p:nvSpPr>
          <p:cNvPr id="30727" name="AutoShape 10">
            <a:extLst>
              <a:ext uri="{FF2B5EF4-FFF2-40B4-BE49-F238E27FC236}">
                <a16:creationId xmlns:a16="http://schemas.microsoft.com/office/drawing/2014/main" id="{C7805002-85D5-43D2-AD1F-E6E221AD833D}"/>
              </a:ext>
            </a:extLst>
          </p:cNvPr>
          <p:cNvSpPr>
            <a:spLocks noChangeArrowheads="1"/>
          </p:cNvSpPr>
          <p:nvPr/>
        </p:nvSpPr>
        <p:spPr bwMode="auto">
          <a:xfrm>
            <a:off x="4289426" y="111125"/>
            <a:ext cx="1852613" cy="522288"/>
          </a:xfrm>
          <a:prstGeom prst="chevron">
            <a:avLst>
              <a:gd name="adj" fmla="val 17867"/>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数据查询</a:t>
            </a:r>
            <a:endParaRPr lang="zh-CN" altLang="en-US">
              <a:sym typeface="Arial" panose="020B0604020202020204" pitchFamily="34" charset="0"/>
            </a:endParaRPr>
          </a:p>
        </p:txBody>
      </p:sp>
      <p:sp>
        <p:nvSpPr>
          <p:cNvPr id="30728" name="AutoShape 10">
            <a:extLst>
              <a:ext uri="{FF2B5EF4-FFF2-40B4-BE49-F238E27FC236}">
                <a16:creationId xmlns:a16="http://schemas.microsoft.com/office/drawing/2014/main" id="{0E72C97C-88EB-4F81-B106-BC7DAFF1DAD3}"/>
              </a:ext>
            </a:extLst>
          </p:cNvPr>
          <p:cNvSpPr>
            <a:spLocks noChangeArrowheads="1"/>
          </p:cNvSpPr>
          <p:nvPr/>
        </p:nvSpPr>
        <p:spPr bwMode="auto">
          <a:xfrm>
            <a:off x="6113464" y="111125"/>
            <a:ext cx="1938337" cy="522288"/>
          </a:xfrm>
          <a:prstGeom prst="chevron">
            <a:avLst>
              <a:gd name="adj" fmla="val 17869"/>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查询集合</a:t>
            </a:r>
            <a:endParaRPr lang="zh-CN" altLang="en-US">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0">
            <a:hlinkClick r:id="rId2"/>
            <a:extLst>
              <a:ext uri="{FF2B5EF4-FFF2-40B4-BE49-F238E27FC236}">
                <a16:creationId xmlns:a16="http://schemas.microsoft.com/office/drawing/2014/main" id="{7745BFB8-F2FE-4271-A35D-308352E1725C}"/>
              </a:ext>
            </a:extLst>
          </p:cNvPr>
          <p:cNvSpPr>
            <a:spLocks noChangeArrowheads="1"/>
          </p:cNvSpPr>
          <p:nvPr/>
        </p:nvSpPr>
        <p:spPr bwMode="auto">
          <a:xfrm>
            <a:off x="6919913" y="6370639"/>
            <a:ext cx="3154362" cy="306387"/>
          </a:xfrm>
          <a:prstGeom prst="rect">
            <a:avLst/>
          </a:prstGeom>
          <a:solidFill>
            <a:srgbClr val="969696">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solidFill>
                  <a:srgbClr val="4D4D4D"/>
                </a:solidFill>
                <a:sym typeface="Arial" panose="020B0604020202020204" pitchFamily="34" charset="0"/>
              </a:rPr>
              <a:t>DATABASE@UESTC</a:t>
            </a:r>
            <a:endParaRPr lang="en-US" altLang="zh-CN">
              <a:sym typeface="Arial" panose="020B0604020202020204" pitchFamily="34" charset="0"/>
            </a:endParaRPr>
          </a:p>
        </p:txBody>
      </p:sp>
      <p:sp>
        <p:nvSpPr>
          <p:cNvPr id="31747" name="TextBox 10">
            <a:extLst>
              <a:ext uri="{FF2B5EF4-FFF2-40B4-BE49-F238E27FC236}">
                <a16:creationId xmlns:a16="http://schemas.microsoft.com/office/drawing/2014/main" id="{36CC37E7-0929-4ACD-87A5-F6117DD5B8E8}"/>
              </a:ext>
            </a:extLst>
          </p:cNvPr>
          <p:cNvSpPr>
            <a:spLocks noChangeArrowheads="1"/>
          </p:cNvSpPr>
          <p:nvPr/>
        </p:nvSpPr>
        <p:spPr bwMode="auto">
          <a:xfrm>
            <a:off x="1893888" y="6330951"/>
            <a:ext cx="1827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b="1">
                <a:solidFill>
                  <a:srgbClr val="FF0000"/>
                </a:solidFill>
                <a:sym typeface="Arial" panose="020B0604020202020204" pitchFamily="34" charset="0"/>
              </a:rPr>
              <a:t>学以致用                     </a:t>
            </a:r>
          </a:p>
          <a:p>
            <a:r>
              <a:rPr lang="zh-CN" altLang="en-US" sz="1200" b="1">
                <a:solidFill>
                  <a:srgbClr val="FF0000"/>
                </a:solidFill>
                <a:sym typeface="Arial" panose="020B0604020202020204" pitchFamily="34" charset="0"/>
              </a:rPr>
              <a:t>	用以促学</a:t>
            </a:r>
            <a:endParaRPr lang="zh-CN" altLang="en-US">
              <a:sym typeface="Arial" panose="020B0604020202020204" pitchFamily="34" charset="0"/>
            </a:endParaRPr>
          </a:p>
        </p:txBody>
      </p:sp>
      <p:sp>
        <p:nvSpPr>
          <p:cNvPr id="31748" name="标题 1">
            <a:extLst>
              <a:ext uri="{FF2B5EF4-FFF2-40B4-BE49-F238E27FC236}">
                <a16:creationId xmlns:a16="http://schemas.microsoft.com/office/drawing/2014/main" id="{C074DC92-A180-4C08-ADCB-A9A0204732BD}"/>
              </a:ext>
            </a:extLst>
          </p:cNvPr>
          <p:cNvSpPr>
            <a:spLocks noGrp="1" noChangeArrowheads="1"/>
          </p:cNvSpPr>
          <p:nvPr>
            <p:ph type="title" idx="4294967295"/>
          </p:nvPr>
        </p:nvSpPr>
        <p:spPr bwMode="auto">
          <a:xfrm>
            <a:off x="2474914" y="1"/>
            <a:ext cx="7735887" cy="849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1749" name="内容占位符 2">
            <a:extLst>
              <a:ext uri="{FF2B5EF4-FFF2-40B4-BE49-F238E27FC236}">
                <a16:creationId xmlns:a16="http://schemas.microsoft.com/office/drawing/2014/main" id="{9523CF55-EA74-4B89-A7AC-27FD59DF1C37}"/>
              </a:ext>
            </a:extLst>
          </p:cNvPr>
          <p:cNvSpPr>
            <a:spLocks noGrp="1" noChangeArrowheads="1"/>
          </p:cNvSpPr>
          <p:nvPr>
            <p:ph idx="4294967295"/>
          </p:nvPr>
        </p:nvSpPr>
        <p:spPr bwMode="auto">
          <a:xfrm>
            <a:off x="1524001" y="1031875"/>
            <a:ext cx="8875713" cy="538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spcBef>
                <a:spcPts val="1200"/>
              </a:spcBef>
              <a:buClr>
                <a:srgbClr val="FF0000"/>
              </a:buClr>
              <a:buFont typeface="Wingdings" panose="05000000000000000000" pitchFamily="2" charset="2"/>
              <a:buChar char="n"/>
            </a:pPr>
            <a:r>
              <a:rPr lang="zh-CN" altLang="en-US">
                <a:latin typeface="黑体" panose="02010609060101010101" pitchFamily="49" charset="-122"/>
                <a:ea typeface="黑体" panose="02010609060101010101" pitchFamily="49" charset="-122"/>
              </a:rPr>
              <a:t>用</a:t>
            </a:r>
            <a:r>
              <a:rPr lang="en-US" altLang="zh-CN">
                <a:latin typeface="黑体" panose="02010609060101010101" pitchFamily="49" charset="-122"/>
                <a:ea typeface="黑体" panose="02010609060101010101" pitchFamily="49" charset="-122"/>
              </a:rPr>
              <a:t>VALUES</a:t>
            </a:r>
            <a:r>
              <a:rPr lang="zh-CN" altLang="en-US">
                <a:latin typeface="黑体" panose="02010609060101010101" pitchFamily="49" charset="-122"/>
                <a:ea typeface="黑体" panose="02010609060101010101" pitchFamily="49" charset="-122"/>
              </a:rPr>
              <a:t>插入，格式为：</a:t>
            </a:r>
          </a:p>
          <a:p>
            <a:pPr lvl="2">
              <a:spcBef>
                <a:spcPts val="600"/>
              </a:spcBef>
              <a:buClr>
                <a:srgbClr val="0070C0"/>
              </a:buClr>
              <a:buNone/>
            </a:pPr>
            <a:endParaRPr lang="zh-CN" altLang="en-US" sz="1800">
              <a:latin typeface="黑体" panose="02010609060101010101" pitchFamily="49" charset="-122"/>
              <a:ea typeface="黑体" panose="02010609060101010101" pitchFamily="49" charset="-122"/>
            </a:endParaRPr>
          </a:p>
          <a:p>
            <a:pPr lvl="2">
              <a:spcBef>
                <a:spcPts val="600"/>
              </a:spcBef>
              <a:buClr>
                <a:srgbClr val="0070C0"/>
              </a:buClr>
              <a:buNone/>
            </a:pPr>
            <a:r>
              <a:rPr lang="en-US" altLang="zh-CN" sz="1800">
                <a:latin typeface="黑体" panose="02010609060101010101" pitchFamily="49" charset="-122"/>
                <a:ea typeface="黑体" panose="02010609060101010101" pitchFamily="49" charset="-122"/>
              </a:rPr>
              <a:t>INSERT INTO &lt;</a:t>
            </a:r>
            <a:r>
              <a:rPr lang="zh-CN" altLang="en-US" sz="1800">
                <a:latin typeface="黑体" panose="02010609060101010101" pitchFamily="49" charset="-122"/>
                <a:ea typeface="黑体" panose="02010609060101010101" pitchFamily="49" charset="-122"/>
              </a:rPr>
              <a:t>基表名</a:t>
            </a:r>
            <a:r>
              <a:rPr lang="en-US" altLang="zh-CN" sz="1800">
                <a:latin typeface="黑体" panose="02010609060101010101" pitchFamily="49" charset="-122"/>
                <a:ea typeface="黑体" panose="02010609060101010101" pitchFamily="49" charset="-122"/>
              </a:rPr>
              <a:t>&gt; [</a:t>
            </a:r>
            <a:r>
              <a:rPr lang="zh-CN" altLang="en-US" sz="1800">
                <a:latin typeface="黑体" panose="02010609060101010101" pitchFamily="49" charset="-122"/>
                <a:ea typeface="黑体" panose="02010609060101010101" pitchFamily="49" charset="-122"/>
              </a:rPr>
              <a:t>（</a:t>
            </a:r>
            <a:r>
              <a:rPr lang="en-US" altLang="zh-CN" sz="1800">
                <a:latin typeface="黑体" panose="02010609060101010101" pitchFamily="49" charset="-122"/>
                <a:ea typeface="黑体" panose="02010609060101010101" pitchFamily="49" charset="-122"/>
              </a:rPr>
              <a:t>&lt;</a:t>
            </a:r>
            <a:r>
              <a:rPr lang="zh-CN" altLang="en-US" sz="1800">
                <a:latin typeface="黑体" panose="02010609060101010101" pitchFamily="49" charset="-122"/>
                <a:ea typeface="黑体" panose="02010609060101010101" pitchFamily="49" charset="-122"/>
              </a:rPr>
              <a:t>列名表</a:t>
            </a:r>
            <a:r>
              <a:rPr lang="en-US" altLang="zh-CN" sz="1800">
                <a:latin typeface="黑体" panose="02010609060101010101" pitchFamily="49" charset="-122"/>
                <a:ea typeface="黑体" panose="02010609060101010101" pitchFamily="49" charset="-122"/>
              </a:rPr>
              <a:t>&gt;</a:t>
            </a:r>
            <a:r>
              <a:rPr lang="zh-CN" altLang="en-US" sz="1800">
                <a:latin typeface="黑体" panose="02010609060101010101" pitchFamily="49" charset="-122"/>
                <a:ea typeface="黑体" panose="02010609060101010101" pitchFamily="49" charset="-122"/>
              </a:rPr>
              <a:t>）</a:t>
            </a:r>
            <a:r>
              <a:rPr lang="en-US" altLang="zh-CN" sz="1800">
                <a:latin typeface="黑体" panose="02010609060101010101" pitchFamily="49" charset="-122"/>
                <a:ea typeface="黑体" panose="02010609060101010101" pitchFamily="49" charset="-122"/>
              </a:rPr>
              <a:t>]</a:t>
            </a:r>
            <a:endParaRPr lang="zh-CN" altLang="en-US" sz="1800">
              <a:latin typeface="黑体" panose="02010609060101010101" pitchFamily="49" charset="-122"/>
              <a:ea typeface="黑体" panose="02010609060101010101" pitchFamily="49" charset="-122"/>
            </a:endParaRPr>
          </a:p>
          <a:p>
            <a:pPr lvl="2">
              <a:spcBef>
                <a:spcPts val="600"/>
              </a:spcBef>
              <a:buClr>
                <a:srgbClr val="0070C0"/>
              </a:buClr>
              <a:buNone/>
            </a:pPr>
            <a:r>
              <a:rPr lang="en-US" altLang="zh-CN" sz="1800">
                <a:latin typeface="黑体" panose="02010609060101010101" pitchFamily="49" charset="-122"/>
                <a:ea typeface="黑体" panose="02010609060101010101" pitchFamily="49" charset="-122"/>
              </a:rPr>
              <a:t>VALUES</a:t>
            </a:r>
            <a:r>
              <a:rPr lang="zh-CN" altLang="en-US" sz="1800">
                <a:latin typeface="黑体" panose="02010609060101010101" pitchFamily="49" charset="-122"/>
                <a:ea typeface="黑体" panose="02010609060101010101" pitchFamily="49" charset="-122"/>
              </a:rPr>
              <a:t>（</a:t>
            </a:r>
            <a:r>
              <a:rPr lang="en-US" altLang="zh-CN" sz="1800">
                <a:latin typeface="黑体" panose="02010609060101010101" pitchFamily="49" charset="-122"/>
                <a:ea typeface="黑体" panose="02010609060101010101" pitchFamily="49" charset="-122"/>
              </a:rPr>
              <a:t>&lt;</a:t>
            </a:r>
            <a:r>
              <a:rPr lang="zh-CN" altLang="en-US" sz="1800">
                <a:latin typeface="黑体" panose="02010609060101010101" pitchFamily="49" charset="-122"/>
                <a:ea typeface="黑体" panose="02010609060101010101" pitchFamily="49" charset="-122"/>
              </a:rPr>
              <a:t>值表</a:t>
            </a:r>
            <a:r>
              <a:rPr lang="en-US" altLang="zh-CN" sz="1800">
                <a:latin typeface="黑体" panose="02010609060101010101" pitchFamily="49" charset="-122"/>
                <a:ea typeface="黑体" panose="02010609060101010101" pitchFamily="49" charset="-122"/>
              </a:rPr>
              <a:t>&gt;</a:t>
            </a:r>
            <a:r>
              <a:rPr lang="zh-CN" altLang="en-US" sz="1800">
                <a:latin typeface="黑体" panose="02010609060101010101" pitchFamily="49" charset="-122"/>
                <a:ea typeface="黑体" panose="02010609060101010101" pitchFamily="49" charset="-122"/>
              </a:rPr>
              <a:t>）</a:t>
            </a:r>
          </a:p>
          <a:p>
            <a:pPr lvl="2">
              <a:spcBef>
                <a:spcPts val="600"/>
              </a:spcBef>
              <a:buClr>
                <a:srgbClr val="0070C0"/>
              </a:buClr>
              <a:buFont typeface="Wingdings" panose="05000000000000000000" pitchFamily="2" charset="2"/>
              <a:buChar char="u"/>
            </a:pPr>
            <a:endParaRPr lang="zh-CN" altLang="en-US" sz="1800">
              <a:latin typeface="黑体" panose="02010609060101010101" pitchFamily="49" charset="-122"/>
              <a:ea typeface="黑体" panose="02010609060101010101" pitchFamily="49" charset="-122"/>
            </a:endParaRPr>
          </a:p>
          <a:p>
            <a:pPr lvl="2">
              <a:spcBef>
                <a:spcPts val="600"/>
              </a:spcBef>
              <a:buClr>
                <a:srgbClr val="0070C0"/>
              </a:buClr>
              <a:buFont typeface="Wingdings" panose="05000000000000000000" pitchFamily="2" charset="2"/>
              <a:buChar char="u"/>
            </a:pPr>
            <a:r>
              <a:rPr lang="en-US" altLang="zh-CN" sz="1800">
                <a:latin typeface="黑体" panose="02010609060101010101" pitchFamily="49" charset="-122"/>
                <a:ea typeface="黑体" panose="02010609060101010101" pitchFamily="49" charset="-122"/>
              </a:rPr>
              <a:t>&lt;</a:t>
            </a:r>
            <a:r>
              <a:rPr lang="zh-CN" altLang="en-US" sz="1800">
                <a:latin typeface="黑体" panose="02010609060101010101" pitchFamily="49" charset="-122"/>
                <a:ea typeface="黑体" panose="02010609060101010101" pitchFamily="49" charset="-122"/>
              </a:rPr>
              <a:t>基表名</a:t>
            </a:r>
            <a:r>
              <a:rPr lang="en-US" altLang="zh-CN" sz="1800">
                <a:latin typeface="黑体" panose="02010609060101010101" pitchFamily="49" charset="-122"/>
                <a:ea typeface="黑体" panose="02010609060101010101" pitchFamily="49" charset="-122"/>
              </a:rPr>
              <a:t>&gt;</a:t>
            </a:r>
            <a:r>
              <a:rPr lang="zh-CN" altLang="en-US" sz="1800">
                <a:latin typeface="黑体" panose="02010609060101010101" pitchFamily="49" charset="-122"/>
                <a:ea typeface="黑体" panose="02010609060101010101" pitchFamily="49" charset="-122"/>
              </a:rPr>
              <a:t>是指要插入数据的目标表；</a:t>
            </a:r>
          </a:p>
          <a:p>
            <a:pPr lvl="2">
              <a:spcBef>
                <a:spcPts val="600"/>
              </a:spcBef>
              <a:buClr>
                <a:srgbClr val="0070C0"/>
              </a:buClr>
              <a:buFont typeface="Wingdings" panose="05000000000000000000" pitchFamily="2" charset="2"/>
              <a:buChar char="u"/>
            </a:pPr>
            <a:r>
              <a:rPr lang="en-US" altLang="zh-CN" sz="1800">
                <a:latin typeface="黑体" panose="02010609060101010101" pitchFamily="49" charset="-122"/>
                <a:ea typeface="黑体" panose="02010609060101010101" pitchFamily="49" charset="-122"/>
              </a:rPr>
              <a:t>&lt;</a:t>
            </a:r>
            <a:r>
              <a:rPr lang="zh-CN" altLang="en-US" sz="1800">
                <a:latin typeface="黑体" panose="02010609060101010101" pitchFamily="49" charset="-122"/>
                <a:ea typeface="黑体" panose="02010609060101010101" pitchFamily="49" charset="-122"/>
              </a:rPr>
              <a:t>列名表</a:t>
            </a:r>
            <a:r>
              <a:rPr lang="en-US" altLang="zh-CN" sz="1800">
                <a:latin typeface="黑体" panose="02010609060101010101" pitchFamily="49" charset="-122"/>
                <a:ea typeface="黑体" panose="02010609060101010101" pitchFamily="49" charset="-122"/>
              </a:rPr>
              <a:t>&gt;</a:t>
            </a:r>
            <a:r>
              <a:rPr lang="zh-CN" altLang="en-US" sz="1800">
                <a:latin typeface="黑体" panose="02010609060101010101" pitchFamily="49" charset="-122"/>
                <a:ea typeface="黑体" panose="02010609060101010101" pitchFamily="49" charset="-122"/>
              </a:rPr>
              <a:t>是指定目标表的目标列，该参数可以省略；如果省略列名表，表示向目标表所有列插入数据；</a:t>
            </a:r>
          </a:p>
          <a:p>
            <a:pPr lvl="2">
              <a:spcBef>
                <a:spcPts val="600"/>
              </a:spcBef>
              <a:buClr>
                <a:srgbClr val="0070C0"/>
              </a:buClr>
              <a:buFont typeface="Wingdings" panose="05000000000000000000" pitchFamily="2" charset="2"/>
              <a:buChar char="u"/>
            </a:pPr>
            <a:r>
              <a:rPr lang="en-US" altLang="zh-CN" sz="1800">
                <a:latin typeface="黑体" panose="02010609060101010101" pitchFamily="49" charset="-122"/>
                <a:ea typeface="黑体" panose="02010609060101010101" pitchFamily="49" charset="-122"/>
              </a:rPr>
              <a:t>&lt;</a:t>
            </a:r>
            <a:r>
              <a:rPr lang="zh-CN" altLang="en-US" sz="1800">
                <a:latin typeface="黑体" panose="02010609060101010101" pitchFamily="49" charset="-122"/>
                <a:ea typeface="黑体" panose="02010609060101010101" pitchFamily="49" charset="-122"/>
              </a:rPr>
              <a:t>值表</a:t>
            </a:r>
            <a:r>
              <a:rPr lang="en-US" altLang="zh-CN" sz="1800">
                <a:latin typeface="黑体" panose="02010609060101010101" pitchFamily="49" charset="-122"/>
                <a:ea typeface="黑体" panose="02010609060101010101" pitchFamily="49" charset="-122"/>
              </a:rPr>
              <a:t>&gt;</a:t>
            </a:r>
            <a:r>
              <a:rPr lang="zh-CN" altLang="en-US" sz="1800">
                <a:latin typeface="黑体" panose="02010609060101010101" pitchFamily="49" charset="-122"/>
                <a:ea typeface="黑体" panose="02010609060101010101" pitchFamily="49" charset="-122"/>
              </a:rPr>
              <a:t>是指定具体要插入的值。</a:t>
            </a:r>
            <a:endParaRPr lang="en-US" altLang="zh-CN"/>
          </a:p>
        </p:txBody>
      </p:sp>
      <p:sp>
        <p:nvSpPr>
          <p:cNvPr id="31750" name="AutoShape 10">
            <a:extLst>
              <a:ext uri="{FF2B5EF4-FFF2-40B4-BE49-F238E27FC236}">
                <a16:creationId xmlns:a16="http://schemas.microsoft.com/office/drawing/2014/main" id="{9375E839-0F39-4F3B-A892-F4DD6523ED8C}"/>
              </a:ext>
            </a:extLst>
          </p:cNvPr>
          <p:cNvSpPr>
            <a:spLocks noChangeArrowheads="1"/>
          </p:cNvSpPr>
          <p:nvPr/>
        </p:nvSpPr>
        <p:spPr bwMode="auto">
          <a:xfrm>
            <a:off x="2508251" y="117476"/>
            <a:ext cx="1806575" cy="523875"/>
          </a:xfrm>
          <a:prstGeom prst="chevron">
            <a:avLst>
              <a:gd name="adj" fmla="val 17817"/>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数据操作</a:t>
            </a:r>
            <a:endParaRPr lang="zh-CN" altLang="en-US">
              <a:sym typeface="Arial" panose="020B0604020202020204" pitchFamily="34" charset="0"/>
            </a:endParaRPr>
          </a:p>
        </p:txBody>
      </p:sp>
      <p:sp>
        <p:nvSpPr>
          <p:cNvPr id="31751" name="AutoShape 10">
            <a:extLst>
              <a:ext uri="{FF2B5EF4-FFF2-40B4-BE49-F238E27FC236}">
                <a16:creationId xmlns:a16="http://schemas.microsoft.com/office/drawing/2014/main" id="{DFFAD385-3250-47DE-8F76-29FC30564497}"/>
              </a:ext>
            </a:extLst>
          </p:cNvPr>
          <p:cNvSpPr>
            <a:spLocks noChangeArrowheads="1"/>
          </p:cNvSpPr>
          <p:nvPr/>
        </p:nvSpPr>
        <p:spPr bwMode="auto">
          <a:xfrm>
            <a:off x="4289426" y="111125"/>
            <a:ext cx="1852613" cy="522288"/>
          </a:xfrm>
          <a:prstGeom prst="chevron">
            <a:avLst>
              <a:gd name="adj" fmla="val 17867"/>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数据增加</a:t>
            </a:r>
            <a:endParaRPr lang="zh-CN" altLang="en-US">
              <a:sym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0">
            <a:hlinkClick r:id="rId2"/>
            <a:extLst>
              <a:ext uri="{FF2B5EF4-FFF2-40B4-BE49-F238E27FC236}">
                <a16:creationId xmlns:a16="http://schemas.microsoft.com/office/drawing/2014/main" id="{07EB910A-C12A-4FF5-AC31-B7683F957DA2}"/>
              </a:ext>
            </a:extLst>
          </p:cNvPr>
          <p:cNvSpPr>
            <a:spLocks noChangeArrowheads="1"/>
          </p:cNvSpPr>
          <p:nvPr/>
        </p:nvSpPr>
        <p:spPr bwMode="auto">
          <a:xfrm>
            <a:off x="6919913" y="6370639"/>
            <a:ext cx="3154362" cy="306387"/>
          </a:xfrm>
          <a:prstGeom prst="rect">
            <a:avLst/>
          </a:prstGeom>
          <a:solidFill>
            <a:srgbClr val="969696">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solidFill>
                  <a:srgbClr val="4D4D4D"/>
                </a:solidFill>
                <a:sym typeface="Arial" panose="020B0604020202020204" pitchFamily="34" charset="0"/>
              </a:rPr>
              <a:t>DATABASE@UESTC</a:t>
            </a:r>
            <a:endParaRPr lang="en-US" altLang="zh-CN">
              <a:sym typeface="Arial" panose="020B0604020202020204" pitchFamily="34" charset="0"/>
            </a:endParaRPr>
          </a:p>
        </p:txBody>
      </p:sp>
      <p:sp>
        <p:nvSpPr>
          <p:cNvPr id="33795" name="TextBox 10">
            <a:extLst>
              <a:ext uri="{FF2B5EF4-FFF2-40B4-BE49-F238E27FC236}">
                <a16:creationId xmlns:a16="http://schemas.microsoft.com/office/drawing/2014/main" id="{957B7990-02F4-4058-9FFE-8BF4CCAA73C4}"/>
              </a:ext>
            </a:extLst>
          </p:cNvPr>
          <p:cNvSpPr>
            <a:spLocks noChangeArrowheads="1"/>
          </p:cNvSpPr>
          <p:nvPr/>
        </p:nvSpPr>
        <p:spPr bwMode="auto">
          <a:xfrm>
            <a:off x="1893888" y="6330951"/>
            <a:ext cx="1827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b="1">
                <a:solidFill>
                  <a:srgbClr val="FF0000"/>
                </a:solidFill>
                <a:sym typeface="Arial" panose="020B0604020202020204" pitchFamily="34" charset="0"/>
              </a:rPr>
              <a:t>学以致用                     </a:t>
            </a:r>
          </a:p>
          <a:p>
            <a:r>
              <a:rPr lang="zh-CN" altLang="en-US" sz="1200" b="1">
                <a:solidFill>
                  <a:srgbClr val="FF0000"/>
                </a:solidFill>
                <a:sym typeface="Arial" panose="020B0604020202020204" pitchFamily="34" charset="0"/>
              </a:rPr>
              <a:t>	用以促学</a:t>
            </a:r>
            <a:endParaRPr lang="zh-CN" altLang="en-US">
              <a:sym typeface="Arial" panose="020B0604020202020204" pitchFamily="34" charset="0"/>
            </a:endParaRPr>
          </a:p>
        </p:txBody>
      </p:sp>
      <p:sp>
        <p:nvSpPr>
          <p:cNvPr id="33796" name="标题 1">
            <a:extLst>
              <a:ext uri="{FF2B5EF4-FFF2-40B4-BE49-F238E27FC236}">
                <a16:creationId xmlns:a16="http://schemas.microsoft.com/office/drawing/2014/main" id="{ABD31010-6C8C-4FE9-B0B2-B1F6BBC2F064}"/>
              </a:ext>
            </a:extLst>
          </p:cNvPr>
          <p:cNvSpPr>
            <a:spLocks noGrp="1" noChangeArrowheads="1"/>
          </p:cNvSpPr>
          <p:nvPr>
            <p:ph type="title" idx="4294967295"/>
          </p:nvPr>
        </p:nvSpPr>
        <p:spPr bwMode="auto">
          <a:xfrm>
            <a:off x="2474914" y="1"/>
            <a:ext cx="7735887" cy="849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3797" name="内容占位符 2">
            <a:extLst>
              <a:ext uri="{FF2B5EF4-FFF2-40B4-BE49-F238E27FC236}">
                <a16:creationId xmlns:a16="http://schemas.microsoft.com/office/drawing/2014/main" id="{85BB08FD-4DCF-4BEA-BD8E-EA57AF54C1C2}"/>
              </a:ext>
            </a:extLst>
          </p:cNvPr>
          <p:cNvSpPr>
            <a:spLocks noGrp="1" noChangeArrowheads="1"/>
          </p:cNvSpPr>
          <p:nvPr>
            <p:ph idx="4294967295"/>
          </p:nvPr>
        </p:nvSpPr>
        <p:spPr bwMode="auto">
          <a:xfrm>
            <a:off x="1524001" y="1031875"/>
            <a:ext cx="8875713" cy="538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spcBef>
                <a:spcPts val="1200"/>
              </a:spcBef>
              <a:buClr>
                <a:srgbClr val="FF0000"/>
              </a:buClr>
              <a:buFont typeface="Wingdings" panose="05000000000000000000" pitchFamily="2" charset="2"/>
              <a:buChar char="n"/>
            </a:pPr>
            <a:r>
              <a:rPr lang="zh-CN" altLang="en-US">
                <a:latin typeface="黑体" panose="02010609060101010101" pitchFamily="49" charset="-122"/>
                <a:ea typeface="黑体" panose="02010609060101010101" pitchFamily="49" charset="-122"/>
              </a:rPr>
              <a:t>用</a:t>
            </a:r>
            <a:r>
              <a:rPr lang="en-US" altLang="zh-CN">
                <a:latin typeface="黑体" panose="02010609060101010101" pitchFamily="49" charset="-122"/>
                <a:ea typeface="黑体" panose="02010609060101010101" pitchFamily="49" charset="-122"/>
              </a:rPr>
              <a:t>SELECT</a:t>
            </a:r>
            <a:r>
              <a:rPr lang="zh-CN" altLang="en-US">
                <a:latin typeface="黑体" panose="02010609060101010101" pitchFamily="49" charset="-122"/>
                <a:ea typeface="黑体" panose="02010609060101010101" pitchFamily="49" charset="-122"/>
              </a:rPr>
              <a:t>插入，格式为：</a:t>
            </a:r>
          </a:p>
          <a:p>
            <a:pPr lvl="2">
              <a:spcBef>
                <a:spcPts val="600"/>
              </a:spcBef>
              <a:buClr>
                <a:srgbClr val="0070C0"/>
              </a:buClr>
              <a:buNone/>
            </a:pPr>
            <a:endParaRPr lang="zh-CN" altLang="en-US" sz="1800">
              <a:latin typeface="黑体" panose="02010609060101010101" pitchFamily="49" charset="-122"/>
              <a:ea typeface="黑体" panose="02010609060101010101" pitchFamily="49" charset="-122"/>
            </a:endParaRPr>
          </a:p>
          <a:p>
            <a:pPr lvl="2">
              <a:spcBef>
                <a:spcPts val="600"/>
              </a:spcBef>
              <a:buClr>
                <a:srgbClr val="0070C0"/>
              </a:buClr>
              <a:buNone/>
            </a:pPr>
            <a:r>
              <a:rPr lang="en-US" altLang="zh-CN" sz="1800">
                <a:latin typeface="黑体" panose="02010609060101010101" pitchFamily="49" charset="-122"/>
                <a:ea typeface="黑体" panose="02010609060101010101" pitchFamily="49" charset="-122"/>
              </a:rPr>
              <a:t>INSERT INTO &lt;</a:t>
            </a:r>
            <a:r>
              <a:rPr lang="zh-CN" altLang="en-US" sz="1800">
                <a:latin typeface="黑体" panose="02010609060101010101" pitchFamily="49" charset="-122"/>
                <a:ea typeface="黑体" panose="02010609060101010101" pitchFamily="49" charset="-122"/>
              </a:rPr>
              <a:t>基表名</a:t>
            </a:r>
            <a:r>
              <a:rPr lang="en-US" altLang="zh-CN" sz="1800">
                <a:latin typeface="黑体" panose="02010609060101010101" pitchFamily="49" charset="-122"/>
                <a:ea typeface="黑体" panose="02010609060101010101" pitchFamily="49" charset="-122"/>
              </a:rPr>
              <a:t>&gt; [</a:t>
            </a:r>
            <a:r>
              <a:rPr lang="zh-CN" altLang="en-US" sz="1800">
                <a:latin typeface="黑体" panose="02010609060101010101" pitchFamily="49" charset="-122"/>
                <a:ea typeface="黑体" panose="02010609060101010101" pitchFamily="49" charset="-122"/>
              </a:rPr>
              <a:t>（</a:t>
            </a:r>
            <a:r>
              <a:rPr lang="en-US" altLang="zh-CN" sz="1800">
                <a:latin typeface="黑体" panose="02010609060101010101" pitchFamily="49" charset="-122"/>
                <a:ea typeface="黑体" panose="02010609060101010101" pitchFamily="49" charset="-122"/>
              </a:rPr>
              <a:t>&lt;</a:t>
            </a:r>
            <a:r>
              <a:rPr lang="zh-CN" altLang="en-US" sz="1800">
                <a:latin typeface="黑体" panose="02010609060101010101" pitchFamily="49" charset="-122"/>
                <a:ea typeface="黑体" panose="02010609060101010101" pitchFamily="49" charset="-122"/>
              </a:rPr>
              <a:t>列名表</a:t>
            </a:r>
            <a:r>
              <a:rPr lang="en-US" altLang="zh-CN" sz="1800">
                <a:latin typeface="黑体" panose="02010609060101010101" pitchFamily="49" charset="-122"/>
                <a:ea typeface="黑体" panose="02010609060101010101" pitchFamily="49" charset="-122"/>
              </a:rPr>
              <a:t>&gt;</a:t>
            </a:r>
            <a:r>
              <a:rPr lang="zh-CN" altLang="en-US" sz="1800">
                <a:latin typeface="黑体" panose="02010609060101010101" pitchFamily="49" charset="-122"/>
                <a:ea typeface="黑体" panose="02010609060101010101" pitchFamily="49" charset="-122"/>
              </a:rPr>
              <a:t>）</a:t>
            </a:r>
            <a:r>
              <a:rPr lang="en-US" altLang="zh-CN" sz="1800">
                <a:latin typeface="黑体" panose="02010609060101010101" pitchFamily="49" charset="-122"/>
                <a:ea typeface="黑体" panose="02010609060101010101" pitchFamily="49" charset="-122"/>
              </a:rPr>
              <a:t>]</a:t>
            </a:r>
            <a:endParaRPr lang="zh-CN" altLang="en-US" sz="1800">
              <a:latin typeface="黑体" panose="02010609060101010101" pitchFamily="49" charset="-122"/>
              <a:ea typeface="黑体" panose="02010609060101010101" pitchFamily="49" charset="-122"/>
            </a:endParaRPr>
          </a:p>
          <a:p>
            <a:pPr lvl="2">
              <a:spcBef>
                <a:spcPts val="600"/>
              </a:spcBef>
              <a:buClr>
                <a:srgbClr val="0070C0"/>
              </a:buClr>
              <a:buNone/>
            </a:pPr>
            <a:r>
              <a:rPr lang="en-US" altLang="zh-CN" sz="1800">
                <a:latin typeface="黑体" panose="02010609060101010101" pitchFamily="49" charset="-122"/>
                <a:ea typeface="黑体" panose="02010609060101010101" pitchFamily="49" charset="-122"/>
              </a:rPr>
              <a:t>   &lt;SELECT </a:t>
            </a:r>
            <a:r>
              <a:rPr lang="zh-CN" altLang="en-US" sz="1800">
                <a:latin typeface="黑体" panose="02010609060101010101" pitchFamily="49" charset="-122"/>
                <a:ea typeface="黑体" panose="02010609060101010101" pitchFamily="49" charset="-122"/>
              </a:rPr>
              <a:t>子句</a:t>
            </a:r>
            <a:r>
              <a:rPr lang="en-US" altLang="zh-CN" sz="1800">
                <a:latin typeface="黑体" panose="02010609060101010101" pitchFamily="49" charset="-122"/>
                <a:ea typeface="黑体" panose="02010609060101010101" pitchFamily="49" charset="-122"/>
              </a:rPr>
              <a:t>&gt;</a:t>
            </a:r>
            <a:endParaRPr lang="zh-CN" altLang="en-US" sz="1800">
              <a:latin typeface="黑体" panose="02010609060101010101" pitchFamily="49" charset="-122"/>
              <a:ea typeface="黑体" panose="02010609060101010101" pitchFamily="49" charset="-122"/>
            </a:endParaRPr>
          </a:p>
          <a:p>
            <a:pPr lvl="2">
              <a:spcBef>
                <a:spcPts val="600"/>
              </a:spcBef>
              <a:buClr>
                <a:srgbClr val="0070C0"/>
              </a:buClr>
              <a:buNone/>
            </a:pPr>
            <a:endParaRPr lang="zh-CN" altLang="en-US" sz="1800">
              <a:latin typeface="黑体" panose="02010609060101010101" pitchFamily="49" charset="-122"/>
              <a:ea typeface="黑体" panose="02010609060101010101" pitchFamily="49" charset="-122"/>
            </a:endParaRPr>
          </a:p>
          <a:p>
            <a:pPr lvl="2">
              <a:spcBef>
                <a:spcPts val="600"/>
              </a:spcBef>
              <a:buClr>
                <a:srgbClr val="0070C0"/>
              </a:buClr>
              <a:buFont typeface="Wingdings" panose="05000000000000000000" pitchFamily="2" charset="2"/>
              <a:buChar char="u"/>
            </a:pPr>
            <a:r>
              <a:rPr lang="en-US" altLang="zh-CN" sz="1800">
                <a:latin typeface="黑体" panose="02010609060101010101" pitchFamily="49" charset="-122"/>
                <a:ea typeface="黑体" panose="02010609060101010101" pitchFamily="49" charset="-122"/>
              </a:rPr>
              <a:t>&lt;SELECT</a:t>
            </a:r>
            <a:r>
              <a:rPr lang="zh-CN" altLang="en-US" sz="1800">
                <a:latin typeface="黑体" panose="02010609060101010101" pitchFamily="49" charset="-122"/>
                <a:ea typeface="黑体" panose="02010609060101010101" pitchFamily="49" charset="-122"/>
              </a:rPr>
              <a:t>子句</a:t>
            </a:r>
            <a:r>
              <a:rPr lang="en-US" altLang="zh-CN" sz="1800">
                <a:latin typeface="黑体" panose="02010609060101010101" pitchFamily="49" charset="-122"/>
                <a:ea typeface="黑体" panose="02010609060101010101" pitchFamily="49" charset="-122"/>
              </a:rPr>
              <a:t>&gt;</a:t>
            </a:r>
            <a:r>
              <a:rPr lang="zh-CN" altLang="en-US" sz="1800">
                <a:latin typeface="黑体" panose="02010609060101010101" pitchFamily="49" charset="-122"/>
                <a:ea typeface="黑体" panose="02010609060101010101" pitchFamily="49" charset="-122"/>
              </a:rPr>
              <a:t>可以使用前面介绍的所有</a:t>
            </a:r>
            <a:r>
              <a:rPr lang="en-US" altLang="zh-CN" sz="1800">
                <a:latin typeface="黑体" panose="02010609060101010101" pitchFamily="49" charset="-122"/>
                <a:ea typeface="黑体" panose="02010609060101010101" pitchFamily="49" charset="-122"/>
              </a:rPr>
              <a:t>SELECT</a:t>
            </a:r>
            <a:r>
              <a:rPr lang="zh-CN" altLang="en-US" sz="1800">
                <a:latin typeface="黑体" panose="02010609060101010101" pitchFamily="49" charset="-122"/>
                <a:ea typeface="黑体" panose="02010609060101010101" pitchFamily="49" charset="-122"/>
              </a:rPr>
              <a:t>查询语句，但要保证</a:t>
            </a:r>
            <a:r>
              <a:rPr lang="en-US" altLang="zh-CN" sz="1800">
                <a:latin typeface="黑体" panose="02010609060101010101" pitchFamily="49" charset="-122"/>
                <a:ea typeface="黑体" panose="02010609060101010101" pitchFamily="49" charset="-122"/>
              </a:rPr>
              <a:t>&lt;SELECT</a:t>
            </a:r>
            <a:r>
              <a:rPr lang="zh-CN" altLang="en-US" sz="1800">
                <a:latin typeface="黑体" panose="02010609060101010101" pitchFamily="49" charset="-122"/>
                <a:ea typeface="黑体" panose="02010609060101010101" pitchFamily="49" charset="-122"/>
              </a:rPr>
              <a:t>子句</a:t>
            </a:r>
            <a:r>
              <a:rPr lang="en-US" altLang="zh-CN" sz="1800">
                <a:latin typeface="黑体" panose="02010609060101010101" pitchFamily="49" charset="-122"/>
                <a:ea typeface="黑体" panose="02010609060101010101" pitchFamily="49" charset="-122"/>
              </a:rPr>
              <a:t>&gt;</a:t>
            </a:r>
            <a:r>
              <a:rPr lang="zh-CN" altLang="en-US" sz="1800">
                <a:latin typeface="黑体" panose="02010609060101010101" pitchFamily="49" charset="-122"/>
                <a:ea typeface="黑体" panose="02010609060101010101" pitchFamily="49" charset="-122"/>
              </a:rPr>
              <a:t>中选择的列与</a:t>
            </a:r>
            <a:r>
              <a:rPr lang="en-US" altLang="zh-CN" sz="1800">
                <a:latin typeface="黑体" panose="02010609060101010101" pitchFamily="49" charset="-122"/>
                <a:ea typeface="黑体" panose="02010609060101010101" pitchFamily="49" charset="-122"/>
              </a:rPr>
              <a:t>&lt;</a:t>
            </a:r>
            <a:r>
              <a:rPr lang="zh-CN" altLang="en-US" sz="1800">
                <a:latin typeface="黑体" panose="02010609060101010101" pitchFamily="49" charset="-122"/>
                <a:ea typeface="黑体" panose="02010609060101010101" pitchFamily="49" charset="-122"/>
              </a:rPr>
              <a:t>列名表</a:t>
            </a:r>
            <a:r>
              <a:rPr lang="en-US" altLang="zh-CN" sz="1800">
                <a:latin typeface="黑体" panose="02010609060101010101" pitchFamily="49" charset="-122"/>
                <a:ea typeface="黑体" panose="02010609060101010101" pitchFamily="49" charset="-122"/>
              </a:rPr>
              <a:t>&gt;</a:t>
            </a:r>
            <a:r>
              <a:rPr lang="zh-CN" altLang="en-US" sz="1800">
                <a:latin typeface="黑体" panose="02010609060101010101" pitchFamily="49" charset="-122"/>
                <a:ea typeface="黑体" panose="02010609060101010101" pitchFamily="49" charset="-122"/>
              </a:rPr>
              <a:t>中的列一一对应，且数据类型和长度兼容，但列名可以不同，只要求位置相对应。</a:t>
            </a:r>
            <a:endParaRPr lang="en-US" altLang="zh-CN"/>
          </a:p>
        </p:txBody>
      </p:sp>
      <p:sp>
        <p:nvSpPr>
          <p:cNvPr id="33798" name="AutoShape 10">
            <a:extLst>
              <a:ext uri="{FF2B5EF4-FFF2-40B4-BE49-F238E27FC236}">
                <a16:creationId xmlns:a16="http://schemas.microsoft.com/office/drawing/2014/main" id="{6DF4B942-630B-433F-8F3F-2CE21451F209}"/>
              </a:ext>
            </a:extLst>
          </p:cNvPr>
          <p:cNvSpPr>
            <a:spLocks noChangeArrowheads="1"/>
          </p:cNvSpPr>
          <p:nvPr/>
        </p:nvSpPr>
        <p:spPr bwMode="auto">
          <a:xfrm>
            <a:off x="2508251" y="117476"/>
            <a:ext cx="1806575" cy="523875"/>
          </a:xfrm>
          <a:prstGeom prst="chevron">
            <a:avLst>
              <a:gd name="adj" fmla="val 17817"/>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数据操作</a:t>
            </a:r>
            <a:endParaRPr lang="zh-CN" altLang="en-US">
              <a:sym typeface="Arial" panose="020B0604020202020204" pitchFamily="34" charset="0"/>
            </a:endParaRPr>
          </a:p>
        </p:txBody>
      </p:sp>
      <p:sp>
        <p:nvSpPr>
          <p:cNvPr id="33799" name="AutoShape 10">
            <a:extLst>
              <a:ext uri="{FF2B5EF4-FFF2-40B4-BE49-F238E27FC236}">
                <a16:creationId xmlns:a16="http://schemas.microsoft.com/office/drawing/2014/main" id="{DBC97A01-F827-4E3B-A3F3-DF2D635B8BCC}"/>
              </a:ext>
            </a:extLst>
          </p:cNvPr>
          <p:cNvSpPr>
            <a:spLocks noChangeArrowheads="1"/>
          </p:cNvSpPr>
          <p:nvPr/>
        </p:nvSpPr>
        <p:spPr bwMode="auto">
          <a:xfrm>
            <a:off x="4289426" y="111125"/>
            <a:ext cx="1852613" cy="522288"/>
          </a:xfrm>
          <a:prstGeom prst="chevron">
            <a:avLst>
              <a:gd name="adj" fmla="val 17867"/>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数据增加</a:t>
            </a:r>
            <a:endParaRPr lang="zh-CN" altLang="en-US">
              <a:sym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0">
            <a:hlinkClick r:id="rId2"/>
            <a:extLst>
              <a:ext uri="{FF2B5EF4-FFF2-40B4-BE49-F238E27FC236}">
                <a16:creationId xmlns:a16="http://schemas.microsoft.com/office/drawing/2014/main" id="{B2E791F8-FE8B-4CF0-9D78-B287921D7E4B}"/>
              </a:ext>
            </a:extLst>
          </p:cNvPr>
          <p:cNvSpPr>
            <a:spLocks noChangeArrowheads="1"/>
          </p:cNvSpPr>
          <p:nvPr/>
        </p:nvSpPr>
        <p:spPr bwMode="auto">
          <a:xfrm>
            <a:off x="6919913" y="6370639"/>
            <a:ext cx="3154362" cy="306387"/>
          </a:xfrm>
          <a:prstGeom prst="rect">
            <a:avLst/>
          </a:prstGeom>
          <a:solidFill>
            <a:srgbClr val="969696">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solidFill>
                  <a:srgbClr val="4D4D4D"/>
                </a:solidFill>
                <a:sym typeface="Arial" panose="020B0604020202020204" pitchFamily="34" charset="0"/>
              </a:rPr>
              <a:t>DATABASE@UESTC</a:t>
            </a:r>
            <a:endParaRPr lang="en-US" altLang="zh-CN">
              <a:sym typeface="Arial" panose="020B0604020202020204" pitchFamily="34" charset="0"/>
            </a:endParaRPr>
          </a:p>
        </p:txBody>
      </p:sp>
      <p:sp>
        <p:nvSpPr>
          <p:cNvPr id="35843" name="TextBox 10">
            <a:extLst>
              <a:ext uri="{FF2B5EF4-FFF2-40B4-BE49-F238E27FC236}">
                <a16:creationId xmlns:a16="http://schemas.microsoft.com/office/drawing/2014/main" id="{6E758F8A-6FBE-4338-99A6-6561049F4E27}"/>
              </a:ext>
            </a:extLst>
          </p:cNvPr>
          <p:cNvSpPr>
            <a:spLocks noChangeArrowheads="1"/>
          </p:cNvSpPr>
          <p:nvPr/>
        </p:nvSpPr>
        <p:spPr bwMode="auto">
          <a:xfrm>
            <a:off x="1893888" y="6330951"/>
            <a:ext cx="1827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b="1">
                <a:solidFill>
                  <a:srgbClr val="FF0000"/>
                </a:solidFill>
                <a:sym typeface="Arial" panose="020B0604020202020204" pitchFamily="34" charset="0"/>
              </a:rPr>
              <a:t>学以致用                     </a:t>
            </a:r>
          </a:p>
          <a:p>
            <a:r>
              <a:rPr lang="zh-CN" altLang="en-US" sz="1200" b="1">
                <a:solidFill>
                  <a:srgbClr val="FF0000"/>
                </a:solidFill>
                <a:sym typeface="Arial" panose="020B0604020202020204" pitchFamily="34" charset="0"/>
              </a:rPr>
              <a:t>	用以促学</a:t>
            </a:r>
            <a:endParaRPr lang="zh-CN" altLang="en-US">
              <a:sym typeface="Arial" panose="020B0604020202020204" pitchFamily="34" charset="0"/>
            </a:endParaRPr>
          </a:p>
        </p:txBody>
      </p:sp>
      <p:sp>
        <p:nvSpPr>
          <p:cNvPr id="35844" name="标题 1">
            <a:extLst>
              <a:ext uri="{FF2B5EF4-FFF2-40B4-BE49-F238E27FC236}">
                <a16:creationId xmlns:a16="http://schemas.microsoft.com/office/drawing/2014/main" id="{4604DC84-B90C-4BE4-A1BE-9183B5A1D348}"/>
              </a:ext>
            </a:extLst>
          </p:cNvPr>
          <p:cNvSpPr>
            <a:spLocks noGrp="1" noChangeArrowheads="1"/>
          </p:cNvSpPr>
          <p:nvPr>
            <p:ph type="title" idx="4294967295"/>
          </p:nvPr>
        </p:nvSpPr>
        <p:spPr bwMode="auto">
          <a:xfrm>
            <a:off x="2474914" y="1"/>
            <a:ext cx="7735887" cy="849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89093" name="内容占位符 2">
            <a:extLst>
              <a:ext uri="{FF2B5EF4-FFF2-40B4-BE49-F238E27FC236}">
                <a16:creationId xmlns:a16="http://schemas.microsoft.com/office/drawing/2014/main" id="{DB292073-CD94-461B-97F0-D5EBA66742D0}"/>
              </a:ext>
            </a:extLst>
          </p:cNvPr>
          <p:cNvSpPr>
            <a:spLocks noGrp="1" noChangeArrowheads="1"/>
          </p:cNvSpPr>
          <p:nvPr>
            <p:ph idx="4294967295"/>
          </p:nvPr>
        </p:nvSpPr>
        <p:spPr bwMode="auto">
          <a:xfrm>
            <a:off x="1524001" y="1031875"/>
            <a:ext cx="8875713" cy="538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spcBef>
                <a:spcPts val="1200"/>
              </a:spcBef>
              <a:buClr>
                <a:srgbClr val="FF0000"/>
              </a:buClr>
              <a:buFont typeface="Wingdings" panose="05000000000000000000" pitchFamily="2" charset="2"/>
              <a:buChar char="n"/>
            </a:pPr>
            <a:r>
              <a:rPr lang="zh-CN" altLang="en-US">
                <a:latin typeface="黑体" panose="02010609060101010101" pitchFamily="49" charset="-122"/>
                <a:ea typeface="黑体" panose="02010609060101010101" pitchFamily="49" charset="-122"/>
              </a:rPr>
              <a:t>数据修改语法格式：</a:t>
            </a:r>
          </a:p>
          <a:p>
            <a:pPr lvl="2">
              <a:spcBef>
                <a:spcPts val="600"/>
              </a:spcBef>
              <a:buClr>
                <a:srgbClr val="0070C0"/>
              </a:buClr>
              <a:buNone/>
            </a:pPr>
            <a:r>
              <a:rPr lang="en-US" altLang="zh-CN" sz="1800">
                <a:latin typeface="黑体" panose="02010609060101010101" pitchFamily="49" charset="-122"/>
                <a:ea typeface="黑体" panose="02010609060101010101" pitchFamily="49" charset="-122"/>
              </a:rPr>
              <a:t>UPDATE&lt;</a:t>
            </a:r>
            <a:r>
              <a:rPr lang="zh-CN" altLang="en-US" sz="1800">
                <a:latin typeface="黑体" panose="02010609060101010101" pitchFamily="49" charset="-122"/>
                <a:ea typeface="黑体" panose="02010609060101010101" pitchFamily="49" charset="-122"/>
              </a:rPr>
              <a:t>基表名</a:t>
            </a:r>
            <a:r>
              <a:rPr lang="en-US" altLang="zh-CN" sz="1800">
                <a:latin typeface="黑体" panose="02010609060101010101" pitchFamily="49" charset="-122"/>
                <a:ea typeface="黑体" panose="02010609060101010101" pitchFamily="49" charset="-122"/>
              </a:rPr>
              <a:t>&gt;</a:t>
            </a:r>
            <a:endParaRPr lang="zh-CN" altLang="en-US" sz="1800">
              <a:latin typeface="黑体" panose="02010609060101010101" pitchFamily="49" charset="-122"/>
              <a:ea typeface="黑体" panose="02010609060101010101" pitchFamily="49" charset="-122"/>
            </a:endParaRPr>
          </a:p>
          <a:p>
            <a:pPr lvl="2">
              <a:spcBef>
                <a:spcPts val="600"/>
              </a:spcBef>
              <a:buClr>
                <a:srgbClr val="0070C0"/>
              </a:buClr>
              <a:buNone/>
            </a:pPr>
            <a:r>
              <a:rPr lang="en-US" altLang="zh-CN" sz="1800">
                <a:latin typeface="黑体" panose="02010609060101010101" pitchFamily="49" charset="-122"/>
                <a:ea typeface="黑体" panose="02010609060101010101" pitchFamily="49" charset="-122"/>
              </a:rPr>
              <a:t>SET &lt;</a:t>
            </a:r>
            <a:r>
              <a:rPr lang="zh-CN" altLang="en-US" sz="1800">
                <a:latin typeface="黑体" panose="02010609060101010101" pitchFamily="49" charset="-122"/>
                <a:ea typeface="黑体" panose="02010609060101010101" pitchFamily="49" charset="-122"/>
              </a:rPr>
              <a:t>列名</a:t>
            </a:r>
            <a:r>
              <a:rPr lang="en-US" altLang="zh-CN" sz="1800">
                <a:latin typeface="黑体" panose="02010609060101010101" pitchFamily="49" charset="-122"/>
                <a:ea typeface="黑体" panose="02010609060101010101" pitchFamily="49" charset="-122"/>
              </a:rPr>
              <a:t>1&gt;=&lt;</a:t>
            </a:r>
            <a:r>
              <a:rPr lang="zh-CN" altLang="en-US" sz="1800">
                <a:latin typeface="黑体" panose="02010609060101010101" pitchFamily="49" charset="-122"/>
                <a:ea typeface="黑体" panose="02010609060101010101" pitchFamily="49" charset="-122"/>
              </a:rPr>
              <a:t>表达式</a:t>
            </a:r>
            <a:r>
              <a:rPr lang="en-US" altLang="zh-CN" sz="1800">
                <a:latin typeface="黑体" panose="02010609060101010101" pitchFamily="49" charset="-122"/>
                <a:ea typeface="黑体" panose="02010609060101010101" pitchFamily="49" charset="-122"/>
              </a:rPr>
              <a:t>2&gt;</a:t>
            </a:r>
            <a:r>
              <a:rPr lang="zh-CN" altLang="en-US" sz="1800">
                <a:latin typeface="黑体" panose="02010609060101010101" pitchFamily="49" charset="-122"/>
                <a:ea typeface="黑体" panose="02010609060101010101" pitchFamily="49" charset="-122"/>
              </a:rPr>
              <a:t>，</a:t>
            </a:r>
            <a:r>
              <a:rPr lang="en-US" altLang="zh-CN" sz="1800">
                <a:latin typeface="黑体" panose="02010609060101010101" pitchFamily="49" charset="-122"/>
                <a:ea typeface="黑体" panose="02010609060101010101" pitchFamily="49" charset="-122"/>
              </a:rPr>
              <a:t>&lt;</a:t>
            </a:r>
            <a:r>
              <a:rPr lang="zh-CN" altLang="en-US" sz="1800">
                <a:latin typeface="黑体" panose="02010609060101010101" pitchFamily="49" charset="-122"/>
                <a:ea typeface="黑体" panose="02010609060101010101" pitchFamily="49" charset="-122"/>
              </a:rPr>
              <a:t>列名</a:t>
            </a:r>
            <a:r>
              <a:rPr lang="en-US" altLang="zh-CN" sz="1800">
                <a:latin typeface="黑体" panose="02010609060101010101" pitchFamily="49" charset="-122"/>
                <a:ea typeface="黑体" panose="02010609060101010101" pitchFamily="49" charset="-122"/>
              </a:rPr>
              <a:t>2&gt;=&lt;</a:t>
            </a:r>
            <a:r>
              <a:rPr lang="zh-CN" altLang="en-US" sz="1800">
                <a:latin typeface="黑体" panose="02010609060101010101" pitchFamily="49" charset="-122"/>
                <a:ea typeface="黑体" panose="02010609060101010101" pitchFamily="49" charset="-122"/>
              </a:rPr>
              <a:t>表达式</a:t>
            </a:r>
            <a:r>
              <a:rPr lang="en-US" altLang="zh-CN" sz="1800">
                <a:latin typeface="黑体" panose="02010609060101010101" pitchFamily="49" charset="-122"/>
                <a:ea typeface="黑体" panose="02010609060101010101" pitchFamily="49" charset="-122"/>
              </a:rPr>
              <a:t>2&gt;…</a:t>
            </a:r>
            <a:endParaRPr lang="zh-CN" altLang="en-US" sz="1800">
              <a:latin typeface="黑体" panose="02010609060101010101" pitchFamily="49" charset="-122"/>
              <a:ea typeface="黑体" panose="02010609060101010101" pitchFamily="49" charset="-122"/>
            </a:endParaRPr>
          </a:p>
          <a:p>
            <a:pPr lvl="2">
              <a:spcBef>
                <a:spcPts val="600"/>
              </a:spcBef>
              <a:buClr>
                <a:srgbClr val="0070C0"/>
              </a:buClr>
              <a:buNone/>
            </a:pPr>
            <a:r>
              <a:rPr lang="en-US" altLang="zh-CN" sz="1800">
                <a:latin typeface="黑体" panose="02010609060101010101" pitchFamily="49" charset="-122"/>
                <a:ea typeface="黑体" panose="02010609060101010101" pitchFamily="49" charset="-122"/>
              </a:rPr>
              <a:t>[WHERE &lt;</a:t>
            </a:r>
            <a:r>
              <a:rPr lang="zh-CN" altLang="en-US" sz="1800">
                <a:latin typeface="黑体" panose="02010609060101010101" pitchFamily="49" charset="-122"/>
                <a:ea typeface="黑体" panose="02010609060101010101" pitchFamily="49" charset="-122"/>
              </a:rPr>
              <a:t>条件表达式</a:t>
            </a:r>
            <a:r>
              <a:rPr lang="en-US" altLang="zh-CN" sz="1800">
                <a:latin typeface="黑体" panose="02010609060101010101" pitchFamily="49" charset="-122"/>
                <a:ea typeface="黑体" panose="02010609060101010101" pitchFamily="49" charset="-122"/>
              </a:rPr>
              <a:t>&gt;]</a:t>
            </a:r>
            <a:endParaRPr lang="zh-CN" altLang="en-US" sz="1800">
              <a:latin typeface="黑体" panose="02010609060101010101" pitchFamily="49" charset="-122"/>
              <a:ea typeface="黑体" panose="02010609060101010101" pitchFamily="49" charset="-122"/>
            </a:endParaRPr>
          </a:p>
          <a:p>
            <a:pPr lvl="1">
              <a:spcBef>
                <a:spcPts val="1200"/>
              </a:spcBef>
              <a:buClr>
                <a:srgbClr val="FF0000"/>
              </a:buClr>
              <a:buFont typeface="Wingdings" panose="05000000000000000000" pitchFamily="2" charset="2"/>
              <a:buChar char="n"/>
            </a:pPr>
            <a:r>
              <a:rPr lang="zh-CN" altLang="en-US">
                <a:latin typeface="黑体" panose="02010609060101010101" pitchFamily="49" charset="-122"/>
                <a:ea typeface="黑体" panose="02010609060101010101" pitchFamily="49" charset="-122"/>
              </a:rPr>
              <a:t>数据修改示例</a:t>
            </a:r>
          </a:p>
          <a:p>
            <a:pPr lvl="2">
              <a:spcBef>
                <a:spcPts val="600"/>
              </a:spcBef>
              <a:buClr>
                <a:srgbClr val="0070C0"/>
              </a:buClr>
              <a:buFont typeface="Wingdings" panose="05000000000000000000" pitchFamily="2" charset="2"/>
              <a:buChar char="u"/>
            </a:pPr>
            <a:r>
              <a:rPr lang="zh-CN" altLang="en-US" sz="1800">
                <a:latin typeface="黑体" panose="02010609060101010101" pitchFamily="49" charset="-122"/>
                <a:ea typeface="黑体" panose="02010609060101010101" pitchFamily="49" charset="-122"/>
              </a:rPr>
              <a:t>在医院数据库中，将编号为</a:t>
            </a:r>
            <a:r>
              <a:rPr lang="zh-CN" altLang="en-US" sz="1800">
                <a:ea typeface="黑体" panose="02010609060101010101" pitchFamily="49" charset="-122"/>
              </a:rPr>
              <a:t>“</a:t>
            </a:r>
            <a:r>
              <a:rPr lang="en-US" altLang="zh-CN" sz="1800">
                <a:latin typeface="黑体" panose="02010609060101010101" pitchFamily="49" charset="-122"/>
                <a:ea typeface="黑体" panose="02010609060101010101" pitchFamily="49" charset="-122"/>
              </a:rPr>
              <a:t>423”</a:t>
            </a:r>
            <a:r>
              <a:rPr lang="zh-CN" altLang="en-US" sz="1800">
                <a:latin typeface="黑体" panose="02010609060101010101" pitchFamily="49" charset="-122"/>
                <a:ea typeface="黑体" panose="02010609060101010101" pitchFamily="49" charset="-122"/>
              </a:rPr>
              <a:t>的患者的社会保障号，修改为</a:t>
            </a:r>
            <a:r>
              <a:rPr lang="zh-CN" altLang="en-US" sz="1800">
                <a:ea typeface="黑体" panose="02010609060101010101" pitchFamily="49" charset="-122"/>
              </a:rPr>
              <a:t>“</a:t>
            </a:r>
            <a:r>
              <a:rPr lang="en-US" altLang="zh-CN" sz="1800">
                <a:latin typeface="黑体" panose="02010609060101010101" pitchFamily="49" charset="-122"/>
                <a:ea typeface="黑体" panose="02010609060101010101" pitchFamily="49" charset="-122"/>
              </a:rPr>
              <a:t>20073425”</a:t>
            </a:r>
            <a:r>
              <a:rPr lang="zh-CN" altLang="en-US" sz="1800">
                <a:latin typeface="黑体" panose="02010609060101010101" pitchFamily="49" charset="-122"/>
                <a:ea typeface="黑体" panose="02010609060101010101" pitchFamily="49" charset="-122"/>
              </a:rPr>
              <a:t>。</a:t>
            </a:r>
          </a:p>
          <a:p>
            <a:pPr lvl="2">
              <a:spcBef>
                <a:spcPts val="600"/>
              </a:spcBef>
              <a:buClr>
                <a:srgbClr val="0070C0"/>
              </a:buClr>
              <a:buNone/>
            </a:pPr>
            <a:endParaRPr lang="zh-CN" altLang="en-US" sz="1800">
              <a:latin typeface="黑体" panose="02010609060101010101" pitchFamily="49" charset="-122"/>
              <a:ea typeface="黑体" panose="02010609060101010101" pitchFamily="49" charset="-122"/>
            </a:endParaRPr>
          </a:p>
          <a:p>
            <a:pPr lvl="2">
              <a:spcBef>
                <a:spcPts val="600"/>
              </a:spcBef>
              <a:buClr>
                <a:srgbClr val="0070C0"/>
              </a:buClr>
              <a:buNone/>
            </a:pPr>
            <a:r>
              <a:rPr lang="en-US" altLang="zh-CN" sz="1800">
                <a:latin typeface="黑体" panose="02010609060101010101" pitchFamily="49" charset="-122"/>
                <a:ea typeface="黑体" panose="02010609060101010101" pitchFamily="49" charset="-122"/>
              </a:rPr>
              <a:t>  UPDATE Patient</a:t>
            </a:r>
            <a:endParaRPr lang="zh-CN" altLang="en-US" sz="1800">
              <a:latin typeface="黑体" panose="02010609060101010101" pitchFamily="49" charset="-122"/>
              <a:ea typeface="黑体" panose="02010609060101010101" pitchFamily="49" charset="-122"/>
            </a:endParaRPr>
          </a:p>
          <a:p>
            <a:pPr lvl="2">
              <a:spcBef>
                <a:spcPts val="600"/>
              </a:spcBef>
              <a:buClr>
                <a:srgbClr val="0070C0"/>
              </a:buClr>
              <a:buNone/>
            </a:pPr>
            <a:r>
              <a:rPr lang="en-US" altLang="zh-CN" sz="1800">
                <a:latin typeface="黑体" panose="02010609060101010101" pitchFamily="49" charset="-122"/>
                <a:ea typeface="黑体" panose="02010609060101010101" pitchFamily="49" charset="-122"/>
              </a:rPr>
              <a:t>  SET Pino='20073425'</a:t>
            </a:r>
            <a:endParaRPr lang="zh-CN" altLang="en-US" sz="1800">
              <a:latin typeface="黑体" panose="02010609060101010101" pitchFamily="49" charset="-122"/>
              <a:ea typeface="黑体" panose="02010609060101010101" pitchFamily="49" charset="-122"/>
            </a:endParaRPr>
          </a:p>
          <a:p>
            <a:pPr lvl="2">
              <a:spcBef>
                <a:spcPts val="600"/>
              </a:spcBef>
              <a:buClr>
                <a:srgbClr val="0070C0"/>
              </a:buClr>
              <a:buNone/>
            </a:pPr>
            <a:r>
              <a:rPr lang="en-US" altLang="zh-CN" sz="1800">
                <a:latin typeface="黑体" panose="02010609060101010101" pitchFamily="49" charset="-122"/>
                <a:ea typeface="黑体" panose="02010609060101010101" pitchFamily="49" charset="-122"/>
              </a:rPr>
              <a:t>  WHERE Pno='423'</a:t>
            </a:r>
            <a:endParaRPr lang="zh-CN" altLang="en-US"/>
          </a:p>
        </p:txBody>
      </p:sp>
      <p:sp>
        <p:nvSpPr>
          <p:cNvPr id="35846" name="AutoShape 10">
            <a:extLst>
              <a:ext uri="{FF2B5EF4-FFF2-40B4-BE49-F238E27FC236}">
                <a16:creationId xmlns:a16="http://schemas.microsoft.com/office/drawing/2014/main" id="{27BBCAE0-BF86-44FD-8721-A5456D31CE01}"/>
              </a:ext>
            </a:extLst>
          </p:cNvPr>
          <p:cNvSpPr>
            <a:spLocks noChangeArrowheads="1"/>
          </p:cNvSpPr>
          <p:nvPr/>
        </p:nvSpPr>
        <p:spPr bwMode="auto">
          <a:xfrm>
            <a:off x="2508251" y="117476"/>
            <a:ext cx="1806575" cy="523875"/>
          </a:xfrm>
          <a:prstGeom prst="chevron">
            <a:avLst>
              <a:gd name="adj" fmla="val 17817"/>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数据操作</a:t>
            </a:r>
            <a:endParaRPr lang="zh-CN" altLang="en-US">
              <a:sym typeface="Arial" panose="020B0604020202020204" pitchFamily="34" charset="0"/>
            </a:endParaRPr>
          </a:p>
        </p:txBody>
      </p:sp>
      <p:sp>
        <p:nvSpPr>
          <p:cNvPr id="35847" name="AutoShape 10">
            <a:extLst>
              <a:ext uri="{FF2B5EF4-FFF2-40B4-BE49-F238E27FC236}">
                <a16:creationId xmlns:a16="http://schemas.microsoft.com/office/drawing/2014/main" id="{083F1342-F0A5-465E-9514-4E7ECB850BAD}"/>
              </a:ext>
            </a:extLst>
          </p:cNvPr>
          <p:cNvSpPr>
            <a:spLocks noChangeArrowheads="1"/>
          </p:cNvSpPr>
          <p:nvPr/>
        </p:nvSpPr>
        <p:spPr bwMode="auto">
          <a:xfrm>
            <a:off x="4289426" y="111125"/>
            <a:ext cx="1852613" cy="522288"/>
          </a:xfrm>
          <a:prstGeom prst="chevron">
            <a:avLst>
              <a:gd name="adj" fmla="val 17867"/>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数据修改</a:t>
            </a:r>
            <a:endParaRPr lang="zh-CN" altLang="en-US">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9093">
                                            <p:txEl>
                                              <p:pRg st="4" end="4"/>
                                            </p:txEl>
                                          </p:spTgt>
                                        </p:tgtEl>
                                        <p:attrNameLst>
                                          <p:attrName>style.visibility</p:attrName>
                                        </p:attrNameLst>
                                      </p:cBhvr>
                                      <p:to>
                                        <p:strVal val="visible"/>
                                      </p:to>
                                    </p:set>
                                    <p:anim calcmode="lin" valueType="num">
                                      <p:cBhvr>
                                        <p:cTn id="7" dur="500" fill="hold"/>
                                        <p:tgtEl>
                                          <p:spTgt spid="89093">
                                            <p:txEl>
                                              <p:pRg st="4" end="4"/>
                                            </p:txEl>
                                          </p:spTgt>
                                        </p:tgtEl>
                                        <p:attrNameLst>
                                          <p:attrName>ppt_x</p:attrName>
                                        </p:attrNameLst>
                                      </p:cBhvr>
                                      <p:tavLst>
                                        <p:tav tm="0">
                                          <p:val>
                                            <p:strVal val="#ppt_x"/>
                                          </p:val>
                                        </p:tav>
                                        <p:tav tm="100000">
                                          <p:val>
                                            <p:strVal val="#ppt_x"/>
                                          </p:val>
                                        </p:tav>
                                      </p:tavLst>
                                    </p:anim>
                                    <p:anim calcmode="lin" valueType="num">
                                      <p:cBhvr>
                                        <p:cTn id="8" dur="500" fill="hold"/>
                                        <p:tgtEl>
                                          <p:spTgt spid="8909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9093">
                                            <p:txEl>
                                              <p:pRg st="5" end="5"/>
                                            </p:txEl>
                                          </p:spTgt>
                                        </p:tgtEl>
                                        <p:attrNameLst>
                                          <p:attrName>style.visibility</p:attrName>
                                        </p:attrNameLst>
                                      </p:cBhvr>
                                      <p:to>
                                        <p:strVal val="visible"/>
                                      </p:to>
                                    </p:set>
                                    <p:anim calcmode="lin" valueType="num">
                                      <p:cBhvr>
                                        <p:cTn id="11" dur="500" fill="hold"/>
                                        <p:tgtEl>
                                          <p:spTgt spid="89093">
                                            <p:txEl>
                                              <p:pRg st="5" end="5"/>
                                            </p:txEl>
                                          </p:spTgt>
                                        </p:tgtEl>
                                        <p:attrNameLst>
                                          <p:attrName>ppt_x</p:attrName>
                                        </p:attrNameLst>
                                      </p:cBhvr>
                                      <p:tavLst>
                                        <p:tav tm="0">
                                          <p:val>
                                            <p:strVal val="#ppt_x"/>
                                          </p:val>
                                        </p:tav>
                                        <p:tav tm="100000">
                                          <p:val>
                                            <p:strVal val="#ppt_x"/>
                                          </p:val>
                                        </p:tav>
                                      </p:tavLst>
                                    </p:anim>
                                    <p:anim calcmode="lin" valueType="num">
                                      <p:cBhvr>
                                        <p:cTn id="12" dur="500" fill="hold"/>
                                        <p:tgtEl>
                                          <p:spTgt spid="8909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89093">
                                            <p:txEl>
                                              <p:pRg st="7" end="7"/>
                                            </p:txEl>
                                          </p:spTgt>
                                        </p:tgtEl>
                                        <p:attrNameLst>
                                          <p:attrName>style.visibility</p:attrName>
                                        </p:attrNameLst>
                                      </p:cBhvr>
                                      <p:to>
                                        <p:strVal val="visible"/>
                                      </p:to>
                                    </p:set>
                                    <p:anim calcmode="lin" valueType="num">
                                      <p:cBhvr>
                                        <p:cTn id="17" dur="500" fill="hold"/>
                                        <p:tgtEl>
                                          <p:spTgt spid="89093">
                                            <p:txEl>
                                              <p:pRg st="7" end="7"/>
                                            </p:txEl>
                                          </p:spTgt>
                                        </p:tgtEl>
                                        <p:attrNameLst>
                                          <p:attrName>ppt_x</p:attrName>
                                        </p:attrNameLst>
                                      </p:cBhvr>
                                      <p:tavLst>
                                        <p:tav tm="0">
                                          <p:val>
                                            <p:strVal val="#ppt_x"/>
                                          </p:val>
                                        </p:tav>
                                        <p:tav tm="100000">
                                          <p:val>
                                            <p:strVal val="#ppt_x"/>
                                          </p:val>
                                        </p:tav>
                                      </p:tavLst>
                                    </p:anim>
                                    <p:anim calcmode="lin" valueType="num">
                                      <p:cBhvr>
                                        <p:cTn id="18" dur="500" fill="hold"/>
                                        <p:tgtEl>
                                          <p:spTgt spid="89093">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9093">
                                            <p:txEl>
                                              <p:pRg st="8" end="8"/>
                                            </p:txEl>
                                          </p:spTgt>
                                        </p:tgtEl>
                                        <p:attrNameLst>
                                          <p:attrName>style.visibility</p:attrName>
                                        </p:attrNameLst>
                                      </p:cBhvr>
                                      <p:to>
                                        <p:strVal val="visible"/>
                                      </p:to>
                                    </p:set>
                                    <p:anim calcmode="lin" valueType="num">
                                      <p:cBhvr>
                                        <p:cTn id="21" dur="500" fill="hold"/>
                                        <p:tgtEl>
                                          <p:spTgt spid="89093">
                                            <p:txEl>
                                              <p:pRg st="8" end="8"/>
                                            </p:txEl>
                                          </p:spTgt>
                                        </p:tgtEl>
                                        <p:attrNameLst>
                                          <p:attrName>ppt_x</p:attrName>
                                        </p:attrNameLst>
                                      </p:cBhvr>
                                      <p:tavLst>
                                        <p:tav tm="0">
                                          <p:val>
                                            <p:strVal val="#ppt_x"/>
                                          </p:val>
                                        </p:tav>
                                        <p:tav tm="100000">
                                          <p:val>
                                            <p:strVal val="#ppt_x"/>
                                          </p:val>
                                        </p:tav>
                                      </p:tavLst>
                                    </p:anim>
                                    <p:anim calcmode="lin" valueType="num">
                                      <p:cBhvr>
                                        <p:cTn id="22" dur="500" fill="hold"/>
                                        <p:tgtEl>
                                          <p:spTgt spid="89093">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9093">
                                            <p:txEl>
                                              <p:pRg st="9" end="9"/>
                                            </p:txEl>
                                          </p:spTgt>
                                        </p:tgtEl>
                                        <p:attrNameLst>
                                          <p:attrName>style.visibility</p:attrName>
                                        </p:attrNameLst>
                                      </p:cBhvr>
                                      <p:to>
                                        <p:strVal val="visible"/>
                                      </p:to>
                                    </p:set>
                                    <p:anim calcmode="lin" valueType="num">
                                      <p:cBhvr>
                                        <p:cTn id="25" dur="500" fill="hold"/>
                                        <p:tgtEl>
                                          <p:spTgt spid="89093">
                                            <p:txEl>
                                              <p:pRg st="9" end="9"/>
                                            </p:txEl>
                                          </p:spTgt>
                                        </p:tgtEl>
                                        <p:attrNameLst>
                                          <p:attrName>ppt_x</p:attrName>
                                        </p:attrNameLst>
                                      </p:cBhvr>
                                      <p:tavLst>
                                        <p:tav tm="0">
                                          <p:val>
                                            <p:strVal val="#ppt_x"/>
                                          </p:val>
                                        </p:tav>
                                        <p:tav tm="100000">
                                          <p:val>
                                            <p:strVal val="#ppt_x"/>
                                          </p:val>
                                        </p:tav>
                                      </p:tavLst>
                                    </p:anim>
                                    <p:anim calcmode="lin" valueType="num">
                                      <p:cBhvr>
                                        <p:cTn id="26" dur="500" fill="hold"/>
                                        <p:tgtEl>
                                          <p:spTgt spid="8909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0">
            <a:hlinkClick r:id="rId2"/>
            <a:extLst>
              <a:ext uri="{FF2B5EF4-FFF2-40B4-BE49-F238E27FC236}">
                <a16:creationId xmlns:a16="http://schemas.microsoft.com/office/drawing/2014/main" id="{BCFC0DDB-981F-40AD-9935-91323EFEBB2C}"/>
              </a:ext>
            </a:extLst>
          </p:cNvPr>
          <p:cNvSpPr>
            <a:spLocks noChangeArrowheads="1"/>
          </p:cNvSpPr>
          <p:nvPr/>
        </p:nvSpPr>
        <p:spPr bwMode="auto">
          <a:xfrm>
            <a:off x="6919913" y="6370639"/>
            <a:ext cx="3154362" cy="306387"/>
          </a:xfrm>
          <a:prstGeom prst="rect">
            <a:avLst/>
          </a:prstGeom>
          <a:solidFill>
            <a:srgbClr val="969696">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solidFill>
                  <a:srgbClr val="4D4D4D"/>
                </a:solidFill>
                <a:sym typeface="Arial" panose="020B0604020202020204" pitchFamily="34" charset="0"/>
              </a:rPr>
              <a:t>DATABASE@UESTC</a:t>
            </a:r>
            <a:endParaRPr lang="en-US" altLang="zh-CN">
              <a:sym typeface="Arial" panose="020B0604020202020204" pitchFamily="34" charset="0"/>
            </a:endParaRPr>
          </a:p>
        </p:txBody>
      </p:sp>
      <p:sp>
        <p:nvSpPr>
          <p:cNvPr id="36867" name="TextBox 10">
            <a:extLst>
              <a:ext uri="{FF2B5EF4-FFF2-40B4-BE49-F238E27FC236}">
                <a16:creationId xmlns:a16="http://schemas.microsoft.com/office/drawing/2014/main" id="{046A4E4C-FAB4-43CB-B63E-A7F4ECDA8E21}"/>
              </a:ext>
            </a:extLst>
          </p:cNvPr>
          <p:cNvSpPr>
            <a:spLocks noChangeArrowheads="1"/>
          </p:cNvSpPr>
          <p:nvPr/>
        </p:nvSpPr>
        <p:spPr bwMode="auto">
          <a:xfrm>
            <a:off x="1893888" y="6330951"/>
            <a:ext cx="1827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b="1">
                <a:solidFill>
                  <a:srgbClr val="FF0000"/>
                </a:solidFill>
                <a:sym typeface="Arial" panose="020B0604020202020204" pitchFamily="34" charset="0"/>
              </a:rPr>
              <a:t>学以致用                     </a:t>
            </a:r>
          </a:p>
          <a:p>
            <a:r>
              <a:rPr lang="zh-CN" altLang="en-US" sz="1200" b="1">
                <a:solidFill>
                  <a:srgbClr val="FF0000"/>
                </a:solidFill>
                <a:sym typeface="Arial" panose="020B0604020202020204" pitchFamily="34" charset="0"/>
              </a:rPr>
              <a:t>	用以促学</a:t>
            </a:r>
            <a:endParaRPr lang="zh-CN" altLang="en-US">
              <a:sym typeface="Arial" panose="020B0604020202020204" pitchFamily="34" charset="0"/>
            </a:endParaRPr>
          </a:p>
        </p:txBody>
      </p:sp>
      <p:sp>
        <p:nvSpPr>
          <p:cNvPr id="36868" name="标题 1">
            <a:extLst>
              <a:ext uri="{FF2B5EF4-FFF2-40B4-BE49-F238E27FC236}">
                <a16:creationId xmlns:a16="http://schemas.microsoft.com/office/drawing/2014/main" id="{3074AD47-8C52-4CEF-B8AB-44A777C1895A}"/>
              </a:ext>
            </a:extLst>
          </p:cNvPr>
          <p:cNvSpPr>
            <a:spLocks noGrp="1" noChangeArrowheads="1"/>
          </p:cNvSpPr>
          <p:nvPr>
            <p:ph type="title" idx="4294967295"/>
          </p:nvPr>
        </p:nvSpPr>
        <p:spPr bwMode="auto">
          <a:xfrm>
            <a:off x="2474914" y="1"/>
            <a:ext cx="7735887" cy="849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90117" name="内容占位符 2">
            <a:extLst>
              <a:ext uri="{FF2B5EF4-FFF2-40B4-BE49-F238E27FC236}">
                <a16:creationId xmlns:a16="http://schemas.microsoft.com/office/drawing/2014/main" id="{C9BA9A7E-9B7F-4C2A-AB9E-E9F9AC4C29EA}"/>
              </a:ext>
            </a:extLst>
          </p:cNvPr>
          <p:cNvSpPr>
            <a:spLocks noGrp="1" noChangeArrowheads="1"/>
          </p:cNvSpPr>
          <p:nvPr>
            <p:ph idx="4294967295"/>
          </p:nvPr>
        </p:nvSpPr>
        <p:spPr bwMode="auto">
          <a:xfrm>
            <a:off x="2120901" y="1171575"/>
            <a:ext cx="8278813" cy="4889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spcBef>
                <a:spcPts val="1200"/>
              </a:spcBef>
              <a:buClr>
                <a:srgbClr val="FF0000"/>
              </a:buClr>
              <a:buFont typeface="Wingdings" panose="05000000000000000000" pitchFamily="2" charset="2"/>
              <a:buChar char="n"/>
            </a:pPr>
            <a:r>
              <a:rPr lang="zh-CN" altLang="en-US">
                <a:latin typeface="黑体" panose="02010609060101010101" pitchFamily="49" charset="-122"/>
                <a:ea typeface="黑体" panose="02010609060101010101" pitchFamily="49" charset="-122"/>
              </a:rPr>
              <a:t>数据删除语法格式：</a:t>
            </a:r>
          </a:p>
          <a:p>
            <a:pPr lvl="2">
              <a:spcBef>
                <a:spcPts val="600"/>
              </a:spcBef>
              <a:buClr>
                <a:srgbClr val="0070C0"/>
              </a:buClr>
              <a:buNone/>
            </a:pPr>
            <a:r>
              <a:rPr lang="en-US" altLang="zh-CN" sz="1800">
                <a:latin typeface="黑体" panose="02010609060101010101" pitchFamily="49" charset="-122"/>
                <a:ea typeface="黑体" panose="02010609060101010101" pitchFamily="49" charset="-122"/>
              </a:rPr>
              <a:t>DELETE FROM &lt;</a:t>
            </a:r>
            <a:r>
              <a:rPr lang="zh-CN" altLang="en-US" sz="1800">
                <a:latin typeface="黑体" panose="02010609060101010101" pitchFamily="49" charset="-122"/>
                <a:ea typeface="黑体" panose="02010609060101010101" pitchFamily="49" charset="-122"/>
              </a:rPr>
              <a:t>表名</a:t>
            </a:r>
            <a:r>
              <a:rPr lang="en-US" altLang="zh-CN" sz="1800">
                <a:latin typeface="黑体" panose="02010609060101010101" pitchFamily="49" charset="-122"/>
                <a:ea typeface="黑体" panose="02010609060101010101" pitchFamily="49" charset="-122"/>
              </a:rPr>
              <a:t>&gt;</a:t>
            </a:r>
            <a:endParaRPr lang="zh-CN" altLang="en-US" sz="1800">
              <a:latin typeface="黑体" panose="02010609060101010101" pitchFamily="49" charset="-122"/>
              <a:ea typeface="黑体" panose="02010609060101010101" pitchFamily="49" charset="-122"/>
            </a:endParaRPr>
          </a:p>
          <a:p>
            <a:pPr lvl="2">
              <a:spcBef>
                <a:spcPts val="600"/>
              </a:spcBef>
              <a:buClr>
                <a:srgbClr val="0070C0"/>
              </a:buClr>
              <a:buNone/>
            </a:pPr>
            <a:r>
              <a:rPr lang="en-US" altLang="zh-CN" sz="1800">
                <a:latin typeface="黑体" panose="02010609060101010101" pitchFamily="49" charset="-122"/>
                <a:ea typeface="黑体" panose="02010609060101010101" pitchFamily="49" charset="-122"/>
              </a:rPr>
              <a:t>[WHERE&lt;</a:t>
            </a:r>
            <a:r>
              <a:rPr lang="zh-CN" altLang="en-US" sz="1800">
                <a:latin typeface="黑体" panose="02010609060101010101" pitchFamily="49" charset="-122"/>
                <a:ea typeface="黑体" panose="02010609060101010101" pitchFamily="49" charset="-122"/>
              </a:rPr>
              <a:t>条件</a:t>
            </a:r>
            <a:r>
              <a:rPr lang="en-US" altLang="zh-CN" sz="1800">
                <a:latin typeface="黑体" panose="02010609060101010101" pitchFamily="49" charset="-122"/>
                <a:ea typeface="黑体" panose="02010609060101010101" pitchFamily="49" charset="-122"/>
              </a:rPr>
              <a:t>&gt;]</a:t>
            </a:r>
            <a:endParaRPr lang="zh-CN" altLang="en-US" sz="1800">
              <a:latin typeface="黑体" panose="02010609060101010101" pitchFamily="49" charset="-122"/>
              <a:ea typeface="黑体" panose="02010609060101010101" pitchFamily="49" charset="-122"/>
            </a:endParaRPr>
          </a:p>
          <a:p>
            <a:pPr lvl="1">
              <a:spcBef>
                <a:spcPts val="1200"/>
              </a:spcBef>
              <a:buClr>
                <a:srgbClr val="FF0000"/>
              </a:buClr>
              <a:buFont typeface="Wingdings" panose="05000000000000000000" pitchFamily="2" charset="2"/>
              <a:buChar char="n"/>
            </a:pPr>
            <a:r>
              <a:rPr lang="zh-CN" altLang="en-US">
                <a:latin typeface="黑体" panose="02010609060101010101" pitchFamily="49" charset="-122"/>
                <a:ea typeface="黑体" panose="02010609060101010101" pitchFamily="49" charset="-122"/>
              </a:rPr>
              <a:t>数据删除示例</a:t>
            </a:r>
          </a:p>
          <a:p>
            <a:pPr lvl="2">
              <a:spcBef>
                <a:spcPts val="600"/>
              </a:spcBef>
              <a:buClr>
                <a:srgbClr val="0070C0"/>
              </a:buClr>
              <a:buFont typeface="Wingdings" panose="05000000000000000000" pitchFamily="2" charset="2"/>
              <a:buChar char="u"/>
            </a:pPr>
            <a:r>
              <a:rPr lang="zh-CN" altLang="en-US" sz="1800">
                <a:latin typeface="黑体" panose="02010609060101010101" pitchFamily="49" charset="-122"/>
                <a:ea typeface="黑体" panose="02010609060101010101" pitchFamily="49" charset="-122"/>
              </a:rPr>
              <a:t>在医院数据库中，将编号为</a:t>
            </a:r>
            <a:r>
              <a:rPr lang="zh-CN" altLang="en-US" sz="1800">
                <a:ea typeface="黑体" panose="02010609060101010101" pitchFamily="49" charset="-122"/>
              </a:rPr>
              <a:t>“</a:t>
            </a:r>
            <a:r>
              <a:rPr lang="en-US" altLang="zh-CN" sz="1800">
                <a:latin typeface="黑体" panose="02010609060101010101" pitchFamily="49" charset="-122"/>
                <a:ea typeface="黑体" panose="02010609060101010101" pitchFamily="49" charset="-122"/>
              </a:rPr>
              <a:t>423”</a:t>
            </a:r>
            <a:r>
              <a:rPr lang="zh-CN" altLang="en-US" sz="1800">
                <a:latin typeface="黑体" panose="02010609060101010101" pitchFamily="49" charset="-122"/>
                <a:ea typeface="黑体" panose="02010609060101010101" pitchFamily="49" charset="-122"/>
              </a:rPr>
              <a:t>的患者从系统中删除。</a:t>
            </a:r>
          </a:p>
          <a:p>
            <a:pPr lvl="2">
              <a:spcBef>
                <a:spcPts val="600"/>
              </a:spcBef>
              <a:buClr>
                <a:srgbClr val="0070C0"/>
              </a:buClr>
              <a:buNone/>
            </a:pPr>
            <a:endParaRPr lang="zh-CN" altLang="en-US" sz="1800">
              <a:latin typeface="黑体" panose="02010609060101010101" pitchFamily="49" charset="-122"/>
              <a:ea typeface="黑体" panose="02010609060101010101" pitchFamily="49" charset="-122"/>
            </a:endParaRPr>
          </a:p>
          <a:p>
            <a:pPr lvl="2">
              <a:spcBef>
                <a:spcPts val="600"/>
              </a:spcBef>
              <a:buClr>
                <a:srgbClr val="0070C0"/>
              </a:buClr>
              <a:buNone/>
            </a:pPr>
            <a:r>
              <a:rPr lang="en-US" altLang="zh-CN" sz="1800">
                <a:latin typeface="黑体" panose="02010609060101010101" pitchFamily="49" charset="-122"/>
                <a:ea typeface="黑体" panose="02010609060101010101" pitchFamily="49" charset="-122"/>
              </a:rPr>
              <a:t>DELETE FROM Patient</a:t>
            </a:r>
            <a:endParaRPr lang="zh-CN" altLang="en-US" sz="1800">
              <a:latin typeface="黑体" panose="02010609060101010101" pitchFamily="49" charset="-122"/>
              <a:ea typeface="黑体" panose="02010609060101010101" pitchFamily="49" charset="-122"/>
            </a:endParaRPr>
          </a:p>
          <a:p>
            <a:pPr lvl="2">
              <a:spcBef>
                <a:spcPts val="600"/>
              </a:spcBef>
              <a:buClr>
                <a:srgbClr val="0070C0"/>
              </a:buClr>
              <a:buNone/>
            </a:pPr>
            <a:r>
              <a:rPr lang="en-US" altLang="zh-CN" sz="1800">
                <a:latin typeface="黑体" panose="02010609060101010101" pitchFamily="49" charset="-122"/>
                <a:ea typeface="黑体" panose="02010609060101010101" pitchFamily="49" charset="-122"/>
              </a:rPr>
              <a:t>WHERE Pno='423'</a:t>
            </a:r>
            <a:endParaRPr lang="zh-CN" altLang="en-US"/>
          </a:p>
        </p:txBody>
      </p:sp>
      <p:sp>
        <p:nvSpPr>
          <p:cNvPr id="36870" name="AutoShape 10">
            <a:extLst>
              <a:ext uri="{FF2B5EF4-FFF2-40B4-BE49-F238E27FC236}">
                <a16:creationId xmlns:a16="http://schemas.microsoft.com/office/drawing/2014/main" id="{87688DEA-78B9-4B55-9DCE-042DE553E0F2}"/>
              </a:ext>
            </a:extLst>
          </p:cNvPr>
          <p:cNvSpPr>
            <a:spLocks noChangeArrowheads="1"/>
          </p:cNvSpPr>
          <p:nvPr/>
        </p:nvSpPr>
        <p:spPr bwMode="auto">
          <a:xfrm>
            <a:off x="2508251" y="117476"/>
            <a:ext cx="1806575" cy="523875"/>
          </a:xfrm>
          <a:prstGeom prst="chevron">
            <a:avLst>
              <a:gd name="adj" fmla="val 17817"/>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数据操作</a:t>
            </a:r>
            <a:endParaRPr lang="zh-CN" altLang="en-US">
              <a:sym typeface="Arial" panose="020B0604020202020204" pitchFamily="34" charset="0"/>
            </a:endParaRPr>
          </a:p>
        </p:txBody>
      </p:sp>
      <p:sp>
        <p:nvSpPr>
          <p:cNvPr id="36871" name="AutoShape 10">
            <a:extLst>
              <a:ext uri="{FF2B5EF4-FFF2-40B4-BE49-F238E27FC236}">
                <a16:creationId xmlns:a16="http://schemas.microsoft.com/office/drawing/2014/main" id="{DC5968EA-1FDD-4B86-A5CA-EA9013EEC8BB}"/>
              </a:ext>
            </a:extLst>
          </p:cNvPr>
          <p:cNvSpPr>
            <a:spLocks noChangeArrowheads="1"/>
          </p:cNvSpPr>
          <p:nvPr/>
        </p:nvSpPr>
        <p:spPr bwMode="auto">
          <a:xfrm>
            <a:off x="4289426" y="111125"/>
            <a:ext cx="1852613" cy="522288"/>
          </a:xfrm>
          <a:prstGeom prst="chevron">
            <a:avLst>
              <a:gd name="adj" fmla="val 17867"/>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数据删除</a:t>
            </a:r>
            <a:endParaRPr lang="zh-CN" altLang="en-US">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0117">
                                            <p:txEl>
                                              <p:pRg st="3" end="3"/>
                                            </p:txEl>
                                          </p:spTgt>
                                        </p:tgtEl>
                                        <p:attrNameLst>
                                          <p:attrName>style.visibility</p:attrName>
                                        </p:attrNameLst>
                                      </p:cBhvr>
                                      <p:to>
                                        <p:strVal val="visible"/>
                                      </p:to>
                                    </p:set>
                                    <p:anim calcmode="lin" valueType="num">
                                      <p:cBhvr>
                                        <p:cTn id="7" dur="500" fill="hold"/>
                                        <p:tgtEl>
                                          <p:spTgt spid="90117">
                                            <p:txEl>
                                              <p:pRg st="3" end="3"/>
                                            </p:txEl>
                                          </p:spTgt>
                                        </p:tgtEl>
                                        <p:attrNameLst>
                                          <p:attrName>ppt_x</p:attrName>
                                        </p:attrNameLst>
                                      </p:cBhvr>
                                      <p:tavLst>
                                        <p:tav tm="0">
                                          <p:val>
                                            <p:strVal val="#ppt_x"/>
                                          </p:val>
                                        </p:tav>
                                        <p:tav tm="100000">
                                          <p:val>
                                            <p:strVal val="#ppt_x"/>
                                          </p:val>
                                        </p:tav>
                                      </p:tavLst>
                                    </p:anim>
                                    <p:anim calcmode="lin" valueType="num">
                                      <p:cBhvr>
                                        <p:cTn id="8" dur="500" fill="hold"/>
                                        <p:tgtEl>
                                          <p:spTgt spid="90117">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0117">
                                            <p:txEl>
                                              <p:pRg st="4" end="4"/>
                                            </p:txEl>
                                          </p:spTgt>
                                        </p:tgtEl>
                                        <p:attrNameLst>
                                          <p:attrName>style.visibility</p:attrName>
                                        </p:attrNameLst>
                                      </p:cBhvr>
                                      <p:to>
                                        <p:strVal val="visible"/>
                                      </p:to>
                                    </p:set>
                                    <p:anim calcmode="lin" valueType="num">
                                      <p:cBhvr>
                                        <p:cTn id="11" dur="500" fill="hold"/>
                                        <p:tgtEl>
                                          <p:spTgt spid="90117">
                                            <p:txEl>
                                              <p:pRg st="4" end="4"/>
                                            </p:txEl>
                                          </p:spTgt>
                                        </p:tgtEl>
                                        <p:attrNameLst>
                                          <p:attrName>ppt_x</p:attrName>
                                        </p:attrNameLst>
                                      </p:cBhvr>
                                      <p:tavLst>
                                        <p:tav tm="0">
                                          <p:val>
                                            <p:strVal val="#ppt_x"/>
                                          </p:val>
                                        </p:tav>
                                        <p:tav tm="100000">
                                          <p:val>
                                            <p:strVal val="#ppt_x"/>
                                          </p:val>
                                        </p:tav>
                                      </p:tavLst>
                                    </p:anim>
                                    <p:anim calcmode="lin" valueType="num">
                                      <p:cBhvr>
                                        <p:cTn id="12" dur="500" fill="hold"/>
                                        <p:tgtEl>
                                          <p:spTgt spid="9011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90117">
                                            <p:txEl>
                                              <p:pRg st="6" end="6"/>
                                            </p:txEl>
                                          </p:spTgt>
                                        </p:tgtEl>
                                        <p:attrNameLst>
                                          <p:attrName>style.visibility</p:attrName>
                                        </p:attrNameLst>
                                      </p:cBhvr>
                                      <p:to>
                                        <p:strVal val="visible"/>
                                      </p:to>
                                    </p:set>
                                    <p:anim calcmode="lin" valueType="num">
                                      <p:cBhvr>
                                        <p:cTn id="17" dur="500" fill="hold"/>
                                        <p:tgtEl>
                                          <p:spTgt spid="90117">
                                            <p:txEl>
                                              <p:pRg st="6" end="6"/>
                                            </p:txEl>
                                          </p:spTgt>
                                        </p:tgtEl>
                                        <p:attrNameLst>
                                          <p:attrName>ppt_x</p:attrName>
                                        </p:attrNameLst>
                                      </p:cBhvr>
                                      <p:tavLst>
                                        <p:tav tm="0">
                                          <p:val>
                                            <p:strVal val="#ppt_x"/>
                                          </p:val>
                                        </p:tav>
                                        <p:tav tm="100000">
                                          <p:val>
                                            <p:strVal val="#ppt_x"/>
                                          </p:val>
                                        </p:tav>
                                      </p:tavLst>
                                    </p:anim>
                                    <p:anim calcmode="lin" valueType="num">
                                      <p:cBhvr>
                                        <p:cTn id="18" dur="500" fill="hold"/>
                                        <p:tgtEl>
                                          <p:spTgt spid="90117">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0117">
                                            <p:txEl>
                                              <p:pRg st="7" end="7"/>
                                            </p:txEl>
                                          </p:spTgt>
                                        </p:tgtEl>
                                        <p:attrNameLst>
                                          <p:attrName>style.visibility</p:attrName>
                                        </p:attrNameLst>
                                      </p:cBhvr>
                                      <p:to>
                                        <p:strVal val="visible"/>
                                      </p:to>
                                    </p:set>
                                    <p:anim calcmode="lin" valueType="num">
                                      <p:cBhvr>
                                        <p:cTn id="21" dur="500" fill="hold"/>
                                        <p:tgtEl>
                                          <p:spTgt spid="90117">
                                            <p:txEl>
                                              <p:pRg st="7" end="7"/>
                                            </p:txEl>
                                          </p:spTgt>
                                        </p:tgtEl>
                                        <p:attrNameLst>
                                          <p:attrName>ppt_x</p:attrName>
                                        </p:attrNameLst>
                                      </p:cBhvr>
                                      <p:tavLst>
                                        <p:tav tm="0">
                                          <p:val>
                                            <p:strVal val="#ppt_x"/>
                                          </p:val>
                                        </p:tav>
                                        <p:tav tm="100000">
                                          <p:val>
                                            <p:strVal val="#ppt_x"/>
                                          </p:val>
                                        </p:tav>
                                      </p:tavLst>
                                    </p:anim>
                                    <p:anim calcmode="lin" valueType="num">
                                      <p:cBhvr>
                                        <p:cTn id="22" dur="500" fill="hold"/>
                                        <p:tgtEl>
                                          <p:spTgt spid="9011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369623D2-0D34-4331-8AAF-A170066331FE}"/>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26627" name="内容占位符 2">
            <a:extLst>
              <a:ext uri="{FF2B5EF4-FFF2-40B4-BE49-F238E27FC236}">
                <a16:creationId xmlns:a16="http://schemas.microsoft.com/office/drawing/2014/main" id="{3DB85851-E615-4842-A775-D7F545FF92A8}"/>
              </a:ext>
            </a:extLst>
          </p:cNvPr>
          <p:cNvSpPr>
            <a:spLocks noGrp="1"/>
          </p:cNvSpPr>
          <p:nvPr>
            <p:ph idx="1"/>
          </p:nvPr>
        </p:nvSpPr>
        <p:spPr bwMode="auto">
          <a:xfrm>
            <a:off x="1744664" y="1079501"/>
            <a:ext cx="8308975" cy="4989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buClr>
                <a:srgbClr val="FF0000"/>
              </a:buClr>
            </a:pPr>
            <a:r>
              <a:rPr lang="zh-CN" altLang="en-US">
                <a:latin typeface="黑体" panose="02010609060101010101" pitchFamily="49" charset="-122"/>
                <a:ea typeface="黑体" panose="02010609060101010101" pitchFamily="49" charset="-122"/>
              </a:rPr>
              <a:t>从关系中找出满足给定条件的所有元组称为选择。</a:t>
            </a:r>
          </a:p>
          <a:p>
            <a:pPr lvl="1">
              <a:buClr>
                <a:srgbClr val="FF0000"/>
              </a:buClr>
            </a:pPr>
            <a:r>
              <a:rPr lang="zh-CN" altLang="en-US">
                <a:latin typeface="黑体" panose="02010609060101010101" pitchFamily="49" charset="-122"/>
                <a:ea typeface="黑体" panose="02010609060101010101" pitchFamily="49" charset="-122"/>
              </a:rPr>
              <a:t>从行的角度进行的运算，即水平方向抽取元组。</a:t>
            </a:r>
          </a:p>
          <a:p>
            <a:pPr lvl="1">
              <a:buClr>
                <a:srgbClr val="FF0000"/>
              </a:buClr>
            </a:pPr>
            <a:r>
              <a:rPr lang="zh-CN" altLang="en-US">
                <a:latin typeface="黑体" panose="02010609060101010101" pitchFamily="49" charset="-122"/>
                <a:ea typeface="黑体" panose="02010609060101010101" pitchFamily="49" charset="-122"/>
              </a:rPr>
              <a:t>经过选择运算得到的结果可以形成新的关系，其关系模式不变，但其中元组的数目小于或等于原来的关系中的元组的个数，它是原关系的一个子集。选择运算记为：</a:t>
            </a:r>
            <a:endParaRPr lang="en-US" altLang="zh-CN">
              <a:latin typeface="黑体" panose="02010609060101010101" pitchFamily="49" charset="-122"/>
              <a:ea typeface="黑体" panose="02010609060101010101" pitchFamily="49" charset="-122"/>
            </a:endParaRPr>
          </a:p>
        </p:txBody>
      </p:sp>
      <p:sp>
        <p:nvSpPr>
          <p:cNvPr id="5" name="AutoShape 10">
            <a:extLst>
              <a:ext uri="{FF2B5EF4-FFF2-40B4-BE49-F238E27FC236}">
                <a16:creationId xmlns:a16="http://schemas.microsoft.com/office/drawing/2014/main" id="{0C6ACDEC-3A9B-41C7-9721-6BB3E3746EFC}"/>
              </a:ext>
            </a:extLst>
          </p:cNvPr>
          <p:cNvSpPr>
            <a:spLocks noChangeArrowheads="1"/>
          </p:cNvSpPr>
          <p:nvPr/>
        </p:nvSpPr>
        <p:spPr bwMode="gray">
          <a:xfrm>
            <a:off x="2507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eaLnBrk="1" hangingPunct="1">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
        <p:nvSpPr>
          <p:cNvPr id="6" name="AutoShape 10">
            <a:extLst>
              <a:ext uri="{FF2B5EF4-FFF2-40B4-BE49-F238E27FC236}">
                <a16:creationId xmlns:a16="http://schemas.microsoft.com/office/drawing/2014/main" id="{36F72E3F-7458-4540-A859-90130EE4EEAF}"/>
              </a:ext>
            </a:extLst>
          </p:cNvPr>
          <p:cNvSpPr>
            <a:spLocks noChangeArrowheads="1"/>
          </p:cNvSpPr>
          <p:nvPr/>
        </p:nvSpPr>
        <p:spPr bwMode="gray">
          <a:xfrm>
            <a:off x="4347284"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eaLnBrk="1" hangingPunct="1">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选择运算</a:t>
            </a:r>
          </a:p>
        </p:txBody>
      </p:sp>
      <p:sp>
        <p:nvSpPr>
          <p:cNvPr id="26630" name="Rectangle 27">
            <a:extLst>
              <a:ext uri="{FF2B5EF4-FFF2-40B4-BE49-F238E27FC236}">
                <a16:creationId xmlns:a16="http://schemas.microsoft.com/office/drawing/2014/main" id="{50B78C89-CE0E-41BA-A0FD-06DB9431F646}"/>
              </a:ext>
            </a:extLst>
          </p:cNvPr>
          <p:cNvSpPr>
            <a:spLocks noChangeArrowheads="1"/>
          </p:cNvSpPr>
          <p:nvPr/>
        </p:nvSpPr>
        <p:spPr bwMode="auto">
          <a:xfrm>
            <a:off x="3284538" y="3417888"/>
            <a:ext cx="4608512" cy="647700"/>
          </a:xfrm>
          <a:prstGeom prst="rect">
            <a:avLst/>
          </a:prstGeom>
          <a:solidFill>
            <a:srgbClr val="CCECFF"/>
          </a:solidFill>
          <a:ln w="9525">
            <a:solidFill>
              <a:schemeClr val="tx1"/>
            </a:solidFill>
            <a:miter lim="800000"/>
            <a:headEnd/>
            <a:tailEnd/>
          </a:ln>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gn="ctr" eaLnBrk="1" hangingPunct="1"/>
            <a:r>
              <a:rPr kumimoji="1" lang="zh-CN" altLang="en-US" sz="2400">
                <a:sym typeface="Symbol" panose="05050102010706020507" pitchFamily="18" charset="2"/>
              </a:rPr>
              <a:t></a:t>
            </a:r>
            <a:r>
              <a:rPr kumimoji="1" lang="en-US" altLang="zh-CN" sz="2400" baseline="-25000">
                <a:sym typeface="Symbol" panose="05050102010706020507" pitchFamily="18" charset="2"/>
              </a:rPr>
              <a:t>F</a:t>
            </a:r>
            <a:r>
              <a:rPr kumimoji="1" lang="en-US" altLang="zh-CN" sz="2400">
                <a:sym typeface="Symbol" panose="05050102010706020507" pitchFamily="18" charset="2"/>
              </a:rPr>
              <a:t>(R)={t | t  R , F(t) = ‘</a:t>
            </a:r>
            <a:r>
              <a:rPr kumimoji="1" lang="zh-CN" altLang="en-US" sz="2400">
                <a:sym typeface="Symbol" panose="05050102010706020507" pitchFamily="18" charset="2"/>
              </a:rPr>
              <a:t>真’</a:t>
            </a:r>
            <a:r>
              <a:rPr kumimoji="1" lang="en-US" altLang="zh-CN" sz="2400">
                <a:sym typeface="Symbol" panose="05050102010706020507" pitchFamily="18" charset="2"/>
              </a:rPr>
              <a:t>}</a:t>
            </a:r>
            <a:endParaRPr kumimoji="1" lang="zh-CN" altLang="en-US" sz="2400">
              <a:sym typeface="Symbol" panose="05050102010706020507" pitchFamily="18" charset="2"/>
            </a:endParaRPr>
          </a:p>
        </p:txBody>
      </p:sp>
      <p:grpSp>
        <p:nvGrpSpPr>
          <p:cNvPr id="4" name="Group 4">
            <a:extLst>
              <a:ext uri="{FF2B5EF4-FFF2-40B4-BE49-F238E27FC236}">
                <a16:creationId xmlns:a16="http://schemas.microsoft.com/office/drawing/2014/main" id="{1277F70E-C5B9-43EA-A50E-696DD21E2F00}"/>
              </a:ext>
            </a:extLst>
          </p:cNvPr>
          <p:cNvGrpSpPr>
            <a:grpSpLocks/>
          </p:cNvGrpSpPr>
          <p:nvPr/>
        </p:nvGrpSpPr>
        <p:grpSpPr bwMode="auto">
          <a:xfrm>
            <a:off x="3557588" y="4724401"/>
            <a:ext cx="4191000" cy="1071563"/>
            <a:chOff x="2448" y="1728"/>
            <a:chExt cx="2640" cy="768"/>
          </a:xfrm>
        </p:grpSpPr>
        <p:sp>
          <p:nvSpPr>
            <p:cNvPr id="26632" name="Rectangle 5">
              <a:extLst>
                <a:ext uri="{FF2B5EF4-FFF2-40B4-BE49-F238E27FC236}">
                  <a16:creationId xmlns:a16="http://schemas.microsoft.com/office/drawing/2014/main" id="{F5488CA8-C4EF-434B-87B7-174BCCB2769D}"/>
                </a:ext>
              </a:extLst>
            </p:cNvPr>
            <p:cNvSpPr>
              <a:spLocks noChangeArrowheads="1"/>
            </p:cNvSpPr>
            <p:nvPr/>
          </p:nvSpPr>
          <p:spPr bwMode="auto">
            <a:xfrm>
              <a:off x="2448" y="1728"/>
              <a:ext cx="912" cy="96"/>
            </a:xfrm>
            <a:prstGeom prst="rect">
              <a:avLst/>
            </a:prstGeom>
            <a:solidFill>
              <a:srgbClr val="FFFF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26633" name="Rectangle 6" descr="浅色下对角线">
              <a:extLst>
                <a:ext uri="{FF2B5EF4-FFF2-40B4-BE49-F238E27FC236}">
                  <a16:creationId xmlns:a16="http://schemas.microsoft.com/office/drawing/2014/main" id="{A850FA52-0A8E-4562-ABFF-78424FD20CEF}"/>
                </a:ext>
              </a:extLst>
            </p:cNvPr>
            <p:cNvSpPr>
              <a:spLocks noChangeArrowheads="1"/>
            </p:cNvSpPr>
            <p:nvPr/>
          </p:nvSpPr>
          <p:spPr bwMode="auto">
            <a:xfrm>
              <a:off x="2448" y="1824"/>
              <a:ext cx="912" cy="96"/>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26634" name="Rectangle 7">
              <a:extLst>
                <a:ext uri="{FF2B5EF4-FFF2-40B4-BE49-F238E27FC236}">
                  <a16:creationId xmlns:a16="http://schemas.microsoft.com/office/drawing/2014/main" id="{EF724DBA-314A-442E-9BBC-763156201DE6}"/>
                </a:ext>
              </a:extLst>
            </p:cNvPr>
            <p:cNvSpPr>
              <a:spLocks noChangeArrowheads="1"/>
            </p:cNvSpPr>
            <p:nvPr/>
          </p:nvSpPr>
          <p:spPr bwMode="auto">
            <a:xfrm>
              <a:off x="2448" y="1920"/>
              <a:ext cx="912" cy="96"/>
            </a:xfrm>
            <a:prstGeom prst="rect">
              <a:avLst/>
            </a:prstGeom>
            <a:solidFill>
              <a:srgbClr val="FFFF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26635" name="Rectangle 8">
              <a:extLst>
                <a:ext uri="{FF2B5EF4-FFF2-40B4-BE49-F238E27FC236}">
                  <a16:creationId xmlns:a16="http://schemas.microsoft.com/office/drawing/2014/main" id="{C6FDDA6B-0AD8-4659-B457-B5FF3FBF2085}"/>
                </a:ext>
              </a:extLst>
            </p:cNvPr>
            <p:cNvSpPr>
              <a:spLocks noChangeArrowheads="1"/>
            </p:cNvSpPr>
            <p:nvPr/>
          </p:nvSpPr>
          <p:spPr bwMode="auto">
            <a:xfrm>
              <a:off x="2448" y="2400"/>
              <a:ext cx="912" cy="96"/>
            </a:xfrm>
            <a:prstGeom prst="rect">
              <a:avLst/>
            </a:prstGeom>
            <a:solidFill>
              <a:srgbClr val="FFFF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26636" name="Rectangle 9">
              <a:extLst>
                <a:ext uri="{FF2B5EF4-FFF2-40B4-BE49-F238E27FC236}">
                  <a16:creationId xmlns:a16="http://schemas.microsoft.com/office/drawing/2014/main" id="{EBFA2C99-1A34-4E1B-B2E6-903B87C9670F}"/>
                </a:ext>
              </a:extLst>
            </p:cNvPr>
            <p:cNvSpPr>
              <a:spLocks noChangeArrowheads="1"/>
            </p:cNvSpPr>
            <p:nvPr/>
          </p:nvSpPr>
          <p:spPr bwMode="auto">
            <a:xfrm>
              <a:off x="2448" y="2016"/>
              <a:ext cx="912" cy="96"/>
            </a:xfrm>
            <a:prstGeom prst="rect">
              <a:avLst/>
            </a:prstGeom>
            <a:solidFill>
              <a:srgbClr val="FFFF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26637" name="Rectangle 10" descr="浅色下对角线">
              <a:extLst>
                <a:ext uri="{FF2B5EF4-FFF2-40B4-BE49-F238E27FC236}">
                  <a16:creationId xmlns:a16="http://schemas.microsoft.com/office/drawing/2014/main" id="{DFFD5038-E7C1-41AE-B496-28AEF9FE5FA3}"/>
                </a:ext>
              </a:extLst>
            </p:cNvPr>
            <p:cNvSpPr>
              <a:spLocks noChangeArrowheads="1"/>
            </p:cNvSpPr>
            <p:nvPr/>
          </p:nvSpPr>
          <p:spPr bwMode="auto">
            <a:xfrm>
              <a:off x="2448" y="2112"/>
              <a:ext cx="912" cy="96"/>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26638" name="Rectangle 11">
              <a:extLst>
                <a:ext uri="{FF2B5EF4-FFF2-40B4-BE49-F238E27FC236}">
                  <a16:creationId xmlns:a16="http://schemas.microsoft.com/office/drawing/2014/main" id="{7A920B2A-ED33-46E0-837C-77776A9F62D4}"/>
                </a:ext>
              </a:extLst>
            </p:cNvPr>
            <p:cNvSpPr>
              <a:spLocks noChangeArrowheads="1"/>
            </p:cNvSpPr>
            <p:nvPr/>
          </p:nvSpPr>
          <p:spPr bwMode="auto">
            <a:xfrm>
              <a:off x="2448" y="2208"/>
              <a:ext cx="912" cy="96"/>
            </a:xfrm>
            <a:prstGeom prst="rect">
              <a:avLst/>
            </a:prstGeom>
            <a:solidFill>
              <a:srgbClr val="FFFF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26639" name="Rectangle 12" descr="浅色下对角线">
              <a:extLst>
                <a:ext uri="{FF2B5EF4-FFF2-40B4-BE49-F238E27FC236}">
                  <a16:creationId xmlns:a16="http://schemas.microsoft.com/office/drawing/2014/main" id="{6B6C7D85-50F7-416C-A333-2FC838354012}"/>
                </a:ext>
              </a:extLst>
            </p:cNvPr>
            <p:cNvSpPr>
              <a:spLocks noChangeArrowheads="1"/>
            </p:cNvSpPr>
            <p:nvPr/>
          </p:nvSpPr>
          <p:spPr bwMode="auto">
            <a:xfrm>
              <a:off x="2448" y="2304"/>
              <a:ext cx="912" cy="96"/>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26640" name="Rectangle 13" descr="浅色下对角线">
              <a:extLst>
                <a:ext uri="{FF2B5EF4-FFF2-40B4-BE49-F238E27FC236}">
                  <a16:creationId xmlns:a16="http://schemas.microsoft.com/office/drawing/2014/main" id="{5A2CD545-D565-447B-868C-8289EE9BAEE5}"/>
                </a:ext>
              </a:extLst>
            </p:cNvPr>
            <p:cNvSpPr>
              <a:spLocks noChangeArrowheads="1"/>
            </p:cNvSpPr>
            <p:nvPr/>
          </p:nvSpPr>
          <p:spPr bwMode="auto">
            <a:xfrm>
              <a:off x="4176" y="2112"/>
              <a:ext cx="912" cy="96"/>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26641" name="Rectangle 14" descr="浅色下对角线">
              <a:extLst>
                <a:ext uri="{FF2B5EF4-FFF2-40B4-BE49-F238E27FC236}">
                  <a16:creationId xmlns:a16="http://schemas.microsoft.com/office/drawing/2014/main" id="{AFA91D2A-D0ED-4FE6-8B39-5CE8E782EE4C}"/>
                </a:ext>
              </a:extLst>
            </p:cNvPr>
            <p:cNvSpPr>
              <a:spLocks noChangeArrowheads="1"/>
            </p:cNvSpPr>
            <p:nvPr/>
          </p:nvSpPr>
          <p:spPr bwMode="auto">
            <a:xfrm>
              <a:off x="4176" y="2016"/>
              <a:ext cx="912" cy="96"/>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26642" name="Rectangle 15" descr="浅色下对角线">
              <a:extLst>
                <a:ext uri="{FF2B5EF4-FFF2-40B4-BE49-F238E27FC236}">
                  <a16:creationId xmlns:a16="http://schemas.microsoft.com/office/drawing/2014/main" id="{8139C49A-03BB-4888-AC8B-CB55D270D47E}"/>
                </a:ext>
              </a:extLst>
            </p:cNvPr>
            <p:cNvSpPr>
              <a:spLocks noChangeArrowheads="1"/>
            </p:cNvSpPr>
            <p:nvPr/>
          </p:nvSpPr>
          <p:spPr bwMode="auto">
            <a:xfrm>
              <a:off x="4176" y="1920"/>
              <a:ext cx="912" cy="96"/>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26643" name="AutoShape 16">
              <a:extLst>
                <a:ext uri="{FF2B5EF4-FFF2-40B4-BE49-F238E27FC236}">
                  <a16:creationId xmlns:a16="http://schemas.microsoft.com/office/drawing/2014/main" id="{A6731649-B655-4147-961C-3372B4B0B023}"/>
                </a:ext>
              </a:extLst>
            </p:cNvPr>
            <p:cNvSpPr>
              <a:spLocks noChangeArrowheads="1"/>
            </p:cNvSpPr>
            <p:nvPr/>
          </p:nvSpPr>
          <p:spPr bwMode="auto">
            <a:xfrm>
              <a:off x="3552" y="2016"/>
              <a:ext cx="528" cy="144"/>
            </a:xfrm>
            <a:prstGeom prst="rightArrow">
              <a:avLst>
                <a:gd name="adj1" fmla="val 50000"/>
                <a:gd name="adj2" fmla="val 91667"/>
              </a:avLst>
            </a:prstGeom>
            <a:solidFill>
              <a:srgbClr val="FFFF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26644" name="Text Box 17">
              <a:extLst>
                <a:ext uri="{FF2B5EF4-FFF2-40B4-BE49-F238E27FC236}">
                  <a16:creationId xmlns:a16="http://schemas.microsoft.com/office/drawing/2014/main" id="{F3121CC2-DAA5-4F79-95C8-9C98B4B6CFE3}"/>
                </a:ext>
              </a:extLst>
            </p:cNvPr>
            <p:cNvSpPr txBox="1">
              <a:spLocks noChangeArrowheads="1"/>
            </p:cNvSpPr>
            <p:nvPr/>
          </p:nvSpPr>
          <p:spPr bwMode="auto">
            <a:xfrm>
              <a:off x="3552" y="1728"/>
              <a:ext cx="43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000">
                  <a:latin typeface="Calibri" panose="020F0502020204030204" pitchFamily="34" charset="0"/>
                  <a:sym typeface="Arial" panose="020B0604020202020204" pitchFamily="34" charset="0"/>
                </a:rPr>
                <a:t>σ</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CE5580C3-21C4-4A24-889C-E02BA70606CC}"/>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28675" name="内容占位符 2">
            <a:extLst>
              <a:ext uri="{FF2B5EF4-FFF2-40B4-BE49-F238E27FC236}">
                <a16:creationId xmlns:a16="http://schemas.microsoft.com/office/drawing/2014/main" id="{E6FBF03A-5238-42E4-8DBF-3F72E335E6E6}"/>
              </a:ext>
            </a:extLst>
          </p:cNvPr>
          <p:cNvSpPr>
            <a:spLocks noGrp="1"/>
          </p:cNvSpPr>
          <p:nvPr>
            <p:ph idx="1"/>
          </p:nvPr>
        </p:nvSpPr>
        <p:spPr bwMode="auto">
          <a:xfrm>
            <a:off x="1524001" y="1079501"/>
            <a:ext cx="8939213" cy="4989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buClr>
                <a:srgbClr val="FF0000"/>
              </a:buClr>
            </a:pPr>
            <a:r>
              <a:rPr lang="zh-CN" altLang="en-US">
                <a:latin typeface="黑体" panose="02010609060101010101" pitchFamily="49" charset="-122"/>
                <a:ea typeface="黑体" panose="02010609060101010101" pitchFamily="49" charset="-122"/>
              </a:rPr>
              <a:t>从关系中挑选若干属性组成的新的关系 </a:t>
            </a:r>
          </a:p>
          <a:p>
            <a:pPr lvl="1">
              <a:buClr>
                <a:srgbClr val="FF0000"/>
              </a:buClr>
            </a:pPr>
            <a:r>
              <a:rPr lang="zh-CN" altLang="en-US">
                <a:latin typeface="黑体" panose="02010609060101010101" pitchFamily="49" charset="-122"/>
                <a:ea typeface="黑体" panose="02010609060101010101" pitchFamily="49" charset="-122"/>
              </a:rPr>
              <a:t>从列的角度进行的运算，即垂直方向抽取元组。</a:t>
            </a:r>
          </a:p>
          <a:p>
            <a:pPr lvl="1">
              <a:buClr>
                <a:srgbClr val="FF0000"/>
              </a:buClr>
            </a:pPr>
            <a:r>
              <a:rPr lang="zh-CN" altLang="en-US">
                <a:latin typeface="黑体" panose="02010609060101010101" pitchFamily="49" charset="-122"/>
                <a:ea typeface="黑体" panose="02010609060101010101" pitchFamily="49" charset="-122"/>
              </a:rPr>
              <a:t>投影的结果中要去掉相同的行。</a:t>
            </a:r>
          </a:p>
        </p:txBody>
      </p:sp>
      <p:sp>
        <p:nvSpPr>
          <p:cNvPr id="5" name="AutoShape 10">
            <a:extLst>
              <a:ext uri="{FF2B5EF4-FFF2-40B4-BE49-F238E27FC236}">
                <a16:creationId xmlns:a16="http://schemas.microsoft.com/office/drawing/2014/main" id="{41EBF888-B56C-498A-8BC5-1B3B898C7471}"/>
              </a:ext>
            </a:extLst>
          </p:cNvPr>
          <p:cNvSpPr>
            <a:spLocks noChangeArrowheads="1"/>
          </p:cNvSpPr>
          <p:nvPr/>
        </p:nvSpPr>
        <p:spPr bwMode="gray">
          <a:xfrm>
            <a:off x="2507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eaLnBrk="1" hangingPunct="1">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
        <p:nvSpPr>
          <p:cNvPr id="6" name="AutoShape 10">
            <a:extLst>
              <a:ext uri="{FF2B5EF4-FFF2-40B4-BE49-F238E27FC236}">
                <a16:creationId xmlns:a16="http://schemas.microsoft.com/office/drawing/2014/main" id="{61579069-3F47-4365-AE07-483A5F705D89}"/>
              </a:ext>
            </a:extLst>
          </p:cNvPr>
          <p:cNvSpPr>
            <a:spLocks noChangeArrowheads="1"/>
          </p:cNvSpPr>
          <p:nvPr/>
        </p:nvSpPr>
        <p:spPr bwMode="gray">
          <a:xfrm>
            <a:off x="4347284"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eaLnBrk="1" hangingPunct="1">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投影运算</a:t>
            </a:r>
          </a:p>
        </p:txBody>
      </p:sp>
      <p:grpSp>
        <p:nvGrpSpPr>
          <p:cNvPr id="4" name="Group 4">
            <a:extLst>
              <a:ext uri="{FF2B5EF4-FFF2-40B4-BE49-F238E27FC236}">
                <a16:creationId xmlns:a16="http://schemas.microsoft.com/office/drawing/2014/main" id="{6535765C-6B03-440A-BD28-D048DE133096}"/>
              </a:ext>
            </a:extLst>
          </p:cNvPr>
          <p:cNvGrpSpPr>
            <a:grpSpLocks/>
          </p:cNvGrpSpPr>
          <p:nvPr/>
        </p:nvGrpSpPr>
        <p:grpSpPr bwMode="auto">
          <a:xfrm>
            <a:off x="4256088" y="4156075"/>
            <a:ext cx="2743200" cy="1600200"/>
            <a:chOff x="1536" y="1584"/>
            <a:chExt cx="1728" cy="1008"/>
          </a:xfrm>
        </p:grpSpPr>
        <p:sp>
          <p:nvSpPr>
            <p:cNvPr id="28680" name="AutoShape 5">
              <a:extLst>
                <a:ext uri="{FF2B5EF4-FFF2-40B4-BE49-F238E27FC236}">
                  <a16:creationId xmlns:a16="http://schemas.microsoft.com/office/drawing/2014/main" id="{A29641AC-88B1-448C-9985-42E0189C31EE}"/>
                </a:ext>
              </a:extLst>
            </p:cNvPr>
            <p:cNvSpPr>
              <a:spLocks noChangeArrowheads="1"/>
            </p:cNvSpPr>
            <p:nvPr/>
          </p:nvSpPr>
          <p:spPr bwMode="auto">
            <a:xfrm>
              <a:off x="2352" y="2016"/>
              <a:ext cx="528" cy="144"/>
            </a:xfrm>
            <a:prstGeom prst="rightArrow">
              <a:avLst>
                <a:gd name="adj1" fmla="val 50000"/>
                <a:gd name="adj2" fmla="val 91667"/>
              </a:avLst>
            </a:prstGeom>
            <a:solidFill>
              <a:srgbClr val="FFFF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28681" name="Text Box 6">
              <a:extLst>
                <a:ext uri="{FF2B5EF4-FFF2-40B4-BE49-F238E27FC236}">
                  <a16:creationId xmlns:a16="http://schemas.microsoft.com/office/drawing/2014/main" id="{23DA14A6-2390-4E69-8C7B-418A9A799A32}"/>
                </a:ext>
              </a:extLst>
            </p:cNvPr>
            <p:cNvSpPr txBox="1">
              <a:spLocks noChangeArrowheads="1"/>
            </p:cNvSpPr>
            <p:nvPr/>
          </p:nvSpPr>
          <p:spPr bwMode="auto">
            <a:xfrm>
              <a:off x="2352" y="1728"/>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000">
                  <a:sym typeface="Symbol" panose="05050102010706020507" pitchFamily="18" charset="2"/>
                </a:rPr>
                <a:t></a:t>
              </a:r>
              <a:endParaRPr kumimoji="1" lang="en-US" altLang="zh-CN" sz="2000">
                <a:sym typeface="Symbol" panose="05050102010706020507" pitchFamily="18" charset="2"/>
              </a:endParaRPr>
            </a:p>
          </p:txBody>
        </p:sp>
        <p:sp>
          <p:nvSpPr>
            <p:cNvPr id="28682" name="Rectangle 7">
              <a:extLst>
                <a:ext uri="{FF2B5EF4-FFF2-40B4-BE49-F238E27FC236}">
                  <a16:creationId xmlns:a16="http://schemas.microsoft.com/office/drawing/2014/main" id="{C764B742-8150-40B8-A048-C0961DFD6A28}"/>
                </a:ext>
              </a:extLst>
            </p:cNvPr>
            <p:cNvSpPr>
              <a:spLocks noChangeArrowheads="1"/>
            </p:cNvSpPr>
            <p:nvPr/>
          </p:nvSpPr>
          <p:spPr bwMode="auto">
            <a:xfrm>
              <a:off x="1536" y="1584"/>
              <a:ext cx="96" cy="1008"/>
            </a:xfrm>
            <a:prstGeom prst="rect">
              <a:avLst/>
            </a:prstGeom>
            <a:solidFill>
              <a:srgbClr val="FFFF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28683" name="Rectangle 8" descr="浅色下对角线">
              <a:extLst>
                <a:ext uri="{FF2B5EF4-FFF2-40B4-BE49-F238E27FC236}">
                  <a16:creationId xmlns:a16="http://schemas.microsoft.com/office/drawing/2014/main" id="{D062A2F9-F173-4957-BE57-7B08EE5245F6}"/>
                </a:ext>
              </a:extLst>
            </p:cNvPr>
            <p:cNvSpPr>
              <a:spLocks noChangeArrowheads="1"/>
            </p:cNvSpPr>
            <p:nvPr/>
          </p:nvSpPr>
          <p:spPr bwMode="auto">
            <a:xfrm>
              <a:off x="1632" y="1584"/>
              <a:ext cx="96" cy="1008"/>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28684" name="Rectangle 9">
              <a:extLst>
                <a:ext uri="{FF2B5EF4-FFF2-40B4-BE49-F238E27FC236}">
                  <a16:creationId xmlns:a16="http://schemas.microsoft.com/office/drawing/2014/main" id="{C235D0FA-3EE8-42DC-B010-E1A56C45ED76}"/>
                </a:ext>
              </a:extLst>
            </p:cNvPr>
            <p:cNvSpPr>
              <a:spLocks noChangeArrowheads="1"/>
            </p:cNvSpPr>
            <p:nvPr/>
          </p:nvSpPr>
          <p:spPr bwMode="auto">
            <a:xfrm>
              <a:off x="1728" y="1584"/>
              <a:ext cx="96" cy="1008"/>
            </a:xfrm>
            <a:prstGeom prst="rect">
              <a:avLst/>
            </a:prstGeom>
            <a:solidFill>
              <a:srgbClr val="FFFF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28685" name="Rectangle 10">
              <a:extLst>
                <a:ext uri="{FF2B5EF4-FFF2-40B4-BE49-F238E27FC236}">
                  <a16:creationId xmlns:a16="http://schemas.microsoft.com/office/drawing/2014/main" id="{1BF17F74-7B42-4856-AD44-2F630202C730}"/>
                </a:ext>
              </a:extLst>
            </p:cNvPr>
            <p:cNvSpPr>
              <a:spLocks noChangeArrowheads="1"/>
            </p:cNvSpPr>
            <p:nvPr/>
          </p:nvSpPr>
          <p:spPr bwMode="auto">
            <a:xfrm>
              <a:off x="1824" y="1584"/>
              <a:ext cx="96" cy="1008"/>
            </a:xfrm>
            <a:prstGeom prst="rect">
              <a:avLst/>
            </a:prstGeom>
            <a:solidFill>
              <a:srgbClr val="FFFF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28686" name="Rectangle 11" descr="浅色下对角线">
              <a:extLst>
                <a:ext uri="{FF2B5EF4-FFF2-40B4-BE49-F238E27FC236}">
                  <a16:creationId xmlns:a16="http://schemas.microsoft.com/office/drawing/2014/main" id="{B130D10B-F78C-4DAD-A222-B42513F16555}"/>
                </a:ext>
              </a:extLst>
            </p:cNvPr>
            <p:cNvSpPr>
              <a:spLocks noChangeArrowheads="1"/>
            </p:cNvSpPr>
            <p:nvPr/>
          </p:nvSpPr>
          <p:spPr bwMode="auto">
            <a:xfrm>
              <a:off x="1920" y="1584"/>
              <a:ext cx="96" cy="1008"/>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28687" name="Rectangle 12">
              <a:extLst>
                <a:ext uri="{FF2B5EF4-FFF2-40B4-BE49-F238E27FC236}">
                  <a16:creationId xmlns:a16="http://schemas.microsoft.com/office/drawing/2014/main" id="{45A6279C-D6CE-432D-8810-B0EC97A8D43A}"/>
                </a:ext>
              </a:extLst>
            </p:cNvPr>
            <p:cNvSpPr>
              <a:spLocks noChangeArrowheads="1"/>
            </p:cNvSpPr>
            <p:nvPr/>
          </p:nvSpPr>
          <p:spPr bwMode="auto">
            <a:xfrm>
              <a:off x="2016" y="1584"/>
              <a:ext cx="96" cy="1008"/>
            </a:xfrm>
            <a:prstGeom prst="rect">
              <a:avLst/>
            </a:prstGeom>
            <a:solidFill>
              <a:srgbClr val="FFFF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28688" name="Rectangle 13" descr="浅色下对角线">
              <a:extLst>
                <a:ext uri="{FF2B5EF4-FFF2-40B4-BE49-F238E27FC236}">
                  <a16:creationId xmlns:a16="http://schemas.microsoft.com/office/drawing/2014/main" id="{C1F39651-112E-41F3-9824-814177EE2CB5}"/>
                </a:ext>
              </a:extLst>
            </p:cNvPr>
            <p:cNvSpPr>
              <a:spLocks noChangeArrowheads="1"/>
            </p:cNvSpPr>
            <p:nvPr/>
          </p:nvSpPr>
          <p:spPr bwMode="auto">
            <a:xfrm>
              <a:off x="3072" y="1584"/>
              <a:ext cx="96" cy="1008"/>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28689" name="Rectangle 14" descr="浅色下对角线">
              <a:extLst>
                <a:ext uri="{FF2B5EF4-FFF2-40B4-BE49-F238E27FC236}">
                  <a16:creationId xmlns:a16="http://schemas.microsoft.com/office/drawing/2014/main" id="{29793CDB-6BF0-4B46-AFE2-7FDEB2DB43AA}"/>
                </a:ext>
              </a:extLst>
            </p:cNvPr>
            <p:cNvSpPr>
              <a:spLocks noChangeArrowheads="1"/>
            </p:cNvSpPr>
            <p:nvPr/>
          </p:nvSpPr>
          <p:spPr bwMode="auto">
            <a:xfrm>
              <a:off x="3168" y="1584"/>
              <a:ext cx="96" cy="1008"/>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grpSp>
      <p:sp>
        <p:nvSpPr>
          <p:cNvPr id="28679" name="Rectangle 25">
            <a:extLst>
              <a:ext uri="{FF2B5EF4-FFF2-40B4-BE49-F238E27FC236}">
                <a16:creationId xmlns:a16="http://schemas.microsoft.com/office/drawing/2014/main" id="{9B067C78-17F6-4573-BB5F-8EE61E369049}"/>
              </a:ext>
            </a:extLst>
          </p:cNvPr>
          <p:cNvSpPr>
            <a:spLocks noChangeArrowheads="1"/>
          </p:cNvSpPr>
          <p:nvPr/>
        </p:nvSpPr>
        <p:spPr bwMode="auto">
          <a:xfrm>
            <a:off x="3175001" y="3003550"/>
            <a:ext cx="5184775" cy="647700"/>
          </a:xfrm>
          <a:prstGeom prst="rect">
            <a:avLst/>
          </a:prstGeom>
          <a:solidFill>
            <a:srgbClr val="CCECFF"/>
          </a:solidFill>
          <a:ln w="9525">
            <a:solidFill>
              <a:schemeClr val="tx1"/>
            </a:solidFill>
            <a:miter lim="800000"/>
            <a:headEnd/>
            <a:tailEnd/>
          </a:ln>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gn="ctr" eaLnBrk="1" hangingPunct="1"/>
            <a:r>
              <a:rPr kumimoji="1" lang="zh-CN" altLang="en-US" sz="2400">
                <a:sym typeface="Symbol" panose="05050102010706020507" pitchFamily="18" charset="2"/>
              </a:rPr>
              <a:t></a:t>
            </a:r>
            <a:r>
              <a:rPr kumimoji="1" lang="en-US" altLang="zh-CN" sz="2400" baseline="-25000">
                <a:sym typeface="Symbol" panose="05050102010706020507" pitchFamily="18" charset="2"/>
              </a:rPr>
              <a:t>A</a:t>
            </a:r>
            <a:r>
              <a:rPr kumimoji="1" lang="en-US" altLang="zh-CN" sz="2400">
                <a:sym typeface="Symbol" panose="05050102010706020507" pitchFamily="18" charset="2"/>
              </a:rPr>
              <a:t>(R) = { t[A] | tR } , AR</a:t>
            </a:r>
            <a:endParaRPr kumimoji="1" lang="zh-CN" altLang="en-US" sz="240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A9530279-214D-416C-A123-A1958144C13B}"/>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0DBA525F-7333-4A16-B1A9-EBB838543967}"/>
              </a:ext>
            </a:extLst>
          </p:cNvPr>
          <p:cNvSpPr>
            <a:spLocks noGrp="1"/>
          </p:cNvSpPr>
          <p:nvPr>
            <p:ph idx="1"/>
          </p:nvPr>
        </p:nvSpPr>
        <p:spPr bwMode="auto">
          <a:xfrm>
            <a:off x="1981201" y="1268413"/>
            <a:ext cx="8359775" cy="4927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a:latin typeface="黑体" panose="02010609060101010101" pitchFamily="49" charset="-122"/>
                <a:ea typeface="黑体" panose="02010609060101010101" pitchFamily="49" charset="-122"/>
              </a:rPr>
              <a:t>原子性（</a:t>
            </a:r>
            <a:r>
              <a:rPr lang="en-US" altLang="zh-CN">
                <a:latin typeface="黑体" panose="02010609060101010101" pitchFamily="49" charset="-122"/>
                <a:ea typeface="黑体" panose="02010609060101010101" pitchFamily="49" charset="-122"/>
              </a:rPr>
              <a:t>Atomicity</a:t>
            </a:r>
            <a:r>
              <a:rPr lang="zh-CN" altLang="en-US">
                <a:latin typeface="黑体" panose="02010609060101010101" pitchFamily="49" charset="-122"/>
                <a:ea typeface="黑体" panose="02010609060101010101" pitchFamily="49" charset="-122"/>
              </a:rPr>
              <a:t>）</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事务的所有操作在数据库中要么全部正确反映，要么全部不反映。</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解决不一致问题。</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在系统崩溃后，</a:t>
            </a:r>
            <a:r>
              <a:rPr lang="en-US" altLang="zh-CN">
                <a:latin typeface="黑体" panose="02010609060101010101" pitchFamily="49" charset="-122"/>
                <a:ea typeface="黑体" panose="02010609060101010101" pitchFamily="49" charset="-122"/>
              </a:rPr>
              <a:t>DBMS</a:t>
            </a:r>
            <a:r>
              <a:rPr lang="zh-CN" altLang="en-US">
                <a:latin typeface="黑体" panose="02010609060101010101" pitchFamily="49" charset="-122"/>
                <a:ea typeface="黑体" panose="02010609060101010101" pitchFamily="49" charset="-122"/>
              </a:rPr>
              <a:t>将恢复或撤销系统崩溃时处于活动状态的事务对数据库产生的影响，从而保证事务的原子性。 </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事务原子性由事务管理部件（</a:t>
            </a:r>
            <a:r>
              <a:rPr lang="en-US" altLang="zh-CN">
                <a:latin typeface="黑体" panose="02010609060101010101" pitchFamily="49" charset="-122"/>
                <a:ea typeface="黑体" panose="02010609060101010101" pitchFamily="49" charset="-122"/>
              </a:rPr>
              <a:t>Transaction-Management Component</a:t>
            </a:r>
            <a:r>
              <a:rPr lang="zh-CN" altLang="en-US">
                <a:latin typeface="黑体" panose="02010609060101010101" pitchFamily="49" charset="-122"/>
                <a:ea typeface="黑体" panose="02010609060101010101" pitchFamily="49" charset="-122"/>
              </a:rPr>
              <a:t>）处理。</a:t>
            </a:r>
          </a:p>
          <a:p>
            <a:pPr lvl="1"/>
            <a:r>
              <a:rPr lang="zh-CN" altLang="en-US">
                <a:latin typeface="黑体" panose="02010609060101010101" pitchFamily="49" charset="-122"/>
                <a:ea typeface="黑体" panose="02010609060101010101" pitchFamily="49" charset="-122"/>
              </a:rPr>
              <a:t>一致性（</a:t>
            </a:r>
            <a:r>
              <a:rPr lang="en-US" altLang="zh-CN">
                <a:latin typeface="黑体" panose="02010609060101010101" pitchFamily="49" charset="-122"/>
                <a:ea typeface="黑体" panose="02010609060101010101" pitchFamily="49" charset="-122"/>
              </a:rPr>
              <a:t>Consistency</a:t>
            </a:r>
            <a:r>
              <a:rPr lang="zh-CN" altLang="en-US">
                <a:latin typeface="黑体" panose="02010609060101010101" pitchFamily="49" charset="-122"/>
                <a:ea typeface="黑体" panose="02010609060101010101" pitchFamily="49" charset="-122"/>
              </a:rPr>
              <a:t>）</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是指当事务完成时，必须使所有数据都具有一致的状态。</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主要由应用开发人员来确保。</a:t>
            </a:r>
          </a:p>
        </p:txBody>
      </p:sp>
      <p:sp>
        <p:nvSpPr>
          <p:cNvPr id="4" name="AutoShape 10">
            <a:extLst>
              <a:ext uri="{FF2B5EF4-FFF2-40B4-BE49-F238E27FC236}">
                <a16:creationId xmlns:a16="http://schemas.microsoft.com/office/drawing/2014/main" id="{C9F70DB2-41A2-41C7-946E-4F88EF1BA14A}"/>
              </a:ext>
            </a:extLst>
          </p:cNvPr>
          <p:cNvSpPr>
            <a:spLocks noChangeArrowheads="1"/>
          </p:cNvSpPr>
          <p:nvPr/>
        </p:nvSpPr>
        <p:spPr bwMode="gray">
          <a:xfrm>
            <a:off x="2507975" y="117733"/>
            <a:ext cx="122696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eaLnBrk="1" hangingPunct="1">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事务</a:t>
            </a:r>
          </a:p>
        </p:txBody>
      </p:sp>
      <p:pic>
        <p:nvPicPr>
          <p:cNvPr id="14341" name="AutoShape 10">
            <a:extLst>
              <a:ext uri="{FF2B5EF4-FFF2-40B4-BE49-F238E27FC236}">
                <a16:creationId xmlns:a16="http://schemas.microsoft.com/office/drawing/2014/main" id="{7776CF2E-2F21-4A30-80CE-1F1FF11A9FF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3644900" y="76200"/>
            <a:ext cx="26035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3945FB79-C2BF-4563-8DE7-E55E749F2AD2}"/>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2771" name="内容占位符 2">
            <a:extLst>
              <a:ext uri="{FF2B5EF4-FFF2-40B4-BE49-F238E27FC236}">
                <a16:creationId xmlns:a16="http://schemas.microsoft.com/office/drawing/2014/main" id="{4FD02B26-6934-4F45-87E1-ED0D1A5662ED}"/>
              </a:ext>
            </a:extLst>
          </p:cNvPr>
          <p:cNvSpPr>
            <a:spLocks noGrp="1"/>
          </p:cNvSpPr>
          <p:nvPr>
            <p:ph idx="1"/>
          </p:nvPr>
        </p:nvSpPr>
        <p:spPr bwMode="auto">
          <a:xfrm>
            <a:off x="1524001" y="1079501"/>
            <a:ext cx="8939213" cy="4989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buClr>
                <a:srgbClr val="FF0000"/>
              </a:buClr>
            </a:pPr>
            <a:r>
              <a:rPr lang="zh-CN" altLang="en-US">
                <a:latin typeface="黑体" panose="02010609060101010101" pitchFamily="49" charset="-122"/>
                <a:ea typeface="黑体" panose="02010609060101010101" pitchFamily="49" charset="-122"/>
                <a:sym typeface="Symbol" panose="05050102010706020507" pitchFamily="18" charset="2"/>
              </a:rPr>
              <a:t>条件连接（连接）</a:t>
            </a:r>
            <a:endParaRPr lang="en-US" altLang="zh-CN">
              <a:latin typeface="黑体" panose="02010609060101010101" pitchFamily="49" charset="-122"/>
              <a:ea typeface="黑体" panose="02010609060101010101" pitchFamily="49" charset="-122"/>
              <a:sym typeface="Symbol" panose="05050102010706020507" pitchFamily="18" charset="2"/>
            </a:endParaRPr>
          </a:p>
          <a:p>
            <a:pPr lvl="1">
              <a:buFont typeface="Wingdings" pitchFamily="2" charset="2"/>
              <a:buNone/>
            </a:pPr>
            <a:r>
              <a:rPr lang="en-US" altLang="zh-CN">
                <a:latin typeface="宋体" panose="02010600030101010101" pitchFamily="2" charset="-122"/>
                <a:ea typeface="黑体" panose="02010609060101010101" pitchFamily="49" charset="-122"/>
              </a:rPr>
              <a:t>	</a:t>
            </a:r>
            <a:r>
              <a:rPr lang="en-US" altLang="zh-CN" sz="1800">
                <a:latin typeface="宋体" panose="02010600030101010101" pitchFamily="2" charset="-122"/>
                <a:ea typeface="黑体" panose="02010609060101010101" pitchFamily="49" charset="-122"/>
              </a:rPr>
              <a:t>		R    S = { rs | r</a:t>
            </a:r>
            <a:r>
              <a:rPr lang="en-US" altLang="zh-CN" sz="1800">
                <a:latin typeface="宋体" panose="02010600030101010101" pitchFamily="2" charset="-122"/>
                <a:ea typeface="黑体" panose="02010609060101010101" pitchFamily="49" charset="-122"/>
                <a:sym typeface="Symbol" panose="05050102010706020507" pitchFamily="18" charset="2"/>
              </a:rPr>
              <a:t></a:t>
            </a:r>
            <a:r>
              <a:rPr lang="en-US" altLang="zh-CN" sz="1800">
                <a:latin typeface="宋体" panose="02010600030101010101" pitchFamily="2" charset="-122"/>
                <a:ea typeface="黑体" panose="02010609060101010101" pitchFamily="49" charset="-122"/>
              </a:rPr>
              <a:t>R </a:t>
            </a:r>
            <a:r>
              <a:rPr lang="en-US" altLang="zh-CN" sz="1800">
                <a:latin typeface="宋体" panose="02010600030101010101" pitchFamily="2" charset="-122"/>
                <a:ea typeface="黑体" panose="02010609060101010101" pitchFamily="49" charset="-122"/>
                <a:sym typeface="Symbol" panose="05050102010706020507" pitchFamily="18" charset="2"/>
              </a:rPr>
              <a:t> </a:t>
            </a:r>
            <a:r>
              <a:rPr lang="en-US" altLang="zh-CN" sz="1800">
                <a:latin typeface="宋体" panose="02010600030101010101" pitchFamily="2" charset="-122"/>
                <a:ea typeface="黑体" panose="02010609060101010101" pitchFamily="49" charset="-122"/>
              </a:rPr>
              <a:t>s</a:t>
            </a:r>
            <a:r>
              <a:rPr lang="en-US" altLang="zh-CN" sz="1800">
                <a:latin typeface="宋体" panose="02010600030101010101" pitchFamily="2" charset="-122"/>
                <a:ea typeface="黑体" panose="02010609060101010101" pitchFamily="49" charset="-122"/>
                <a:sym typeface="Symbol" panose="05050102010706020507" pitchFamily="18" charset="2"/>
              </a:rPr>
              <a:t></a:t>
            </a:r>
            <a:r>
              <a:rPr lang="en-US" altLang="zh-CN" sz="1800">
                <a:latin typeface="宋体" panose="02010600030101010101" pitchFamily="2" charset="-122"/>
                <a:ea typeface="黑体" panose="02010609060101010101" pitchFamily="49" charset="-122"/>
              </a:rPr>
              <a:t>S </a:t>
            </a:r>
            <a:r>
              <a:rPr lang="en-US" altLang="zh-CN" sz="1800">
                <a:latin typeface="宋体" panose="02010600030101010101" pitchFamily="2" charset="-122"/>
                <a:ea typeface="黑体" panose="02010609060101010101" pitchFamily="49" charset="-122"/>
                <a:sym typeface="Symbol" panose="05050102010706020507" pitchFamily="18" charset="2"/>
              </a:rPr>
              <a:t> </a:t>
            </a:r>
            <a:r>
              <a:rPr lang="en-US" altLang="zh-CN" sz="1800">
                <a:latin typeface="宋体" panose="02010600030101010101" pitchFamily="2" charset="-122"/>
                <a:ea typeface="黑体" panose="02010609060101010101" pitchFamily="49" charset="-122"/>
              </a:rPr>
              <a:t>r[A] </a:t>
            </a:r>
            <a:r>
              <a:rPr lang="en-US" altLang="zh-CN" sz="1800">
                <a:latin typeface="宋体" panose="02010600030101010101" pitchFamily="2" charset="-122"/>
                <a:ea typeface="黑体" panose="02010609060101010101" pitchFamily="49" charset="-122"/>
                <a:sym typeface="Symbol" panose="05050102010706020507" pitchFamily="18" charset="2"/>
              </a:rPr>
              <a:t> </a:t>
            </a:r>
            <a:r>
              <a:rPr lang="en-US" altLang="zh-CN" sz="1800">
                <a:latin typeface="宋体" panose="02010600030101010101" pitchFamily="2" charset="-122"/>
                <a:ea typeface="黑体" panose="02010609060101010101" pitchFamily="49" charset="-122"/>
              </a:rPr>
              <a:t>s[B] }</a:t>
            </a:r>
          </a:p>
          <a:p>
            <a:pPr lvl="1">
              <a:buFont typeface="Wingdings" pitchFamily="2" charset="2"/>
              <a:buNone/>
            </a:pPr>
            <a:endParaRPr lang="en-US" altLang="zh-CN">
              <a:latin typeface="黑体" panose="02010609060101010101" pitchFamily="49" charset="-122"/>
              <a:ea typeface="黑体" panose="02010609060101010101" pitchFamily="49" charset="-122"/>
              <a:sym typeface="Symbol" panose="05050102010706020507" pitchFamily="18" charset="2"/>
            </a:endParaRPr>
          </a:p>
          <a:p>
            <a:pPr lvl="2">
              <a:buClr>
                <a:srgbClr val="0070C0"/>
              </a:buClr>
            </a:pPr>
            <a:r>
              <a:rPr lang="zh-CN" altLang="en-US">
                <a:latin typeface="黑体" panose="02010609060101010101" pitchFamily="49" charset="-122"/>
                <a:ea typeface="黑体" panose="02010609060101010101" pitchFamily="49" charset="-122"/>
              </a:rPr>
              <a:t>为算术运算</a:t>
            </a:r>
            <a:r>
              <a:rPr lang="en-US" altLang="zh-CN">
                <a:latin typeface="黑体" panose="02010609060101010101" pitchFamily="49" charset="-122"/>
                <a:ea typeface="黑体" panose="02010609060101010101" pitchFamily="49" charset="-122"/>
              </a:rPr>
              <a:t>,</a:t>
            </a:r>
            <a:r>
              <a:rPr lang="zh-CN" altLang="en-US">
                <a:latin typeface="黑体" panose="02010609060101010101" pitchFamily="49" charset="-122"/>
                <a:ea typeface="黑体" panose="02010609060101010101" pitchFamily="49" charset="-122"/>
              </a:rPr>
              <a:t>为等号时称为等值连接。</a:t>
            </a:r>
          </a:p>
          <a:p>
            <a:pPr lvl="2">
              <a:buClr>
                <a:srgbClr val="0070C0"/>
              </a:buClr>
            </a:pPr>
            <a:r>
              <a:rPr lang="en-US" altLang="zh-CN">
                <a:latin typeface="黑体" panose="02010609060101010101" pitchFamily="49" charset="-122"/>
                <a:ea typeface="黑体" panose="02010609060101010101" pitchFamily="49" charset="-122"/>
              </a:rPr>
              <a:t>A,B</a:t>
            </a:r>
            <a:r>
              <a:rPr lang="zh-CN" altLang="en-US">
                <a:latin typeface="黑体" panose="02010609060101010101" pitchFamily="49" charset="-122"/>
                <a:ea typeface="黑体" panose="02010609060101010101" pitchFamily="49" charset="-122"/>
              </a:rPr>
              <a:t>为</a:t>
            </a:r>
            <a:r>
              <a:rPr lang="en-US" altLang="zh-CN">
                <a:latin typeface="黑体" panose="02010609060101010101" pitchFamily="49" charset="-122"/>
                <a:ea typeface="黑体" panose="02010609060101010101" pitchFamily="49" charset="-122"/>
              </a:rPr>
              <a:t>R</a:t>
            </a:r>
            <a:r>
              <a:rPr lang="zh-CN" altLang="en-US">
                <a:latin typeface="黑体" panose="02010609060101010101" pitchFamily="49" charset="-122"/>
                <a:ea typeface="黑体" panose="02010609060101010101" pitchFamily="49" charset="-122"/>
              </a:rPr>
              <a:t>和</a:t>
            </a:r>
            <a:r>
              <a:rPr lang="en-US" altLang="zh-CN">
                <a:latin typeface="黑体" panose="02010609060101010101" pitchFamily="49" charset="-122"/>
                <a:ea typeface="黑体" panose="02010609060101010101" pitchFamily="49" charset="-122"/>
              </a:rPr>
              <a:t>S</a:t>
            </a:r>
            <a:r>
              <a:rPr lang="zh-CN" altLang="en-US">
                <a:latin typeface="黑体" panose="02010609060101010101" pitchFamily="49" charset="-122"/>
                <a:ea typeface="黑体" panose="02010609060101010101" pitchFamily="49" charset="-122"/>
              </a:rPr>
              <a:t>上度数相等且可比的属性列。</a:t>
            </a:r>
          </a:p>
          <a:p>
            <a:pPr lvl="2">
              <a:buClr>
                <a:srgbClr val="0070C0"/>
              </a:buClr>
            </a:pPr>
            <a:r>
              <a:rPr lang="zh-CN" altLang="en-US">
                <a:latin typeface="黑体" panose="02010609060101010101" pitchFamily="49" charset="-122"/>
                <a:ea typeface="黑体" panose="02010609060101010101" pitchFamily="49" charset="-122"/>
              </a:rPr>
              <a:t>从定义上可以看出连接运算就是在两个关系的笛卡尔积上进行的选择运算。</a:t>
            </a:r>
          </a:p>
        </p:txBody>
      </p:sp>
      <p:sp>
        <p:nvSpPr>
          <p:cNvPr id="5" name="AutoShape 10">
            <a:extLst>
              <a:ext uri="{FF2B5EF4-FFF2-40B4-BE49-F238E27FC236}">
                <a16:creationId xmlns:a16="http://schemas.microsoft.com/office/drawing/2014/main" id="{A09D88D3-DD54-4CBB-BB60-EDFF7327C60F}"/>
              </a:ext>
            </a:extLst>
          </p:cNvPr>
          <p:cNvSpPr>
            <a:spLocks noChangeArrowheads="1"/>
          </p:cNvSpPr>
          <p:nvPr/>
        </p:nvSpPr>
        <p:spPr bwMode="gray">
          <a:xfrm>
            <a:off x="2507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eaLnBrk="1" hangingPunct="1">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
        <p:nvSpPr>
          <p:cNvPr id="6" name="AutoShape 10">
            <a:extLst>
              <a:ext uri="{FF2B5EF4-FFF2-40B4-BE49-F238E27FC236}">
                <a16:creationId xmlns:a16="http://schemas.microsoft.com/office/drawing/2014/main" id="{702E615B-FA4A-48D4-9924-6E323359D686}"/>
              </a:ext>
            </a:extLst>
          </p:cNvPr>
          <p:cNvSpPr>
            <a:spLocks noChangeArrowheads="1"/>
          </p:cNvSpPr>
          <p:nvPr/>
        </p:nvSpPr>
        <p:spPr bwMode="gray">
          <a:xfrm>
            <a:off x="4347284"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eaLnBrk="1" hangingPunct="1">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连接运算</a:t>
            </a:r>
          </a:p>
        </p:txBody>
      </p:sp>
      <p:grpSp>
        <p:nvGrpSpPr>
          <p:cNvPr id="4" name="Group 4">
            <a:extLst>
              <a:ext uri="{FF2B5EF4-FFF2-40B4-BE49-F238E27FC236}">
                <a16:creationId xmlns:a16="http://schemas.microsoft.com/office/drawing/2014/main" id="{732A56EB-D71A-4708-9CC4-0AA7EA0A85D4}"/>
              </a:ext>
            </a:extLst>
          </p:cNvPr>
          <p:cNvGrpSpPr>
            <a:grpSpLocks/>
          </p:cNvGrpSpPr>
          <p:nvPr/>
        </p:nvGrpSpPr>
        <p:grpSpPr bwMode="auto">
          <a:xfrm>
            <a:off x="3214688" y="3878263"/>
            <a:ext cx="5072062" cy="2000250"/>
            <a:chOff x="1728" y="1632"/>
            <a:chExt cx="3456" cy="1440"/>
          </a:xfrm>
        </p:grpSpPr>
        <p:grpSp>
          <p:nvGrpSpPr>
            <p:cNvPr id="32779" name="Group 5">
              <a:extLst>
                <a:ext uri="{FF2B5EF4-FFF2-40B4-BE49-F238E27FC236}">
                  <a16:creationId xmlns:a16="http://schemas.microsoft.com/office/drawing/2014/main" id="{AC699B2E-9BAD-4544-A44D-A2B9EC7AE986}"/>
                </a:ext>
              </a:extLst>
            </p:cNvPr>
            <p:cNvGrpSpPr>
              <a:grpSpLocks/>
            </p:cNvGrpSpPr>
            <p:nvPr/>
          </p:nvGrpSpPr>
          <p:grpSpPr bwMode="auto">
            <a:xfrm>
              <a:off x="2064" y="1680"/>
              <a:ext cx="912" cy="768"/>
              <a:chOff x="1536" y="1632"/>
              <a:chExt cx="912" cy="768"/>
            </a:xfrm>
          </p:grpSpPr>
          <p:sp>
            <p:nvSpPr>
              <p:cNvPr id="32801" name="Rectangle 6">
                <a:extLst>
                  <a:ext uri="{FF2B5EF4-FFF2-40B4-BE49-F238E27FC236}">
                    <a16:creationId xmlns:a16="http://schemas.microsoft.com/office/drawing/2014/main" id="{A1AD3C35-28B7-4A33-B284-FE95DC5D09F9}"/>
                  </a:ext>
                </a:extLst>
              </p:cNvPr>
              <p:cNvSpPr>
                <a:spLocks noChangeArrowheads="1"/>
              </p:cNvSpPr>
              <p:nvPr/>
            </p:nvSpPr>
            <p:spPr bwMode="auto">
              <a:xfrm>
                <a:off x="1536" y="1632"/>
                <a:ext cx="912" cy="96"/>
              </a:xfrm>
              <a:prstGeom prst="rect">
                <a:avLst/>
              </a:prstGeom>
              <a:solidFill>
                <a:srgbClr val="FFFF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32802" name="Rectangle 7" descr="浅色下对角线">
                <a:extLst>
                  <a:ext uri="{FF2B5EF4-FFF2-40B4-BE49-F238E27FC236}">
                    <a16:creationId xmlns:a16="http://schemas.microsoft.com/office/drawing/2014/main" id="{30971D14-A218-49D5-BFE5-3818C23CF163}"/>
                  </a:ext>
                </a:extLst>
              </p:cNvPr>
              <p:cNvSpPr>
                <a:spLocks noChangeArrowheads="1"/>
              </p:cNvSpPr>
              <p:nvPr/>
            </p:nvSpPr>
            <p:spPr bwMode="auto">
              <a:xfrm>
                <a:off x="1536" y="1728"/>
                <a:ext cx="912" cy="96"/>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32803" name="Rectangle 8">
                <a:extLst>
                  <a:ext uri="{FF2B5EF4-FFF2-40B4-BE49-F238E27FC236}">
                    <a16:creationId xmlns:a16="http://schemas.microsoft.com/office/drawing/2014/main" id="{6A19BAF6-F31D-4134-96BF-A76F4C9A87AE}"/>
                  </a:ext>
                </a:extLst>
              </p:cNvPr>
              <p:cNvSpPr>
                <a:spLocks noChangeArrowheads="1"/>
              </p:cNvSpPr>
              <p:nvPr/>
            </p:nvSpPr>
            <p:spPr bwMode="auto">
              <a:xfrm>
                <a:off x="1536" y="1824"/>
                <a:ext cx="912" cy="96"/>
              </a:xfrm>
              <a:prstGeom prst="rect">
                <a:avLst/>
              </a:prstGeom>
              <a:solidFill>
                <a:srgbClr val="FFFF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32804" name="Rectangle 9">
                <a:extLst>
                  <a:ext uri="{FF2B5EF4-FFF2-40B4-BE49-F238E27FC236}">
                    <a16:creationId xmlns:a16="http://schemas.microsoft.com/office/drawing/2014/main" id="{89DF5031-2027-4CC3-AF9E-1F4D420BA978}"/>
                  </a:ext>
                </a:extLst>
              </p:cNvPr>
              <p:cNvSpPr>
                <a:spLocks noChangeArrowheads="1"/>
              </p:cNvSpPr>
              <p:nvPr/>
            </p:nvSpPr>
            <p:spPr bwMode="auto">
              <a:xfrm>
                <a:off x="1536" y="2304"/>
                <a:ext cx="912" cy="96"/>
              </a:xfrm>
              <a:prstGeom prst="rect">
                <a:avLst/>
              </a:prstGeom>
              <a:solidFill>
                <a:srgbClr val="FFFF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32805" name="Rectangle 10">
                <a:extLst>
                  <a:ext uri="{FF2B5EF4-FFF2-40B4-BE49-F238E27FC236}">
                    <a16:creationId xmlns:a16="http://schemas.microsoft.com/office/drawing/2014/main" id="{05CEE2BF-ACB4-4288-9007-773BDF935925}"/>
                  </a:ext>
                </a:extLst>
              </p:cNvPr>
              <p:cNvSpPr>
                <a:spLocks noChangeArrowheads="1"/>
              </p:cNvSpPr>
              <p:nvPr/>
            </p:nvSpPr>
            <p:spPr bwMode="auto">
              <a:xfrm>
                <a:off x="1536" y="1920"/>
                <a:ext cx="912" cy="96"/>
              </a:xfrm>
              <a:prstGeom prst="rect">
                <a:avLst/>
              </a:prstGeom>
              <a:solidFill>
                <a:srgbClr val="FFFF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32806" name="Rectangle 11" descr="浅色下对角线">
                <a:extLst>
                  <a:ext uri="{FF2B5EF4-FFF2-40B4-BE49-F238E27FC236}">
                    <a16:creationId xmlns:a16="http://schemas.microsoft.com/office/drawing/2014/main" id="{2B1300A0-B0A8-4F11-B79B-1B268D03FB9A}"/>
                  </a:ext>
                </a:extLst>
              </p:cNvPr>
              <p:cNvSpPr>
                <a:spLocks noChangeArrowheads="1"/>
              </p:cNvSpPr>
              <p:nvPr/>
            </p:nvSpPr>
            <p:spPr bwMode="auto">
              <a:xfrm>
                <a:off x="1536" y="2016"/>
                <a:ext cx="912" cy="96"/>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32807" name="Rectangle 12">
                <a:extLst>
                  <a:ext uri="{FF2B5EF4-FFF2-40B4-BE49-F238E27FC236}">
                    <a16:creationId xmlns:a16="http://schemas.microsoft.com/office/drawing/2014/main" id="{3B7C0D49-1356-4D51-804C-A9B071CCCC7B}"/>
                  </a:ext>
                </a:extLst>
              </p:cNvPr>
              <p:cNvSpPr>
                <a:spLocks noChangeArrowheads="1"/>
              </p:cNvSpPr>
              <p:nvPr/>
            </p:nvSpPr>
            <p:spPr bwMode="auto">
              <a:xfrm>
                <a:off x="1536" y="2112"/>
                <a:ext cx="912" cy="96"/>
              </a:xfrm>
              <a:prstGeom prst="rect">
                <a:avLst/>
              </a:prstGeom>
              <a:solidFill>
                <a:srgbClr val="FFFF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32808" name="Rectangle 13" descr="浅色下对角线">
                <a:extLst>
                  <a:ext uri="{FF2B5EF4-FFF2-40B4-BE49-F238E27FC236}">
                    <a16:creationId xmlns:a16="http://schemas.microsoft.com/office/drawing/2014/main" id="{E80D664C-1F75-4E01-8757-4A810162421E}"/>
                  </a:ext>
                </a:extLst>
              </p:cNvPr>
              <p:cNvSpPr>
                <a:spLocks noChangeArrowheads="1"/>
              </p:cNvSpPr>
              <p:nvPr/>
            </p:nvSpPr>
            <p:spPr bwMode="auto">
              <a:xfrm>
                <a:off x="1536" y="2208"/>
                <a:ext cx="912" cy="96"/>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grpSp>
        <p:sp>
          <p:nvSpPr>
            <p:cNvPr id="32780" name="AutoShape 14">
              <a:extLst>
                <a:ext uri="{FF2B5EF4-FFF2-40B4-BE49-F238E27FC236}">
                  <a16:creationId xmlns:a16="http://schemas.microsoft.com/office/drawing/2014/main" id="{032787EF-A52C-4F85-9E44-07074C8AF26C}"/>
                </a:ext>
              </a:extLst>
            </p:cNvPr>
            <p:cNvSpPr>
              <a:spLocks noChangeArrowheads="1"/>
            </p:cNvSpPr>
            <p:nvPr/>
          </p:nvSpPr>
          <p:spPr bwMode="auto">
            <a:xfrm rot="2235391">
              <a:off x="3072" y="2352"/>
              <a:ext cx="480" cy="144"/>
            </a:xfrm>
            <a:prstGeom prst="rightArrow">
              <a:avLst>
                <a:gd name="adj1" fmla="val 50000"/>
                <a:gd name="adj2" fmla="val 83333"/>
              </a:avLst>
            </a:prstGeom>
            <a:solidFill>
              <a:srgbClr val="FFFF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grpSp>
          <p:nvGrpSpPr>
            <p:cNvPr id="32781" name="Group 15">
              <a:extLst>
                <a:ext uri="{FF2B5EF4-FFF2-40B4-BE49-F238E27FC236}">
                  <a16:creationId xmlns:a16="http://schemas.microsoft.com/office/drawing/2014/main" id="{DCFAC3B1-8F95-4BE5-8B49-601431C27E25}"/>
                </a:ext>
              </a:extLst>
            </p:cNvPr>
            <p:cNvGrpSpPr>
              <a:grpSpLocks/>
            </p:cNvGrpSpPr>
            <p:nvPr/>
          </p:nvGrpSpPr>
          <p:grpSpPr bwMode="auto">
            <a:xfrm>
              <a:off x="2304" y="2688"/>
              <a:ext cx="528" cy="384"/>
              <a:chOff x="1536" y="2544"/>
              <a:chExt cx="912" cy="384"/>
            </a:xfrm>
          </p:grpSpPr>
          <p:sp>
            <p:nvSpPr>
              <p:cNvPr id="32797" name="Rectangle 16">
                <a:extLst>
                  <a:ext uri="{FF2B5EF4-FFF2-40B4-BE49-F238E27FC236}">
                    <a16:creationId xmlns:a16="http://schemas.microsoft.com/office/drawing/2014/main" id="{F01BB414-942E-4125-BC70-75E3466FB679}"/>
                  </a:ext>
                </a:extLst>
              </p:cNvPr>
              <p:cNvSpPr>
                <a:spLocks noChangeArrowheads="1"/>
              </p:cNvSpPr>
              <p:nvPr/>
            </p:nvSpPr>
            <p:spPr bwMode="auto">
              <a:xfrm>
                <a:off x="1536" y="2544"/>
                <a:ext cx="912" cy="96"/>
              </a:xfrm>
              <a:prstGeom prst="rect">
                <a:avLst/>
              </a:prstGeom>
              <a:solidFill>
                <a:srgbClr val="FFFF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32798" name="Rectangle 17" descr="浅色下对角线">
                <a:extLst>
                  <a:ext uri="{FF2B5EF4-FFF2-40B4-BE49-F238E27FC236}">
                    <a16:creationId xmlns:a16="http://schemas.microsoft.com/office/drawing/2014/main" id="{89A0EAF8-DD95-41E3-9690-0611490A3A99}"/>
                  </a:ext>
                </a:extLst>
              </p:cNvPr>
              <p:cNvSpPr>
                <a:spLocks noChangeArrowheads="1"/>
              </p:cNvSpPr>
              <p:nvPr/>
            </p:nvSpPr>
            <p:spPr bwMode="auto">
              <a:xfrm>
                <a:off x="1536" y="2640"/>
                <a:ext cx="912" cy="96"/>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32799" name="Rectangle 18">
                <a:extLst>
                  <a:ext uri="{FF2B5EF4-FFF2-40B4-BE49-F238E27FC236}">
                    <a16:creationId xmlns:a16="http://schemas.microsoft.com/office/drawing/2014/main" id="{4C9D7709-3E1F-4256-B849-C1CE1FC19F98}"/>
                  </a:ext>
                </a:extLst>
              </p:cNvPr>
              <p:cNvSpPr>
                <a:spLocks noChangeArrowheads="1"/>
              </p:cNvSpPr>
              <p:nvPr/>
            </p:nvSpPr>
            <p:spPr bwMode="auto">
              <a:xfrm>
                <a:off x="1536" y="2736"/>
                <a:ext cx="912" cy="96"/>
              </a:xfrm>
              <a:prstGeom prst="rect">
                <a:avLst/>
              </a:prstGeom>
              <a:solidFill>
                <a:srgbClr val="FFFF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32800" name="Rectangle 19">
                <a:extLst>
                  <a:ext uri="{FF2B5EF4-FFF2-40B4-BE49-F238E27FC236}">
                    <a16:creationId xmlns:a16="http://schemas.microsoft.com/office/drawing/2014/main" id="{90157AD1-3A18-418E-AC4D-1E122ABA12B8}"/>
                  </a:ext>
                </a:extLst>
              </p:cNvPr>
              <p:cNvSpPr>
                <a:spLocks noChangeArrowheads="1"/>
              </p:cNvSpPr>
              <p:nvPr/>
            </p:nvSpPr>
            <p:spPr bwMode="auto">
              <a:xfrm>
                <a:off x="1536" y="2832"/>
                <a:ext cx="912" cy="96"/>
              </a:xfrm>
              <a:prstGeom prst="rect">
                <a:avLst/>
              </a:prstGeom>
              <a:solidFill>
                <a:srgbClr val="FFFF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grpSp>
        <p:grpSp>
          <p:nvGrpSpPr>
            <p:cNvPr id="32782" name="Group 20">
              <a:extLst>
                <a:ext uri="{FF2B5EF4-FFF2-40B4-BE49-F238E27FC236}">
                  <a16:creationId xmlns:a16="http://schemas.microsoft.com/office/drawing/2014/main" id="{3FC6CFB0-E180-4BF9-88F2-3E1C11F70933}"/>
                </a:ext>
              </a:extLst>
            </p:cNvPr>
            <p:cNvGrpSpPr>
              <a:grpSpLocks/>
            </p:cNvGrpSpPr>
            <p:nvPr/>
          </p:nvGrpSpPr>
          <p:grpSpPr bwMode="auto">
            <a:xfrm>
              <a:off x="2688" y="2448"/>
              <a:ext cx="1008" cy="469"/>
              <a:chOff x="2688" y="2448"/>
              <a:chExt cx="1008" cy="469"/>
            </a:xfrm>
          </p:grpSpPr>
          <p:grpSp>
            <p:nvGrpSpPr>
              <p:cNvPr id="32793" name="Group 21">
                <a:extLst>
                  <a:ext uri="{FF2B5EF4-FFF2-40B4-BE49-F238E27FC236}">
                    <a16:creationId xmlns:a16="http://schemas.microsoft.com/office/drawing/2014/main" id="{423D2AD3-610D-432E-9B2B-E3F2AE8E33DF}"/>
                  </a:ext>
                </a:extLst>
              </p:cNvPr>
              <p:cNvGrpSpPr>
                <a:grpSpLocks/>
              </p:cNvGrpSpPr>
              <p:nvPr/>
            </p:nvGrpSpPr>
            <p:grpSpPr bwMode="auto">
              <a:xfrm>
                <a:off x="2688" y="2531"/>
                <a:ext cx="1008" cy="386"/>
                <a:chOff x="2325" y="6446"/>
                <a:chExt cx="705" cy="367"/>
              </a:xfrm>
            </p:grpSpPr>
            <p:sp>
              <p:nvSpPr>
                <p:cNvPr id="32795" name="AutoShape 22">
                  <a:extLst>
                    <a:ext uri="{FF2B5EF4-FFF2-40B4-BE49-F238E27FC236}">
                      <a16:creationId xmlns:a16="http://schemas.microsoft.com/office/drawing/2014/main" id="{CA48C17D-B437-47F0-8F14-50AF3370D11E}"/>
                    </a:ext>
                  </a:extLst>
                </p:cNvPr>
                <p:cNvSpPr>
                  <a:spLocks noChangeArrowheads="1"/>
                </p:cNvSpPr>
                <p:nvPr/>
              </p:nvSpPr>
              <p:spPr bwMode="auto">
                <a:xfrm rot="5400000" flipV="1">
                  <a:off x="2612" y="6414"/>
                  <a:ext cx="78" cy="142"/>
                </a:xfrm>
                <a:prstGeom prst="flowChartCollate">
                  <a:avLst/>
                </a:prstGeom>
                <a:solidFill>
                  <a:srgbClr val="FFFFFF"/>
                </a:solidFill>
                <a:ln w="6350">
                  <a:solidFill>
                    <a:srgbClr val="000000"/>
                  </a:solidFill>
                  <a:miter lim="800000"/>
                  <a:headEnd/>
                  <a:tailEnd/>
                </a:ln>
              </p:spPr>
              <p:txBody>
                <a:bodyPr vert="eaVert"/>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32796" name="Text Box 23">
                  <a:extLst>
                    <a:ext uri="{FF2B5EF4-FFF2-40B4-BE49-F238E27FC236}">
                      <a16:creationId xmlns:a16="http://schemas.microsoft.com/office/drawing/2014/main" id="{4BCF2ABA-5685-4D14-BD43-2CEDE326C21E}"/>
                    </a:ext>
                  </a:extLst>
                </p:cNvPr>
                <p:cNvSpPr txBox="1">
                  <a:spLocks noChangeArrowheads="1"/>
                </p:cNvSpPr>
                <p:nvPr/>
              </p:nvSpPr>
              <p:spPr bwMode="auto">
                <a:xfrm flipV="1">
                  <a:off x="2325" y="6450"/>
                  <a:ext cx="70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endParaRPr kumimoji="1" lang="zh-CN" altLang="zh-CN" sz="600">
                    <a:latin typeface="Calibri" panose="020F0502020204030204" pitchFamily="34" charset="0"/>
                    <a:sym typeface="Arial" panose="020B0604020202020204" pitchFamily="34" charset="0"/>
                  </a:endParaRPr>
                </a:p>
              </p:txBody>
            </p:sp>
          </p:grpSp>
          <p:sp>
            <p:nvSpPr>
              <p:cNvPr id="32794" name="Rectangle 24">
                <a:extLst>
                  <a:ext uri="{FF2B5EF4-FFF2-40B4-BE49-F238E27FC236}">
                    <a16:creationId xmlns:a16="http://schemas.microsoft.com/office/drawing/2014/main" id="{2E3CD140-E81B-4181-B07F-A4305CECAD50}"/>
                  </a:ext>
                </a:extLst>
              </p:cNvPr>
              <p:cNvSpPr>
                <a:spLocks noChangeArrowheads="1"/>
              </p:cNvSpPr>
              <p:nvPr/>
            </p:nvSpPr>
            <p:spPr bwMode="auto">
              <a:xfrm>
                <a:off x="2832" y="2448"/>
                <a:ext cx="57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i="1">
                    <a:latin typeface="Calibri" panose="020F0502020204030204" pitchFamily="34" charset="0"/>
                    <a:sym typeface="Arial" panose="020B0604020202020204" pitchFamily="34" charset="0"/>
                  </a:rPr>
                  <a:t> </a:t>
                </a:r>
                <a:r>
                  <a:rPr kumimoji="1" lang="en-US" altLang="zh-CN" sz="1600" i="1">
                    <a:latin typeface="Calibri" panose="020F0502020204030204" pitchFamily="34" charset="0"/>
                    <a:sym typeface="Arial" panose="020B0604020202020204" pitchFamily="34" charset="0"/>
                  </a:rPr>
                  <a:t>A</a:t>
                </a:r>
                <a:r>
                  <a:rPr kumimoji="1" lang="en-US" altLang="zh-CN" sz="1600">
                    <a:latin typeface="Calibri" panose="020F0502020204030204" pitchFamily="34" charset="0"/>
                    <a:sym typeface="Arial" panose="020B0604020202020204" pitchFamily="34" charset="0"/>
                  </a:rPr>
                  <a:t>θ</a:t>
                </a:r>
                <a:r>
                  <a:rPr kumimoji="1" lang="en-US" altLang="zh-CN" sz="1600" i="1">
                    <a:latin typeface="Calibri" panose="020F0502020204030204" pitchFamily="34" charset="0"/>
                    <a:sym typeface="Arial" panose="020B0604020202020204" pitchFamily="34" charset="0"/>
                  </a:rPr>
                  <a:t>B</a:t>
                </a:r>
              </a:p>
            </p:txBody>
          </p:sp>
        </p:grpSp>
        <p:sp>
          <p:nvSpPr>
            <p:cNvPr id="32783" name="AutoShape 25">
              <a:extLst>
                <a:ext uri="{FF2B5EF4-FFF2-40B4-BE49-F238E27FC236}">
                  <a16:creationId xmlns:a16="http://schemas.microsoft.com/office/drawing/2014/main" id="{D52687AE-8471-4E14-AF86-E2F8BB588B17}"/>
                </a:ext>
              </a:extLst>
            </p:cNvPr>
            <p:cNvSpPr>
              <a:spLocks noChangeArrowheads="1"/>
            </p:cNvSpPr>
            <p:nvPr/>
          </p:nvSpPr>
          <p:spPr bwMode="auto">
            <a:xfrm rot="-1832436">
              <a:off x="3120" y="2736"/>
              <a:ext cx="384" cy="96"/>
            </a:xfrm>
            <a:prstGeom prst="rightArrow">
              <a:avLst>
                <a:gd name="adj1" fmla="val 50000"/>
                <a:gd name="adj2" fmla="val 100000"/>
              </a:avLst>
            </a:prstGeom>
            <a:solidFill>
              <a:srgbClr val="FFFF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grpSp>
          <p:nvGrpSpPr>
            <p:cNvPr id="32784" name="Group 26">
              <a:extLst>
                <a:ext uri="{FF2B5EF4-FFF2-40B4-BE49-F238E27FC236}">
                  <a16:creationId xmlns:a16="http://schemas.microsoft.com/office/drawing/2014/main" id="{B5518EDE-B811-4B32-B3C4-41A7F270575F}"/>
                </a:ext>
              </a:extLst>
            </p:cNvPr>
            <p:cNvGrpSpPr>
              <a:grpSpLocks/>
            </p:cNvGrpSpPr>
            <p:nvPr/>
          </p:nvGrpSpPr>
          <p:grpSpPr bwMode="auto">
            <a:xfrm>
              <a:off x="3744" y="2400"/>
              <a:ext cx="1440" cy="288"/>
              <a:chOff x="3216" y="2352"/>
              <a:chExt cx="1440" cy="288"/>
            </a:xfrm>
          </p:grpSpPr>
          <p:sp>
            <p:nvSpPr>
              <p:cNvPr id="32787" name="Rectangle 27" descr="浅色下对角线">
                <a:extLst>
                  <a:ext uri="{FF2B5EF4-FFF2-40B4-BE49-F238E27FC236}">
                    <a16:creationId xmlns:a16="http://schemas.microsoft.com/office/drawing/2014/main" id="{A15D7C2B-F4A3-4C04-8398-AD94AFE11E42}"/>
                  </a:ext>
                </a:extLst>
              </p:cNvPr>
              <p:cNvSpPr>
                <a:spLocks noChangeArrowheads="1"/>
              </p:cNvSpPr>
              <p:nvPr/>
            </p:nvSpPr>
            <p:spPr bwMode="auto">
              <a:xfrm>
                <a:off x="3216" y="2544"/>
                <a:ext cx="912" cy="96"/>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32788" name="Rectangle 28" descr="浅色下对角线">
                <a:extLst>
                  <a:ext uri="{FF2B5EF4-FFF2-40B4-BE49-F238E27FC236}">
                    <a16:creationId xmlns:a16="http://schemas.microsoft.com/office/drawing/2014/main" id="{3BE277CB-2FDA-4438-B1A0-0002C06D1E04}"/>
                  </a:ext>
                </a:extLst>
              </p:cNvPr>
              <p:cNvSpPr>
                <a:spLocks noChangeArrowheads="1"/>
              </p:cNvSpPr>
              <p:nvPr/>
            </p:nvSpPr>
            <p:spPr bwMode="auto">
              <a:xfrm>
                <a:off x="3216" y="2448"/>
                <a:ext cx="912" cy="96"/>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32789" name="Rectangle 29" descr="浅色下对角线">
                <a:extLst>
                  <a:ext uri="{FF2B5EF4-FFF2-40B4-BE49-F238E27FC236}">
                    <a16:creationId xmlns:a16="http://schemas.microsoft.com/office/drawing/2014/main" id="{ED9EB103-333F-41E6-B285-F14B661F9BDD}"/>
                  </a:ext>
                </a:extLst>
              </p:cNvPr>
              <p:cNvSpPr>
                <a:spLocks noChangeArrowheads="1"/>
              </p:cNvSpPr>
              <p:nvPr/>
            </p:nvSpPr>
            <p:spPr bwMode="auto">
              <a:xfrm>
                <a:off x="3216" y="2352"/>
                <a:ext cx="912" cy="96"/>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32790" name="Rectangle 30" descr="浅色下对角线">
                <a:extLst>
                  <a:ext uri="{FF2B5EF4-FFF2-40B4-BE49-F238E27FC236}">
                    <a16:creationId xmlns:a16="http://schemas.microsoft.com/office/drawing/2014/main" id="{722D99D6-DB22-48C2-812E-FCBCF50662F8}"/>
                  </a:ext>
                </a:extLst>
              </p:cNvPr>
              <p:cNvSpPr>
                <a:spLocks noChangeArrowheads="1"/>
              </p:cNvSpPr>
              <p:nvPr/>
            </p:nvSpPr>
            <p:spPr bwMode="auto">
              <a:xfrm>
                <a:off x="4128" y="2352"/>
                <a:ext cx="528" cy="96"/>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32791" name="Rectangle 31" descr="浅色下对角线">
                <a:extLst>
                  <a:ext uri="{FF2B5EF4-FFF2-40B4-BE49-F238E27FC236}">
                    <a16:creationId xmlns:a16="http://schemas.microsoft.com/office/drawing/2014/main" id="{EB526898-934B-4909-A116-04F84B813500}"/>
                  </a:ext>
                </a:extLst>
              </p:cNvPr>
              <p:cNvSpPr>
                <a:spLocks noChangeArrowheads="1"/>
              </p:cNvSpPr>
              <p:nvPr/>
            </p:nvSpPr>
            <p:spPr bwMode="auto">
              <a:xfrm>
                <a:off x="4128" y="2448"/>
                <a:ext cx="528" cy="96"/>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sp>
            <p:nvSpPr>
              <p:cNvPr id="32792" name="Rectangle 32" descr="浅色下对角线">
                <a:extLst>
                  <a:ext uri="{FF2B5EF4-FFF2-40B4-BE49-F238E27FC236}">
                    <a16:creationId xmlns:a16="http://schemas.microsoft.com/office/drawing/2014/main" id="{D54BDD42-C517-4151-BF34-8AEF89353217}"/>
                  </a:ext>
                </a:extLst>
              </p:cNvPr>
              <p:cNvSpPr>
                <a:spLocks noChangeArrowheads="1"/>
              </p:cNvSpPr>
              <p:nvPr/>
            </p:nvSpPr>
            <p:spPr bwMode="auto">
              <a:xfrm>
                <a:off x="4128" y="2544"/>
                <a:ext cx="528" cy="96"/>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latin typeface="Calibri" panose="020F0502020204030204" pitchFamily="34" charset="0"/>
                  <a:sym typeface="Arial" panose="020B0604020202020204" pitchFamily="34" charset="0"/>
                </a:endParaRPr>
              </a:p>
            </p:txBody>
          </p:sp>
        </p:grpSp>
        <p:sp>
          <p:nvSpPr>
            <p:cNvPr id="32785" name="Text Box 33">
              <a:extLst>
                <a:ext uri="{FF2B5EF4-FFF2-40B4-BE49-F238E27FC236}">
                  <a16:creationId xmlns:a16="http://schemas.microsoft.com/office/drawing/2014/main" id="{7F79487E-3B1D-4975-821F-41004FF0715B}"/>
                </a:ext>
              </a:extLst>
            </p:cNvPr>
            <p:cNvSpPr txBox="1">
              <a:spLocks noChangeArrowheads="1"/>
            </p:cNvSpPr>
            <p:nvPr/>
          </p:nvSpPr>
          <p:spPr bwMode="auto">
            <a:xfrm>
              <a:off x="1728" y="163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000">
                  <a:latin typeface="Calibri" panose="020F0502020204030204" pitchFamily="34" charset="0"/>
                  <a:sym typeface="Arial" panose="020B0604020202020204" pitchFamily="34" charset="0"/>
                </a:rPr>
                <a:t>R</a:t>
              </a:r>
            </a:p>
          </p:txBody>
        </p:sp>
        <p:sp>
          <p:nvSpPr>
            <p:cNvPr id="32786" name="Text Box 34">
              <a:extLst>
                <a:ext uri="{FF2B5EF4-FFF2-40B4-BE49-F238E27FC236}">
                  <a16:creationId xmlns:a16="http://schemas.microsoft.com/office/drawing/2014/main" id="{A3AAB282-FA07-4E6A-AFAE-3DC004D2F058}"/>
                </a:ext>
              </a:extLst>
            </p:cNvPr>
            <p:cNvSpPr txBox="1">
              <a:spLocks noChangeArrowheads="1"/>
            </p:cNvSpPr>
            <p:nvPr/>
          </p:nvSpPr>
          <p:spPr bwMode="auto">
            <a:xfrm>
              <a:off x="1921" y="2688"/>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000">
                  <a:latin typeface="Calibri" panose="020F0502020204030204" pitchFamily="34" charset="0"/>
                  <a:sym typeface="Arial" panose="020B0604020202020204" pitchFamily="34" charset="0"/>
                </a:rPr>
                <a:t>S</a:t>
              </a:r>
            </a:p>
          </p:txBody>
        </p:sp>
      </p:grpSp>
      <p:sp>
        <p:nvSpPr>
          <p:cNvPr id="32775" name="Arc 10">
            <a:extLst>
              <a:ext uri="{FF2B5EF4-FFF2-40B4-BE49-F238E27FC236}">
                <a16:creationId xmlns:a16="http://schemas.microsoft.com/office/drawing/2014/main" id="{7F6E4B9C-9B24-40EF-9C30-6A72632B53CD}"/>
              </a:ext>
            </a:extLst>
          </p:cNvPr>
          <p:cNvSpPr>
            <a:spLocks/>
          </p:cNvSpPr>
          <p:nvPr/>
        </p:nvSpPr>
        <p:spPr bwMode="auto">
          <a:xfrm rot="17400000">
            <a:off x="3630613" y="1460500"/>
            <a:ext cx="228600" cy="387350"/>
          </a:xfrm>
          <a:custGeom>
            <a:avLst/>
            <a:gdLst>
              <a:gd name="T0" fmla="*/ 2147483646 w 21600"/>
              <a:gd name="T1" fmla="*/ 0 h 31859"/>
              <a:gd name="T2" fmla="*/ 2147483646 w 21600"/>
              <a:gd name="T3" fmla="*/ 2147483646 h 31859"/>
              <a:gd name="T4" fmla="*/ 0 w 21600"/>
              <a:gd name="T5" fmla="*/ 2147483646 h 31859"/>
              <a:gd name="T6" fmla="*/ 0 60000 65536"/>
              <a:gd name="T7" fmla="*/ 0 60000 65536"/>
              <a:gd name="T8" fmla="*/ 0 60000 65536"/>
              <a:gd name="T9" fmla="*/ 0 w 21600"/>
              <a:gd name="T10" fmla="*/ 0 h 31859"/>
              <a:gd name="T11" fmla="*/ 21600 w 21600"/>
              <a:gd name="T12" fmla="*/ 31859 h 31859"/>
            </a:gdLst>
            <a:ahLst/>
            <a:cxnLst>
              <a:cxn ang="T6">
                <a:pos x="T0" y="T1"/>
              </a:cxn>
              <a:cxn ang="T7">
                <a:pos x="T2" y="T3"/>
              </a:cxn>
              <a:cxn ang="T8">
                <a:pos x="T4" y="T5"/>
              </a:cxn>
            </a:cxnLst>
            <a:rect l="T9" t="T10" r="T11" b="T12"/>
            <a:pathLst>
              <a:path w="21600" h="31859" fill="none" extrusionOk="0">
                <a:moveTo>
                  <a:pt x="7836" y="-1"/>
                </a:moveTo>
                <a:cubicBezTo>
                  <a:pt x="16134" y="3230"/>
                  <a:pt x="21600" y="11222"/>
                  <a:pt x="21600" y="20128"/>
                </a:cubicBezTo>
                <a:cubicBezTo>
                  <a:pt x="21600" y="24290"/>
                  <a:pt x="20397" y="28363"/>
                  <a:pt x="18136" y="31858"/>
                </a:cubicBezTo>
              </a:path>
              <a:path w="21600" h="31859" stroke="0" extrusionOk="0">
                <a:moveTo>
                  <a:pt x="7836" y="-1"/>
                </a:moveTo>
                <a:cubicBezTo>
                  <a:pt x="16134" y="3230"/>
                  <a:pt x="21600" y="11222"/>
                  <a:pt x="21600" y="20128"/>
                </a:cubicBezTo>
                <a:cubicBezTo>
                  <a:pt x="21600" y="24290"/>
                  <a:pt x="20397" y="28363"/>
                  <a:pt x="18136" y="31858"/>
                </a:cubicBezTo>
                <a:lnTo>
                  <a:pt x="0" y="20128"/>
                </a:lnTo>
                <a:lnTo>
                  <a:pt x="7836" y="-1"/>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2776" name="组合 43">
            <a:extLst>
              <a:ext uri="{FF2B5EF4-FFF2-40B4-BE49-F238E27FC236}">
                <a16:creationId xmlns:a16="http://schemas.microsoft.com/office/drawing/2014/main" id="{5BF7B8DA-0801-454E-9564-6BFE204A6BFF}"/>
              </a:ext>
            </a:extLst>
          </p:cNvPr>
          <p:cNvGrpSpPr>
            <a:grpSpLocks/>
          </p:cNvGrpSpPr>
          <p:nvPr/>
        </p:nvGrpSpPr>
        <p:grpSpPr bwMode="auto">
          <a:xfrm>
            <a:off x="2274888" y="1608138"/>
            <a:ext cx="939800" cy="481012"/>
            <a:chOff x="1763713" y="2133600"/>
            <a:chExt cx="939858" cy="481336"/>
          </a:xfrm>
        </p:grpSpPr>
        <p:sp>
          <p:nvSpPr>
            <p:cNvPr id="32777" name="Text Box 8">
              <a:extLst>
                <a:ext uri="{FF2B5EF4-FFF2-40B4-BE49-F238E27FC236}">
                  <a16:creationId xmlns:a16="http://schemas.microsoft.com/office/drawing/2014/main" id="{78AF605D-F50F-48BE-A9BA-18E991670BA1}"/>
                </a:ext>
              </a:extLst>
            </p:cNvPr>
            <p:cNvSpPr txBox="1">
              <a:spLocks noChangeArrowheads="1"/>
            </p:cNvSpPr>
            <p:nvPr/>
          </p:nvSpPr>
          <p:spPr bwMode="auto">
            <a:xfrm>
              <a:off x="1763713" y="2317419"/>
              <a:ext cx="939858"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000" baseline="-20000">
                  <a:latin typeface="Times New Roman" panose="02020603050405020304" pitchFamily="18" charset="0"/>
                  <a:ea typeface="仿宋_GB2312"/>
                  <a:cs typeface="仿宋_GB2312"/>
                  <a:sym typeface="Arial" panose="020B0604020202020204" pitchFamily="34" charset="0"/>
                </a:rPr>
                <a:t>A </a:t>
              </a:r>
              <a:r>
                <a:rPr kumimoji="1" lang="en-US" altLang="zh-CN" sz="2000" baseline="-20000">
                  <a:latin typeface="Times New Roman" panose="02020603050405020304" pitchFamily="18" charset="0"/>
                  <a:ea typeface="仿宋_GB2312"/>
                  <a:cs typeface="仿宋_GB2312"/>
                  <a:sym typeface="Symbol" panose="05050102010706020507" pitchFamily="18" charset="2"/>
                </a:rPr>
                <a:t></a:t>
              </a:r>
              <a:r>
                <a:rPr kumimoji="1" lang="en-US" altLang="zh-CN" sz="2000" baseline="-20000">
                  <a:latin typeface="Times New Roman" panose="02020603050405020304" pitchFamily="18" charset="0"/>
                  <a:ea typeface="仿宋_GB2312"/>
                  <a:cs typeface="仿宋_GB2312"/>
                  <a:sym typeface="Arial" panose="020B0604020202020204" pitchFamily="34" charset="0"/>
                </a:rPr>
                <a:t> B</a:t>
              </a:r>
            </a:p>
          </p:txBody>
        </p:sp>
        <p:sp>
          <p:nvSpPr>
            <p:cNvPr id="32778" name="AutoShape 11">
              <a:extLst>
                <a:ext uri="{FF2B5EF4-FFF2-40B4-BE49-F238E27FC236}">
                  <a16:creationId xmlns:a16="http://schemas.microsoft.com/office/drawing/2014/main" id="{62A73A7F-68FF-40E9-8BE6-F672EA6F90AE}"/>
                </a:ext>
              </a:extLst>
            </p:cNvPr>
            <p:cNvSpPr>
              <a:spLocks noChangeArrowheads="1"/>
            </p:cNvSpPr>
            <p:nvPr/>
          </p:nvSpPr>
          <p:spPr bwMode="auto">
            <a:xfrm rot="5400000">
              <a:off x="2092321" y="2092329"/>
              <a:ext cx="223830" cy="306372"/>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000">
                <a:sym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823F0EDD-5AA6-4649-9691-6A7A706D5961}"/>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27651" name="内容占位符 2">
            <a:extLst>
              <a:ext uri="{FF2B5EF4-FFF2-40B4-BE49-F238E27FC236}">
                <a16:creationId xmlns:a16="http://schemas.microsoft.com/office/drawing/2014/main" id="{A1D42D6A-EE64-47A7-B754-9535C483B20A}"/>
              </a:ext>
            </a:extLst>
          </p:cNvPr>
          <p:cNvSpPr>
            <a:spLocks noGrp="1" noChangeArrowheads="1"/>
          </p:cNvSpPr>
          <p:nvPr>
            <p:ph idx="1"/>
          </p:nvPr>
        </p:nvSpPr>
        <p:spPr bwMode="auto">
          <a:xfrm>
            <a:off x="1524001" y="1079501"/>
            <a:ext cx="8939213" cy="4989513"/>
          </a:xfrm>
        </p:spPr>
        <p:txBody>
          <a:bodyPr vert="horz" wrap="square" lIns="91440" tIns="45720" rIns="91440" bIns="45720" numCol="1" rtlCol="0" anchor="t" anchorCtr="0" compatLnSpc="1">
            <a:prstTxWarp prst="textNoShape">
              <a:avLst/>
            </a:prstTxWarp>
            <a:normAutofit/>
          </a:bodyPr>
          <a:lstStyle/>
          <a:p>
            <a:pPr lvl="1">
              <a:buClr>
                <a:srgbClr val="FF0000"/>
              </a:buClr>
              <a:defRPr/>
            </a:pPr>
            <a:r>
              <a:rPr lang="zh-CN" altLang="en-US" dirty="0">
                <a:latin typeface="黑体" panose="02010609060101010101" pitchFamily="49" charset="-122"/>
                <a:ea typeface="黑体" panose="02010609060101010101" pitchFamily="49" charset="-122"/>
                <a:sym typeface="Symbol" panose="05050102010706020507" pitchFamily="18" charset="2"/>
              </a:rPr>
              <a:t>自然连接：</a:t>
            </a:r>
            <a:endParaRPr lang="en-US" altLang="zh-CN" dirty="0">
              <a:latin typeface="黑体" panose="02010609060101010101" pitchFamily="49" charset="-122"/>
              <a:ea typeface="黑体" panose="02010609060101010101" pitchFamily="49" charset="-122"/>
              <a:sym typeface="Symbol" panose="05050102010706020507" pitchFamily="18" charset="2"/>
            </a:endParaRPr>
          </a:p>
          <a:p>
            <a:pPr lvl="2">
              <a:defRPr/>
            </a:pPr>
            <a:r>
              <a:rPr lang="zh-CN" altLang="en-US" dirty="0">
                <a:latin typeface="黑体" panose="02010609060101010101" pitchFamily="49" charset="-122"/>
                <a:ea typeface="黑体" panose="02010609060101010101" pitchFamily="49" charset="-122"/>
              </a:rPr>
              <a:t>从两个关系的广义笛卡儿积中选取在相同属性列</a:t>
            </a:r>
            <a:r>
              <a:rPr lang="en-US" altLang="zh-CN" dirty="0">
                <a:latin typeface="黑体" panose="02010609060101010101" pitchFamily="49" charset="-122"/>
                <a:ea typeface="黑体" panose="02010609060101010101" pitchFamily="49" charset="-122"/>
              </a:rPr>
              <a:t>B</a:t>
            </a:r>
            <a:r>
              <a:rPr lang="zh-CN" altLang="en-US" dirty="0">
                <a:latin typeface="黑体" panose="02010609060101010101" pitchFamily="49" charset="-122"/>
                <a:ea typeface="黑体" panose="02010609060101010101" pitchFamily="49" charset="-122"/>
              </a:rPr>
              <a:t>上取值相等的元组，并去掉重复的行。</a:t>
            </a:r>
            <a:r>
              <a:rPr lang="en-US" altLang="zh-CN" i="1" dirty="0">
                <a:latin typeface="黑体" panose="02010609060101010101" pitchFamily="49" charset="-122"/>
                <a:ea typeface="黑体" panose="02010609060101010101" pitchFamily="49" charset="-122"/>
                <a:sym typeface="Symbol" panose="05050102010706020507" pitchFamily="18" charset="2"/>
              </a:rPr>
              <a:t> </a:t>
            </a:r>
          </a:p>
          <a:p>
            <a:pPr lvl="1" algn="ctr">
              <a:lnSpc>
                <a:spcPct val="120000"/>
              </a:lnSpc>
              <a:buFont typeface="Wingdings" pitchFamily="2" charset="2"/>
              <a:buNone/>
              <a:defRPr/>
            </a:pPr>
            <a:r>
              <a:rPr lang="en-US" altLang="zh-CN" sz="1800" i="1" dirty="0">
                <a:latin typeface="黑体" panose="02010609060101010101" pitchFamily="49" charset="-122"/>
                <a:ea typeface="黑体" panose="02010609060101010101" pitchFamily="49" charset="-122"/>
              </a:rPr>
              <a:t>R</a:t>
            </a:r>
            <a:r>
              <a:rPr lang="en-US" altLang="zh-CN" sz="1800" dirty="0">
                <a:latin typeface="黑体" panose="02010609060101010101" pitchFamily="49" charset="-122"/>
                <a:ea typeface="黑体" panose="02010609060101010101" pitchFamily="49" charset="-122"/>
              </a:rPr>
              <a:t>    </a:t>
            </a:r>
            <a:r>
              <a:rPr lang="en-US" altLang="zh-CN" sz="1800" i="1" dirty="0">
                <a:latin typeface="黑体" panose="02010609060101010101" pitchFamily="49" charset="-122"/>
                <a:ea typeface="黑体" panose="02010609060101010101" pitchFamily="49" charset="-122"/>
              </a:rPr>
              <a:t>S</a:t>
            </a:r>
            <a:r>
              <a:rPr lang="en-US" altLang="zh-CN" sz="1800" dirty="0">
                <a:latin typeface="黑体" panose="02010609060101010101" pitchFamily="49" charset="-122"/>
                <a:ea typeface="黑体" panose="02010609060101010101" pitchFamily="49" charset="-122"/>
              </a:rPr>
              <a:t> </a:t>
            </a:r>
            <a:r>
              <a:rPr lang="en-US" altLang="zh-CN" sz="1800" dirty="0">
                <a:latin typeface="宋体" panose="02010600030101010101" pitchFamily="2" charset="-122"/>
                <a:ea typeface="黑体" panose="02010609060101010101" pitchFamily="49" charset="-122"/>
              </a:rPr>
              <a:t>= { </a:t>
            </a:r>
            <a:r>
              <a:rPr lang="en-US" altLang="zh-CN" sz="1800" dirty="0" err="1">
                <a:latin typeface="宋体" panose="02010600030101010101" pitchFamily="2" charset="-122"/>
                <a:ea typeface="黑体" panose="02010609060101010101" pitchFamily="49" charset="-122"/>
              </a:rPr>
              <a:t>rs</a:t>
            </a:r>
            <a:r>
              <a:rPr lang="en-US" altLang="zh-CN" sz="1800" dirty="0">
                <a:latin typeface="宋体" panose="02010600030101010101" pitchFamily="2" charset="-122"/>
                <a:ea typeface="黑体" panose="02010609060101010101" pitchFamily="49" charset="-122"/>
              </a:rPr>
              <a:t> | </a:t>
            </a:r>
            <a:r>
              <a:rPr lang="en-US" altLang="zh-CN" sz="1800" dirty="0" err="1">
                <a:latin typeface="宋体" panose="02010600030101010101" pitchFamily="2" charset="-122"/>
                <a:ea typeface="黑体" panose="02010609060101010101" pitchFamily="49" charset="-122"/>
              </a:rPr>
              <a:t>r</a:t>
            </a:r>
            <a:r>
              <a:rPr lang="en-US" altLang="zh-CN" sz="1800" dirty="0" err="1">
                <a:latin typeface="宋体" panose="02010600030101010101" pitchFamily="2" charset="-122"/>
                <a:ea typeface="黑体" panose="02010609060101010101" pitchFamily="49" charset="-122"/>
                <a:sym typeface="Symbol" panose="05050102010706020507" pitchFamily="18" charset="2"/>
              </a:rPr>
              <a:t></a:t>
            </a:r>
            <a:r>
              <a:rPr lang="en-US" altLang="zh-CN" sz="1800" dirty="0" err="1">
                <a:latin typeface="宋体" panose="02010600030101010101" pitchFamily="2" charset="-122"/>
                <a:ea typeface="黑体" panose="02010609060101010101" pitchFamily="49" charset="-122"/>
              </a:rPr>
              <a:t>R</a:t>
            </a:r>
            <a:r>
              <a:rPr lang="en-US" altLang="zh-CN" sz="1800" dirty="0">
                <a:latin typeface="宋体" panose="02010600030101010101" pitchFamily="2" charset="-122"/>
                <a:ea typeface="黑体" panose="02010609060101010101" pitchFamily="49" charset="-122"/>
              </a:rPr>
              <a:t> </a:t>
            </a:r>
            <a:r>
              <a:rPr lang="en-US" altLang="zh-CN" sz="1800" dirty="0">
                <a:latin typeface="宋体" panose="02010600030101010101" pitchFamily="2" charset="-122"/>
                <a:ea typeface="黑体" panose="02010609060101010101" pitchFamily="49" charset="-122"/>
                <a:sym typeface="Symbol" panose="05050102010706020507" pitchFamily="18" charset="2"/>
              </a:rPr>
              <a:t> </a:t>
            </a:r>
            <a:r>
              <a:rPr lang="en-US" altLang="zh-CN" sz="1800" dirty="0" err="1">
                <a:latin typeface="宋体" panose="02010600030101010101" pitchFamily="2" charset="-122"/>
                <a:ea typeface="黑体" panose="02010609060101010101" pitchFamily="49" charset="-122"/>
              </a:rPr>
              <a:t>s</a:t>
            </a:r>
            <a:r>
              <a:rPr lang="en-US" altLang="zh-CN" sz="1800" dirty="0" err="1">
                <a:latin typeface="宋体" panose="02010600030101010101" pitchFamily="2" charset="-122"/>
                <a:ea typeface="黑体" panose="02010609060101010101" pitchFamily="49" charset="-122"/>
                <a:sym typeface="Symbol" panose="05050102010706020507" pitchFamily="18" charset="2"/>
              </a:rPr>
              <a:t></a:t>
            </a:r>
            <a:r>
              <a:rPr lang="en-US" altLang="zh-CN" sz="1800" dirty="0" err="1">
                <a:latin typeface="宋体" panose="02010600030101010101" pitchFamily="2" charset="-122"/>
                <a:ea typeface="黑体" panose="02010609060101010101" pitchFamily="49" charset="-122"/>
              </a:rPr>
              <a:t>S</a:t>
            </a:r>
            <a:r>
              <a:rPr lang="en-US" altLang="zh-CN" sz="1800" dirty="0">
                <a:latin typeface="宋体" panose="02010600030101010101" pitchFamily="2" charset="-122"/>
                <a:ea typeface="黑体" panose="02010609060101010101" pitchFamily="49" charset="-122"/>
              </a:rPr>
              <a:t> </a:t>
            </a:r>
            <a:r>
              <a:rPr lang="en-US" altLang="zh-CN" sz="1800" dirty="0">
                <a:latin typeface="宋体" panose="02010600030101010101" pitchFamily="2" charset="-122"/>
                <a:ea typeface="黑体" panose="02010609060101010101" pitchFamily="49" charset="-122"/>
                <a:sym typeface="Symbol" panose="05050102010706020507" pitchFamily="18" charset="2"/>
              </a:rPr>
              <a:t> </a:t>
            </a:r>
            <a:r>
              <a:rPr lang="en-US" altLang="zh-CN" sz="1800" dirty="0">
                <a:latin typeface="宋体" panose="02010600030101010101" pitchFamily="2" charset="-122"/>
                <a:ea typeface="黑体" panose="02010609060101010101" pitchFamily="49" charset="-122"/>
              </a:rPr>
              <a:t>r[B]=S[B] }</a:t>
            </a:r>
          </a:p>
          <a:p>
            <a:pPr lvl="1">
              <a:lnSpc>
                <a:spcPct val="120000"/>
              </a:lnSpc>
              <a:buClr>
                <a:srgbClr val="FF0000"/>
              </a:buClr>
              <a:defRPr/>
            </a:pPr>
            <a:r>
              <a:rPr lang="zh-CN" altLang="en-US" dirty="0">
                <a:latin typeface="黑体" panose="02010609060101010101" pitchFamily="49" charset="-122"/>
                <a:ea typeface="黑体" panose="02010609060101010101" pitchFamily="49" charset="-122"/>
                <a:sym typeface="Symbol" panose="05050102010706020507" pitchFamily="18" charset="2"/>
              </a:rPr>
              <a:t>自然连接中相等的分量必须是相同的属性组，并且要在结果中去掉重复的属性，而等值连接则不必。</a:t>
            </a:r>
            <a:endParaRPr lang="en-US" altLang="zh-CN" dirty="0">
              <a:latin typeface="黑体" panose="02010609060101010101" pitchFamily="49" charset="-122"/>
              <a:ea typeface="黑体" panose="02010609060101010101" pitchFamily="49" charset="-122"/>
              <a:sym typeface="Symbol" panose="05050102010706020507" pitchFamily="18" charset="2"/>
            </a:endParaRPr>
          </a:p>
          <a:p>
            <a:pPr lvl="1">
              <a:lnSpc>
                <a:spcPct val="120000"/>
              </a:lnSpc>
              <a:buClr>
                <a:srgbClr val="FF0000"/>
              </a:buClr>
              <a:defRPr/>
            </a:pPr>
            <a:r>
              <a:rPr lang="zh-CN" altLang="zh-CN" dirty="0">
                <a:latin typeface="黑体" panose="02010609060101010101" pitchFamily="49" charset="-122"/>
                <a:ea typeface="黑体" panose="02010609060101010101" pitchFamily="49" charset="-122"/>
                <a:sym typeface="Symbol" panose="05050102010706020507" pitchFamily="18" charset="2"/>
              </a:rPr>
              <a:t>进行自然连接的步骤如下：</a:t>
            </a:r>
          </a:p>
          <a:p>
            <a:pPr lvl="2">
              <a:defRPr/>
            </a:pPr>
            <a:r>
              <a:rPr lang="zh-CN" altLang="zh-CN" dirty="0">
                <a:latin typeface="黑体" panose="02010609060101010101" pitchFamily="49" charset="-122"/>
                <a:ea typeface="黑体" panose="02010609060101010101" pitchFamily="49" charset="-122"/>
                <a:sym typeface="Symbol" panose="05050102010706020507" pitchFamily="18" charset="2"/>
              </a:rPr>
              <a:t>计算</a:t>
            </a:r>
            <a:r>
              <a:rPr lang="en-US" altLang="zh-CN" dirty="0">
                <a:latin typeface="黑体" panose="02010609060101010101" pitchFamily="49" charset="-122"/>
                <a:ea typeface="黑体" panose="02010609060101010101" pitchFamily="49" charset="-122"/>
                <a:sym typeface="Symbol" panose="05050102010706020507" pitchFamily="18" charset="2"/>
              </a:rPr>
              <a:t>R    S</a:t>
            </a:r>
            <a:r>
              <a:rPr lang="zh-CN" altLang="en-US" dirty="0">
                <a:latin typeface="黑体" panose="02010609060101010101" pitchFamily="49" charset="-122"/>
                <a:ea typeface="黑体" panose="02010609060101010101" pitchFamily="49" charset="-122"/>
                <a:sym typeface="Symbol" panose="05050102010706020507" pitchFamily="18" charset="2"/>
              </a:rPr>
              <a:t>；</a:t>
            </a:r>
          </a:p>
          <a:p>
            <a:pPr lvl="2">
              <a:defRPr/>
            </a:pPr>
            <a:r>
              <a:rPr lang="zh-CN" altLang="en-US" dirty="0">
                <a:latin typeface="黑体" panose="02010609060101010101" pitchFamily="49" charset="-122"/>
                <a:ea typeface="黑体" panose="02010609060101010101" pitchFamily="49" charset="-122"/>
                <a:sym typeface="Symbol" panose="05050102010706020507" pitchFamily="18" charset="2"/>
              </a:rPr>
              <a:t>选择同时出现在</a:t>
            </a:r>
            <a:r>
              <a:rPr lang="en-US" altLang="zh-CN" dirty="0">
                <a:latin typeface="黑体" panose="02010609060101010101" pitchFamily="49" charset="-122"/>
                <a:ea typeface="黑体" panose="02010609060101010101" pitchFamily="49" charset="-122"/>
                <a:sym typeface="Symbol" panose="05050102010706020507" pitchFamily="18" charset="2"/>
              </a:rPr>
              <a:t>R</a:t>
            </a:r>
            <a:r>
              <a:rPr lang="zh-CN" altLang="en-US" dirty="0">
                <a:latin typeface="黑体" panose="02010609060101010101" pitchFamily="49" charset="-122"/>
                <a:ea typeface="黑体" panose="02010609060101010101" pitchFamily="49" charset="-122"/>
                <a:sym typeface="Symbol" panose="05050102010706020507" pitchFamily="18" charset="2"/>
              </a:rPr>
              <a:t>和</a:t>
            </a:r>
            <a:r>
              <a:rPr lang="en-US" altLang="zh-CN" dirty="0">
                <a:latin typeface="黑体" panose="02010609060101010101" pitchFamily="49" charset="-122"/>
                <a:ea typeface="黑体" panose="02010609060101010101" pitchFamily="49" charset="-122"/>
                <a:sym typeface="Symbol" panose="05050102010706020507" pitchFamily="18" charset="2"/>
              </a:rPr>
              <a:t>S</a:t>
            </a:r>
            <a:r>
              <a:rPr lang="zh-CN" altLang="en-US" dirty="0">
                <a:latin typeface="黑体" panose="02010609060101010101" pitchFamily="49" charset="-122"/>
                <a:ea typeface="黑体" panose="02010609060101010101" pitchFamily="49" charset="-122"/>
                <a:sym typeface="Symbol" panose="05050102010706020507" pitchFamily="18" charset="2"/>
              </a:rPr>
              <a:t>中属性相等元组；</a:t>
            </a:r>
          </a:p>
          <a:p>
            <a:pPr lvl="2">
              <a:defRPr/>
            </a:pPr>
            <a:r>
              <a:rPr lang="zh-CN" altLang="en-US" dirty="0">
                <a:latin typeface="黑体" panose="02010609060101010101" pitchFamily="49" charset="-122"/>
                <a:ea typeface="黑体" panose="02010609060101010101" pitchFamily="49" charset="-122"/>
                <a:sym typeface="Symbol" panose="05050102010706020507" pitchFamily="18" charset="2"/>
              </a:rPr>
              <a:t>去掉重复属性。</a:t>
            </a:r>
            <a:r>
              <a:rPr lang="zh-CN" altLang="en-US" dirty="0">
                <a:latin typeface="黑体" panose="02010609060101010101" pitchFamily="49" charset="-122"/>
                <a:ea typeface="黑体" panose="02010609060101010101" pitchFamily="49" charset="-122"/>
              </a:rPr>
              <a:t>    </a:t>
            </a:r>
          </a:p>
          <a:p>
            <a:pPr marL="457200" lvl="1" indent="0">
              <a:buNone/>
              <a:defRPr/>
            </a:pPr>
            <a:endParaRPr lang="en-US" altLang="zh-CN" dirty="0">
              <a:latin typeface="黑体" panose="02010609060101010101" pitchFamily="49" charset="-122"/>
              <a:ea typeface="黑体" panose="02010609060101010101" pitchFamily="49" charset="-122"/>
              <a:sym typeface="Symbol" panose="05050102010706020507" pitchFamily="18" charset="2"/>
            </a:endParaRPr>
          </a:p>
          <a:p>
            <a:pPr lvl="2">
              <a:defRPr/>
            </a:pPr>
            <a:endParaRPr lang="zh-CN" altLang="en-US" dirty="0">
              <a:latin typeface="黑体" panose="02010609060101010101" pitchFamily="49" charset="-122"/>
              <a:ea typeface="黑体" panose="02010609060101010101" pitchFamily="49" charset="-122"/>
            </a:endParaRPr>
          </a:p>
        </p:txBody>
      </p:sp>
      <p:sp>
        <p:nvSpPr>
          <p:cNvPr id="5" name="AutoShape 10">
            <a:extLst>
              <a:ext uri="{FF2B5EF4-FFF2-40B4-BE49-F238E27FC236}">
                <a16:creationId xmlns:a16="http://schemas.microsoft.com/office/drawing/2014/main" id="{35E324FD-60A2-414E-BEAA-272FFD2A2726}"/>
              </a:ext>
            </a:extLst>
          </p:cNvPr>
          <p:cNvSpPr>
            <a:spLocks noChangeArrowheads="1"/>
          </p:cNvSpPr>
          <p:nvPr/>
        </p:nvSpPr>
        <p:spPr bwMode="gray">
          <a:xfrm>
            <a:off x="2507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eaLnBrk="1" hangingPunct="1">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
        <p:nvSpPr>
          <p:cNvPr id="6" name="AutoShape 10">
            <a:extLst>
              <a:ext uri="{FF2B5EF4-FFF2-40B4-BE49-F238E27FC236}">
                <a16:creationId xmlns:a16="http://schemas.microsoft.com/office/drawing/2014/main" id="{0C90C784-3BAD-46D5-8FD0-A078AFBA3FB1}"/>
              </a:ext>
            </a:extLst>
          </p:cNvPr>
          <p:cNvSpPr>
            <a:spLocks noChangeArrowheads="1"/>
          </p:cNvSpPr>
          <p:nvPr/>
        </p:nvSpPr>
        <p:spPr bwMode="gray">
          <a:xfrm>
            <a:off x="4347284"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eaLnBrk="1" hangingPunct="1">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连接运算</a:t>
            </a:r>
          </a:p>
        </p:txBody>
      </p:sp>
      <p:graphicFrame>
        <p:nvGraphicFramePr>
          <p:cNvPr id="34822" name="Object 3">
            <a:extLst>
              <a:ext uri="{FF2B5EF4-FFF2-40B4-BE49-F238E27FC236}">
                <a16:creationId xmlns:a16="http://schemas.microsoft.com/office/drawing/2014/main" id="{0742C647-6A67-426B-852B-A2E752E37E7B}"/>
              </a:ext>
            </a:extLst>
          </p:cNvPr>
          <p:cNvGraphicFramePr>
            <a:graphicFrameLocks noChangeAspect="1"/>
          </p:cNvGraphicFramePr>
          <p:nvPr/>
        </p:nvGraphicFramePr>
        <p:xfrm>
          <a:off x="4029075" y="2209800"/>
          <a:ext cx="482600" cy="401638"/>
        </p:xfrm>
        <a:graphic>
          <a:graphicData uri="http://schemas.openxmlformats.org/presentationml/2006/ole">
            <mc:AlternateContent xmlns:mc="http://schemas.openxmlformats.org/markup-compatibility/2006">
              <mc:Choice xmlns:v="urn:schemas-microsoft-com:vml" Requires="v">
                <p:oleObj spid="_x0000_s1038" name="公式" r:id="rId4" imgW="152202" imgH="126835" progId="Equation.3">
                  <p:embed/>
                </p:oleObj>
              </mc:Choice>
              <mc:Fallback>
                <p:oleObj name="公式" r:id="rId4" imgW="152202" imgH="126835" progId="Equation.3">
                  <p:embed/>
                  <p:pic>
                    <p:nvPicPr>
                      <p:cNvPr id="34822" name="Object 3">
                        <a:extLst>
                          <a:ext uri="{FF2B5EF4-FFF2-40B4-BE49-F238E27FC236}">
                            <a16:creationId xmlns:a16="http://schemas.microsoft.com/office/drawing/2014/main" id="{0742C647-6A67-426B-852B-A2E752E37E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9075" y="2209800"/>
                        <a:ext cx="48260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3" name="Arc 10">
            <a:extLst>
              <a:ext uri="{FF2B5EF4-FFF2-40B4-BE49-F238E27FC236}">
                <a16:creationId xmlns:a16="http://schemas.microsoft.com/office/drawing/2014/main" id="{02946848-D6F2-44A1-ADE5-7D77ED007180}"/>
              </a:ext>
            </a:extLst>
          </p:cNvPr>
          <p:cNvSpPr>
            <a:spLocks/>
          </p:cNvSpPr>
          <p:nvPr/>
        </p:nvSpPr>
        <p:spPr bwMode="auto">
          <a:xfrm rot="17400000">
            <a:off x="5159375" y="1985963"/>
            <a:ext cx="228600" cy="387350"/>
          </a:xfrm>
          <a:custGeom>
            <a:avLst/>
            <a:gdLst>
              <a:gd name="T0" fmla="*/ 2147483646 w 21600"/>
              <a:gd name="T1" fmla="*/ 0 h 31859"/>
              <a:gd name="T2" fmla="*/ 2147483646 w 21600"/>
              <a:gd name="T3" fmla="*/ 2147483646 h 31859"/>
              <a:gd name="T4" fmla="*/ 0 w 21600"/>
              <a:gd name="T5" fmla="*/ 2147483646 h 31859"/>
              <a:gd name="T6" fmla="*/ 0 60000 65536"/>
              <a:gd name="T7" fmla="*/ 0 60000 65536"/>
              <a:gd name="T8" fmla="*/ 0 60000 65536"/>
              <a:gd name="T9" fmla="*/ 0 w 21600"/>
              <a:gd name="T10" fmla="*/ 0 h 31859"/>
              <a:gd name="T11" fmla="*/ 21600 w 21600"/>
              <a:gd name="T12" fmla="*/ 31859 h 31859"/>
            </a:gdLst>
            <a:ahLst/>
            <a:cxnLst>
              <a:cxn ang="T6">
                <a:pos x="T0" y="T1"/>
              </a:cxn>
              <a:cxn ang="T7">
                <a:pos x="T2" y="T3"/>
              </a:cxn>
              <a:cxn ang="T8">
                <a:pos x="T4" y="T5"/>
              </a:cxn>
            </a:cxnLst>
            <a:rect l="T9" t="T10" r="T11" b="T12"/>
            <a:pathLst>
              <a:path w="21600" h="31859" fill="none" extrusionOk="0">
                <a:moveTo>
                  <a:pt x="7836" y="-1"/>
                </a:moveTo>
                <a:cubicBezTo>
                  <a:pt x="16134" y="3230"/>
                  <a:pt x="21600" y="11222"/>
                  <a:pt x="21600" y="20128"/>
                </a:cubicBezTo>
                <a:cubicBezTo>
                  <a:pt x="21600" y="24290"/>
                  <a:pt x="20397" y="28363"/>
                  <a:pt x="18136" y="31858"/>
                </a:cubicBezTo>
              </a:path>
              <a:path w="21600" h="31859" stroke="0" extrusionOk="0">
                <a:moveTo>
                  <a:pt x="7836" y="-1"/>
                </a:moveTo>
                <a:cubicBezTo>
                  <a:pt x="16134" y="3230"/>
                  <a:pt x="21600" y="11222"/>
                  <a:pt x="21600" y="20128"/>
                </a:cubicBezTo>
                <a:cubicBezTo>
                  <a:pt x="21600" y="24290"/>
                  <a:pt x="20397" y="28363"/>
                  <a:pt x="18136" y="31858"/>
                </a:cubicBezTo>
                <a:lnTo>
                  <a:pt x="0" y="20128"/>
                </a:lnTo>
                <a:lnTo>
                  <a:pt x="7836" y="-1"/>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34824" name="Object 4">
            <a:extLst>
              <a:ext uri="{FF2B5EF4-FFF2-40B4-BE49-F238E27FC236}">
                <a16:creationId xmlns:a16="http://schemas.microsoft.com/office/drawing/2014/main" id="{FA4AB7A3-9C86-445B-B29A-4451C6B4E909}"/>
              </a:ext>
            </a:extLst>
          </p:cNvPr>
          <p:cNvGraphicFramePr>
            <a:graphicFrameLocks noChangeAspect="1"/>
          </p:cNvGraphicFramePr>
          <p:nvPr/>
        </p:nvGraphicFramePr>
        <p:xfrm>
          <a:off x="3400426" y="4314825"/>
          <a:ext cx="504825" cy="280988"/>
        </p:xfrm>
        <a:graphic>
          <a:graphicData uri="http://schemas.openxmlformats.org/presentationml/2006/ole">
            <mc:AlternateContent xmlns:mc="http://schemas.openxmlformats.org/markup-compatibility/2006">
              <mc:Choice xmlns:v="urn:schemas-microsoft-com:vml" Requires="v">
                <p:oleObj spid="_x0000_s1039" name="公式" r:id="rId6" imgW="152202" imgH="126835" progId="Equation.3">
                  <p:embed/>
                </p:oleObj>
              </mc:Choice>
              <mc:Fallback>
                <p:oleObj name="公式" r:id="rId6" imgW="152202" imgH="126835" progId="Equation.3">
                  <p:embed/>
                  <p:pic>
                    <p:nvPicPr>
                      <p:cNvPr id="34824" name="Object 4">
                        <a:extLst>
                          <a:ext uri="{FF2B5EF4-FFF2-40B4-BE49-F238E27FC236}">
                            <a16:creationId xmlns:a16="http://schemas.microsoft.com/office/drawing/2014/main" id="{FA4AB7A3-9C86-445B-B29A-4451C6B4E9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0426" y="4314825"/>
                        <a:ext cx="504825"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C184D2F5-9879-44CD-9BB7-7DD8D3943EC1}"/>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23555" name="内容占位符 2">
            <a:extLst>
              <a:ext uri="{FF2B5EF4-FFF2-40B4-BE49-F238E27FC236}">
                <a16:creationId xmlns:a16="http://schemas.microsoft.com/office/drawing/2014/main" id="{595CB9C9-3FF8-4D89-9A9B-167D4716C3C4}"/>
              </a:ext>
            </a:extLst>
          </p:cNvPr>
          <p:cNvSpPr>
            <a:spLocks noGrp="1"/>
          </p:cNvSpPr>
          <p:nvPr>
            <p:ph idx="1"/>
          </p:nvPr>
        </p:nvSpPr>
        <p:spPr bwMode="auto">
          <a:xfrm>
            <a:off x="1524001" y="1079501"/>
            <a:ext cx="8939213" cy="4989513"/>
          </a:xfrm>
        </p:spPr>
        <p:txBody>
          <a:bodyPr vert="horz" wrap="square" lIns="91440" tIns="45720" rIns="91440" bIns="45720" numCol="1" rtlCol="0" anchor="t" anchorCtr="0" compatLnSpc="1">
            <a:prstTxWarp prst="textNoShape">
              <a:avLst/>
            </a:prstTxWarp>
            <a:normAutofit/>
          </a:bodyPr>
          <a:lstStyle/>
          <a:p>
            <a:pPr lvl="1">
              <a:buClr>
                <a:srgbClr val="FF0000"/>
              </a:buClr>
              <a:defRPr/>
            </a:pPr>
            <a:r>
              <a:rPr lang="zh-CN" altLang="en-US" sz="2800" dirty="0">
                <a:latin typeface="黑体" panose="02010609060101010101" pitchFamily="49" charset="-122"/>
                <a:ea typeface="黑体" panose="02010609060101010101" pitchFamily="49" charset="-122"/>
                <a:sym typeface="Symbol" panose="05050102010706020507" pitchFamily="18" charset="2"/>
              </a:rPr>
              <a:t>外连接</a:t>
            </a:r>
            <a:endParaRPr lang="en-US" altLang="zh-CN" sz="2800" dirty="0">
              <a:latin typeface="黑体" panose="02010609060101010101" pitchFamily="49" charset="-122"/>
              <a:ea typeface="黑体" panose="02010609060101010101" pitchFamily="49" charset="-122"/>
              <a:sym typeface="Symbol" panose="05050102010706020507" pitchFamily="18" charset="2"/>
            </a:endParaRPr>
          </a:p>
          <a:p>
            <a:pPr lvl="2">
              <a:buClr>
                <a:srgbClr val="0070C0"/>
              </a:buClr>
              <a:defRPr/>
            </a:pPr>
            <a:r>
              <a:rPr lang="zh-CN" altLang="en-US" dirty="0">
                <a:latin typeface="黑体" panose="02010609060101010101" pitchFamily="49" charset="-122"/>
                <a:ea typeface="黑体" panose="02010609060101010101" pitchFamily="49" charset="-122"/>
                <a:sym typeface="Symbol" panose="05050102010706020507" pitchFamily="18" charset="2"/>
              </a:rPr>
              <a:t>左外连接（</a:t>
            </a:r>
            <a:r>
              <a:rPr lang="en-US" altLang="zh-CN" dirty="0">
                <a:latin typeface="黑体" panose="02010609060101010101" pitchFamily="49" charset="-122"/>
                <a:ea typeface="黑体" panose="02010609060101010101" pitchFamily="49" charset="-122"/>
                <a:sym typeface="Symbol" panose="05050102010706020507" pitchFamily="18" charset="2"/>
              </a:rPr>
              <a:t>Left Outer Join</a:t>
            </a:r>
            <a:r>
              <a:rPr lang="zh-CN" altLang="en-US" dirty="0">
                <a:latin typeface="黑体" panose="02010609060101010101" pitchFamily="49" charset="-122"/>
                <a:ea typeface="黑体" panose="02010609060101010101" pitchFamily="49" charset="-122"/>
                <a:sym typeface="Symbol" panose="05050102010706020507" pitchFamily="18" charset="2"/>
              </a:rPr>
              <a:t>）</a:t>
            </a:r>
          </a:p>
          <a:p>
            <a:pPr marL="914400" lvl="2" indent="0">
              <a:buNone/>
              <a:defRPr/>
            </a:pPr>
            <a:r>
              <a:rPr lang="en-US" altLang="zh-CN" dirty="0">
                <a:latin typeface="黑体" panose="02010609060101010101" pitchFamily="49" charset="-122"/>
                <a:ea typeface="黑体" panose="02010609060101010101" pitchFamily="49" charset="-122"/>
                <a:sym typeface="Symbol" panose="05050102010706020507" pitchFamily="18" charset="2"/>
              </a:rPr>
              <a:t>  R</a:t>
            </a:r>
            <a:r>
              <a:rPr lang="zh-CN" altLang="en-US" dirty="0">
                <a:latin typeface="黑体" panose="02010609060101010101" pitchFamily="49" charset="-122"/>
                <a:ea typeface="黑体" panose="02010609060101010101" pitchFamily="49" charset="-122"/>
                <a:sym typeface="Symbol" panose="05050102010706020507" pitchFamily="18" charset="2"/>
              </a:rPr>
              <a:t>左外连接</a:t>
            </a:r>
            <a:r>
              <a:rPr lang="en-US" altLang="zh-CN" dirty="0">
                <a:latin typeface="黑体" panose="02010609060101010101" pitchFamily="49" charset="-122"/>
                <a:ea typeface="黑体" panose="02010609060101010101" pitchFamily="49" charset="-122"/>
                <a:sym typeface="Symbol" panose="05050102010706020507" pitchFamily="18" charset="2"/>
              </a:rPr>
              <a:t>S</a:t>
            </a:r>
            <a:r>
              <a:rPr lang="zh-CN" altLang="en-US" dirty="0">
                <a:latin typeface="黑体" panose="02010609060101010101" pitchFamily="49" charset="-122"/>
                <a:ea typeface="黑体" panose="02010609060101010101" pitchFamily="49" charset="-122"/>
                <a:sym typeface="Symbol" panose="05050102010706020507" pitchFamily="18" charset="2"/>
              </a:rPr>
              <a:t>：所有来自</a:t>
            </a:r>
            <a:r>
              <a:rPr lang="en-US" altLang="zh-CN" dirty="0">
                <a:latin typeface="黑体" panose="02010609060101010101" pitchFamily="49" charset="-122"/>
                <a:ea typeface="黑体" panose="02010609060101010101" pitchFamily="49" charset="-122"/>
                <a:sym typeface="Symbol" panose="05050102010706020507" pitchFamily="18" charset="2"/>
              </a:rPr>
              <a:t>R</a:t>
            </a:r>
            <a:r>
              <a:rPr lang="zh-CN" altLang="en-US" dirty="0">
                <a:latin typeface="黑体" panose="02010609060101010101" pitchFamily="49" charset="-122"/>
                <a:ea typeface="黑体" panose="02010609060101010101" pitchFamily="49" charset="-122"/>
                <a:sym typeface="Symbol" panose="05050102010706020507" pitchFamily="18" charset="2"/>
              </a:rPr>
              <a:t>的元组和那些连接字段相等处的</a:t>
            </a:r>
            <a:r>
              <a:rPr lang="en-US" altLang="zh-CN" dirty="0">
                <a:latin typeface="黑体" panose="02010609060101010101" pitchFamily="49" charset="-122"/>
                <a:ea typeface="黑体" panose="02010609060101010101" pitchFamily="49" charset="-122"/>
                <a:sym typeface="Symbol" panose="05050102010706020507" pitchFamily="18" charset="2"/>
              </a:rPr>
              <a:t>S</a:t>
            </a:r>
            <a:r>
              <a:rPr lang="zh-CN" altLang="en-US" dirty="0">
                <a:latin typeface="黑体" panose="02010609060101010101" pitchFamily="49" charset="-122"/>
                <a:ea typeface="黑体" panose="02010609060101010101" pitchFamily="49" charset="-122"/>
                <a:sym typeface="Symbol" panose="05050102010706020507" pitchFamily="18" charset="2"/>
              </a:rPr>
              <a:t>的元组。</a:t>
            </a:r>
          </a:p>
          <a:p>
            <a:pPr lvl="2">
              <a:buClr>
                <a:srgbClr val="0070C0"/>
              </a:buClr>
              <a:defRPr/>
            </a:pPr>
            <a:r>
              <a:rPr lang="zh-CN" altLang="en-US" dirty="0">
                <a:latin typeface="黑体" panose="02010609060101010101" pitchFamily="49" charset="-122"/>
                <a:ea typeface="黑体" panose="02010609060101010101" pitchFamily="49" charset="-122"/>
                <a:sym typeface="Symbol" panose="05050102010706020507" pitchFamily="18" charset="2"/>
              </a:rPr>
              <a:t>右外连接（</a:t>
            </a:r>
            <a:r>
              <a:rPr lang="en-US" altLang="zh-CN" dirty="0">
                <a:latin typeface="黑体" panose="02010609060101010101" pitchFamily="49" charset="-122"/>
                <a:ea typeface="黑体" panose="02010609060101010101" pitchFamily="49" charset="-122"/>
                <a:sym typeface="Symbol" panose="05050102010706020507" pitchFamily="18" charset="2"/>
              </a:rPr>
              <a:t>Right Outer Join</a:t>
            </a:r>
            <a:r>
              <a:rPr lang="zh-CN" altLang="en-US" dirty="0">
                <a:latin typeface="黑体" panose="02010609060101010101" pitchFamily="49" charset="-122"/>
                <a:ea typeface="黑体" panose="02010609060101010101" pitchFamily="49" charset="-122"/>
                <a:sym typeface="Symbol" panose="05050102010706020507" pitchFamily="18" charset="2"/>
              </a:rPr>
              <a:t>）</a:t>
            </a:r>
          </a:p>
          <a:p>
            <a:pPr marL="914400" lvl="2" indent="0">
              <a:buNone/>
              <a:defRPr/>
            </a:pPr>
            <a:r>
              <a:rPr lang="en-US" altLang="zh-CN" dirty="0">
                <a:latin typeface="黑体" panose="02010609060101010101" pitchFamily="49" charset="-122"/>
                <a:ea typeface="黑体" panose="02010609060101010101" pitchFamily="49" charset="-122"/>
                <a:sym typeface="Symbol" panose="05050102010706020507" pitchFamily="18" charset="2"/>
              </a:rPr>
              <a:t>  R</a:t>
            </a:r>
            <a:r>
              <a:rPr lang="zh-CN" altLang="en-US" dirty="0">
                <a:latin typeface="黑体" panose="02010609060101010101" pitchFamily="49" charset="-122"/>
                <a:ea typeface="黑体" panose="02010609060101010101" pitchFamily="49" charset="-122"/>
                <a:sym typeface="Symbol" panose="05050102010706020507" pitchFamily="18" charset="2"/>
              </a:rPr>
              <a:t>右外连接</a:t>
            </a:r>
            <a:r>
              <a:rPr lang="en-US" altLang="zh-CN" dirty="0">
                <a:latin typeface="黑体" panose="02010609060101010101" pitchFamily="49" charset="-122"/>
                <a:ea typeface="黑体" panose="02010609060101010101" pitchFamily="49" charset="-122"/>
                <a:sym typeface="Symbol" panose="05050102010706020507" pitchFamily="18" charset="2"/>
              </a:rPr>
              <a:t>S</a:t>
            </a:r>
            <a:r>
              <a:rPr lang="zh-CN" altLang="en-US" dirty="0">
                <a:latin typeface="黑体" panose="02010609060101010101" pitchFamily="49" charset="-122"/>
                <a:ea typeface="黑体" panose="02010609060101010101" pitchFamily="49" charset="-122"/>
                <a:sym typeface="Symbol" panose="05050102010706020507" pitchFamily="18" charset="2"/>
              </a:rPr>
              <a:t>：所有来自</a:t>
            </a:r>
            <a:r>
              <a:rPr lang="en-US" altLang="zh-CN" dirty="0">
                <a:latin typeface="黑体" panose="02010609060101010101" pitchFamily="49" charset="-122"/>
                <a:ea typeface="黑体" panose="02010609060101010101" pitchFamily="49" charset="-122"/>
                <a:sym typeface="Symbol" panose="05050102010706020507" pitchFamily="18" charset="2"/>
              </a:rPr>
              <a:t>S</a:t>
            </a:r>
            <a:r>
              <a:rPr lang="zh-CN" altLang="en-US" dirty="0">
                <a:latin typeface="黑体" panose="02010609060101010101" pitchFamily="49" charset="-122"/>
                <a:ea typeface="黑体" panose="02010609060101010101" pitchFamily="49" charset="-122"/>
                <a:sym typeface="Symbol" panose="05050102010706020507" pitchFamily="18" charset="2"/>
              </a:rPr>
              <a:t>的元组和那些连接字段相等处的</a:t>
            </a:r>
            <a:r>
              <a:rPr lang="en-US" altLang="zh-CN" dirty="0">
                <a:latin typeface="黑体" panose="02010609060101010101" pitchFamily="49" charset="-122"/>
                <a:ea typeface="黑体" panose="02010609060101010101" pitchFamily="49" charset="-122"/>
                <a:sym typeface="Symbol" panose="05050102010706020507" pitchFamily="18" charset="2"/>
              </a:rPr>
              <a:t>R</a:t>
            </a:r>
            <a:r>
              <a:rPr lang="zh-CN" altLang="en-US" dirty="0">
                <a:latin typeface="黑体" panose="02010609060101010101" pitchFamily="49" charset="-122"/>
                <a:ea typeface="黑体" panose="02010609060101010101" pitchFamily="49" charset="-122"/>
                <a:sym typeface="Symbol" panose="05050102010706020507" pitchFamily="18" charset="2"/>
              </a:rPr>
              <a:t>的元组。</a:t>
            </a:r>
            <a:endParaRPr lang="en-US" altLang="zh-CN" dirty="0">
              <a:latin typeface="黑体" panose="02010609060101010101" pitchFamily="49" charset="-122"/>
              <a:ea typeface="黑体" panose="02010609060101010101" pitchFamily="49" charset="-122"/>
              <a:sym typeface="Symbol" panose="05050102010706020507" pitchFamily="18" charset="2"/>
            </a:endParaRPr>
          </a:p>
          <a:p>
            <a:pPr lvl="2">
              <a:buClr>
                <a:srgbClr val="0070C0"/>
              </a:buClr>
              <a:defRPr/>
            </a:pPr>
            <a:r>
              <a:rPr lang="zh-CN" altLang="en-US" dirty="0">
                <a:latin typeface="黑体" panose="02010609060101010101" pitchFamily="49" charset="-122"/>
                <a:ea typeface="黑体" panose="02010609060101010101" pitchFamily="49" charset="-122"/>
                <a:sym typeface="Symbol" panose="05050102010706020507" pitchFamily="18" charset="2"/>
              </a:rPr>
              <a:t>全外连接（</a:t>
            </a:r>
            <a:r>
              <a:rPr lang="en-US" altLang="zh-CN" dirty="0">
                <a:latin typeface="黑体" panose="02010609060101010101" pitchFamily="49" charset="-122"/>
                <a:ea typeface="黑体" panose="02010609060101010101" pitchFamily="49" charset="-122"/>
                <a:sym typeface="Symbol" panose="05050102010706020507" pitchFamily="18" charset="2"/>
              </a:rPr>
              <a:t>Full Outer Join</a:t>
            </a:r>
            <a:r>
              <a:rPr lang="zh-CN" altLang="en-US" dirty="0">
                <a:latin typeface="黑体" panose="02010609060101010101" pitchFamily="49" charset="-122"/>
                <a:ea typeface="黑体" panose="02010609060101010101" pitchFamily="49" charset="-122"/>
                <a:sym typeface="Symbol" panose="05050102010706020507" pitchFamily="18" charset="2"/>
              </a:rPr>
              <a:t>）</a:t>
            </a:r>
          </a:p>
          <a:p>
            <a:pPr marL="914400" lvl="2" indent="0">
              <a:buNone/>
              <a:defRPr/>
            </a:pPr>
            <a:r>
              <a:rPr lang="en-US" altLang="zh-CN" dirty="0">
                <a:latin typeface="黑体" panose="02010609060101010101" pitchFamily="49" charset="-122"/>
                <a:ea typeface="黑体" panose="02010609060101010101" pitchFamily="49" charset="-122"/>
                <a:sym typeface="Symbol" panose="05050102010706020507" pitchFamily="18" charset="2"/>
              </a:rPr>
              <a:t>  R</a:t>
            </a:r>
            <a:r>
              <a:rPr lang="zh-CN" altLang="en-US" dirty="0">
                <a:latin typeface="黑体" panose="02010609060101010101" pitchFamily="49" charset="-122"/>
                <a:ea typeface="黑体" panose="02010609060101010101" pitchFamily="49" charset="-122"/>
                <a:sym typeface="Symbol" panose="05050102010706020507" pitchFamily="18" charset="2"/>
              </a:rPr>
              <a:t>全外连接</a:t>
            </a:r>
            <a:r>
              <a:rPr lang="en-US" altLang="zh-CN" dirty="0">
                <a:latin typeface="黑体" panose="02010609060101010101" pitchFamily="49" charset="-122"/>
                <a:ea typeface="黑体" panose="02010609060101010101" pitchFamily="49" charset="-122"/>
                <a:sym typeface="Symbol" panose="05050102010706020507" pitchFamily="18" charset="2"/>
              </a:rPr>
              <a:t>S</a:t>
            </a:r>
            <a:r>
              <a:rPr lang="zh-CN" altLang="en-US" dirty="0">
                <a:latin typeface="黑体" panose="02010609060101010101" pitchFamily="49" charset="-122"/>
                <a:ea typeface="黑体" panose="02010609060101010101" pitchFamily="49" charset="-122"/>
                <a:sym typeface="Symbol" panose="05050102010706020507" pitchFamily="18" charset="2"/>
              </a:rPr>
              <a:t>：左外连接和右边连接的并集。</a:t>
            </a:r>
            <a:endParaRPr lang="en-US" altLang="zh-CN" dirty="0">
              <a:latin typeface="黑体" panose="02010609060101010101" pitchFamily="49" charset="-122"/>
              <a:ea typeface="黑体" panose="02010609060101010101" pitchFamily="49" charset="-122"/>
              <a:sym typeface="Symbol" panose="05050102010706020507" pitchFamily="18" charset="2"/>
            </a:endParaRPr>
          </a:p>
          <a:p>
            <a:pPr marL="914400" lvl="2" indent="0">
              <a:buNone/>
              <a:defRPr/>
            </a:pPr>
            <a:endParaRPr lang="en-US" altLang="zh-CN" dirty="0">
              <a:latin typeface="黑体" panose="02010609060101010101" pitchFamily="49" charset="-122"/>
              <a:ea typeface="黑体" panose="02010609060101010101" pitchFamily="49" charset="-122"/>
              <a:sym typeface="Symbol" panose="05050102010706020507" pitchFamily="18" charset="2"/>
            </a:endParaRPr>
          </a:p>
          <a:p>
            <a:pPr lvl="1">
              <a:lnSpc>
                <a:spcPct val="120000"/>
              </a:lnSpc>
              <a:defRPr/>
            </a:pPr>
            <a:endParaRPr lang="zh-CN" altLang="en-US" dirty="0">
              <a:latin typeface="黑体" panose="02010609060101010101" pitchFamily="49" charset="-122"/>
              <a:ea typeface="黑体" panose="02010609060101010101" pitchFamily="49" charset="-122"/>
              <a:sym typeface="Symbol" panose="05050102010706020507" pitchFamily="18" charset="2"/>
            </a:endParaRPr>
          </a:p>
          <a:p>
            <a:pPr lvl="1">
              <a:defRPr/>
            </a:pPr>
            <a:endParaRPr lang="en-US" altLang="zh-CN" dirty="0">
              <a:latin typeface="黑体" panose="02010609060101010101" pitchFamily="49" charset="-122"/>
              <a:ea typeface="黑体" panose="02010609060101010101" pitchFamily="49" charset="-122"/>
              <a:sym typeface="Symbol" panose="05050102010706020507" pitchFamily="18" charset="2"/>
            </a:endParaRPr>
          </a:p>
          <a:p>
            <a:pPr lvl="2">
              <a:defRPr/>
            </a:pPr>
            <a:endParaRPr lang="zh-CN" altLang="en-US" dirty="0">
              <a:latin typeface="黑体" panose="02010609060101010101" pitchFamily="49" charset="-122"/>
              <a:ea typeface="黑体" panose="02010609060101010101" pitchFamily="49" charset="-122"/>
            </a:endParaRPr>
          </a:p>
        </p:txBody>
      </p:sp>
      <p:sp>
        <p:nvSpPr>
          <p:cNvPr id="5" name="AutoShape 10">
            <a:extLst>
              <a:ext uri="{FF2B5EF4-FFF2-40B4-BE49-F238E27FC236}">
                <a16:creationId xmlns:a16="http://schemas.microsoft.com/office/drawing/2014/main" id="{FCEBC054-0061-4375-9918-C90FBEF3DB12}"/>
              </a:ext>
            </a:extLst>
          </p:cNvPr>
          <p:cNvSpPr>
            <a:spLocks noChangeArrowheads="1"/>
          </p:cNvSpPr>
          <p:nvPr/>
        </p:nvSpPr>
        <p:spPr bwMode="gray">
          <a:xfrm>
            <a:off x="2507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eaLnBrk="1" hangingPunct="1">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
        <p:nvSpPr>
          <p:cNvPr id="6" name="AutoShape 10">
            <a:extLst>
              <a:ext uri="{FF2B5EF4-FFF2-40B4-BE49-F238E27FC236}">
                <a16:creationId xmlns:a16="http://schemas.microsoft.com/office/drawing/2014/main" id="{DAF7739D-757C-4179-A555-17040BDDAEEF}"/>
              </a:ext>
            </a:extLst>
          </p:cNvPr>
          <p:cNvSpPr>
            <a:spLocks noChangeArrowheads="1"/>
          </p:cNvSpPr>
          <p:nvPr/>
        </p:nvSpPr>
        <p:spPr bwMode="gray">
          <a:xfrm>
            <a:off x="4347284"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eaLnBrk="1" hangingPunct="1">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连接运算</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74DDDBC6-D45E-4983-800F-181F171FD299}"/>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EF58A8D5-DE99-40B5-A8B1-8AD2640E552F}"/>
              </a:ext>
            </a:extLst>
          </p:cNvPr>
          <p:cNvSpPr>
            <a:spLocks noGrp="1" noRot="1" noChangeAspect="1" noMove="1" noResize="1" noEditPoints="1" noAdjustHandles="1" noChangeArrowheads="1" noChangeShapeType="1" noTextEdit="1"/>
          </p:cNvSpPr>
          <p:nvPr>
            <p:ph idx="1"/>
          </p:nvPr>
        </p:nvSpPr>
        <p:spPr bwMode="auto">
          <a:xfrm>
            <a:off x="1524001" y="848326"/>
            <a:ext cx="5959475" cy="5275263"/>
          </a:xfrm>
          <a:blipFill>
            <a:blip r:embed="rId2"/>
            <a:stretch>
              <a:fillRect t="-231" b="-4503"/>
            </a:stretch>
          </a:blipFill>
        </p:spPr>
        <p:txBody>
          <a:bodyPr/>
          <a:lstStyle/>
          <a:p>
            <a:pPr>
              <a:defRPr/>
            </a:pPr>
            <a:r>
              <a:rPr lang="zh-CN" altLang="en-US">
                <a:noFill/>
              </a:rPr>
              <a:t> </a:t>
            </a:r>
          </a:p>
        </p:txBody>
      </p:sp>
      <p:sp>
        <p:nvSpPr>
          <p:cNvPr id="5" name="AutoShape 10">
            <a:extLst>
              <a:ext uri="{FF2B5EF4-FFF2-40B4-BE49-F238E27FC236}">
                <a16:creationId xmlns:a16="http://schemas.microsoft.com/office/drawing/2014/main" id="{9ED28F24-DDE5-4020-9177-9A0CBAFCD5BE}"/>
              </a:ext>
            </a:extLst>
          </p:cNvPr>
          <p:cNvSpPr>
            <a:spLocks noChangeArrowheads="1"/>
          </p:cNvSpPr>
          <p:nvPr/>
        </p:nvSpPr>
        <p:spPr bwMode="gray">
          <a:xfrm>
            <a:off x="2507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eaLnBrk="1" hangingPunct="1">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
        <p:nvSpPr>
          <p:cNvPr id="6" name="AutoShape 10">
            <a:extLst>
              <a:ext uri="{FF2B5EF4-FFF2-40B4-BE49-F238E27FC236}">
                <a16:creationId xmlns:a16="http://schemas.microsoft.com/office/drawing/2014/main" id="{514E0C8A-1D32-4FA2-AAF3-9F73999CDAC2}"/>
              </a:ext>
            </a:extLst>
          </p:cNvPr>
          <p:cNvSpPr>
            <a:spLocks noChangeArrowheads="1"/>
          </p:cNvSpPr>
          <p:nvPr/>
        </p:nvSpPr>
        <p:spPr bwMode="gray">
          <a:xfrm>
            <a:off x="4347284"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eaLnBrk="1" hangingPunct="1">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重命名运算</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0">
            <a:hlinkClick r:id="rId2"/>
            <a:extLst>
              <a:ext uri="{FF2B5EF4-FFF2-40B4-BE49-F238E27FC236}">
                <a16:creationId xmlns:a16="http://schemas.microsoft.com/office/drawing/2014/main" id="{57452FDB-77A7-42FF-B8F3-A38DC60F820D}"/>
              </a:ext>
            </a:extLst>
          </p:cNvPr>
          <p:cNvSpPr>
            <a:spLocks noChangeArrowheads="1"/>
          </p:cNvSpPr>
          <p:nvPr/>
        </p:nvSpPr>
        <p:spPr bwMode="auto">
          <a:xfrm>
            <a:off x="6919913" y="6370639"/>
            <a:ext cx="3154362" cy="306387"/>
          </a:xfrm>
          <a:prstGeom prst="rect">
            <a:avLst/>
          </a:prstGeom>
          <a:solidFill>
            <a:srgbClr val="969696">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solidFill>
                  <a:srgbClr val="4D4D4D"/>
                </a:solidFill>
                <a:sym typeface="Arial" panose="020B0604020202020204" pitchFamily="34" charset="0"/>
              </a:rPr>
              <a:t>DATABASE@UESTC</a:t>
            </a:r>
            <a:endParaRPr lang="en-US" altLang="zh-CN">
              <a:sym typeface="Arial" panose="020B0604020202020204" pitchFamily="34" charset="0"/>
            </a:endParaRPr>
          </a:p>
        </p:txBody>
      </p:sp>
      <p:sp>
        <p:nvSpPr>
          <p:cNvPr id="9219" name="TextBox 10">
            <a:extLst>
              <a:ext uri="{FF2B5EF4-FFF2-40B4-BE49-F238E27FC236}">
                <a16:creationId xmlns:a16="http://schemas.microsoft.com/office/drawing/2014/main" id="{27FBB59E-1CBC-4B4E-8963-5E35F9A93974}"/>
              </a:ext>
            </a:extLst>
          </p:cNvPr>
          <p:cNvSpPr>
            <a:spLocks noChangeArrowheads="1"/>
          </p:cNvSpPr>
          <p:nvPr/>
        </p:nvSpPr>
        <p:spPr bwMode="auto">
          <a:xfrm>
            <a:off x="1893888" y="6330951"/>
            <a:ext cx="1827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b="1">
                <a:solidFill>
                  <a:srgbClr val="FF0000"/>
                </a:solidFill>
                <a:sym typeface="Arial" panose="020B0604020202020204" pitchFamily="34" charset="0"/>
              </a:rPr>
              <a:t>学以致用                     </a:t>
            </a:r>
          </a:p>
          <a:p>
            <a:r>
              <a:rPr lang="zh-CN" altLang="en-US" sz="1200" b="1">
                <a:solidFill>
                  <a:srgbClr val="FF0000"/>
                </a:solidFill>
                <a:sym typeface="Arial" panose="020B0604020202020204" pitchFamily="34" charset="0"/>
              </a:rPr>
              <a:t>	用以促学</a:t>
            </a:r>
            <a:endParaRPr lang="zh-CN" altLang="en-US">
              <a:sym typeface="Arial" panose="020B0604020202020204" pitchFamily="34" charset="0"/>
            </a:endParaRPr>
          </a:p>
        </p:txBody>
      </p:sp>
      <p:sp>
        <p:nvSpPr>
          <p:cNvPr id="9220" name="标题 1">
            <a:extLst>
              <a:ext uri="{FF2B5EF4-FFF2-40B4-BE49-F238E27FC236}">
                <a16:creationId xmlns:a16="http://schemas.microsoft.com/office/drawing/2014/main" id="{A3C3032C-D0A7-43B0-AE8D-7131519D0F9C}"/>
              </a:ext>
            </a:extLst>
          </p:cNvPr>
          <p:cNvSpPr>
            <a:spLocks noGrp="1" noChangeArrowheads="1"/>
          </p:cNvSpPr>
          <p:nvPr>
            <p:ph type="title" idx="4294967295"/>
          </p:nvPr>
        </p:nvSpPr>
        <p:spPr bwMode="auto">
          <a:xfrm>
            <a:off x="2474914" y="1"/>
            <a:ext cx="7735887" cy="849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9221" name="内容占位符 2">
            <a:extLst>
              <a:ext uri="{FF2B5EF4-FFF2-40B4-BE49-F238E27FC236}">
                <a16:creationId xmlns:a16="http://schemas.microsoft.com/office/drawing/2014/main" id="{4678950D-9EFB-4985-8F23-1F97B4097BD8}"/>
              </a:ext>
            </a:extLst>
          </p:cNvPr>
          <p:cNvSpPr>
            <a:spLocks noGrp="1" noChangeArrowheads="1"/>
          </p:cNvSpPr>
          <p:nvPr>
            <p:ph idx="4294967295"/>
          </p:nvPr>
        </p:nvSpPr>
        <p:spPr bwMode="auto">
          <a:xfrm>
            <a:off x="1524001" y="1031875"/>
            <a:ext cx="8875713" cy="538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spcBef>
                <a:spcPts val="1200"/>
              </a:spcBef>
              <a:buClr>
                <a:srgbClr val="FF0000"/>
              </a:buClr>
              <a:buFont typeface="Wingdings" panose="05000000000000000000" pitchFamily="2" charset="2"/>
              <a:buChar char="n"/>
            </a:pPr>
            <a:r>
              <a:rPr lang="zh-CN" altLang="en-US">
                <a:latin typeface="黑体" panose="02010609060101010101" pitchFamily="49" charset="-122"/>
                <a:ea typeface="黑体" panose="02010609060101010101" pitchFamily="49" charset="-122"/>
              </a:rPr>
              <a:t>创建视图语法：</a:t>
            </a:r>
          </a:p>
          <a:p>
            <a:pPr lvl="2">
              <a:spcBef>
                <a:spcPts val="600"/>
              </a:spcBef>
              <a:buClr>
                <a:srgbClr val="0070C0"/>
              </a:buClr>
              <a:buNone/>
            </a:pPr>
            <a:r>
              <a:rPr lang="en-US" altLang="zh-CN" sz="1800">
                <a:latin typeface="黑体" panose="02010609060101010101" pitchFamily="49" charset="-122"/>
                <a:ea typeface="黑体" panose="02010609060101010101" pitchFamily="49" charset="-122"/>
              </a:rPr>
              <a:t>	CREATE  VIEW  &lt;</a:t>
            </a:r>
            <a:r>
              <a:rPr lang="zh-CN" altLang="en-US" sz="1800">
                <a:latin typeface="黑体" panose="02010609060101010101" pitchFamily="49" charset="-122"/>
                <a:ea typeface="黑体" panose="02010609060101010101" pitchFamily="49" charset="-122"/>
              </a:rPr>
              <a:t>视图名</a:t>
            </a:r>
            <a:r>
              <a:rPr lang="en-US" altLang="zh-CN" sz="1800">
                <a:latin typeface="黑体" panose="02010609060101010101" pitchFamily="49" charset="-122"/>
                <a:ea typeface="黑体" panose="02010609060101010101" pitchFamily="49" charset="-122"/>
              </a:rPr>
              <a:t>&gt;  [(&lt;</a:t>
            </a:r>
            <a:r>
              <a:rPr lang="zh-CN" altLang="en-US" sz="1800">
                <a:latin typeface="黑体" panose="02010609060101010101" pitchFamily="49" charset="-122"/>
                <a:ea typeface="黑体" panose="02010609060101010101" pitchFamily="49" charset="-122"/>
              </a:rPr>
              <a:t>列名</a:t>
            </a:r>
            <a:r>
              <a:rPr lang="en-US" altLang="zh-CN" sz="1800">
                <a:latin typeface="黑体" panose="02010609060101010101" pitchFamily="49" charset="-122"/>
                <a:ea typeface="黑体" panose="02010609060101010101" pitchFamily="49" charset="-122"/>
              </a:rPr>
              <a:t>&gt;  [</a:t>
            </a:r>
            <a:r>
              <a:rPr lang="zh-CN" altLang="en-US" sz="1800">
                <a:latin typeface="黑体" panose="02010609060101010101" pitchFamily="49" charset="-122"/>
                <a:ea typeface="黑体" panose="02010609060101010101" pitchFamily="49" charset="-122"/>
              </a:rPr>
              <a:t>，</a:t>
            </a:r>
            <a:r>
              <a:rPr lang="en-US" altLang="zh-CN" sz="1800">
                <a:latin typeface="黑体" panose="02010609060101010101" pitchFamily="49" charset="-122"/>
                <a:ea typeface="黑体" panose="02010609060101010101" pitchFamily="49" charset="-122"/>
              </a:rPr>
              <a:t>&lt;</a:t>
            </a:r>
            <a:r>
              <a:rPr lang="zh-CN" altLang="en-US" sz="1800">
                <a:latin typeface="黑体" panose="02010609060101010101" pitchFamily="49" charset="-122"/>
                <a:ea typeface="黑体" panose="02010609060101010101" pitchFamily="49" charset="-122"/>
              </a:rPr>
              <a:t>列名</a:t>
            </a:r>
            <a:r>
              <a:rPr lang="en-US" altLang="zh-CN" sz="1800">
                <a:latin typeface="黑体" panose="02010609060101010101" pitchFamily="49" charset="-122"/>
                <a:ea typeface="黑体" panose="02010609060101010101" pitchFamily="49" charset="-122"/>
              </a:rPr>
              <a:t>&gt;]…)]</a:t>
            </a:r>
            <a:endParaRPr lang="zh-CN" altLang="en-US" sz="1800">
              <a:latin typeface="黑体" panose="02010609060101010101" pitchFamily="49" charset="-122"/>
              <a:ea typeface="黑体" panose="02010609060101010101" pitchFamily="49" charset="-122"/>
            </a:endParaRPr>
          </a:p>
          <a:p>
            <a:pPr lvl="2">
              <a:spcBef>
                <a:spcPts val="600"/>
              </a:spcBef>
              <a:buClr>
                <a:srgbClr val="0070C0"/>
              </a:buClr>
              <a:buNone/>
            </a:pPr>
            <a:r>
              <a:rPr lang="en-US" altLang="zh-CN" sz="1800">
                <a:latin typeface="黑体" panose="02010609060101010101" pitchFamily="49" charset="-122"/>
                <a:ea typeface="黑体" panose="02010609060101010101" pitchFamily="49" charset="-122"/>
              </a:rPr>
              <a:t>  AS  &lt;</a:t>
            </a:r>
            <a:r>
              <a:rPr lang="zh-CN" altLang="en-US" sz="1800">
                <a:solidFill>
                  <a:srgbClr val="FF0000"/>
                </a:solidFill>
                <a:latin typeface="黑体" panose="02010609060101010101" pitchFamily="49" charset="-122"/>
                <a:ea typeface="黑体" panose="02010609060101010101" pitchFamily="49" charset="-122"/>
              </a:rPr>
              <a:t>子查询</a:t>
            </a:r>
            <a:r>
              <a:rPr lang="en-US" altLang="zh-CN" sz="1800">
                <a:latin typeface="黑体" panose="02010609060101010101" pitchFamily="49" charset="-122"/>
                <a:ea typeface="黑体" panose="02010609060101010101" pitchFamily="49" charset="-122"/>
              </a:rPr>
              <a:t>&gt;</a:t>
            </a:r>
            <a:endParaRPr lang="zh-CN" altLang="en-US" sz="1800">
              <a:latin typeface="黑体" panose="02010609060101010101" pitchFamily="49" charset="-122"/>
              <a:ea typeface="黑体" panose="02010609060101010101" pitchFamily="49" charset="-122"/>
            </a:endParaRPr>
          </a:p>
          <a:p>
            <a:pPr lvl="2">
              <a:spcBef>
                <a:spcPts val="600"/>
              </a:spcBef>
              <a:buClr>
                <a:srgbClr val="0070C0"/>
              </a:buClr>
              <a:buNone/>
            </a:pPr>
            <a:r>
              <a:rPr lang="en-US" altLang="zh-CN" sz="1800">
                <a:latin typeface="黑体" panose="02010609060101010101" pitchFamily="49" charset="-122"/>
                <a:ea typeface="黑体" panose="02010609060101010101" pitchFamily="49" charset="-122"/>
              </a:rPr>
              <a:t>  [WITH  CHECK  OPTION]</a:t>
            </a:r>
            <a:r>
              <a:rPr lang="zh-CN" altLang="en-US" sz="1800">
                <a:latin typeface="黑体" panose="02010609060101010101" pitchFamily="49" charset="-122"/>
                <a:ea typeface="黑体" panose="02010609060101010101" pitchFamily="49" charset="-122"/>
              </a:rPr>
              <a:t>；</a:t>
            </a:r>
          </a:p>
          <a:p>
            <a:pPr lvl="2">
              <a:spcBef>
                <a:spcPts val="600"/>
              </a:spcBef>
              <a:buClr>
                <a:srgbClr val="0070C0"/>
              </a:buClr>
              <a:buFont typeface="Wingdings" panose="05000000000000000000" pitchFamily="2" charset="2"/>
              <a:buChar char="u"/>
            </a:pPr>
            <a:r>
              <a:rPr lang="zh-CN" altLang="en-US" sz="1800">
                <a:latin typeface="黑体" panose="02010609060101010101" pitchFamily="49" charset="-122"/>
                <a:ea typeface="黑体" panose="02010609060101010101" pitchFamily="49" charset="-122"/>
              </a:rPr>
              <a:t>省略列名时，则由子查询中</a:t>
            </a:r>
            <a:r>
              <a:rPr lang="en-US" altLang="zh-CN" sz="1800">
                <a:latin typeface="黑体" panose="02010609060101010101" pitchFamily="49" charset="-122"/>
                <a:ea typeface="黑体" panose="02010609060101010101" pitchFamily="49" charset="-122"/>
              </a:rPr>
              <a:t>SELECT</a:t>
            </a:r>
            <a:r>
              <a:rPr lang="zh-CN" altLang="en-US" sz="1800">
                <a:latin typeface="黑体" panose="02010609060101010101" pitchFamily="49" charset="-122"/>
                <a:ea typeface="黑体" panose="02010609060101010101" pitchFamily="49" charset="-122"/>
              </a:rPr>
              <a:t>目标列中的诸字段组成</a:t>
            </a:r>
          </a:p>
          <a:p>
            <a:pPr lvl="2">
              <a:spcBef>
                <a:spcPts val="600"/>
              </a:spcBef>
              <a:buClr>
                <a:srgbClr val="0070C0"/>
              </a:buClr>
              <a:buFont typeface="Wingdings" panose="05000000000000000000" pitchFamily="2" charset="2"/>
              <a:buChar char="u"/>
            </a:pPr>
            <a:r>
              <a:rPr lang="zh-CN" altLang="en-US" sz="1800">
                <a:latin typeface="黑体" panose="02010609060101010101" pitchFamily="49" charset="-122"/>
                <a:ea typeface="黑体" panose="02010609060101010101" pitchFamily="49" charset="-122"/>
              </a:rPr>
              <a:t>明确指定视图的所有列名</a:t>
            </a:r>
            <a:r>
              <a:rPr lang="en-US" altLang="zh-CN" sz="1800">
                <a:latin typeface="黑体" panose="02010609060101010101" pitchFamily="49" charset="-122"/>
                <a:ea typeface="黑体" panose="02010609060101010101" pitchFamily="49" charset="-122"/>
              </a:rPr>
              <a:t>:</a:t>
            </a:r>
            <a:endParaRPr lang="zh-CN" altLang="en-US" sz="1800">
              <a:latin typeface="黑体" panose="02010609060101010101" pitchFamily="49" charset="-122"/>
              <a:ea typeface="黑体" panose="02010609060101010101" pitchFamily="49" charset="-122"/>
            </a:endParaRPr>
          </a:p>
          <a:p>
            <a:pPr lvl="2">
              <a:spcBef>
                <a:spcPts val="600"/>
              </a:spcBef>
              <a:buClr>
                <a:srgbClr val="0070C0"/>
              </a:buClr>
              <a:buFont typeface="Wingdings" panose="05000000000000000000" pitchFamily="2" charset="2"/>
              <a:buChar char="u"/>
            </a:pPr>
            <a:r>
              <a:rPr lang="en-US" altLang="zh-CN" sz="1800">
                <a:latin typeface="黑体" panose="02010609060101010101" pitchFamily="49" charset="-122"/>
                <a:ea typeface="黑体" panose="02010609060101010101" pitchFamily="49" charset="-122"/>
              </a:rPr>
              <a:t>DBMS</a:t>
            </a:r>
            <a:r>
              <a:rPr lang="zh-CN" altLang="en-US" sz="1800">
                <a:latin typeface="黑体" panose="02010609060101010101" pitchFamily="49" charset="-122"/>
                <a:ea typeface="黑体" panose="02010609060101010101" pitchFamily="49" charset="-122"/>
              </a:rPr>
              <a:t>执行</a:t>
            </a:r>
            <a:r>
              <a:rPr lang="en-US" altLang="zh-CN" sz="1800">
                <a:latin typeface="黑体" panose="02010609060101010101" pitchFamily="49" charset="-122"/>
                <a:ea typeface="黑体" panose="02010609060101010101" pitchFamily="49" charset="-122"/>
              </a:rPr>
              <a:t>CREATE VIEW</a:t>
            </a:r>
            <a:r>
              <a:rPr lang="zh-CN" altLang="en-US" sz="1800">
                <a:latin typeface="黑体" panose="02010609060101010101" pitchFamily="49" charset="-122"/>
                <a:ea typeface="黑体" panose="02010609060101010101" pitchFamily="49" charset="-122"/>
              </a:rPr>
              <a:t>语句时只是把视图的定义存入数据字典，并不执行其中的</a:t>
            </a:r>
            <a:r>
              <a:rPr lang="en-US" altLang="zh-CN" sz="1800">
                <a:latin typeface="黑体" panose="02010609060101010101" pitchFamily="49" charset="-122"/>
                <a:ea typeface="黑体" panose="02010609060101010101" pitchFamily="49" charset="-122"/>
              </a:rPr>
              <a:t>SELECT</a:t>
            </a:r>
            <a:r>
              <a:rPr lang="zh-CN" altLang="en-US" sz="1800">
                <a:latin typeface="黑体" panose="02010609060101010101" pitchFamily="49" charset="-122"/>
                <a:ea typeface="黑体" panose="02010609060101010101" pitchFamily="49" charset="-122"/>
              </a:rPr>
              <a:t>语句。</a:t>
            </a:r>
          </a:p>
          <a:p>
            <a:pPr lvl="2">
              <a:spcBef>
                <a:spcPts val="600"/>
              </a:spcBef>
              <a:buClr>
                <a:srgbClr val="0070C0"/>
              </a:buClr>
              <a:buFont typeface="Wingdings" panose="05000000000000000000" pitchFamily="2" charset="2"/>
              <a:buChar char="u"/>
            </a:pPr>
            <a:r>
              <a:rPr lang="zh-CN" altLang="en-US" sz="1800">
                <a:latin typeface="黑体" panose="02010609060101010101" pitchFamily="49" charset="-122"/>
                <a:ea typeface="黑体" panose="02010609060101010101" pitchFamily="49" charset="-122"/>
              </a:rPr>
              <a:t>在对视图查询时，按视图的定义从基本表中将数据查出。</a:t>
            </a:r>
          </a:p>
          <a:p>
            <a:pPr lvl="2">
              <a:spcBef>
                <a:spcPts val="600"/>
              </a:spcBef>
              <a:buClr>
                <a:srgbClr val="0070C0"/>
              </a:buClr>
              <a:buFont typeface="Wingdings" panose="05000000000000000000" pitchFamily="2" charset="2"/>
              <a:buChar char="u"/>
            </a:pPr>
            <a:r>
              <a:rPr lang="zh-CN" altLang="en-US" sz="1800">
                <a:latin typeface="黑体" panose="02010609060101010101" pitchFamily="49" charset="-122"/>
                <a:ea typeface="黑体" panose="02010609060101010101" pitchFamily="49" charset="-122"/>
              </a:rPr>
              <a:t>子查询可以是任意复杂的</a:t>
            </a:r>
            <a:r>
              <a:rPr lang="en-US" altLang="zh-CN" sz="1800">
                <a:latin typeface="黑体" panose="02010609060101010101" pitchFamily="49" charset="-122"/>
                <a:ea typeface="黑体" panose="02010609060101010101" pitchFamily="49" charset="-122"/>
              </a:rPr>
              <a:t>SELECT</a:t>
            </a:r>
            <a:r>
              <a:rPr lang="zh-CN" altLang="en-US" sz="1800">
                <a:latin typeface="黑体" panose="02010609060101010101" pitchFamily="49" charset="-122"/>
                <a:ea typeface="黑体" panose="02010609060101010101" pitchFamily="49" charset="-122"/>
              </a:rPr>
              <a:t>语句，但通常不允许含有</a:t>
            </a:r>
            <a:r>
              <a:rPr lang="en-US" altLang="zh-CN" sz="1800">
                <a:latin typeface="黑体" panose="02010609060101010101" pitchFamily="49" charset="-122"/>
                <a:ea typeface="黑体" panose="02010609060101010101" pitchFamily="49" charset="-122"/>
              </a:rPr>
              <a:t>ORDER BY</a:t>
            </a:r>
            <a:r>
              <a:rPr lang="zh-CN" altLang="en-US" sz="1800">
                <a:latin typeface="黑体" panose="02010609060101010101" pitchFamily="49" charset="-122"/>
                <a:ea typeface="黑体" panose="02010609060101010101" pitchFamily="49" charset="-122"/>
              </a:rPr>
              <a:t>子句和</a:t>
            </a:r>
            <a:r>
              <a:rPr lang="en-US" altLang="zh-CN" sz="1800">
                <a:latin typeface="黑体" panose="02010609060101010101" pitchFamily="49" charset="-122"/>
                <a:ea typeface="黑体" panose="02010609060101010101" pitchFamily="49" charset="-122"/>
              </a:rPr>
              <a:t>DISTINCT</a:t>
            </a:r>
            <a:r>
              <a:rPr lang="zh-CN" altLang="en-US" sz="1800">
                <a:latin typeface="黑体" panose="02010609060101010101" pitchFamily="49" charset="-122"/>
                <a:ea typeface="黑体" panose="02010609060101010101" pitchFamily="49" charset="-122"/>
              </a:rPr>
              <a:t>短语</a:t>
            </a:r>
            <a:endParaRPr lang="en-US" altLang="zh-CN"/>
          </a:p>
        </p:txBody>
      </p:sp>
      <p:sp>
        <p:nvSpPr>
          <p:cNvPr id="9222" name="AutoShape 10">
            <a:extLst>
              <a:ext uri="{FF2B5EF4-FFF2-40B4-BE49-F238E27FC236}">
                <a16:creationId xmlns:a16="http://schemas.microsoft.com/office/drawing/2014/main" id="{0C97D728-DE2D-4B07-9CE6-DF442F48FC4E}"/>
              </a:ext>
            </a:extLst>
          </p:cNvPr>
          <p:cNvSpPr>
            <a:spLocks noChangeArrowheads="1"/>
          </p:cNvSpPr>
          <p:nvPr/>
        </p:nvSpPr>
        <p:spPr bwMode="auto">
          <a:xfrm>
            <a:off x="2508251" y="117476"/>
            <a:ext cx="1806575" cy="523875"/>
          </a:xfrm>
          <a:prstGeom prst="chevron">
            <a:avLst>
              <a:gd name="adj" fmla="val 17817"/>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视图</a:t>
            </a:r>
            <a:endParaRPr lang="zh-CN" altLang="en-US">
              <a:sym typeface="Arial" panose="020B0604020202020204" pitchFamily="34" charset="0"/>
            </a:endParaRPr>
          </a:p>
        </p:txBody>
      </p:sp>
      <p:sp>
        <p:nvSpPr>
          <p:cNvPr id="9223" name="AutoShape 10">
            <a:extLst>
              <a:ext uri="{FF2B5EF4-FFF2-40B4-BE49-F238E27FC236}">
                <a16:creationId xmlns:a16="http://schemas.microsoft.com/office/drawing/2014/main" id="{6DB46FE4-7111-450A-A080-2037E5DA6022}"/>
              </a:ext>
            </a:extLst>
          </p:cNvPr>
          <p:cNvSpPr>
            <a:spLocks noChangeArrowheads="1"/>
          </p:cNvSpPr>
          <p:nvPr/>
        </p:nvSpPr>
        <p:spPr bwMode="auto">
          <a:xfrm>
            <a:off x="4289425" y="111125"/>
            <a:ext cx="1917700" cy="522288"/>
          </a:xfrm>
          <a:prstGeom prst="chevron">
            <a:avLst>
              <a:gd name="adj" fmla="val 17866"/>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创建视图</a:t>
            </a:r>
            <a:endParaRPr lang="zh-CN" altLang="en-US">
              <a:sym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0">
            <a:hlinkClick r:id="rId2"/>
            <a:extLst>
              <a:ext uri="{FF2B5EF4-FFF2-40B4-BE49-F238E27FC236}">
                <a16:creationId xmlns:a16="http://schemas.microsoft.com/office/drawing/2014/main" id="{377B4FBF-4EA6-463A-9AF8-D86A766C5DDB}"/>
              </a:ext>
            </a:extLst>
          </p:cNvPr>
          <p:cNvSpPr>
            <a:spLocks noChangeArrowheads="1"/>
          </p:cNvSpPr>
          <p:nvPr/>
        </p:nvSpPr>
        <p:spPr bwMode="auto">
          <a:xfrm>
            <a:off x="6919913" y="6370639"/>
            <a:ext cx="3154362" cy="306387"/>
          </a:xfrm>
          <a:prstGeom prst="rect">
            <a:avLst/>
          </a:prstGeom>
          <a:solidFill>
            <a:srgbClr val="969696">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solidFill>
                  <a:srgbClr val="4D4D4D"/>
                </a:solidFill>
                <a:sym typeface="Arial" panose="020B0604020202020204" pitchFamily="34" charset="0"/>
              </a:rPr>
              <a:t>DATABASE@UESTC</a:t>
            </a:r>
            <a:endParaRPr lang="en-US" altLang="zh-CN">
              <a:sym typeface="Arial" panose="020B0604020202020204" pitchFamily="34" charset="0"/>
            </a:endParaRPr>
          </a:p>
        </p:txBody>
      </p:sp>
      <p:sp>
        <p:nvSpPr>
          <p:cNvPr id="13315" name="TextBox 10">
            <a:extLst>
              <a:ext uri="{FF2B5EF4-FFF2-40B4-BE49-F238E27FC236}">
                <a16:creationId xmlns:a16="http://schemas.microsoft.com/office/drawing/2014/main" id="{3ED610F5-CF7F-41D5-9C4B-C09E522CF9FF}"/>
              </a:ext>
            </a:extLst>
          </p:cNvPr>
          <p:cNvSpPr>
            <a:spLocks noChangeArrowheads="1"/>
          </p:cNvSpPr>
          <p:nvPr/>
        </p:nvSpPr>
        <p:spPr bwMode="auto">
          <a:xfrm>
            <a:off x="1893888" y="6330951"/>
            <a:ext cx="1827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b="1">
                <a:solidFill>
                  <a:srgbClr val="FF0000"/>
                </a:solidFill>
                <a:sym typeface="Arial" panose="020B0604020202020204" pitchFamily="34" charset="0"/>
              </a:rPr>
              <a:t>学以致用                     </a:t>
            </a:r>
          </a:p>
          <a:p>
            <a:r>
              <a:rPr lang="zh-CN" altLang="en-US" sz="1200" b="1">
                <a:solidFill>
                  <a:srgbClr val="FF0000"/>
                </a:solidFill>
                <a:sym typeface="Arial" panose="020B0604020202020204" pitchFamily="34" charset="0"/>
              </a:rPr>
              <a:t>	用以促学</a:t>
            </a:r>
            <a:endParaRPr lang="zh-CN" altLang="en-US">
              <a:sym typeface="Arial" panose="020B0604020202020204" pitchFamily="34" charset="0"/>
            </a:endParaRPr>
          </a:p>
        </p:txBody>
      </p:sp>
      <p:sp>
        <p:nvSpPr>
          <p:cNvPr id="13316" name="标题 1">
            <a:extLst>
              <a:ext uri="{FF2B5EF4-FFF2-40B4-BE49-F238E27FC236}">
                <a16:creationId xmlns:a16="http://schemas.microsoft.com/office/drawing/2014/main" id="{243464D3-266C-42BD-B85C-172C2145A326}"/>
              </a:ext>
            </a:extLst>
          </p:cNvPr>
          <p:cNvSpPr>
            <a:spLocks noGrp="1" noChangeArrowheads="1"/>
          </p:cNvSpPr>
          <p:nvPr>
            <p:ph type="title" idx="4294967295"/>
          </p:nvPr>
        </p:nvSpPr>
        <p:spPr bwMode="auto">
          <a:xfrm>
            <a:off x="2474914" y="1"/>
            <a:ext cx="7735887" cy="849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95237" name="内容占位符 2">
            <a:extLst>
              <a:ext uri="{FF2B5EF4-FFF2-40B4-BE49-F238E27FC236}">
                <a16:creationId xmlns:a16="http://schemas.microsoft.com/office/drawing/2014/main" id="{D0632423-418C-4CBF-88A9-B209373BC684}"/>
              </a:ext>
            </a:extLst>
          </p:cNvPr>
          <p:cNvSpPr>
            <a:spLocks noGrp="1" noChangeArrowheads="1"/>
          </p:cNvSpPr>
          <p:nvPr>
            <p:ph idx="4294967295"/>
          </p:nvPr>
        </p:nvSpPr>
        <p:spPr bwMode="auto">
          <a:xfrm>
            <a:off x="1524001" y="1031875"/>
            <a:ext cx="8875713" cy="538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spcBef>
                <a:spcPts val="1200"/>
              </a:spcBef>
              <a:buClr>
                <a:srgbClr val="FF0000"/>
              </a:buClr>
              <a:buFont typeface="Wingdings" panose="05000000000000000000" pitchFamily="2" charset="2"/>
              <a:buChar char="n"/>
            </a:pPr>
            <a:r>
              <a:rPr lang="zh-CN" altLang="en-US">
                <a:latin typeface="黑体" panose="02010609060101010101" pitchFamily="49" charset="-122"/>
                <a:ea typeface="黑体" panose="02010609060101010101" pitchFamily="49" charset="-122"/>
              </a:rPr>
              <a:t>删除视图语法：</a:t>
            </a:r>
          </a:p>
          <a:p>
            <a:pPr lvl="2">
              <a:spcBef>
                <a:spcPts val="600"/>
              </a:spcBef>
              <a:buClr>
                <a:srgbClr val="0070C0"/>
              </a:buClr>
              <a:buNone/>
            </a:pPr>
            <a:r>
              <a:rPr lang="en-US" altLang="zh-CN" sz="1800">
                <a:latin typeface="黑体" panose="02010609060101010101" pitchFamily="49" charset="-122"/>
                <a:ea typeface="黑体" panose="02010609060101010101" pitchFamily="49" charset="-122"/>
              </a:rPr>
              <a:t>	DROP VIEW &lt;</a:t>
            </a:r>
            <a:r>
              <a:rPr lang="zh-CN" altLang="en-US" sz="1800">
                <a:latin typeface="黑体" panose="02010609060101010101" pitchFamily="49" charset="-122"/>
                <a:ea typeface="黑体" panose="02010609060101010101" pitchFamily="49" charset="-122"/>
              </a:rPr>
              <a:t>视图名</a:t>
            </a:r>
            <a:r>
              <a:rPr lang="en-US" altLang="zh-CN" sz="1800">
                <a:latin typeface="黑体" panose="02010609060101010101" pitchFamily="49" charset="-122"/>
                <a:ea typeface="黑体" panose="02010609060101010101" pitchFamily="49" charset="-122"/>
              </a:rPr>
              <a:t>&gt;</a:t>
            </a:r>
            <a:endParaRPr lang="zh-CN" altLang="en-US" sz="1800">
              <a:latin typeface="黑体" panose="02010609060101010101" pitchFamily="49" charset="-122"/>
              <a:ea typeface="黑体" panose="02010609060101010101" pitchFamily="49" charset="-122"/>
            </a:endParaRPr>
          </a:p>
          <a:p>
            <a:pPr lvl="1">
              <a:spcBef>
                <a:spcPts val="1200"/>
              </a:spcBef>
              <a:buClr>
                <a:srgbClr val="FF0000"/>
              </a:buClr>
              <a:buFont typeface="Wingdings" panose="05000000000000000000" pitchFamily="2" charset="2"/>
              <a:buChar char="n"/>
            </a:pPr>
            <a:r>
              <a:rPr lang="zh-CN" altLang="en-US">
                <a:latin typeface="黑体" panose="02010609060101010101" pitchFamily="49" charset="-122"/>
                <a:ea typeface="黑体" panose="02010609060101010101" pitchFamily="49" charset="-122"/>
              </a:rPr>
              <a:t>删除视图示例：</a:t>
            </a:r>
          </a:p>
          <a:p>
            <a:pPr lvl="2">
              <a:spcBef>
                <a:spcPts val="600"/>
              </a:spcBef>
              <a:buClr>
                <a:srgbClr val="0070C0"/>
              </a:buClr>
              <a:buFont typeface="Wingdings" panose="05000000000000000000" pitchFamily="2" charset="2"/>
              <a:buChar char="u"/>
            </a:pPr>
            <a:r>
              <a:rPr lang="zh-CN" altLang="en-US" sz="1800">
                <a:latin typeface="黑体" panose="02010609060101010101" pitchFamily="49" charset="-122"/>
                <a:ea typeface="黑体" panose="02010609060101010101" pitchFamily="49" charset="-122"/>
              </a:rPr>
              <a:t>删除视图</a:t>
            </a:r>
            <a:r>
              <a:rPr lang="en-US" altLang="zh-CN" sz="1800">
                <a:latin typeface="黑体" panose="02010609060101010101" pitchFamily="49" charset="-122"/>
                <a:ea typeface="黑体" panose="02010609060101010101" pitchFamily="49" charset="-122"/>
              </a:rPr>
              <a:t>DiagView </a:t>
            </a:r>
            <a:r>
              <a:rPr lang="zh-CN" altLang="en-US" sz="1800">
                <a:latin typeface="黑体" panose="02010609060101010101" pitchFamily="49" charset="-122"/>
                <a:ea typeface="黑体" panose="02010609060101010101" pitchFamily="49" charset="-122"/>
              </a:rPr>
              <a:t>。</a:t>
            </a:r>
          </a:p>
          <a:p>
            <a:pPr lvl="2">
              <a:spcBef>
                <a:spcPts val="600"/>
              </a:spcBef>
              <a:buClr>
                <a:srgbClr val="0070C0"/>
              </a:buClr>
              <a:buNone/>
            </a:pPr>
            <a:endParaRPr lang="zh-CN" altLang="en-US" sz="1800">
              <a:latin typeface="黑体" panose="02010609060101010101" pitchFamily="49" charset="-122"/>
              <a:ea typeface="黑体" panose="02010609060101010101" pitchFamily="49" charset="-122"/>
            </a:endParaRPr>
          </a:p>
          <a:p>
            <a:pPr lvl="2">
              <a:spcBef>
                <a:spcPts val="600"/>
              </a:spcBef>
              <a:buClr>
                <a:srgbClr val="0070C0"/>
              </a:buClr>
              <a:buNone/>
            </a:pPr>
            <a:r>
              <a:rPr lang="en-US" altLang="zh-CN" sz="1800">
                <a:latin typeface="黑体" panose="02010609060101010101" pitchFamily="49" charset="-122"/>
                <a:ea typeface="黑体" panose="02010609060101010101" pitchFamily="49" charset="-122"/>
              </a:rPr>
              <a:t>  DROP VIEW DiagView</a:t>
            </a:r>
            <a:endParaRPr lang="en-US" altLang="zh-CN"/>
          </a:p>
        </p:txBody>
      </p:sp>
      <p:sp>
        <p:nvSpPr>
          <p:cNvPr id="13318" name="AutoShape 10">
            <a:extLst>
              <a:ext uri="{FF2B5EF4-FFF2-40B4-BE49-F238E27FC236}">
                <a16:creationId xmlns:a16="http://schemas.microsoft.com/office/drawing/2014/main" id="{EB1D0E03-0B7A-4066-8D8B-43155C3A10CA}"/>
              </a:ext>
            </a:extLst>
          </p:cNvPr>
          <p:cNvSpPr>
            <a:spLocks noChangeArrowheads="1"/>
          </p:cNvSpPr>
          <p:nvPr/>
        </p:nvSpPr>
        <p:spPr bwMode="auto">
          <a:xfrm>
            <a:off x="2508251" y="117476"/>
            <a:ext cx="1806575" cy="523875"/>
          </a:xfrm>
          <a:prstGeom prst="chevron">
            <a:avLst>
              <a:gd name="adj" fmla="val 17817"/>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视图</a:t>
            </a:r>
            <a:endParaRPr lang="zh-CN" altLang="en-US">
              <a:sym typeface="Arial" panose="020B0604020202020204" pitchFamily="34" charset="0"/>
            </a:endParaRPr>
          </a:p>
        </p:txBody>
      </p:sp>
      <p:sp>
        <p:nvSpPr>
          <p:cNvPr id="13319" name="AutoShape 10">
            <a:extLst>
              <a:ext uri="{FF2B5EF4-FFF2-40B4-BE49-F238E27FC236}">
                <a16:creationId xmlns:a16="http://schemas.microsoft.com/office/drawing/2014/main" id="{A006A3D2-BF36-44E8-8387-95DAC658BA58}"/>
              </a:ext>
            </a:extLst>
          </p:cNvPr>
          <p:cNvSpPr>
            <a:spLocks noChangeArrowheads="1"/>
          </p:cNvSpPr>
          <p:nvPr/>
        </p:nvSpPr>
        <p:spPr bwMode="auto">
          <a:xfrm>
            <a:off x="4289425" y="111125"/>
            <a:ext cx="1917700" cy="522288"/>
          </a:xfrm>
          <a:prstGeom prst="chevron">
            <a:avLst>
              <a:gd name="adj" fmla="val 17866"/>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删除视图</a:t>
            </a:r>
            <a:endParaRPr lang="zh-CN" altLang="en-US">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5237">
                                            <p:txEl>
                                              <p:pRg st="2" end="2"/>
                                            </p:txEl>
                                          </p:spTgt>
                                        </p:tgtEl>
                                        <p:attrNameLst>
                                          <p:attrName>style.visibility</p:attrName>
                                        </p:attrNameLst>
                                      </p:cBhvr>
                                      <p:to>
                                        <p:strVal val="visible"/>
                                      </p:to>
                                    </p:set>
                                    <p:anim calcmode="lin" valueType="num">
                                      <p:cBhvr>
                                        <p:cTn id="7" dur="500" fill="hold"/>
                                        <p:tgtEl>
                                          <p:spTgt spid="95237">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9523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5237">
                                            <p:txEl>
                                              <p:pRg st="3" end="3"/>
                                            </p:txEl>
                                          </p:spTgt>
                                        </p:tgtEl>
                                        <p:attrNameLst>
                                          <p:attrName>style.visibility</p:attrName>
                                        </p:attrNameLst>
                                      </p:cBhvr>
                                      <p:to>
                                        <p:strVal val="visible"/>
                                      </p:to>
                                    </p:set>
                                    <p:anim calcmode="lin" valueType="num">
                                      <p:cBhvr>
                                        <p:cTn id="11" dur="500" fill="hold"/>
                                        <p:tgtEl>
                                          <p:spTgt spid="95237">
                                            <p:txEl>
                                              <p:pRg st="3" end="3"/>
                                            </p:txEl>
                                          </p:spTgt>
                                        </p:tgtEl>
                                        <p:attrNameLst>
                                          <p:attrName>ppt_x</p:attrName>
                                        </p:attrNameLst>
                                      </p:cBhvr>
                                      <p:tavLst>
                                        <p:tav tm="0">
                                          <p:val>
                                            <p:strVal val="#ppt_x"/>
                                          </p:val>
                                        </p:tav>
                                        <p:tav tm="100000">
                                          <p:val>
                                            <p:strVal val="#ppt_x"/>
                                          </p:val>
                                        </p:tav>
                                      </p:tavLst>
                                    </p:anim>
                                    <p:anim calcmode="lin" valueType="num">
                                      <p:cBhvr>
                                        <p:cTn id="12" dur="500" fill="hold"/>
                                        <p:tgtEl>
                                          <p:spTgt spid="9523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95237">
                                            <p:txEl>
                                              <p:pRg st="5" end="5"/>
                                            </p:txEl>
                                          </p:spTgt>
                                        </p:tgtEl>
                                        <p:attrNameLst>
                                          <p:attrName>style.visibility</p:attrName>
                                        </p:attrNameLst>
                                      </p:cBhvr>
                                      <p:to>
                                        <p:strVal val="visible"/>
                                      </p:to>
                                    </p:set>
                                    <p:anim calcmode="lin" valueType="num">
                                      <p:cBhvr>
                                        <p:cTn id="17" dur="500" fill="hold"/>
                                        <p:tgtEl>
                                          <p:spTgt spid="95237">
                                            <p:txEl>
                                              <p:pRg st="5" end="5"/>
                                            </p:txEl>
                                          </p:spTgt>
                                        </p:tgtEl>
                                        <p:attrNameLst>
                                          <p:attrName>ppt_x</p:attrName>
                                        </p:attrNameLst>
                                      </p:cBhvr>
                                      <p:tavLst>
                                        <p:tav tm="0">
                                          <p:val>
                                            <p:strVal val="#ppt_x"/>
                                          </p:val>
                                        </p:tav>
                                        <p:tav tm="100000">
                                          <p:val>
                                            <p:strVal val="#ppt_x"/>
                                          </p:val>
                                        </p:tav>
                                      </p:tavLst>
                                    </p:anim>
                                    <p:anim calcmode="lin" valueType="num">
                                      <p:cBhvr>
                                        <p:cTn id="18" dur="500" fill="hold"/>
                                        <p:tgtEl>
                                          <p:spTgt spid="9523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0">
            <a:hlinkClick r:id="rId2"/>
            <a:extLst>
              <a:ext uri="{FF2B5EF4-FFF2-40B4-BE49-F238E27FC236}">
                <a16:creationId xmlns:a16="http://schemas.microsoft.com/office/drawing/2014/main" id="{023A9767-9E64-482F-A333-9F8C560B5278}"/>
              </a:ext>
            </a:extLst>
          </p:cNvPr>
          <p:cNvSpPr>
            <a:spLocks noChangeArrowheads="1"/>
          </p:cNvSpPr>
          <p:nvPr/>
        </p:nvSpPr>
        <p:spPr bwMode="auto">
          <a:xfrm>
            <a:off x="6919913" y="6370639"/>
            <a:ext cx="3154362" cy="306387"/>
          </a:xfrm>
          <a:prstGeom prst="rect">
            <a:avLst/>
          </a:prstGeom>
          <a:solidFill>
            <a:srgbClr val="969696">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solidFill>
                  <a:srgbClr val="4D4D4D"/>
                </a:solidFill>
                <a:sym typeface="Arial" panose="020B0604020202020204" pitchFamily="34" charset="0"/>
              </a:rPr>
              <a:t>DATABASE@UESTC</a:t>
            </a:r>
            <a:endParaRPr lang="en-US" altLang="zh-CN">
              <a:sym typeface="Arial" panose="020B0604020202020204" pitchFamily="34" charset="0"/>
            </a:endParaRPr>
          </a:p>
        </p:txBody>
      </p:sp>
      <p:sp>
        <p:nvSpPr>
          <p:cNvPr id="28675" name="TextBox 10">
            <a:extLst>
              <a:ext uri="{FF2B5EF4-FFF2-40B4-BE49-F238E27FC236}">
                <a16:creationId xmlns:a16="http://schemas.microsoft.com/office/drawing/2014/main" id="{95515AC1-3820-4167-BE9C-2CCF791A0D64}"/>
              </a:ext>
            </a:extLst>
          </p:cNvPr>
          <p:cNvSpPr>
            <a:spLocks noChangeArrowheads="1"/>
          </p:cNvSpPr>
          <p:nvPr/>
        </p:nvSpPr>
        <p:spPr bwMode="auto">
          <a:xfrm>
            <a:off x="1893888" y="6330951"/>
            <a:ext cx="1827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b="1">
                <a:solidFill>
                  <a:srgbClr val="FF0000"/>
                </a:solidFill>
                <a:sym typeface="Arial" panose="020B0604020202020204" pitchFamily="34" charset="0"/>
              </a:rPr>
              <a:t>学以致用                     </a:t>
            </a:r>
          </a:p>
          <a:p>
            <a:r>
              <a:rPr lang="zh-CN" altLang="en-US" sz="1200" b="1">
                <a:solidFill>
                  <a:srgbClr val="FF0000"/>
                </a:solidFill>
                <a:sym typeface="Arial" panose="020B0604020202020204" pitchFamily="34" charset="0"/>
              </a:rPr>
              <a:t>	用以促学</a:t>
            </a:r>
            <a:endParaRPr lang="zh-CN" altLang="en-US">
              <a:sym typeface="Arial" panose="020B0604020202020204" pitchFamily="34" charset="0"/>
            </a:endParaRPr>
          </a:p>
        </p:txBody>
      </p:sp>
      <p:sp>
        <p:nvSpPr>
          <p:cNvPr id="28676" name="标题 1">
            <a:extLst>
              <a:ext uri="{FF2B5EF4-FFF2-40B4-BE49-F238E27FC236}">
                <a16:creationId xmlns:a16="http://schemas.microsoft.com/office/drawing/2014/main" id="{8FE601A3-DFEC-4E4D-AC62-FA7EFF4A585B}"/>
              </a:ext>
            </a:extLst>
          </p:cNvPr>
          <p:cNvSpPr>
            <a:spLocks noGrp="1" noChangeArrowheads="1"/>
          </p:cNvSpPr>
          <p:nvPr>
            <p:ph type="title" idx="4294967295"/>
          </p:nvPr>
        </p:nvSpPr>
        <p:spPr bwMode="auto">
          <a:xfrm>
            <a:off x="2474914" y="1"/>
            <a:ext cx="7735887" cy="849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28677" name="内容占位符 2">
            <a:extLst>
              <a:ext uri="{FF2B5EF4-FFF2-40B4-BE49-F238E27FC236}">
                <a16:creationId xmlns:a16="http://schemas.microsoft.com/office/drawing/2014/main" id="{E4702A45-B6A1-422E-84A6-8F98766A804B}"/>
              </a:ext>
            </a:extLst>
          </p:cNvPr>
          <p:cNvSpPr>
            <a:spLocks noGrp="1" noChangeArrowheads="1"/>
          </p:cNvSpPr>
          <p:nvPr>
            <p:ph idx="4294967295"/>
          </p:nvPr>
        </p:nvSpPr>
        <p:spPr bwMode="auto">
          <a:xfrm>
            <a:off x="1808163" y="1031875"/>
            <a:ext cx="8261350" cy="1454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spcBef>
                <a:spcPts val="1200"/>
              </a:spcBef>
              <a:buClr>
                <a:srgbClr val="FF0000"/>
              </a:buClr>
              <a:buFont typeface="Wingdings" panose="05000000000000000000" pitchFamily="2" charset="2"/>
              <a:buChar char="n"/>
            </a:pPr>
            <a:r>
              <a:rPr lang="zh-CN" altLang="en-US" dirty="0">
                <a:latin typeface="黑体" panose="02010609060101010101" pitchFamily="49" charset="-122"/>
                <a:ea typeface="黑体" panose="02010609060101010101" pitchFamily="49" charset="-122"/>
              </a:rPr>
              <a:t>创建索引语法格式</a:t>
            </a:r>
          </a:p>
          <a:p>
            <a:pPr lvl="2">
              <a:spcBef>
                <a:spcPts val="600"/>
              </a:spcBef>
              <a:buClr>
                <a:srgbClr val="0070C0"/>
              </a:buClr>
              <a:buNone/>
            </a:pPr>
            <a:r>
              <a:rPr lang="en-US" altLang="zh-CN" sz="1800" dirty="0">
                <a:latin typeface="黑体" panose="02010609060101010101" pitchFamily="49" charset="-122"/>
                <a:ea typeface="黑体" panose="02010609060101010101" pitchFamily="49" charset="-122"/>
              </a:rPr>
              <a:t>CREATE [ UNIQUE ] [ CLUSTERED | NONCLUSTERED ] INDEX &lt;</a:t>
            </a:r>
            <a:r>
              <a:rPr lang="zh-CN" altLang="en-US" sz="1800" dirty="0">
                <a:latin typeface="黑体" panose="02010609060101010101" pitchFamily="49" charset="-122"/>
                <a:ea typeface="黑体" panose="02010609060101010101" pitchFamily="49" charset="-122"/>
              </a:rPr>
              <a:t>索引名</a:t>
            </a:r>
            <a:r>
              <a:rPr lang="en-US" altLang="zh-CN" sz="1800" dirty="0">
                <a:latin typeface="黑体" panose="02010609060101010101" pitchFamily="49" charset="-122"/>
                <a:ea typeface="黑体" panose="02010609060101010101" pitchFamily="49" charset="-122"/>
              </a:rPr>
              <a:t>&gt;</a:t>
            </a:r>
            <a:endParaRPr lang="zh-CN" altLang="en-US" sz="1800" dirty="0">
              <a:latin typeface="黑体" panose="02010609060101010101" pitchFamily="49" charset="-122"/>
              <a:ea typeface="黑体" panose="02010609060101010101" pitchFamily="49" charset="-122"/>
            </a:endParaRPr>
          </a:p>
          <a:p>
            <a:pPr lvl="2">
              <a:spcBef>
                <a:spcPts val="600"/>
              </a:spcBef>
              <a:buClr>
                <a:srgbClr val="0070C0"/>
              </a:buClr>
              <a:buNone/>
            </a:pPr>
            <a:r>
              <a:rPr lang="en-US" altLang="zh-CN" sz="1800" dirty="0">
                <a:latin typeface="黑体" panose="02010609060101010101" pitchFamily="49" charset="-122"/>
                <a:ea typeface="黑体" panose="02010609060101010101" pitchFamily="49" charset="-122"/>
              </a:rPr>
              <a:t>ON &lt; </a:t>
            </a:r>
            <a:r>
              <a:rPr lang="zh-CN" altLang="en-US" sz="1800" dirty="0">
                <a:latin typeface="黑体" panose="02010609060101010101" pitchFamily="49" charset="-122"/>
                <a:ea typeface="黑体" panose="02010609060101010101" pitchFamily="49" charset="-122"/>
              </a:rPr>
              <a:t>基表名 </a:t>
            </a:r>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视图名</a:t>
            </a:r>
            <a:r>
              <a:rPr lang="en-US" altLang="zh-CN" sz="1800" dirty="0">
                <a:latin typeface="黑体" panose="02010609060101010101" pitchFamily="49" charset="-122"/>
                <a:ea typeface="黑体" panose="02010609060101010101" pitchFamily="49" charset="-122"/>
              </a:rPr>
              <a:t>&gt; ( </a:t>
            </a:r>
            <a:r>
              <a:rPr lang="zh-CN" altLang="en-US" sz="1800" dirty="0">
                <a:latin typeface="黑体" panose="02010609060101010101" pitchFamily="49" charset="-122"/>
                <a:ea typeface="黑体" panose="02010609060101010101" pitchFamily="49" charset="-122"/>
              </a:rPr>
              <a:t>列名</a:t>
            </a:r>
            <a:r>
              <a:rPr lang="en-US" altLang="zh-CN" sz="1800" dirty="0">
                <a:latin typeface="黑体" panose="02010609060101010101" pitchFamily="49" charset="-122"/>
                <a:ea typeface="黑体" panose="02010609060101010101" pitchFamily="49" charset="-122"/>
              </a:rPr>
              <a:t>[ ASC | DESC ] [ ,...n ] )</a:t>
            </a:r>
          </a:p>
          <a:p>
            <a:pPr lvl="2">
              <a:spcBef>
                <a:spcPts val="600"/>
              </a:spcBef>
              <a:buClr>
                <a:srgbClr val="0070C0"/>
              </a:buClr>
              <a:buNone/>
            </a:pPr>
            <a:endParaRPr lang="zh-CN" altLang="en-US" dirty="0"/>
          </a:p>
        </p:txBody>
      </p:sp>
      <p:sp>
        <p:nvSpPr>
          <p:cNvPr id="28678" name="AutoShape 10">
            <a:extLst>
              <a:ext uri="{FF2B5EF4-FFF2-40B4-BE49-F238E27FC236}">
                <a16:creationId xmlns:a16="http://schemas.microsoft.com/office/drawing/2014/main" id="{CED32D82-F29B-449B-80DD-C5DAF60F6C86}"/>
              </a:ext>
            </a:extLst>
          </p:cNvPr>
          <p:cNvSpPr>
            <a:spLocks noChangeArrowheads="1"/>
          </p:cNvSpPr>
          <p:nvPr/>
        </p:nvSpPr>
        <p:spPr bwMode="auto">
          <a:xfrm>
            <a:off x="2508251" y="117476"/>
            <a:ext cx="1806575" cy="523875"/>
          </a:xfrm>
          <a:prstGeom prst="chevron">
            <a:avLst>
              <a:gd name="adj" fmla="val 17817"/>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索引</a:t>
            </a:r>
            <a:endParaRPr lang="zh-CN" altLang="en-US">
              <a:sym typeface="Arial" panose="020B0604020202020204" pitchFamily="34" charset="0"/>
            </a:endParaRPr>
          </a:p>
        </p:txBody>
      </p:sp>
      <p:sp>
        <p:nvSpPr>
          <p:cNvPr id="28679" name="AutoShape 10">
            <a:extLst>
              <a:ext uri="{FF2B5EF4-FFF2-40B4-BE49-F238E27FC236}">
                <a16:creationId xmlns:a16="http://schemas.microsoft.com/office/drawing/2014/main" id="{8E4DA827-DE2C-4F54-8159-78602CB410DE}"/>
              </a:ext>
            </a:extLst>
          </p:cNvPr>
          <p:cNvSpPr>
            <a:spLocks noChangeArrowheads="1"/>
          </p:cNvSpPr>
          <p:nvPr/>
        </p:nvSpPr>
        <p:spPr bwMode="auto">
          <a:xfrm>
            <a:off x="4289425" y="111125"/>
            <a:ext cx="1917700" cy="522288"/>
          </a:xfrm>
          <a:prstGeom prst="chevron">
            <a:avLst>
              <a:gd name="adj" fmla="val 17866"/>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创建索引</a:t>
            </a:r>
            <a:endParaRPr lang="zh-CN" altLang="en-US">
              <a:sym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0">
            <a:hlinkClick r:id="rId2"/>
            <a:extLst>
              <a:ext uri="{FF2B5EF4-FFF2-40B4-BE49-F238E27FC236}">
                <a16:creationId xmlns:a16="http://schemas.microsoft.com/office/drawing/2014/main" id="{C79E11B1-EC10-48E5-9E65-4C9C455F82FE}"/>
              </a:ext>
            </a:extLst>
          </p:cNvPr>
          <p:cNvSpPr>
            <a:spLocks noChangeArrowheads="1"/>
          </p:cNvSpPr>
          <p:nvPr/>
        </p:nvSpPr>
        <p:spPr bwMode="auto">
          <a:xfrm>
            <a:off x="6919913" y="6370639"/>
            <a:ext cx="3154362" cy="306387"/>
          </a:xfrm>
          <a:prstGeom prst="rect">
            <a:avLst/>
          </a:prstGeom>
          <a:solidFill>
            <a:srgbClr val="969696">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solidFill>
                  <a:srgbClr val="4D4D4D"/>
                </a:solidFill>
                <a:sym typeface="Arial" panose="020B0604020202020204" pitchFamily="34" charset="0"/>
              </a:rPr>
              <a:t>DATABASE@UESTC</a:t>
            </a:r>
            <a:endParaRPr lang="en-US" altLang="zh-CN">
              <a:sym typeface="Arial" panose="020B0604020202020204" pitchFamily="34" charset="0"/>
            </a:endParaRPr>
          </a:p>
        </p:txBody>
      </p:sp>
      <p:sp>
        <p:nvSpPr>
          <p:cNvPr id="30723" name="TextBox 10">
            <a:extLst>
              <a:ext uri="{FF2B5EF4-FFF2-40B4-BE49-F238E27FC236}">
                <a16:creationId xmlns:a16="http://schemas.microsoft.com/office/drawing/2014/main" id="{0DC7479C-3B97-4AD6-AD07-47D8784ADC2B}"/>
              </a:ext>
            </a:extLst>
          </p:cNvPr>
          <p:cNvSpPr>
            <a:spLocks noChangeArrowheads="1"/>
          </p:cNvSpPr>
          <p:nvPr/>
        </p:nvSpPr>
        <p:spPr bwMode="auto">
          <a:xfrm>
            <a:off x="1893888" y="6330951"/>
            <a:ext cx="1827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b="1">
                <a:solidFill>
                  <a:srgbClr val="FF0000"/>
                </a:solidFill>
                <a:sym typeface="Arial" panose="020B0604020202020204" pitchFamily="34" charset="0"/>
              </a:rPr>
              <a:t>学以致用                     </a:t>
            </a:r>
          </a:p>
          <a:p>
            <a:r>
              <a:rPr lang="zh-CN" altLang="en-US" sz="1200" b="1">
                <a:solidFill>
                  <a:srgbClr val="FF0000"/>
                </a:solidFill>
                <a:sym typeface="Arial" panose="020B0604020202020204" pitchFamily="34" charset="0"/>
              </a:rPr>
              <a:t>	用以促学</a:t>
            </a:r>
            <a:endParaRPr lang="zh-CN" altLang="en-US">
              <a:sym typeface="Arial" panose="020B0604020202020204" pitchFamily="34" charset="0"/>
            </a:endParaRPr>
          </a:p>
        </p:txBody>
      </p:sp>
      <p:sp>
        <p:nvSpPr>
          <p:cNvPr id="30724" name="标题 1">
            <a:extLst>
              <a:ext uri="{FF2B5EF4-FFF2-40B4-BE49-F238E27FC236}">
                <a16:creationId xmlns:a16="http://schemas.microsoft.com/office/drawing/2014/main" id="{E5287C79-4744-4B5B-8D84-4F43C575CBAE}"/>
              </a:ext>
            </a:extLst>
          </p:cNvPr>
          <p:cNvSpPr>
            <a:spLocks noGrp="1" noChangeArrowheads="1"/>
          </p:cNvSpPr>
          <p:nvPr>
            <p:ph type="title" idx="4294967295"/>
          </p:nvPr>
        </p:nvSpPr>
        <p:spPr bwMode="auto">
          <a:xfrm>
            <a:off x="2474914" y="1"/>
            <a:ext cx="7735887" cy="849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113669" name="内容占位符 2">
            <a:extLst>
              <a:ext uri="{FF2B5EF4-FFF2-40B4-BE49-F238E27FC236}">
                <a16:creationId xmlns:a16="http://schemas.microsoft.com/office/drawing/2014/main" id="{FC36D035-C62D-4C08-8919-C7B429B93F39}"/>
              </a:ext>
            </a:extLst>
          </p:cNvPr>
          <p:cNvSpPr>
            <a:spLocks noGrp="1" noChangeArrowheads="1"/>
          </p:cNvSpPr>
          <p:nvPr>
            <p:ph idx="4294967295"/>
          </p:nvPr>
        </p:nvSpPr>
        <p:spPr bwMode="auto">
          <a:xfrm>
            <a:off x="1808164" y="1031875"/>
            <a:ext cx="8466137" cy="538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spcBef>
                <a:spcPts val="1200"/>
              </a:spcBef>
              <a:buClr>
                <a:srgbClr val="FF0000"/>
              </a:buClr>
              <a:buFont typeface="Wingdings" panose="05000000000000000000" pitchFamily="2" charset="2"/>
              <a:buChar char="n"/>
            </a:pPr>
            <a:r>
              <a:rPr lang="zh-CN" altLang="en-US">
                <a:latin typeface="黑体" panose="02010609060101010101" pitchFamily="49" charset="-122"/>
                <a:ea typeface="黑体" panose="02010609060101010101" pitchFamily="49" charset="-122"/>
              </a:rPr>
              <a:t>删除索引语法</a:t>
            </a:r>
          </a:p>
          <a:p>
            <a:pPr lvl="2">
              <a:spcBef>
                <a:spcPts val="600"/>
              </a:spcBef>
              <a:buClr>
                <a:srgbClr val="0070C0"/>
              </a:buClr>
              <a:buNone/>
            </a:pPr>
            <a:r>
              <a:rPr lang="en-US" altLang="zh-CN" sz="1800">
                <a:latin typeface="黑体" panose="02010609060101010101" pitchFamily="49" charset="-122"/>
                <a:ea typeface="黑体" panose="02010609060101010101" pitchFamily="49" charset="-122"/>
              </a:rPr>
              <a:t>DROP INDEX </a:t>
            </a:r>
            <a:r>
              <a:rPr lang="zh-CN" altLang="en-US" sz="1800">
                <a:latin typeface="黑体" panose="02010609060101010101" pitchFamily="49" charset="-122"/>
                <a:ea typeface="黑体" panose="02010609060101010101" pitchFamily="49" charset="-122"/>
              </a:rPr>
              <a:t>索引名</a:t>
            </a:r>
            <a:r>
              <a:rPr lang="en-US" altLang="zh-CN" sz="1800">
                <a:latin typeface="黑体" panose="02010609060101010101" pitchFamily="49" charset="-122"/>
                <a:ea typeface="黑体" panose="02010609060101010101" pitchFamily="49" charset="-122"/>
              </a:rPr>
              <a:t> </a:t>
            </a:r>
            <a:endParaRPr lang="zh-CN" altLang="en-US" sz="1800">
              <a:latin typeface="黑体" panose="02010609060101010101" pitchFamily="49" charset="-122"/>
              <a:ea typeface="黑体" panose="02010609060101010101" pitchFamily="49" charset="-122"/>
            </a:endParaRPr>
          </a:p>
          <a:p>
            <a:pPr lvl="2">
              <a:spcBef>
                <a:spcPts val="600"/>
              </a:spcBef>
              <a:buClr>
                <a:srgbClr val="0070C0"/>
              </a:buClr>
              <a:buNone/>
            </a:pPr>
            <a:endParaRPr lang="zh-CN" altLang="en-US" sz="1800">
              <a:latin typeface="黑体" panose="02010609060101010101" pitchFamily="49" charset="-122"/>
              <a:ea typeface="黑体" panose="02010609060101010101" pitchFamily="49" charset="-122"/>
            </a:endParaRPr>
          </a:p>
          <a:p>
            <a:pPr lvl="1">
              <a:spcBef>
                <a:spcPts val="1200"/>
              </a:spcBef>
              <a:buClr>
                <a:srgbClr val="FF0000"/>
              </a:buClr>
              <a:buFont typeface="Wingdings" panose="05000000000000000000" pitchFamily="2" charset="2"/>
              <a:buChar char="n"/>
            </a:pPr>
            <a:r>
              <a:rPr lang="zh-CN" altLang="en-US">
                <a:latin typeface="黑体" panose="02010609060101010101" pitchFamily="49" charset="-122"/>
                <a:ea typeface="黑体" panose="02010609060101010101" pitchFamily="49" charset="-122"/>
              </a:rPr>
              <a:t>删除索引示例</a:t>
            </a:r>
          </a:p>
          <a:p>
            <a:pPr lvl="2">
              <a:spcBef>
                <a:spcPts val="600"/>
              </a:spcBef>
              <a:buClr>
                <a:srgbClr val="0070C0"/>
              </a:buClr>
              <a:buFont typeface="Wingdings" panose="05000000000000000000" pitchFamily="2" charset="2"/>
              <a:buChar char="u"/>
            </a:pPr>
            <a:r>
              <a:rPr lang="zh-CN" altLang="en-US" sz="1800">
                <a:latin typeface="黑体" panose="02010609060101010101" pitchFamily="49" charset="-122"/>
                <a:ea typeface="黑体" panose="02010609060101010101" pitchFamily="49" charset="-122"/>
              </a:rPr>
              <a:t>删除</a:t>
            </a:r>
            <a:r>
              <a:rPr lang="en-US" altLang="zh-CN" sz="1800">
                <a:latin typeface="黑体" panose="02010609060101010101" pitchFamily="49" charset="-122"/>
                <a:ea typeface="黑体" panose="02010609060101010101" pitchFamily="49" charset="-122"/>
              </a:rPr>
              <a:t>DoctorIndex</a:t>
            </a:r>
            <a:r>
              <a:rPr lang="zh-CN" altLang="en-US" sz="1800">
                <a:latin typeface="黑体" panose="02010609060101010101" pitchFamily="49" charset="-122"/>
                <a:ea typeface="黑体" panose="02010609060101010101" pitchFamily="49" charset="-122"/>
              </a:rPr>
              <a:t>索引。</a:t>
            </a:r>
          </a:p>
          <a:p>
            <a:pPr lvl="2">
              <a:spcBef>
                <a:spcPts val="600"/>
              </a:spcBef>
              <a:buClr>
                <a:srgbClr val="0070C0"/>
              </a:buClr>
              <a:buNone/>
            </a:pPr>
            <a:r>
              <a:rPr lang="en-US" altLang="zh-CN" sz="1800">
                <a:latin typeface="黑体" panose="02010609060101010101" pitchFamily="49" charset="-122"/>
                <a:ea typeface="黑体" panose="02010609060101010101" pitchFamily="49" charset="-122"/>
              </a:rPr>
              <a:t>DROP INDEX DoctorIndex </a:t>
            </a:r>
            <a:endParaRPr lang="zh-CN" altLang="en-US"/>
          </a:p>
        </p:txBody>
      </p:sp>
      <p:sp>
        <p:nvSpPr>
          <p:cNvPr id="30726" name="AutoShape 10">
            <a:extLst>
              <a:ext uri="{FF2B5EF4-FFF2-40B4-BE49-F238E27FC236}">
                <a16:creationId xmlns:a16="http://schemas.microsoft.com/office/drawing/2014/main" id="{DE571A7D-ED2E-468C-A2C1-AFF364CD21F3}"/>
              </a:ext>
            </a:extLst>
          </p:cNvPr>
          <p:cNvSpPr>
            <a:spLocks noChangeArrowheads="1"/>
          </p:cNvSpPr>
          <p:nvPr/>
        </p:nvSpPr>
        <p:spPr bwMode="auto">
          <a:xfrm>
            <a:off x="2508251" y="117476"/>
            <a:ext cx="1806575" cy="523875"/>
          </a:xfrm>
          <a:prstGeom prst="chevron">
            <a:avLst>
              <a:gd name="adj" fmla="val 17817"/>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索引</a:t>
            </a:r>
            <a:endParaRPr lang="zh-CN" altLang="en-US">
              <a:sym typeface="Arial" panose="020B0604020202020204" pitchFamily="34" charset="0"/>
            </a:endParaRPr>
          </a:p>
        </p:txBody>
      </p:sp>
      <p:sp>
        <p:nvSpPr>
          <p:cNvPr id="30727" name="AutoShape 10">
            <a:extLst>
              <a:ext uri="{FF2B5EF4-FFF2-40B4-BE49-F238E27FC236}">
                <a16:creationId xmlns:a16="http://schemas.microsoft.com/office/drawing/2014/main" id="{5E5F9F84-DE96-4CC5-9CE5-D5922E80D827}"/>
              </a:ext>
            </a:extLst>
          </p:cNvPr>
          <p:cNvSpPr>
            <a:spLocks noChangeArrowheads="1"/>
          </p:cNvSpPr>
          <p:nvPr/>
        </p:nvSpPr>
        <p:spPr bwMode="auto">
          <a:xfrm>
            <a:off x="4289425" y="111125"/>
            <a:ext cx="1917700" cy="522288"/>
          </a:xfrm>
          <a:prstGeom prst="chevron">
            <a:avLst>
              <a:gd name="adj" fmla="val 17866"/>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删除索引</a:t>
            </a:r>
            <a:endParaRPr lang="zh-CN" altLang="en-US">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3669">
                                            <p:txEl>
                                              <p:pRg st="3" end="3"/>
                                            </p:txEl>
                                          </p:spTgt>
                                        </p:tgtEl>
                                        <p:attrNameLst>
                                          <p:attrName>style.visibility</p:attrName>
                                        </p:attrNameLst>
                                      </p:cBhvr>
                                      <p:to>
                                        <p:strVal val="visible"/>
                                      </p:to>
                                    </p:set>
                                    <p:anim calcmode="lin" valueType="num">
                                      <p:cBhvr>
                                        <p:cTn id="7" dur="500" fill="hold"/>
                                        <p:tgtEl>
                                          <p:spTgt spid="113669">
                                            <p:txEl>
                                              <p:pRg st="3" end="3"/>
                                            </p:txEl>
                                          </p:spTgt>
                                        </p:tgtEl>
                                        <p:attrNameLst>
                                          <p:attrName>ppt_x</p:attrName>
                                        </p:attrNameLst>
                                      </p:cBhvr>
                                      <p:tavLst>
                                        <p:tav tm="0">
                                          <p:val>
                                            <p:strVal val="#ppt_x"/>
                                          </p:val>
                                        </p:tav>
                                        <p:tav tm="100000">
                                          <p:val>
                                            <p:strVal val="#ppt_x"/>
                                          </p:val>
                                        </p:tav>
                                      </p:tavLst>
                                    </p:anim>
                                    <p:anim calcmode="lin" valueType="num">
                                      <p:cBhvr>
                                        <p:cTn id="8" dur="500" fill="hold"/>
                                        <p:tgtEl>
                                          <p:spTgt spid="11366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3669">
                                            <p:txEl>
                                              <p:pRg st="4" end="4"/>
                                            </p:txEl>
                                          </p:spTgt>
                                        </p:tgtEl>
                                        <p:attrNameLst>
                                          <p:attrName>style.visibility</p:attrName>
                                        </p:attrNameLst>
                                      </p:cBhvr>
                                      <p:to>
                                        <p:strVal val="visible"/>
                                      </p:to>
                                    </p:set>
                                    <p:anim calcmode="lin" valueType="num">
                                      <p:cBhvr>
                                        <p:cTn id="11" dur="500" fill="hold"/>
                                        <p:tgtEl>
                                          <p:spTgt spid="113669">
                                            <p:txEl>
                                              <p:pRg st="4" end="4"/>
                                            </p:txEl>
                                          </p:spTgt>
                                        </p:tgtEl>
                                        <p:attrNameLst>
                                          <p:attrName>ppt_x</p:attrName>
                                        </p:attrNameLst>
                                      </p:cBhvr>
                                      <p:tavLst>
                                        <p:tav tm="0">
                                          <p:val>
                                            <p:strVal val="#ppt_x"/>
                                          </p:val>
                                        </p:tav>
                                        <p:tav tm="100000">
                                          <p:val>
                                            <p:strVal val="#ppt_x"/>
                                          </p:val>
                                        </p:tav>
                                      </p:tavLst>
                                    </p:anim>
                                    <p:anim calcmode="lin" valueType="num">
                                      <p:cBhvr>
                                        <p:cTn id="12" dur="500" fill="hold"/>
                                        <p:tgtEl>
                                          <p:spTgt spid="113669">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3669">
                                            <p:txEl>
                                              <p:pRg st="5" end="5"/>
                                            </p:txEl>
                                          </p:spTgt>
                                        </p:tgtEl>
                                        <p:attrNameLst>
                                          <p:attrName>style.visibility</p:attrName>
                                        </p:attrNameLst>
                                      </p:cBhvr>
                                      <p:to>
                                        <p:strVal val="visible"/>
                                      </p:to>
                                    </p:set>
                                    <p:anim calcmode="lin" valueType="num">
                                      <p:cBhvr>
                                        <p:cTn id="15" dur="500" fill="hold"/>
                                        <p:tgtEl>
                                          <p:spTgt spid="113669">
                                            <p:txEl>
                                              <p:pRg st="5" end="5"/>
                                            </p:txEl>
                                          </p:spTgt>
                                        </p:tgtEl>
                                        <p:attrNameLst>
                                          <p:attrName>ppt_x</p:attrName>
                                        </p:attrNameLst>
                                      </p:cBhvr>
                                      <p:tavLst>
                                        <p:tav tm="0">
                                          <p:val>
                                            <p:strVal val="#ppt_x"/>
                                          </p:val>
                                        </p:tav>
                                        <p:tav tm="100000">
                                          <p:val>
                                            <p:strVal val="#ppt_x"/>
                                          </p:val>
                                        </p:tav>
                                      </p:tavLst>
                                    </p:anim>
                                    <p:anim calcmode="lin" valueType="num">
                                      <p:cBhvr>
                                        <p:cTn id="16" dur="500" fill="hold"/>
                                        <p:tgtEl>
                                          <p:spTgt spid="11366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A12EE78F-E89E-445C-8601-DF98ABD30772}"/>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94CD7624-0BFC-43D9-BBFF-96DD87D7C7B3}"/>
              </a:ext>
            </a:extLst>
          </p:cNvPr>
          <p:cNvSpPr>
            <a:spLocks noGrp="1" noChangeArrowheads="1"/>
          </p:cNvSpPr>
          <p:nvPr>
            <p:ph idx="1"/>
          </p:nvPr>
        </p:nvSpPr>
        <p:spPr bwMode="auto">
          <a:xfrm>
            <a:off x="1981200" y="1268414"/>
            <a:ext cx="8229600" cy="5068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457200" lvl="1" indent="0">
              <a:buNone/>
            </a:pPr>
            <a:r>
              <a:rPr lang="en-US" altLang="zh-CN">
                <a:latin typeface="黑体" panose="02010609060101010101" pitchFamily="49" charset="-122"/>
                <a:ea typeface="黑体" panose="02010609060101010101" pitchFamily="49" charset="-122"/>
              </a:rPr>
              <a:t>Primary Key</a:t>
            </a:r>
            <a:r>
              <a:rPr lang="zh-CN" altLang="en-US">
                <a:latin typeface="黑体" panose="02010609060101010101" pitchFamily="49" charset="-122"/>
                <a:ea typeface="黑体" panose="02010609060101010101" pitchFamily="49" charset="-122"/>
              </a:rPr>
              <a:t>约束：主键约束  （属性约束）</a:t>
            </a:r>
            <a:endParaRPr lang="en-US" altLang="zh-CN">
              <a:latin typeface="黑体" panose="02010609060101010101" pitchFamily="49" charset="-122"/>
              <a:ea typeface="黑体" panose="02010609060101010101" pitchFamily="49" charset="-122"/>
            </a:endParaRPr>
          </a:p>
          <a:p>
            <a:pPr marL="457200" lvl="1" indent="0"/>
            <a:r>
              <a:rPr lang="zh-CN" altLang="en-US">
                <a:latin typeface="黑体" panose="02010609060101010101" pitchFamily="49" charset="-122"/>
                <a:ea typeface="黑体" panose="02010609060101010101" pitchFamily="49" charset="-122"/>
              </a:rPr>
              <a:t>列级约束</a:t>
            </a: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CREATE TABLE RecipeMaster{</a:t>
            </a: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Rno VARCHAR(10) </a:t>
            </a:r>
            <a:r>
              <a:rPr lang="en-US" altLang="zh-CN">
                <a:solidFill>
                  <a:srgbClr val="FF0000"/>
                </a:solidFill>
                <a:latin typeface="黑体" panose="02010609060101010101" pitchFamily="49" charset="-122"/>
                <a:ea typeface="黑体" panose="02010609060101010101" pitchFamily="49" charset="-122"/>
              </a:rPr>
              <a:t>PRIMARY KEY</a:t>
            </a:r>
            <a:r>
              <a:rPr lang="en-US" altLang="zh-CN">
                <a:latin typeface="黑体" panose="02010609060101010101" pitchFamily="49" charset="-122"/>
                <a:ea typeface="黑体" panose="02010609060101010101" pitchFamily="49" charset="-122"/>
              </a:rPr>
              <a:t>, </a:t>
            </a: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DGno VARCHAR</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10</a:t>
            </a:r>
            <a:r>
              <a:rPr lang="zh-CN" altLang="en-US">
                <a:latin typeface="黑体" panose="02010609060101010101" pitchFamily="49" charset="-122"/>
                <a:ea typeface="黑体" panose="02010609060101010101" pitchFamily="49" charset="-122"/>
              </a:rPr>
              <a:t>），</a:t>
            </a: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Rdatetime  DATETIME</a:t>
            </a: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a:t>
            </a:r>
          </a:p>
          <a:p>
            <a:pPr marL="457200" lvl="1" indent="0"/>
            <a:endParaRPr lang="zh-CN" altLang="en-US">
              <a:latin typeface="黑体" panose="02010609060101010101" pitchFamily="49" charset="-122"/>
              <a:ea typeface="黑体" panose="02010609060101010101" pitchFamily="49" charset="-122"/>
            </a:endParaRPr>
          </a:p>
        </p:txBody>
      </p:sp>
      <p:pic>
        <p:nvPicPr>
          <p:cNvPr id="43012" name="AutoShape 10">
            <a:extLst>
              <a:ext uri="{FF2B5EF4-FFF2-40B4-BE49-F238E27FC236}">
                <a16:creationId xmlns:a16="http://schemas.microsoft.com/office/drawing/2014/main" id="{171E3451-F3BF-4745-9AD0-D5C1944A1FB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438400" y="76200"/>
            <a:ext cx="3048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10">
            <a:extLst>
              <a:ext uri="{FF2B5EF4-FFF2-40B4-BE49-F238E27FC236}">
                <a16:creationId xmlns:a16="http://schemas.microsoft.com/office/drawing/2014/main" id="{0D2CA346-6B23-4AE2-BCEE-57B8DA63C44E}"/>
              </a:ext>
            </a:extLst>
          </p:cNvPr>
          <p:cNvSpPr>
            <a:spLocks noChangeArrowheads="1"/>
          </p:cNvSpPr>
          <p:nvPr/>
        </p:nvSpPr>
        <p:spPr bwMode="gray">
          <a:xfrm>
            <a:off x="5419336" y="110362"/>
            <a:ext cx="189061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PK</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约束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5F22A152-620F-43F1-9E88-94F9B617FF2D}"/>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44035" name="内容占位符 2">
            <a:extLst>
              <a:ext uri="{FF2B5EF4-FFF2-40B4-BE49-F238E27FC236}">
                <a16:creationId xmlns:a16="http://schemas.microsoft.com/office/drawing/2014/main" id="{46E4B8CD-B8F2-4441-AC64-C66CBDF9C8C6}"/>
              </a:ext>
            </a:extLst>
          </p:cNvPr>
          <p:cNvSpPr>
            <a:spLocks noGrp="1"/>
          </p:cNvSpPr>
          <p:nvPr>
            <p:ph idx="1"/>
          </p:nvPr>
        </p:nvSpPr>
        <p:spPr bwMode="auto">
          <a:xfrm>
            <a:off x="1981200" y="1268414"/>
            <a:ext cx="8229600" cy="5068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a:latin typeface="黑体" panose="02010609060101010101" pitchFamily="49" charset="-122"/>
                <a:ea typeface="黑体" panose="02010609060101010101" pitchFamily="49" charset="-122"/>
              </a:rPr>
              <a:t>行级约束：单属性主键</a:t>
            </a:r>
            <a:endParaRPr lang="en-US" altLang="zh-CN">
              <a:latin typeface="黑体" panose="02010609060101010101" pitchFamily="49" charset="-122"/>
              <a:ea typeface="黑体" panose="02010609060101010101" pitchFamily="49" charset="-122"/>
            </a:endParaRP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CREATE TABLE Medicine{</a:t>
            </a: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Mno VARCHAR(10),</a:t>
            </a: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Mname VARCHAR(50) NOT NULL,</a:t>
            </a: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Mprice DECIMAL(18,2) NOT NULL,</a:t>
            </a: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Munit VARCHAR(10),</a:t>
            </a: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Mtype VARCHAR(10),</a:t>
            </a:r>
          </a:p>
          <a:p>
            <a:pPr lvl="2">
              <a:spcBef>
                <a:spcPct val="0"/>
              </a:spcBef>
              <a:buFont typeface="Wingdings" pitchFamily="2" charset="2"/>
              <a:buNone/>
            </a:pPr>
            <a:r>
              <a:rPr lang="en-US" altLang="zh-CN">
                <a:solidFill>
                  <a:srgbClr val="FF0000"/>
                </a:solidFill>
                <a:latin typeface="黑体" panose="02010609060101010101" pitchFamily="49" charset="-122"/>
                <a:ea typeface="黑体" panose="02010609060101010101" pitchFamily="49" charset="-122"/>
              </a:rPr>
              <a:t>PRIMARY KEY(Mno)</a:t>
            </a: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a:t>
            </a:r>
          </a:p>
          <a:p>
            <a:pPr lvl="1"/>
            <a:r>
              <a:rPr lang="zh-CN" altLang="en-US">
                <a:latin typeface="黑体" panose="02010609060101010101" pitchFamily="49" charset="-122"/>
                <a:ea typeface="黑体" panose="02010609060101010101" pitchFamily="49" charset="-122"/>
              </a:rPr>
              <a:t>行级约束：多属性组合主键</a:t>
            </a:r>
            <a:endParaRPr lang="en-US" altLang="zh-CN">
              <a:latin typeface="黑体" panose="02010609060101010101" pitchFamily="49" charset="-122"/>
              <a:ea typeface="黑体" panose="02010609060101010101" pitchFamily="49" charset="-122"/>
            </a:endParaRP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CREATE TABLE RecipeDetail{</a:t>
            </a: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Rno VARCHAR(10),</a:t>
            </a: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Mno VARCHAR(10) NOT NULL,</a:t>
            </a: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Mamount DECIMAL(18,0),</a:t>
            </a:r>
          </a:p>
          <a:p>
            <a:pPr lvl="2">
              <a:spcBef>
                <a:spcPct val="0"/>
              </a:spcBef>
              <a:buFont typeface="Wingdings" pitchFamily="2" charset="2"/>
              <a:buNone/>
            </a:pPr>
            <a:r>
              <a:rPr lang="en-US" altLang="zh-CN">
                <a:solidFill>
                  <a:srgbClr val="FF0000"/>
                </a:solidFill>
                <a:latin typeface="黑体" panose="02010609060101010101" pitchFamily="49" charset="-122"/>
                <a:ea typeface="黑体" panose="02010609060101010101" pitchFamily="49" charset="-122"/>
              </a:rPr>
              <a:t>PRIMARY KEY(Rno,Mno)</a:t>
            </a: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a:t>
            </a:r>
          </a:p>
          <a:p>
            <a:pPr lvl="2">
              <a:spcBef>
                <a:spcPct val="0"/>
              </a:spcBef>
              <a:buFont typeface="Wingdings" pitchFamily="2" charset="2"/>
              <a:buNone/>
            </a:pPr>
            <a:endParaRPr lang="zh-CN" altLang="en-US">
              <a:latin typeface="黑体" panose="02010609060101010101" pitchFamily="49" charset="-122"/>
              <a:ea typeface="黑体" panose="02010609060101010101" pitchFamily="49" charset="-122"/>
            </a:endParaRPr>
          </a:p>
        </p:txBody>
      </p:sp>
      <p:pic>
        <p:nvPicPr>
          <p:cNvPr id="44036" name="AutoShape 10">
            <a:extLst>
              <a:ext uri="{FF2B5EF4-FFF2-40B4-BE49-F238E27FC236}">
                <a16:creationId xmlns:a16="http://schemas.microsoft.com/office/drawing/2014/main" id="{DC75F36F-86B2-49C2-B613-5C3691852D9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438400" y="76200"/>
            <a:ext cx="3048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10">
            <a:extLst>
              <a:ext uri="{FF2B5EF4-FFF2-40B4-BE49-F238E27FC236}">
                <a16:creationId xmlns:a16="http://schemas.microsoft.com/office/drawing/2014/main" id="{6C578132-CA2C-47F4-80CA-29357A600C08}"/>
              </a:ext>
            </a:extLst>
          </p:cNvPr>
          <p:cNvSpPr>
            <a:spLocks noChangeArrowheads="1"/>
          </p:cNvSpPr>
          <p:nvPr/>
        </p:nvSpPr>
        <p:spPr bwMode="gray">
          <a:xfrm>
            <a:off x="5419336" y="110362"/>
            <a:ext cx="189061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PK</a:t>
            </a: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约束</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D1EAB1A3-496F-4252-B363-087142E46A06}"/>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8BE80377-5BC8-417D-8C31-E6EBE2903339}"/>
              </a:ext>
            </a:extLst>
          </p:cNvPr>
          <p:cNvSpPr>
            <a:spLocks noGrp="1"/>
          </p:cNvSpPr>
          <p:nvPr>
            <p:ph idx="1"/>
          </p:nvPr>
        </p:nvSpPr>
        <p:spPr bwMode="auto">
          <a:xfrm>
            <a:off x="1981201" y="1268413"/>
            <a:ext cx="8359775" cy="4927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a:latin typeface="黑体" panose="02010609060101010101" pitchFamily="49" charset="-122"/>
                <a:ea typeface="黑体" panose="02010609060101010101" pitchFamily="49" charset="-122"/>
              </a:rPr>
              <a:t>隔离性（</a:t>
            </a:r>
            <a:r>
              <a:rPr lang="en-US" altLang="zh-CN">
                <a:latin typeface="黑体" panose="02010609060101010101" pitchFamily="49" charset="-122"/>
                <a:ea typeface="黑体" panose="02010609060101010101" pitchFamily="49" charset="-122"/>
              </a:rPr>
              <a:t>Isolation</a:t>
            </a:r>
            <a:r>
              <a:rPr lang="zh-CN" altLang="en-US">
                <a:latin typeface="黑体" panose="02010609060101010101" pitchFamily="49" charset="-122"/>
                <a:ea typeface="黑体" panose="02010609060101010101" pitchFamily="49" charset="-122"/>
              </a:rPr>
              <a:t>）</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当多个事务并发执行时，一个事务的执行不能被其他事务干扰。</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解决前面提到的并发执行带来的错误问题。</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由于性能的原因，需要对事务进行交叉调度，但交错调度的效果应该和某个串行调度的结果是一致的。</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隔离性通过数据库系统中的并发控制部件（</a:t>
            </a:r>
            <a:r>
              <a:rPr lang="en-US" altLang="zh-CN">
                <a:latin typeface="黑体" panose="02010609060101010101" pitchFamily="49" charset="-122"/>
                <a:ea typeface="黑体" panose="02010609060101010101" pitchFamily="49" charset="-122"/>
              </a:rPr>
              <a:t>Concurrency-Control Component</a:t>
            </a:r>
            <a:r>
              <a:rPr lang="zh-CN" altLang="en-US">
                <a:latin typeface="黑体" panose="02010609060101010101" pitchFamily="49" charset="-122"/>
                <a:ea typeface="黑体" panose="02010609060101010101" pitchFamily="49" charset="-122"/>
              </a:rPr>
              <a:t>）处理。</a:t>
            </a:r>
          </a:p>
          <a:p>
            <a:pPr lvl="1"/>
            <a:r>
              <a:rPr lang="zh-CN" altLang="en-US">
                <a:latin typeface="黑体" panose="02010609060101010101" pitchFamily="49" charset="-122"/>
                <a:ea typeface="黑体" panose="02010609060101010101" pitchFamily="49" charset="-122"/>
              </a:rPr>
              <a:t>持续性（</a:t>
            </a:r>
            <a:r>
              <a:rPr lang="en-US" altLang="zh-CN">
                <a:latin typeface="黑体" panose="02010609060101010101" pitchFamily="49" charset="-122"/>
                <a:ea typeface="黑体" panose="02010609060101010101" pitchFamily="49" charset="-122"/>
              </a:rPr>
              <a:t>Durability</a:t>
            </a:r>
            <a:r>
              <a:rPr lang="zh-CN" altLang="en-US">
                <a:latin typeface="黑体" panose="02010609060101010101" pitchFamily="49" charset="-122"/>
                <a:ea typeface="黑体" panose="02010609060101010101" pitchFamily="49" charset="-122"/>
              </a:rPr>
              <a:t>）</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一个事务一旦提交，它对数据库中数据的改变应该是永久性的，即使系统可能出现故障。</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持续性由数据库系统中的恢复管理部件（</a:t>
            </a:r>
            <a:r>
              <a:rPr lang="en-US" altLang="zh-CN">
                <a:latin typeface="黑体" panose="02010609060101010101" pitchFamily="49" charset="-122"/>
                <a:ea typeface="黑体" panose="02010609060101010101" pitchFamily="49" charset="-122"/>
              </a:rPr>
              <a:t>Recovery-Management Component</a:t>
            </a:r>
            <a:r>
              <a:rPr lang="zh-CN" altLang="en-US">
                <a:latin typeface="黑体" panose="02010609060101010101" pitchFamily="49" charset="-122"/>
                <a:ea typeface="黑体" panose="02010609060101010101" pitchFamily="49" charset="-122"/>
              </a:rPr>
              <a:t>）的软件部件负责。</a:t>
            </a:r>
          </a:p>
        </p:txBody>
      </p:sp>
      <p:sp>
        <p:nvSpPr>
          <p:cNvPr id="4" name="AutoShape 10">
            <a:extLst>
              <a:ext uri="{FF2B5EF4-FFF2-40B4-BE49-F238E27FC236}">
                <a16:creationId xmlns:a16="http://schemas.microsoft.com/office/drawing/2014/main" id="{82CAB28B-F105-450E-B545-92BBEFF7C60B}"/>
              </a:ext>
            </a:extLst>
          </p:cNvPr>
          <p:cNvSpPr>
            <a:spLocks noChangeArrowheads="1"/>
          </p:cNvSpPr>
          <p:nvPr/>
        </p:nvSpPr>
        <p:spPr bwMode="gray">
          <a:xfrm>
            <a:off x="2507975" y="117733"/>
            <a:ext cx="122696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eaLnBrk="1" hangingPunct="1">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事务</a:t>
            </a:r>
          </a:p>
        </p:txBody>
      </p:sp>
      <p:pic>
        <p:nvPicPr>
          <p:cNvPr id="15365" name="AutoShape 10">
            <a:extLst>
              <a:ext uri="{FF2B5EF4-FFF2-40B4-BE49-F238E27FC236}">
                <a16:creationId xmlns:a16="http://schemas.microsoft.com/office/drawing/2014/main" id="{4019E451-2345-483E-AFE3-F20D3F998EE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3644900" y="76200"/>
            <a:ext cx="26035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4FCB427C-26FE-4295-9A65-25CCB4F14155}"/>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CAE622DB-6125-434F-9E84-DEA5915127E5}"/>
              </a:ext>
            </a:extLst>
          </p:cNvPr>
          <p:cNvSpPr>
            <a:spLocks noGrp="1" noChangeArrowheads="1"/>
          </p:cNvSpPr>
          <p:nvPr>
            <p:ph idx="1"/>
          </p:nvPr>
        </p:nvSpPr>
        <p:spPr bwMode="auto">
          <a:xfrm>
            <a:off x="2012950" y="1173164"/>
            <a:ext cx="8229600" cy="5070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457200" lvl="1" indent="0">
              <a:buNone/>
            </a:pPr>
            <a:r>
              <a:rPr lang="en-US" altLang="zh-CN">
                <a:latin typeface="黑体" panose="02010609060101010101" pitchFamily="49" charset="-122"/>
                <a:ea typeface="黑体" panose="02010609060101010101" pitchFamily="49" charset="-122"/>
              </a:rPr>
              <a:t>Unique</a:t>
            </a:r>
            <a:r>
              <a:rPr lang="zh-CN" altLang="en-US">
                <a:latin typeface="黑体" panose="02010609060101010101" pitchFamily="49" charset="-122"/>
                <a:ea typeface="黑体" panose="02010609060101010101" pitchFamily="49" charset="-122"/>
              </a:rPr>
              <a:t>约束（属性约束）</a:t>
            </a:r>
            <a:endParaRPr lang="en-US" altLang="zh-CN">
              <a:latin typeface="黑体" panose="02010609060101010101" pitchFamily="49" charset="-122"/>
              <a:ea typeface="黑体" panose="02010609060101010101" pitchFamily="49" charset="-122"/>
            </a:endParaRPr>
          </a:p>
          <a:p>
            <a:pPr marL="457200" lvl="1" indent="0"/>
            <a:r>
              <a:rPr lang="zh-CN" altLang="en-US">
                <a:latin typeface="黑体" panose="02010609060101010101" pitchFamily="49" charset="-122"/>
                <a:ea typeface="黑体" panose="02010609060101010101" pitchFamily="49" charset="-122"/>
              </a:rPr>
              <a:t>列级约束</a:t>
            </a:r>
            <a:endParaRPr lang="en-US" altLang="zh-CN">
              <a:latin typeface="黑体" panose="02010609060101010101" pitchFamily="49" charset="-122"/>
              <a:ea typeface="黑体" panose="02010609060101010101" pitchFamily="49" charset="-122"/>
            </a:endParaRP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CREATE TABLE Dept{</a:t>
            </a: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DeptNo VARCHAR(10) PRIMARY KEY,</a:t>
            </a: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DeptName VARCHAR(50) </a:t>
            </a:r>
            <a:r>
              <a:rPr lang="en-US" altLang="zh-CN">
                <a:solidFill>
                  <a:srgbClr val="FF0000"/>
                </a:solidFill>
                <a:latin typeface="黑体" panose="02010609060101010101" pitchFamily="49" charset="-122"/>
                <a:ea typeface="黑体" panose="02010609060101010101" pitchFamily="49" charset="-122"/>
              </a:rPr>
              <a:t>UNIQUE</a:t>
            </a:r>
            <a:r>
              <a:rPr lang="en-US" altLang="zh-CN">
                <a:latin typeface="黑体" panose="02010609060101010101" pitchFamily="49" charset="-122"/>
                <a:ea typeface="黑体" panose="02010609060101010101" pitchFamily="49" charset="-122"/>
              </a:rPr>
              <a:t>,</a:t>
            </a: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ParentDeptNo VARCHAR(10),</a:t>
            </a: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Manager VARCHAR(10)</a:t>
            </a: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a:t>
            </a:r>
          </a:p>
          <a:p>
            <a:pPr marL="457200" lvl="1" indent="0"/>
            <a:r>
              <a:rPr lang="en-US" altLang="zh-CN">
                <a:latin typeface="黑体" panose="02010609060101010101" pitchFamily="49" charset="-122"/>
                <a:ea typeface="黑体" panose="02010609060101010101" pitchFamily="49" charset="-122"/>
              </a:rPr>
              <a:t>UNIQUE</a:t>
            </a:r>
            <a:r>
              <a:rPr lang="zh-CN" altLang="en-US">
                <a:latin typeface="黑体" panose="02010609060101010101" pitchFamily="49" charset="-122"/>
                <a:ea typeface="黑体" panose="02010609060101010101" pitchFamily="49" charset="-122"/>
              </a:rPr>
              <a:t>与</a:t>
            </a:r>
            <a:r>
              <a:rPr lang="en-US" altLang="zh-CN">
                <a:latin typeface="黑体" panose="02010609060101010101" pitchFamily="49" charset="-122"/>
                <a:ea typeface="黑体" panose="02010609060101010101" pitchFamily="49" charset="-122"/>
              </a:rPr>
              <a:t>Primary Key</a:t>
            </a:r>
          </a:p>
          <a:p>
            <a:pPr lvl="2"/>
            <a:r>
              <a:rPr lang="zh-CN" altLang="en-US">
                <a:latin typeface="黑体" panose="02010609060101010101" pitchFamily="49" charset="-122"/>
                <a:ea typeface="黑体" panose="02010609060101010101" pitchFamily="49" charset="-122"/>
              </a:rPr>
              <a:t>在一个关系中，</a:t>
            </a:r>
            <a:r>
              <a:rPr lang="en-US" altLang="zh-CN">
                <a:latin typeface="黑体" panose="02010609060101010101" pitchFamily="49" charset="-122"/>
                <a:ea typeface="黑体" panose="02010609060101010101" pitchFamily="49" charset="-122"/>
              </a:rPr>
              <a:t>PRIMARY KEY</a:t>
            </a:r>
            <a:r>
              <a:rPr lang="zh-CN" altLang="en-US">
                <a:latin typeface="黑体" panose="02010609060101010101" pitchFamily="49" charset="-122"/>
                <a:ea typeface="黑体" panose="02010609060101010101" pitchFamily="49" charset="-122"/>
              </a:rPr>
              <a:t>只有一个，而</a:t>
            </a:r>
            <a:r>
              <a:rPr lang="en-US" altLang="zh-CN">
                <a:latin typeface="黑体" panose="02010609060101010101" pitchFamily="49" charset="-122"/>
                <a:ea typeface="黑体" panose="02010609060101010101" pitchFamily="49" charset="-122"/>
              </a:rPr>
              <a:t>UNIQUE</a:t>
            </a:r>
            <a:r>
              <a:rPr lang="zh-CN" altLang="en-US">
                <a:latin typeface="黑体" panose="02010609060101010101" pitchFamily="49" charset="-122"/>
                <a:ea typeface="黑体" panose="02010609060101010101" pitchFamily="49" charset="-122"/>
              </a:rPr>
              <a:t>可以声明多个</a:t>
            </a:r>
          </a:p>
          <a:p>
            <a:pPr lvl="2"/>
            <a:r>
              <a:rPr lang="en-US" altLang="zh-CN">
                <a:latin typeface="黑体" panose="02010609060101010101" pitchFamily="49" charset="-122"/>
                <a:ea typeface="黑体" panose="02010609060101010101" pitchFamily="49" charset="-122"/>
              </a:rPr>
              <a:t>PRIMARY KEY</a:t>
            </a:r>
            <a:r>
              <a:rPr lang="zh-CN" altLang="en-US">
                <a:latin typeface="黑体" panose="02010609060101010101" pitchFamily="49" charset="-122"/>
                <a:ea typeface="黑体" panose="02010609060101010101" pitchFamily="49" charset="-122"/>
              </a:rPr>
              <a:t>要求属性取值不能为</a:t>
            </a:r>
            <a:r>
              <a:rPr lang="en-US" altLang="zh-CN">
                <a:latin typeface="黑体" panose="02010609060101010101" pitchFamily="49" charset="-122"/>
                <a:ea typeface="黑体" panose="02010609060101010101" pitchFamily="49" charset="-122"/>
              </a:rPr>
              <a:t>NULL</a:t>
            </a:r>
            <a:r>
              <a:rPr lang="zh-CN" altLang="en-US">
                <a:latin typeface="黑体" panose="02010609060101010101" pitchFamily="49" charset="-122"/>
                <a:ea typeface="黑体" panose="02010609060101010101" pitchFamily="49" charset="-122"/>
              </a:rPr>
              <a:t>，而</a:t>
            </a:r>
            <a:r>
              <a:rPr lang="en-US" altLang="zh-CN">
                <a:latin typeface="黑体" panose="02010609060101010101" pitchFamily="49" charset="-122"/>
                <a:ea typeface="黑体" panose="02010609060101010101" pitchFamily="49" charset="-122"/>
              </a:rPr>
              <a:t>UNIQUE</a:t>
            </a:r>
            <a:r>
              <a:rPr lang="zh-CN" altLang="en-US">
                <a:latin typeface="黑体" panose="02010609060101010101" pitchFamily="49" charset="-122"/>
                <a:ea typeface="黑体" panose="02010609060101010101" pitchFamily="49" charset="-122"/>
              </a:rPr>
              <a:t>允许属性取空值，允许多个空值同时存在</a:t>
            </a:r>
          </a:p>
          <a:p>
            <a:pPr lvl="2"/>
            <a:r>
              <a:rPr lang="zh-CN" altLang="en-US">
                <a:latin typeface="黑体" panose="02010609060101010101" pitchFamily="49" charset="-122"/>
                <a:ea typeface="黑体" panose="02010609060101010101" pitchFamily="49" charset="-122"/>
              </a:rPr>
              <a:t>在定义了</a:t>
            </a:r>
            <a:r>
              <a:rPr lang="en-US" altLang="zh-CN">
                <a:latin typeface="黑体" panose="02010609060101010101" pitchFamily="49" charset="-122"/>
                <a:ea typeface="黑体" panose="02010609060101010101" pitchFamily="49" charset="-122"/>
              </a:rPr>
              <a:t>UNIQUE</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PRIMARY KEY </a:t>
            </a:r>
            <a:r>
              <a:rPr lang="zh-CN" altLang="en-US">
                <a:latin typeface="黑体" panose="02010609060101010101" pitchFamily="49" charset="-122"/>
                <a:ea typeface="黑体" panose="02010609060101010101" pitchFamily="49" charset="-122"/>
              </a:rPr>
              <a:t>约束的属性上建立索引是十分必要的，它可以使约束的检查执行起来更有效 </a:t>
            </a:r>
            <a:endParaRPr lang="en-US" altLang="zh-CN">
              <a:latin typeface="黑体" panose="02010609060101010101" pitchFamily="49" charset="-122"/>
              <a:ea typeface="黑体" panose="02010609060101010101" pitchFamily="49" charset="-122"/>
            </a:endParaRPr>
          </a:p>
          <a:p>
            <a:pPr lvl="2"/>
            <a:r>
              <a:rPr lang="en-US" altLang="zh-CN">
                <a:latin typeface="黑体" panose="02010609060101010101" pitchFamily="49" charset="-122"/>
                <a:ea typeface="黑体" panose="02010609060101010101" pitchFamily="49" charset="-122"/>
              </a:rPr>
              <a:t>UNIQUE</a:t>
            </a:r>
            <a:r>
              <a:rPr lang="zh-CN" altLang="en-US">
                <a:latin typeface="黑体" panose="02010609060101010101" pitchFamily="49" charset="-122"/>
                <a:ea typeface="黑体" panose="02010609060101010101" pitchFamily="49" charset="-122"/>
              </a:rPr>
              <a:t>约束定义和</a:t>
            </a:r>
            <a:r>
              <a:rPr lang="en-US" altLang="zh-CN">
                <a:latin typeface="黑体" panose="02010609060101010101" pitchFamily="49" charset="-122"/>
                <a:ea typeface="黑体" panose="02010609060101010101" pitchFamily="49" charset="-122"/>
              </a:rPr>
              <a:t>PRIMARY KEY</a:t>
            </a:r>
            <a:r>
              <a:rPr lang="zh-CN" altLang="en-US">
                <a:latin typeface="黑体" panose="02010609060101010101" pitchFamily="49" charset="-122"/>
                <a:ea typeface="黑体" panose="02010609060101010101" pitchFamily="49" charset="-122"/>
              </a:rPr>
              <a:t>约束定义不能在同一属性上</a:t>
            </a:r>
          </a:p>
        </p:txBody>
      </p:sp>
      <p:pic>
        <p:nvPicPr>
          <p:cNvPr id="45060" name="AutoShape 10">
            <a:extLst>
              <a:ext uri="{FF2B5EF4-FFF2-40B4-BE49-F238E27FC236}">
                <a16:creationId xmlns:a16="http://schemas.microsoft.com/office/drawing/2014/main" id="{30888CD8-1208-45E3-9D48-4456CD8919F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438400" y="76200"/>
            <a:ext cx="3048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AutoShape 10">
            <a:extLst>
              <a:ext uri="{FF2B5EF4-FFF2-40B4-BE49-F238E27FC236}">
                <a16:creationId xmlns:a16="http://schemas.microsoft.com/office/drawing/2014/main" id="{414278FC-7D82-42B6-B1CC-D7AE748E94E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359400" y="76200"/>
            <a:ext cx="26035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 calcmode="lin" valueType="num">
                                      <p:cBhvr additive="base">
                                        <p:cTn id="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 calcmode="lin" valueType="num">
                                      <p:cBhvr additive="base">
                                        <p:cTn id="1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 calcmode="lin" valueType="num">
                                      <p:cBhvr additive="base">
                                        <p:cTn id="1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anim calcmode="lin" valueType="num">
                                      <p:cBhvr additive="base">
                                        <p:cTn id="2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0AE684CE-8392-45A2-BECA-BAA5E5F5D0CE}"/>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46083" name="内容占位符 2">
            <a:extLst>
              <a:ext uri="{FF2B5EF4-FFF2-40B4-BE49-F238E27FC236}">
                <a16:creationId xmlns:a16="http://schemas.microsoft.com/office/drawing/2014/main" id="{0768DF9B-84A6-400A-9B6C-11CFABEBD3E6}"/>
              </a:ext>
            </a:extLst>
          </p:cNvPr>
          <p:cNvSpPr>
            <a:spLocks noGrp="1"/>
          </p:cNvSpPr>
          <p:nvPr>
            <p:ph idx="1"/>
          </p:nvPr>
        </p:nvSpPr>
        <p:spPr bwMode="auto">
          <a:xfrm>
            <a:off x="2012950" y="1173164"/>
            <a:ext cx="8229600" cy="5070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en-US" altLang="zh-CN">
                <a:latin typeface="黑体" panose="02010609060101010101" pitchFamily="49" charset="-122"/>
                <a:ea typeface="黑体" panose="02010609060101010101" pitchFamily="49" charset="-122"/>
              </a:rPr>
              <a:t>NOT NULL </a:t>
            </a:r>
            <a:r>
              <a:rPr lang="zh-CN" altLang="en-US">
                <a:latin typeface="黑体" panose="02010609060101010101" pitchFamily="49" charset="-122"/>
                <a:ea typeface="黑体" panose="02010609060101010101" pitchFamily="49" charset="-122"/>
              </a:rPr>
              <a:t>约束：非空约束（属性约束）</a:t>
            </a:r>
            <a:endParaRPr lang="en-US" altLang="zh-CN">
              <a:latin typeface="黑体" panose="02010609060101010101" pitchFamily="49" charset="-122"/>
              <a:ea typeface="黑体" panose="02010609060101010101" pitchFamily="49" charset="-122"/>
            </a:endParaRPr>
          </a:p>
          <a:p>
            <a:pPr lvl="1"/>
            <a:r>
              <a:rPr lang="zh-CN" altLang="en-US">
                <a:latin typeface="黑体" panose="02010609060101010101" pitchFamily="49" charset="-122"/>
                <a:ea typeface="黑体" panose="02010609060101010101" pitchFamily="49" charset="-122"/>
              </a:rPr>
              <a:t>列级约束</a:t>
            </a:r>
            <a:endParaRPr lang="en-US" altLang="zh-CN">
              <a:latin typeface="黑体" panose="02010609060101010101" pitchFamily="49" charset="-122"/>
              <a:ea typeface="黑体" panose="02010609060101010101" pitchFamily="49" charset="-122"/>
            </a:endParaRP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CREATE TABLE Diagnosis{</a:t>
            </a: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DGno VARCHAR(10) PRIMARY KEY,</a:t>
            </a: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Pno VARCHAR(10) </a:t>
            </a:r>
            <a:r>
              <a:rPr lang="en-US" altLang="zh-CN">
                <a:solidFill>
                  <a:srgbClr val="FF0000"/>
                </a:solidFill>
                <a:latin typeface="黑体" panose="02010609060101010101" pitchFamily="49" charset="-122"/>
                <a:ea typeface="黑体" panose="02010609060101010101" pitchFamily="49" charset="-122"/>
              </a:rPr>
              <a:t>NOT NULL</a:t>
            </a:r>
            <a:r>
              <a:rPr lang="en-US" altLang="zh-CN">
                <a:latin typeface="黑体" panose="02010609060101010101" pitchFamily="49" charset="-122"/>
                <a:ea typeface="黑体" panose="02010609060101010101" pitchFamily="49" charset="-122"/>
              </a:rPr>
              <a:t>,</a:t>
            </a: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Dno VARCHAR(10) </a:t>
            </a:r>
            <a:r>
              <a:rPr lang="en-US" altLang="zh-CN">
                <a:solidFill>
                  <a:srgbClr val="FF0000"/>
                </a:solidFill>
                <a:latin typeface="黑体" panose="02010609060101010101" pitchFamily="49" charset="-122"/>
                <a:ea typeface="黑体" panose="02010609060101010101" pitchFamily="49" charset="-122"/>
              </a:rPr>
              <a:t>NOT NULL</a:t>
            </a:r>
            <a:r>
              <a:rPr lang="en-US" altLang="zh-CN">
                <a:latin typeface="黑体" panose="02010609060101010101" pitchFamily="49" charset="-122"/>
                <a:ea typeface="黑体" panose="02010609060101010101" pitchFamily="49" charset="-122"/>
              </a:rPr>
              <a:t>,</a:t>
            </a: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Symptom VARCHAR(100),</a:t>
            </a: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Diagnosis VARCHAR(100),</a:t>
            </a: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DGtime DATETIME,</a:t>
            </a: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Rfee DECIMAL(18,2) </a:t>
            </a:r>
            <a:r>
              <a:rPr lang="en-US" altLang="zh-CN">
                <a:solidFill>
                  <a:srgbClr val="FF0000"/>
                </a:solidFill>
                <a:latin typeface="黑体" panose="02010609060101010101" pitchFamily="49" charset="-122"/>
                <a:ea typeface="黑体" panose="02010609060101010101" pitchFamily="49" charset="-122"/>
              </a:rPr>
              <a:t>NOT NULL</a:t>
            </a:r>
          </a:p>
          <a:p>
            <a:pPr lvl="2">
              <a:spcBef>
                <a:spcPct val="0"/>
              </a:spcBef>
              <a:buFont typeface="Wingdings" pitchFamily="2" charset="2"/>
              <a:buNone/>
            </a:pPr>
            <a:r>
              <a:rPr lang="en-US" altLang="zh-CN">
                <a:latin typeface="黑体" panose="02010609060101010101" pitchFamily="49" charset="-122"/>
                <a:ea typeface="黑体" panose="02010609060101010101" pitchFamily="49" charset="-122"/>
              </a:rPr>
              <a:t>}</a:t>
            </a:r>
          </a:p>
        </p:txBody>
      </p:sp>
      <p:pic>
        <p:nvPicPr>
          <p:cNvPr id="46084" name="AutoShape 10">
            <a:extLst>
              <a:ext uri="{FF2B5EF4-FFF2-40B4-BE49-F238E27FC236}">
                <a16:creationId xmlns:a16="http://schemas.microsoft.com/office/drawing/2014/main" id="{8EB3B3E9-AC94-44A5-BB23-02E8AC196CF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438400" y="76200"/>
            <a:ext cx="3048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AutoShape 10">
            <a:extLst>
              <a:ext uri="{FF2B5EF4-FFF2-40B4-BE49-F238E27FC236}">
                <a16:creationId xmlns:a16="http://schemas.microsoft.com/office/drawing/2014/main" id="{F0F72D00-1310-413E-B2AE-2E0DF875793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359400" y="76200"/>
            <a:ext cx="2781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8538734A-4679-4E89-8702-F6ECFA58970E}"/>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47107" name="内容占位符 2">
            <a:extLst>
              <a:ext uri="{FF2B5EF4-FFF2-40B4-BE49-F238E27FC236}">
                <a16:creationId xmlns:a16="http://schemas.microsoft.com/office/drawing/2014/main" id="{9B40E00D-A169-4CA2-90FF-90D3031F33EF}"/>
              </a:ext>
            </a:extLst>
          </p:cNvPr>
          <p:cNvSpPr>
            <a:spLocks noGrp="1" noChangeArrowheads="1"/>
          </p:cNvSpPr>
          <p:nvPr>
            <p:ph idx="1"/>
          </p:nvPr>
        </p:nvSpPr>
        <p:spPr bwMode="auto">
          <a:xfrm>
            <a:off x="2012950" y="1173164"/>
            <a:ext cx="8229600" cy="5070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457200" lvl="1" indent="0">
              <a:buNone/>
            </a:pPr>
            <a:r>
              <a:rPr lang="en-US" altLang="zh-CN">
                <a:latin typeface="黑体" panose="02010609060101010101" pitchFamily="49" charset="-122"/>
                <a:ea typeface="黑体" panose="02010609060101010101" pitchFamily="49" charset="-122"/>
              </a:rPr>
              <a:t>Check</a:t>
            </a:r>
            <a:r>
              <a:rPr lang="zh-CN" altLang="en-US">
                <a:latin typeface="黑体" panose="02010609060101010101" pitchFamily="49" charset="-122"/>
                <a:ea typeface="黑体" panose="02010609060101010101" pitchFamily="49" charset="-122"/>
              </a:rPr>
              <a:t>约束：用户自定义约束</a:t>
            </a:r>
            <a:endParaRPr lang="en-US" altLang="zh-CN">
              <a:latin typeface="黑体" panose="02010609060101010101" pitchFamily="49" charset="-122"/>
              <a:ea typeface="黑体" panose="02010609060101010101" pitchFamily="49" charset="-122"/>
            </a:endParaRPr>
          </a:p>
          <a:p>
            <a:pPr marL="457200" lvl="1" indent="0"/>
            <a:r>
              <a:rPr lang="zh-CN" altLang="en-US">
                <a:latin typeface="黑体" panose="02010609060101010101" pitchFamily="49" charset="-122"/>
                <a:ea typeface="黑体" panose="02010609060101010101" pitchFamily="49" charset="-122"/>
              </a:rPr>
              <a:t>列级约束</a:t>
            </a:r>
            <a:endParaRPr lang="en-US" altLang="zh-CN">
              <a:latin typeface="黑体" panose="02010609060101010101" pitchFamily="49" charset="-122"/>
              <a:ea typeface="黑体" panose="02010609060101010101" pitchFamily="49" charset="-122"/>
            </a:endParaRPr>
          </a:p>
          <a:p>
            <a:pPr lvl="2">
              <a:buFont typeface="Wingdings" pitchFamily="2" charset="2"/>
              <a:buNone/>
            </a:pPr>
            <a:r>
              <a:rPr lang="en-US" altLang="zh-CN">
                <a:latin typeface="黑体" panose="02010609060101010101" pitchFamily="49" charset="-122"/>
                <a:ea typeface="黑体" panose="02010609060101010101" pitchFamily="49" charset="-122"/>
              </a:rPr>
              <a:t>CREATE TABLE Doctor{</a:t>
            </a:r>
          </a:p>
          <a:p>
            <a:pPr lvl="2">
              <a:buFont typeface="Wingdings" pitchFamily="2" charset="2"/>
              <a:buNone/>
            </a:pPr>
            <a:r>
              <a:rPr lang="en-US" altLang="zh-CN">
                <a:latin typeface="黑体" panose="02010609060101010101" pitchFamily="49" charset="-122"/>
                <a:ea typeface="黑体" panose="02010609060101010101" pitchFamily="49" charset="-122"/>
              </a:rPr>
              <a:t>Dno VARCHAR(10),</a:t>
            </a:r>
          </a:p>
          <a:p>
            <a:pPr lvl="2">
              <a:buFont typeface="Wingdings" pitchFamily="2" charset="2"/>
              <a:buNone/>
            </a:pPr>
            <a:r>
              <a:rPr lang="en-US" altLang="zh-CN">
                <a:latin typeface="黑体" panose="02010609060101010101" pitchFamily="49" charset="-122"/>
                <a:ea typeface="黑体" panose="02010609060101010101" pitchFamily="49" charset="-122"/>
              </a:rPr>
              <a:t>Dname VARCHAR(50) NOT NULL,</a:t>
            </a:r>
          </a:p>
          <a:p>
            <a:pPr lvl="2">
              <a:buFont typeface="Wingdings" pitchFamily="2" charset="2"/>
              <a:buNone/>
            </a:pPr>
            <a:r>
              <a:rPr lang="en-US" altLang="zh-CN">
                <a:latin typeface="黑体" panose="02010609060101010101" pitchFamily="49" charset="-122"/>
                <a:ea typeface="黑体" panose="02010609060101010101" pitchFamily="49" charset="-122"/>
              </a:rPr>
              <a:t>Dsex VARCHAR(2)</a:t>
            </a:r>
            <a:r>
              <a:rPr lang="en-US" altLang="zh-CN">
                <a:solidFill>
                  <a:srgbClr val="FF0000"/>
                </a:solidFill>
                <a:latin typeface="黑体" panose="02010609060101010101" pitchFamily="49" charset="-122"/>
                <a:ea typeface="黑体" panose="02010609060101010101" pitchFamily="49" charset="-122"/>
              </a:rPr>
              <a:t> CHECK( Dsex IN (‘</a:t>
            </a:r>
            <a:r>
              <a:rPr lang="zh-CN" altLang="en-US">
                <a:solidFill>
                  <a:srgbClr val="FF0000"/>
                </a:solidFill>
                <a:latin typeface="黑体" panose="02010609060101010101" pitchFamily="49" charset="-122"/>
                <a:ea typeface="黑体" panose="02010609060101010101" pitchFamily="49" charset="-122"/>
              </a:rPr>
              <a:t>男</a:t>
            </a:r>
            <a:r>
              <a:rPr lang="en-US" altLang="zh-CN">
                <a:solidFill>
                  <a:srgbClr val="FF0000"/>
                </a:solidFill>
                <a:latin typeface="黑体" panose="02010609060101010101" pitchFamily="49" charset="-122"/>
                <a:ea typeface="黑体" panose="02010609060101010101" pitchFamily="49" charset="-122"/>
              </a:rPr>
              <a:t>’, ‘</a:t>
            </a:r>
            <a:r>
              <a:rPr lang="zh-CN" altLang="en-US">
                <a:solidFill>
                  <a:srgbClr val="FF0000"/>
                </a:solidFill>
                <a:latin typeface="黑体" panose="02010609060101010101" pitchFamily="49" charset="-122"/>
                <a:ea typeface="黑体" panose="02010609060101010101" pitchFamily="49" charset="-122"/>
              </a:rPr>
              <a:t>女</a:t>
            </a:r>
            <a:r>
              <a:rPr lang="en-US" altLang="zh-CN">
                <a:solidFill>
                  <a:srgbClr val="FF0000"/>
                </a:solidFill>
                <a:latin typeface="黑体" panose="02010609060101010101" pitchFamily="49" charset="-122"/>
                <a:ea typeface="黑体" panose="02010609060101010101" pitchFamily="49" charset="-122"/>
              </a:rPr>
              <a:t>’)),</a:t>
            </a:r>
            <a:endParaRPr lang="en-US" altLang="zh-CN">
              <a:latin typeface="黑体" panose="02010609060101010101" pitchFamily="49" charset="-122"/>
              <a:ea typeface="黑体" panose="02010609060101010101" pitchFamily="49" charset="-122"/>
            </a:endParaRPr>
          </a:p>
          <a:p>
            <a:pPr lvl="2">
              <a:buFont typeface="Wingdings" pitchFamily="2" charset="2"/>
              <a:buNone/>
            </a:pPr>
            <a:r>
              <a:rPr lang="en-US" altLang="zh-CN">
                <a:latin typeface="黑体" panose="02010609060101010101" pitchFamily="49" charset="-122"/>
                <a:ea typeface="黑体" panose="02010609060101010101" pitchFamily="49" charset="-122"/>
              </a:rPr>
              <a:t>Dage INT </a:t>
            </a:r>
            <a:r>
              <a:rPr lang="en-US" altLang="zh-CN">
                <a:solidFill>
                  <a:srgbClr val="FF0000"/>
                </a:solidFill>
                <a:latin typeface="黑体" panose="02010609060101010101" pitchFamily="49" charset="-122"/>
                <a:ea typeface="黑体" panose="02010609060101010101" pitchFamily="49" charset="-122"/>
              </a:rPr>
              <a:t>CHECK( Dage &gt; 0 AND Dage &lt;60)</a:t>
            </a:r>
            <a:r>
              <a:rPr lang="en-US" altLang="zh-CN">
                <a:latin typeface="黑体" panose="02010609060101010101" pitchFamily="49" charset="-122"/>
                <a:ea typeface="黑体" panose="02010609060101010101" pitchFamily="49" charset="-122"/>
              </a:rPr>
              <a:t>,</a:t>
            </a:r>
          </a:p>
          <a:p>
            <a:pPr lvl="2">
              <a:buFont typeface="Wingdings" pitchFamily="2" charset="2"/>
              <a:buNone/>
            </a:pPr>
            <a:r>
              <a:rPr lang="en-US" altLang="zh-CN">
                <a:latin typeface="黑体" panose="02010609060101010101" pitchFamily="49" charset="-122"/>
                <a:ea typeface="黑体" panose="02010609060101010101" pitchFamily="49" charset="-122"/>
              </a:rPr>
              <a:t>Ddeptno VARCHAR(10),</a:t>
            </a:r>
          </a:p>
          <a:p>
            <a:pPr lvl="2">
              <a:buFont typeface="Wingdings" pitchFamily="2" charset="2"/>
              <a:buNone/>
            </a:pPr>
            <a:r>
              <a:rPr lang="en-US" altLang="zh-CN">
                <a:latin typeface="黑体" panose="02010609060101010101" pitchFamily="49" charset="-122"/>
                <a:ea typeface="黑体" panose="02010609060101010101" pitchFamily="49" charset="-122"/>
              </a:rPr>
              <a:t>Dlevel VARCHAR(50),</a:t>
            </a:r>
          </a:p>
          <a:p>
            <a:pPr lvl="2">
              <a:buFont typeface="Wingdings" pitchFamily="2" charset="2"/>
              <a:buNone/>
            </a:pPr>
            <a:r>
              <a:rPr lang="en-US" altLang="zh-CN">
                <a:latin typeface="黑体" panose="02010609060101010101" pitchFamily="49" charset="-122"/>
                <a:ea typeface="黑体" panose="02010609060101010101" pitchFamily="49" charset="-122"/>
              </a:rPr>
              <a:t>Dsalary DECIMAL(18,2),</a:t>
            </a:r>
          </a:p>
          <a:p>
            <a:pPr lvl="2">
              <a:buFont typeface="Wingdings" pitchFamily="2" charset="2"/>
              <a:buNone/>
            </a:pPr>
            <a:r>
              <a:rPr lang="en-US" altLang="zh-CN">
                <a:latin typeface="黑体" panose="02010609060101010101" pitchFamily="49" charset="-122"/>
                <a:ea typeface="黑体" panose="02010609060101010101" pitchFamily="49" charset="-122"/>
              </a:rPr>
              <a:t>PRIMARY KEY(Dno),</a:t>
            </a:r>
          </a:p>
          <a:p>
            <a:pPr lvl="2">
              <a:buFont typeface="Wingdings" pitchFamily="2" charset="2"/>
              <a:buNone/>
            </a:pPr>
            <a:r>
              <a:rPr lang="en-US" altLang="zh-CN">
                <a:latin typeface="黑体" panose="02010609060101010101" pitchFamily="49" charset="-122"/>
                <a:ea typeface="黑体" panose="02010609060101010101" pitchFamily="49" charset="-122"/>
              </a:rPr>
              <a:t>}</a:t>
            </a:r>
          </a:p>
        </p:txBody>
      </p:sp>
      <p:pic>
        <p:nvPicPr>
          <p:cNvPr id="47108" name="AutoShape 10">
            <a:extLst>
              <a:ext uri="{FF2B5EF4-FFF2-40B4-BE49-F238E27FC236}">
                <a16:creationId xmlns:a16="http://schemas.microsoft.com/office/drawing/2014/main" id="{D878667F-F122-4FAF-AE90-AB150D91CA8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438400" y="76200"/>
            <a:ext cx="3048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AutoShape 10">
            <a:extLst>
              <a:ext uri="{FF2B5EF4-FFF2-40B4-BE49-F238E27FC236}">
                <a16:creationId xmlns:a16="http://schemas.microsoft.com/office/drawing/2014/main" id="{2F05FCD1-D259-40C8-9D81-EA4CAB9798E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359400" y="76200"/>
            <a:ext cx="2781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2A0BD863-9027-45CE-BF31-4340DF8A7662}"/>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48131" name="内容占位符 2">
            <a:extLst>
              <a:ext uri="{FF2B5EF4-FFF2-40B4-BE49-F238E27FC236}">
                <a16:creationId xmlns:a16="http://schemas.microsoft.com/office/drawing/2014/main" id="{EECB334B-E836-4282-9635-A5F5D4C993D6}"/>
              </a:ext>
            </a:extLst>
          </p:cNvPr>
          <p:cNvSpPr>
            <a:spLocks noGrp="1"/>
          </p:cNvSpPr>
          <p:nvPr>
            <p:ph idx="1"/>
          </p:nvPr>
        </p:nvSpPr>
        <p:spPr bwMode="auto">
          <a:xfrm>
            <a:off x="2012950" y="1173164"/>
            <a:ext cx="8229600" cy="5070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a:latin typeface="黑体" panose="02010609060101010101" pitchFamily="49" charset="-122"/>
                <a:ea typeface="黑体" panose="02010609060101010101" pitchFamily="49" charset="-122"/>
              </a:rPr>
              <a:t>行级约束</a:t>
            </a:r>
            <a:endParaRPr lang="en-US" altLang="zh-CN">
              <a:latin typeface="黑体" panose="02010609060101010101" pitchFamily="49" charset="-122"/>
              <a:ea typeface="黑体" panose="02010609060101010101" pitchFamily="49" charset="-122"/>
            </a:endParaRPr>
          </a:p>
          <a:p>
            <a:pPr lvl="2">
              <a:buFont typeface="Wingdings" pitchFamily="2" charset="2"/>
              <a:buNone/>
            </a:pPr>
            <a:r>
              <a:rPr lang="en-US" altLang="zh-CN">
                <a:latin typeface="黑体" panose="02010609060101010101" pitchFamily="49" charset="-122"/>
                <a:ea typeface="黑体" panose="02010609060101010101" pitchFamily="49" charset="-122"/>
              </a:rPr>
              <a:t>CREATE TABLE Doctor{</a:t>
            </a:r>
          </a:p>
          <a:p>
            <a:pPr lvl="2">
              <a:buFont typeface="Wingdings" pitchFamily="2" charset="2"/>
              <a:buNone/>
            </a:pPr>
            <a:r>
              <a:rPr lang="en-US" altLang="zh-CN">
                <a:latin typeface="黑体" panose="02010609060101010101" pitchFamily="49" charset="-122"/>
                <a:ea typeface="黑体" panose="02010609060101010101" pitchFamily="49" charset="-122"/>
              </a:rPr>
              <a:t>Dno VARCHAR(10),</a:t>
            </a:r>
          </a:p>
          <a:p>
            <a:pPr lvl="2">
              <a:buFont typeface="Wingdings" pitchFamily="2" charset="2"/>
              <a:buNone/>
            </a:pPr>
            <a:r>
              <a:rPr lang="en-US" altLang="zh-CN">
                <a:latin typeface="黑体" panose="02010609060101010101" pitchFamily="49" charset="-122"/>
                <a:ea typeface="黑体" panose="02010609060101010101" pitchFamily="49" charset="-122"/>
              </a:rPr>
              <a:t>Dname VARCHAR(50) NOT NULL,</a:t>
            </a:r>
          </a:p>
          <a:p>
            <a:pPr lvl="2">
              <a:buFont typeface="Wingdings" pitchFamily="2" charset="2"/>
              <a:buNone/>
            </a:pPr>
            <a:r>
              <a:rPr lang="en-US" altLang="zh-CN">
                <a:latin typeface="黑体" panose="02010609060101010101" pitchFamily="49" charset="-122"/>
                <a:ea typeface="黑体" panose="02010609060101010101" pitchFamily="49" charset="-122"/>
              </a:rPr>
              <a:t>Dsex VARCHAR(2),</a:t>
            </a:r>
          </a:p>
          <a:p>
            <a:pPr lvl="2">
              <a:buFont typeface="Wingdings" pitchFamily="2" charset="2"/>
              <a:buNone/>
            </a:pPr>
            <a:r>
              <a:rPr lang="en-US" altLang="zh-CN">
                <a:latin typeface="黑体" panose="02010609060101010101" pitchFamily="49" charset="-122"/>
                <a:ea typeface="黑体" panose="02010609060101010101" pitchFamily="49" charset="-122"/>
              </a:rPr>
              <a:t>Dage INT,</a:t>
            </a:r>
          </a:p>
          <a:p>
            <a:pPr lvl="2">
              <a:buFont typeface="Wingdings" pitchFamily="2" charset="2"/>
              <a:buNone/>
            </a:pPr>
            <a:r>
              <a:rPr lang="en-US" altLang="zh-CN">
                <a:latin typeface="黑体" panose="02010609060101010101" pitchFamily="49" charset="-122"/>
                <a:ea typeface="黑体" panose="02010609060101010101" pitchFamily="49" charset="-122"/>
              </a:rPr>
              <a:t>Ddeptno VARCHAR(10),</a:t>
            </a:r>
          </a:p>
          <a:p>
            <a:pPr lvl="2">
              <a:buFont typeface="Wingdings" pitchFamily="2" charset="2"/>
              <a:buNone/>
            </a:pPr>
            <a:r>
              <a:rPr lang="en-US" altLang="zh-CN">
                <a:latin typeface="黑体" panose="02010609060101010101" pitchFamily="49" charset="-122"/>
                <a:ea typeface="黑体" panose="02010609060101010101" pitchFamily="49" charset="-122"/>
              </a:rPr>
              <a:t>Dlevel VARCHAR(50),</a:t>
            </a:r>
          </a:p>
          <a:p>
            <a:pPr lvl="2">
              <a:buFont typeface="Wingdings" pitchFamily="2" charset="2"/>
              <a:buNone/>
            </a:pPr>
            <a:r>
              <a:rPr lang="en-US" altLang="zh-CN">
                <a:latin typeface="黑体" panose="02010609060101010101" pitchFamily="49" charset="-122"/>
                <a:ea typeface="黑体" panose="02010609060101010101" pitchFamily="49" charset="-122"/>
              </a:rPr>
              <a:t>Dsalary DECIMAL(18,2),</a:t>
            </a:r>
          </a:p>
          <a:p>
            <a:pPr lvl="2">
              <a:buFont typeface="Wingdings" pitchFamily="2" charset="2"/>
              <a:buNone/>
            </a:pPr>
            <a:r>
              <a:rPr lang="en-US" altLang="zh-CN">
                <a:latin typeface="黑体" panose="02010609060101010101" pitchFamily="49" charset="-122"/>
                <a:ea typeface="黑体" panose="02010609060101010101" pitchFamily="49" charset="-122"/>
              </a:rPr>
              <a:t>PRIMARY KEY(Dno),</a:t>
            </a:r>
          </a:p>
          <a:p>
            <a:pPr lvl="2">
              <a:buFont typeface="Wingdings" pitchFamily="2" charset="2"/>
              <a:buNone/>
            </a:pPr>
            <a:r>
              <a:rPr lang="en-US" altLang="zh-CN">
                <a:solidFill>
                  <a:srgbClr val="FF0000"/>
                </a:solidFill>
                <a:latin typeface="黑体" panose="02010609060101010101" pitchFamily="49" charset="-122"/>
                <a:ea typeface="黑体" panose="02010609060101010101" pitchFamily="49" charset="-122"/>
              </a:rPr>
              <a:t>CHECK( Dsex =‘</a:t>
            </a:r>
            <a:r>
              <a:rPr lang="zh-CN" altLang="en-US">
                <a:solidFill>
                  <a:srgbClr val="FF0000"/>
                </a:solidFill>
                <a:latin typeface="黑体" panose="02010609060101010101" pitchFamily="49" charset="-122"/>
                <a:ea typeface="黑体" panose="02010609060101010101" pitchFamily="49" charset="-122"/>
              </a:rPr>
              <a:t>男</a:t>
            </a:r>
            <a:r>
              <a:rPr lang="en-US" altLang="zh-CN">
                <a:solidFill>
                  <a:srgbClr val="FF0000"/>
                </a:solidFill>
                <a:latin typeface="黑体" panose="02010609060101010101" pitchFamily="49" charset="-122"/>
                <a:ea typeface="黑体" panose="02010609060101010101" pitchFamily="49" charset="-122"/>
              </a:rPr>
              <a:t>’OR Dage&lt;55)</a:t>
            </a:r>
          </a:p>
          <a:p>
            <a:pPr lvl="2">
              <a:buFont typeface="Wingdings" pitchFamily="2" charset="2"/>
              <a:buNone/>
            </a:pPr>
            <a:r>
              <a:rPr lang="en-US" altLang="zh-CN">
                <a:latin typeface="黑体" panose="02010609060101010101" pitchFamily="49" charset="-122"/>
                <a:ea typeface="黑体" panose="02010609060101010101" pitchFamily="49" charset="-122"/>
              </a:rPr>
              <a:t>}</a:t>
            </a:r>
          </a:p>
        </p:txBody>
      </p:sp>
      <p:pic>
        <p:nvPicPr>
          <p:cNvPr id="48132" name="AutoShape 10">
            <a:extLst>
              <a:ext uri="{FF2B5EF4-FFF2-40B4-BE49-F238E27FC236}">
                <a16:creationId xmlns:a16="http://schemas.microsoft.com/office/drawing/2014/main" id="{77865D7E-366A-489D-A79D-DAC028EC474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438400" y="76200"/>
            <a:ext cx="3048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AutoShape 10">
            <a:extLst>
              <a:ext uri="{FF2B5EF4-FFF2-40B4-BE49-F238E27FC236}">
                <a16:creationId xmlns:a16="http://schemas.microsoft.com/office/drawing/2014/main" id="{67DB16BF-246F-45DB-8190-799D03EE3E7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359400" y="76200"/>
            <a:ext cx="2781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538EE46F-D5A5-4922-9D59-CFE0E1FC1B81}"/>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A044D272-FEA3-4578-B6D2-1A326506B02D}"/>
              </a:ext>
            </a:extLst>
          </p:cNvPr>
          <p:cNvSpPr>
            <a:spLocks noGrp="1"/>
          </p:cNvSpPr>
          <p:nvPr>
            <p:ph idx="1"/>
          </p:nvPr>
        </p:nvSpPr>
        <p:spPr bwMode="auto">
          <a:xfrm>
            <a:off x="2012950" y="1173164"/>
            <a:ext cx="8229600" cy="5070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a:latin typeface="黑体" panose="02010609060101010101" pitchFamily="49" charset="-122"/>
                <a:ea typeface="黑体" panose="02010609060101010101" pitchFamily="49" charset="-122"/>
              </a:rPr>
              <a:t>表级约束</a:t>
            </a:r>
            <a:endParaRPr lang="en-US" altLang="zh-CN">
              <a:latin typeface="黑体" panose="02010609060101010101" pitchFamily="49" charset="-122"/>
              <a:ea typeface="黑体" panose="02010609060101010101" pitchFamily="49" charset="-122"/>
            </a:endParaRPr>
          </a:p>
          <a:p>
            <a:pPr lvl="2">
              <a:buFont typeface="Wingdings" pitchFamily="2" charset="2"/>
              <a:buNone/>
            </a:pPr>
            <a:r>
              <a:rPr lang="en-US" altLang="zh-CN">
                <a:latin typeface="黑体" panose="02010609060101010101" pitchFamily="49" charset="-122"/>
                <a:ea typeface="黑体" panose="02010609060101010101" pitchFamily="49" charset="-122"/>
              </a:rPr>
              <a:t>CREATE TABLE RecipeDetail{</a:t>
            </a:r>
          </a:p>
          <a:p>
            <a:pPr lvl="2">
              <a:buFont typeface="Wingdings" pitchFamily="2" charset="2"/>
              <a:buNone/>
            </a:pPr>
            <a:r>
              <a:rPr lang="en-US" altLang="zh-CN">
                <a:latin typeface="黑体" panose="02010609060101010101" pitchFamily="49" charset="-122"/>
                <a:ea typeface="黑体" panose="02010609060101010101" pitchFamily="49" charset="-122"/>
              </a:rPr>
              <a:t>Rno VARCHAR(10),</a:t>
            </a:r>
          </a:p>
          <a:p>
            <a:pPr lvl="2">
              <a:buFont typeface="Wingdings" pitchFamily="2" charset="2"/>
              <a:buNone/>
            </a:pPr>
            <a:r>
              <a:rPr lang="en-US" altLang="zh-CN">
                <a:latin typeface="黑体" panose="02010609060101010101" pitchFamily="49" charset="-122"/>
                <a:ea typeface="黑体" panose="02010609060101010101" pitchFamily="49" charset="-122"/>
              </a:rPr>
              <a:t>Mno VARCHAR(10) NOT NULL,</a:t>
            </a:r>
          </a:p>
          <a:p>
            <a:pPr lvl="2">
              <a:buFont typeface="Wingdings" pitchFamily="2" charset="2"/>
              <a:buNone/>
            </a:pPr>
            <a:r>
              <a:rPr lang="en-US" altLang="zh-CN">
                <a:latin typeface="黑体" panose="02010609060101010101" pitchFamily="49" charset="-122"/>
                <a:ea typeface="黑体" panose="02010609060101010101" pitchFamily="49" charset="-122"/>
              </a:rPr>
              <a:t>Mamount  DECIMAL(18,0),</a:t>
            </a:r>
          </a:p>
          <a:p>
            <a:pPr lvl="2">
              <a:buFont typeface="Wingdings" pitchFamily="2" charset="2"/>
              <a:buNone/>
            </a:pPr>
            <a:r>
              <a:rPr lang="en-US" altLang="zh-CN">
                <a:latin typeface="黑体" panose="02010609060101010101" pitchFamily="49" charset="-122"/>
                <a:ea typeface="黑体" panose="02010609060101010101" pitchFamily="49" charset="-122"/>
              </a:rPr>
              <a:t>PRIMARY KEY(Rno,Mno),</a:t>
            </a:r>
          </a:p>
          <a:p>
            <a:pPr lvl="2">
              <a:buFont typeface="Wingdings" pitchFamily="2" charset="2"/>
              <a:buNone/>
            </a:pPr>
            <a:r>
              <a:rPr lang="en-US" altLang="zh-CN">
                <a:solidFill>
                  <a:srgbClr val="FF0000"/>
                </a:solidFill>
                <a:latin typeface="黑体" panose="02010609060101010101" pitchFamily="49" charset="-122"/>
                <a:ea typeface="黑体" panose="02010609060101010101" pitchFamily="49" charset="-122"/>
              </a:rPr>
              <a:t>CHECK (Mno IN (SELECT Mno FROM Medicine))</a:t>
            </a:r>
          </a:p>
          <a:p>
            <a:pPr lvl="2">
              <a:buFont typeface="Wingdings" pitchFamily="2" charset="2"/>
              <a:buNone/>
            </a:pPr>
            <a:r>
              <a:rPr lang="en-US" altLang="zh-CN">
                <a:latin typeface="黑体" panose="02010609060101010101" pitchFamily="49" charset="-122"/>
                <a:ea typeface="黑体" panose="02010609060101010101" pitchFamily="49" charset="-122"/>
              </a:rPr>
              <a:t>}</a:t>
            </a:r>
          </a:p>
          <a:p>
            <a:pPr lvl="2"/>
            <a:r>
              <a:rPr lang="zh-CN" altLang="en-US">
                <a:latin typeface="黑体" panose="02010609060101010101" pitchFamily="49" charset="-122"/>
                <a:ea typeface="黑体" panose="02010609060101010101" pitchFamily="49" charset="-122"/>
              </a:rPr>
              <a:t>上述</a:t>
            </a:r>
            <a:r>
              <a:rPr lang="en-US" altLang="zh-CN">
                <a:latin typeface="黑体" panose="02010609060101010101" pitchFamily="49" charset="-122"/>
                <a:ea typeface="黑体" panose="02010609060101010101" pitchFamily="49" charset="-122"/>
              </a:rPr>
              <a:t>CHECK</a:t>
            </a:r>
            <a:r>
              <a:rPr lang="zh-CN" altLang="en-US">
                <a:latin typeface="黑体" panose="02010609060101010101" pitchFamily="49" charset="-122"/>
                <a:ea typeface="黑体" panose="02010609060101010101" pitchFamily="49" charset="-122"/>
              </a:rPr>
              <a:t>语句实际上是定义了一个参照完整性约束</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一般而言，由于</a:t>
            </a:r>
            <a:r>
              <a:rPr lang="en-US" altLang="zh-CN">
                <a:latin typeface="黑体" panose="02010609060101010101" pitchFamily="49" charset="-122"/>
                <a:ea typeface="黑体" panose="02010609060101010101" pitchFamily="49" charset="-122"/>
              </a:rPr>
              <a:t>Check</a:t>
            </a:r>
            <a:r>
              <a:rPr lang="zh-CN" altLang="en-US">
                <a:latin typeface="黑体" panose="02010609060101010101" pitchFamily="49" charset="-122"/>
                <a:ea typeface="黑体" panose="02010609060101010101" pitchFamily="49" charset="-122"/>
              </a:rPr>
              <a:t>条件中允许出现包含其他关系的子查询，</a:t>
            </a:r>
            <a:r>
              <a:rPr lang="en-US" altLang="zh-CN">
                <a:latin typeface="黑体" panose="02010609060101010101" pitchFamily="49" charset="-122"/>
                <a:ea typeface="黑体" panose="02010609060101010101" pitchFamily="49" charset="-122"/>
              </a:rPr>
              <a:t>Check</a:t>
            </a:r>
            <a:r>
              <a:rPr lang="zh-CN" altLang="en-US">
                <a:latin typeface="黑体" panose="02010609060101010101" pitchFamily="49" charset="-122"/>
                <a:ea typeface="黑体" panose="02010609060101010101" pitchFamily="49" charset="-122"/>
              </a:rPr>
              <a:t>条件可能变得更复杂，也更难检测。</a:t>
            </a:r>
          </a:p>
          <a:p>
            <a:pPr lvl="2"/>
            <a:endParaRPr lang="en-US" altLang="zh-CN">
              <a:latin typeface="黑体" panose="02010609060101010101" pitchFamily="49" charset="-122"/>
              <a:ea typeface="黑体" panose="02010609060101010101" pitchFamily="49" charset="-122"/>
            </a:endParaRPr>
          </a:p>
        </p:txBody>
      </p:sp>
      <p:pic>
        <p:nvPicPr>
          <p:cNvPr id="49156" name="AutoShape 10">
            <a:extLst>
              <a:ext uri="{FF2B5EF4-FFF2-40B4-BE49-F238E27FC236}">
                <a16:creationId xmlns:a16="http://schemas.microsoft.com/office/drawing/2014/main" id="{6FF5496C-1548-41A8-8CFB-BA5F10C6EBA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438400" y="76200"/>
            <a:ext cx="3048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AutoShape 10">
            <a:extLst>
              <a:ext uri="{FF2B5EF4-FFF2-40B4-BE49-F238E27FC236}">
                <a16:creationId xmlns:a16="http://schemas.microsoft.com/office/drawing/2014/main" id="{9C21A144-6BC1-4439-A756-A9657C31ED4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359400" y="76200"/>
            <a:ext cx="2781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7D1FE673-28B8-45D0-84E3-DE45EE08951E}"/>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375BFD7D-031D-4DFD-A89E-4D660B7FA024}"/>
              </a:ext>
            </a:extLst>
          </p:cNvPr>
          <p:cNvSpPr>
            <a:spLocks noGrp="1" noChangeArrowheads="1"/>
          </p:cNvSpPr>
          <p:nvPr>
            <p:ph idx="1"/>
          </p:nvPr>
        </p:nvSpPr>
        <p:spPr bwMode="auto">
          <a:xfrm>
            <a:off x="2012950" y="1173164"/>
            <a:ext cx="8655050" cy="5070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a:latin typeface="黑体" panose="02010609060101010101" pitchFamily="49" charset="-122"/>
                <a:ea typeface="黑体" panose="02010609060101010101" pitchFamily="49" charset="-122"/>
              </a:rPr>
              <a:t>给约束取一个名字</a:t>
            </a:r>
            <a:endParaRPr lang="en-US" altLang="zh-CN">
              <a:latin typeface="黑体" panose="02010609060101010101" pitchFamily="49" charset="-122"/>
              <a:ea typeface="黑体" panose="02010609060101010101" pitchFamily="49" charset="-122"/>
            </a:endParaRPr>
          </a:p>
          <a:p>
            <a:pPr lvl="2">
              <a:buFont typeface="Wingdings" pitchFamily="2" charset="2"/>
              <a:buNone/>
            </a:pPr>
            <a:r>
              <a:rPr lang="en-US" altLang="zh-CN">
                <a:latin typeface="黑体" panose="02010609060101010101" pitchFamily="49" charset="-122"/>
                <a:ea typeface="黑体" panose="02010609060101010101" pitchFamily="49" charset="-122"/>
              </a:rPr>
              <a:t>CREATE TABLE RecipeDetail{</a:t>
            </a:r>
          </a:p>
          <a:p>
            <a:pPr lvl="2">
              <a:buFont typeface="Wingdings" pitchFamily="2" charset="2"/>
              <a:buNone/>
            </a:pPr>
            <a:r>
              <a:rPr lang="en-US" altLang="zh-CN">
                <a:latin typeface="黑体" panose="02010609060101010101" pitchFamily="49" charset="-122"/>
                <a:ea typeface="黑体" panose="02010609060101010101" pitchFamily="49" charset="-122"/>
              </a:rPr>
              <a:t>Rno VARCHAR(10),</a:t>
            </a:r>
          </a:p>
          <a:p>
            <a:pPr lvl="2">
              <a:buFont typeface="Wingdings" pitchFamily="2" charset="2"/>
              <a:buNone/>
            </a:pPr>
            <a:r>
              <a:rPr lang="en-US" altLang="zh-CN">
                <a:latin typeface="黑体" panose="02010609060101010101" pitchFamily="49" charset="-122"/>
                <a:ea typeface="黑体" panose="02010609060101010101" pitchFamily="49" charset="-122"/>
              </a:rPr>
              <a:t>Mno VARCHAR(10) NOT NULL,</a:t>
            </a:r>
          </a:p>
          <a:p>
            <a:pPr lvl="2">
              <a:buFont typeface="Wingdings" pitchFamily="2" charset="2"/>
              <a:buNone/>
            </a:pPr>
            <a:r>
              <a:rPr lang="en-US" altLang="zh-CN">
                <a:latin typeface="黑体" panose="02010609060101010101" pitchFamily="49" charset="-122"/>
                <a:ea typeface="黑体" panose="02010609060101010101" pitchFamily="49" charset="-122"/>
              </a:rPr>
              <a:t>Mamount  DECIMAL(18,0),</a:t>
            </a:r>
          </a:p>
          <a:p>
            <a:pPr lvl="2">
              <a:buFont typeface="Wingdings" pitchFamily="2" charset="2"/>
              <a:buNone/>
            </a:pPr>
            <a:r>
              <a:rPr lang="en-US" altLang="zh-CN">
                <a:latin typeface="黑体" panose="02010609060101010101" pitchFamily="49" charset="-122"/>
                <a:ea typeface="黑体" panose="02010609060101010101" pitchFamily="49" charset="-122"/>
              </a:rPr>
              <a:t>PRIMARY KEY(Rno,Mno),</a:t>
            </a:r>
          </a:p>
          <a:p>
            <a:pPr lvl="2">
              <a:buFont typeface="Wingdings" pitchFamily="2" charset="2"/>
              <a:buNone/>
            </a:pPr>
            <a:r>
              <a:rPr lang="en-US" altLang="zh-CN">
                <a:solidFill>
                  <a:srgbClr val="FF0000"/>
                </a:solidFill>
                <a:latin typeface="黑体" panose="02010609060101010101" pitchFamily="49" charset="-122"/>
                <a:ea typeface="黑体" panose="02010609060101010101" pitchFamily="49" charset="-122"/>
              </a:rPr>
              <a:t>Constraint FK_Rec_Med  CHECK (Mno IN (SELECT Mno FROM Medicine))</a:t>
            </a:r>
          </a:p>
          <a:p>
            <a:pPr lvl="2">
              <a:buFont typeface="Wingdings" pitchFamily="2" charset="2"/>
              <a:buNone/>
            </a:pPr>
            <a:r>
              <a:rPr lang="en-US" altLang="zh-CN">
                <a:latin typeface="黑体" panose="02010609060101010101" pitchFamily="49" charset="-122"/>
                <a:ea typeface="黑体" panose="02010609060101010101" pitchFamily="49" charset="-122"/>
              </a:rPr>
              <a:t>}</a:t>
            </a:r>
          </a:p>
          <a:p>
            <a:pPr lvl="2"/>
            <a:endParaRPr lang="en-US" altLang="zh-CN">
              <a:latin typeface="黑体" panose="02010609060101010101" pitchFamily="49" charset="-122"/>
              <a:ea typeface="黑体" panose="02010609060101010101" pitchFamily="49" charset="-122"/>
            </a:endParaRPr>
          </a:p>
          <a:p>
            <a:pPr lvl="2">
              <a:buFont typeface="Wingdings" pitchFamily="2" charset="2"/>
              <a:buNone/>
            </a:pPr>
            <a:endParaRPr lang="en-US" altLang="zh-CN">
              <a:latin typeface="黑体" panose="02010609060101010101" pitchFamily="49" charset="-122"/>
              <a:ea typeface="黑体" panose="02010609060101010101" pitchFamily="49" charset="-122"/>
            </a:endParaRPr>
          </a:p>
        </p:txBody>
      </p:sp>
      <p:pic>
        <p:nvPicPr>
          <p:cNvPr id="50180" name="AutoShape 10">
            <a:extLst>
              <a:ext uri="{FF2B5EF4-FFF2-40B4-BE49-F238E27FC236}">
                <a16:creationId xmlns:a16="http://schemas.microsoft.com/office/drawing/2014/main" id="{7A44DADC-4218-4217-93BF-72E84EEAC65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438400" y="76200"/>
            <a:ext cx="3048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AutoShape 10">
            <a:extLst>
              <a:ext uri="{FF2B5EF4-FFF2-40B4-BE49-F238E27FC236}">
                <a16:creationId xmlns:a16="http://schemas.microsoft.com/office/drawing/2014/main" id="{1A5E9531-3633-4B9B-A294-E2A0AEC9B03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359400" y="76200"/>
            <a:ext cx="2781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BC982AB5-7841-43DE-8A98-5D38CC1632CC}"/>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55299" name="内容占位符 2">
            <a:extLst>
              <a:ext uri="{FF2B5EF4-FFF2-40B4-BE49-F238E27FC236}">
                <a16:creationId xmlns:a16="http://schemas.microsoft.com/office/drawing/2014/main" id="{EF4CAB29-C032-4EF0-A4EC-05C8562F46B2}"/>
              </a:ext>
            </a:extLst>
          </p:cNvPr>
          <p:cNvSpPr>
            <a:spLocks noGrp="1"/>
          </p:cNvSpPr>
          <p:nvPr>
            <p:ph idx="1"/>
          </p:nvPr>
        </p:nvSpPr>
        <p:spPr bwMode="auto">
          <a:xfrm>
            <a:off x="2012950" y="1173164"/>
            <a:ext cx="8229600" cy="1728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457200" lvl="1" indent="0">
              <a:buNone/>
            </a:pPr>
            <a:r>
              <a:rPr lang="zh-CN" altLang="en-US" sz="1800">
                <a:latin typeface="黑体" panose="02010609060101010101" pitchFamily="49" charset="-122"/>
                <a:ea typeface="黑体" panose="02010609060101010101" pitchFamily="49" charset="-122"/>
              </a:rPr>
              <a:t>参照完整性定义</a:t>
            </a:r>
            <a:endParaRPr lang="en-US" altLang="zh-CN" sz="1800">
              <a:latin typeface="黑体" panose="02010609060101010101" pitchFamily="49" charset="-122"/>
              <a:ea typeface="黑体" panose="02010609060101010101" pitchFamily="49" charset="-122"/>
            </a:endParaRPr>
          </a:p>
          <a:p>
            <a:pPr marL="457200" lvl="1" indent="0">
              <a:buNone/>
            </a:pPr>
            <a:r>
              <a:rPr lang="zh-CN" altLang="en-US" sz="1800">
                <a:latin typeface="黑体" panose="02010609060101010101" pitchFamily="49" charset="-122"/>
                <a:ea typeface="黑体" panose="02010609060101010101" pitchFamily="49" charset="-122"/>
              </a:rPr>
              <a:t>若存在</a:t>
            </a:r>
            <a:r>
              <a:rPr lang="en-US" altLang="zh-CN" sz="1800">
                <a:latin typeface="黑体" panose="02010609060101010101" pitchFamily="49" charset="-122"/>
                <a:ea typeface="黑体" panose="02010609060101010101" pitchFamily="49" charset="-122"/>
              </a:rPr>
              <a:t>R.A</a:t>
            </a:r>
            <a:r>
              <a:rPr lang="zh-CN" altLang="en-US" sz="1800">
                <a:latin typeface="黑体" panose="02010609060101010101" pitchFamily="49" charset="-122"/>
                <a:ea typeface="黑体" panose="02010609060101010101" pitchFamily="49" charset="-122"/>
              </a:rPr>
              <a:t>参照</a:t>
            </a:r>
            <a:r>
              <a:rPr lang="en-US" altLang="zh-CN" sz="1800">
                <a:latin typeface="黑体" panose="02010609060101010101" pitchFamily="49" charset="-122"/>
                <a:ea typeface="黑体" panose="02010609060101010101" pitchFamily="49" charset="-122"/>
              </a:rPr>
              <a:t>S.B</a:t>
            </a:r>
            <a:r>
              <a:rPr lang="zh-CN" altLang="en-US" sz="1800">
                <a:latin typeface="黑体" panose="02010609060101010101" pitchFamily="49" charset="-122"/>
                <a:ea typeface="黑体" panose="02010609060101010101" pitchFamily="49" charset="-122"/>
              </a:rPr>
              <a:t>，则在创建</a:t>
            </a:r>
            <a:r>
              <a:rPr lang="en-US" altLang="zh-CN" sz="1800">
                <a:latin typeface="黑体" panose="02010609060101010101" pitchFamily="49" charset="-122"/>
                <a:ea typeface="黑体" panose="02010609060101010101" pitchFamily="49" charset="-122"/>
              </a:rPr>
              <a:t>R</a:t>
            </a:r>
            <a:r>
              <a:rPr lang="zh-CN" altLang="en-US" sz="1800">
                <a:latin typeface="黑体" panose="02010609060101010101" pitchFamily="49" charset="-122"/>
                <a:ea typeface="黑体" panose="02010609060101010101" pitchFamily="49" charset="-122"/>
              </a:rPr>
              <a:t>表时申明：</a:t>
            </a:r>
            <a:endParaRPr lang="en-US" altLang="zh-CN" sz="1800">
              <a:latin typeface="黑体" panose="02010609060101010101" pitchFamily="49" charset="-122"/>
              <a:ea typeface="黑体" panose="02010609060101010101" pitchFamily="49" charset="-122"/>
            </a:endParaRPr>
          </a:p>
          <a:p>
            <a:pPr marL="457200" lvl="1" indent="0">
              <a:buNone/>
            </a:pPr>
            <a:r>
              <a:rPr lang="en-US" altLang="zh-CN" sz="1800">
                <a:solidFill>
                  <a:srgbClr val="FF0000"/>
                </a:solidFill>
                <a:latin typeface="黑体" panose="02010609060101010101" pitchFamily="49" charset="-122"/>
                <a:ea typeface="黑体" panose="02010609060101010101" pitchFamily="49" charset="-122"/>
              </a:rPr>
              <a:t>REFERENCES S(B)   </a:t>
            </a:r>
            <a:r>
              <a:rPr lang="zh-CN" altLang="en-US" sz="1800">
                <a:solidFill>
                  <a:srgbClr val="FF0000"/>
                </a:solidFill>
                <a:latin typeface="黑体" panose="02010609060101010101" pitchFamily="49" charset="-122"/>
                <a:ea typeface="黑体" panose="02010609060101010101" pitchFamily="49" charset="-122"/>
              </a:rPr>
              <a:t>列级约束</a:t>
            </a:r>
            <a:endParaRPr lang="en-US" altLang="zh-CN" sz="1800">
              <a:solidFill>
                <a:srgbClr val="FF0000"/>
              </a:solidFill>
              <a:latin typeface="黑体" panose="02010609060101010101" pitchFamily="49" charset="-122"/>
              <a:ea typeface="黑体" panose="02010609060101010101" pitchFamily="49" charset="-122"/>
            </a:endParaRPr>
          </a:p>
          <a:p>
            <a:pPr marL="457200" lvl="1" indent="0">
              <a:buNone/>
            </a:pPr>
            <a:r>
              <a:rPr lang="zh-CN" altLang="en-US" sz="1800">
                <a:solidFill>
                  <a:srgbClr val="FF0000"/>
                </a:solidFill>
                <a:latin typeface="黑体" panose="02010609060101010101" pitchFamily="49" charset="-122"/>
                <a:ea typeface="黑体" panose="02010609060101010101" pitchFamily="49" charset="-122"/>
              </a:rPr>
              <a:t>或</a:t>
            </a:r>
            <a:endParaRPr lang="en-US" altLang="zh-CN" sz="1800">
              <a:solidFill>
                <a:srgbClr val="FF0000"/>
              </a:solidFill>
              <a:latin typeface="黑体" panose="02010609060101010101" pitchFamily="49" charset="-122"/>
              <a:ea typeface="黑体" panose="02010609060101010101" pitchFamily="49" charset="-122"/>
            </a:endParaRPr>
          </a:p>
          <a:p>
            <a:pPr marL="273050" indent="-182563">
              <a:spcBef>
                <a:spcPct val="0"/>
              </a:spcBef>
              <a:spcAft>
                <a:spcPts val="600"/>
              </a:spcAft>
              <a:buClr>
                <a:srgbClr val="990000"/>
              </a:buClr>
              <a:buNone/>
            </a:pPr>
            <a:r>
              <a:rPr lang="en-US" altLang="zh-CN" sz="1800">
                <a:solidFill>
                  <a:srgbClr val="FF0000"/>
                </a:solidFill>
                <a:latin typeface="黑体" panose="02010609060101010101" pitchFamily="49" charset="-122"/>
                <a:ea typeface="黑体" panose="02010609060101010101" pitchFamily="49" charset="-122"/>
              </a:rPr>
              <a:t>   FOREIGN KEY(A) REFERENCES S(B)  </a:t>
            </a:r>
            <a:r>
              <a:rPr lang="zh-CN" altLang="en-US" sz="1800">
                <a:solidFill>
                  <a:srgbClr val="FF0000"/>
                </a:solidFill>
                <a:latin typeface="黑体" panose="02010609060101010101" pitchFamily="49" charset="-122"/>
                <a:ea typeface="黑体" panose="02010609060101010101" pitchFamily="49" charset="-122"/>
              </a:rPr>
              <a:t>表级约束</a:t>
            </a:r>
            <a:endParaRPr lang="en-US" altLang="zh-CN" sz="1800">
              <a:solidFill>
                <a:srgbClr val="FF0000"/>
              </a:solidFill>
              <a:latin typeface="黑体" panose="02010609060101010101" pitchFamily="49" charset="-122"/>
              <a:ea typeface="黑体" panose="02010609060101010101" pitchFamily="49" charset="-122"/>
            </a:endParaRPr>
          </a:p>
          <a:p>
            <a:pPr marL="457200" lvl="1" indent="0">
              <a:buNone/>
            </a:pPr>
            <a:endParaRPr lang="en-US" altLang="zh-CN">
              <a:latin typeface="黑体" panose="02010609060101010101" pitchFamily="49" charset="-122"/>
              <a:ea typeface="黑体" panose="02010609060101010101" pitchFamily="49" charset="-122"/>
            </a:endParaRPr>
          </a:p>
        </p:txBody>
      </p:sp>
      <p:sp>
        <p:nvSpPr>
          <p:cNvPr id="55300" name="矩形 1">
            <a:extLst>
              <a:ext uri="{FF2B5EF4-FFF2-40B4-BE49-F238E27FC236}">
                <a16:creationId xmlns:a16="http://schemas.microsoft.com/office/drawing/2014/main" id="{608AA6F2-A44F-4976-BC0F-8EBE592BA917}"/>
              </a:ext>
            </a:extLst>
          </p:cNvPr>
          <p:cNvSpPr>
            <a:spLocks noChangeArrowheads="1"/>
          </p:cNvSpPr>
          <p:nvPr/>
        </p:nvSpPr>
        <p:spPr bwMode="auto">
          <a:xfrm>
            <a:off x="2111376" y="3173414"/>
            <a:ext cx="8462963"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182563">
              <a:defRPr>
                <a:solidFill>
                  <a:schemeClr val="tx1"/>
                </a:solidFill>
                <a:latin typeface="Arial" panose="020B0604020202020204" pitchFamily="34" charset="0"/>
                <a:ea typeface="宋体" panose="02010600030101010101" pitchFamily="2" charset="-122"/>
              </a:defRPr>
            </a:lvl1pPr>
            <a:lvl2pPr marL="273050" indent="-182563">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90000"/>
              </a:lnSpc>
              <a:spcAft>
                <a:spcPts val="600"/>
              </a:spcAft>
              <a:buClr>
                <a:srgbClr val="990000"/>
              </a:buClr>
            </a:pPr>
            <a:r>
              <a:rPr kumimoji="1" lang="en-US" altLang="zh-CN" sz="2000">
                <a:solidFill>
                  <a:srgbClr val="0000FF"/>
                </a:solidFill>
                <a:sym typeface="Arial" panose="020B0604020202020204" pitchFamily="34" charset="0"/>
              </a:rPr>
              <a:t>create table Apply(</a:t>
            </a:r>
          </a:p>
          <a:p>
            <a:pPr>
              <a:lnSpc>
                <a:spcPct val="90000"/>
              </a:lnSpc>
              <a:spcAft>
                <a:spcPts val="600"/>
              </a:spcAft>
              <a:buClr>
                <a:srgbClr val="990000"/>
              </a:buClr>
            </a:pPr>
            <a:r>
              <a:rPr kumimoji="1" lang="en-US" altLang="zh-CN" sz="2000">
                <a:solidFill>
                  <a:srgbClr val="0000FF"/>
                </a:solidFill>
                <a:sym typeface="Arial" panose="020B0604020202020204" pitchFamily="34" charset="0"/>
              </a:rPr>
              <a:t>    sID int </a:t>
            </a:r>
            <a:r>
              <a:rPr kumimoji="1" lang="en-US" altLang="zh-CN" sz="2000">
                <a:solidFill>
                  <a:srgbClr val="00B050"/>
                </a:solidFill>
                <a:sym typeface="Arial" panose="020B0604020202020204" pitchFamily="34" charset="0"/>
              </a:rPr>
              <a:t>references Student(sID),</a:t>
            </a:r>
            <a:r>
              <a:rPr kumimoji="1" lang="en-US" altLang="zh-CN" sz="2000">
                <a:solidFill>
                  <a:srgbClr val="0000FF"/>
                </a:solidFill>
                <a:sym typeface="Arial" panose="020B0604020202020204" pitchFamily="34" charset="0"/>
              </a:rPr>
              <a:t>,</a:t>
            </a:r>
          </a:p>
          <a:p>
            <a:pPr>
              <a:lnSpc>
                <a:spcPct val="90000"/>
              </a:lnSpc>
              <a:spcAft>
                <a:spcPts val="600"/>
              </a:spcAft>
              <a:buClr>
                <a:srgbClr val="990000"/>
              </a:buClr>
            </a:pPr>
            <a:r>
              <a:rPr kumimoji="1" lang="en-US" altLang="zh-CN" sz="2000">
                <a:solidFill>
                  <a:srgbClr val="0000FF"/>
                </a:solidFill>
                <a:sym typeface="Arial" panose="020B0604020202020204" pitchFamily="34" charset="0"/>
              </a:rPr>
              <a:t>    cName char(32),</a:t>
            </a:r>
          </a:p>
          <a:p>
            <a:pPr>
              <a:lnSpc>
                <a:spcPct val="90000"/>
              </a:lnSpc>
              <a:spcAft>
                <a:spcPts val="600"/>
              </a:spcAft>
              <a:buClr>
                <a:srgbClr val="990000"/>
              </a:buClr>
            </a:pPr>
            <a:r>
              <a:rPr kumimoji="1" lang="en-US" altLang="zh-CN" sz="2000">
                <a:solidFill>
                  <a:srgbClr val="0000FF"/>
                </a:solidFill>
                <a:sym typeface="Arial" panose="020B0604020202020204" pitchFamily="34" charset="0"/>
              </a:rPr>
              <a:t>    major char(32),</a:t>
            </a:r>
          </a:p>
          <a:p>
            <a:pPr>
              <a:lnSpc>
                <a:spcPct val="90000"/>
              </a:lnSpc>
              <a:spcAft>
                <a:spcPts val="600"/>
              </a:spcAft>
              <a:buClr>
                <a:srgbClr val="990000"/>
              </a:buClr>
            </a:pPr>
            <a:r>
              <a:rPr kumimoji="1" lang="en-US" altLang="zh-CN" sz="2000">
                <a:solidFill>
                  <a:srgbClr val="0000FF"/>
                </a:solidFill>
                <a:sym typeface="Arial" panose="020B0604020202020204" pitchFamily="34" charset="0"/>
              </a:rPr>
              <a:t>    decision char(2),</a:t>
            </a:r>
          </a:p>
          <a:p>
            <a:pPr>
              <a:lnSpc>
                <a:spcPct val="90000"/>
              </a:lnSpc>
              <a:spcAft>
                <a:spcPts val="600"/>
              </a:spcAft>
              <a:buClr>
                <a:srgbClr val="990000"/>
              </a:buClr>
            </a:pPr>
            <a:r>
              <a:rPr kumimoji="1" lang="en-US" altLang="zh-CN" sz="2000">
                <a:solidFill>
                  <a:srgbClr val="0000FF"/>
                </a:solidFill>
                <a:sym typeface="Arial" panose="020B0604020202020204" pitchFamily="34" charset="0"/>
              </a:rPr>
              <a:t>    Primary Key(sID,cName,major),</a:t>
            </a:r>
          </a:p>
          <a:p>
            <a:pPr>
              <a:lnSpc>
                <a:spcPct val="90000"/>
              </a:lnSpc>
              <a:spcAft>
                <a:spcPts val="600"/>
              </a:spcAft>
              <a:buClr>
                <a:srgbClr val="990000"/>
              </a:buClr>
            </a:pPr>
            <a:r>
              <a:rPr kumimoji="1" lang="en-US" altLang="zh-CN" sz="2000">
                <a:solidFill>
                  <a:srgbClr val="002060"/>
                </a:solidFill>
                <a:sym typeface="Arial" panose="020B0604020202020204" pitchFamily="34" charset="0"/>
              </a:rPr>
              <a:t>    foreign key(cID) references College(cID)  );</a:t>
            </a:r>
            <a:endParaRPr kumimoji="1" lang="en-US" altLang="zh-CN" sz="2000" b="1">
              <a:solidFill>
                <a:srgbClr val="002060"/>
              </a:solidFill>
              <a:sym typeface="Arial" panose="020B0604020202020204" pitchFamily="34" charset="0"/>
            </a:endParaRPr>
          </a:p>
        </p:txBody>
      </p:sp>
      <p:sp>
        <p:nvSpPr>
          <p:cNvPr id="55301" name="AutoShape 10">
            <a:extLst>
              <a:ext uri="{FF2B5EF4-FFF2-40B4-BE49-F238E27FC236}">
                <a16:creationId xmlns:a16="http://schemas.microsoft.com/office/drawing/2014/main" id="{F2F5A1AE-F154-4AC1-B7E2-3CD7CF100AA8}"/>
              </a:ext>
            </a:extLst>
          </p:cNvPr>
          <p:cNvSpPr>
            <a:spLocks noChangeArrowheads="1"/>
          </p:cNvSpPr>
          <p:nvPr/>
        </p:nvSpPr>
        <p:spPr bwMode="auto">
          <a:xfrm>
            <a:off x="2508251" y="157164"/>
            <a:ext cx="2460625" cy="523875"/>
          </a:xfrm>
          <a:prstGeom prst="chevron">
            <a:avLst>
              <a:gd name="adj" fmla="val 17766"/>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完整性约束</a:t>
            </a:r>
            <a:endParaRPr lang="zh-CN" altLang="en-US">
              <a:sym typeface="Arial" panose="020B0604020202020204" pitchFamily="34" charset="0"/>
            </a:endParaRPr>
          </a:p>
        </p:txBody>
      </p:sp>
      <p:sp>
        <p:nvSpPr>
          <p:cNvPr id="55302" name="AutoShape 10">
            <a:extLst>
              <a:ext uri="{FF2B5EF4-FFF2-40B4-BE49-F238E27FC236}">
                <a16:creationId xmlns:a16="http://schemas.microsoft.com/office/drawing/2014/main" id="{FF5CE339-E75D-4013-BB28-155A5AB2462B}"/>
              </a:ext>
            </a:extLst>
          </p:cNvPr>
          <p:cNvSpPr>
            <a:spLocks noChangeArrowheads="1"/>
          </p:cNvSpPr>
          <p:nvPr/>
        </p:nvSpPr>
        <p:spPr bwMode="auto">
          <a:xfrm>
            <a:off x="5002213" y="157164"/>
            <a:ext cx="2419350" cy="523875"/>
          </a:xfrm>
          <a:prstGeom prst="chevron">
            <a:avLst>
              <a:gd name="adj" fmla="val 17895"/>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参照完整性</a:t>
            </a:r>
            <a:endParaRPr lang="zh-CN" altLang="en-US">
              <a:sym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79EBF281-4264-4107-BC88-079E3F1210DE}"/>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59395" name="内容占位符 2">
            <a:extLst>
              <a:ext uri="{FF2B5EF4-FFF2-40B4-BE49-F238E27FC236}">
                <a16:creationId xmlns:a16="http://schemas.microsoft.com/office/drawing/2014/main" id="{2BE7827F-3125-470C-A13C-0DCE78A9116A}"/>
              </a:ext>
            </a:extLst>
          </p:cNvPr>
          <p:cNvSpPr>
            <a:spLocks noGrp="1"/>
          </p:cNvSpPr>
          <p:nvPr>
            <p:ph idx="1"/>
          </p:nvPr>
        </p:nvSpPr>
        <p:spPr bwMode="auto">
          <a:xfrm>
            <a:off x="2012950" y="1173164"/>
            <a:ext cx="8229600" cy="5070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a:latin typeface="黑体" panose="02010609060101010101" pitchFamily="49" charset="-122"/>
                <a:ea typeface="黑体" panose="02010609060101010101" pitchFamily="49" charset="-122"/>
              </a:rPr>
              <a:t>受限策略（</a:t>
            </a:r>
            <a:r>
              <a:rPr lang="en-US" altLang="zh-CN">
                <a:latin typeface="黑体" panose="02010609060101010101" pitchFamily="49" charset="-122"/>
                <a:ea typeface="黑体" panose="02010609060101010101" pitchFamily="49" charset="-122"/>
              </a:rPr>
              <a:t>RESTRICTED</a:t>
            </a:r>
            <a:r>
              <a:rPr lang="zh-CN" altLang="en-US">
                <a:latin typeface="黑体" panose="02010609060101010101" pitchFamily="49" charset="-122"/>
                <a:ea typeface="黑体" panose="02010609060101010101" pitchFamily="49" charset="-122"/>
              </a:rPr>
              <a:t>）</a:t>
            </a:r>
          </a:p>
          <a:p>
            <a:pPr lvl="2"/>
            <a:r>
              <a:rPr lang="zh-CN" altLang="en-US">
                <a:latin typeface="黑体" panose="02010609060101010101" pitchFamily="49" charset="-122"/>
                <a:ea typeface="黑体" panose="02010609060101010101" pitchFamily="49" charset="-122"/>
              </a:rPr>
              <a:t>系统的默认方式。</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当出现违背参照完整性规则的更新操作请求时，系统拒绝执行该操作。</a:t>
            </a:r>
            <a:endParaRPr lang="en-US" altLang="zh-CN">
              <a:latin typeface="黑体" panose="02010609060101010101" pitchFamily="49" charset="-122"/>
              <a:ea typeface="黑体" panose="02010609060101010101" pitchFamily="49" charset="-122"/>
            </a:endParaRPr>
          </a:p>
          <a:p>
            <a:pPr lvl="1"/>
            <a:r>
              <a:rPr lang="zh-CN" altLang="en-US">
                <a:latin typeface="黑体" panose="02010609060101010101" pitchFamily="49" charset="-122"/>
                <a:ea typeface="黑体" panose="02010609060101010101" pitchFamily="49" charset="-122"/>
              </a:rPr>
              <a:t>置空策略（</a:t>
            </a:r>
            <a:r>
              <a:rPr lang="en-US" altLang="zh-CN">
                <a:latin typeface="黑体" panose="02010609060101010101" pitchFamily="49" charset="-122"/>
                <a:ea typeface="黑体" panose="02010609060101010101" pitchFamily="49" charset="-122"/>
              </a:rPr>
              <a:t>SET-NULL</a:t>
            </a:r>
            <a:r>
              <a:rPr lang="zh-CN" altLang="en-US">
                <a:latin typeface="黑体" panose="02010609060101010101" pitchFamily="49" charset="-122"/>
                <a:ea typeface="黑体" panose="02010609060101010101" pitchFamily="49" charset="-122"/>
              </a:rPr>
              <a:t>）</a:t>
            </a:r>
          </a:p>
          <a:p>
            <a:pPr lvl="2"/>
            <a:r>
              <a:rPr lang="zh-CN" altLang="en-US">
                <a:latin typeface="黑体" panose="02010609060101010101" pitchFamily="49" charset="-122"/>
                <a:ea typeface="黑体" panose="02010609060101010101" pitchFamily="49" charset="-122"/>
              </a:rPr>
              <a:t>依照参照完整性规则，外码是可以取空值的。</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但具体能否取空值，要根据应用环境的语义来定。</a:t>
            </a:r>
            <a:endParaRPr lang="en-US" altLang="zh-CN">
              <a:latin typeface="黑体" panose="02010609060101010101" pitchFamily="49" charset="-122"/>
              <a:ea typeface="黑体" panose="02010609060101010101" pitchFamily="49" charset="-122"/>
            </a:endParaRPr>
          </a:p>
          <a:p>
            <a:pPr lvl="1"/>
            <a:r>
              <a:rPr lang="zh-CN" altLang="en-US">
                <a:latin typeface="黑体" panose="02010609060101010101" pitchFamily="49" charset="-122"/>
                <a:ea typeface="黑体" panose="02010609060101010101" pitchFamily="49" charset="-122"/>
              </a:rPr>
              <a:t>级联策略（</a:t>
            </a:r>
            <a:r>
              <a:rPr lang="en-US" altLang="zh-CN">
                <a:latin typeface="黑体" panose="02010609060101010101" pitchFamily="49" charset="-122"/>
                <a:ea typeface="黑体" panose="02010609060101010101" pitchFamily="49" charset="-122"/>
              </a:rPr>
              <a:t>CASCADE</a:t>
            </a:r>
            <a:r>
              <a:rPr lang="zh-CN" altLang="en-US">
                <a:latin typeface="黑体" panose="02010609060101010101" pitchFamily="49" charset="-122"/>
                <a:ea typeface="黑体" panose="02010609060101010101" pitchFamily="49" charset="-122"/>
              </a:rPr>
              <a:t>）</a:t>
            </a:r>
          </a:p>
          <a:p>
            <a:pPr lvl="2"/>
            <a:r>
              <a:rPr lang="zh-CN" altLang="en-US">
                <a:latin typeface="黑体" panose="02010609060101010101" pitchFamily="49" charset="-122"/>
                <a:ea typeface="黑体" panose="02010609060101010101" pitchFamily="49" charset="-122"/>
              </a:rPr>
              <a:t>不用拒绝用户操作请求的处理方式。</a:t>
            </a:r>
          </a:p>
          <a:p>
            <a:pPr lvl="2"/>
            <a:r>
              <a:rPr lang="zh-CN" altLang="en-US">
                <a:latin typeface="黑体" panose="02010609060101010101" pitchFamily="49" charset="-122"/>
                <a:ea typeface="黑体" panose="02010609060101010101" pitchFamily="49" charset="-122"/>
              </a:rPr>
              <a:t>连带处理参照数据。</a:t>
            </a:r>
            <a:endParaRPr lang="en-US" altLang="zh-CN">
              <a:solidFill>
                <a:srgbClr val="FF0000"/>
              </a:solidFill>
              <a:latin typeface="黑体" panose="02010609060101010101" pitchFamily="49" charset="-122"/>
              <a:ea typeface="黑体" panose="02010609060101010101" pitchFamily="49" charset="-122"/>
            </a:endParaRPr>
          </a:p>
          <a:p>
            <a:pPr lvl="1"/>
            <a:r>
              <a:rPr lang="zh-CN" altLang="en-US">
                <a:latin typeface="黑体" panose="02010609060101010101" pitchFamily="49" charset="-122"/>
                <a:ea typeface="黑体" panose="02010609060101010101" pitchFamily="49" charset="-122"/>
              </a:rPr>
              <a:t>定义方式</a:t>
            </a:r>
            <a:endParaRPr lang="en-US" altLang="zh-CN">
              <a:solidFill>
                <a:srgbClr val="FF0000"/>
              </a:solidFill>
              <a:latin typeface="黑体" panose="02010609060101010101" pitchFamily="49" charset="-122"/>
              <a:ea typeface="黑体" panose="02010609060101010101" pitchFamily="49" charset="-122"/>
            </a:endParaRPr>
          </a:p>
          <a:p>
            <a:pPr lvl="2">
              <a:buFontTx/>
              <a:buNone/>
            </a:pPr>
            <a:r>
              <a:rPr lang="en-US" altLang="zh-CN">
                <a:solidFill>
                  <a:srgbClr val="FF0000"/>
                </a:solidFill>
                <a:latin typeface="黑体" panose="02010609060101010101" pitchFamily="49" charset="-122"/>
                <a:ea typeface="黑体" panose="02010609060101010101" pitchFamily="49" charset="-122"/>
              </a:rPr>
              <a:t>ON </a:t>
            </a:r>
            <a:r>
              <a:rPr lang="zh-CN" altLang="en-US">
                <a:solidFill>
                  <a:srgbClr val="FF0000"/>
                </a:solidFill>
                <a:latin typeface="黑体" panose="02010609060101010101" pitchFamily="49" charset="-122"/>
                <a:ea typeface="黑体" panose="02010609060101010101" pitchFamily="49" charset="-122"/>
              </a:rPr>
              <a:t>（</a:t>
            </a:r>
            <a:r>
              <a:rPr lang="en-US" altLang="zh-CN">
                <a:solidFill>
                  <a:srgbClr val="FF0000"/>
                </a:solidFill>
                <a:latin typeface="黑体" panose="02010609060101010101" pitchFamily="49" charset="-122"/>
                <a:ea typeface="黑体" panose="02010609060101010101" pitchFamily="49" charset="-122"/>
              </a:rPr>
              <a:t> DELETE | UPDATE </a:t>
            </a:r>
            <a:r>
              <a:rPr lang="zh-CN" altLang="en-US">
                <a:solidFill>
                  <a:srgbClr val="FF0000"/>
                </a:solidFill>
                <a:latin typeface="黑体" panose="02010609060101010101" pitchFamily="49" charset="-122"/>
                <a:ea typeface="黑体" panose="02010609060101010101" pitchFamily="49" charset="-122"/>
              </a:rPr>
              <a:t>）</a:t>
            </a:r>
            <a:r>
              <a:rPr lang="en-US" altLang="zh-CN">
                <a:solidFill>
                  <a:srgbClr val="FF0000"/>
                </a:solidFill>
                <a:latin typeface="黑体" panose="02010609060101010101" pitchFamily="49" charset="-122"/>
                <a:ea typeface="黑体" panose="02010609060101010101" pitchFamily="49" charset="-122"/>
              </a:rPr>
              <a:t> </a:t>
            </a:r>
            <a:r>
              <a:rPr lang="zh-CN" altLang="en-US">
                <a:solidFill>
                  <a:srgbClr val="FF0000"/>
                </a:solidFill>
                <a:latin typeface="黑体" panose="02010609060101010101" pitchFamily="49" charset="-122"/>
                <a:ea typeface="黑体" panose="02010609060101010101" pitchFamily="49" charset="-122"/>
              </a:rPr>
              <a:t>（</a:t>
            </a:r>
            <a:r>
              <a:rPr lang="en-US" altLang="zh-CN">
                <a:solidFill>
                  <a:srgbClr val="FF0000"/>
                </a:solidFill>
                <a:latin typeface="黑体" panose="02010609060101010101" pitchFamily="49" charset="-122"/>
                <a:ea typeface="黑体" panose="02010609060101010101" pitchFamily="49" charset="-122"/>
              </a:rPr>
              <a:t>SET NULL | CASCADE</a:t>
            </a:r>
            <a:r>
              <a:rPr lang="zh-CN" altLang="en-US">
                <a:solidFill>
                  <a:srgbClr val="FF0000"/>
                </a:solidFill>
                <a:latin typeface="黑体" panose="02010609060101010101" pitchFamily="49" charset="-122"/>
                <a:ea typeface="黑体" panose="02010609060101010101" pitchFamily="49" charset="-122"/>
              </a:rPr>
              <a:t>）</a:t>
            </a:r>
            <a:endParaRPr lang="en-US" altLang="zh-CN">
              <a:latin typeface="黑体" panose="02010609060101010101" pitchFamily="49" charset="-122"/>
              <a:ea typeface="黑体" panose="02010609060101010101" pitchFamily="49" charset="-122"/>
            </a:endParaRPr>
          </a:p>
        </p:txBody>
      </p:sp>
      <p:sp>
        <p:nvSpPr>
          <p:cNvPr id="59396" name="AutoShape 10">
            <a:extLst>
              <a:ext uri="{FF2B5EF4-FFF2-40B4-BE49-F238E27FC236}">
                <a16:creationId xmlns:a16="http://schemas.microsoft.com/office/drawing/2014/main" id="{5433C953-A002-4493-B517-E94777B377E2}"/>
              </a:ext>
            </a:extLst>
          </p:cNvPr>
          <p:cNvSpPr>
            <a:spLocks noChangeArrowheads="1"/>
          </p:cNvSpPr>
          <p:nvPr/>
        </p:nvSpPr>
        <p:spPr bwMode="auto">
          <a:xfrm>
            <a:off x="2508251" y="157164"/>
            <a:ext cx="2460625" cy="523875"/>
          </a:xfrm>
          <a:prstGeom prst="chevron">
            <a:avLst>
              <a:gd name="adj" fmla="val 17766"/>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完整性约束</a:t>
            </a:r>
            <a:endParaRPr lang="zh-CN" altLang="en-US">
              <a:sym typeface="Arial" panose="020B0604020202020204" pitchFamily="34" charset="0"/>
            </a:endParaRPr>
          </a:p>
        </p:txBody>
      </p:sp>
      <p:sp>
        <p:nvSpPr>
          <p:cNvPr id="59397" name="AutoShape 10">
            <a:extLst>
              <a:ext uri="{FF2B5EF4-FFF2-40B4-BE49-F238E27FC236}">
                <a16:creationId xmlns:a16="http://schemas.microsoft.com/office/drawing/2014/main" id="{2037C7C7-E99B-454C-BC49-A1A07BE71F00}"/>
              </a:ext>
            </a:extLst>
          </p:cNvPr>
          <p:cNvSpPr>
            <a:spLocks noChangeArrowheads="1"/>
          </p:cNvSpPr>
          <p:nvPr/>
        </p:nvSpPr>
        <p:spPr bwMode="auto">
          <a:xfrm>
            <a:off x="5002213" y="157164"/>
            <a:ext cx="2419350" cy="523875"/>
          </a:xfrm>
          <a:prstGeom prst="chevron">
            <a:avLst>
              <a:gd name="adj" fmla="val 17895"/>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参照完整性</a:t>
            </a:r>
            <a:endParaRPr lang="zh-CN" altLang="en-US">
              <a:sym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67D45D0E-08F1-4308-916B-082C92CF1475}"/>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CF1F00D6-EEDB-4A7F-AE48-7DD6115278FE}"/>
              </a:ext>
            </a:extLst>
          </p:cNvPr>
          <p:cNvSpPr>
            <a:spLocks noGrp="1"/>
          </p:cNvSpPr>
          <p:nvPr>
            <p:ph idx="1"/>
          </p:nvPr>
        </p:nvSpPr>
        <p:spPr bwMode="auto">
          <a:xfrm>
            <a:off x="2092325" y="1323976"/>
            <a:ext cx="8229600" cy="4683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eaLnBrk="1" hangingPunct="1">
              <a:lnSpc>
                <a:spcPct val="120000"/>
              </a:lnSpc>
            </a:pPr>
            <a:r>
              <a:rPr lang="zh-CN" altLang="en-US" sz="2000">
                <a:latin typeface="黑体" panose="02010609060101010101" pitchFamily="49" charset="-122"/>
                <a:ea typeface="黑体" panose="02010609060101010101" pitchFamily="49" charset="-122"/>
              </a:rPr>
              <a:t>断言格式</a:t>
            </a:r>
            <a:endParaRPr lang="en-US" altLang="zh-CN" sz="2000">
              <a:latin typeface="黑体" panose="02010609060101010101" pitchFamily="49" charset="-122"/>
              <a:ea typeface="黑体" panose="02010609060101010101" pitchFamily="49" charset="-122"/>
            </a:endParaRPr>
          </a:p>
          <a:p>
            <a:pPr lvl="1" eaLnBrk="1" hangingPunct="1">
              <a:lnSpc>
                <a:spcPct val="120000"/>
              </a:lnSpc>
              <a:buFont typeface="Wingdings" pitchFamily="2" charset="2"/>
              <a:buNone/>
            </a:pPr>
            <a:r>
              <a:rPr lang="en-US" altLang="zh-CN" sz="2000">
                <a:latin typeface="黑体" panose="02010609060101010101" pitchFamily="49" charset="-122"/>
                <a:ea typeface="黑体" panose="02010609060101010101" pitchFamily="49" charset="-122"/>
              </a:rPr>
              <a:t>CREATE  ASSERTION &lt;</a:t>
            </a:r>
            <a:r>
              <a:rPr lang="zh-CN" altLang="en-US" sz="2000">
                <a:latin typeface="黑体" panose="02010609060101010101" pitchFamily="49" charset="-122"/>
                <a:ea typeface="黑体" panose="02010609060101010101" pitchFamily="49" charset="-122"/>
              </a:rPr>
              <a:t>断言名</a:t>
            </a:r>
            <a:r>
              <a:rPr lang="en-US" altLang="zh-CN" sz="2000">
                <a:latin typeface="黑体" panose="02010609060101010101" pitchFamily="49" charset="-122"/>
                <a:ea typeface="黑体" panose="02010609060101010101" pitchFamily="49" charset="-122"/>
              </a:rPr>
              <a:t>&gt; CHECK&lt;</a:t>
            </a:r>
            <a:r>
              <a:rPr lang="zh-CN" altLang="en-US" sz="2000">
                <a:latin typeface="黑体" panose="02010609060101010101" pitchFamily="49" charset="-122"/>
                <a:ea typeface="黑体" panose="02010609060101010101" pitchFamily="49" charset="-122"/>
              </a:rPr>
              <a:t>谓词</a:t>
            </a:r>
            <a:r>
              <a:rPr lang="en-US" altLang="zh-CN" sz="2000">
                <a:latin typeface="黑体" panose="02010609060101010101" pitchFamily="49" charset="-122"/>
                <a:ea typeface="黑体" panose="02010609060101010101" pitchFamily="49" charset="-122"/>
              </a:rPr>
              <a:t>&gt;</a:t>
            </a:r>
          </a:p>
          <a:p>
            <a:pPr lvl="1" eaLnBrk="1" hangingPunct="1">
              <a:lnSpc>
                <a:spcPct val="120000"/>
              </a:lnSpc>
            </a:pPr>
            <a:r>
              <a:rPr lang="zh-CN" altLang="en-US" sz="2000">
                <a:latin typeface="黑体" panose="02010609060101010101" pitchFamily="49" charset="-122"/>
                <a:ea typeface="黑体" panose="02010609060101010101" pitchFamily="49" charset="-122"/>
              </a:rPr>
              <a:t>断言示例</a:t>
            </a:r>
            <a:endParaRPr lang="en-US" altLang="zh-CN" sz="2000">
              <a:latin typeface="黑体" panose="02010609060101010101" pitchFamily="49" charset="-122"/>
              <a:ea typeface="黑体" panose="02010609060101010101" pitchFamily="49" charset="-122"/>
            </a:endParaRPr>
          </a:p>
          <a:p>
            <a:pPr lvl="2" eaLnBrk="1" hangingPunct="1">
              <a:lnSpc>
                <a:spcPct val="90000"/>
              </a:lnSpc>
              <a:buFont typeface="Wingdings" pitchFamily="2" charset="2"/>
              <a:buNone/>
            </a:pPr>
            <a:r>
              <a:rPr lang="en-US" altLang="zh-CN">
                <a:latin typeface="黑体" panose="02010609060101010101" pitchFamily="49" charset="-122"/>
                <a:ea typeface="黑体" panose="02010609060101010101" pitchFamily="49" charset="-122"/>
              </a:rPr>
              <a:t>Create assertion salarycheck check(</a:t>
            </a:r>
          </a:p>
          <a:p>
            <a:pPr lvl="2" eaLnBrk="1" hangingPunct="1">
              <a:lnSpc>
                <a:spcPct val="90000"/>
              </a:lnSpc>
              <a:buFont typeface="Wingdings" pitchFamily="2" charset="2"/>
              <a:buNone/>
            </a:pPr>
            <a:r>
              <a:rPr lang="en-US" altLang="zh-CN">
                <a:latin typeface="黑体" panose="02010609060101010101" pitchFamily="49" charset="-122"/>
                <a:ea typeface="黑体" panose="02010609060101010101" pitchFamily="49" charset="-122"/>
              </a:rPr>
              <a:t>Not exists(</a:t>
            </a:r>
          </a:p>
          <a:p>
            <a:pPr lvl="3" eaLnBrk="1" hangingPunct="1">
              <a:lnSpc>
                <a:spcPct val="90000"/>
              </a:lnSpc>
              <a:buFont typeface="Wingdings" pitchFamily="2" charset="2"/>
              <a:buNone/>
            </a:pPr>
            <a:r>
              <a:rPr lang="en-US" altLang="zh-CN" b="1"/>
              <a:t>Select * from Doctor x</a:t>
            </a:r>
          </a:p>
          <a:p>
            <a:pPr lvl="3" eaLnBrk="1" hangingPunct="1">
              <a:lnSpc>
                <a:spcPct val="90000"/>
              </a:lnSpc>
              <a:buFont typeface="Wingdings" pitchFamily="2" charset="2"/>
              <a:buNone/>
            </a:pPr>
            <a:r>
              <a:rPr lang="en-US" altLang="zh-CN" b="1"/>
              <a:t>Where Dsalary &gt;= some ( select Dsalary from Doctor y </a:t>
            </a:r>
          </a:p>
          <a:p>
            <a:pPr lvl="3" eaLnBrk="1" hangingPunct="1">
              <a:lnSpc>
                <a:spcPct val="90000"/>
              </a:lnSpc>
              <a:buFont typeface="Wingdings" pitchFamily="2" charset="2"/>
              <a:buNone/>
            </a:pPr>
            <a:r>
              <a:rPr lang="en-US" altLang="zh-CN" b="1"/>
              <a:t>Where x.Deptno=y.Deptno and y.Dno =(</a:t>
            </a:r>
          </a:p>
          <a:p>
            <a:pPr lvl="4" eaLnBrk="1" hangingPunct="1">
              <a:lnSpc>
                <a:spcPct val="90000"/>
              </a:lnSpc>
              <a:buFontTx/>
              <a:buNone/>
            </a:pPr>
            <a:r>
              <a:rPr lang="en-US" altLang="zh-CN" sz="1400" b="1"/>
              <a:t>Select Manager from Dept </a:t>
            </a:r>
          </a:p>
          <a:p>
            <a:pPr lvl="4" eaLnBrk="1" hangingPunct="1">
              <a:lnSpc>
                <a:spcPct val="90000"/>
              </a:lnSpc>
              <a:buFontTx/>
              <a:buNone/>
            </a:pPr>
            <a:r>
              <a:rPr lang="en-US" altLang="zh-CN" sz="1400" b="1"/>
              <a:t>Where x.Deptno =Dept.Deptno)</a:t>
            </a:r>
          </a:p>
          <a:p>
            <a:pPr lvl="4" eaLnBrk="1" hangingPunct="1">
              <a:lnSpc>
                <a:spcPct val="90000"/>
              </a:lnSpc>
              <a:buFontTx/>
              <a:buNone/>
            </a:pPr>
            <a:r>
              <a:rPr lang="en-US" altLang="zh-CN" sz="1400" b="1"/>
              <a:t>)</a:t>
            </a:r>
          </a:p>
          <a:p>
            <a:pPr lvl="2" eaLnBrk="1" hangingPunct="1">
              <a:lnSpc>
                <a:spcPct val="90000"/>
              </a:lnSpc>
              <a:buFont typeface="Wingdings" pitchFamily="2" charset="2"/>
              <a:buNone/>
            </a:pPr>
            <a:r>
              <a:rPr lang="en-US" altLang="zh-CN">
                <a:latin typeface="黑体" panose="02010609060101010101" pitchFamily="49" charset="-122"/>
                <a:ea typeface="黑体" panose="02010609060101010101" pitchFamily="49" charset="-122"/>
              </a:rPr>
              <a:t>)</a:t>
            </a:r>
            <a:endParaRPr lang="zh-CN" altLang="en-US" sz="800">
              <a:latin typeface="黑体" panose="02010609060101010101" pitchFamily="49" charset="-122"/>
              <a:ea typeface="黑体" panose="02010609060101010101" pitchFamily="49" charset="-122"/>
            </a:endParaRPr>
          </a:p>
        </p:txBody>
      </p:sp>
      <p:pic>
        <p:nvPicPr>
          <p:cNvPr id="67588" name="AutoShape 10">
            <a:extLst>
              <a:ext uri="{FF2B5EF4-FFF2-40B4-BE49-F238E27FC236}">
                <a16:creationId xmlns:a16="http://schemas.microsoft.com/office/drawing/2014/main" id="{51C5D4DA-5521-4E9A-93B6-45CC279FD33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438400" y="76200"/>
            <a:ext cx="3048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10">
            <a:extLst>
              <a:ext uri="{FF2B5EF4-FFF2-40B4-BE49-F238E27FC236}">
                <a16:creationId xmlns:a16="http://schemas.microsoft.com/office/drawing/2014/main" id="{EE5D14AC-0EB4-4BB7-AD05-2109CC3A82B3}"/>
              </a:ext>
            </a:extLst>
          </p:cNvPr>
          <p:cNvSpPr>
            <a:spLocks noChangeArrowheads="1"/>
          </p:cNvSpPr>
          <p:nvPr/>
        </p:nvSpPr>
        <p:spPr bwMode="gray">
          <a:xfrm>
            <a:off x="5419338" y="110362"/>
            <a:ext cx="184331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断言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C81CFA1B-2E55-48C4-98BE-F170CC1F2632}"/>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3F07B252-6E2F-4A21-8359-6C6A93206411}"/>
              </a:ext>
            </a:extLst>
          </p:cNvPr>
          <p:cNvSpPr>
            <a:spLocks noGrp="1"/>
          </p:cNvSpPr>
          <p:nvPr>
            <p:ph idx="1"/>
          </p:nvPr>
        </p:nvSpPr>
        <p:spPr bwMode="auto">
          <a:xfrm>
            <a:off x="2092325" y="1323976"/>
            <a:ext cx="8229600" cy="4994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eaLnBrk="1" hangingPunct="1">
              <a:lnSpc>
                <a:spcPct val="120000"/>
              </a:lnSpc>
            </a:pPr>
            <a:r>
              <a:rPr lang="zh-CN" altLang="en-US" sz="2000">
                <a:latin typeface="黑体" panose="02010609060101010101" pitchFamily="49" charset="-122"/>
                <a:ea typeface="黑体" panose="02010609060101010101" pitchFamily="49" charset="-122"/>
              </a:rPr>
              <a:t>任何时候都可以添加、修改、删除约束。</a:t>
            </a:r>
            <a:endParaRPr lang="en-US" altLang="zh-CN" sz="2000">
              <a:latin typeface="黑体" panose="02010609060101010101" pitchFamily="49" charset="-122"/>
              <a:ea typeface="黑体" panose="02010609060101010101" pitchFamily="49" charset="-122"/>
            </a:endParaRPr>
          </a:p>
          <a:p>
            <a:pPr lvl="1" eaLnBrk="1" hangingPunct="1">
              <a:lnSpc>
                <a:spcPct val="120000"/>
              </a:lnSpc>
            </a:pPr>
            <a:r>
              <a:rPr lang="zh-CN" altLang="en-US" sz="2000">
                <a:latin typeface="黑体" panose="02010609060101010101" pitchFamily="49" charset="-122"/>
                <a:ea typeface="黑体" panose="02010609060101010101" pitchFamily="49" charset="-122"/>
              </a:rPr>
              <a:t>为了对约束进行修改、删除，有必要对约束命名。</a:t>
            </a:r>
            <a:endParaRPr lang="en-US" altLang="zh-CN" sz="2000">
              <a:latin typeface="黑体" panose="02010609060101010101" pitchFamily="49" charset="-122"/>
              <a:ea typeface="黑体" panose="02010609060101010101" pitchFamily="49" charset="-122"/>
            </a:endParaRPr>
          </a:p>
          <a:p>
            <a:pPr lvl="1" eaLnBrk="1" hangingPunct="1">
              <a:lnSpc>
                <a:spcPct val="120000"/>
              </a:lnSpc>
            </a:pPr>
            <a:r>
              <a:rPr lang="zh-CN" altLang="en-US" sz="2000">
                <a:latin typeface="黑体" panose="02010609060101010101" pitchFamily="49" charset="-122"/>
                <a:ea typeface="黑体" panose="02010609060101010101" pitchFamily="49" charset="-122"/>
              </a:rPr>
              <a:t>约束命名：</a:t>
            </a:r>
            <a:r>
              <a:rPr lang="en-US" altLang="zh-CN" sz="2000">
                <a:latin typeface="黑体" panose="02010609060101010101" pitchFamily="49" charset="-122"/>
                <a:ea typeface="黑体" panose="02010609060101010101" pitchFamily="49" charset="-122"/>
              </a:rPr>
              <a:t>CONSTRAINT</a:t>
            </a:r>
            <a:r>
              <a:rPr lang="zh-CN" altLang="en-US" sz="2000">
                <a:latin typeface="黑体" panose="02010609060101010101" pitchFamily="49" charset="-122"/>
                <a:ea typeface="黑体" panose="02010609060101010101" pitchFamily="49" charset="-122"/>
              </a:rPr>
              <a:t>关键字后跟约束名称</a:t>
            </a:r>
            <a:endParaRPr lang="en-US" altLang="zh-CN" sz="2000">
              <a:latin typeface="黑体" panose="02010609060101010101" pitchFamily="49" charset="-122"/>
              <a:ea typeface="黑体" panose="02010609060101010101" pitchFamily="49" charset="-122"/>
            </a:endParaRPr>
          </a:p>
          <a:p>
            <a:pPr lvl="1" eaLnBrk="1" hangingPunct="1">
              <a:lnSpc>
                <a:spcPct val="120000"/>
              </a:lnSpc>
            </a:pPr>
            <a:r>
              <a:rPr lang="zh-CN" altLang="en-US" sz="2000">
                <a:latin typeface="黑体" panose="02010609060101010101" pitchFamily="49" charset="-122"/>
                <a:ea typeface="黑体" panose="02010609060101010101" pitchFamily="49" charset="-122"/>
              </a:rPr>
              <a:t>约束示例</a:t>
            </a:r>
            <a:endParaRPr lang="en-US" altLang="zh-CN" sz="2000">
              <a:latin typeface="黑体" panose="02010609060101010101" pitchFamily="49" charset="-122"/>
              <a:ea typeface="黑体" panose="02010609060101010101" pitchFamily="49" charset="-122"/>
            </a:endParaRPr>
          </a:p>
          <a:p>
            <a:pPr lvl="2" eaLnBrk="1" hangingPunct="1">
              <a:spcBef>
                <a:spcPct val="0"/>
              </a:spcBef>
              <a:buFont typeface="Wingdings" pitchFamily="2" charset="2"/>
              <a:buNone/>
            </a:pPr>
            <a:r>
              <a:rPr lang="en-US" altLang="zh-CN">
                <a:latin typeface="黑体" panose="02010609060101010101" pitchFamily="49" charset="-122"/>
                <a:ea typeface="黑体" panose="02010609060101010101" pitchFamily="49" charset="-122"/>
              </a:rPr>
              <a:t>CREATE TABLE RecipeDetail{</a:t>
            </a:r>
          </a:p>
          <a:p>
            <a:pPr lvl="2" eaLnBrk="1" hangingPunct="1">
              <a:spcBef>
                <a:spcPct val="0"/>
              </a:spcBef>
              <a:buFont typeface="Wingdings" pitchFamily="2" charset="2"/>
              <a:buNone/>
            </a:pPr>
            <a:r>
              <a:rPr lang="en-US" altLang="zh-CN">
                <a:latin typeface="黑体" panose="02010609060101010101" pitchFamily="49" charset="-122"/>
                <a:ea typeface="黑体" panose="02010609060101010101" pitchFamily="49" charset="-122"/>
              </a:rPr>
              <a:t>Rno VARCHAR(10),</a:t>
            </a:r>
          </a:p>
          <a:p>
            <a:pPr lvl="2" eaLnBrk="1" hangingPunct="1">
              <a:spcBef>
                <a:spcPct val="0"/>
              </a:spcBef>
              <a:buFont typeface="Wingdings" pitchFamily="2" charset="2"/>
              <a:buNone/>
            </a:pPr>
            <a:r>
              <a:rPr lang="en-US" altLang="zh-CN">
                <a:latin typeface="黑体" panose="02010609060101010101" pitchFamily="49" charset="-122"/>
                <a:ea typeface="黑体" panose="02010609060101010101" pitchFamily="49" charset="-122"/>
              </a:rPr>
              <a:t>Mno VARCHAR(10) </a:t>
            </a:r>
            <a:r>
              <a:rPr lang="en-US" altLang="zh-CN">
                <a:solidFill>
                  <a:srgbClr val="00B050"/>
                </a:solidFill>
                <a:latin typeface="黑体" panose="02010609060101010101" pitchFamily="49" charset="-122"/>
                <a:ea typeface="黑体" panose="02010609060101010101" pitchFamily="49" charset="-122"/>
              </a:rPr>
              <a:t>CONSTRAINT notnullMno  NOT NULL,</a:t>
            </a:r>
          </a:p>
          <a:p>
            <a:pPr lvl="2" eaLnBrk="1" hangingPunct="1">
              <a:spcBef>
                <a:spcPct val="0"/>
              </a:spcBef>
              <a:buFont typeface="Wingdings" pitchFamily="2" charset="2"/>
              <a:buNone/>
            </a:pPr>
            <a:r>
              <a:rPr lang="en-US" altLang="zh-CN">
                <a:latin typeface="黑体" panose="02010609060101010101" pitchFamily="49" charset="-122"/>
                <a:ea typeface="黑体" panose="02010609060101010101" pitchFamily="49" charset="-122"/>
              </a:rPr>
              <a:t>Mamount DECIMAL(18,0),</a:t>
            </a:r>
          </a:p>
          <a:p>
            <a:pPr lvl="2" eaLnBrk="1" hangingPunct="1">
              <a:spcBef>
                <a:spcPct val="0"/>
              </a:spcBef>
              <a:buFont typeface="Wingdings" pitchFamily="2" charset="2"/>
              <a:buNone/>
            </a:pPr>
            <a:r>
              <a:rPr lang="en-US" altLang="zh-CN">
                <a:solidFill>
                  <a:srgbClr val="FF0000"/>
                </a:solidFill>
                <a:latin typeface="黑体" panose="02010609060101010101" pitchFamily="49" charset="-122"/>
                <a:ea typeface="黑体" panose="02010609060101010101" pitchFamily="49" charset="-122"/>
              </a:rPr>
              <a:t>CONSTRAINT pkRecipeDetailRnoMno </a:t>
            </a:r>
            <a:r>
              <a:rPr lang="en-US" altLang="zh-CN">
                <a:latin typeface="黑体" panose="02010609060101010101" pitchFamily="49" charset="-122"/>
                <a:ea typeface="黑体" panose="02010609060101010101" pitchFamily="49" charset="-122"/>
              </a:rPr>
              <a:t>PRIMARY KEY(Rno,Mno),</a:t>
            </a:r>
          </a:p>
          <a:p>
            <a:pPr lvl="2" eaLnBrk="1" hangingPunct="1">
              <a:spcBef>
                <a:spcPct val="0"/>
              </a:spcBef>
              <a:buFont typeface="Wingdings" pitchFamily="2" charset="2"/>
              <a:buNone/>
            </a:pPr>
            <a:r>
              <a:rPr lang="en-US" altLang="zh-CN">
                <a:solidFill>
                  <a:srgbClr val="FF0000"/>
                </a:solidFill>
                <a:latin typeface="黑体" panose="02010609060101010101" pitchFamily="49" charset="-122"/>
                <a:ea typeface="黑体" panose="02010609060101010101" pitchFamily="49" charset="-122"/>
              </a:rPr>
              <a:t>CONSTRAINT fkRecipeDetailMnoMedicine </a:t>
            </a:r>
            <a:r>
              <a:rPr lang="en-US" altLang="zh-CN">
                <a:latin typeface="黑体" panose="02010609060101010101" pitchFamily="49" charset="-122"/>
                <a:ea typeface="黑体" panose="02010609060101010101" pitchFamily="49" charset="-122"/>
              </a:rPr>
              <a:t>FOREIGN KEY</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Mno</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REFERENCES Medicine(Mno)</a:t>
            </a:r>
          </a:p>
          <a:p>
            <a:pPr lvl="2" eaLnBrk="1" hangingPunct="1">
              <a:spcBef>
                <a:spcPct val="0"/>
              </a:spcBef>
              <a:buFont typeface="Wingdings" pitchFamily="2" charset="2"/>
              <a:buNone/>
            </a:pPr>
            <a:r>
              <a:rPr lang="en-US" altLang="zh-CN">
                <a:latin typeface="黑体" panose="02010609060101010101" pitchFamily="49" charset="-122"/>
                <a:ea typeface="黑体" panose="02010609060101010101" pitchFamily="49" charset="-122"/>
              </a:rPr>
              <a:t>ON DELETE CASCADE</a:t>
            </a:r>
          </a:p>
          <a:p>
            <a:pPr lvl="2" eaLnBrk="1" hangingPunct="1">
              <a:spcBef>
                <a:spcPct val="0"/>
              </a:spcBef>
              <a:buFont typeface="Wingdings" pitchFamily="2" charset="2"/>
              <a:buNone/>
            </a:pPr>
            <a:r>
              <a:rPr lang="en-US" altLang="zh-CN">
                <a:latin typeface="黑体" panose="02010609060101010101" pitchFamily="49" charset="-122"/>
                <a:ea typeface="黑体" panose="02010609060101010101" pitchFamily="49" charset="-122"/>
              </a:rPr>
              <a:t>ON UPDATE CASCADE</a:t>
            </a:r>
          </a:p>
          <a:p>
            <a:pPr lvl="2" eaLnBrk="1" hangingPunct="1">
              <a:spcBef>
                <a:spcPct val="0"/>
              </a:spcBef>
              <a:buFont typeface="Wingdings" pitchFamily="2" charset="2"/>
              <a:buNone/>
            </a:pPr>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 </a:t>
            </a:r>
            <a:endParaRPr lang="en-US" altLang="zh-CN">
              <a:latin typeface="黑体" panose="02010609060101010101" pitchFamily="49" charset="-122"/>
              <a:ea typeface="黑体" panose="02010609060101010101" pitchFamily="49" charset="-122"/>
            </a:endParaRPr>
          </a:p>
        </p:txBody>
      </p:sp>
      <p:pic>
        <p:nvPicPr>
          <p:cNvPr id="69636" name="AutoShape 10">
            <a:extLst>
              <a:ext uri="{FF2B5EF4-FFF2-40B4-BE49-F238E27FC236}">
                <a16:creationId xmlns:a16="http://schemas.microsoft.com/office/drawing/2014/main" id="{4B82000F-63BB-4399-9371-011B45EBD00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438400" y="76200"/>
            <a:ext cx="3048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 calcmode="lin" valueType="num">
                                      <p:cBhvr additive="base">
                                        <p:cTn id="3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0">
            <a:hlinkClick r:id="rId2"/>
            <a:extLst>
              <a:ext uri="{FF2B5EF4-FFF2-40B4-BE49-F238E27FC236}">
                <a16:creationId xmlns:a16="http://schemas.microsoft.com/office/drawing/2014/main" id="{A194D6AB-5AB7-4E4E-B691-2E8983E03B88}"/>
              </a:ext>
            </a:extLst>
          </p:cNvPr>
          <p:cNvSpPr>
            <a:spLocks noChangeArrowheads="1"/>
          </p:cNvSpPr>
          <p:nvPr/>
        </p:nvSpPr>
        <p:spPr bwMode="auto">
          <a:xfrm>
            <a:off x="6919913" y="6370639"/>
            <a:ext cx="3154362" cy="306387"/>
          </a:xfrm>
          <a:prstGeom prst="rect">
            <a:avLst/>
          </a:prstGeom>
          <a:solidFill>
            <a:srgbClr val="969696">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solidFill>
                  <a:srgbClr val="4D4D4D"/>
                </a:solidFill>
                <a:sym typeface="Arial" panose="020B0604020202020204" pitchFamily="34" charset="0"/>
              </a:rPr>
              <a:t>DATABASE@UESTC</a:t>
            </a:r>
            <a:endParaRPr lang="en-US" altLang="zh-CN">
              <a:sym typeface="Arial" panose="020B0604020202020204" pitchFamily="34" charset="0"/>
            </a:endParaRPr>
          </a:p>
        </p:txBody>
      </p:sp>
      <p:sp>
        <p:nvSpPr>
          <p:cNvPr id="24579" name="TextBox 10">
            <a:extLst>
              <a:ext uri="{FF2B5EF4-FFF2-40B4-BE49-F238E27FC236}">
                <a16:creationId xmlns:a16="http://schemas.microsoft.com/office/drawing/2014/main" id="{910E772D-1E4C-4A59-9D18-3C78B2F953D4}"/>
              </a:ext>
            </a:extLst>
          </p:cNvPr>
          <p:cNvSpPr>
            <a:spLocks noChangeArrowheads="1"/>
          </p:cNvSpPr>
          <p:nvPr/>
        </p:nvSpPr>
        <p:spPr bwMode="auto">
          <a:xfrm>
            <a:off x="1893888" y="6330951"/>
            <a:ext cx="1827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b="1">
                <a:solidFill>
                  <a:srgbClr val="FF0000"/>
                </a:solidFill>
                <a:sym typeface="Arial" panose="020B0604020202020204" pitchFamily="34" charset="0"/>
              </a:rPr>
              <a:t>学以致用                     </a:t>
            </a:r>
          </a:p>
          <a:p>
            <a:r>
              <a:rPr lang="zh-CN" altLang="en-US" sz="1200" b="1">
                <a:solidFill>
                  <a:srgbClr val="FF0000"/>
                </a:solidFill>
                <a:sym typeface="Arial" panose="020B0604020202020204" pitchFamily="34" charset="0"/>
              </a:rPr>
              <a:t>	用以促学</a:t>
            </a:r>
            <a:endParaRPr lang="zh-CN" altLang="en-US">
              <a:sym typeface="Arial" panose="020B0604020202020204" pitchFamily="34" charset="0"/>
            </a:endParaRPr>
          </a:p>
        </p:txBody>
      </p:sp>
      <p:sp>
        <p:nvSpPr>
          <p:cNvPr id="24580" name="标题 1">
            <a:extLst>
              <a:ext uri="{FF2B5EF4-FFF2-40B4-BE49-F238E27FC236}">
                <a16:creationId xmlns:a16="http://schemas.microsoft.com/office/drawing/2014/main" id="{D9F993D4-6709-4737-9644-21B208F5F8A3}"/>
              </a:ext>
            </a:extLst>
          </p:cNvPr>
          <p:cNvSpPr>
            <a:spLocks noGrp="1" noChangeArrowheads="1"/>
          </p:cNvSpPr>
          <p:nvPr>
            <p:ph type="title" idx="4294967295"/>
          </p:nvPr>
        </p:nvSpPr>
        <p:spPr bwMode="auto">
          <a:xfrm>
            <a:off x="2474914" y="1"/>
            <a:ext cx="7735887" cy="849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24581" name="内容占位符 2">
            <a:extLst>
              <a:ext uri="{FF2B5EF4-FFF2-40B4-BE49-F238E27FC236}">
                <a16:creationId xmlns:a16="http://schemas.microsoft.com/office/drawing/2014/main" id="{C4F52DB6-B6FC-454D-868E-F946AAC61007}"/>
              </a:ext>
            </a:extLst>
          </p:cNvPr>
          <p:cNvSpPr>
            <a:spLocks noGrp="1" noChangeArrowheads="1"/>
          </p:cNvSpPr>
          <p:nvPr>
            <p:ph idx="4294967295"/>
          </p:nvPr>
        </p:nvSpPr>
        <p:spPr bwMode="auto">
          <a:xfrm>
            <a:off x="1760538" y="920750"/>
            <a:ext cx="8545512" cy="5259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spcBef>
                <a:spcPts val="1200"/>
              </a:spcBef>
              <a:buClr>
                <a:srgbClr val="FF0000"/>
              </a:buClr>
              <a:buFont typeface="Wingdings" panose="05000000000000000000" pitchFamily="2" charset="2"/>
              <a:buChar char="n"/>
            </a:pPr>
            <a:r>
              <a:rPr lang="zh-CN" altLang="en-US">
                <a:latin typeface="黑体" panose="02010609060101010101" pitchFamily="49" charset="-122"/>
                <a:ea typeface="黑体" panose="02010609060101010101" pitchFamily="49" charset="-122"/>
              </a:rPr>
              <a:t>简单示例：</a:t>
            </a:r>
          </a:p>
          <a:p>
            <a:pPr lvl="1">
              <a:spcBef>
                <a:spcPts val="1200"/>
              </a:spcBef>
              <a:buClr>
                <a:srgbClr val="FF0000"/>
              </a:buClr>
              <a:buNone/>
            </a:pPr>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如果要使用缺省参数创建医院信息系统数据库</a:t>
            </a:r>
            <a:r>
              <a:rPr lang="en-US" altLang="zh-CN">
                <a:latin typeface="黑体" panose="02010609060101010101" pitchFamily="49" charset="-122"/>
                <a:ea typeface="黑体" panose="02010609060101010101" pitchFamily="49" charset="-122"/>
              </a:rPr>
              <a:t>HIS</a:t>
            </a:r>
            <a:r>
              <a:rPr lang="zh-CN" altLang="en-US">
                <a:latin typeface="黑体" panose="02010609060101010101" pitchFamily="49" charset="-122"/>
                <a:ea typeface="黑体" panose="02010609060101010101" pitchFamily="49" charset="-122"/>
              </a:rPr>
              <a:t>，可以使用如下命令：</a:t>
            </a:r>
          </a:p>
          <a:p>
            <a:pPr lvl="1" algn="ctr">
              <a:spcBef>
                <a:spcPts val="1200"/>
              </a:spcBef>
              <a:buClr>
                <a:srgbClr val="FF0000"/>
              </a:buClr>
              <a:buNone/>
            </a:pPr>
            <a:r>
              <a:rPr lang="en-US" altLang="zh-CN">
                <a:solidFill>
                  <a:srgbClr val="FF0000"/>
                </a:solidFill>
                <a:latin typeface="黑体" panose="02010609060101010101" pitchFamily="49" charset="-122"/>
                <a:ea typeface="黑体" panose="02010609060101010101" pitchFamily="49" charset="-122"/>
              </a:rPr>
              <a:t>Create Database HIS</a:t>
            </a:r>
            <a:endParaRPr lang="zh-CN" altLang="en-US"/>
          </a:p>
        </p:txBody>
      </p:sp>
      <p:sp>
        <p:nvSpPr>
          <p:cNvPr id="24582" name="AutoShape 10">
            <a:extLst>
              <a:ext uri="{FF2B5EF4-FFF2-40B4-BE49-F238E27FC236}">
                <a16:creationId xmlns:a16="http://schemas.microsoft.com/office/drawing/2014/main" id="{F05B1E21-A96E-406F-9E01-2E2744986624}"/>
              </a:ext>
            </a:extLst>
          </p:cNvPr>
          <p:cNvSpPr>
            <a:spLocks noChangeArrowheads="1"/>
          </p:cNvSpPr>
          <p:nvPr/>
        </p:nvSpPr>
        <p:spPr bwMode="auto">
          <a:xfrm>
            <a:off x="2508251" y="117476"/>
            <a:ext cx="2295525" cy="523875"/>
          </a:xfrm>
          <a:prstGeom prst="chevron">
            <a:avLst>
              <a:gd name="adj" fmla="val 17811"/>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数据库操作</a:t>
            </a:r>
            <a:endParaRPr lang="zh-CN" altLang="en-US">
              <a:sym typeface="Arial" panose="020B0604020202020204" pitchFamily="34" charset="0"/>
            </a:endParaRPr>
          </a:p>
        </p:txBody>
      </p:sp>
      <p:sp>
        <p:nvSpPr>
          <p:cNvPr id="24583" name="AutoShape 10">
            <a:extLst>
              <a:ext uri="{FF2B5EF4-FFF2-40B4-BE49-F238E27FC236}">
                <a16:creationId xmlns:a16="http://schemas.microsoft.com/office/drawing/2014/main" id="{F6176A2A-5A13-4E75-9B49-35013DEA41BE}"/>
              </a:ext>
            </a:extLst>
          </p:cNvPr>
          <p:cNvSpPr>
            <a:spLocks noChangeArrowheads="1"/>
          </p:cNvSpPr>
          <p:nvPr/>
        </p:nvSpPr>
        <p:spPr bwMode="auto">
          <a:xfrm>
            <a:off x="4787901" y="111125"/>
            <a:ext cx="2295525" cy="522288"/>
          </a:xfrm>
          <a:prstGeom prst="chevron">
            <a:avLst>
              <a:gd name="adj" fmla="val 17865"/>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创建数据库</a:t>
            </a:r>
            <a:endParaRPr lang="zh-CN" altLang="en-US">
              <a:sym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0029F7EC-3AF6-48DB-A575-4D4569AEC4F5}"/>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CC60EF05-1C3F-4852-9B92-CC5CE4DDDACA}"/>
              </a:ext>
            </a:extLst>
          </p:cNvPr>
          <p:cNvSpPr>
            <a:spLocks noGrp="1"/>
          </p:cNvSpPr>
          <p:nvPr>
            <p:ph idx="1"/>
          </p:nvPr>
        </p:nvSpPr>
        <p:spPr bwMode="auto">
          <a:xfrm>
            <a:off x="2092325" y="1323976"/>
            <a:ext cx="8229600" cy="4994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eaLnBrk="1" hangingPunct="1">
              <a:lnSpc>
                <a:spcPct val="120000"/>
              </a:lnSpc>
            </a:pPr>
            <a:r>
              <a:rPr lang="zh-CN" altLang="en-US" sz="2000">
                <a:latin typeface="黑体" panose="02010609060101010101" pitchFamily="49" charset="-122"/>
                <a:ea typeface="黑体" panose="02010609060101010101" pitchFamily="49" charset="-122"/>
              </a:rPr>
              <a:t>删除约束</a:t>
            </a:r>
            <a:endParaRPr lang="en-US" altLang="zh-CN" sz="2000">
              <a:latin typeface="黑体" panose="02010609060101010101" pitchFamily="49" charset="-122"/>
              <a:ea typeface="黑体" panose="02010609060101010101" pitchFamily="49" charset="-122"/>
            </a:endParaRPr>
          </a:p>
          <a:p>
            <a:pPr lvl="2" eaLnBrk="1" hangingPunct="1">
              <a:spcBef>
                <a:spcPct val="0"/>
              </a:spcBef>
            </a:pPr>
            <a:r>
              <a:rPr lang="en-US" altLang="zh-CN">
                <a:solidFill>
                  <a:srgbClr val="FF0000"/>
                </a:solidFill>
                <a:latin typeface="黑体" panose="02010609060101010101" pitchFamily="49" charset="-122"/>
                <a:ea typeface="黑体" panose="02010609060101010101" pitchFamily="49" charset="-122"/>
              </a:rPr>
              <a:t>ALTER TABLE </a:t>
            </a:r>
            <a:r>
              <a:rPr lang="en-US" altLang="zh-CN">
                <a:latin typeface="黑体" panose="02010609060101010101" pitchFamily="49" charset="-122"/>
                <a:ea typeface="黑体" panose="02010609060101010101" pitchFamily="49" charset="-122"/>
              </a:rPr>
              <a:t>RecipeDetail </a:t>
            </a:r>
            <a:r>
              <a:rPr lang="en-US" altLang="zh-CN">
                <a:solidFill>
                  <a:srgbClr val="FF0000"/>
                </a:solidFill>
                <a:latin typeface="黑体" panose="02010609060101010101" pitchFamily="49" charset="-122"/>
                <a:ea typeface="黑体" panose="02010609060101010101" pitchFamily="49" charset="-122"/>
              </a:rPr>
              <a:t>DROP</a:t>
            </a:r>
            <a:r>
              <a:rPr lang="en-US" altLang="zh-CN">
                <a:latin typeface="黑体" panose="02010609060101010101" pitchFamily="49" charset="-122"/>
                <a:ea typeface="黑体" panose="02010609060101010101" pitchFamily="49" charset="-122"/>
              </a:rPr>
              <a:t> CONSTRAINT </a:t>
            </a:r>
            <a:r>
              <a:rPr lang="en-US" altLang="zh-CN">
                <a:solidFill>
                  <a:srgbClr val="00B050"/>
                </a:solidFill>
                <a:latin typeface="黑体" panose="02010609060101010101" pitchFamily="49" charset="-122"/>
                <a:ea typeface="黑体" panose="02010609060101010101" pitchFamily="49" charset="-122"/>
              </a:rPr>
              <a:t>pkRecipeDetailRnoMno</a:t>
            </a:r>
            <a:r>
              <a:rPr lang="en-US" altLang="zh-CN">
                <a:solidFill>
                  <a:srgbClr val="FF0000"/>
                </a:solidFill>
                <a:latin typeface="黑体" panose="02010609060101010101" pitchFamily="49" charset="-122"/>
                <a:ea typeface="黑体" panose="02010609060101010101" pitchFamily="49" charset="-122"/>
              </a:rPr>
              <a:t> </a:t>
            </a:r>
            <a:endParaRPr lang="en-US" altLang="zh-CN">
              <a:latin typeface="黑体" panose="02010609060101010101" pitchFamily="49" charset="-122"/>
              <a:ea typeface="黑体" panose="02010609060101010101" pitchFamily="49" charset="-122"/>
            </a:endParaRPr>
          </a:p>
          <a:p>
            <a:pPr lvl="1" eaLnBrk="1" hangingPunct="1">
              <a:lnSpc>
                <a:spcPct val="120000"/>
              </a:lnSpc>
            </a:pPr>
            <a:r>
              <a:rPr lang="zh-CN" altLang="en-US" sz="2000">
                <a:latin typeface="黑体" panose="02010609060101010101" pitchFamily="49" charset="-122"/>
                <a:ea typeface="黑体" panose="02010609060101010101" pitchFamily="49" charset="-122"/>
              </a:rPr>
              <a:t>增加约束</a:t>
            </a:r>
            <a:endParaRPr lang="en-US" altLang="zh-CN" sz="2000">
              <a:latin typeface="黑体" panose="02010609060101010101" pitchFamily="49" charset="-122"/>
              <a:ea typeface="黑体" panose="02010609060101010101" pitchFamily="49" charset="-122"/>
            </a:endParaRPr>
          </a:p>
          <a:p>
            <a:pPr lvl="2" eaLnBrk="1" hangingPunct="1">
              <a:spcBef>
                <a:spcPct val="0"/>
              </a:spcBef>
            </a:pPr>
            <a:r>
              <a:rPr lang="en-US" altLang="zh-CN">
                <a:solidFill>
                  <a:srgbClr val="FF0000"/>
                </a:solidFill>
                <a:latin typeface="黑体" panose="02010609060101010101" pitchFamily="49" charset="-122"/>
                <a:ea typeface="黑体" panose="02010609060101010101" pitchFamily="49" charset="-122"/>
              </a:rPr>
              <a:t>ALTER TABLE </a:t>
            </a:r>
            <a:r>
              <a:rPr lang="en-US" altLang="zh-CN">
                <a:latin typeface="黑体" panose="02010609060101010101" pitchFamily="49" charset="-122"/>
                <a:ea typeface="黑体" panose="02010609060101010101" pitchFamily="49" charset="-122"/>
              </a:rPr>
              <a:t>RecipeDetail </a:t>
            </a:r>
            <a:r>
              <a:rPr lang="en-US" altLang="zh-CN">
                <a:solidFill>
                  <a:srgbClr val="FF0000"/>
                </a:solidFill>
                <a:latin typeface="黑体" panose="02010609060101010101" pitchFamily="49" charset="-122"/>
                <a:ea typeface="黑体" panose="02010609060101010101" pitchFamily="49" charset="-122"/>
              </a:rPr>
              <a:t>ADD</a:t>
            </a:r>
            <a:r>
              <a:rPr lang="en-US" altLang="zh-CN">
                <a:latin typeface="黑体" panose="02010609060101010101" pitchFamily="49" charset="-122"/>
                <a:ea typeface="黑体" panose="02010609060101010101" pitchFamily="49" charset="-122"/>
              </a:rPr>
              <a:t> CONSTRAINT </a:t>
            </a:r>
            <a:r>
              <a:rPr lang="en-US" altLang="zh-CN">
                <a:solidFill>
                  <a:srgbClr val="00B050"/>
                </a:solidFill>
                <a:latin typeface="黑体" panose="02010609060101010101" pitchFamily="49" charset="-122"/>
                <a:ea typeface="黑体" panose="02010609060101010101" pitchFamily="49" charset="-122"/>
              </a:rPr>
              <a:t>pkRecipeDetailRnoMno</a:t>
            </a:r>
            <a:r>
              <a:rPr lang="en-US" altLang="zh-CN">
                <a:solidFill>
                  <a:srgbClr val="FF0000"/>
                </a:solidFill>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PRIMARY KEY(Rno,Mno);</a:t>
            </a:r>
          </a:p>
          <a:p>
            <a:pPr lvl="2" eaLnBrk="1" hangingPunct="1">
              <a:spcBef>
                <a:spcPct val="0"/>
              </a:spcBef>
            </a:pPr>
            <a:r>
              <a:rPr lang="en-US" altLang="zh-CN">
                <a:solidFill>
                  <a:srgbClr val="FF0000"/>
                </a:solidFill>
                <a:latin typeface="黑体" panose="02010609060101010101" pitchFamily="49" charset="-122"/>
                <a:ea typeface="黑体" panose="02010609060101010101" pitchFamily="49" charset="-122"/>
              </a:rPr>
              <a:t>ALTER TABLE </a:t>
            </a:r>
            <a:r>
              <a:rPr lang="en-US" altLang="zh-CN">
                <a:latin typeface="黑体" panose="02010609060101010101" pitchFamily="49" charset="-122"/>
                <a:ea typeface="黑体" panose="02010609060101010101" pitchFamily="49" charset="-122"/>
              </a:rPr>
              <a:t>RecipeDetail </a:t>
            </a:r>
            <a:r>
              <a:rPr lang="en-US" altLang="zh-CN">
                <a:solidFill>
                  <a:srgbClr val="FF0000"/>
                </a:solidFill>
                <a:latin typeface="黑体" panose="02010609060101010101" pitchFamily="49" charset="-122"/>
                <a:ea typeface="黑体" panose="02010609060101010101" pitchFamily="49" charset="-122"/>
              </a:rPr>
              <a:t>ADD </a:t>
            </a:r>
            <a:r>
              <a:rPr lang="en-US" altLang="zh-CN">
                <a:latin typeface="黑体" panose="02010609060101010101" pitchFamily="49" charset="-122"/>
                <a:ea typeface="黑体" panose="02010609060101010101" pitchFamily="49" charset="-122"/>
              </a:rPr>
              <a:t>CONSTRAINT </a:t>
            </a:r>
            <a:r>
              <a:rPr lang="en-US" altLang="zh-CN">
                <a:solidFill>
                  <a:srgbClr val="00B050"/>
                </a:solidFill>
                <a:latin typeface="黑体" panose="02010609060101010101" pitchFamily="49" charset="-122"/>
                <a:ea typeface="黑体" panose="02010609060101010101" pitchFamily="49" charset="-122"/>
              </a:rPr>
              <a:t>fkRecipeDetailMnoMedicine</a:t>
            </a:r>
            <a:r>
              <a:rPr lang="en-US" altLang="zh-CN">
                <a:solidFill>
                  <a:srgbClr val="FF0000"/>
                </a:solidFill>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FOREIGN KEY(Mno)REFERENCES Medicine (Mno);</a:t>
            </a:r>
          </a:p>
          <a:p>
            <a:pPr lvl="2" eaLnBrk="1" hangingPunct="1">
              <a:spcBef>
                <a:spcPct val="0"/>
              </a:spcBef>
            </a:pPr>
            <a:r>
              <a:rPr lang="en-US" altLang="zh-CN">
                <a:solidFill>
                  <a:srgbClr val="FF0000"/>
                </a:solidFill>
                <a:latin typeface="黑体" panose="02010609060101010101" pitchFamily="49" charset="-122"/>
                <a:ea typeface="黑体" panose="02010609060101010101" pitchFamily="49" charset="-122"/>
              </a:rPr>
              <a:t>ALTER TABLE </a:t>
            </a:r>
            <a:r>
              <a:rPr lang="en-US" altLang="zh-CN">
                <a:solidFill>
                  <a:schemeClr val="tx1"/>
                </a:solidFill>
                <a:latin typeface="黑体" panose="02010609060101010101" pitchFamily="49" charset="-122"/>
                <a:ea typeface="黑体" panose="02010609060101010101" pitchFamily="49" charset="-122"/>
              </a:rPr>
              <a:t>D</a:t>
            </a:r>
            <a:r>
              <a:rPr lang="en-US" altLang="zh-CN">
                <a:latin typeface="黑体" panose="02010609060101010101" pitchFamily="49" charset="-122"/>
                <a:ea typeface="黑体" panose="02010609060101010101" pitchFamily="49" charset="-122"/>
              </a:rPr>
              <a:t>octor </a:t>
            </a:r>
            <a:r>
              <a:rPr lang="en-US" altLang="zh-CN">
                <a:solidFill>
                  <a:srgbClr val="FF0000"/>
                </a:solidFill>
                <a:latin typeface="黑体" panose="02010609060101010101" pitchFamily="49" charset="-122"/>
                <a:ea typeface="黑体" panose="02010609060101010101" pitchFamily="49" charset="-122"/>
              </a:rPr>
              <a:t>ADD </a:t>
            </a:r>
            <a:r>
              <a:rPr lang="en-US" altLang="zh-CN">
                <a:latin typeface="黑体" panose="02010609060101010101" pitchFamily="49" charset="-122"/>
                <a:ea typeface="黑体" panose="02010609060101010101" pitchFamily="49" charset="-122"/>
              </a:rPr>
              <a:t>CONSTRAINT </a:t>
            </a:r>
            <a:r>
              <a:rPr lang="en-US" altLang="zh-CN">
                <a:solidFill>
                  <a:srgbClr val="00B050"/>
                </a:solidFill>
                <a:latin typeface="黑体" panose="02010609060101010101" pitchFamily="49" charset="-122"/>
                <a:ea typeface="黑体" panose="02010609060101010101" pitchFamily="49" charset="-122"/>
              </a:rPr>
              <a:t>checkPsex</a:t>
            </a:r>
            <a:r>
              <a:rPr lang="en-US" altLang="zh-CN">
                <a:latin typeface="黑体" panose="02010609060101010101" pitchFamily="49" charset="-122"/>
                <a:ea typeface="黑体" panose="02010609060101010101" pitchFamily="49" charset="-122"/>
              </a:rPr>
              <a:t> CHECK( Psex IN ('</a:t>
            </a:r>
            <a:r>
              <a:rPr lang="zh-CN" altLang="en-US">
                <a:latin typeface="黑体" panose="02010609060101010101" pitchFamily="49" charset="-122"/>
                <a:ea typeface="黑体" panose="02010609060101010101" pitchFamily="49" charset="-122"/>
              </a:rPr>
              <a:t>男</a:t>
            </a:r>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女</a:t>
            </a:r>
            <a:r>
              <a:rPr lang="en-US" altLang="zh-CN">
                <a:latin typeface="黑体" panose="02010609060101010101" pitchFamily="49" charset="-122"/>
                <a:ea typeface="黑体" panose="02010609060101010101" pitchFamily="49" charset="-122"/>
              </a:rPr>
              <a:t>'));</a:t>
            </a:r>
          </a:p>
          <a:p>
            <a:pPr lvl="2" eaLnBrk="1" hangingPunct="1">
              <a:spcBef>
                <a:spcPct val="0"/>
              </a:spcBef>
            </a:pPr>
            <a:r>
              <a:rPr lang="en-US" altLang="zh-CN">
                <a:solidFill>
                  <a:srgbClr val="FF0000"/>
                </a:solidFill>
                <a:latin typeface="黑体" panose="02010609060101010101" pitchFamily="49" charset="-122"/>
                <a:ea typeface="黑体" panose="02010609060101010101" pitchFamily="49" charset="-122"/>
              </a:rPr>
              <a:t>ALTER DOMAIN </a:t>
            </a:r>
            <a:r>
              <a:rPr lang="en-US" altLang="zh-CN">
                <a:latin typeface="黑体" panose="02010609060101010101" pitchFamily="49" charset="-122"/>
                <a:ea typeface="黑体" panose="02010609060101010101" pitchFamily="49" charset="-122"/>
              </a:rPr>
              <a:t>rfee DECIMAL(18,2) </a:t>
            </a:r>
            <a:r>
              <a:rPr lang="en-US" altLang="zh-CN">
                <a:solidFill>
                  <a:srgbClr val="FF0000"/>
                </a:solidFill>
                <a:latin typeface="黑体" panose="02010609060101010101" pitchFamily="49" charset="-122"/>
                <a:ea typeface="黑体" panose="02010609060101010101" pitchFamily="49" charset="-122"/>
              </a:rPr>
              <a:t>DROP</a:t>
            </a:r>
            <a:r>
              <a:rPr lang="en-US" altLang="zh-CN">
                <a:latin typeface="黑体" panose="02010609060101010101" pitchFamily="49" charset="-122"/>
                <a:ea typeface="黑体" panose="02010609060101010101" pitchFamily="49" charset="-122"/>
              </a:rPr>
              <a:t> CONSTRAINT rfee_test</a:t>
            </a:r>
            <a:r>
              <a:rPr lang="zh-CN" altLang="en-US">
                <a:latin typeface="黑体" panose="02010609060101010101" pitchFamily="49" charset="-122"/>
                <a:ea typeface="黑体" panose="02010609060101010101" pitchFamily="49" charset="-122"/>
              </a:rPr>
              <a:t>；</a:t>
            </a:r>
            <a:endParaRPr lang="en-US" altLang="zh-CN">
              <a:latin typeface="黑体" panose="02010609060101010101" pitchFamily="49" charset="-122"/>
              <a:ea typeface="黑体" panose="02010609060101010101" pitchFamily="49" charset="-122"/>
            </a:endParaRPr>
          </a:p>
          <a:p>
            <a:pPr lvl="1" eaLnBrk="1" hangingPunct="1">
              <a:lnSpc>
                <a:spcPct val="120000"/>
              </a:lnSpc>
            </a:pPr>
            <a:r>
              <a:rPr lang="zh-CN" altLang="en-US" sz="2000">
                <a:latin typeface="黑体" panose="02010609060101010101" pitchFamily="49" charset="-122"/>
                <a:ea typeface="黑体" panose="02010609060101010101" pitchFamily="49" charset="-122"/>
              </a:rPr>
              <a:t>删除断言</a:t>
            </a:r>
            <a:endParaRPr lang="en-US" altLang="zh-CN" sz="2000">
              <a:latin typeface="黑体" panose="02010609060101010101" pitchFamily="49" charset="-122"/>
              <a:ea typeface="黑体" panose="02010609060101010101" pitchFamily="49" charset="-122"/>
            </a:endParaRPr>
          </a:p>
          <a:p>
            <a:pPr lvl="2" eaLnBrk="1" hangingPunct="1">
              <a:spcBef>
                <a:spcPct val="0"/>
              </a:spcBef>
            </a:pPr>
            <a:r>
              <a:rPr lang="en-US" altLang="zh-CN">
                <a:solidFill>
                  <a:srgbClr val="FF0000"/>
                </a:solidFill>
                <a:latin typeface="黑体" panose="02010609060101010101" pitchFamily="49" charset="-122"/>
                <a:ea typeface="黑体" panose="02010609060101010101" pitchFamily="49" charset="-122"/>
              </a:rPr>
              <a:t>DROP ASSERTION </a:t>
            </a:r>
            <a:r>
              <a:rPr lang="en-US" altLang="zh-CN">
                <a:latin typeface="黑体" panose="02010609060101010101" pitchFamily="49" charset="-122"/>
                <a:ea typeface="黑体" panose="02010609060101010101" pitchFamily="49" charset="-122"/>
              </a:rPr>
              <a:t>salarycheck. </a:t>
            </a:r>
          </a:p>
        </p:txBody>
      </p:sp>
      <p:pic>
        <p:nvPicPr>
          <p:cNvPr id="70660" name="AutoShape 10">
            <a:extLst>
              <a:ext uri="{FF2B5EF4-FFF2-40B4-BE49-F238E27FC236}">
                <a16:creationId xmlns:a16="http://schemas.microsoft.com/office/drawing/2014/main" id="{1BB98F8E-FEA2-463C-B8B4-D75B4484241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438400" y="76200"/>
            <a:ext cx="3048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046F934E-A95A-4B9B-B42F-E744DF934FB5}"/>
              </a:ext>
            </a:extLst>
          </p:cNvPr>
          <p:cNvSpPr>
            <a:spLocks noGrp="1" noChangeArrowheads="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9B8E1F81-5B98-490B-A3A5-469BB474E539}"/>
              </a:ext>
            </a:extLst>
          </p:cNvPr>
          <p:cNvSpPr>
            <a:spLocks noGrp="1" noChangeArrowheads="1"/>
          </p:cNvSpPr>
          <p:nvPr>
            <p:ph idx="1"/>
          </p:nvPr>
        </p:nvSpPr>
        <p:spPr bwMode="auto">
          <a:xfrm>
            <a:off x="1803401" y="1160463"/>
            <a:ext cx="8208963" cy="4584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a:latin typeface="黑体" panose="02010609060101010101" pitchFamily="49" charset="-122"/>
                <a:ea typeface="黑体" panose="02010609060101010101" pitchFamily="49" charset="-122"/>
              </a:rPr>
              <a:t>访问数据的权限：</a:t>
            </a:r>
          </a:p>
          <a:p>
            <a:pPr lvl="2"/>
            <a:r>
              <a:rPr lang="en-US" altLang="zh-CN">
                <a:latin typeface="黑体" panose="02010609060101010101" pitchFamily="49" charset="-122"/>
                <a:ea typeface="黑体" panose="02010609060101010101" pitchFamily="49" charset="-122"/>
              </a:rPr>
              <a:t>SELECT</a:t>
            </a:r>
            <a:r>
              <a:rPr lang="zh-CN" altLang="en-US">
                <a:latin typeface="黑体" panose="02010609060101010101" pitchFamily="49" charset="-122"/>
                <a:ea typeface="黑体" panose="02010609060101010101" pitchFamily="49" charset="-122"/>
              </a:rPr>
              <a:t>（读取权限）：允许读数据，但不能修改数据。</a:t>
            </a:r>
          </a:p>
          <a:p>
            <a:pPr lvl="2"/>
            <a:r>
              <a:rPr lang="en-US" altLang="zh-CN">
                <a:latin typeface="黑体" panose="02010609060101010101" pitchFamily="49" charset="-122"/>
                <a:ea typeface="黑体" panose="02010609060101010101" pitchFamily="49" charset="-122"/>
              </a:rPr>
              <a:t>INSERT</a:t>
            </a:r>
            <a:r>
              <a:rPr lang="zh-CN" altLang="en-US">
                <a:latin typeface="黑体" panose="02010609060101010101" pitchFamily="49" charset="-122"/>
                <a:ea typeface="黑体" panose="02010609060101010101" pitchFamily="49" charset="-122"/>
              </a:rPr>
              <a:t>（插入权限）：允许插入一条新的数据，但不能修改已有数据。</a:t>
            </a:r>
          </a:p>
          <a:p>
            <a:pPr lvl="2"/>
            <a:r>
              <a:rPr lang="en-US" altLang="zh-CN">
                <a:latin typeface="黑体" panose="02010609060101010101" pitchFamily="49" charset="-122"/>
                <a:ea typeface="黑体" panose="02010609060101010101" pitchFamily="49" charset="-122"/>
              </a:rPr>
              <a:t>UPDATE</a:t>
            </a:r>
            <a:r>
              <a:rPr lang="zh-CN" altLang="en-US">
                <a:latin typeface="黑体" panose="02010609060101010101" pitchFamily="49" charset="-122"/>
                <a:ea typeface="黑体" panose="02010609060101010101" pitchFamily="49" charset="-122"/>
              </a:rPr>
              <a:t>（修改权限）：允许修改数据，但不能删除数据。</a:t>
            </a:r>
          </a:p>
          <a:p>
            <a:pPr lvl="2"/>
            <a:r>
              <a:rPr lang="en-US" altLang="zh-CN">
                <a:latin typeface="黑体" panose="02010609060101010101" pitchFamily="49" charset="-122"/>
                <a:ea typeface="黑体" panose="02010609060101010101" pitchFamily="49" charset="-122"/>
              </a:rPr>
              <a:t>DELETE</a:t>
            </a:r>
            <a:r>
              <a:rPr lang="zh-CN" altLang="en-US">
                <a:latin typeface="黑体" panose="02010609060101010101" pitchFamily="49" charset="-122"/>
                <a:ea typeface="黑体" panose="02010609060101010101" pitchFamily="49" charset="-122"/>
              </a:rPr>
              <a:t>（删除权限）：允许删除数据。</a:t>
            </a:r>
            <a:endParaRPr lang="en-US" altLang="zh-CN">
              <a:latin typeface="黑体" panose="02010609060101010101" pitchFamily="49" charset="-122"/>
              <a:ea typeface="黑体" panose="02010609060101010101" pitchFamily="49" charset="-122"/>
            </a:endParaRPr>
          </a:p>
          <a:p>
            <a:pPr lvl="1"/>
            <a:r>
              <a:rPr lang="zh-CN" altLang="en-US">
                <a:latin typeface="黑体" panose="02010609060101010101" pitchFamily="49" charset="-122"/>
                <a:ea typeface="黑体" panose="02010609060101010101" pitchFamily="49" charset="-122"/>
              </a:rPr>
              <a:t>修改数据库模式（</a:t>
            </a:r>
            <a:r>
              <a:rPr lang="en-US" altLang="zh-CN">
                <a:latin typeface="黑体" panose="02010609060101010101" pitchFamily="49" charset="-122"/>
                <a:ea typeface="黑体" panose="02010609060101010101" pitchFamily="49" charset="-122"/>
              </a:rPr>
              <a:t>SQL92</a:t>
            </a:r>
            <a:r>
              <a:rPr lang="zh-CN" altLang="en-US">
                <a:latin typeface="黑体" panose="02010609060101010101" pitchFamily="49" charset="-122"/>
                <a:ea typeface="黑体" panose="02010609060101010101" pitchFamily="49" charset="-122"/>
              </a:rPr>
              <a:t>标准）的权限：</a:t>
            </a:r>
          </a:p>
          <a:p>
            <a:pPr lvl="2"/>
            <a:r>
              <a:rPr lang="en-US" altLang="zh-CN">
                <a:latin typeface="黑体" panose="02010609060101010101" pitchFamily="49" charset="-122"/>
                <a:ea typeface="黑体" panose="02010609060101010101" pitchFamily="49" charset="-122"/>
              </a:rPr>
              <a:t>Index</a:t>
            </a:r>
            <a:r>
              <a:rPr lang="zh-CN" altLang="en-US">
                <a:latin typeface="黑体" panose="02010609060101010101" pitchFamily="49" charset="-122"/>
                <a:ea typeface="黑体" panose="02010609060101010101" pitchFamily="49" charset="-122"/>
              </a:rPr>
              <a:t>（索引权限）：允许建立或删除索引。</a:t>
            </a:r>
          </a:p>
          <a:p>
            <a:pPr lvl="2"/>
            <a:r>
              <a:rPr lang="en-US" altLang="zh-CN">
                <a:latin typeface="黑体" panose="02010609060101010101" pitchFamily="49" charset="-122"/>
                <a:ea typeface="黑体" panose="02010609060101010101" pitchFamily="49" charset="-122"/>
              </a:rPr>
              <a:t>Create</a:t>
            </a:r>
            <a:r>
              <a:rPr lang="zh-CN" altLang="en-US">
                <a:latin typeface="黑体" panose="02010609060101010101" pitchFamily="49" charset="-122"/>
                <a:ea typeface="黑体" panose="02010609060101010101" pitchFamily="49" charset="-122"/>
              </a:rPr>
              <a:t>（创建权限）：允许建立新的关系表。</a:t>
            </a:r>
          </a:p>
          <a:p>
            <a:pPr lvl="2"/>
            <a:r>
              <a:rPr lang="en-US" altLang="zh-CN">
                <a:latin typeface="黑体" panose="02010609060101010101" pitchFamily="49" charset="-122"/>
                <a:ea typeface="黑体" panose="02010609060101010101" pitchFamily="49" charset="-122"/>
              </a:rPr>
              <a:t>Alter</a:t>
            </a:r>
            <a:r>
              <a:rPr lang="zh-CN" altLang="en-US">
                <a:latin typeface="黑体" panose="02010609060101010101" pitchFamily="49" charset="-122"/>
                <a:ea typeface="黑体" panose="02010609060101010101" pitchFamily="49" charset="-122"/>
              </a:rPr>
              <a:t>（修改权限）：允许对关系表中的属性进行增加、删除。</a:t>
            </a:r>
          </a:p>
          <a:p>
            <a:pPr lvl="2"/>
            <a:r>
              <a:rPr lang="en-US" altLang="zh-CN">
                <a:latin typeface="黑体" panose="02010609060101010101" pitchFamily="49" charset="-122"/>
                <a:ea typeface="黑体" panose="02010609060101010101" pitchFamily="49" charset="-122"/>
              </a:rPr>
              <a:t>Drop</a:t>
            </a:r>
            <a:r>
              <a:rPr lang="zh-CN" altLang="en-US">
                <a:latin typeface="黑体" panose="02010609060101010101" pitchFamily="49" charset="-122"/>
                <a:ea typeface="黑体" panose="02010609060101010101" pitchFamily="49" charset="-122"/>
              </a:rPr>
              <a:t>（删除权限）：允许删除关系表。 </a:t>
            </a:r>
          </a:p>
        </p:txBody>
      </p:sp>
      <p:sp>
        <p:nvSpPr>
          <p:cNvPr id="4" name="AutoShape 10">
            <a:extLst>
              <a:ext uri="{FF2B5EF4-FFF2-40B4-BE49-F238E27FC236}">
                <a16:creationId xmlns:a16="http://schemas.microsoft.com/office/drawing/2014/main" id="{17B5B6EF-9183-42FC-B9BE-1AFFBF7261F2}"/>
              </a:ext>
            </a:extLst>
          </p:cNvPr>
          <p:cNvSpPr>
            <a:spLocks noChangeArrowheads="1"/>
          </p:cNvSpPr>
          <p:nvPr/>
        </p:nvSpPr>
        <p:spPr bwMode="gray">
          <a:xfrm>
            <a:off x="2507976"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p>
        </p:txBody>
      </p:sp>
      <p:sp>
        <p:nvSpPr>
          <p:cNvPr id="5" name="AutoShape 10">
            <a:extLst>
              <a:ext uri="{FF2B5EF4-FFF2-40B4-BE49-F238E27FC236}">
                <a16:creationId xmlns:a16="http://schemas.microsoft.com/office/drawing/2014/main" id="{DE26076A-4758-4325-843F-57B7ED6D6BF1}"/>
              </a:ext>
            </a:extLst>
          </p:cNvPr>
          <p:cNvSpPr>
            <a:spLocks noChangeArrowheads="1"/>
          </p:cNvSpPr>
          <p:nvPr/>
        </p:nvSpPr>
        <p:spPr bwMode="gray">
          <a:xfrm>
            <a:off x="5130622" y="120007"/>
            <a:ext cx="123833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权限</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7E7EA1E5-71E3-40F6-94E9-F87871560905}"/>
              </a:ext>
            </a:extLst>
          </p:cNvPr>
          <p:cNvSpPr>
            <a:spLocks noGrp="1" noChangeArrowheads="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5777DF89-EDD5-478B-ABBE-40892AE5A08B}"/>
              </a:ext>
            </a:extLst>
          </p:cNvPr>
          <p:cNvSpPr>
            <a:spLocks noGrp="1" noChangeArrowheads="1"/>
          </p:cNvSpPr>
          <p:nvPr>
            <p:ph idx="1"/>
          </p:nvPr>
        </p:nvSpPr>
        <p:spPr bwMode="auto">
          <a:xfrm>
            <a:off x="1830388" y="1036639"/>
            <a:ext cx="8210550" cy="5241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a:latin typeface="黑体" panose="02010609060101010101" pitchFamily="49" charset="-122"/>
                <a:ea typeface="黑体" panose="02010609060101010101" pitchFamily="49" charset="-122"/>
              </a:rPr>
              <a:t>授权示例：</a:t>
            </a:r>
            <a:r>
              <a:rPr lang="zh-CN" altLang="en-US" sz="1800">
                <a:latin typeface="黑体" panose="02010609060101010101" pitchFamily="49" charset="-122"/>
                <a:ea typeface="黑体" panose="02010609060101010101" pitchFamily="49" charset="-122"/>
              </a:rPr>
              <a:t>假定用户</a:t>
            </a:r>
            <a:r>
              <a:rPr lang="en-US" altLang="zh-CN" sz="1800">
                <a:latin typeface="黑体" panose="02010609060101010101" pitchFamily="49" charset="-122"/>
                <a:ea typeface="黑体" panose="02010609060101010101" pitchFamily="49" charset="-122"/>
              </a:rPr>
              <a:t>WangPing</a:t>
            </a:r>
            <a:r>
              <a:rPr lang="zh-CN" altLang="en-US" sz="1800">
                <a:latin typeface="黑体" panose="02010609060101010101" pitchFamily="49" charset="-122"/>
                <a:ea typeface="黑体" panose="02010609060101010101" pitchFamily="49" charset="-122"/>
              </a:rPr>
              <a:t>创建了表</a:t>
            </a:r>
            <a:r>
              <a:rPr lang="en-US" altLang="zh-CN" sz="1800">
                <a:latin typeface="黑体" panose="02010609060101010101" pitchFamily="49" charset="-122"/>
                <a:ea typeface="黑体" panose="02010609060101010101" pitchFamily="49" charset="-122"/>
              </a:rPr>
              <a:t>RecipeDetail, Medicine, RecipeMaster,</a:t>
            </a:r>
            <a:r>
              <a:rPr lang="zh-CN" altLang="en-US" sz="1800">
                <a:latin typeface="黑体" panose="02010609060101010101" pitchFamily="49" charset="-122"/>
                <a:ea typeface="黑体" panose="02010609060101010101" pitchFamily="49" charset="-122"/>
              </a:rPr>
              <a:t>并且</a:t>
            </a:r>
            <a:r>
              <a:rPr lang="en-US" altLang="zh-CN" sz="1800">
                <a:latin typeface="黑体" panose="02010609060101010101" pitchFamily="49" charset="-122"/>
                <a:ea typeface="黑体" panose="02010609060101010101" pitchFamily="49" charset="-122"/>
              </a:rPr>
              <a:t>WangPing</a:t>
            </a:r>
            <a:r>
              <a:rPr lang="zh-CN" altLang="en-US" sz="1800">
                <a:latin typeface="黑体" panose="02010609060101010101" pitchFamily="49" charset="-122"/>
                <a:ea typeface="黑体" panose="02010609060101010101" pitchFamily="49" charset="-122"/>
              </a:rPr>
              <a:t>执行如下授权命令。</a:t>
            </a:r>
          </a:p>
          <a:p>
            <a:pPr marL="1371600" lvl="3" indent="0">
              <a:buNone/>
            </a:pPr>
            <a:r>
              <a:rPr lang="en-US" altLang="zh-CN"/>
              <a:t>GRANT SELECT ON RecipeDetail TO LiXia</a:t>
            </a:r>
            <a:r>
              <a:rPr lang="zh-CN" altLang="en-US"/>
              <a:t>；</a:t>
            </a:r>
          </a:p>
          <a:p>
            <a:pPr marL="1371600" lvl="3" indent="0">
              <a:buNone/>
            </a:pPr>
            <a:r>
              <a:rPr lang="en-US" altLang="zh-CN"/>
              <a:t>GRANT SELECT ON RecipeMaster TO LiXia WITH GRANT OPTION</a:t>
            </a:r>
            <a:r>
              <a:rPr lang="zh-CN" altLang="en-US"/>
              <a:t>；</a:t>
            </a:r>
          </a:p>
          <a:p>
            <a:pPr marL="1371600" lvl="3" indent="0">
              <a:buNone/>
            </a:pPr>
            <a:r>
              <a:rPr lang="en-US" altLang="zh-CN"/>
              <a:t>GRANT UPDATE</a:t>
            </a:r>
            <a:r>
              <a:rPr lang="zh-CN" altLang="en-US"/>
              <a:t>（</a:t>
            </a:r>
            <a:r>
              <a:rPr lang="en-US" altLang="zh-CN"/>
              <a:t>Mprice</a:t>
            </a:r>
            <a:r>
              <a:rPr lang="zh-CN" altLang="en-US"/>
              <a:t>） </a:t>
            </a:r>
            <a:r>
              <a:rPr lang="en-US" altLang="zh-CN"/>
              <a:t>ON Medicine TO WangHao</a:t>
            </a:r>
            <a:r>
              <a:rPr lang="zh-CN" altLang="en-US"/>
              <a:t>；</a:t>
            </a:r>
          </a:p>
          <a:p>
            <a:pPr marL="1371600" lvl="3" indent="0">
              <a:buNone/>
            </a:pPr>
            <a:r>
              <a:rPr lang="en-US" altLang="zh-CN"/>
              <a:t>GRANT REFERENCE</a:t>
            </a:r>
            <a:r>
              <a:rPr lang="zh-CN" altLang="en-US"/>
              <a:t>（</a:t>
            </a:r>
            <a:r>
              <a:rPr lang="en-US" altLang="zh-CN"/>
              <a:t>Mno</a:t>
            </a:r>
            <a:r>
              <a:rPr lang="zh-CN" altLang="en-US"/>
              <a:t>）</a:t>
            </a:r>
            <a:r>
              <a:rPr lang="en-US" altLang="zh-CN"/>
              <a:t>ON Medicine TO ZhangYang</a:t>
            </a:r>
            <a:r>
              <a:rPr lang="zh-CN" altLang="en-US"/>
              <a:t>；</a:t>
            </a:r>
          </a:p>
          <a:p>
            <a:pPr marL="1371600" lvl="3" indent="0">
              <a:buNone/>
            </a:pPr>
            <a:r>
              <a:rPr lang="en-US" altLang="zh-CN"/>
              <a:t>GRANT INSERT</a:t>
            </a:r>
            <a:r>
              <a:rPr lang="zh-CN" altLang="en-US"/>
              <a:t>，</a:t>
            </a:r>
            <a:r>
              <a:rPr lang="en-US" altLang="zh-CN"/>
              <a:t>DELETE ON RecipeDetail TO MengFan WITH GRANT OPTION</a:t>
            </a:r>
            <a:r>
              <a:rPr lang="zh-CN" altLang="en-US"/>
              <a:t>；</a:t>
            </a:r>
            <a:endParaRPr lang="en-US" altLang="zh-CN"/>
          </a:p>
          <a:p>
            <a:pPr marL="1371600" lvl="3" indent="0">
              <a:buNone/>
            </a:pPr>
            <a:endParaRPr lang="en-US" altLang="zh-CN" sz="800"/>
          </a:p>
          <a:p>
            <a:pPr lvl="2"/>
            <a:r>
              <a:rPr lang="en-US" altLang="zh-CN">
                <a:latin typeface="黑体" panose="02010609060101010101" pitchFamily="49" charset="-122"/>
                <a:ea typeface="黑体" panose="02010609060101010101" pitchFamily="49" charset="-122"/>
              </a:rPr>
              <a:t>LiXia</a:t>
            </a:r>
            <a:r>
              <a:rPr lang="zh-CN" altLang="en-US">
                <a:latin typeface="黑体" panose="02010609060101010101" pitchFamily="49" charset="-122"/>
                <a:ea typeface="黑体" panose="02010609060101010101" pitchFamily="49" charset="-122"/>
              </a:rPr>
              <a:t>能够对</a:t>
            </a:r>
            <a:r>
              <a:rPr lang="en-US" altLang="zh-CN">
                <a:latin typeface="黑体" panose="02010609060101010101" pitchFamily="49" charset="-122"/>
                <a:ea typeface="黑体" panose="02010609060101010101" pitchFamily="49" charset="-122"/>
              </a:rPr>
              <a:t>RecipeDetail</a:t>
            </a:r>
            <a:r>
              <a:rPr lang="zh-CN" altLang="en-US">
                <a:latin typeface="黑体" panose="02010609060101010101" pitchFamily="49" charset="-122"/>
                <a:ea typeface="黑体" panose="02010609060101010101" pitchFamily="49" charset="-122"/>
              </a:rPr>
              <a:t>和</a:t>
            </a:r>
            <a:r>
              <a:rPr lang="en-US" altLang="zh-CN">
                <a:latin typeface="黑体" panose="02010609060101010101" pitchFamily="49" charset="-122"/>
                <a:ea typeface="黑体" panose="02010609060101010101" pitchFamily="49" charset="-122"/>
              </a:rPr>
              <a:t>RecipeMaster</a:t>
            </a:r>
            <a:r>
              <a:rPr lang="zh-CN" altLang="en-US">
                <a:latin typeface="黑体" panose="02010609060101010101" pitchFamily="49" charset="-122"/>
                <a:ea typeface="黑体" panose="02010609060101010101" pitchFamily="49" charset="-122"/>
              </a:rPr>
              <a:t>执行查询语句，并能将</a:t>
            </a:r>
            <a:r>
              <a:rPr lang="en-US" altLang="zh-CN">
                <a:latin typeface="黑体" panose="02010609060101010101" pitchFamily="49" charset="-122"/>
                <a:ea typeface="黑体" panose="02010609060101010101" pitchFamily="49" charset="-122"/>
              </a:rPr>
              <a:t>RecipeMaster</a:t>
            </a:r>
            <a:r>
              <a:rPr lang="zh-CN" altLang="en-US">
                <a:latin typeface="黑体" panose="02010609060101010101" pitchFamily="49" charset="-122"/>
                <a:ea typeface="黑体" panose="02010609060101010101" pitchFamily="49" charset="-122"/>
              </a:rPr>
              <a:t>的查询权限授予</a:t>
            </a:r>
            <a:r>
              <a:rPr lang="en-US" altLang="zh-CN">
                <a:latin typeface="黑体" panose="02010609060101010101" pitchFamily="49" charset="-122"/>
                <a:ea typeface="黑体" panose="02010609060101010101" pitchFamily="49" charset="-122"/>
              </a:rPr>
              <a:t>DengTian</a:t>
            </a:r>
            <a:r>
              <a:rPr lang="zh-CN" altLang="en-US">
                <a:latin typeface="黑体" panose="02010609060101010101" pitchFamily="49" charset="-122"/>
                <a:ea typeface="黑体" panose="02010609060101010101" pitchFamily="49" charset="-122"/>
              </a:rPr>
              <a:t>：</a:t>
            </a:r>
            <a:endParaRPr lang="en-US" altLang="zh-CN">
              <a:latin typeface="黑体" panose="02010609060101010101" pitchFamily="49" charset="-122"/>
              <a:ea typeface="黑体" panose="02010609060101010101" pitchFamily="49" charset="-122"/>
            </a:endParaRPr>
          </a:p>
          <a:p>
            <a:pPr marL="1371600" lvl="3" indent="0">
              <a:buNone/>
            </a:pPr>
            <a:r>
              <a:rPr lang="en-US" altLang="zh-CN"/>
              <a:t>GRANT SELECT ON RecipeMaster TO DengTian</a:t>
            </a:r>
            <a:r>
              <a:rPr lang="zh-CN" altLang="en-US"/>
              <a:t>；</a:t>
            </a:r>
            <a:endParaRPr lang="en-US" altLang="zh-CN"/>
          </a:p>
          <a:p>
            <a:pPr marL="1371600" lvl="3" indent="0">
              <a:buNone/>
            </a:pPr>
            <a:endParaRPr lang="en-US" altLang="zh-CN" sz="600"/>
          </a:p>
          <a:p>
            <a:pPr lvl="2"/>
            <a:r>
              <a:rPr lang="en-US" altLang="zh-CN">
                <a:latin typeface="黑体" panose="02010609060101010101" pitchFamily="49" charset="-122"/>
                <a:ea typeface="黑体" panose="02010609060101010101" pitchFamily="49" charset="-122"/>
              </a:rPr>
              <a:t>WangHao</a:t>
            </a:r>
            <a:r>
              <a:rPr lang="zh-CN" altLang="en-US">
                <a:latin typeface="黑体" panose="02010609060101010101" pitchFamily="49" charset="-122"/>
                <a:ea typeface="黑体" panose="02010609060101010101" pitchFamily="49" charset="-122"/>
              </a:rPr>
              <a:t>只能修改</a:t>
            </a:r>
            <a:r>
              <a:rPr lang="en-US" altLang="zh-CN">
                <a:latin typeface="黑体" panose="02010609060101010101" pitchFamily="49" charset="-122"/>
                <a:ea typeface="黑体" panose="02010609060101010101" pitchFamily="49" charset="-122"/>
              </a:rPr>
              <a:t>Medicine</a:t>
            </a:r>
            <a:r>
              <a:rPr lang="zh-CN" altLang="en-US">
                <a:latin typeface="黑体" panose="02010609060101010101" pitchFamily="49" charset="-122"/>
                <a:ea typeface="黑体" panose="02010609060101010101" pitchFamily="49" charset="-122"/>
              </a:rPr>
              <a:t>表中的</a:t>
            </a:r>
            <a:r>
              <a:rPr lang="en-US" altLang="zh-CN">
                <a:latin typeface="黑体" panose="02010609060101010101" pitchFamily="49" charset="-122"/>
                <a:ea typeface="黑体" panose="02010609060101010101" pitchFamily="49" charset="-122"/>
              </a:rPr>
              <a:t>Mprice</a:t>
            </a:r>
            <a:r>
              <a:rPr lang="zh-CN" altLang="en-US">
                <a:latin typeface="黑体" panose="02010609060101010101" pitchFamily="49" charset="-122"/>
                <a:ea typeface="黑体" panose="02010609060101010101" pitchFamily="49" charset="-122"/>
              </a:rPr>
              <a:t>列的值。</a:t>
            </a:r>
            <a:endParaRPr lang="en-US" altLang="zh-CN">
              <a:latin typeface="黑体" panose="02010609060101010101" pitchFamily="49" charset="-122"/>
              <a:ea typeface="黑体" panose="02010609060101010101" pitchFamily="49" charset="-122"/>
            </a:endParaRPr>
          </a:p>
          <a:p>
            <a:pPr lvl="2"/>
            <a:endParaRPr lang="en-US" altLang="zh-CN" sz="800">
              <a:latin typeface="黑体" panose="02010609060101010101" pitchFamily="49" charset="-122"/>
              <a:ea typeface="黑体" panose="02010609060101010101" pitchFamily="49" charset="-122"/>
            </a:endParaRPr>
          </a:p>
        </p:txBody>
      </p:sp>
      <p:sp>
        <p:nvSpPr>
          <p:cNvPr id="4" name="AutoShape 10">
            <a:extLst>
              <a:ext uri="{FF2B5EF4-FFF2-40B4-BE49-F238E27FC236}">
                <a16:creationId xmlns:a16="http://schemas.microsoft.com/office/drawing/2014/main" id="{269BF84B-59BD-41AC-A71E-A64BD1552D06}"/>
              </a:ext>
            </a:extLst>
          </p:cNvPr>
          <p:cNvSpPr>
            <a:spLocks noChangeArrowheads="1"/>
          </p:cNvSpPr>
          <p:nvPr/>
        </p:nvSpPr>
        <p:spPr bwMode="gray">
          <a:xfrm>
            <a:off x="2507976"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p>
        </p:txBody>
      </p:sp>
      <p:sp>
        <p:nvSpPr>
          <p:cNvPr id="5" name="AutoShape 10">
            <a:extLst>
              <a:ext uri="{FF2B5EF4-FFF2-40B4-BE49-F238E27FC236}">
                <a16:creationId xmlns:a16="http://schemas.microsoft.com/office/drawing/2014/main" id="{DF0F0D83-5A7B-4408-9336-F48DB4211918}"/>
              </a:ext>
            </a:extLst>
          </p:cNvPr>
          <p:cNvSpPr>
            <a:spLocks noChangeArrowheads="1"/>
          </p:cNvSpPr>
          <p:nvPr/>
        </p:nvSpPr>
        <p:spPr bwMode="gray">
          <a:xfrm>
            <a:off x="5130622" y="120007"/>
            <a:ext cx="123833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授权</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 calcmode="lin" valueType="num">
                                      <p:cBhvr additive="base">
                                        <p:cTn id="1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3280EBE5-00B4-42D6-91FB-F9418DDC56AC}"/>
              </a:ext>
            </a:extLst>
          </p:cNvPr>
          <p:cNvSpPr>
            <a:spLocks noGrp="1" noChangeArrowheads="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2771" name="内容占位符 2">
            <a:extLst>
              <a:ext uri="{FF2B5EF4-FFF2-40B4-BE49-F238E27FC236}">
                <a16:creationId xmlns:a16="http://schemas.microsoft.com/office/drawing/2014/main" id="{28623DB6-09DD-4D2B-8278-230E2CEB707D}"/>
              </a:ext>
            </a:extLst>
          </p:cNvPr>
          <p:cNvSpPr>
            <a:spLocks noGrp="1" noChangeArrowheads="1"/>
          </p:cNvSpPr>
          <p:nvPr>
            <p:ph idx="1"/>
          </p:nvPr>
        </p:nvSpPr>
        <p:spPr bwMode="auto">
          <a:xfrm>
            <a:off x="1830388" y="1036639"/>
            <a:ext cx="8210550" cy="5241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a:latin typeface="黑体" panose="02010609060101010101" pitchFamily="49" charset="-122"/>
                <a:ea typeface="黑体" panose="02010609060101010101" pitchFamily="49" charset="-122"/>
              </a:rPr>
              <a:t>视图授权</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对视图也应可以授权。 </a:t>
            </a:r>
          </a:p>
          <a:p>
            <a:pPr lvl="2"/>
            <a:r>
              <a:rPr lang="zh-CN" altLang="en-US">
                <a:latin typeface="黑体" panose="02010609060101010101" pitchFamily="49" charset="-122"/>
                <a:ea typeface="黑体" panose="02010609060101010101" pitchFamily="49" charset="-122"/>
              </a:rPr>
              <a:t>要授予其他用户与访问视图相关的权利，授权者必须拥有该视图（而且在视图所引用基本表或视图上有必要的权限）或已经通过</a:t>
            </a:r>
            <a:r>
              <a:rPr lang="en-US" altLang="zh-CN">
                <a:latin typeface="黑体" panose="02010609060101010101" pitchFamily="49" charset="-122"/>
                <a:ea typeface="黑体" panose="02010609060101010101" pitchFamily="49" charset="-122"/>
              </a:rPr>
              <a:t>WITH GRANT OPTION</a:t>
            </a:r>
            <a:r>
              <a:rPr lang="zh-CN" altLang="en-US">
                <a:latin typeface="黑体" panose="02010609060101010101" pitchFamily="49" charset="-122"/>
                <a:ea typeface="黑体" panose="02010609060101010101" pitchFamily="49" charset="-122"/>
              </a:rPr>
              <a:t>被授予了这些权限。</a:t>
            </a:r>
          </a:p>
          <a:p>
            <a:pPr lvl="2"/>
            <a:r>
              <a:rPr lang="zh-CN" altLang="en-US">
                <a:latin typeface="黑体" panose="02010609060101010101" pitchFamily="49" charset="-122"/>
                <a:ea typeface="黑体" panose="02010609060101010101" pitchFamily="49" charset="-122"/>
              </a:rPr>
              <a:t>若要在一个视图上授予插入、删除或更新权限，视图必须是可更新的。</a:t>
            </a:r>
          </a:p>
          <a:p>
            <a:pPr lvl="2"/>
            <a:r>
              <a:rPr lang="zh-CN" altLang="en-US">
                <a:latin typeface="黑体" panose="02010609060101010101" pitchFamily="49" charset="-122"/>
                <a:ea typeface="黑体" panose="02010609060101010101" pitchFamily="49" charset="-122"/>
              </a:rPr>
              <a:t>用户要建立视图，首先必须要有对所引用基本表或视图的</a:t>
            </a:r>
            <a:r>
              <a:rPr lang="en-US" altLang="zh-CN">
                <a:latin typeface="黑体" panose="02010609060101010101" pitchFamily="49" charset="-122"/>
                <a:ea typeface="黑体" panose="02010609060101010101" pitchFamily="49" charset="-122"/>
              </a:rPr>
              <a:t>SELECT</a:t>
            </a:r>
            <a:r>
              <a:rPr lang="zh-CN" altLang="en-US">
                <a:latin typeface="黑体" panose="02010609060101010101" pitchFamily="49" charset="-122"/>
                <a:ea typeface="黑体" panose="02010609060101010101" pitchFamily="49" charset="-122"/>
              </a:rPr>
              <a:t>权利。 </a:t>
            </a:r>
          </a:p>
        </p:txBody>
      </p:sp>
      <p:sp>
        <p:nvSpPr>
          <p:cNvPr id="4" name="AutoShape 10">
            <a:extLst>
              <a:ext uri="{FF2B5EF4-FFF2-40B4-BE49-F238E27FC236}">
                <a16:creationId xmlns:a16="http://schemas.microsoft.com/office/drawing/2014/main" id="{3106F9D8-A2C8-49FA-8801-9D8ED12B6A9F}"/>
              </a:ext>
            </a:extLst>
          </p:cNvPr>
          <p:cNvSpPr>
            <a:spLocks noChangeArrowheads="1"/>
          </p:cNvSpPr>
          <p:nvPr/>
        </p:nvSpPr>
        <p:spPr bwMode="gray">
          <a:xfrm>
            <a:off x="2507976"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p>
        </p:txBody>
      </p:sp>
      <p:sp>
        <p:nvSpPr>
          <p:cNvPr id="5" name="AutoShape 10">
            <a:extLst>
              <a:ext uri="{FF2B5EF4-FFF2-40B4-BE49-F238E27FC236}">
                <a16:creationId xmlns:a16="http://schemas.microsoft.com/office/drawing/2014/main" id="{18D99005-9849-4084-90F9-A061E67ED1D7}"/>
              </a:ext>
            </a:extLst>
          </p:cNvPr>
          <p:cNvSpPr>
            <a:spLocks noChangeArrowheads="1"/>
          </p:cNvSpPr>
          <p:nvPr/>
        </p:nvSpPr>
        <p:spPr bwMode="gray">
          <a:xfrm>
            <a:off x="5130622" y="120007"/>
            <a:ext cx="123833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授权</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10684C3F-C7A8-4AF6-91C2-FCEEBE0036FF}"/>
              </a:ext>
            </a:extLst>
          </p:cNvPr>
          <p:cNvSpPr>
            <a:spLocks noGrp="1" noChangeArrowheads="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565B53BF-2C98-4660-BB2E-F803EEB18BE2}"/>
              </a:ext>
            </a:extLst>
          </p:cNvPr>
          <p:cNvSpPr>
            <a:spLocks noGrp="1"/>
          </p:cNvSpPr>
          <p:nvPr>
            <p:ph idx="1"/>
          </p:nvPr>
        </p:nvSpPr>
        <p:spPr>
          <a:xfrm>
            <a:off x="1830389" y="1036639"/>
            <a:ext cx="8631237" cy="5241925"/>
          </a:xfrm>
        </p:spPr>
        <p:txBody>
          <a:bodyPr/>
          <a:lstStyle/>
          <a:p>
            <a:pPr lvl="1">
              <a:defRPr/>
            </a:pPr>
            <a:r>
              <a:rPr lang="zh-CN" altLang="en-US" dirty="0"/>
              <a:t>收回权限格式</a:t>
            </a:r>
          </a:p>
          <a:p>
            <a:pPr lvl="3">
              <a:spcBef>
                <a:spcPts val="0"/>
              </a:spcBef>
              <a:buNone/>
              <a:defRPr/>
            </a:pPr>
            <a:r>
              <a:rPr lang="en-US" altLang="zh-CN" dirty="0"/>
              <a:t>REVOKE [GRANT OPTION FOR]{ALL </a:t>
            </a:r>
            <a:r>
              <a:rPr lang="en-US" altLang="zh-CN" dirty="0" err="1"/>
              <a:t>PRIVILEGES|privilege</a:t>
            </a:r>
            <a:r>
              <a:rPr lang="en-US" altLang="zh-CN" dirty="0"/>
              <a:t>{. Privilege….}}</a:t>
            </a:r>
          </a:p>
          <a:p>
            <a:pPr lvl="3">
              <a:spcBef>
                <a:spcPts val="0"/>
              </a:spcBef>
              <a:buNone/>
              <a:defRPr/>
            </a:pPr>
            <a:r>
              <a:rPr lang="en-US" altLang="zh-CN" dirty="0"/>
              <a:t>ON [TABLE] </a:t>
            </a:r>
            <a:r>
              <a:rPr lang="en-US" altLang="zh-CN" dirty="0" err="1"/>
              <a:t>tablename|viewname</a:t>
            </a:r>
            <a:endParaRPr lang="en-US" altLang="zh-CN" dirty="0"/>
          </a:p>
          <a:p>
            <a:pPr lvl="3">
              <a:spcBef>
                <a:spcPts val="0"/>
              </a:spcBef>
              <a:buNone/>
              <a:defRPr/>
            </a:pPr>
            <a:r>
              <a:rPr lang="en-US" altLang="zh-CN" dirty="0"/>
              <a:t>FROM [</a:t>
            </a:r>
            <a:r>
              <a:rPr lang="en-US" altLang="zh-CN" dirty="0" err="1"/>
              <a:t>PUBLIC|user_name</a:t>
            </a:r>
            <a:r>
              <a:rPr lang="en-US" altLang="zh-CN" dirty="0"/>
              <a:t>{,</a:t>
            </a:r>
            <a:r>
              <a:rPr lang="en-US" altLang="zh-CN" dirty="0" err="1"/>
              <a:t>user_name</a:t>
            </a:r>
            <a:r>
              <a:rPr lang="en-US" altLang="zh-CN" dirty="0"/>
              <a:t>…}]</a:t>
            </a:r>
          </a:p>
          <a:p>
            <a:pPr lvl="3">
              <a:spcBef>
                <a:spcPts val="0"/>
              </a:spcBef>
              <a:buNone/>
              <a:defRPr/>
            </a:pPr>
            <a:r>
              <a:rPr lang="en-US" altLang="zh-CN" dirty="0"/>
              <a:t>[RESTRICT|CASCADE]</a:t>
            </a:r>
          </a:p>
          <a:p>
            <a:pPr lvl="1">
              <a:defRPr/>
            </a:pPr>
            <a:r>
              <a:rPr lang="zh-CN" altLang="en-US" dirty="0"/>
              <a:t>示例：</a:t>
            </a:r>
            <a:r>
              <a:rPr lang="zh-CN" altLang="en-US" sz="1800" dirty="0"/>
              <a:t>若</a:t>
            </a:r>
            <a:r>
              <a:rPr lang="en-US" altLang="zh-CN" sz="1800" dirty="0" err="1"/>
              <a:t>WangPing</a:t>
            </a:r>
            <a:r>
              <a:rPr lang="zh-CN" altLang="en-US" sz="1800" dirty="0"/>
              <a:t>在授权后，发现用户的权限分配不恰当，就可以执行如下命令收回部分用户的操作权限：</a:t>
            </a:r>
            <a:endParaRPr lang="en-US" altLang="zh-CN" sz="1800" dirty="0"/>
          </a:p>
          <a:p>
            <a:pPr marL="1371600" lvl="3" indent="0">
              <a:spcBef>
                <a:spcPts val="0"/>
              </a:spcBef>
              <a:buNone/>
              <a:defRPr/>
            </a:pPr>
            <a:r>
              <a:rPr lang="en-US" altLang="zh-CN" dirty="0"/>
              <a:t>REVOKE SELECT ON </a:t>
            </a:r>
            <a:r>
              <a:rPr lang="en-US" altLang="zh-CN" dirty="0" err="1"/>
              <a:t>RecipeDetail</a:t>
            </a:r>
            <a:r>
              <a:rPr lang="en-US" altLang="zh-CN" dirty="0"/>
              <a:t> FROM </a:t>
            </a:r>
            <a:r>
              <a:rPr lang="en-US" altLang="zh-CN" dirty="0" err="1"/>
              <a:t>LiXia</a:t>
            </a:r>
            <a:r>
              <a:rPr lang="zh-CN" altLang="en-US" dirty="0"/>
              <a:t>；</a:t>
            </a:r>
          </a:p>
          <a:p>
            <a:pPr marL="1371600" lvl="3" indent="0">
              <a:spcBef>
                <a:spcPts val="0"/>
              </a:spcBef>
              <a:buNone/>
              <a:defRPr/>
            </a:pPr>
            <a:r>
              <a:rPr lang="en-US" altLang="zh-CN" dirty="0"/>
              <a:t>REVOKE UPDATE</a:t>
            </a:r>
            <a:r>
              <a:rPr lang="zh-CN" altLang="en-US" dirty="0"/>
              <a:t>（</a:t>
            </a:r>
            <a:r>
              <a:rPr lang="en-US" altLang="zh-CN" dirty="0" err="1"/>
              <a:t>Mprice</a:t>
            </a:r>
            <a:r>
              <a:rPr lang="zh-CN" altLang="en-US" dirty="0"/>
              <a:t>）</a:t>
            </a:r>
            <a:r>
              <a:rPr lang="en-US" altLang="zh-CN" dirty="0"/>
              <a:t>ON Medicine FROM </a:t>
            </a:r>
            <a:r>
              <a:rPr lang="en-US" altLang="zh-CN" dirty="0" err="1"/>
              <a:t>WangHao</a:t>
            </a:r>
            <a:r>
              <a:rPr lang="zh-CN" altLang="en-US" dirty="0"/>
              <a:t>；</a:t>
            </a:r>
          </a:p>
          <a:p>
            <a:pPr marL="1371600" lvl="3" indent="0">
              <a:spcBef>
                <a:spcPts val="0"/>
              </a:spcBef>
              <a:buNone/>
              <a:defRPr/>
            </a:pPr>
            <a:r>
              <a:rPr lang="en-US" altLang="zh-CN" dirty="0"/>
              <a:t>REVOKE GRANT OPTION FOR SELECT ON </a:t>
            </a:r>
            <a:r>
              <a:rPr lang="en-US" altLang="zh-CN" dirty="0" err="1"/>
              <a:t>RecipeMaster</a:t>
            </a:r>
            <a:r>
              <a:rPr lang="en-US" altLang="zh-CN" dirty="0"/>
              <a:t> FROM </a:t>
            </a:r>
            <a:r>
              <a:rPr lang="en-US" altLang="zh-CN" dirty="0" err="1"/>
              <a:t>LiXia</a:t>
            </a:r>
            <a:r>
              <a:rPr lang="zh-CN" altLang="en-US" dirty="0"/>
              <a:t>；</a:t>
            </a:r>
            <a:endParaRPr lang="en-US" altLang="zh-CN" dirty="0"/>
          </a:p>
          <a:p>
            <a:pPr marL="1371600" lvl="3" indent="0">
              <a:spcBef>
                <a:spcPts val="0"/>
              </a:spcBef>
              <a:buNone/>
              <a:defRPr/>
            </a:pPr>
            <a:endParaRPr lang="en-US" altLang="zh-CN" sz="1100" dirty="0"/>
          </a:p>
          <a:p>
            <a:pPr lvl="1">
              <a:spcBef>
                <a:spcPts val="0"/>
              </a:spcBef>
              <a:defRPr/>
            </a:pPr>
            <a:r>
              <a:rPr lang="en-US" altLang="zh-CN" dirty="0"/>
              <a:t>RESTRICT</a:t>
            </a:r>
            <a:r>
              <a:rPr lang="zh-CN" altLang="en-US" dirty="0"/>
              <a:t>与</a:t>
            </a:r>
            <a:r>
              <a:rPr lang="en-US" altLang="zh-CN" dirty="0"/>
              <a:t>CASCADE</a:t>
            </a:r>
          </a:p>
          <a:p>
            <a:pPr lvl="2">
              <a:spcBef>
                <a:spcPts val="0"/>
              </a:spcBef>
              <a:defRPr/>
            </a:pPr>
            <a:r>
              <a:rPr lang="zh-CN" altLang="en-US" dirty="0"/>
              <a:t>从一个用户那里收回权限可能导致其他用户也失去该权限。这一行为称为级联回收</a:t>
            </a:r>
            <a:r>
              <a:rPr lang="en-US" altLang="zh-CN" dirty="0"/>
              <a:t>CASCADE</a:t>
            </a:r>
            <a:r>
              <a:rPr lang="zh-CN" altLang="en-US" dirty="0"/>
              <a:t>。在大多数数据库系统中，级联回收是默认行为 。</a:t>
            </a:r>
          </a:p>
          <a:p>
            <a:pPr lvl="2">
              <a:spcBef>
                <a:spcPts val="0"/>
              </a:spcBef>
              <a:defRPr/>
            </a:pPr>
            <a:r>
              <a:rPr lang="zh-CN" altLang="en-US" dirty="0"/>
              <a:t>可以指定</a:t>
            </a:r>
            <a:r>
              <a:rPr lang="en-US" altLang="zh-CN" dirty="0"/>
              <a:t>RESTRICT</a:t>
            </a:r>
            <a:r>
              <a:rPr lang="zh-CN" altLang="en-US" dirty="0"/>
              <a:t>方式：</a:t>
            </a:r>
            <a:r>
              <a:rPr lang="en-US" altLang="zh-CN" dirty="0"/>
              <a:t>REVOKE SELECT ON </a:t>
            </a:r>
            <a:r>
              <a:rPr lang="en-US" altLang="zh-CN" dirty="0" err="1"/>
              <a:t>RecipeMaster</a:t>
            </a:r>
            <a:r>
              <a:rPr lang="en-US" altLang="zh-CN" dirty="0"/>
              <a:t> FROM </a:t>
            </a:r>
            <a:r>
              <a:rPr lang="en-US" altLang="zh-CN" dirty="0" err="1"/>
              <a:t>LiXia</a:t>
            </a:r>
            <a:r>
              <a:rPr lang="en-US" altLang="zh-CN" dirty="0"/>
              <a:t> RESTRICT</a:t>
            </a:r>
            <a:r>
              <a:rPr lang="zh-CN" altLang="en-US" dirty="0"/>
              <a:t>；</a:t>
            </a:r>
          </a:p>
        </p:txBody>
      </p:sp>
      <p:sp>
        <p:nvSpPr>
          <p:cNvPr id="4" name="AutoShape 10">
            <a:extLst>
              <a:ext uri="{FF2B5EF4-FFF2-40B4-BE49-F238E27FC236}">
                <a16:creationId xmlns:a16="http://schemas.microsoft.com/office/drawing/2014/main" id="{3576B539-40F5-49F6-8AB0-34E44A9F6007}"/>
              </a:ext>
            </a:extLst>
          </p:cNvPr>
          <p:cNvSpPr>
            <a:spLocks noChangeArrowheads="1"/>
          </p:cNvSpPr>
          <p:nvPr/>
        </p:nvSpPr>
        <p:spPr bwMode="gray">
          <a:xfrm>
            <a:off x="2507976"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自主访问控制</a:t>
            </a:r>
          </a:p>
        </p:txBody>
      </p:sp>
      <p:sp>
        <p:nvSpPr>
          <p:cNvPr id="5" name="AutoShape 10">
            <a:extLst>
              <a:ext uri="{FF2B5EF4-FFF2-40B4-BE49-F238E27FC236}">
                <a16:creationId xmlns:a16="http://schemas.microsoft.com/office/drawing/2014/main" id="{92A536C7-1496-488C-AAF2-02710C50B81C}"/>
              </a:ext>
            </a:extLst>
          </p:cNvPr>
          <p:cNvSpPr>
            <a:spLocks noChangeArrowheads="1"/>
          </p:cNvSpPr>
          <p:nvPr/>
        </p:nvSpPr>
        <p:spPr bwMode="gray">
          <a:xfrm>
            <a:off x="5130621" y="120007"/>
            <a:ext cx="202990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收回权限</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 calcmode="lin" valueType="num">
                                      <p:cBhvr additive="base">
                                        <p:cTn id="2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 calcmode="lin" valueType="num">
                                      <p:cBhvr additive="base">
                                        <p:cTn id="2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 calcmode="lin" valueType="num">
                                      <p:cBhvr additive="base">
                                        <p:cTn id="3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 calcmode="lin" valueType="num">
                                      <p:cBhvr additive="base">
                                        <p:cTn id="3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D25B7A05-9432-4510-B8C4-DB0C3FB6FF90}"/>
              </a:ext>
            </a:extLst>
          </p:cNvPr>
          <p:cNvSpPr>
            <a:spLocks noGrp="1" noChangeArrowheads="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41987" name="内容占位符 2">
            <a:extLst>
              <a:ext uri="{FF2B5EF4-FFF2-40B4-BE49-F238E27FC236}">
                <a16:creationId xmlns:a16="http://schemas.microsoft.com/office/drawing/2014/main" id="{468459FA-DB04-4282-A605-B2A38A90810F}"/>
              </a:ext>
            </a:extLst>
          </p:cNvPr>
          <p:cNvSpPr>
            <a:spLocks noGrp="1" noChangeArrowheads="1"/>
          </p:cNvSpPr>
          <p:nvPr>
            <p:ph idx="1"/>
          </p:nvPr>
        </p:nvSpPr>
        <p:spPr bwMode="auto">
          <a:xfrm>
            <a:off x="1830388" y="1036639"/>
            <a:ext cx="8291512" cy="5241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en-US" altLang="zh-CN">
                <a:latin typeface="黑体" panose="02010609060101010101" pitchFamily="49" charset="-122"/>
                <a:ea typeface="黑体" panose="02010609060101010101" pitchFamily="49" charset="-122"/>
              </a:rPr>
              <a:t>MAC</a:t>
            </a:r>
            <a:r>
              <a:rPr lang="zh-CN" altLang="en-US">
                <a:latin typeface="黑体" panose="02010609060101010101" pitchFamily="49" charset="-122"/>
                <a:ea typeface="黑体" panose="02010609060101010101" pitchFamily="49" charset="-122"/>
              </a:rPr>
              <a:t>与</a:t>
            </a:r>
            <a:r>
              <a:rPr lang="en-US" altLang="zh-CN">
                <a:latin typeface="黑体" panose="02010609060101010101" pitchFamily="49" charset="-122"/>
                <a:ea typeface="黑体" panose="02010609060101010101" pitchFamily="49" charset="-122"/>
              </a:rPr>
              <a:t>DAC</a:t>
            </a:r>
          </a:p>
          <a:p>
            <a:pPr lvl="2">
              <a:lnSpc>
                <a:spcPct val="120000"/>
              </a:lnSpc>
              <a:buSzPct val="80000"/>
            </a:pPr>
            <a:r>
              <a:rPr lang="en-US" altLang="zh-CN">
                <a:latin typeface="黑体" panose="02010609060101010101" pitchFamily="49" charset="-122"/>
                <a:ea typeface="黑体" panose="02010609060101010101" pitchFamily="49" charset="-122"/>
              </a:rPr>
              <a:t>DAC</a:t>
            </a:r>
            <a:r>
              <a:rPr lang="zh-CN" altLang="en-US">
                <a:latin typeface="黑体" panose="02010609060101010101" pitchFamily="49" charset="-122"/>
                <a:ea typeface="黑体" panose="02010609060101010101" pitchFamily="49" charset="-122"/>
              </a:rPr>
              <a:t>与</a:t>
            </a:r>
            <a:r>
              <a:rPr lang="en-US" altLang="zh-CN">
                <a:latin typeface="黑体" panose="02010609060101010101" pitchFamily="49" charset="-122"/>
                <a:ea typeface="黑体" panose="02010609060101010101" pitchFamily="49" charset="-122"/>
              </a:rPr>
              <a:t>MAC</a:t>
            </a:r>
            <a:r>
              <a:rPr lang="zh-CN" altLang="en-US">
                <a:latin typeface="黑体" panose="02010609060101010101" pitchFamily="49" charset="-122"/>
                <a:ea typeface="黑体" panose="02010609060101010101" pitchFamily="49" charset="-122"/>
              </a:rPr>
              <a:t>共同构成</a:t>
            </a:r>
            <a:r>
              <a:rPr lang="en-US" altLang="zh-CN">
                <a:latin typeface="黑体" panose="02010609060101010101" pitchFamily="49" charset="-122"/>
                <a:ea typeface="黑体" panose="02010609060101010101" pitchFamily="49" charset="-122"/>
              </a:rPr>
              <a:t>DBMS</a:t>
            </a:r>
            <a:r>
              <a:rPr lang="zh-CN" altLang="en-US">
                <a:latin typeface="黑体" panose="02010609060101010101" pitchFamily="49" charset="-122"/>
                <a:ea typeface="黑体" panose="02010609060101010101" pitchFamily="49" charset="-122"/>
              </a:rPr>
              <a:t>的安全机制</a:t>
            </a:r>
          </a:p>
          <a:p>
            <a:pPr lvl="2">
              <a:lnSpc>
                <a:spcPct val="120000"/>
              </a:lnSpc>
              <a:buSzPct val="80000"/>
            </a:pPr>
            <a:r>
              <a:rPr lang="zh-CN" altLang="en-US">
                <a:latin typeface="黑体" panose="02010609060101010101" pitchFamily="49" charset="-122"/>
                <a:ea typeface="黑体" panose="02010609060101010101" pitchFamily="49" charset="-122"/>
              </a:rPr>
              <a:t>先进行</a:t>
            </a:r>
            <a:r>
              <a:rPr lang="en-US" altLang="zh-CN">
                <a:latin typeface="黑体" panose="02010609060101010101" pitchFamily="49" charset="-122"/>
                <a:ea typeface="黑体" panose="02010609060101010101" pitchFamily="49" charset="-122"/>
              </a:rPr>
              <a:t>DAC</a:t>
            </a:r>
            <a:r>
              <a:rPr lang="zh-CN" altLang="en-US">
                <a:latin typeface="黑体" panose="02010609060101010101" pitchFamily="49" charset="-122"/>
                <a:ea typeface="黑体" panose="02010609060101010101" pitchFamily="49" charset="-122"/>
              </a:rPr>
              <a:t>检查，通过</a:t>
            </a:r>
            <a:r>
              <a:rPr lang="en-US" altLang="zh-CN">
                <a:latin typeface="黑体" panose="02010609060101010101" pitchFamily="49" charset="-122"/>
                <a:ea typeface="黑体" panose="02010609060101010101" pitchFamily="49" charset="-122"/>
              </a:rPr>
              <a:t>DAC</a:t>
            </a:r>
            <a:r>
              <a:rPr lang="zh-CN" altLang="en-US">
                <a:latin typeface="黑体" panose="02010609060101010101" pitchFamily="49" charset="-122"/>
                <a:ea typeface="黑体" panose="02010609060101010101" pitchFamily="49" charset="-122"/>
              </a:rPr>
              <a:t>检查的数据对象再由系统进行</a:t>
            </a:r>
            <a:r>
              <a:rPr lang="en-US" altLang="zh-CN">
                <a:latin typeface="黑体" panose="02010609060101010101" pitchFamily="49" charset="-122"/>
                <a:ea typeface="黑体" panose="02010609060101010101" pitchFamily="49" charset="-122"/>
              </a:rPr>
              <a:t>MAC</a:t>
            </a:r>
            <a:r>
              <a:rPr lang="zh-CN" altLang="en-US">
                <a:latin typeface="黑体" panose="02010609060101010101" pitchFamily="49" charset="-122"/>
                <a:ea typeface="黑体" panose="02010609060101010101" pitchFamily="49" charset="-122"/>
              </a:rPr>
              <a:t>检查</a:t>
            </a:r>
          </a:p>
          <a:p>
            <a:pPr lvl="2">
              <a:lnSpc>
                <a:spcPct val="120000"/>
              </a:lnSpc>
              <a:buSzPct val="80000"/>
            </a:pPr>
            <a:r>
              <a:rPr lang="zh-CN" altLang="en-US">
                <a:latin typeface="黑体" panose="02010609060101010101" pitchFamily="49" charset="-122"/>
                <a:ea typeface="黑体" panose="02010609060101010101" pitchFamily="49" charset="-122"/>
              </a:rPr>
              <a:t>只有通过</a:t>
            </a:r>
            <a:r>
              <a:rPr lang="en-US" altLang="zh-CN">
                <a:latin typeface="黑体" panose="02010609060101010101" pitchFamily="49" charset="-122"/>
                <a:ea typeface="黑体" panose="02010609060101010101" pitchFamily="49" charset="-122"/>
              </a:rPr>
              <a:t>MAC</a:t>
            </a:r>
            <a:r>
              <a:rPr lang="zh-CN" altLang="en-US">
                <a:latin typeface="黑体" panose="02010609060101010101" pitchFamily="49" charset="-122"/>
                <a:ea typeface="黑体" panose="02010609060101010101" pitchFamily="49" charset="-122"/>
              </a:rPr>
              <a:t>检查的数据对象方可存取。</a:t>
            </a:r>
          </a:p>
          <a:p>
            <a:pPr lvl="1"/>
            <a:endParaRPr lang="en-US" altLang="zh-CN" sz="1800">
              <a:latin typeface="黑体" panose="02010609060101010101" pitchFamily="49" charset="-122"/>
              <a:ea typeface="黑体" panose="02010609060101010101" pitchFamily="49" charset="-122"/>
            </a:endParaRPr>
          </a:p>
          <a:p>
            <a:pPr lvl="1"/>
            <a:endParaRPr lang="zh-CN" altLang="en-US">
              <a:latin typeface="黑体" panose="02010609060101010101" pitchFamily="49" charset="-122"/>
              <a:ea typeface="黑体" panose="02010609060101010101" pitchFamily="49" charset="-122"/>
            </a:endParaRPr>
          </a:p>
        </p:txBody>
      </p:sp>
      <p:sp>
        <p:nvSpPr>
          <p:cNvPr id="4" name="AutoShape 10">
            <a:extLst>
              <a:ext uri="{FF2B5EF4-FFF2-40B4-BE49-F238E27FC236}">
                <a16:creationId xmlns:a16="http://schemas.microsoft.com/office/drawing/2014/main" id="{86C64F78-DF4A-41E1-816D-2A157A9BC1EE}"/>
              </a:ext>
            </a:extLst>
          </p:cNvPr>
          <p:cNvSpPr>
            <a:spLocks noChangeArrowheads="1"/>
          </p:cNvSpPr>
          <p:nvPr/>
        </p:nvSpPr>
        <p:spPr bwMode="gray">
          <a:xfrm>
            <a:off x="2507976"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强制访问控制</a:t>
            </a:r>
          </a:p>
        </p:txBody>
      </p:sp>
      <p:pic>
        <p:nvPicPr>
          <p:cNvPr id="6" name="Picture 8">
            <a:extLst>
              <a:ext uri="{FF2B5EF4-FFF2-40B4-BE49-F238E27FC236}">
                <a16:creationId xmlns:a16="http://schemas.microsoft.com/office/drawing/2014/main" id="{02FE78A4-751E-47A5-B2FA-2B90B1ED8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0138" y="3048000"/>
            <a:ext cx="32639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7B5E9CBA-EFEC-48D5-9F8D-D616CEB060A8}"/>
              </a:ext>
            </a:extLst>
          </p:cNvPr>
          <p:cNvSpPr>
            <a:spLocks noGrp="1" noChangeArrowheads="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9939" name="内容占位符 2">
            <a:extLst>
              <a:ext uri="{FF2B5EF4-FFF2-40B4-BE49-F238E27FC236}">
                <a16:creationId xmlns:a16="http://schemas.microsoft.com/office/drawing/2014/main" id="{0CEBC127-744B-4A76-A3DA-F54C03C2219F}"/>
              </a:ext>
            </a:extLst>
          </p:cNvPr>
          <p:cNvSpPr>
            <a:spLocks noGrp="1" noChangeArrowheads="1"/>
          </p:cNvSpPr>
          <p:nvPr>
            <p:ph idx="1"/>
          </p:nvPr>
        </p:nvSpPr>
        <p:spPr bwMode="auto">
          <a:xfrm>
            <a:off x="1830388" y="1036639"/>
            <a:ext cx="8291512" cy="5241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a:latin typeface="黑体" panose="02010609060101010101" pitchFamily="49" charset="-122"/>
                <a:ea typeface="黑体" panose="02010609060101010101" pitchFamily="49" charset="-122"/>
              </a:rPr>
              <a:t>敏感度标记（</a:t>
            </a:r>
            <a:r>
              <a:rPr lang="en-US" altLang="zh-CN">
                <a:latin typeface="黑体" panose="02010609060101010101" pitchFamily="49" charset="-122"/>
                <a:ea typeface="黑体" panose="02010609060101010101" pitchFamily="49" charset="-122"/>
              </a:rPr>
              <a:t>Label</a:t>
            </a:r>
            <a:r>
              <a:rPr lang="zh-CN" altLang="en-US">
                <a:latin typeface="黑体" panose="02010609060101010101" pitchFamily="49" charset="-122"/>
                <a:ea typeface="黑体" panose="02010609060101010101" pitchFamily="49" charset="-122"/>
              </a:rPr>
              <a:t>）</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对于主体和客体，</a:t>
            </a:r>
            <a:r>
              <a:rPr lang="en-US" altLang="zh-CN">
                <a:latin typeface="黑体" panose="02010609060101010101" pitchFamily="49" charset="-122"/>
                <a:ea typeface="黑体" panose="02010609060101010101" pitchFamily="49" charset="-122"/>
              </a:rPr>
              <a:t>DBMS</a:t>
            </a:r>
            <a:r>
              <a:rPr lang="zh-CN" altLang="en-US">
                <a:latin typeface="黑体" panose="02010609060101010101" pitchFamily="49" charset="-122"/>
                <a:ea typeface="黑体" panose="02010609060101010101" pitchFamily="49" charset="-122"/>
              </a:rPr>
              <a:t>为它们每个实例（值）指派一个敏感度标记；</a:t>
            </a:r>
          </a:p>
          <a:p>
            <a:pPr lvl="2"/>
            <a:r>
              <a:rPr lang="zh-CN" altLang="en-US">
                <a:latin typeface="黑体" panose="02010609060101010101" pitchFamily="49" charset="-122"/>
                <a:ea typeface="黑体" panose="02010609060101010101" pitchFamily="49" charset="-122"/>
              </a:rPr>
              <a:t>敏感度标记级别：绝密，机密， 可信，公开；</a:t>
            </a:r>
          </a:p>
          <a:p>
            <a:pPr lvl="2"/>
            <a:r>
              <a:rPr lang="zh-CN" altLang="en-US">
                <a:latin typeface="黑体" panose="02010609060101010101" pitchFamily="49" charset="-122"/>
                <a:ea typeface="黑体" panose="02010609060101010101" pitchFamily="49" charset="-122"/>
              </a:rPr>
              <a:t>主体的敏感度标记称为许可证级别，客体的敏感度标记称为密级；</a:t>
            </a:r>
          </a:p>
          <a:p>
            <a:pPr lvl="2"/>
            <a:r>
              <a:rPr lang="en-US" altLang="zh-CN">
                <a:latin typeface="黑体" panose="02010609060101010101" pitchFamily="49" charset="-122"/>
                <a:ea typeface="黑体" panose="02010609060101010101" pitchFamily="49" charset="-122"/>
              </a:rPr>
              <a:t>MAC</a:t>
            </a:r>
            <a:r>
              <a:rPr lang="zh-CN" altLang="en-US">
                <a:latin typeface="黑体" panose="02010609060101010101" pitchFamily="49" charset="-122"/>
                <a:ea typeface="黑体" panose="02010609060101010101" pitchFamily="49" charset="-122"/>
              </a:rPr>
              <a:t>机制就是通过对比主体的</a:t>
            </a:r>
            <a:r>
              <a:rPr lang="en-US" altLang="zh-CN">
                <a:latin typeface="黑体" panose="02010609060101010101" pitchFamily="49" charset="-122"/>
                <a:ea typeface="黑体" panose="02010609060101010101" pitchFamily="49" charset="-122"/>
              </a:rPr>
              <a:t>Label</a:t>
            </a:r>
            <a:r>
              <a:rPr lang="zh-CN" altLang="en-US">
                <a:latin typeface="黑体" panose="02010609060101010101" pitchFamily="49" charset="-122"/>
                <a:ea typeface="黑体" panose="02010609060101010101" pitchFamily="49" charset="-122"/>
              </a:rPr>
              <a:t>和客体的</a:t>
            </a:r>
            <a:r>
              <a:rPr lang="en-US" altLang="zh-CN">
                <a:latin typeface="黑体" panose="02010609060101010101" pitchFamily="49" charset="-122"/>
                <a:ea typeface="黑体" panose="02010609060101010101" pitchFamily="49" charset="-122"/>
              </a:rPr>
              <a:t>Label</a:t>
            </a:r>
            <a:r>
              <a:rPr lang="zh-CN" altLang="en-US">
                <a:latin typeface="黑体" panose="02010609060101010101" pitchFamily="49" charset="-122"/>
                <a:ea typeface="黑体" panose="02010609060101010101" pitchFamily="49" charset="-122"/>
              </a:rPr>
              <a:t>，最终确定主体是否能够存取客体。</a:t>
            </a:r>
            <a:endParaRPr lang="en-US" altLang="zh-CN">
              <a:latin typeface="黑体" panose="02010609060101010101" pitchFamily="49" charset="-122"/>
              <a:ea typeface="黑体" panose="02010609060101010101" pitchFamily="49" charset="-122"/>
            </a:endParaRPr>
          </a:p>
          <a:p>
            <a:pPr lvl="1"/>
            <a:r>
              <a:rPr lang="zh-CN" altLang="en-US">
                <a:latin typeface="黑体" panose="02010609060101010101" pitchFamily="49" charset="-122"/>
                <a:ea typeface="黑体" panose="02010609060101010101" pitchFamily="49" charset="-122"/>
              </a:rPr>
              <a:t>强制存取控制规则</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仅当主体的许可证级别大于或等于客体的密级时，该主体才能读取相应的客体。</a:t>
            </a:r>
          </a:p>
          <a:p>
            <a:pPr lvl="2"/>
            <a:r>
              <a:rPr lang="zh-CN" altLang="en-US">
                <a:latin typeface="黑体" panose="02010609060101010101" pitchFamily="49" charset="-122"/>
                <a:ea typeface="黑体" panose="02010609060101010101" pitchFamily="49" charset="-122"/>
              </a:rPr>
              <a:t>仅当主体的许可证级别小于或等于客体的密级时，该主体才能写相应的客体。</a:t>
            </a:r>
          </a:p>
        </p:txBody>
      </p:sp>
      <p:sp>
        <p:nvSpPr>
          <p:cNvPr id="4" name="AutoShape 10">
            <a:extLst>
              <a:ext uri="{FF2B5EF4-FFF2-40B4-BE49-F238E27FC236}">
                <a16:creationId xmlns:a16="http://schemas.microsoft.com/office/drawing/2014/main" id="{D2BC273E-BBCC-4A43-A665-0C947B1F8A25}"/>
              </a:ext>
            </a:extLst>
          </p:cNvPr>
          <p:cNvSpPr>
            <a:spLocks noChangeArrowheads="1"/>
          </p:cNvSpPr>
          <p:nvPr/>
        </p:nvSpPr>
        <p:spPr bwMode="gray">
          <a:xfrm>
            <a:off x="2507976" y="117733"/>
            <a:ext cx="264632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强制访问控制</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9B2E1419-2B84-4749-BB59-CE0D121B1C22}"/>
              </a:ext>
            </a:extLst>
          </p:cNvPr>
          <p:cNvSpPr>
            <a:spLocks noGrp="1" noChangeArrowheads="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210797B3-D332-4607-AB09-8141D0005B58}"/>
              </a:ext>
            </a:extLst>
          </p:cNvPr>
          <p:cNvSpPr>
            <a:spLocks noGrp="1"/>
          </p:cNvSpPr>
          <p:nvPr>
            <p:ph idx="1"/>
          </p:nvPr>
        </p:nvSpPr>
        <p:spPr>
          <a:xfrm>
            <a:off x="1830388" y="1036639"/>
            <a:ext cx="8291512" cy="5241925"/>
          </a:xfrm>
        </p:spPr>
        <p:txBody>
          <a:bodyPr/>
          <a:lstStyle/>
          <a:p>
            <a:pPr lvl="1">
              <a:defRPr/>
            </a:pPr>
            <a:r>
              <a:rPr lang="zh-CN" altLang="en-US" dirty="0"/>
              <a:t>审计：</a:t>
            </a:r>
            <a:r>
              <a:rPr lang="en-US" altLang="zh-CN" dirty="0"/>
              <a:t>Audit </a:t>
            </a:r>
          </a:p>
          <a:p>
            <a:pPr lvl="2">
              <a:defRPr/>
            </a:pPr>
            <a:r>
              <a:rPr lang="zh-CN" altLang="en-US" dirty="0"/>
              <a:t>启用一个专用的审计日志（</a:t>
            </a:r>
            <a:r>
              <a:rPr lang="en-US" altLang="zh-CN" dirty="0"/>
              <a:t>Audit Log</a:t>
            </a:r>
            <a:r>
              <a:rPr lang="zh-CN" altLang="en-US" dirty="0"/>
              <a:t>）， 将用户对数据库的所有操作记录在上面；</a:t>
            </a:r>
          </a:p>
          <a:p>
            <a:pPr lvl="2">
              <a:defRPr/>
            </a:pPr>
            <a:r>
              <a:rPr lang="en-US" altLang="zh-CN" dirty="0"/>
              <a:t>DBA</a:t>
            </a:r>
            <a:r>
              <a:rPr lang="zh-CN" altLang="en-US" dirty="0"/>
              <a:t>可以利用审计日志中的追踪信息，找出非法存取数据的人；</a:t>
            </a:r>
            <a:endParaRPr lang="en-US" altLang="zh-CN" dirty="0"/>
          </a:p>
          <a:p>
            <a:pPr lvl="2">
              <a:defRPr/>
            </a:pPr>
            <a:endParaRPr lang="zh-CN" altLang="en-US" dirty="0"/>
          </a:p>
          <a:p>
            <a:pPr lvl="1">
              <a:defRPr/>
            </a:pPr>
            <a:r>
              <a:rPr lang="en-US" altLang="zh-CN" dirty="0"/>
              <a:t>C2</a:t>
            </a:r>
            <a:r>
              <a:rPr lang="zh-CN" altLang="en-US" dirty="0"/>
              <a:t>以上安全级别的</a:t>
            </a:r>
            <a:r>
              <a:rPr lang="en-US" altLang="zh-CN" dirty="0"/>
              <a:t>DBMS</a:t>
            </a:r>
            <a:r>
              <a:rPr lang="zh-CN" altLang="en-US" dirty="0"/>
              <a:t>必须具有审计功能。</a:t>
            </a:r>
            <a:endParaRPr lang="en-US" altLang="zh-CN" dirty="0"/>
          </a:p>
          <a:p>
            <a:pPr marL="457200" lvl="1" indent="0">
              <a:buNone/>
              <a:defRPr/>
            </a:pPr>
            <a:r>
              <a:rPr lang="en-US" altLang="zh-CN" dirty="0"/>
              <a:t>  </a:t>
            </a:r>
            <a:r>
              <a:rPr lang="zh-CN" altLang="en-US" dirty="0"/>
              <a:t>“跑不了”</a:t>
            </a:r>
            <a:endParaRPr lang="en-US" altLang="zh-CN" dirty="0"/>
          </a:p>
          <a:p>
            <a:pPr lvl="1">
              <a:defRPr/>
            </a:pPr>
            <a:endParaRPr lang="zh-CN" altLang="en-US" sz="1200" dirty="0"/>
          </a:p>
          <a:p>
            <a:pPr lvl="1">
              <a:defRPr/>
            </a:pPr>
            <a:r>
              <a:rPr lang="zh-CN" altLang="en-US" dirty="0"/>
              <a:t>审计负荷</a:t>
            </a:r>
          </a:p>
          <a:p>
            <a:pPr lvl="2">
              <a:defRPr/>
            </a:pPr>
            <a:r>
              <a:rPr lang="zh-CN" altLang="en-US" dirty="0"/>
              <a:t>审计很费时间和空间；</a:t>
            </a:r>
          </a:p>
          <a:p>
            <a:pPr lvl="2">
              <a:defRPr/>
            </a:pPr>
            <a:r>
              <a:rPr lang="en-US" altLang="zh-CN" dirty="0"/>
              <a:t>DBA</a:t>
            </a:r>
            <a:r>
              <a:rPr lang="zh-CN" altLang="en-US" dirty="0"/>
              <a:t>可以根据应用对安全性的要求，灵活地打开或关闭审计功能。</a:t>
            </a:r>
            <a:endParaRPr lang="en-US" altLang="zh-CN" dirty="0"/>
          </a:p>
          <a:p>
            <a:pPr lvl="2">
              <a:defRPr/>
            </a:pPr>
            <a:r>
              <a:rPr lang="en-US" altLang="zh-CN" dirty="0"/>
              <a:t>SET AUDIT ON/OFF</a:t>
            </a:r>
          </a:p>
          <a:p>
            <a:pPr lvl="1">
              <a:defRPr/>
            </a:pPr>
            <a:endParaRPr lang="zh-CN" altLang="en-US" dirty="0"/>
          </a:p>
        </p:txBody>
      </p:sp>
      <p:sp>
        <p:nvSpPr>
          <p:cNvPr id="4" name="AutoShape 10">
            <a:extLst>
              <a:ext uri="{FF2B5EF4-FFF2-40B4-BE49-F238E27FC236}">
                <a16:creationId xmlns:a16="http://schemas.microsoft.com/office/drawing/2014/main" id="{9D58652F-98F6-4704-813C-1B566B1EB896}"/>
              </a:ext>
            </a:extLst>
          </p:cNvPr>
          <p:cNvSpPr>
            <a:spLocks noChangeArrowheads="1"/>
          </p:cNvSpPr>
          <p:nvPr/>
        </p:nvSpPr>
        <p:spPr bwMode="gray">
          <a:xfrm>
            <a:off x="2507976" y="117733"/>
            <a:ext cx="189570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跟踪审计</a:t>
            </a: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76550A0E-D26D-4530-A0B9-5D4544E25AFD}"/>
              </a:ext>
            </a:extLst>
          </p:cNvPr>
          <p:cNvSpPr>
            <a:spLocks noGrp="1" noChangeArrowheads="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C22DAFBF-1ECA-4C15-ACDF-FA970F3AD93E}"/>
              </a:ext>
            </a:extLst>
          </p:cNvPr>
          <p:cNvSpPr>
            <a:spLocks noGrp="1"/>
          </p:cNvSpPr>
          <p:nvPr>
            <p:ph idx="1"/>
          </p:nvPr>
        </p:nvSpPr>
        <p:spPr>
          <a:xfrm>
            <a:off x="1830388" y="1036639"/>
            <a:ext cx="8291512" cy="5241925"/>
          </a:xfrm>
        </p:spPr>
        <p:txBody>
          <a:bodyPr/>
          <a:lstStyle/>
          <a:p>
            <a:pPr lvl="1">
              <a:defRPr/>
            </a:pPr>
            <a:r>
              <a:rPr lang="en-US" altLang="zh-CN" dirty="0"/>
              <a:t>ORACLE</a:t>
            </a:r>
            <a:r>
              <a:rPr lang="zh-CN" altLang="en-US" dirty="0"/>
              <a:t>审计操作</a:t>
            </a:r>
            <a:endParaRPr lang="en-US" altLang="zh-CN" dirty="0"/>
          </a:p>
          <a:p>
            <a:pPr lvl="2">
              <a:defRPr/>
            </a:pPr>
            <a:r>
              <a:rPr lang="zh-CN" altLang="en-US" dirty="0"/>
              <a:t>提供</a:t>
            </a:r>
            <a:r>
              <a:rPr lang="en-US" altLang="zh-CN" dirty="0"/>
              <a:t>AUDIT</a:t>
            </a:r>
            <a:r>
              <a:rPr lang="zh-CN" altLang="en-US" dirty="0"/>
              <a:t>语句设置审计功能，</a:t>
            </a:r>
            <a:r>
              <a:rPr lang="en-US" altLang="zh-CN" dirty="0"/>
              <a:t>NOAUDIT</a:t>
            </a:r>
            <a:r>
              <a:rPr lang="zh-CN" altLang="en-US" dirty="0"/>
              <a:t>语句取消审计功能；</a:t>
            </a:r>
          </a:p>
          <a:p>
            <a:pPr lvl="2">
              <a:defRPr/>
            </a:pPr>
            <a:r>
              <a:rPr lang="zh-CN" altLang="en-US" dirty="0"/>
              <a:t>通过</a:t>
            </a:r>
            <a:r>
              <a:rPr lang="en-US" altLang="zh-CN" dirty="0"/>
              <a:t>DBA_AUDIT_TRAIL</a:t>
            </a:r>
            <a:r>
              <a:rPr lang="zh-CN" altLang="en-US" dirty="0"/>
              <a:t>视图可以查询审计结果；</a:t>
            </a:r>
            <a:endParaRPr lang="en-US" altLang="zh-CN" dirty="0"/>
          </a:p>
          <a:p>
            <a:pPr lvl="2">
              <a:defRPr/>
            </a:pPr>
            <a:endParaRPr lang="zh-CN" altLang="en-US" dirty="0"/>
          </a:p>
          <a:p>
            <a:pPr lvl="1">
              <a:defRPr/>
            </a:pPr>
            <a:r>
              <a:rPr lang="zh-CN" altLang="en-US" dirty="0"/>
              <a:t>审计操作类型</a:t>
            </a:r>
            <a:endParaRPr lang="en-US" altLang="zh-CN" dirty="0"/>
          </a:p>
          <a:p>
            <a:pPr lvl="2">
              <a:defRPr/>
            </a:pPr>
            <a:r>
              <a:rPr lang="zh-CN" altLang="en-US" dirty="0"/>
              <a:t>登录审计</a:t>
            </a:r>
          </a:p>
          <a:p>
            <a:pPr lvl="2">
              <a:defRPr/>
            </a:pPr>
            <a:r>
              <a:rPr lang="zh-CN" altLang="en-US" dirty="0"/>
              <a:t>语句审计</a:t>
            </a:r>
          </a:p>
          <a:p>
            <a:pPr lvl="2">
              <a:defRPr/>
            </a:pPr>
            <a:r>
              <a:rPr lang="zh-CN" altLang="en-US" dirty="0"/>
              <a:t>对象审计</a:t>
            </a:r>
            <a:endParaRPr lang="en-US" altLang="zh-CN" dirty="0"/>
          </a:p>
          <a:p>
            <a:pPr lvl="1">
              <a:defRPr/>
            </a:pPr>
            <a:endParaRPr lang="zh-CN" altLang="en-US" sz="1200" dirty="0"/>
          </a:p>
          <a:p>
            <a:pPr lvl="1">
              <a:defRPr/>
            </a:pPr>
            <a:r>
              <a:rPr lang="zh-CN" altLang="en-US" dirty="0"/>
              <a:t>审计示例：</a:t>
            </a:r>
            <a:endParaRPr lang="en-US" altLang="zh-CN" dirty="0"/>
          </a:p>
          <a:p>
            <a:pPr lvl="2">
              <a:defRPr/>
            </a:pPr>
            <a:r>
              <a:rPr lang="zh-CN" altLang="en-US" dirty="0"/>
              <a:t>跟踪用户</a:t>
            </a:r>
            <a:r>
              <a:rPr lang="en-US" altLang="zh-CN" dirty="0" err="1"/>
              <a:t>scott</a:t>
            </a:r>
            <a:r>
              <a:rPr lang="zh-CN" altLang="en-US" dirty="0"/>
              <a:t>的表</a:t>
            </a:r>
            <a:r>
              <a:rPr lang="en-US" altLang="zh-CN" dirty="0" err="1"/>
              <a:t>RecipeMaster</a:t>
            </a:r>
            <a:r>
              <a:rPr lang="zh-CN" altLang="en-US" dirty="0"/>
              <a:t>上的所有更新操作</a:t>
            </a:r>
          </a:p>
          <a:p>
            <a:pPr marL="914400" lvl="2" indent="0">
              <a:buNone/>
              <a:defRPr/>
            </a:pPr>
            <a:r>
              <a:rPr lang="en-US" altLang="zh-CN" dirty="0"/>
              <a:t>SQL&gt; AUDIT UPDATE on </a:t>
            </a:r>
            <a:r>
              <a:rPr lang="en-US" altLang="zh-CN" dirty="0" err="1"/>
              <a:t>scott.RecipeMaster</a:t>
            </a:r>
            <a:r>
              <a:rPr lang="en-US" altLang="zh-CN" dirty="0"/>
              <a:t> BY ACCESS;</a:t>
            </a:r>
          </a:p>
          <a:p>
            <a:pPr marL="914400" lvl="2" indent="0">
              <a:buNone/>
              <a:defRPr/>
            </a:pPr>
            <a:r>
              <a:rPr lang="en-US" altLang="zh-CN" dirty="0"/>
              <a:t>SQL&gt; NOAUDIT ALL ON </a:t>
            </a:r>
            <a:r>
              <a:rPr lang="en-US" altLang="zh-CN" dirty="0" err="1"/>
              <a:t>RecipeMaster</a:t>
            </a:r>
            <a:r>
              <a:rPr lang="zh-CN" altLang="en-US" dirty="0"/>
              <a:t>；</a:t>
            </a:r>
            <a:endParaRPr lang="en-US" altLang="zh-CN" dirty="0"/>
          </a:p>
          <a:p>
            <a:pPr lvl="1">
              <a:defRPr/>
            </a:pPr>
            <a:endParaRPr lang="zh-CN" altLang="en-US" dirty="0"/>
          </a:p>
        </p:txBody>
      </p:sp>
      <p:sp>
        <p:nvSpPr>
          <p:cNvPr id="4" name="AutoShape 10">
            <a:extLst>
              <a:ext uri="{FF2B5EF4-FFF2-40B4-BE49-F238E27FC236}">
                <a16:creationId xmlns:a16="http://schemas.microsoft.com/office/drawing/2014/main" id="{73EDE08D-C636-4496-BF32-E22614DAF68C}"/>
              </a:ext>
            </a:extLst>
          </p:cNvPr>
          <p:cNvSpPr>
            <a:spLocks noChangeArrowheads="1"/>
          </p:cNvSpPr>
          <p:nvPr/>
        </p:nvSpPr>
        <p:spPr bwMode="gray">
          <a:xfrm>
            <a:off x="2507976" y="117733"/>
            <a:ext cx="189570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跟踪审计</a:t>
            </a: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86896209-E179-48F1-8819-C0D6F367F52D}"/>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1747" name="内容占位符 2">
            <a:extLst>
              <a:ext uri="{FF2B5EF4-FFF2-40B4-BE49-F238E27FC236}">
                <a16:creationId xmlns:a16="http://schemas.microsoft.com/office/drawing/2014/main" id="{DF9F8828-FBE2-4BC5-8AE6-71EE74370A4A}"/>
              </a:ext>
            </a:extLst>
          </p:cNvPr>
          <p:cNvSpPr>
            <a:spLocks noGrp="1"/>
          </p:cNvSpPr>
          <p:nvPr>
            <p:ph idx="1"/>
          </p:nvPr>
        </p:nvSpPr>
        <p:spPr bwMode="auto">
          <a:xfrm>
            <a:off x="1981201" y="1268413"/>
            <a:ext cx="8359775" cy="4692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a:latin typeface="宋体" panose="02010600030101010101" pitchFamily="2" charset="-122"/>
                <a:ea typeface="黑体" panose="02010609060101010101" pitchFamily="49" charset="-122"/>
              </a:rPr>
              <a:t>可串行化调度</a:t>
            </a:r>
            <a:endParaRPr lang="en-US" altLang="zh-CN">
              <a:latin typeface="宋体" panose="02010600030101010101" pitchFamily="2"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调度是可串行化的：多个事务交叉调度的结果与某一个串行调度的结果相同</a:t>
            </a:r>
          </a:p>
          <a:p>
            <a:pPr lvl="2"/>
            <a:r>
              <a:rPr lang="en-US" altLang="zh-CN">
                <a:latin typeface="黑体" panose="02010609060101010101" pitchFamily="49" charset="-122"/>
                <a:ea typeface="黑体" panose="02010609060101010101" pitchFamily="49" charset="-122"/>
              </a:rPr>
              <a:t>DBMS</a:t>
            </a:r>
            <a:r>
              <a:rPr lang="zh-CN" altLang="en-US">
                <a:latin typeface="黑体" panose="02010609060101010101" pitchFamily="49" charset="-122"/>
                <a:ea typeface="黑体" panose="02010609060101010101" pitchFamily="49" charset="-122"/>
              </a:rPr>
              <a:t>认为事务串行调度的结果保持了数据库的一致性，都是正确的 </a:t>
            </a:r>
          </a:p>
          <a:p>
            <a:pPr lvl="2"/>
            <a:r>
              <a:rPr lang="zh-CN" altLang="en-US">
                <a:latin typeface="黑体" panose="02010609060101010101" pitchFamily="49" charset="-122"/>
                <a:ea typeface="黑体" panose="02010609060101010101" pitchFamily="49" charset="-122"/>
              </a:rPr>
              <a:t>一个调度如果是可串行化的，系统认为其调度是一个正确的调度，保持了数据库的一致性</a:t>
            </a:r>
          </a:p>
        </p:txBody>
      </p:sp>
      <p:pic>
        <p:nvPicPr>
          <p:cNvPr id="31748" name="AutoShape 10">
            <a:extLst>
              <a:ext uri="{FF2B5EF4-FFF2-40B4-BE49-F238E27FC236}">
                <a16:creationId xmlns:a16="http://schemas.microsoft.com/office/drawing/2014/main" id="{20ED7329-57FD-49D1-9D0B-A4B4CCDCC25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438400" y="76200"/>
            <a:ext cx="19939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AutoShape 10">
            <a:extLst>
              <a:ext uri="{FF2B5EF4-FFF2-40B4-BE49-F238E27FC236}">
                <a16:creationId xmlns:a16="http://schemas.microsoft.com/office/drawing/2014/main" id="{35BE578E-0ACF-472C-A6B2-9F3C68684E8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292600" y="76200"/>
            <a:ext cx="2717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descr="第七章图7">
            <a:extLst>
              <a:ext uri="{FF2B5EF4-FFF2-40B4-BE49-F238E27FC236}">
                <a16:creationId xmlns:a16="http://schemas.microsoft.com/office/drawing/2014/main" id="{AE158E23-D87B-4E57-BB3C-FC145B66BF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6464" y="3330576"/>
            <a:ext cx="2346325" cy="272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第七章图5">
            <a:extLst>
              <a:ext uri="{FF2B5EF4-FFF2-40B4-BE49-F238E27FC236}">
                <a16:creationId xmlns:a16="http://schemas.microsoft.com/office/drawing/2014/main" id="{F639CC63-E7FD-4179-B4AD-BECBD3F78D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1525" y="3343275"/>
            <a:ext cx="2203450" cy="270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AutoShape 9">
            <a:extLst>
              <a:ext uri="{FF2B5EF4-FFF2-40B4-BE49-F238E27FC236}">
                <a16:creationId xmlns:a16="http://schemas.microsoft.com/office/drawing/2014/main" id="{930D88A1-F8B8-412C-AAA5-2D5EEA5E0B28}"/>
              </a:ext>
            </a:extLst>
          </p:cNvPr>
          <p:cNvSpPr>
            <a:spLocks noChangeArrowheads="1"/>
          </p:cNvSpPr>
          <p:nvPr/>
        </p:nvSpPr>
        <p:spPr bwMode="auto">
          <a:xfrm>
            <a:off x="5678489" y="4029075"/>
            <a:ext cx="1368425" cy="287338"/>
          </a:xfrm>
          <a:prstGeom prst="rightArrow">
            <a:avLst>
              <a:gd name="adj1" fmla="val 50000"/>
              <a:gd name="adj2" fmla="val 119061"/>
            </a:avLst>
          </a:prstGeom>
          <a:solidFill>
            <a:srgbClr val="CCECFF"/>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Text Box 5">
            <a:extLst>
              <a:ext uri="{FF2B5EF4-FFF2-40B4-BE49-F238E27FC236}">
                <a16:creationId xmlns:a16="http://schemas.microsoft.com/office/drawing/2014/main" id="{6CBE6133-AA4F-4FAE-9497-3C4784A94106}"/>
              </a:ext>
            </a:extLst>
          </p:cNvPr>
          <p:cNvSpPr txBox="1">
            <a:spLocks noChangeArrowheads="1"/>
          </p:cNvSpPr>
          <p:nvPr/>
        </p:nvSpPr>
        <p:spPr bwMode="auto">
          <a:xfrm>
            <a:off x="2239963" y="4719639"/>
            <a:ext cx="8208962" cy="430887"/>
          </a:xfrm>
          <a:prstGeom prst="rect">
            <a:avLst/>
          </a:prstGeom>
          <a:solidFill>
            <a:srgbClr val="CCFFFF"/>
          </a:solidFill>
          <a:ln w="28575">
            <a:solidFill>
              <a:schemeClr val="tx1"/>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SzPct val="80000"/>
              <a:buFont typeface="Wingdings" panose="05000000000000000000" pitchFamily="2" charset="2"/>
              <a:buChar char="Ø"/>
            </a:pPr>
            <a:r>
              <a:rPr lang="zh-CN" altLang="en-US" sz="2200">
                <a:latin typeface="楷体_GB2312"/>
                <a:ea typeface="楷体_GB2312"/>
                <a:cs typeface="楷体_GB2312"/>
              </a:rPr>
              <a:t>并行调度与串行调度的结果相同，因此该调度是可串行的调度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0">
            <a:hlinkClick r:id="rId2"/>
            <a:extLst>
              <a:ext uri="{FF2B5EF4-FFF2-40B4-BE49-F238E27FC236}">
                <a16:creationId xmlns:a16="http://schemas.microsoft.com/office/drawing/2014/main" id="{DC78C915-4384-4BFA-AB79-F83C1F7E0ECF}"/>
              </a:ext>
            </a:extLst>
          </p:cNvPr>
          <p:cNvSpPr>
            <a:spLocks noChangeArrowheads="1"/>
          </p:cNvSpPr>
          <p:nvPr/>
        </p:nvSpPr>
        <p:spPr bwMode="auto">
          <a:xfrm>
            <a:off x="6919913" y="6370639"/>
            <a:ext cx="3154362" cy="306387"/>
          </a:xfrm>
          <a:prstGeom prst="rect">
            <a:avLst/>
          </a:prstGeom>
          <a:solidFill>
            <a:srgbClr val="969696">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solidFill>
                  <a:srgbClr val="4D4D4D"/>
                </a:solidFill>
                <a:sym typeface="Arial" panose="020B0604020202020204" pitchFamily="34" charset="0"/>
              </a:rPr>
              <a:t>DATABASE@UESTC</a:t>
            </a:r>
            <a:endParaRPr lang="en-US" altLang="zh-CN">
              <a:sym typeface="Arial" panose="020B0604020202020204" pitchFamily="34" charset="0"/>
            </a:endParaRPr>
          </a:p>
        </p:txBody>
      </p:sp>
      <p:sp>
        <p:nvSpPr>
          <p:cNvPr id="30723" name="TextBox 10">
            <a:extLst>
              <a:ext uri="{FF2B5EF4-FFF2-40B4-BE49-F238E27FC236}">
                <a16:creationId xmlns:a16="http://schemas.microsoft.com/office/drawing/2014/main" id="{697B86CC-3DE3-4DE9-8582-F7D698D287AC}"/>
              </a:ext>
            </a:extLst>
          </p:cNvPr>
          <p:cNvSpPr>
            <a:spLocks noChangeArrowheads="1"/>
          </p:cNvSpPr>
          <p:nvPr/>
        </p:nvSpPr>
        <p:spPr bwMode="auto">
          <a:xfrm>
            <a:off x="1893888" y="6330951"/>
            <a:ext cx="1827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b="1">
                <a:solidFill>
                  <a:srgbClr val="FF0000"/>
                </a:solidFill>
                <a:sym typeface="Arial" panose="020B0604020202020204" pitchFamily="34" charset="0"/>
              </a:rPr>
              <a:t>学以致用                     </a:t>
            </a:r>
          </a:p>
          <a:p>
            <a:r>
              <a:rPr lang="zh-CN" altLang="en-US" sz="1200" b="1">
                <a:solidFill>
                  <a:srgbClr val="FF0000"/>
                </a:solidFill>
                <a:sym typeface="Arial" panose="020B0604020202020204" pitchFamily="34" charset="0"/>
              </a:rPr>
              <a:t>	用以促学</a:t>
            </a:r>
            <a:endParaRPr lang="zh-CN" altLang="en-US">
              <a:sym typeface="Arial" panose="020B0604020202020204" pitchFamily="34" charset="0"/>
            </a:endParaRPr>
          </a:p>
        </p:txBody>
      </p:sp>
      <p:sp>
        <p:nvSpPr>
          <p:cNvPr id="30724" name="标题 1">
            <a:extLst>
              <a:ext uri="{FF2B5EF4-FFF2-40B4-BE49-F238E27FC236}">
                <a16:creationId xmlns:a16="http://schemas.microsoft.com/office/drawing/2014/main" id="{C49169C7-9502-433D-A676-9E2D4A68C89A}"/>
              </a:ext>
            </a:extLst>
          </p:cNvPr>
          <p:cNvSpPr>
            <a:spLocks noGrp="1" noChangeArrowheads="1"/>
          </p:cNvSpPr>
          <p:nvPr>
            <p:ph type="title" idx="4294967295"/>
          </p:nvPr>
        </p:nvSpPr>
        <p:spPr bwMode="auto">
          <a:xfrm>
            <a:off x="2474914" y="1"/>
            <a:ext cx="7735887" cy="849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0725" name="内容占位符 2">
            <a:extLst>
              <a:ext uri="{FF2B5EF4-FFF2-40B4-BE49-F238E27FC236}">
                <a16:creationId xmlns:a16="http://schemas.microsoft.com/office/drawing/2014/main" id="{61A3D6AB-B95E-4B7F-9929-7D645DE1B6DF}"/>
              </a:ext>
            </a:extLst>
          </p:cNvPr>
          <p:cNvSpPr>
            <a:spLocks noGrp="1" noChangeArrowheads="1"/>
          </p:cNvSpPr>
          <p:nvPr>
            <p:ph idx="4294967295"/>
          </p:nvPr>
        </p:nvSpPr>
        <p:spPr bwMode="auto">
          <a:xfrm>
            <a:off x="1760538" y="920750"/>
            <a:ext cx="8655050" cy="5448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spcBef>
                <a:spcPts val="1200"/>
              </a:spcBef>
              <a:buClr>
                <a:srgbClr val="FF0000"/>
              </a:buClr>
              <a:buFont typeface="Wingdings" panose="05000000000000000000" pitchFamily="2" charset="2"/>
              <a:buChar char="n"/>
            </a:pPr>
            <a:r>
              <a:rPr lang="zh-CN" altLang="en-US">
                <a:latin typeface="黑体" panose="02010609060101010101" pitchFamily="49" charset="-122"/>
                <a:ea typeface="黑体" panose="02010609060101010101" pitchFamily="49" charset="-122"/>
              </a:rPr>
              <a:t>删除数据库的命令格式为：</a:t>
            </a:r>
          </a:p>
          <a:p>
            <a:pPr lvl="1">
              <a:spcBef>
                <a:spcPts val="1200"/>
              </a:spcBef>
              <a:buClr>
                <a:srgbClr val="FF0000"/>
              </a:buClr>
              <a:buNone/>
            </a:pP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DROP DATABASE </a:t>
            </a:r>
            <a:r>
              <a:rPr lang="zh-CN" altLang="en-US">
                <a:latin typeface="黑体" panose="02010609060101010101" pitchFamily="49" charset="-122"/>
                <a:ea typeface="黑体" panose="02010609060101010101" pitchFamily="49" charset="-122"/>
              </a:rPr>
              <a:t>需要删除的数据库名</a:t>
            </a:r>
          </a:p>
          <a:p>
            <a:pPr lvl="1">
              <a:spcBef>
                <a:spcPts val="1200"/>
              </a:spcBef>
              <a:buClr>
                <a:srgbClr val="FF0000"/>
              </a:buClr>
              <a:buFont typeface="Wingdings" panose="05000000000000000000" pitchFamily="2" charset="2"/>
              <a:buChar char="n"/>
            </a:pPr>
            <a:r>
              <a:rPr lang="zh-CN" altLang="en-US">
                <a:latin typeface="黑体" panose="02010609060101010101" pitchFamily="49" charset="-122"/>
                <a:ea typeface="黑体" panose="02010609060101010101" pitchFamily="49" charset="-122"/>
              </a:rPr>
              <a:t> 示例：</a:t>
            </a:r>
          </a:p>
          <a:p>
            <a:pPr lvl="1">
              <a:spcBef>
                <a:spcPts val="1200"/>
              </a:spcBef>
              <a:buClr>
                <a:srgbClr val="FF0000"/>
              </a:buClr>
              <a:buNone/>
            </a:pPr>
            <a:r>
              <a:rPr lang="en-US" altLang="zh-CN">
                <a:latin typeface="黑体" panose="02010609060101010101" pitchFamily="49" charset="-122"/>
                <a:ea typeface="黑体" panose="02010609060101010101" pitchFamily="49" charset="-122"/>
              </a:rPr>
              <a:t>    DROP DATABASE HIS </a:t>
            </a:r>
            <a:endParaRPr lang="zh-CN" altLang="en-US"/>
          </a:p>
        </p:txBody>
      </p:sp>
      <p:sp>
        <p:nvSpPr>
          <p:cNvPr id="30726" name="AutoShape 10">
            <a:extLst>
              <a:ext uri="{FF2B5EF4-FFF2-40B4-BE49-F238E27FC236}">
                <a16:creationId xmlns:a16="http://schemas.microsoft.com/office/drawing/2014/main" id="{474BEA51-91B8-4F69-873C-216634618F3C}"/>
              </a:ext>
            </a:extLst>
          </p:cNvPr>
          <p:cNvSpPr>
            <a:spLocks noChangeArrowheads="1"/>
          </p:cNvSpPr>
          <p:nvPr/>
        </p:nvSpPr>
        <p:spPr bwMode="auto">
          <a:xfrm>
            <a:off x="2508251" y="117476"/>
            <a:ext cx="2295525" cy="523875"/>
          </a:xfrm>
          <a:prstGeom prst="chevron">
            <a:avLst>
              <a:gd name="adj" fmla="val 17811"/>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数据库操作</a:t>
            </a:r>
            <a:endParaRPr lang="zh-CN" altLang="en-US">
              <a:sym typeface="Arial" panose="020B0604020202020204" pitchFamily="34" charset="0"/>
            </a:endParaRPr>
          </a:p>
        </p:txBody>
      </p:sp>
      <p:sp>
        <p:nvSpPr>
          <p:cNvPr id="30727" name="AutoShape 10">
            <a:extLst>
              <a:ext uri="{FF2B5EF4-FFF2-40B4-BE49-F238E27FC236}">
                <a16:creationId xmlns:a16="http://schemas.microsoft.com/office/drawing/2014/main" id="{2318E474-5D6F-4FAF-8E40-8AB3219C5CA8}"/>
              </a:ext>
            </a:extLst>
          </p:cNvPr>
          <p:cNvSpPr>
            <a:spLocks noChangeArrowheads="1"/>
          </p:cNvSpPr>
          <p:nvPr/>
        </p:nvSpPr>
        <p:spPr bwMode="auto">
          <a:xfrm>
            <a:off x="4787901" y="111125"/>
            <a:ext cx="2295525" cy="522288"/>
          </a:xfrm>
          <a:prstGeom prst="chevron">
            <a:avLst>
              <a:gd name="adj" fmla="val 17865"/>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删除数据库</a:t>
            </a:r>
            <a:endParaRPr lang="zh-CN" altLang="en-US">
              <a:sym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9903CFE5-144A-4144-BF4D-799FC28E00BB}"/>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6D4542EE-1781-41D2-BAA5-91EF0FCA2A23}"/>
              </a:ext>
            </a:extLst>
          </p:cNvPr>
          <p:cNvSpPr>
            <a:spLocks noGrp="1"/>
          </p:cNvSpPr>
          <p:nvPr>
            <p:ph idx="1"/>
          </p:nvPr>
        </p:nvSpPr>
        <p:spPr bwMode="auto">
          <a:xfrm>
            <a:off x="1981200" y="1268413"/>
            <a:ext cx="8128000" cy="4692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a:latin typeface="黑体" panose="02010609060101010101" pitchFamily="49" charset="-122"/>
                <a:ea typeface="黑体" panose="02010609060101010101" pitchFamily="49" charset="-122"/>
              </a:rPr>
              <a:t>指令冲突性</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读相同数据：不冲突</a:t>
            </a:r>
          </a:p>
          <a:p>
            <a:pPr lvl="3"/>
            <a:r>
              <a:rPr lang="zh-CN" altLang="en-US"/>
              <a:t>若事务</a:t>
            </a:r>
            <a:r>
              <a:rPr lang="en-US" altLang="zh-CN"/>
              <a:t>Ti </a:t>
            </a:r>
            <a:r>
              <a:rPr lang="zh-CN" altLang="en-US"/>
              <a:t>和</a:t>
            </a:r>
            <a:r>
              <a:rPr lang="en-US" altLang="zh-CN"/>
              <a:t>Tj</a:t>
            </a:r>
            <a:r>
              <a:rPr lang="zh-CN" altLang="en-US"/>
              <a:t>都是读取数据</a:t>
            </a:r>
            <a:r>
              <a:rPr lang="en-US" altLang="zh-CN"/>
              <a:t>A</a:t>
            </a:r>
            <a:r>
              <a:rPr lang="zh-CN" altLang="en-US"/>
              <a:t>，则</a:t>
            </a:r>
            <a:r>
              <a:rPr lang="en-US" altLang="zh-CN"/>
              <a:t>Ri(A)</a:t>
            </a:r>
            <a:r>
              <a:rPr lang="zh-CN" altLang="en-US"/>
              <a:t>，</a:t>
            </a:r>
            <a:r>
              <a:rPr lang="en-US" altLang="zh-CN"/>
              <a:t>Rj(A)</a:t>
            </a:r>
            <a:r>
              <a:rPr lang="zh-CN" altLang="en-US"/>
              <a:t>指令不发生冲突。</a:t>
            </a:r>
          </a:p>
          <a:p>
            <a:pPr lvl="2"/>
            <a:r>
              <a:rPr lang="zh-CN" altLang="en-US">
                <a:latin typeface="黑体" panose="02010609060101010101" pitchFamily="49" charset="-122"/>
                <a:ea typeface="黑体" panose="02010609060101010101" pitchFamily="49" charset="-122"/>
              </a:rPr>
              <a:t>读写相同数据：冲突</a:t>
            </a:r>
          </a:p>
          <a:p>
            <a:pPr lvl="3"/>
            <a:r>
              <a:rPr lang="zh-CN" altLang="en-US"/>
              <a:t>若事务</a:t>
            </a:r>
            <a:r>
              <a:rPr lang="en-US" altLang="zh-CN"/>
              <a:t>Ti </a:t>
            </a:r>
            <a:r>
              <a:rPr lang="zh-CN" altLang="en-US"/>
              <a:t>和</a:t>
            </a:r>
            <a:r>
              <a:rPr lang="en-US" altLang="zh-CN"/>
              <a:t>Tj</a:t>
            </a:r>
            <a:r>
              <a:rPr lang="zh-CN" altLang="en-US"/>
              <a:t>一个是读数据，一个是写数据，则事务的执行顺序是重要的。</a:t>
            </a:r>
            <a:r>
              <a:rPr lang="en-US" altLang="zh-CN"/>
              <a:t>Ri(A)</a:t>
            </a:r>
            <a:r>
              <a:rPr lang="zh-CN" altLang="en-US"/>
              <a:t>和</a:t>
            </a:r>
            <a:r>
              <a:rPr lang="en-US" altLang="zh-CN"/>
              <a:t>Wj(A)</a:t>
            </a:r>
            <a:r>
              <a:rPr lang="zh-CN" altLang="en-US"/>
              <a:t>指令是冲突的。</a:t>
            </a:r>
          </a:p>
          <a:p>
            <a:pPr lvl="2"/>
            <a:r>
              <a:rPr lang="zh-CN" altLang="en-US">
                <a:latin typeface="黑体" panose="02010609060101010101" pitchFamily="49" charset="-122"/>
                <a:ea typeface="黑体" panose="02010609060101010101" pitchFamily="49" charset="-122"/>
              </a:rPr>
              <a:t>写相同数据：冲突</a:t>
            </a:r>
          </a:p>
          <a:p>
            <a:pPr lvl="3"/>
            <a:r>
              <a:rPr lang="zh-CN" altLang="en-US"/>
              <a:t>若事务</a:t>
            </a:r>
            <a:r>
              <a:rPr lang="en-US" altLang="zh-CN"/>
              <a:t>Ti </a:t>
            </a:r>
            <a:r>
              <a:rPr lang="zh-CN" altLang="en-US"/>
              <a:t>和</a:t>
            </a:r>
            <a:r>
              <a:rPr lang="en-US" altLang="zh-CN"/>
              <a:t>Tj</a:t>
            </a:r>
            <a:r>
              <a:rPr lang="zh-CN" altLang="en-US"/>
              <a:t>都是写数据</a:t>
            </a:r>
            <a:r>
              <a:rPr lang="en-US" altLang="zh-CN"/>
              <a:t>A</a:t>
            </a:r>
            <a:r>
              <a:rPr lang="zh-CN" altLang="en-US"/>
              <a:t>，则</a:t>
            </a:r>
            <a:r>
              <a:rPr lang="en-US" altLang="zh-CN"/>
              <a:t>Wi</a:t>
            </a:r>
            <a:r>
              <a:rPr lang="zh-CN" altLang="en-US"/>
              <a:t>（</a:t>
            </a:r>
            <a:r>
              <a:rPr lang="en-US" altLang="zh-CN"/>
              <a:t>A</a:t>
            </a:r>
            <a:r>
              <a:rPr lang="zh-CN" altLang="en-US"/>
              <a:t>）和</a:t>
            </a:r>
            <a:r>
              <a:rPr lang="en-US" altLang="zh-CN"/>
              <a:t>Wj</a:t>
            </a:r>
            <a:r>
              <a:rPr lang="zh-CN" altLang="en-US"/>
              <a:t>（</a:t>
            </a:r>
            <a:r>
              <a:rPr lang="en-US" altLang="zh-CN"/>
              <a:t>A</a:t>
            </a:r>
            <a:r>
              <a:rPr lang="zh-CN" altLang="en-US"/>
              <a:t>）指令也是冲突的。</a:t>
            </a:r>
          </a:p>
          <a:p>
            <a:pPr lvl="2"/>
            <a:r>
              <a:rPr lang="zh-CN" altLang="en-US">
                <a:latin typeface="黑体" panose="02010609060101010101" pitchFamily="49" charset="-122"/>
                <a:ea typeface="黑体" panose="02010609060101010101" pitchFamily="49" charset="-122"/>
              </a:rPr>
              <a:t>读写不同数据：不冲突</a:t>
            </a:r>
            <a:endParaRPr lang="en-US" altLang="zh-CN">
              <a:latin typeface="黑体" panose="02010609060101010101" pitchFamily="49" charset="-122"/>
              <a:ea typeface="黑体" panose="02010609060101010101" pitchFamily="49" charset="-122"/>
            </a:endParaRPr>
          </a:p>
          <a:p>
            <a:pPr lvl="1"/>
            <a:r>
              <a:rPr lang="zh-CN" altLang="en-US">
                <a:latin typeface="黑体" panose="02010609060101010101" pitchFamily="49" charset="-122"/>
                <a:ea typeface="黑体" panose="02010609060101010101" pitchFamily="49" charset="-122"/>
              </a:rPr>
              <a:t>示例</a:t>
            </a:r>
            <a:r>
              <a:rPr lang="en-US" altLang="zh-CN">
                <a:latin typeface="黑体" panose="02010609060101010101" pitchFamily="49" charset="-122"/>
                <a:ea typeface="黑体" panose="02010609060101010101" pitchFamily="49" charset="-122"/>
              </a:rPr>
              <a:t> </a:t>
            </a:r>
          </a:p>
          <a:p>
            <a:pPr lvl="2"/>
            <a:r>
              <a:rPr lang="en-US" altLang="zh-CN">
                <a:latin typeface="黑体" panose="02010609060101010101" pitchFamily="49" charset="-122"/>
                <a:ea typeface="黑体" panose="02010609060101010101" pitchFamily="49" charset="-122"/>
              </a:rPr>
              <a:t>S = R1(A) R2(A) W1(A) W2(A) R2(B) R1(B) W2(B) W1(B)</a:t>
            </a:r>
          </a:p>
          <a:p>
            <a:pPr lvl="2"/>
            <a:r>
              <a:rPr lang="en-US" altLang="zh-CN">
                <a:latin typeface="黑体" panose="02010609060101010101" pitchFamily="49" charset="-122"/>
                <a:ea typeface="黑体" panose="02010609060101010101" pitchFamily="49" charset="-122"/>
              </a:rPr>
              <a:t>T2</a:t>
            </a:r>
            <a:r>
              <a:rPr lang="zh-CN" altLang="en-US">
                <a:latin typeface="黑体" panose="02010609060101010101" pitchFamily="49" charset="-122"/>
                <a:ea typeface="黑体" panose="02010609060101010101" pitchFamily="49" charset="-122"/>
              </a:rPr>
              <a:t>事务的</a:t>
            </a:r>
            <a:r>
              <a:rPr lang="en-US" altLang="zh-CN">
                <a:latin typeface="黑体" panose="02010609060101010101" pitchFamily="49" charset="-122"/>
                <a:ea typeface="黑体" panose="02010609060101010101" pitchFamily="49" charset="-122"/>
              </a:rPr>
              <a:t>READ</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A</a:t>
            </a:r>
            <a:r>
              <a:rPr lang="zh-CN" altLang="en-US">
                <a:latin typeface="黑体" panose="02010609060101010101" pitchFamily="49" charset="-122"/>
                <a:ea typeface="黑体" panose="02010609060101010101" pitchFamily="49" charset="-122"/>
              </a:rPr>
              <a:t>）与</a:t>
            </a:r>
            <a:r>
              <a:rPr lang="en-US" altLang="zh-CN">
                <a:latin typeface="黑体" panose="02010609060101010101" pitchFamily="49" charset="-122"/>
                <a:ea typeface="黑体" panose="02010609060101010101" pitchFamily="49" charset="-122"/>
              </a:rPr>
              <a:t>T1</a:t>
            </a:r>
            <a:r>
              <a:rPr lang="zh-CN" altLang="en-US">
                <a:latin typeface="黑体" panose="02010609060101010101" pitchFamily="49" charset="-122"/>
                <a:ea typeface="黑体" panose="02010609060101010101" pitchFamily="49" charset="-122"/>
              </a:rPr>
              <a:t>事务的</a:t>
            </a:r>
            <a:r>
              <a:rPr lang="en-US" altLang="zh-CN">
                <a:latin typeface="黑体" panose="02010609060101010101" pitchFamily="49" charset="-122"/>
                <a:ea typeface="黑体" panose="02010609060101010101" pitchFamily="49" charset="-122"/>
              </a:rPr>
              <a:t>WRITE</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A</a:t>
            </a:r>
            <a:r>
              <a:rPr lang="zh-CN" altLang="en-US">
                <a:latin typeface="黑体" panose="02010609060101010101" pitchFamily="49" charset="-122"/>
                <a:ea typeface="黑体" panose="02010609060101010101" pitchFamily="49" charset="-122"/>
              </a:rPr>
              <a:t>）是冲突指令</a:t>
            </a:r>
          </a:p>
          <a:p>
            <a:pPr lvl="2"/>
            <a:r>
              <a:rPr lang="en-US" altLang="zh-CN">
                <a:latin typeface="黑体" panose="02010609060101010101" pitchFamily="49" charset="-122"/>
                <a:ea typeface="黑体" panose="02010609060101010101" pitchFamily="49" charset="-122"/>
              </a:rPr>
              <a:t>T1</a:t>
            </a:r>
            <a:r>
              <a:rPr lang="zh-CN" altLang="en-US">
                <a:latin typeface="黑体" panose="02010609060101010101" pitchFamily="49" charset="-122"/>
                <a:ea typeface="黑体" panose="02010609060101010101" pitchFamily="49" charset="-122"/>
              </a:rPr>
              <a:t>事务的</a:t>
            </a:r>
            <a:r>
              <a:rPr lang="en-US" altLang="zh-CN">
                <a:latin typeface="黑体" panose="02010609060101010101" pitchFamily="49" charset="-122"/>
                <a:ea typeface="黑体" panose="02010609060101010101" pitchFamily="49" charset="-122"/>
              </a:rPr>
              <a:t>READ</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A</a:t>
            </a:r>
            <a:r>
              <a:rPr lang="zh-CN" altLang="en-US">
                <a:latin typeface="黑体" panose="02010609060101010101" pitchFamily="49" charset="-122"/>
                <a:ea typeface="黑体" panose="02010609060101010101" pitchFamily="49" charset="-122"/>
              </a:rPr>
              <a:t>）与</a:t>
            </a:r>
            <a:r>
              <a:rPr lang="en-US" altLang="zh-CN">
                <a:latin typeface="黑体" panose="02010609060101010101" pitchFamily="49" charset="-122"/>
                <a:ea typeface="黑体" panose="02010609060101010101" pitchFamily="49" charset="-122"/>
              </a:rPr>
              <a:t>T2</a:t>
            </a:r>
            <a:r>
              <a:rPr lang="zh-CN" altLang="en-US">
                <a:latin typeface="黑体" panose="02010609060101010101" pitchFamily="49" charset="-122"/>
                <a:ea typeface="黑体" panose="02010609060101010101" pitchFamily="49" charset="-122"/>
              </a:rPr>
              <a:t>事务的</a:t>
            </a:r>
            <a:r>
              <a:rPr lang="en-US" altLang="zh-CN">
                <a:latin typeface="黑体" panose="02010609060101010101" pitchFamily="49" charset="-122"/>
                <a:ea typeface="黑体" panose="02010609060101010101" pitchFamily="49" charset="-122"/>
              </a:rPr>
              <a:t>READ</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A</a:t>
            </a:r>
            <a:r>
              <a:rPr lang="zh-CN" altLang="en-US">
                <a:latin typeface="黑体" panose="02010609060101010101" pitchFamily="49" charset="-122"/>
                <a:ea typeface="黑体" panose="02010609060101010101" pitchFamily="49" charset="-122"/>
              </a:rPr>
              <a:t>）指令是不冲突。</a:t>
            </a:r>
          </a:p>
        </p:txBody>
      </p:sp>
      <p:pic>
        <p:nvPicPr>
          <p:cNvPr id="34820" name="AutoShape 10">
            <a:extLst>
              <a:ext uri="{FF2B5EF4-FFF2-40B4-BE49-F238E27FC236}">
                <a16:creationId xmlns:a16="http://schemas.microsoft.com/office/drawing/2014/main" id="{89A40300-6623-40B4-9C26-E71723B60E0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438400" y="76200"/>
            <a:ext cx="19939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AutoShape 10">
            <a:extLst>
              <a:ext uri="{FF2B5EF4-FFF2-40B4-BE49-F238E27FC236}">
                <a16:creationId xmlns:a16="http://schemas.microsoft.com/office/drawing/2014/main" id="{047E6AF0-3E8D-45E7-9B37-B5BADCEFE32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292600" y="76200"/>
            <a:ext cx="2006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a:extLst>
              <a:ext uri="{FF2B5EF4-FFF2-40B4-BE49-F238E27FC236}">
                <a16:creationId xmlns:a16="http://schemas.microsoft.com/office/drawing/2014/main" id="{5B9C6BDA-6E16-4C8B-8671-1C7B63928F3E}"/>
              </a:ext>
            </a:extLst>
          </p:cNvPr>
          <p:cNvSpPr txBox="1">
            <a:spLocks noChangeArrowheads="1"/>
          </p:cNvSpPr>
          <p:nvPr/>
        </p:nvSpPr>
        <p:spPr bwMode="auto">
          <a:xfrm>
            <a:off x="5945189" y="914401"/>
            <a:ext cx="4054475" cy="1082675"/>
          </a:xfrm>
          <a:prstGeom prst="rect">
            <a:avLst/>
          </a:prstGeom>
          <a:solidFill>
            <a:srgbClr val="CCFFFF"/>
          </a:solidFill>
          <a:ln w="28575">
            <a:solidFill>
              <a:schemeClr val="tx1"/>
            </a:solidFill>
            <a:miter lim="800000"/>
            <a:headEnd/>
            <a:tailEnd/>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600"/>
              </a:spcBef>
              <a:buSzPct val="80000"/>
            </a:pPr>
            <a:r>
              <a:rPr lang="zh-CN" altLang="en-US" sz="2000" b="1">
                <a:solidFill>
                  <a:srgbClr val="4D4D4D"/>
                </a:solidFill>
                <a:latin typeface="宋体" panose="02010600030101010101" pitchFamily="2" charset="-122"/>
                <a:ea typeface="黑体" panose="02010609060101010101" pitchFamily="49" charset="-122"/>
              </a:rPr>
              <a:t>调度中两个事务发生冲突，必须：</a:t>
            </a:r>
          </a:p>
          <a:p>
            <a:pPr lvl="1">
              <a:spcBef>
                <a:spcPts val="600"/>
              </a:spcBef>
              <a:buClr>
                <a:srgbClr val="FF0000"/>
              </a:buClr>
              <a:buSzPct val="80000"/>
              <a:buFont typeface="Wingdings" panose="05000000000000000000" pitchFamily="2" charset="2"/>
              <a:buChar char="Ø"/>
            </a:pPr>
            <a:r>
              <a:rPr lang="zh-CN" altLang="en-US" sz="1600" b="1">
                <a:solidFill>
                  <a:srgbClr val="4D4D4D"/>
                </a:solidFill>
                <a:latin typeface="宋体" panose="02010600030101010101" pitchFamily="2" charset="-122"/>
                <a:ea typeface="黑体" panose="02010609060101010101" pitchFamily="49" charset="-122"/>
              </a:rPr>
              <a:t>对同一数据对象进行操作</a:t>
            </a:r>
          </a:p>
          <a:p>
            <a:pPr lvl="1">
              <a:spcBef>
                <a:spcPts val="600"/>
              </a:spcBef>
              <a:buClr>
                <a:srgbClr val="FF0000"/>
              </a:buClr>
              <a:buSzPct val="80000"/>
              <a:buFont typeface="Wingdings" panose="05000000000000000000" pitchFamily="2" charset="2"/>
              <a:buChar char="Ø"/>
            </a:pPr>
            <a:r>
              <a:rPr lang="zh-CN" altLang="en-US" sz="1600" b="1">
                <a:solidFill>
                  <a:srgbClr val="4D4D4D"/>
                </a:solidFill>
                <a:latin typeface="宋体" panose="02010600030101010101" pitchFamily="2" charset="-122"/>
                <a:ea typeface="黑体" panose="02010609060101010101" pitchFamily="49" charset="-122"/>
              </a:rPr>
              <a:t>两个操作指令中有一个是写操作</a:t>
            </a:r>
            <a:r>
              <a:rPr lang="en-US" altLang="zh-CN" sz="1600" b="1">
                <a:solidFill>
                  <a:srgbClr val="4D4D4D"/>
                </a:solidFill>
                <a:latin typeface="宋体" panose="02010600030101010101" pitchFamily="2" charset="-122"/>
                <a:ea typeface="黑体" panose="02010609060101010101" pitchFamily="49" charset="-122"/>
              </a:rPr>
              <a:t>W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additive="base">
                                        <p:cTn id="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 calcmode="lin" valueType="num">
                                      <p:cBhvr additive="base">
                                        <p:cTn id="1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 calcmode="lin" valueType="num">
                                      <p:cBhvr additive="base">
                                        <p:cTn id="2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 calcmode="lin" valueType="num">
                                      <p:cBhvr additive="base">
                                        <p:cTn id="2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FB16DD11-14E8-499F-B1C6-84172D5BA795}"/>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561BDC8E-51C5-4D5E-8A1B-1E1DF6701B63}"/>
              </a:ext>
            </a:extLst>
          </p:cNvPr>
          <p:cNvSpPr>
            <a:spLocks noGrp="1"/>
          </p:cNvSpPr>
          <p:nvPr>
            <p:ph idx="1"/>
          </p:nvPr>
        </p:nvSpPr>
        <p:spPr bwMode="auto">
          <a:xfrm>
            <a:off x="1701801" y="927100"/>
            <a:ext cx="8761413" cy="5214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a:latin typeface="黑体" panose="02010609060101010101" pitchFamily="49" charset="-122"/>
                <a:ea typeface="黑体" panose="02010609060101010101" pitchFamily="49" charset="-122"/>
              </a:rPr>
              <a:t>冲突等价：</a:t>
            </a:r>
          </a:p>
          <a:p>
            <a:pPr lvl="2"/>
            <a:r>
              <a:rPr lang="zh-CN" altLang="en-US">
                <a:latin typeface="黑体" panose="02010609060101010101" pitchFamily="49" charset="-122"/>
                <a:ea typeface="黑体" panose="02010609060101010101" pitchFamily="49" charset="-122"/>
              </a:rPr>
              <a:t>若调度</a:t>
            </a:r>
            <a:r>
              <a:rPr lang="en-US" altLang="zh-CN">
                <a:latin typeface="黑体" panose="02010609060101010101" pitchFamily="49" charset="-122"/>
                <a:ea typeface="黑体" panose="02010609060101010101" pitchFamily="49" charset="-122"/>
              </a:rPr>
              <a:t>S</a:t>
            </a:r>
            <a:r>
              <a:rPr lang="zh-CN" altLang="en-US">
                <a:latin typeface="黑体" panose="02010609060101010101" pitchFamily="49" charset="-122"/>
                <a:ea typeface="黑体" panose="02010609060101010101" pitchFamily="49" charset="-122"/>
              </a:rPr>
              <a:t>中属于不同事务的两条操作指令是不冲突的，则可以交换两条指令的执行顺序，得到一个新的调度</a:t>
            </a:r>
            <a:r>
              <a:rPr lang="en-US" altLang="zh-CN">
                <a:latin typeface="黑体" panose="02010609060101010101" pitchFamily="49" charset="-122"/>
                <a:ea typeface="黑体" panose="02010609060101010101" pitchFamily="49" charset="-122"/>
              </a:rPr>
              <a:t>S′</a:t>
            </a:r>
            <a:r>
              <a:rPr lang="zh-CN" altLang="en-US">
                <a:latin typeface="黑体" panose="02010609060101010101" pitchFamily="49" charset="-122"/>
                <a:ea typeface="黑体" panose="02010609060101010101" pitchFamily="49" charset="-122"/>
              </a:rPr>
              <a:t>。称调度</a:t>
            </a:r>
            <a:r>
              <a:rPr lang="en-US" altLang="zh-CN">
                <a:latin typeface="黑体" panose="02010609060101010101" pitchFamily="49" charset="-122"/>
                <a:ea typeface="黑体" panose="02010609060101010101" pitchFamily="49" charset="-122"/>
              </a:rPr>
              <a:t>S</a:t>
            </a:r>
            <a:r>
              <a:rPr lang="zh-CN" altLang="en-US">
                <a:latin typeface="黑体" panose="02010609060101010101" pitchFamily="49" charset="-122"/>
                <a:ea typeface="黑体" panose="02010609060101010101" pitchFamily="49" charset="-122"/>
              </a:rPr>
              <a:t>与调度</a:t>
            </a:r>
            <a:r>
              <a:rPr lang="en-US" altLang="zh-CN">
                <a:latin typeface="黑体" panose="02010609060101010101" pitchFamily="49" charset="-122"/>
                <a:ea typeface="黑体" panose="02010609060101010101" pitchFamily="49" charset="-122"/>
              </a:rPr>
              <a:t>S′</a:t>
            </a:r>
            <a:r>
              <a:rPr lang="zh-CN" altLang="en-US">
                <a:latin typeface="黑体" panose="02010609060101010101" pitchFamily="49" charset="-122"/>
                <a:ea typeface="黑体" panose="02010609060101010101" pitchFamily="49" charset="-122"/>
              </a:rPr>
              <a:t>冲突等价的（</a:t>
            </a:r>
            <a:r>
              <a:rPr lang="en-US" altLang="zh-CN">
                <a:latin typeface="黑体" panose="02010609060101010101" pitchFamily="49" charset="-122"/>
                <a:ea typeface="黑体" panose="02010609060101010101" pitchFamily="49" charset="-122"/>
              </a:rPr>
              <a:t>conflict equivalent</a:t>
            </a:r>
            <a:r>
              <a:rPr lang="zh-CN" altLang="en-US">
                <a:latin typeface="黑体" panose="02010609060101010101" pitchFamily="49" charset="-122"/>
                <a:ea typeface="黑体" panose="02010609060101010101" pitchFamily="49" charset="-122"/>
              </a:rPr>
              <a:t>）。</a:t>
            </a:r>
            <a:endParaRPr lang="en-US" altLang="zh-CN">
              <a:latin typeface="黑体" panose="02010609060101010101" pitchFamily="49" charset="-122"/>
              <a:ea typeface="黑体" panose="02010609060101010101" pitchFamily="49" charset="-122"/>
            </a:endParaRPr>
          </a:p>
          <a:p>
            <a:pPr lvl="1"/>
            <a:r>
              <a:rPr lang="zh-CN" altLang="en-US">
                <a:latin typeface="黑体" panose="02010609060101010101" pitchFamily="49" charset="-122"/>
                <a:ea typeface="黑体" panose="02010609060101010101" pitchFamily="49" charset="-122"/>
              </a:rPr>
              <a:t>冲突可串行化：</a:t>
            </a:r>
          </a:p>
          <a:p>
            <a:pPr lvl="2"/>
            <a:r>
              <a:rPr lang="zh-CN" altLang="en-US">
                <a:latin typeface="黑体" panose="02010609060101010101" pitchFamily="49" charset="-122"/>
                <a:ea typeface="黑体" panose="02010609060101010101" pitchFamily="49" charset="-122"/>
              </a:rPr>
              <a:t>若一个调度冲突等价于一个串行调度，则该调度是冲突可串行化的。</a:t>
            </a:r>
            <a:endParaRPr lang="en-US" altLang="zh-CN">
              <a:latin typeface="黑体" panose="02010609060101010101" pitchFamily="49" charset="-122"/>
              <a:ea typeface="黑体" panose="02010609060101010101" pitchFamily="49" charset="-122"/>
            </a:endParaRPr>
          </a:p>
          <a:p>
            <a:pPr lvl="1"/>
            <a:r>
              <a:rPr lang="zh-CN" altLang="en-US">
                <a:latin typeface="黑体" panose="02010609060101010101" pitchFamily="49" charset="-122"/>
                <a:ea typeface="黑体" panose="02010609060101010101" pitchFamily="49" charset="-122"/>
              </a:rPr>
              <a:t>示例</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调度</a:t>
            </a:r>
            <a:r>
              <a:rPr lang="en-US" altLang="zh-CN">
                <a:latin typeface="黑体" panose="02010609060101010101" pitchFamily="49" charset="-122"/>
                <a:ea typeface="黑体" panose="02010609060101010101" pitchFamily="49" charset="-122"/>
              </a:rPr>
              <a:t>S= R1(A) W1(A) R2(A) W2(A) R1(B) W1(B) R2(B) W2(B)</a:t>
            </a:r>
          </a:p>
          <a:p>
            <a:pPr lvl="2"/>
            <a:r>
              <a:rPr lang="en-US" altLang="zh-CN">
                <a:latin typeface="黑体" panose="02010609060101010101" pitchFamily="49" charset="-122"/>
                <a:ea typeface="黑体" panose="02010609060101010101" pitchFamily="49" charset="-122"/>
              </a:rPr>
              <a:t>R1(B)</a:t>
            </a:r>
            <a:r>
              <a:rPr lang="zh-CN" altLang="en-US">
                <a:latin typeface="黑体" panose="02010609060101010101" pitchFamily="49" charset="-122"/>
                <a:ea typeface="黑体" panose="02010609060101010101" pitchFamily="49" charset="-122"/>
              </a:rPr>
              <a:t>与</a:t>
            </a:r>
            <a:r>
              <a:rPr lang="en-US" altLang="zh-CN">
                <a:latin typeface="黑体" panose="02010609060101010101" pitchFamily="49" charset="-122"/>
                <a:ea typeface="黑体" panose="02010609060101010101" pitchFamily="49" charset="-122"/>
              </a:rPr>
              <a:t>W2(A)</a:t>
            </a:r>
            <a:r>
              <a:rPr lang="zh-CN" altLang="en-US">
                <a:latin typeface="黑体" panose="02010609060101010101" pitchFamily="49" charset="-122"/>
                <a:ea typeface="黑体" panose="02010609060101010101" pitchFamily="49" charset="-122"/>
              </a:rPr>
              <a:t>指令不冲突，可以交换执行顺序；</a:t>
            </a:r>
          </a:p>
          <a:p>
            <a:pPr lvl="2"/>
            <a:r>
              <a:rPr lang="en-US" altLang="zh-CN">
                <a:latin typeface="黑体" panose="02010609060101010101" pitchFamily="49" charset="-122"/>
                <a:ea typeface="黑体" panose="02010609060101010101" pitchFamily="49" charset="-122"/>
              </a:rPr>
              <a:t>R1(B)</a:t>
            </a:r>
            <a:r>
              <a:rPr lang="zh-CN" altLang="en-US">
                <a:latin typeface="黑体" panose="02010609060101010101" pitchFamily="49" charset="-122"/>
                <a:ea typeface="黑体" panose="02010609060101010101" pitchFamily="49" charset="-122"/>
              </a:rPr>
              <a:t>与</a:t>
            </a:r>
            <a:r>
              <a:rPr lang="en-US" altLang="zh-CN">
                <a:latin typeface="黑体" panose="02010609060101010101" pitchFamily="49" charset="-122"/>
                <a:ea typeface="黑体" panose="02010609060101010101" pitchFamily="49" charset="-122"/>
              </a:rPr>
              <a:t>R2(A)</a:t>
            </a:r>
            <a:r>
              <a:rPr lang="zh-CN" altLang="en-US">
                <a:latin typeface="黑体" panose="02010609060101010101" pitchFamily="49" charset="-122"/>
                <a:ea typeface="黑体" panose="02010609060101010101" pitchFamily="49" charset="-122"/>
              </a:rPr>
              <a:t>指令不冲突，可以交换执行顺序；</a:t>
            </a:r>
          </a:p>
          <a:p>
            <a:pPr lvl="2"/>
            <a:r>
              <a:rPr lang="en-US" altLang="zh-CN">
                <a:latin typeface="黑体" panose="02010609060101010101" pitchFamily="49" charset="-122"/>
                <a:ea typeface="黑体" panose="02010609060101010101" pitchFamily="49" charset="-122"/>
              </a:rPr>
              <a:t>W1(B)</a:t>
            </a:r>
            <a:r>
              <a:rPr lang="zh-CN" altLang="en-US">
                <a:latin typeface="黑体" panose="02010609060101010101" pitchFamily="49" charset="-122"/>
                <a:ea typeface="黑体" panose="02010609060101010101" pitchFamily="49" charset="-122"/>
              </a:rPr>
              <a:t>与</a:t>
            </a:r>
            <a:r>
              <a:rPr lang="en-US" altLang="zh-CN">
                <a:latin typeface="黑体" panose="02010609060101010101" pitchFamily="49" charset="-122"/>
                <a:ea typeface="黑体" panose="02010609060101010101" pitchFamily="49" charset="-122"/>
              </a:rPr>
              <a:t>W2(A)</a:t>
            </a:r>
            <a:r>
              <a:rPr lang="zh-CN" altLang="en-US">
                <a:latin typeface="黑体" panose="02010609060101010101" pitchFamily="49" charset="-122"/>
                <a:ea typeface="黑体" panose="02010609060101010101" pitchFamily="49" charset="-122"/>
              </a:rPr>
              <a:t>指令不冲突，可以交换执行顺序；</a:t>
            </a:r>
          </a:p>
          <a:p>
            <a:pPr lvl="2"/>
            <a:r>
              <a:rPr lang="en-US" altLang="zh-CN">
                <a:latin typeface="黑体" panose="02010609060101010101" pitchFamily="49" charset="-122"/>
                <a:ea typeface="黑体" panose="02010609060101010101" pitchFamily="49" charset="-122"/>
              </a:rPr>
              <a:t>W1(B)</a:t>
            </a:r>
            <a:r>
              <a:rPr lang="zh-CN" altLang="en-US">
                <a:latin typeface="黑体" panose="02010609060101010101" pitchFamily="49" charset="-122"/>
                <a:ea typeface="黑体" panose="02010609060101010101" pitchFamily="49" charset="-122"/>
              </a:rPr>
              <a:t>与</a:t>
            </a:r>
            <a:r>
              <a:rPr lang="en-US" altLang="zh-CN">
                <a:latin typeface="黑体" panose="02010609060101010101" pitchFamily="49" charset="-122"/>
                <a:ea typeface="黑体" panose="02010609060101010101" pitchFamily="49" charset="-122"/>
              </a:rPr>
              <a:t>R2(A)</a:t>
            </a:r>
            <a:r>
              <a:rPr lang="zh-CN" altLang="en-US">
                <a:latin typeface="黑体" panose="02010609060101010101" pitchFamily="49" charset="-122"/>
                <a:ea typeface="黑体" panose="02010609060101010101" pitchFamily="49" charset="-122"/>
              </a:rPr>
              <a:t>指令不冲突，可以交换执行顺序。</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调度</a:t>
            </a:r>
            <a:r>
              <a:rPr lang="en-US" altLang="zh-CN">
                <a:latin typeface="黑体" panose="02010609060101010101" pitchFamily="49" charset="-122"/>
                <a:ea typeface="黑体" panose="02010609060101010101" pitchFamily="49" charset="-122"/>
              </a:rPr>
              <a:t>S’= R1(A) W1(A) R1(B) W1(B) R2(A) W2(A) R2(B) W2(B)</a:t>
            </a:r>
          </a:p>
          <a:p>
            <a:pPr lvl="2"/>
            <a:endParaRPr lang="zh-CN" altLang="en-US">
              <a:latin typeface="黑体" panose="02010609060101010101" pitchFamily="49" charset="-122"/>
              <a:ea typeface="黑体" panose="02010609060101010101" pitchFamily="49" charset="-122"/>
            </a:endParaRPr>
          </a:p>
        </p:txBody>
      </p:sp>
      <p:pic>
        <p:nvPicPr>
          <p:cNvPr id="35844" name="AutoShape 10">
            <a:extLst>
              <a:ext uri="{FF2B5EF4-FFF2-40B4-BE49-F238E27FC236}">
                <a16:creationId xmlns:a16="http://schemas.microsoft.com/office/drawing/2014/main" id="{0C7DAAC7-A7E0-4B0A-A74B-89D6792660E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438400" y="76200"/>
            <a:ext cx="19939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AutoShape 10">
            <a:extLst>
              <a:ext uri="{FF2B5EF4-FFF2-40B4-BE49-F238E27FC236}">
                <a16:creationId xmlns:a16="http://schemas.microsoft.com/office/drawing/2014/main" id="{0B4D4BB7-68B0-426A-90B5-54C512E4822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292600" y="76200"/>
            <a:ext cx="2006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a:extLst>
              <a:ext uri="{FF2B5EF4-FFF2-40B4-BE49-F238E27FC236}">
                <a16:creationId xmlns:a16="http://schemas.microsoft.com/office/drawing/2014/main" id="{1066F62F-E652-4EE2-BBE5-C827F17B3E60}"/>
              </a:ext>
            </a:extLst>
          </p:cNvPr>
          <p:cNvSpPr>
            <a:spLocks noChangeArrowheads="1"/>
          </p:cNvSpPr>
          <p:nvPr/>
        </p:nvSpPr>
        <p:spPr bwMode="auto">
          <a:xfrm>
            <a:off x="2686051" y="5830888"/>
            <a:ext cx="6119813" cy="863600"/>
          </a:xfrm>
          <a:prstGeom prst="rect">
            <a:avLst/>
          </a:prstGeom>
          <a:solidFill>
            <a:srgbClr val="CCFFFF"/>
          </a:solidFill>
          <a:ln w="28575">
            <a:solidFill>
              <a:schemeClr val="tx1"/>
            </a:solidFill>
            <a:miter lim="800000"/>
            <a:headEnd/>
            <a:tailEnd/>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Wingdings" panose="05000000000000000000" pitchFamily="2" charset="2"/>
              <a:buChar char="Ø"/>
            </a:pPr>
            <a:r>
              <a:rPr lang="zh-CN" altLang="en-US" sz="2000" b="1">
                <a:ea typeface="楷体_GB2312"/>
                <a:cs typeface="楷体_GB2312"/>
              </a:rPr>
              <a:t>调度</a:t>
            </a:r>
            <a:r>
              <a:rPr lang="en-US" altLang="zh-CN" sz="2000" b="1">
                <a:ea typeface="楷体_GB2312"/>
                <a:cs typeface="楷体_GB2312"/>
              </a:rPr>
              <a:t>S’</a:t>
            </a:r>
            <a:r>
              <a:rPr lang="zh-CN" altLang="en-US" sz="2000" b="1">
                <a:ea typeface="楷体_GB2312"/>
                <a:cs typeface="楷体_GB2312"/>
              </a:rPr>
              <a:t>是一个串行调度。</a:t>
            </a:r>
          </a:p>
          <a:p>
            <a:pPr eaLnBrk="1" hangingPunct="1">
              <a:spcBef>
                <a:spcPct val="20000"/>
              </a:spcBef>
              <a:buFont typeface="Wingdings" panose="05000000000000000000" pitchFamily="2" charset="2"/>
              <a:buChar char="Ø"/>
            </a:pPr>
            <a:r>
              <a:rPr lang="zh-CN" altLang="en-US" sz="2000" b="1">
                <a:ea typeface="楷体_GB2312"/>
                <a:cs typeface="楷体_GB2312"/>
              </a:rPr>
              <a:t>调度</a:t>
            </a:r>
            <a:r>
              <a:rPr lang="en-US" altLang="zh-CN" sz="2000" b="1">
                <a:ea typeface="楷体_GB2312"/>
                <a:cs typeface="楷体_GB2312"/>
              </a:rPr>
              <a:t>S</a:t>
            </a:r>
            <a:r>
              <a:rPr lang="zh-CN" altLang="en-US" sz="2000" b="1">
                <a:ea typeface="楷体_GB2312"/>
                <a:cs typeface="楷体_GB2312"/>
              </a:rPr>
              <a:t>等价于串行调度</a:t>
            </a:r>
            <a:r>
              <a:rPr lang="en-US" altLang="zh-CN" sz="2000" b="1">
                <a:ea typeface="楷体_GB2312"/>
                <a:cs typeface="楷体_GB2312"/>
              </a:rPr>
              <a:t>S’</a:t>
            </a:r>
            <a:r>
              <a:rPr lang="zh-CN" altLang="en-US" sz="2000" b="1">
                <a:ea typeface="楷体_GB2312"/>
                <a:cs typeface="楷体_GB2312"/>
              </a:rPr>
              <a:t>，是冲突可串行化的。</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ppt_x"/>
                                          </p:val>
                                        </p:tav>
                                        <p:tav tm="100000">
                                          <p:val>
                                            <p:strVal val="#ppt_x"/>
                                          </p:val>
                                        </p:tav>
                                      </p:tavLst>
                                    </p:anim>
                                    <p:anim calcmode="lin" valueType="num">
                                      <p:cBhvr additive="base">
                                        <p:cTn id="5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EB625796-0B4D-4B17-9977-5AEE3E844F6B}"/>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6867" name="内容占位符 2">
            <a:extLst>
              <a:ext uri="{FF2B5EF4-FFF2-40B4-BE49-F238E27FC236}">
                <a16:creationId xmlns:a16="http://schemas.microsoft.com/office/drawing/2014/main" id="{C15F9355-2AEA-40CB-AB07-2D693E79894C}"/>
              </a:ext>
            </a:extLst>
          </p:cNvPr>
          <p:cNvSpPr>
            <a:spLocks noGrp="1"/>
          </p:cNvSpPr>
          <p:nvPr>
            <p:ph idx="1"/>
          </p:nvPr>
        </p:nvSpPr>
        <p:spPr bwMode="auto">
          <a:xfrm>
            <a:off x="1701801" y="927100"/>
            <a:ext cx="8761413" cy="5214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a:latin typeface="黑体" panose="02010609060101010101" pitchFamily="49" charset="-122"/>
                <a:ea typeface="黑体" panose="02010609060101010101" pitchFamily="49" charset="-122"/>
              </a:rPr>
              <a:t>冲突可串行是可串行性的充分条件</a:t>
            </a:r>
            <a:endParaRPr lang="en-US" altLang="zh-CN">
              <a:latin typeface="黑体" panose="02010609060101010101" pitchFamily="49" charset="-122"/>
              <a:ea typeface="黑体" panose="02010609060101010101" pitchFamily="49" charset="-122"/>
            </a:endParaRPr>
          </a:p>
          <a:p>
            <a:pPr lvl="2"/>
            <a:endParaRPr lang="zh-CN" altLang="en-US">
              <a:latin typeface="黑体" panose="02010609060101010101" pitchFamily="49" charset="-122"/>
              <a:ea typeface="黑体" panose="02010609060101010101" pitchFamily="49" charset="-122"/>
            </a:endParaRPr>
          </a:p>
        </p:txBody>
      </p:sp>
      <p:pic>
        <p:nvPicPr>
          <p:cNvPr id="36868" name="AutoShape 10">
            <a:extLst>
              <a:ext uri="{FF2B5EF4-FFF2-40B4-BE49-F238E27FC236}">
                <a16:creationId xmlns:a16="http://schemas.microsoft.com/office/drawing/2014/main" id="{6CD8CC7D-FE6E-4B08-A615-D4561355C57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438400" y="76200"/>
            <a:ext cx="19939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AutoShape 10">
            <a:extLst>
              <a:ext uri="{FF2B5EF4-FFF2-40B4-BE49-F238E27FC236}">
                <a16:creationId xmlns:a16="http://schemas.microsoft.com/office/drawing/2014/main" id="{AFF181CC-CC30-4E3E-9CD7-A58273A1586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292600" y="76200"/>
            <a:ext cx="2006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4" descr="第七章图9">
            <a:extLst>
              <a:ext uri="{FF2B5EF4-FFF2-40B4-BE49-F238E27FC236}">
                <a16:creationId xmlns:a16="http://schemas.microsoft.com/office/drawing/2014/main" id="{E695FE3C-8B7A-4B5C-8B99-742F723A42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0150" y="1414463"/>
            <a:ext cx="3816350"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Text Box 5">
            <a:extLst>
              <a:ext uri="{FF2B5EF4-FFF2-40B4-BE49-F238E27FC236}">
                <a16:creationId xmlns:a16="http://schemas.microsoft.com/office/drawing/2014/main" id="{986A909D-AF4F-4C40-98E4-DFA3900F2FA0}"/>
              </a:ext>
            </a:extLst>
          </p:cNvPr>
          <p:cNvSpPr txBox="1">
            <a:spLocks noChangeArrowheads="1"/>
          </p:cNvSpPr>
          <p:nvPr/>
        </p:nvSpPr>
        <p:spPr bwMode="auto">
          <a:xfrm>
            <a:off x="7078663" y="2206625"/>
            <a:ext cx="2952750" cy="1581150"/>
          </a:xfrm>
          <a:prstGeom prst="rect">
            <a:avLst/>
          </a:prstGeom>
          <a:solidFill>
            <a:srgbClr val="CCFFFF"/>
          </a:solidFill>
          <a:ln w="28575">
            <a:solidFill>
              <a:schemeClr val="tx1"/>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SzPct val="80000"/>
              <a:buFont typeface="Wingdings" panose="05000000000000000000" pitchFamily="2" charset="2"/>
              <a:buChar char="Ø"/>
            </a:pPr>
            <a:r>
              <a:rPr lang="zh-CN" altLang="en-US" sz="2000" b="1">
                <a:latin typeface="楷体_GB2312"/>
                <a:ea typeface="楷体_GB2312"/>
                <a:cs typeface="楷体_GB2312"/>
              </a:rPr>
              <a:t>调度运行结果与串行调度</a:t>
            </a:r>
            <a:r>
              <a:rPr lang="en-US" altLang="zh-CN" sz="2000" b="1">
                <a:latin typeface="楷体_GB2312"/>
                <a:ea typeface="楷体_GB2312"/>
                <a:cs typeface="楷体_GB2312"/>
              </a:rPr>
              <a:t>T1→T2→T3</a:t>
            </a:r>
            <a:r>
              <a:rPr lang="zh-CN" altLang="en-US" sz="2000" b="1">
                <a:latin typeface="楷体_GB2312"/>
                <a:ea typeface="楷体_GB2312"/>
                <a:cs typeface="楷体_GB2312"/>
              </a:rPr>
              <a:t>的运行结果是一致的，但调度不是冲突可串行的 </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815ED470-E4F9-4C81-B329-A9B292E09FC0}"/>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7891" name="内容占位符 2">
            <a:extLst>
              <a:ext uri="{FF2B5EF4-FFF2-40B4-BE49-F238E27FC236}">
                <a16:creationId xmlns:a16="http://schemas.microsoft.com/office/drawing/2014/main" id="{0B12B0DA-48D4-43E6-BFDB-C4FB66A1E048}"/>
              </a:ext>
            </a:extLst>
          </p:cNvPr>
          <p:cNvSpPr>
            <a:spLocks noGrp="1"/>
          </p:cNvSpPr>
          <p:nvPr>
            <p:ph idx="1"/>
          </p:nvPr>
        </p:nvSpPr>
        <p:spPr bwMode="auto">
          <a:xfrm>
            <a:off x="1701801" y="927100"/>
            <a:ext cx="8761413" cy="5214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a:latin typeface="黑体" panose="02010609060101010101" pitchFamily="49" charset="-122"/>
                <a:ea typeface="黑体" panose="02010609060101010101" pitchFamily="49" charset="-122"/>
              </a:rPr>
              <a:t>视图等价</a:t>
            </a:r>
          </a:p>
          <a:p>
            <a:pPr lvl="2"/>
            <a:r>
              <a:rPr lang="zh-CN" altLang="en-US">
                <a:latin typeface="黑体" panose="02010609060101010101" pitchFamily="49" charset="-122"/>
                <a:ea typeface="黑体" panose="02010609060101010101" pitchFamily="49" charset="-122"/>
              </a:rPr>
              <a:t>对同一事务集，如果两个调度</a:t>
            </a:r>
            <a:r>
              <a:rPr lang="en-US" altLang="zh-CN">
                <a:latin typeface="黑体" panose="02010609060101010101" pitchFamily="49" charset="-122"/>
                <a:ea typeface="黑体" panose="02010609060101010101" pitchFamily="49" charset="-122"/>
              </a:rPr>
              <a:t>S1</a:t>
            </a:r>
            <a:r>
              <a:rPr lang="zh-CN" altLang="en-US">
                <a:latin typeface="黑体" panose="02010609060101010101" pitchFamily="49" charset="-122"/>
                <a:ea typeface="黑体" panose="02010609060101010101" pitchFamily="49" charset="-122"/>
              </a:rPr>
              <a:t>和</a:t>
            </a:r>
            <a:r>
              <a:rPr lang="en-US" altLang="zh-CN">
                <a:latin typeface="黑体" panose="02010609060101010101" pitchFamily="49" charset="-122"/>
                <a:ea typeface="黑体" panose="02010609060101010101" pitchFamily="49" charset="-122"/>
              </a:rPr>
              <a:t>S2</a:t>
            </a:r>
            <a:r>
              <a:rPr lang="zh-CN" altLang="en-US">
                <a:latin typeface="黑体" panose="02010609060101010101" pitchFamily="49" charset="-122"/>
                <a:ea typeface="黑体" panose="02010609060101010101" pitchFamily="49" charset="-122"/>
              </a:rPr>
              <a:t>在任何时候都保证每个事务读取相同的值，写入数据库的最终状态也是一样的，则称调度</a:t>
            </a:r>
            <a:r>
              <a:rPr lang="en-US" altLang="zh-CN">
                <a:latin typeface="黑体" panose="02010609060101010101" pitchFamily="49" charset="-122"/>
                <a:ea typeface="黑体" panose="02010609060101010101" pitchFamily="49" charset="-122"/>
              </a:rPr>
              <a:t>S1</a:t>
            </a:r>
            <a:r>
              <a:rPr lang="zh-CN" altLang="en-US">
                <a:latin typeface="黑体" panose="02010609060101010101" pitchFamily="49" charset="-122"/>
                <a:ea typeface="黑体" panose="02010609060101010101" pitchFamily="49" charset="-122"/>
              </a:rPr>
              <a:t>和</a:t>
            </a:r>
            <a:r>
              <a:rPr lang="en-US" altLang="zh-CN">
                <a:latin typeface="黑体" panose="02010609060101010101" pitchFamily="49" charset="-122"/>
                <a:ea typeface="黑体" panose="02010609060101010101" pitchFamily="49" charset="-122"/>
              </a:rPr>
              <a:t>S2</a:t>
            </a:r>
            <a:r>
              <a:rPr lang="zh-CN" altLang="en-US">
                <a:latin typeface="黑体" panose="02010609060101010101" pitchFamily="49" charset="-122"/>
                <a:ea typeface="黑体" panose="02010609060101010101" pitchFamily="49" charset="-122"/>
              </a:rPr>
              <a:t>视图等价。</a:t>
            </a:r>
          </a:p>
        </p:txBody>
      </p:sp>
      <p:pic>
        <p:nvPicPr>
          <p:cNvPr id="37892" name="AutoShape 10">
            <a:extLst>
              <a:ext uri="{FF2B5EF4-FFF2-40B4-BE49-F238E27FC236}">
                <a16:creationId xmlns:a16="http://schemas.microsoft.com/office/drawing/2014/main" id="{5EA6BAF1-1AD0-4B86-8D29-ED54884821B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438400" y="76200"/>
            <a:ext cx="19939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AutoShape 10">
            <a:extLst>
              <a:ext uri="{FF2B5EF4-FFF2-40B4-BE49-F238E27FC236}">
                <a16:creationId xmlns:a16="http://schemas.microsoft.com/office/drawing/2014/main" id="{14C520C7-8AA6-4367-A30F-DC7B1DA1FED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292600" y="76200"/>
            <a:ext cx="2768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第七章图5">
            <a:extLst>
              <a:ext uri="{FF2B5EF4-FFF2-40B4-BE49-F238E27FC236}">
                <a16:creationId xmlns:a16="http://schemas.microsoft.com/office/drawing/2014/main" id="{819AA89C-1494-4A89-882C-3D2D7D73EB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2106614"/>
            <a:ext cx="2370138"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第七章图6">
            <a:extLst>
              <a:ext uri="{FF2B5EF4-FFF2-40B4-BE49-F238E27FC236}">
                <a16:creationId xmlns:a16="http://schemas.microsoft.com/office/drawing/2014/main" id="{11EDE34B-FFC6-4F90-A630-A17DE2D140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3013" y="2106613"/>
            <a:ext cx="252095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3">
            <a:extLst>
              <a:ext uri="{FF2B5EF4-FFF2-40B4-BE49-F238E27FC236}">
                <a16:creationId xmlns:a16="http://schemas.microsoft.com/office/drawing/2014/main" id="{57C0B366-091E-4F2C-9FA4-3577EFA05E9A}"/>
              </a:ext>
            </a:extLst>
          </p:cNvPr>
          <p:cNvSpPr>
            <a:spLocks noChangeArrowheads="1"/>
          </p:cNvSpPr>
          <p:nvPr/>
        </p:nvSpPr>
        <p:spPr bwMode="auto">
          <a:xfrm>
            <a:off x="2649538" y="4986339"/>
            <a:ext cx="6337300" cy="974725"/>
          </a:xfrm>
          <a:prstGeom prst="rect">
            <a:avLst/>
          </a:prstGeom>
          <a:solidFill>
            <a:srgbClr val="CCFFFF"/>
          </a:solidFill>
          <a:ln w="28575">
            <a:solidFill>
              <a:schemeClr val="tx1"/>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Ø"/>
            </a:pPr>
            <a:r>
              <a:rPr lang="zh-CN" altLang="en-US" sz="2000" b="1">
                <a:latin typeface="楷体_GB2312"/>
                <a:ea typeface="楷体_GB2312"/>
                <a:cs typeface="楷体_GB2312"/>
              </a:rPr>
              <a:t>调度</a:t>
            </a:r>
            <a:r>
              <a:rPr lang="en-US" altLang="zh-CN" sz="2000" b="1">
                <a:latin typeface="楷体_GB2312"/>
                <a:ea typeface="楷体_GB2312"/>
                <a:cs typeface="楷体_GB2312"/>
              </a:rPr>
              <a:t>S1</a:t>
            </a:r>
            <a:r>
              <a:rPr lang="zh-CN" altLang="en-US" sz="2000" b="1">
                <a:latin typeface="楷体_GB2312"/>
                <a:ea typeface="楷体_GB2312"/>
                <a:cs typeface="楷体_GB2312"/>
              </a:rPr>
              <a:t>和调度</a:t>
            </a:r>
            <a:r>
              <a:rPr lang="en-US" altLang="zh-CN" sz="2000" b="1">
                <a:latin typeface="楷体_GB2312"/>
                <a:ea typeface="楷体_GB2312"/>
                <a:cs typeface="楷体_GB2312"/>
              </a:rPr>
              <a:t>S2</a:t>
            </a:r>
            <a:r>
              <a:rPr lang="zh-CN" altLang="en-US" sz="2000" b="1">
                <a:latin typeface="楷体_GB2312"/>
                <a:ea typeface="楷体_GB2312"/>
                <a:cs typeface="楷体_GB2312"/>
              </a:rPr>
              <a:t>不是视图等价的</a:t>
            </a:r>
          </a:p>
          <a:p>
            <a:pPr lvl="1" eaLnBrk="1" hangingPunct="1">
              <a:buFont typeface="Wingdings" panose="05000000000000000000" pitchFamily="2" charset="2"/>
              <a:buChar char="Ø"/>
            </a:pPr>
            <a:r>
              <a:rPr lang="zh-CN" altLang="en-US" b="1">
                <a:latin typeface="楷体_GB2312"/>
                <a:ea typeface="楷体_GB2312"/>
                <a:cs typeface="楷体_GB2312"/>
              </a:rPr>
              <a:t>调度</a:t>
            </a:r>
            <a:r>
              <a:rPr lang="en-US" altLang="zh-CN" b="1">
                <a:latin typeface="楷体_GB2312"/>
                <a:ea typeface="楷体_GB2312"/>
                <a:cs typeface="楷体_GB2312"/>
              </a:rPr>
              <a:t>S1</a:t>
            </a:r>
            <a:r>
              <a:rPr lang="zh-CN" altLang="en-US" b="1">
                <a:latin typeface="楷体_GB2312"/>
                <a:ea typeface="楷体_GB2312"/>
                <a:cs typeface="楷体_GB2312"/>
              </a:rPr>
              <a:t>中</a:t>
            </a:r>
            <a:r>
              <a:rPr lang="en-US" altLang="zh-CN" b="1">
                <a:latin typeface="楷体_GB2312"/>
                <a:ea typeface="楷体_GB2312"/>
                <a:cs typeface="楷体_GB2312"/>
              </a:rPr>
              <a:t>T2</a:t>
            </a:r>
            <a:r>
              <a:rPr lang="zh-CN" altLang="en-US" b="1">
                <a:latin typeface="楷体_GB2312"/>
                <a:ea typeface="楷体_GB2312"/>
                <a:cs typeface="楷体_GB2312"/>
              </a:rPr>
              <a:t>事务读取的</a:t>
            </a:r>
            <a:r>
              <a:rPr lang="en-US" altLang="zh-CN" b="1">
                <a:latin typeface="楷体_GB2312"/>
                <a:ea typeface="楷体_GB2312"/>
                <a:cs typeface="楷体_GB2312"/>
              </a:rPr>
              <a:t>A</a:t>
            </a:r>
            <a:r>
              <a:rPr lang="zh-CN" altLang="en-US" b="1">
                <a:latin typeface="楷体_GB2312"/>
                <a:ea typeface="楷体_GB2312"/>
                <a:cs typeface="楷体_GB2312"/>
              </a:rPr>
              <a:t>值是事务</a:t>
            </a:r>
            <a:r>
              <a:rPr lang="en-US" altLang="zh-CN" b="1">
                <a:latin typeface="楷体_GB2312"/>
                <a:ea typeface="楷体_GB2312"/>
                <a:cs typeface="楷体_GB2312"/>
              </a:rPr>
              <a:t>T1</a:t>
            </a:r>
            <a:r>
              <a:rPr lang="zh-CN" altLang="en-US" b="1">
                <a:latin typeface="楷体_GB2312"/>
                <a:ea typeface="楷体_GB2312"/>
                <a:cs typeface="楷体_GB2312"/>
              </a:rPr>
              <a:t>修改后的值，</a:t>
            </a:r>
          </a:p>
          <a:p>
            <a:pPr lvl="1" eaLnBrk="1" hangingPunct="1">
              <a:buFont typeface="Wingdings" panose="05000000000000000000" pitchFamily="2" charset="2"/>
              <a:buChar char="Ø"/>
            </a:pPr>
            <a:r>
              <a:rPr lang="zh-CN" altLang="en-US" b="1">
                <a:latin typeface="楷体_GB2312"/>
                <a:ea typeface="楷体_GB2312"/>
                <a:cs typeface="楷体_GB2312"/>
              </a:rPr>
              <a:t>调度</a:t>
            </a:r>
            <a:r>
              <a:rPr lang="en-US" altLang="zh-CN" b="1">
                <a:latin typeface="楷体_GB2312"/>
                <a:ea typeface="楷体_GB2312"/>
                <a:cs typeface="楷体_GB2312"/>
              </a:rPr>
              <a:t>S2</a:t>
            </a:r>
            <a:r>
              <a:rPr lang="zh-CN" altLang="en-US" b="1">
                <a:latin typeface="楷体_GB2312"/>
                <a:ea typeface="楷体_GB2312"/>
                <a:cs typeface="楷体_GB2312"/>
              </a:rPr>
              <a:t>中</a:t>
            </a:r>
            <a:r>
              <a:rPr lang="en-US" altLang="zh-CN" b="1">
                <a:latin typeface="楷体_GB2312"/>
                <a:ea typeface="楷体_GB2312"/>
                <a:cs typeface="楷体_GB2312"/>
              </a:rPr>
              <a:t>T2</a:t>
            </a:r>
            <a:r>
              <a:rPr lang="zh-CN" altLang="en-US" b="1">
                <a:latin typeface="楷体_GB2312"/>
                <a:ea typeface="楷体_GB2312"/>
                <a:cs typeface="楷体_GB2312"/>
              </a:rPr>
              <a:t>事务读取的</a:t>
            </a:r>
            <a:r>
              <a:rPr lang="en-US" altLang="zh-CN" b="1">
                <a:latin typeface="楷体_GB2312"/>
                <a:ea typeface="楷体_GB2312"/>
                <a:cs typeface="楷体_GB2312"/>
              </a:rPr>
              <a:t>A</a:t>
            </a:r>
            <a:r>
              <a:rPr lang="zh-CN" altLang="en-US" b="1">
                <a:latin typeface="楷体_GB2312"/>
                <a:ea typeface="楷体_GB2312"/>
                <a:cs typeface="楷体_GB2312"/>
              </a:rPr>
              <a:t>值是事务</a:t>
            </a:r>
            <a:r>
              <a:rPr lang="en-US" altLang="zh-CN" b="1">
                <a:latin typeface="楷体_GB2312"/>
                <a:ea typeface="楷体_GB2312"/>
                <a:cs typeface="楷体_GB2312"/>
              </a:rPr>
              <a:t>T1</a:t>
            </a:r>
            <a:r>
              <a:rPr lang="zh-CN" altLang="en-US" b="1">
                <a:latin typeface="楷体_GB2312"/>
                <a:ea typeface="楷体_GB2312"/>
                <a:cs typeface="楷体_GB2312"/>
              </a:rPr>
              <a:t>修改前的值。</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F4298F2E-F745-4625-8588-00EABDE43FE9}"/>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32B3AB88-FD0A-4A22-BEA2-21B50921E3DA}"/>
              </a:ext>
            </a:extLst>
          </p:cNvPr>
          <p:cNvSpPr>
            <a:spLocks noGrp="1"/>
          </p:cNvSpPr>
          <p:nvPr>
            <p:ph idx="1"/>
          </p:nvPr>
        </p:nvSpPr>
        <p:spPr bwMode="auto">
          <a:xfrm>
            <a:off x="2138363" y="1187451"/>
            <a:ext cx="8229600" cy="4926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a:latin typeface="黑体" panose="02010609060101010101" pitchFamily="49" charset="-122"/>
                <a:ea typeface="黑体" panose="02010609060101010101" pitchFamily="49" charset="-122"/>
              </a:rPr>
              <a:t>视图可串行化</a:t>
            </a:r>
          </a:p>
          <a:p>
            <a:pPr lvl="2"/>
            <a:r>
              <a:rPr lang="zh-CN" altLang="en-US">
                <a:latin typeface="黑体" panose="02010609060101010101" pitchFamily="49" charset="-122"/>
                <a:ea typeface="黑体" panose="02010609060101010101" pitchFamily="49" charset="-122"/>
              </a:rPr>
              <a:t>如果某个调度视图等价于一个串行调度，则称这个调度是视图可串行化的 </a:t>
            </a:r>
          </a:p>
          <a:p>
            <a:pPr lvl="1"/>
            <a:r>
              <a:rPr lang="zh-CN" altLang="en-US">
                <a:latin typeface="黑体" panose="02010609060101010101" pitchFamily="49" charset="-122"/>
                <a:ea typeface="黑体" panose="02010609060101010101" pitchFamily="49" charset="-122"/>
              </a:rPr>
              <a:t>如果调度是冲突可串行化的，则该调度一定是视图可串行化的。但反过来未必成立。</a:t>
            </a:r>
            <a:endParaRPr lang="en-US" altLang="zh-CN">
              <a:latin typeface="黑体" panose="02010609060101010101" pitchFamily="49" charset="-122"/>
              <a:ea typeface="黑体" panose="02010609060101010101" pitchFamily="49" charset="-122"/>
            </a:endParaRPr>
          </a:p>
          <a:p>
            <a:pPr lvl="1"/>
            <a:r>
              <a:rPr lang="zh-CN" altLang="en-US">
                <a:latin typeface="黑体" panose="02010609060101010101" pitchFamily="49" charset="-122"/>
                <a:ea typeface="黑体" panose="02010609060101010101" pitchFamily="49" charset="-122"/>
              </a:rPr>
              <a:t>举例</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设调度</a:t>
            </a:r>
            <a:r>
              <a:rPr lang="en-US" altLang="zh-CN">
                <a:latin typeface="黑体" panose="02010609060101010101" pitchFamily="49" charset="-122"/>
                <a:ea typeface="黑体" panose="02010609060101010101" pitchFamily="49" charset="-122"/>
              </a:rPr>
              <a:t>S1= R1(A) W3(A) R2(B) W1(B)</a:t>
            </a:r>
          </a:p>
          <a:p>
            <a:pPr lvl="2"/>
            <a:r>
              <a:rPr lang="zh-CN" altLang="en-US">
                <a:latin typeface="黑体" panose="02010609060101010101" pitchFamily="49" charset="-122"/>
                <a:ea typeface="黑体" panose="02010609060101010101" pitchFamily="49" charset="-122"/>
              </a:rPr>
              <a:t>经过非冲突调整，</a:t>
            </a:r>
            <a:r>
              <a:rPr lang="en-US" altLang="zh-CN">
                <a:latin typeface="黑体" panose="02010609060101010101" pitchFamily="49" charset="-122"/>
                <a:ea typeface="黑体" panose="02010609060101010101" pitchFamily="49" charset="-122"/>
              </a:rPr>
              <a:t>S2 = R2(B) R1(A) W1(B) W3(A)	</a:t>
            </a:r>
          </a:p>
          <a:p>
            <a:pPr lvl="2"/>
            <a:r>
              <a:rPr lang="zh-CN" altLang="en-US">
                <a:latin typeface="黑体" panose="02010609060101010101" pitchFamily="49" charset="-122"/>
                <a:ea typeface="黑体" panose="02010609060101010101" pitchFamily="49" charset="-122"/>
              </a:rPr>
              <a:t>调度</a:t>
            </a:r>
            <a:r>
              <a:rPr lang="en-US" altLang="zh-CN">
                <a:latin typeface="黑体" panose="02010609060101010101" pitchFamily="49" charset="-122"/>
                <a:ea typeface="黑体" panose="02010609060101010101" pitchFamily="49" charset="-122"/>
              </a:rPr>
              <a:t>S1</a:t>
            </a:r>
            <a:r>
              <a:rPr lang="zh-CN" altLang="en-US">
                <a:latin typeface="黑体" panose="02010609060101010101" pitchFamily="49" charset="-122"/>
                <a:ea typeface="黑体" panose="02010609060101010101" pitchFamily="49" charset="-122"/>
              </a:rPr>
              <a:t>和调度</a:t>
            </a:r>
            <a:r>
              <a:rPr lang="en-US" altLang="zh-CN">
                <a:latin typeface="黑体" panose="02010609060101010101" pitchFamily="49" charset="-122"/>
                <a:ea typeface="黑体" panose="02010609060101010101" pitchFamily="49" charset="-122"/>
              </a:rPr>
              <a:t>S2</a:t>
            </a:r>
            <a:r>
              <a:rPr lang="zh-CN" altLang="en-US">
                <a:latin typeface="黑体" panose="02010609060101010101" pitchFamily="49" charset="-122"/>
                <a:ea typeface="黑体" panose="02010609060101010101" pitchFamily="49" charset="-122"/>
              </a:rPr>
              <a:t>是冲突等价的。</a:t>
            </a:r>
          </a:p>
          <a:p>
            <a:pPr lvl="2"/>
            <a:r>
              <a:rPr lang="zh-CN" altLang="en-US">
                <a:latin typeface="黑体" panose="02010609060101010101" pitchFamily="49" charset="-122"/>
                <a:ea typeface="黑体" panose="02010609060101010101" pitchFamily="49" charset="-122"/>
              </a:rPr>
              <a:t>又因为调度</a:t>
            </a:r>
            <a:r>
              <a:rPr lang="en-US" altLang="zh-CN">
                <a:latin typeface="黑体" panose="02010609060101010101" pitchFamily="49" charset="-122"/>
                <a:ea typeface="黑体" panose="02010609060101010101" pitchFamily="49" charset="-122"/>
              </a:rPr>
              <a:t>S2</a:t>
            </a:r>
            <a:r>
              <a:rPr lang="zh-CN" altLang="en-US">
                <a:latin typeface="黑体" panose="02010609060101010101" pitchFamily="49" charset="-122"/>
                <a:ea typeface="黑体" panose="02010609060101010101" pitchFamily="49" charset="-122"/>
              </a:rPr>
              <a:t>为一串行调度，因此调度</a:t>
            </a:r>
            <a:r>
              <a:rPr lang="en-US" altLang="zh-CN">
                <a:latin typeface="黑体" panose="02010609060101010101" pitchFamily="49" charset="-122"/>
                <a:ea typeface="黑体" panose="02010609060101010101" pitchFamily="49" charset="-122"/>
              </a:rPr>
              <a:t>S1</a:t>
            </a:r>
            <a:r>
              <a:rPr lang="zh-CN" altLang="en-US">
                <a:latin typeface="黑体" panose="02010609060101010101" pitchFamily="49" charset="-122"/>
                <a:ea typeface="黑体" panose="02010609060101010101" pitchFamily="49" charset="-122"/>
              </a:rPr>
              <a:t>是冲突可串行化的。</a:t>
            </a:r>
          </a:p>
          <a:p>
            <a:pPr lvl="2"/>
            <a:r>
              <a:rPr lang="zh-CN" altLang="en-US">
                <a:latin typeface="黑体" panose="02010609060101010101" pitchFamily="49" charset="-122"/>
                <a:ea typeface="黑体" panose="02010609060101010101" pitchFamily="49" charset="-122"/>
              </a:rPr>
              <a:t>对于调度</a:t>
            </a:r>
            <a:r>
              <a:rPr lang="en-US" altLang="zh-CN">
                <a:latin typeface="黑体" panose="02010609060101010101" pitchFamily="49" charset="-122"/>
                <a:ea typeface="黑体" panose="02010609060101010101" pitchFamily="49" charset="-122"/>
              </a:rPr>
              <a:t>S1</a:t>
            </a:r>
            <a:r>
              <a:rPr lang="zh-CN" altLang="en-US">
                <a:latin typeface="黑体" panose="02010609060101010101" pitchFamily="49" charset="-122"/>
                <a:ea typeface="黑体" panose="02010609060101010101" pitchFamily="49" charset="-122"/>
              </a:rPr>
              <a:t>和</a:t>
            </a:r>
            <a:r>
              <a:rPr lang="en-US" altLang="zh-CN">
                <a:latin typeface="黑体" panose="02010609060101010101" pitchFamily="49" charset="-122"/>
                <a:ea typeface="黑体" panose="02010609060101010101" pitchFamily="49" charset="-122"/>
              </a:rPr>
              <a:t>S2</a:t>
            </a:r>
            <a:r>
              <a:rPr lang="zh-CN" altLang="en-US">
                <a:latin typeface="黑体" panose="02010609060101010101" pitchFamily="49" charset="-122"/>
                <a:ea typeface="黑体" panose="02010609060101010101" pitchFamily="49" charset="-122"/>
              </a:rPr>
              <a:t>，事务</a:t>
            </a:r>
            <a:r>
              <a:rPr lang="en-US" altLang="zh-CN">
                <a:latin typeface="黑体" panose="02010609060101010101" pitchFamily="49" charset="-122"/>
                <a:ea typeface="黑体" panose="02010609060101010101" pitchFamily="49" charset="-122"/>
              </a:rPr>
              <a:t>T1</a:t>
            </a:r>
            <a:r>
              <a:rPr lang="zh-CN" altLang="en-US">
                <a:latin typeface="黑体" panose="02010609060101010101" pitchFamily="49" charset="-122"/>
                <a:ea typeface="黑体" panose="02010609060101010101" pitchFamily="49" charset="-122"/>
              </a:rPr>
              <a:t>读取的</a:t>
            </a:r>
            <a:r>
              <a:rPr lang="en-US" altLang="zh-CN">
                <a:latin typeface="黑体" panose="02010609060101010101" pitchFamily="49" charset="-122"/>
                <a:ea typeface="黑体" panose="02010609060101010101" pitchFamily="49" charset="-122"/>
              </a:rPr>
              <a:t>A</a:t>
            </a:r>
            <a:r>
              <a:rPr lang="zh-CN" altLang="en-US">
                <a:latin typeface="黑体" panose="02010609060101010101" pitchFamily="49" charset="-122"/>
                <a:ea typeface="黑体" panose="02010609060101010101" pitchFamily="49" charset="-122"/>
              </a:rPr>
              <a:t>、事务</a:t>
            </a:r>
            <a:r>
              <a:rPr lang="en-US" altLang="zh-CN">
                <a:latin typeface="黑体" panose="02010609060101010101" pitchFamily="49" charset="-122"/>
                <a:ea typeface="黑体" panose="02010609060101010101" pitchFamily="49" charset="-122"/>
              </a:rPr>
              <a:t>T2</a:t>
            </a:r>
            <a:r>
              <a:rPr lang="zh-CN" altLang="en-US">
                <a:latin typeface="黑体" panose="02010609060101010101" pitchFamily="49" charset="-122"/>
                <a:ea typeface="黑体" panose="02010609060101010101" pitchFamily="49" charset="-122"/>
              </a:rPr>
              <a:t>读取的</a:t>
            </a:r>
            <a:r>
              <a:rPr lang="en-US" altLang="zh-CN">
                <a:latin typeface="黑体" panose="02010609060101010101" pitchFamily="49" charset="-122"/>
                <a:ea typeface="黑体" panose="02010609060101010101" pitchFamily="49" charset="-122"/>
              </a:rPr>
              <a:t>B</a:t>
            </a:r>
            <a:r>
              <a:rPr lang="zh-CN" altLang="en-US">
                <a:latin typeface="黑体" panose="02010609060101010101" pitchFamily="49" charset="-122"/>
                <a:ea typeface="黑体" panose="02010609060101010101" pitchFamily="49" charset="-122"/>
              </a:rPr>
              <a:t>都是数据库的初始值；数据库最终的</a:t>
            </a:r>
            <a:r>
              <a:rPr lang="en-US" altLang="zh-CN">
                <a:latin typeface="黑体" panose="02010609060101010101" pitchFamily="49" charset="-122"/>
                <a:ea typeface="黑体" panose="02010609060101010101" pitchFamily="49" charset="-122"/>
              </a:rPr>
              <a:t>A</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B</a:t>
            </a:r>
            <a:r>
              <a:rPr lang="zh-CN" altLang="en-US">
                <a:latin typeface="黑体" panose="02010609060101010101" pitchFamily="49" charset="-122"/>
                <a:ea typeface="黑体" panose="02010609060101010101" pitchFamily="49" charset="-122"/>
              </a:rPr>
              <a:t>值都是由事务</a:t>
            </a:r>
            <a:r>
              <a:rPr lang="en-US" altLang="zh-CN">
                <a:latin typeface="黑体" panose="02010609060101010101" pitchFamily="49" charset="-122"/>
                <a:ea typeface="黑体" panose="02010609060101010101" pitchFamily="49" charset="-122"/>
              </a:rPr>
              <a:t>T3</a:t>
            </a:r>
            <a:r>
              <a:rPr lang="zh-CN" altLang="en-US">
                <a:latin typeface="黑体" panose="02010609060101010101" pitchFamily="49" charset="-122"/>
                <a:ea typeface="黑体" panose="02010609060101010101" pitchFamily="49" charset="-122"/>
              </a:rPr>
              <a:t>和</a:t>
            </a:r>
            <a:r>
              <a:rPr lang="en-US" altLang="zh-CN">
                <a:latin typeface="黑体" panose="02010609060101010101" pitchFamily="49" charset="-122"/>
                <a:ea typeface="黑体" panose="02010609060101010101" pitchFamily="49" charset="-122"/>
              </a:rPr>
              <a:t>T1</a:t>
            </a:r>
            <a:r>
              <a:rPr lang="zh-CN" altLang="en-US">
                <a:latin typeface="黑体" panose="02010609060101010101" pitchFamily="49" charset="-122"/>
                <a:ea typeface="黑体" panose="02010609060101010101" pitchFamily="49" charset="-122"/>
              </a:rPr>
              <a:t>写入的。</a:t>
            </a:r>
          </a:p>
          <a:p>
            <a:pPr lvl="2"/>
            <a:r>
              <a:rPr lang="zh-CN" altLang="en-US">
                <a:latin typeface="黑体" panose="02010609060101010101" pitchFamily="49" charset="-122"/>
                <a:ea typeface="黑体" panose="02010609060101010101" pitchFamily="49" charset="-122"/>
              </a:rPr>
              <a:t>因此，调度</a:t>
            </a:r>
            <a:r>
              <a:rPr lang="en-US" altLang="zh-CN">
                <a:latin typeface="黑体" panose="02010609060101010101" pitchFamily="49" charset="-122"/>
                <a:ea typeface="黑体" panose="02010609060101010101" pitchFamily="49" charset="-122"/>
              </a:rPr>
              <a:t>S1</a:t>
            </a:r>
            <a:r>
              <a:rPr lang="zh-CN" altLang="en-US">
                <a:latin typeface="黑体" panose="02010609060101010101" pitchFamily="49" charset="-122"/>
                <a:ea typeface="黑体" panose="02010609060101010101" pitchFamily="49" charset="-122"/>
              </a:rPr>
              <a:t>和</a:t>
            </a:r>
            <a:r>
              <a:rPr lang="en-US" altLang="zh-CN">
                <a:latin typeface="黑体" panose="02010609060101010101" pitchFamily="49" charset="-122"/>
                <a:ea typeface="黑体" panose="02010609060101010101" pitchFamily="49" charset="-122"/>
              </a:rPr>
              <a:t>S2</a:t>
            </a:r>
            <a:r>
              <a:rPr lang="zh-CN" altLang="en-US">
                <a:latin typeface="黑体" panose="02010609060101010101" pitchFamily="49" charset="-122"/>
                <a:ea typeface="黑体" panose="02010609060101010101" pitchFamily="49" charset="-122"/>
              </a:rPr>
              <a:t>是视图可串行化的。</a:t>
            </a:r>
          </a:p>
        </p:txBody>
      </p:sp>
      <p:pic>
        <p:nvPicPr>
          <p:cNvPr id="39940" name="AutoShape 10">
            <a:extLst>
              <a:ext uri="{FF2B5EF4-FFF2-40B4-BE49-F238E27FC236}">
                <a16:creationId xmlns:a16="http://schemas.microsoft.com/office/drawing/2014/main" id="{6ADF9F24-75FE-40F0-9159-E132B802C4B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438400" y="76200"/>
            <a:ext cx="19939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AutoShape 10">
            <a:extLst>
              <a:ext uri="{FF2B5EF4-FFF2-40B4-BE49-F238E27FC236}">
                <a16:creationId xmlns:a16="http://schemas.microsoft.com/office/drawing/2014/main" id="{0E6F8E36-6898-4FEA-A6F7-FDF2CF3927D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292600" y="76200"/>
            <a:ext cx="2768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B5A675E3-64D5-4B3B-8AB4-CFDAAFDBB4B5}"/>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40963" name="内容占位符 2">
            <a:extLst>
              <a:ext uri="{FF2B5EF4-FFF2-40B4-BE49-F238E27FC236}">
                <a16:creationId xmlns:a16="http://schemas.microsoft.com/office/drawing/2014/main" id="{2660CAC1-CF64-4A50-A4F7-B2F3224E0FF5}"/>
              </a:ext>
            </a:extLst>
          </p:cNvPr>
          <p:cNvSpPr>
            <a:spLocks noGrp="1"/>
          </p:cNvSpPr>
          <p:nvPr>
            <p:ph idx="1"/>
          </p:nvPr>
        </p:nvSpPr>
        <p:spPr bwMode="auto">
          <a:xfrm>
            <a:off x="2138363" y="1187451"/>
            <a:ext cx="8229600" cy="4926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a:latin typeface="黑体" panose="02010609060101010101" pitchFamily="49" charset="-122"/>
                <a:ea typeface="黑体" panose="02010609060101010101" pitchFamily="49" charset="-122"/>
              </a:rPr>
              <a:t>判定一个调度是否是冲突可串行化的，可以使用前驱图（</a:t>
            </a:r>
            <a:r>
              <a:rPr lang="en-US" altLang="zh-CN">
                <a:latin typeface="黑体" panose="02010609060101010101" pitchFamily="49" charset="-122"/>
                <a:ea typeface="黑体" panose="02010609060101010101" pitchFamily="49" charset="-122"/>
              </a:rPr>
              <a:t>precedence graph</a:t>
            </a:r>
            <a:r>
              <a:rPr lang="zh-CN" altLang="en-US">
                <a:latin typeface="黑体" panose="02010609060101010101" pitchFamily="49" charset="-122"/>
                <a:ea typeface="黑体" panose="02010609060101010101" pitchFamily="49" charset="-122"/>
              </a:rPr>
              <a:t>）</a:t>
            </a:r>
          </a:p>
          <a:p>
            <a:pPr lvl="2"/>
            <a:r>
              <a:rPr lang="zh-CN" altLang="en-US">
                <a:latin typeface="黑体" panose="02010609060101010101" pitchFamily="49" charset="-122"/>
                <a:ea typeface="黑体" panose="02010609060101010101" pitchFamily="49" charset="-122"/>
              </a:rPr>
              <a:t>若前驱图中存在环，则表示调度</a:t>
            </a:r>
            <a:r>
              <a:rPr lang="en-US" altLang="zh-CN">
                <a:latin typeface="黑体" panose="02010609060101010101" pitchFamily="49" charset="-122"/>
                <a:ea typeface="黑体" panose="02010609060101010101" pitchFamily="49" charset="-122"/>
              </a:rPr>
              <a:t>S</a:t>
            </a:r>
            <a:r>
              <a:rPr lang="zh-CN" altLang="en-US">
                <a:latin typeface="黑体" panose="02010609060101010101" pitchFamily="49" charset="-122"/>
                <a:ea typeface="黑体" panose="02010609060101010101" pitchFamily="49" charset="-122"/>
              </a:rPr>
              <a:t>是不可串行化的。</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反之，若前驱图中不存在环，表示调度</a:t>
            </a:r>
            <a:r>
              <a:rPr lang="en-US" altLang="zh-CN">
                <a:latin typeface="黑体" panose="02010609060101010101" pitchFamily="49" charset="-122"/>
                <a:ea typeface="黑体" panose="02010609060101010101" pitchFamily="49" charset="-122"/>
              </a:rPr>
              <a:t>S</a:t>
            </a:r>
            <a:r>
              <a:rPr lang="zh-CN" altLang="en-US">
                <a:latin typeface="黑体" panose="02010609060101010101" pitchFamily="49" charset="-122"/>
                <a:ea typeface="黑体" panose="02010609060101010101" pitchFamily="49" charset="-122"/>
              </a:rPr>
              <a:t>是冲突可串行化的，可用拓扑排序得到调度</a:t>
            </a:r>
            <a:r>
              <a:rPr lang="en-US" altLang="zh-CN">
                <a:latin typeface="黑体" panose="02010609060101010101" pitchFamily="49" charset="-122"/>
                <a:ea typeface="黑体" panose="02010609060101010101" pitchFamily="49" charset="-122"/>
              </a:rPr>
              <a:t>S </a:t>
            </a:r>
            <a:r>
              <a:rPr lang="zh-CN" altLang="en-US">
                <a:latin typeface="黑体" panose="02010609060101010101" pitchFamily="49" charset="-122"/>
                <a:ea typeface="黑体" panose="02010609060101010101" pitchFamily="49" charset="-122"/>
              </a:rPr>
              <a:t>的一个等价的串行调度。</a:t>
            </a:r>
            <a:endParaRPr lang="en-US" altLang="zh-CN">
              <a:latin typeface="黑体" panose="02010609060101010101" pitchFamily="49" charset="-122"/>
              <a:ea typeface="黑体" panose="02010609060101010101" pitchFamily="49" charset="-122"/>
            </a:endParaRPr>
          </a:p>
          <a:p>
            <a:pPr lvl="2"/>
            <a:endParaRPr lang="en-US" altLang="zh-CN">
              <a:latin typeface="黑体" panose="02010609060101010101" pitchFamily="49" charset="-122"/>
              <a:ea typeface="黑体" panose="02010609060101010101" pitchFamily="49" charset="-122"/>
            </a:endParaRPr>
          </a:p>
          <a:p>
            <a:pPr lvl="2"/>
            <a:endParaRPr lang="en-US" altLang="zh-CN">
              <a:latin typeface="黑体" panose="02010609060101010101" pitchFamily="49" charset="-122"/>
              <a:ea typeface="黑体" panose="02010609060101010101" pitchFamily="49" charset="-122"/>
            </a:endParaRPr>
          </a:p>
          <a:p>
            <a:pPr lvl="2"/>
            <a:endParaRPr lang="en-US" altLang="zh-CN">
              <a:latin typeface="黑体" panose="02010609060101010101" pitchFamily="49" charset="-122"/>
              <a:ea typeface="黑体" panose="02010609060101010101" pitchFamily="49" charset="-122"/>
            </a:endParaRPr>
          </a:p>
          <a:p>
            <a:pPr lvl="2"/>
            <a:endParaRPr lang="en-US" altLang="zh-CN">
              <a:latin typeface="黑体" panose="02010609060101010101" pitchFamily="49" charset="-122"/>
              <a:ea typeface="黑体" panose="02010609060101010101" pitchFamily="49" charset="-122"/>
            </a:endParaRPr>
          </a:p>
        </p:txBody>
      </p:sp>
      <p:pic>
        <p:nvPicPr>
          <p:cNvPr id="40964" name="AutoShape 10">
            <a:extLst>
              <a:ext uri="{FF2B5EF4-FFF2-40B4-BE49-F238E27FC236}">
                <a16:creationId xmlns:a16="http://schemas.microsoft.com/office/drawing/2014/main" id="{ACAB67E2-76A2-4058-9A59-E917DD24D39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438400" y="76200"/>
            <a:ext cx="19939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AutoShape 10">
            <a:extLst>
              <a:ext uri="{FF2B5EF4-FFF2-40B4-BE49-F238E27FC236}">
                <a16:creationId xmlns:a16="http://schemas.microsoft.com/office/drawing/2014/main" id="{F6ED917F-3582-4CAE-B750-958F8A0D423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292600" y="76200"/>
            <a:ext cx="2768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Text Box 8">
            <a:extLst>
              <a:ext uri="{FF2B5EF4-FFF2-40B4-BE49-F238E27FC236}">
                <a16:creationId xmlns:a16="http://schemas.microsoft.com/office/drawing/2014/main" id="{9A131044-97D0-4AFD-ACDB-572C0368E0E2}"/>
              </a:ext>
            </a:extLst>
          </p:cNvPr>
          <p:cNvSpPr txBox="1">
            <a:spLocks noChangeArrowheads="1"/>
          </p:cNvSpPr>
          <p:nvPr/>
        </p:nvSpPr>
        <p:spPr bwMode="auto">
          <a:xfrm>
            <a:off x="2479675" y="3589339"/>
            <a:ext cx="7177088" cy="1323975"/>
          </a:xfrm>
          <a:prstGeom prst="rect">
            <a:avLst/>
          </a:prstGeom>
          <a:solidFill>
            <a:srgbClr val="CCFFFF"/>
          </a:solidFill>
          <a:ln w="28575">
            <a:solidFill>
              <a:schemeClr val="tx1"/>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Ø"/>
            </a:pPr>
            <a:r>
              <a:rPr lang="zh-CN" altLang="en-US" sz="2000" b="1">
                <a:latin typeface="楷体_GB2312"/>
                <a:ea typeface="楷体_GB2312"/>
                <a:cs typeface="楷体_GB2312"/>
              </a:rPr>
              <a:t>前驱图是一个有向图</a:t>
            </a:r>
            <a:r>
              <a:rPr lang="en-US" altLang="zh-CN" sz="2000" b="1">
                <a:latin typeface="楷体_GB2312"/>
                <a:ea typeface="楷体_GB2312"/>
                <a:cs typeface="楷体_GB2312"/>
              </a:rPr>
              <a:t>G=</a:t>
            </a:r>
            <a:r>
              <a:rPr lang="zh-CN" altLang="en-US" sz="2000" b="1">
                <a:latin typeface="楷体_GB2312"/>
                <a:ea typeface="楷体_GB2312"/>
                <a:cs typeface="楷体_GB2312"/>
              </a:rPr>
              <a:t>（</a:t>
            </a:r>
            <a:r>
              <a:rPr lang="en-US" altLang="zh-CN" sz="2000" b="1">
                <a:latin typeface="楷体_GB2312"/>
                <a:ea typeface="楷体_GB2312"/>
                <a:cs typeface="楷体_GB2312"/>
              </a:rPr>
              <a:t>V</a:t>
            </a:r>
            <a:r>
              <a:rPr lang="zh-CN" altLang="en-US" sz="2000" b="1">
                <a:latin typeface="楷体_GB2312"/>
                <a:ea typeface="楷体_GB2312"/>
                <a:cs typeface="楷体_GB2312"/>
              </a:rPr>
              <a:t>，</a:t>
            </a:r>
            <a:r>
              <a:rPr lang="en-US" altLang="zh-CN" sz="2000" b="1">
                <a:latin typeface="楷体_GB2312"/>
                <a:ea typeface="楷体_GB2312"/>
                <a:cs typeface="楷体_GB2312"/>
              </a:rPr>
              <a:t>E</a:t>
            </a:r>
            <a:r>
              <a:rPr lang="zh-CN" altLang="en-US" sz="2000" b="1">
                <a:latin typeface="楷体_GB2312"/>
                <a:ea typeface="楷体_GB2312"/>
                <a:cs typeface="楷体_GB2312"/>
              </a:rPr>
              <a:t>）</a:t>
            </a:r>
          </a:p>
          <a:p>
            <a:pPr eaLnBrk="1" hangingPunct="1">
              <a:buFont typeface="Wingdings" panose="05000000000000000000" pitchFamily="2" charset="2"/>
              <a:buChar char="Ø"/>
            </a:pPr>
            <a:r>
              <a:rPr lang="zh-CN" altLang="en-US" sz="2000" b="1">
                <a:latin typeface="楷体_GB2312"/>
                <a:ea typeface="楷体_GB2312"/>
                <a:cs typeface="楷体_GB2312"/>
              </a:rPr>
              <a:t>顶点代表调度</a:t>
            </a:r>
            <a:r>
              <a:rPr lang="en-US" altLang="zh-CN" sz="2000" b="1">
                <a:latin typeface="楷体_GB2312"/>
                <a:ea typeface="楷体_GB2312"/>
                <a:cs typeface="楷体_GB2312"/>
              </a:rPr>
              <a:t>S </a:t>
            </a:r>
            <a:r>
              <a:rPr lang="zh-CN" altLang="en-US" sz="2000" b="1">
                <a:latin typeface="楷体_GB2312"/>
                <a:ea typeface="楷体_GB2312"/>
                <a:cs typeface="楷体_GB2312"/>
              </a:rPr>
              <a:t>中的事务</a:t>
            </a:r>
          </a:p>
          <a:p>
            <a:pPr eaLnBrk="1" hangingPunct="1">
              <a:buFont typeface="Wingdings" panose="05000000000000000000" pitchFamily="2" charset="2"/>
              <a:buChar char="Ø"/>
            </a:pPr>
            <a:r>
              <a:rPr lang="zh-CN" altLang="en-US" sz="2000" b="1">
                <a:latin typeface="楷体_GB2312"/>
                <a:ea typeface="楷体_GB2312"/>
                <a:cs typeface="楷体_GB2312"/>
              </a:rPr>
              <a:t>由</a:t>
            </a:r>
            <a:r>
              <a:rPr lang="en-US" altLang="zh-CN" sz="2000" b="1">
                <a:latin typeface="楷体_GB2312"/>
                <a:ea typeface="楷体_GB2312"/>
                <a:cs typeface="楷体_GB2312"/>
              </a:rPr>
              <a:t>Ti→Tj </a:t>
            </a:r>
            <a:r>
              <a:rPr lang="zh-CN" altLang="en-US" sz="2000" b="1">
                <a:latin typeface="楷体_GB2312"/>
                <a:ea typeface="楷体_GB2312"/>
                <a:cs typeface="楷体_GB2312"/>
              </a:rPr>
              <a:t>的边表示在调度</a:t>
            </a:r>
            <a:r>
              <a:rPr lang="en-US" altLang="zh-CN" sz="2000" b="1">
                <a:latin typeface="楷体_GB2312"/>
                <a:ea typeface="楷体_GB2312"/>
                <a:cs typeface="楷体_GB2312"/>
              </a:rPr>
              <a:t>S</a:t>
            </a:r>
            <a:r>
              <a:rPr lang="zh-CN" altLang="en-US" sz="2000" b="1">
                <a:latin typeface="楷体_GB2312"/>
                <a:ea typeface="楷体_GB2312"/>
                <a:cs typeface="楷体_GB2312"/>
              </a:rPr>
              <a:t>中</a:t>
            </a:r>
            <a:r>
              <a:rPr lang="en-US" altLang="zh-CN" sz="2000" b="1">
                <a:latin typeface="楷体_GB2312"/>
                <a:ea typeface="楷体_GB2312"/>
                <a:cs typeface="楷体_GB2312"/>
              </a:rPr>
              <a:t>Ti </a:t>
            </a:r>
            <a:r>
              <a:rPr lang="zh-CN" altLang="en-US" sz="2000" b="1">
                <a:latin typeface="楷体_GB2312"/>
                <a:ea typeface="楷体_GB2312"/>
                <a:cs typeface="楷体_GB2312"/>
              </a:rPr>
              <a:t>和</a:t>
            </a:r>
            <a:r>
              <a:rPr lang="en-US" altLang="zh-CN" sz="2000" b="1">
                <a:latin typeface="楷体_GB2312"/>
                <a:ea typeface="楷体_GB2312"/>
                <a:cs typeface="楷体_GB2312"/>
              </a:rPr>
              <a:t>Tj</a:t>
            </a:r>
            <a:r>
              <a:rPr lang="zh-CN" altLang="en-US" sz="2000" b="1">
                <a:latin typeface="楷体_GB2312"/>
                <a:ea typeface="楷体_GB2312"/>
                <a:cs typeface="楷体_GB2312"/>
              </a:rPr>
              <a:t>之间存在一对冲突指令，并且</a:t>
            </a:r>
            <a:r>
              <a:rPr lang="en-US" altLang="zh-CN" sz="2000" b="1">
                <a:latin typeface="楷体_GB2312"/>
                <a:ea typeface="楷体_GB2312"/>
                <a:cs typeface="楷体_GB2312"/>
              </a:rPr>
              <a:t>Ti</a:t>
            </a:r>
            <a:r>
              <a:rPr lang="zh-CN" altLang="en-US" sz="2000" b="1">
                <a:latin typeface="楷体_GB2312"/>
                <a:ea typeface="楷体_GB2312"/>
                <a:cs typeface="楷体_GB2312"/>
              </a:rPr>
              <a:t>中的指令先于</a:t>
            </a:r>
            <a:r>
              <a:rPr lang="en-US" altLang="zh-CN" sz="2000" b="1">
                <a:latin typeface="楷体_GB2312"/>
                <a:ea typeface="楷体_GB2312"/>
                <a:cs typeface="楷体_GB2312"/>
              </a:rPr>
              <a:t>Tj </a:t>
            </a:r>
            <a:r>
              <a:rPr lang="zh-CN" altLang="en-US" sz="2000" b="1">
                <a:latin typeface="楷体_GB2312"/>
                <a:ea typeface="楷体_GB2312"/>
                <a:cs typeface="楷体_GB2312"/>
              </a:rPr>
              <a:t>中的指令执行。</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949AC326-9401-42F6-8E05-677A57C21EBC}"/>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43011" name="内容占位符 2">
            <a:extLst>
              <a:ext uri="{FF2B5EF4-FFF2-40B4-BE49-F238E27FC236}">
                <a16:creationId xmlns:a16="http://schemas.microsoft.com/office/drawing/2014/main" id="{8FA724C9-3AC5-409C-8EFF-5375D75D6924}"/>
              </a:ext>
            </a:extLst>
          </p:cNvPr>
          <p:cNvSpPr>
            <a:spLocks noGrp="1"/>
          </p:cNvSpPr>
          <p:nvPr>
            <p:ph idx="1"/>
          </p:nvPr>
        </p:nvSpPr>
        <p:spPr bwMode="auto">
          <a:xfrm>
            <a:off x="2424114" y="1187450"/>
            <a:ext cx="7519987" cy="46815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a:latin typeface="黑体" panose="02010609060101010101" pitchFamily="49" charset="-122"/>
                <a:ea typeface="黑体" panose="02010609060101010101" pitchFamily="49" charset="-122"/>
              </a:rPr>
              <a:t>数据库系统要求所有的调度都是可恢复的 </a:t>
            </a:r>
          </a:p>
        </p:txBody>
      </p:sp>
      <p:pic>
        <p:nvPicPr>
          <p:cNvPr id="43012" name="AutoShape 10">
            <a:extLst>
              <a:ext uri="{FF2B5EF4-FFF2-40B4-BE49-F238E27FC236}">
                <a16:creationId xmlns:a16="http://schemas.microsoft.com/office/drawing/2014/main" id="{768F500F-AB1C-4EA7-8720-A4E2118C759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438400" y="76200"/>
            <a:ext cx="19939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AutoShape 10">
            <a:extLst>
              <a:ext uri="{FF2B5EF4-FFF2-40B4-BE49-F238E27FC236}">
                <a16:creationId xmlns:a16="http://schemas.microsoft.com/office/drawing/2014/main" id="{E161D3EF-CB3A-45DD-8EC8-2E59128854D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292600" y="76200"/>
            <a:ext cx="20955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3" descr="第七章图2">
            <a:extLst>
              <a:ext uri="{FF2B5EF4-FFF2-40B4-BE49-F238E27FC236}">
                <a16:creationId xmlns:a16="http://schemas.microsoft.com/office/drawing/2014/main" id="{7509081C-3F8B-418C-A603-05C9FF710B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8426" y="2132013"/>
            <a:ext cx="2881313"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9">
            <a:extLst>
              <a:ext uri="{FF2B5EF4-FFF2-40B4-BE49-F238E27FC236}">
                <a16:creationId xmlns:a16="http://schemas.microsoft.com/office/drawing/2014/main" id="{627C8468-AC2E-4C0B-A629-EF7937F7DABB}"/>
              </a:ext>
            </a:extLst>
          </p:cNvPr>
          <p:cNvSpPr>
            <a:spLocks noChangeArrowheads="1"/>
          </p:cNvSpPr>
          <p:nvPr/>
        </p:nvSpPr>
        <p:spPr bwMode="auto">
          <a:xfrm>
            <a:off x="6137276" y="2486026"/>
            <a:ext cx="4094163" cy="1539875"/>
          </a:xfrm>
          <a:prstGeom prst="rect">
            <a:avLst/>
          </a:prstGeom>
          <a:solidFill>
            <a:srgbClr val="99CCFF"/>
          </a:solidFill>
          <a:ln w="28575">
            <a:solidFill>
              <a:schemeClr val="tx1"/>
            </a:solidFill>
            <a:miter lim="800000"/>
            <a:headEnd/>
            <a:tailEnd/>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Wingdings" panose="05000000000000000000" pitchFamily="2" charset="2"/>
              <a:buNone/>
            </a:pPr>
            <a:r>
              <a:rPr lang="zh-CN" altLang="en-US" sz="2400" b="1">
                <a:latin typeface="宋体" panose="02010600030101010101" pitchFamily="2" charset="-122"/>
                <a:ea typeface="楷体_GB2312"/>
                <a:cs typeface="楷体_GB2312"/>
              </a:rPr>
              <a:t>可恢复条件：</a:t>
            </a:r>
          </a:p>
          <a:p>
            <a:pPr eaLnBrk="1" hangingPunct="1">
              <a:spcBef>
                <a:spcPct val="20000"/>
              </a:spcBef>
              <a:buSzPct val="80000"/>
              <a:buFont typeface="Wingdings" panose="05000000000000000000" pitchFamily="2" charset="2"/>
              <a:buChar char="Ø"/>
            </a:pPr>
            <a:r>
              <a:rPr lang="zh-CN" altLang="en-US" sz="2000" b="1">
                <a:latin typeface="宋体" panose="02010600030101010101" pitchFamily="2" charset="-122"/>
                <a:ea typeface="楷体_GB2312"/>
                <a:cs typeface="楷体_GB2312"/>
              </a:rPr>
              <a:t>调度</a:t>
            </a:r>
            <a:r>
              <a:rPr lang="en-US" altLang="zh-CN" sz="2000" b="1">
                <a:latin typeface="宋体" panose="02010600030101010101" pitchFamily="2" charset="-122"/>
                <a:ea typeface="楷体_GB2312"/>
                <a:cs typeface="楷体_GB2312"/>
              </a:rPr>
              <a:t>S</a:t>
            </a:r>
            <a:r>
              <a:rPr lang="zh-CN" altLang="en-US" sz="2000" b="1">
                <a:latin typeface="宋体" panose="02010600030101010101" pitchFamily="2" charset="-122"/>
                <a:ea typeface="楷体_GB2312"/>
                <a:cs typeface="楷体_GB2312"/>
              </a:rPr>
              <a:t>中，事务</a:t>
            </a:r>
            <a:r>
              <a:rPr lang="en-US" altLang="zh-CN" sz="2000" b="1">
                <a:latin typeface="宋体" panose="02010600030101010101" pitchFamily="2" charset="-122"/>
                <a:ea typeface="楷体_GB2312"/>
                <a:cs typeface="楷体_GB2312"/>
              </a:rPr>
              <a:t>Ti</a:t>
            </a:r>
            <a:r>
              <a:rPr lang="zh-CN" altLang="en-US" sz="2000" b="1">
                <a:latin typeface="宋体" panose="02010600030101010101" pitchFamily="2" charset="-122"/>
                <a:ea typeface="楷体_GB2312"/>
                <a:cs typeface="楷体_GB2312"/>
              </a:rPr>
              <a:t>如果读取了事务</a:t>
            </a:r>
            <a:r>
              <a:rPr lang="en-US" altLang="zh-CN" sz="2000" b="1">
                <a:latin typeface="宋体" panose="02010600030101010101" pitchFamily="2" charset="-122"/>
                <a:ea typeface="楷体_GB2312"/>
                <a:cs typeface="楷体_GB2312"/>
              </a:rPr>
              <a:t>Tj</a:t>
            </a:r>
            <a:r>
              <a:rPr lang="zh-CN" altLang="en-US" sz="2000" b="1">
                <a:latin typeface="宋体" panose="02010600030101010101" pitchFamily="2" charset="-122"/>
                <a:ea typeface="楷体_GB2312"/>
                <a:cs typeface="楷体_GB2312"/>
              </a:rPr>
              <a:t>修改过的数据，则事务</a:t>
            </a:r>
            <a:r>
              <a:rPr lang="en-US" altLang="zh-CN" sz="2000" b="1">
                <a:latin typeface="宋体" panose="02010600030101010101" pitchFamily="2" charset="-122"/>
                <a:ea typeface="楷体_GB2312"/>
                <a:cs typeface="楷体_GB2312"/>
              </a:rPr>
              <a:t>Ti</a:t>
            </a:r>
            <a:r>
              <a:rPr lang="zh-CN" altLang="en-US" sz="2000" b="1">
                <a:latin typeface="宋体" panose="02010600030101010101" pitchFamily="2" charset="-122"/>
                <a:ea typeface="楷体_GB2312"/>
                <a:cs typeface="楷体_GB2312"/>
              </a:rPr>
              <a:t>必须等事务</a:t>
            </a:r>
            <a:r>
              <a:rPr lang="en-US" altLang="zh-CN" sz="2000" b="1">
                <a:latin typeface="宋体" panose="02010600030101010101" pitchFamily="2" charset="-122"/>
                <a:ea typeface="楷体_GB2312"/>
                <a:cs typeface="楷体_GB2312"/>
              </a:rPr>
              <a:t>Tj</a:t>
            </a:r>
            <a:r>
              <a:rPr lang="zh-CN" altLang="en-US" sz="2000" b="1">
                <a:latin typeface="宋体" panose="02010600030101010101" pitchFamily="2" charset="-122"/>
                <a:ea typeface="楷体_GB2312"/>
                <a:cs typeface="楷体_GB2312"/>
              </a:rPr>
              <a:t>提交后才能提交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4EFCD6DB-B270-46B8-ABCD-6919E0C7C878}"/>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pic>
        <p:nvPicPr>
          <p:cNvPr id="50179" name="AutoShape 10">
            <a:extLst>
              <a:ext uri="{FF2B5EF4-FFF2-40B4-BE49-F238E27FC236}">
                <a16:creationId xmlns:a16="http://schemas.microsoft.com/office/drawing/2014/main" id="{3032B26F-1FB1-42ED-9380-F003EC153F0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114800" y="88900"/>
            <a:ext cx="26289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AutoShape 10">
            <a:extLst>
              <a:ext uri="{FF2B5EF4-FFF2-40B4-BE49-F238E27FC236}">
                <a16:creationId xmlns:a16="http://schemas.microsoft.com/office/drawing/2014/main" id="{1BB83594-EB5B-4C7F-8724-37CDFA101F1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438400" y="76200"/>
            <a:ext cx="1778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内容占位符 11">
            <a:extLst>
              <a:ext uri="{FF2B5EF4-FFF2-40B4-BE49-F238E27FC236}">
                <a16:creationId xmlns:a16="http://schemas.microsoft.com/office/drawing/2014/main" id="{34E8D928-1C3C-468C-AA91-E060F75C28EF}"/>
              </a:ext>
            </a:extLst>
          </p:cNvPr>
          <p:cNvSpPr>
            <a:spLocks noGrp="1"/>
          </p:cNvSpPr>
          <p:nvPr>
            <p:ph idx="1"/>
          </p:nvPr>
        </p:nvSpPr>
        <p:spPr bwMode="auto">
          <a:xfrm>
            <a:off x="1981200" y="1268413"/>
            <a:ext cx="8229600" cy="4476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a:latin typeface="黑体" panose="02010609060101010101" pitchFamily="49" charset="-122"/>
                <a:ea typeface="黑体" panose="02010609060101010101" pitchFamily="49" charset="-122"/>
              </a:rPr>
              <a:t>两段锁协议（</a:t>
            </a:r>
            <a:r>
              <a:rPr lang="en-US" altLang="zh-CN">
                <a:latin typeface="黑体" panose="02010609060101010101" pitchFamily="49" charset="-122"/>
                <a:ea typeface="黑体" panose="02010609060101010101" pitchFamily="49" charset="-122"/>
              </a:rPr>
              <a:t>two-phase locking protocol</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2PL</a:t>
            </a:r>
            <a:r>
              <a:rPr lang="zh-CN" altLang="en-US">
                <a:latin typeface="黑体" panose="02010609060101010101" pitchFamily="49" charset="-122"/>
                <a:ea typeface="黑体" panose="02010609060101010101" pitchFamily="49" charset="-122"/>
              </a:rPr>
              <a:t>）是指所有事务分两个阶段提出加锁和解锁申请</a:t>
            </a:r>
            <a:r>
              <a:rPr lang="en-US" altLang="zh-CN">
                <a:latin typeface="黑体" panose="02010609060101010101" pitchFamily="49" charset="-122"/>
                <a:ea typeface="黑体" panose="02010609060101010101" pitchFamily="49" charset="-122"/>
              </a:rPr>
              <a:t>:</a:t>
            </a:r>
          </a:p>
          <a:p>
            <a:pPr lvl="2"/>
            <a:r>
              <a:rPr lang="zh-CN" altLang="en-US">
                <a:latin typeface="黑体" panose="02010609060101010101" pitchFamily="49" charset="-122"/>
                <a:ea typeface="黑体" panose="02010609060101010101" pitchFamily="49" charset="-122"/>
              </a:rPr>
              <a:t>增长阶段（</a:t>
            </a:r>
            <a:r>
              <a:rPr lang="en-US" altLang="zh-CN">
                <a:latin typeface="黑体" panose="02010609060101010101" pitchFamily="49" charset="-122"/>
                <a:ea typeface="黑体" panose="02010609060101010101" pitchFamily="49" charset="-122"/>
              </a:rPr>
              <a:t>growing phase)</a:t>
            </a:r>
            <a:r>
              <a:rPr lang="zh-CN" altLang="en-US">
                <a:latin typeface="黑体" panose="02010609060101010101" pitchFamily="49" charset="-122"/>
                <a:ea typeface="黑体" panose="02010609060101010101" pitchFamily="49" charset="-122"/>
              </a:rPr>
              <a:t>：在对任何数据进行读、写操作之前，首先申请并获得该数据的封锁；</a:t>
            </a:r>
          </a:p>
          <a:p>
            <a:pPr lvl="2"/>
            <a:r>
              <a:rPr lang="zh-CN" altLang="en-US">
                <a:latin typeface="黑体" panose="02010609060101010101" pitchFamily="49" charset="-122"/>
                <a:ea typeface="黑体" panose="02010609060101010101" pitchFamily="49" charset="-122"/>
              </a:rPr>
              <a:t>收缩阶段（</a:t>
            </a:r>
            <a:r>
              <a:rPr lang="en-US" altLang="zh-CN">
                <a:latin typeface="黑体" panose="02010609060101010101" pitchFamily="49" charset="-122"/>
                <a:ea typeface="黑体" panose="02010609060101010101" pitchFamily="49" charset="-122"/>
              </a:rPr>
              <a:t>shrinking phase)</a:t>
            </a:r>
            <a:r>
              <a:rPr lang="zh-CN" altLang="en-US">
                <a:latin typeface="黑体" panose="02010609060101010101" pitchFamily="49" charset="-122"/>
                <a:ea typeface="黑体" panose="02010609060101010101" pitchFamily="49" charset="-122"/>
              </a:rPr>
              <a:t>：在释放一个封锁后，事务不再申请和获得其它的任何封锁。 </a:t>
            </a:r>
          </a:p>
          <a:p>
            <a:pPr lvl="1"/>
            <a:r>
              <a:rPr lang="zh-CN" altLang="en-US">
                <a:latin typeface="黑体" panose="02010609060101010101" pitchFamily="49" charset="-122"/>
                <a:ea typeface="黑体" panose="02010609060101010101" pitchFamily="49" charset="-122"/>
              </a:rPr>
              <a:t>两段锁协议是保证冲突可串行化的充分条件，但该协议不保证不发生死锁。</a:t>
            </a: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A1D89C0D-EF3E-4855-AD51-5A85DC79590B}"/>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pic>
        <p:nvPicPr>
          <p:cNvPr id="52227" name="AutoShape 10">
            <a:extLst>
              <a:ext uri="{FF2B5EF4-FFF2-40B4-BE49-F238E27FC236}">
                <a16:creationId xmlns:a16="http://schemas.microsoft.com/office/drawing/2014/main" id="{EAC804D7-E839-497F-BB5D-88D7E2FC2AE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114800" y="88900"/>
            <a:ext cx="26289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8" name="AutoShape 10">
            <a:extLst>
              <a:ext uri="{FF2B5EF4-FFF2-40B4-BE49-F238E27FC236}">
                <a16:creationId xmlns:a16="http://schemas.microsoft.com/office/drawing/2014/main" id="{311BC778-38B4-42A2-A57C-6899B42AD2D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438400" y="76200"/>
            <a:ext cx="1778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内容占位符 11">
            <a:extLst>
              <a:ext uri="{FF2B5EF4-FFF2-40B4-BE49-F238E27FC236}">
                <a16:creationId xmlns:a16="http://schemas.microsoft.com/office/drawing/2014/main" id="{B66BD1FD-A904-4303-B41A-40935B6D6AFA}"/>
              </a:ext>
            </a:extLst>
          </p:cNvPr>
          <p:cNvSpPr>
            <a:spLocks noGrp="1"/>
          </p:cNvSpPr>
          <p:nvPr>
            <p:ph idx="1"/>
          </p:nvPr>
        </p:nvSpPr>
        <p:spPr bwMode="auto">
          <a:xfrm>
            <a:off x="1981200" y="1268413"/>
            <a:ext cx="8229600" cy="4476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a:latin typeface="黑体" panose="02010609060101010101" pitchFamily="49" charset="-122"/>
                <a:ea typeface="黑体" panose="02010609060101010101" pitchFamily="49" charset="-122"/>
              </a:rPr>
              <a:t>严格两阶段锁</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除要求满足两段锁协议规定外，还要求事务的</a:t>
            </a:r>
            <a:r>
              <a:rPr lang="zh-CN" altLang="en-US">
                <a:solidFill>
                  <a:srgbClr val="FF0000"/>
                </a:solidFill>
                <a:latin typeface="黑体" panose="02010609060101010101" pitchFamily="49" charset="-122"/>
                <a:ea typeface="黑体" panose="02010609060101010101" pitchFamily="49" charset="-122"/>
              </a:rPr>
              <a:t>排它锁</a:t>
            </a:r>
            <a:r>
              <a:rPr lang="zh-CN" altLang="en-US">
                <a:latin typeface="黑体" panose="02010609060101010101" pitchFamily="49" charset="-122"/>
                <a:ea typeface="黑体" panose="02010609060101010101" pitchFamily="49" charset="-122"/>
              </a:rPr>
              <a:t>必须在事务提交之后释放。 </a:t>
            </a:r>
          </a:p>
          <a:p>
            <a:pPr lvl="2"/>
            <a:r>
              <a:rPr lang="zh-CN" altLang="en-US">
                <a:latin typeface="黑体" panose="02010609060101010101" pitchFamily="49" charset="-122"/>
                <a:ea typeface="黑体" panose="02010609060101010101" pitchFamily="49" charset="-122"/>
              </a:rPr>
              <a:t>解决级联回滚问题</a:t>
            </a:r>
          </a:p>
          <a:p>
            <a:pPr lvl="1"/>
            <a:r>
              <a:rPr lang="zh-CN" altLang="en-US">
                <a:latin typeface="黑体" panose="02010609060101010101" pitchFamily="49" charset="-122"/>
                <a:ea typeface="黑体" panose="02010609060101010101" pitchFamily="49" charset="-122"/>
              </a:rPr>
              <a:t>强两阶段锁</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除要求满足两段锁协议规定外，还要求事务的</a:t>
            </a:r>
            <a:r>
              <a:rPr lang="zh-CN" altLang="en-US">
                <a:solidFill>
                  <a:srgbClr val="FF0000"/>
                </a:solidFill>
                <a:latin typeface="黑体" panose="02010609060101010101" pitchFamily="49" charset="-122"/>
                <a:ea typeface="黑体" panose="02010609060101010101" pitchFamily="49" charset="-122"/>
              </a:rPr>
              <a:t>所有锁</a:t>
            </a:r>
            <a:r>
              <a:rPr lang="zh-CN" altLang="en-US">
                <a:latin typeface="黑体" panose="02010609060101010101" pitchFamily="49" charset="-122"/>
                <a:ea typeface="黑体" panose="02010609060101010101" pitchFamily="49" charset="-122"/>
              </a:rPr>
              <a:t>都必须在事务提交之后释放。</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 calcmode="lin" valueType="num">
                                      <p:cBhvr additive="base">
                                        <p:cTn id="7"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xEl>
                                              <p:pRg st="4" end="4"/>
                                            </p:txEl>
                                          </p:spTgt>
                                        </p:tgtEl>
                                        <p:attrNameLst>
                                          <p:attrName>style.visibility</p:attrName>
                                        </p:attrNameLst>
                                      </p:cBhvr>
                                      <p:to>
                                        <p:strVal val="visible"/>
                                      </p:to>
                                    </p:set>
                                    <p:anim calcmode="lin" valueType="num">
                                      <p:cBhvr additive="base">
                                        <p:cTn id="1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文本框 3">
            <a:extLst>
              <a:ext uri="{FF2B5EF4-FFF2-40B4-BE49-F238E27FC236}">
                <a16:creationId xmlns:a16="http://schemas.microsoft.com/office/drawing/2014/main" id="{1853823C-A955-43EF-803C-1D0403A56372}"/>
              </a:ext>
            </a:extLst>
          </p:cNvPr>
          <p:cNvSpPr txBox="1">
            <a:spLocks noChangeArrowheads="1"/>
          </p:cNvSpPr>
          <p:nvPr>
            <p:custDataLst>
              <p:tags r:id="rId2"/>
            </p:custDataLst>
          </p:nvPr>
        </p:nvSpPr>
        <p:spPr bwMode="auto">
          <a:xfrm>
            <a:off x="2438400" y="635001"/>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两段锁协议可以解决</a:t>
            </a:r>
            <a:r>
              <a:rPr lang="zh-CN" altLang="en-US" sz="260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60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[A]</a:t>
            </a: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p>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严格两段锁协议可以解决</a:t>
            </a:r>
            <a:r>
              <a:rPr lang="zh-CN" altLang="en-US" sz="260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60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[AB]</a:t>
            </a: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p>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强两段锁协议可以解决</a:t>
            </a:r>
            <a:r>
              <a:rPr lang="zh-CN" altLang="en-US" sz="260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60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[ABC]</a:t>
            </a: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圆角 4">
            <a:extLst>
              <a:ext uri="{FF2B5EF4-FFF2-40B4-BE49-F238E27FC236}">
                <a16:creationId xmlns:a16="http://schemas.microsoft.com/office/drawing/2014/main" id="{6820B888-10C8-4AF4-A426-6C8D487691A7}"/>
              </a:ext>
            </a:extLst>
          </p:cNvPr>
          <p:cNvSpPr/>
          <p:nvPr>
            <p:custDataLst>
              <p:tags r:id="rId3"/>
            </p:custDataLst>
          </p:nvPr>
        </p:nvSpPr>
        <p:spPr>
          <a:xfrm>
            <a:off x="7696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BECD2AD9-013B-41C2-A7C1-C6DA917D8493}"/>
              </a:ext>
            </a:extLst>
          </p:cNvPr>
          <p:cNvSpPr/>
          <p:nvPr>
            <p:custDataLst>
              <p:tags r:id="rId4"/>
            </p:custDataLst>
          </p:nvPr>
        </p:nvSpPr>
        <p:spPr>
          <a:xfrm>
            <a:off x="1524000" y="5849939"/>
            <a:ext cx="9144000" cy="365125"/>
          </a:xfrm>
          <a:prstGeom prst="rect">
            <a:avLst/>
          </a:prstGeom>
          <a:solidFill>
            <a:srgbClr val="FBFAEF"/>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pPr>
              <a:defRPr/>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54277" name="文本框 12">
            <a:extLst>
              <a:ext uri="{FF2B5EF4-FFF2-40B4-BE49-F238E27FC236}">
                <a16:creationId xmlns:a16="http://schemas.microsoft.com/office/drawing/2014/main" id="{415BC248-44A0-4187-8EB5-7577D072D572}"/>
              </a:ext>
            </a:extLst>
          </p:cNvPr>
          <p:cNvSpPr txBox="1">
            <a:spLocks noChangeArrowheads="1"/>
          </p:cNvSpPr>
          <p:nvPr>
            <p:custDataLst>
              <p:tags r:id="rId5"/>
            </p:custDataLst>
          </p:nvPr>
        </p:nvSpPr>
        <p:spPr bwMode="auto">
          <a:xfrm>
            <a:off x="3352800" y="2778125"/>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读脏数据</a:t>
            </a:r>
          </a:p>
        </p:txBody>
      </p:sp>
      <p:sp>
        <p:nvSpPr>
          <p:cNvPr id="54278" name="文本框 13">
            <a:extLst>
              <a:ext uri="{FF2B5EF4-FFF2-40B4-BE49-F238E27FC236}">
                <a16:creationId xmlns:a16="http://schemas.microsoft.com/office/drawing/2014/main" id="{0FE888A5-B681-4520-A8E9-5F7DE13C3DD5}"/>
              </a:ext>
            </a:extLst>
          </p:cNvPr>
          <p:cNvSpPr txBox="1">
            <a:spLocks noChangeArrowheads="1"/>
          </p:cNvSpPr>
          <p:nvPr>
            <p:custDataLst>
              <p:tags r:id="rId6"/>
            </p:custDataLst>
          </p:nvPr>
        </p:nvSpPr>
        <p:spPr bwMode="auto">
          <a:xfrm>
            <a:off x="3352800" y="3643314"/>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丢失更新</a:t>
            </a:r>
          </a:p>
        </p:txBody>
      </p:sp>
      <p:sp>
        <p:nvSpPr>
          <p:cNvPr id="54279" name="文本框 14">
            <a:extLst>
              <a:ext uri="{FF2B5EF4-FFF2-40B4-BE49-F238E27FC236}">
                <a16:creationId xmlns:a16="http://schemas.microsoft.com/office/drawing/2014/main" id="{5E5ED9C2-0D8F-41F3-9C20-83A1D54D0732}"/>
              </a:ext>
            </a:extLst>
          </p:cNvPr>
          <p:cNvSpPr txBox="1">
            <a:spLocks noChangeArrowheads="1"/>
          </p:cNvSpPr>
          <p:nvPr>
            <p:custDataLst>
              <p:tags r:id="rId7"/>
            </p:custDataLst>
          </p:nvPr>
        </p:nvSpPr>
        <p:spPr bwMode="auto">
          <a:xfrm>
            <a:off x="3352800" y="4500564"/>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不可重复读</a:t>
            </a:r>
          </a:p>
        </p:txBody>
      </p:sp>
      <p:sp>
        <p:nvSpPr>
          <p:cNvPr id="54280" name="文本框 15">
            <a:extLst>
              <a:ext uri="{FF2B5EF4-FFF2-40B4-BE49-F238E27FC236}">
                <a16:creationId xmlns:a16="http://schemas.microsoft.com/office/drawing/2014/main" id="{525264D6-7EE0-48CE-BC4D-20BE51797309}"/>
              </a:ext>
            </a:extLst>
          </p:cNvPr>
          <p:cNvSpPr txBox="1">
            <a:spLocks noChangeArrowheads="1"/>
          </p:cNvSpPr>
          <p:nvPr>
            <p:custDataLst>
              <p:tags r:id="rId8"/>
            </p:custDataLst>
          </p:nvPr>
        </p:nvSpPr>
        <p:spPr bwMode="auto">
          <a:xfrm>
            <a:off x="3352800" y="5357814"/>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幻读</a:t>
            </a:r>
          </a:p>
        </p:txBody>
      </p:sp>
      <p:sp>
        <p:nvSpPr>
          <p:cNvPr id="17" name="矩形 16">
            <a:extLst>
              <a:ext uri="{FF2B5EF4-FFF2-40B4-BE49-F238E27FC236}">
                <a16:creationId xmlns:a16="http://schemas.microsoft.com/office/drawing/2014/main" id="{454D09AA-2058-446A-B2B3-04B2BB36101A}"/>
              </a:ext>
            </a:extLst>
          </p:cNvPr>
          <p:cNvSpPr>
            <a:spLocks noChangeAspect="1"/>
          </p:cNvSpPr>
          <p:nvPr>
            <p:custDataLst>
              <p:tags r:id="rId9"/>
            </p:custDataLst>
          </p:nvPr>
        </p:nvSpPr>
        <p:spPr>
          <a:xfrm>
            <a:off x="2638425" y="2849563"/>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矩形 17">
            <a:extLst>
              <a:ext uri="{FF2B5EF4-FFF2-40B4-BE49-F238E27FC236}">
                <a16:creationId xmlns:a16="http://schemas.microsoft.com/office/drawing/2014/main" id="{74A3151D-F5ED-4F06-A408-CEF31902FDFC}"/>
              </a:ext>
            </a:extLst>
          </p:cNvPr>
          <p:cNvSpPr>
            <a:spLocks noChangeAspect="1"/>
          </p:cNvSpPr>
          <p:nvPr>
            <p:custDataLst>
              <p:tags r:id="rId10"/>
            </p:custDataLst>
          </p:nvPr>
        </p:nvSpPr>
        <p:spPr>
          <a:xfrm>
            <a:off x="2638425" y="3706813"/>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矩形 18">
            <a:extLst>
              <a:ext uri="{FF2B5EF4-FFF2-40B4-BE49-F238E27FC236}">
                <a16:creationId xmlns:a16="http://schemas.microsoft.com/office/drawing/2014/main" id="{916FCB4E-D489-4882-9FFA-AFC6A047CB0C}"/>
              </a:ext>
            </a:extLst>
          </p:cNvPr>
          <p:cNvSpPr>
            <a:spLocks noChangeAspect="1"/>
          </p:cNvSpPr>
          <p:nvPr>
            <p:custDataLst>
              <p:tags r:id="rId11"/>
            </p:custDataLst>
          </p:nvPr>
        </p:nvSpPr>
        <p:spPr>
          <a:xfrm>
            <a:off x="2638425" y="4564063"/>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矩形 19">
            <a:extLst>
              <a:ext uri="{FF2B5EF4-FFF2-40B4-BE49-F238E27FC236}">
                <a16:creationId xmlns:a16="http://schemas.microsoft.com/office/drawing/2014/main" id="{24DD4636-1CC8-4D20-9BBB-A09F18223623}"/>
              </a:ext>
            </a:extLst>
          </p:cNvPr>
          <p:cNvSpPr>
            <a:spLocks noChangeAspect="1"/>
          </p:cNvSpPr>
          <p:nvPr>
            <p:custDataLst>
              <p:tags r:id="rId12"/>
            </p:custDataLst>
          </p:nvPr>
        </p:nvSpPr>
        <p:spPr>
          <a:xfrm>
            <a:off x="2638425" y="5421313"/>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4285" name="组合 9">
            <a:extLst>
              <a:ext uri="{FF2B5EF4-FFF2-40B4-BE49-F238E27FC236}">
                <a16:creationId xmlns:a16="http://schemas.microsoft.com/office/drawing/2014/main" id="{9295DE46-6149-487C-9BC8-B69848412D11}"/>
              </a:ext>
            </a:extLst>
          </p:cNvPr>
          <p:cNvGrpSpPr>
            <a:grpSpLocks/>
          </p:cNvGrpSpPr>
          <p:nvPr>
            <p:custDataLst>
              <p:tags r:id="rId13"/>
            </p:custDataLst>
          </p:nvPr>
        </p:nvGrpSpPr>
        <p:grpSpPr bwMode="auto">
          <a:xfrm>
            <a:off x="1524000" y="0"/>
            <a:ext cx="9144000" cy="635000"/>
            <a:chOff x="0" y="0"/>
            <a:chExt cx="9144000" cy="635000"/>
          </a:xfrm>
        </p:grpSpPr>
        <p:sp>
          <p:nvSpPr>
            <p:cNvPr id="6" name="TitleBackground">
              <a:extLst>
                <a:ext uri="{FF2B5EF4-FFF2-40B4-BE49-F238E27FC236}">
                  <a16:creationId xmlns:a16="http://schemas.microsoft.com/office/drawing/2014/main" id="{7FB2EA01-E7F0-4EF2-97FD-F144BEF29A68}"/>
                </a:ext>
              </a:extLst>
            </p:cNvPr>
            <p:cNvSpPr/>
            <p:nvPr>
              <p:custDataLst>
                <p:tags r:id="rId15"/>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ColorBlock">
              <a:extLst>
                <a:ext uri="{FF2B5EF4-FFF2-40B4-BE49-F238E27FC236}">
                  <a16:creationId xmlns:a16="http://schemas.microsoft.com/office/drawing/2014/main" id="{9C99C45C-1E78-4DB6-AABD-DC9A4F620364}"/>
                </a:ext>
              </a:extLst>
            </p:cNvPr>
            <p:cNvSpPr/>
            <p:nvPr>
              <p:custDataLst>
                <p:tags r:id="rId16"/>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289" name="TypeText">
              <a:extLst>
                <a:ext uri="{FF2B5EF4-FFF2-40B4-BE49-F238E27FC236}">
                  <a16:creationId xmlns:a16="http://schemas.microsoft.com/office/drawing/2014/main" id="{9BFB77D9-FBFB-4BFA-B705-0BA264170F08}"/>
                </a:ext>
              </a:extLst>
            </p:cNvPr>
            <p:cNvSpPr txBox="1">
              <a:spLocks noChangeArrowheads="1"/>
            </p:cNvSpPr>
            <p:nvPr>
              <p:custDataLst>
                <p:tags r:id="rId17"/>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填空题</a:t>
              </a:r>
            </a:p>
          </p:txBody>
        </p:sp>
        <p:sp>
          <p:nvSpPr>
            <p:cNvPr id="54290" name="TipText">
              <a:extLst>
                <a:ext uri="{FF2B5EF4-FFF2-40B4-BE49-F238E27FC236}">
                  <a16:creationId xmlns:a16="http://schemas.microsoft.com/office/drawing/2014/main" id="{13AB1B66-BF14-4782-B785-A03CFEB385AC}"/>
                </a:ext>
              </a:extLst>
            </p:cNvPr>
            <p:cNvSpPr txBox="1">
              <a:spLocks noChangeArrowheads="1"/>
            </p:cNvSpPr>
            <p:nvPr>
              <p:custDataLst>
                <p:tags r:id="rId18"/>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p>
          </p:txBody>
        </p:sp>
      </p:grpSp>
      <p:pic>
        <p:nvPicPr>
          <p:cNvPr id="54286" name="图片 2">
            <a:extLst>
              <a:ext uri="{FF2B5EF4-FFF2-40B4-BE49-F238E27FC236}">
                <a16:creationId xmlns:a16="http://schemas.microsoft.com/office/drawing/2014/main" id="{5E3BC6E6-21E5-4B81-A092-68E97A184370}"/>
              </a:ext>
            </a:extLst>
          </p:cNvPr>
          <p:cNvPicPr>
            <a:picLocks noChangeArrowheads="1"/>
          </p:cNvPicPr>
          <p:nvPr>
            <p:custDataLst>
              <p:tags r:id="rId14"/>
            </p:custDataLst>
          </p:nvPr>
        </p:nvPicPr>
        <p:blipFill>
          <a:blip r:embed="rId20">
            <a:extLst>
              <a:ext uri="{28A0092B-C50C-407E-A947-70E740481C1C}">
                <a14:useLocalDpi xmlns:a14="http://schemas.microsoft.com/office/drawing/2010/main" val="0"/>
              </a:ext>
            </a:extLst>
          </a:blip>
          <a:srcRect/>
          <a:stretch>
            <a:fillRect/>
          </a:stretch>
        </p:blipFill>
        <p:spPr bwMode="auto">
          <a:xfrm>
            <a:off x="9118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0">
            <a:hlinkClick r:id="rId2"/>
            <a:extLst>
              <a:ext uri="{FF2B5EF4-FFF2-40B4-BE49-F238E27FC236}">
                <a16:creationId xmlns:a16="http://schemas.microsoft.com/office/drawing/2014/main" id="{D8521E4E-8BC6-411C-9EC8-1E88CF4843D0}"/>
              </a:ext>
            </a:extLst>
          </p:cNvPr>
          <p:cNvSpPr>
            <a:spLocks noChangeArrowheads="1"/>
          </p:cNvSpPr>
          <p:nvPr/>
        </p:nvSpPr>
        <p:spPr bwMode="auto">
          <a:xfrm>
            <a:off x="6919913" y="6370639"/>
            <a:ext cx="3154362" cy="306387"/>
          </a:xfrm>
          <a:prstGeom prst="rect">
            <a:avLst/>
          </a:prstGeom>
          <a:solidFill>
            <a:srgbClr val="969696">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solidFill>
                  <a:srgbClr val="4D4D4D"/>
                </a:solidFill>
                <a:sym typeface="Arial" panose="020B0604020202020204" pitchFamily="34" charset="0"/>
              </a:rPr>
              <a:t>DATABASE@UESTC</a:t>
            </a:r>
            <a:endParaRPr lang="en-US" altLang="zh-CN">
              <a:sym typeface="Arial" panose="020B0604020202020204" pitchFamily="34" charset="0"/>
            </a:endParaRPr>
          </a:p>
        </p:txBody>
      </p:sp>
      <p:sp>
        <p:nvSpPr>
          <p:cNvPr id="33795" name="TextBox 10">
            <a:extLst>
              <a:ext uri="{FF2B5EF4-FFF2-40B4-BE49-F238E27FC236}">
                <a16:creationId xmlns:a16="http://schemas.microsoft.com/office/drawing/2014/main" id="{60EA685D-6D88-4CFE-B806-B409F79B7691}"/>
              </a:ext>
            </a:extLst>
          </p:cNvPr>
          <p:cNvSpPr>
            <a:spLocks noChangeArrowheads="1"/>
          </p:cNvSpPr>
          <p:nvPr/>
        </p:nvSpPr>
        <p:spPr bwMode="auto">
          <a:xfrm>
            <a:off x="1893888" y="6330951"/>
            <a:ext cx="1827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b="1">
                <a:solidFill>
                  <a:srgbClr val="FF0000"/>
                </a:solidFill>
                <a:sym typeface="Arial" panose="020B0604020202020204" pitchFamily="34" charset="0"/>
              </a:rPr>
              <a:t>学以致用                     </a:t>
            </a:r>
          </a:p>
          <a:p>
            <a:r>
              <a:rPr lang="zh-CN" altLang="en-US" sz="1200" b="1">
                <a:solidFill>
                  <a:srgbClr val="FF0000"/>
                </a:solidFill>
                <a:sym typeface="Arial" panose="020B0604020202020204" pitchFamily="34" charset="0"/>
              </a:rPr>
              <a:t>	用以促学</a:t>
            </a:r>
            <a:endParaRPr lang="zh-CN" altLang="en-US">
              <a:sym typeface="Arial" panose="020B0604020202020204" pitchFamily="34" charset="0"/>
            </a:endParaRPr>
          </a:p>
        </p:txBody>
      </p:sp>
      <p:sp>
        <p:nvSpPr>
          <p:cNvPr id="33796" name="标题 1">
            <a:extLst>
              <a:ext uri="{FF2B5EF4-FFF2-40B4-BE49-F238E27FC236}">
                <a16:creationId xmlns:a16="http://schemas.microsoft.com/office/drawing/2014/main" id="{0E5D0C94-BB7D-407E-AE5A-9974652A5DDA}"/>
              </a:ext>
            </a:extLst>
          </p:cNvPr>
          <p:cNvSpPr>
            <a:spLocks noGrp="1" noChangeArrowheads="1"/>
          </p:cNvSpPr>
          <p:nvPr>
            <p:ph type="title" idx="4294967295"/>
          </p:nvPr>
        </p:nvSpPr>
        <p:spPr bwMode="auto">
          <a:xfrm>
            <a:off x="2474914" y="1"/>
            <a:ext cx="7735887" cy="849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3797" name="内容占位符 2">
            <a:extLst>
              <a:ext uri="{FF2B5EF4-FFF2-40B4-BE49-F238E27FC236}">
                <a16:creationId xmlns:a16="http://schemas.microsoft.com/office/drawing/2014/main" id="{3FB3E43D-A656-4D77-9D84-59B7FEB33FC0}"/>
              </a:ext>
            </a:extLst>
          </p:cNvPr>
          <p:cNvSpPr>
            <a:spLocks noGrp="1" noChangeArrowheads="1"/>
          </p:cNvSpPr>
          <p:nvPr>
            <p:ph idx="4294967295"/>
          </p:nvPr>
        </p:nvSpPr>
        <p:spPr bwMode="auto">
          <a:xfrm>
            <a:off x="1997075" y="1031876"/>
            <a:ext cx="8008938" cy="4659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spcBef>
                <a:spcPts val="1200"/>
              </a:spcBef>
              <a:buClr>
                <a:srgbClr val="FF0000"/>
              </a:buClr>
              <a:buFont typeface="Wingdings" panose="05000000000000000000" pitchFamily="2" charset="2"/>
              <a:buChar char="n"/>
            </a:pPr>
            <a:r>
              <a:rPr lang="zh-CN" altLang="en-US" sz="2000" dirty="0">
                <a:latin typeface="黑体" panose="02010609060101010101" pitchFamily="49" charset="-122"/>
                <a:ea typeface="黑体" panose="02010609060101010101" pitchFamily="49" charset="-122"/>
              </a:rPr>
              <a:t>示例：在</a:t>
            </a:r>
            <a:r>
              <a:rPr lang="en-US" altLang="zh-CN" sz="2000" dirty="0">
                <a:latin typeface="黑体" panose="02010609060101010101" pitchFamily="49" charset="-122"/>
                <a:ea typeface="黑体" panose="02010609060101010101" pitchFamily="49" charset="-122"/>
              </a:rPr>
              <a:t>HIS</a:t>
            </a:r>
            <a:r>
              <a:rPr lang="zh-CN" altLang="en-US" sz="2000" dirty="0">
                <a:latin typeface="黑体" panose="02010609060101010101" pitchFamily="49" charset="-122"/>
                <a:ea typeface="黑体" panose="02010609060101010101" pitchFamily="49" charset="-122"/>
              </a:rPr>
              <a:t>数据库中，建立药品基本信息表</a:t>
            </a:r>
            <a:r>
              <a:rPr lang="en-US" altLang="zh-CN" sz="2000" dirty="0">
                <a:latin typeface="黑体" panose="02010609060101010101" pitchFamily="49" charset="-122"/>
                <a:ea typeface="黑体" panose="02010609060101010101" pitchFamily="49" charset="-122"/>
              </a:rPr>
              <a:t>Medicine</a:t>
            </a:r>
            <a:r>
              <a:rPr lang="zh-CN" altLang="en-US" sz="2000" dirty="0">
                <a:latin typeface="黑体" panose="02010609060101010101" pitchFamily="49" charset="-122"/>
                <a:ea typeface="黑体" panose="02010609060101010101" pitchFamily="49" charset="-122"/>
              </a:rPr>
              <a:t>如下：</a:t>
            </a:r>
          </a:p>
          <a:p>
            <a:pPr lvl="1">
              <a:spcBef>
                <a:spcPts val="1200"/>
              </a:spcBef>
              <a:buClr>
                <a:srgbClr val="FF0000"/>
              </a:buClr>
              <a:buNone/>
            </a:pPr>
            <a:r>
              <a:rPr lang="en-US" altLang="zh-CN" sz="2000" dirty="0">
                <a:latin typeface="黑体" panose="02010609060101010101" pitchFamily="49" charset="-122"/>
                <a:ea typeface="黑体" panose="02010609060101010101" pitchFamily="49" charset="-122"/>
              </a:rPr>
              <a:t>CREATE TABLE Medicine (</a:t>
            </a:r>
            <a:endParaRPr lang="zh-CN" altLang="en-US" sz="2000" dirty="0">
              <a:latin typeface="黑体" panose="02010609060101010101" pitchFamily="49" charset="-122"/>
              <a:ea typeface="黑体" panose="02010609060101010101" pitchFamily="49" charset="-122"/>
            </a:endParaRPr>
          </a:p>
          <a:p>
            <a:pPr lvl="1">
              <a:spcBef>
                <a:spcPts val="1200"/>
              </a:spcBef>
              <a:buClr>
                <a:srgbClr val="FF0000"/>
              </a:buClr>
              <a:buNone/>
            </a:pPr>
            <a:r>
              <a:rPr lang="en-US" altLang="zh-CN" sz="2000" dirty="0">
                <a:latin typeface="黑体" panose="02010609060101010101" pitchFamily="49" charset="-122"/>
                <a:ea typeface="黑体" panose="02010609060101010101" pitchFamily="49" charset="-122"/>
              </a:rPr>
              <a:t>    </a:t>
            </a:r>
            <a:r>
              <a:rPr lang="en-US" altLang="zh-CN" sz="2000" dirty="0" err="1">
                <a:latin typeface="黑体" panose="02010609060101010101" pitchFamily="49" charset="-122"/>
                <a:ea typeface="黑体" panose="02010609060101010101" pitchFamily="49" charset="-122"/>
              </a:rPr>
              <a:t>Mno</a:t>
            </a:r>
            <a:r>
              <a:rPr lang="en-US" altLang="zh-CN" sz="2000" dirty="0">
                <a:latin typeface="黑体" panose="02010609060101010101" pitchFamily="49" charset="-122"/>
                <a:ea typeface="黑体" panose="02010609060101010101" pitchFamily="49" charset="-122"/>
              </a:rPr>
              <a:t> VARCHAR(10) PRIMARY KEY,</a:t>
            </a:r>
            <a:endParaRPr lang="zh-CN" altLang="en-US" sz="2000" dirty="0">
              <a:latin typeface="黑体" panose="02010609060101010101" pitchFamily="49" charset="-122"/>
              <a:ea typeface="黑体" panose="02010609060101010101" pitchFamily="49" charset="-122"/>
            </a:endParaRPr>
          </a:p>
          <a:p>
            <a:pPr lvl="1">
              <a:spcBef>
                <a:spcPts val="1200"/>
              </a:spcBef>
              <a:buClr>
                <a:srgbClr val="FF0000"/>
              </a:buClr>
              <a:buNone/>
            </a:pPr>
            <a:r>
              <a:rPr lang="en-US" altLang="zh-CN" sz="2000" dirty="0">
                <a:latin typeface="黑体" panose="02010609060101010101" pitchFamily="49" charset="-122"/>
                <a:ea typeface="黑体" panose="02010609060101010101" pitchFamily="49" charset="-122"/>
              </a:rPr>
              <a:t>    </a:t>
            </a:r>
            <a:r>
              <a:rPr lang="en-US" altLang="zh-CN" sz="2000" dirty="0" err="1">
                <a:latin typeface="黑体" panose="02010609060101010101" pitchFamily="49" charset="-122"/>
                <a:ea typeface="黑体" panose="02010609060101010101" pitchFamily="49" charset="-122"/>
              </a:rPr>
              <a:t>Mname</a:t>
            </a:r>
            <a:r>
              <a:rPr lang="en-US" altLang="zh-CN" sz="2000" dirty="0">
                <a:latin typeface="黑体" panose="02010609060101010101" pitchFamily="49" charset="-122"/>
                <a:ea typeface="黑体" panose="02010609060101010101" pitchFamily="49" charset="-122"/>
              </a:rPr>
              <a:t> VARCHAR(50) NOT NULL,</a:t>
            </a:r>
            <a:endParaRPr lang="zh-CN" altLang="en-US" sz="2000" dirty="0">
              <a:latin typeface="黑体" panose="02010609060101010101" pitchFamily="49" charset="-122"/>
              <a:ea typeface="黑体" panose="02010609060101010101" pitchFamily="49" charset="-122"/>
            </a:endParaRPr>
          </a:p>
          <a:p>
            <a:pPr lvl="1">
              <a:spcBef>
                <a:spcPts val="1200"/>
              </a:spcBef>
              <a:buClr>
                <a:srgbClr val="FF0000"/>
              </a:buClr>
              <a:buNone/>
            </a:pPr>
            <a:r>
              <a:rPr lang="en-US" altLang="zh-CN" sz="2000" dirty="0">
                <a:latin typeface="黑体" panose="02010609060101010101" pitchFamily="49" charset="-122"/>
                <a:ea typeface="黑体" panose="02010609060101010101" pitchFamily="49" charset="-122"/>
              </a:rPr>
              <a:t>    </a:t>
            </a:r>
            <a:r>
              <a:rPr lang="en-US" altLang="zh-CN" sz="2000" dirty="0" err="1">
                <a:latin typeface="黑体" panose="02010609060101010101" pitchFamily="49" charset="-122"/>
                <a:ea typeface="黑体" panose="02010609060101010101" pitchFamily="49" charset="-122"/>
              </a:rPr>
              <a:t>Mprice</a:t>
            </a:r>
            <a:r>
              <a:rPr lang="en-US" altLang="zh-CN" sz="2000" dirty="0">
                <a:latin typeface="黑体" panose="02010609060101010101" pitchFamily="49" charset="-122"/>
                <a:ea typeface="黑体" panose="02010609060101010101" pitchFamily="49" charset="-122"/>
              </a:rPr>
              <a:t> DECIMAL(18,2) NOT NULL,</a:t>
            </a:r>
            <a:endParaRPr lang="zh-CN" altLang="en-US" sz="2000" dirty="0">
              <a:latin typeface="黑体" panose="02010609060101010101" pitchFamily="49" charset="-122"/>
              <a:ea typeface="黑体" panose="02010609060101010101" pitchFamily="49" charset="-122"/>
            </a:endParaRPr>
          </a:p>
          <a:p>
            <a:pPr lvl="1">
              <a:spcBef>
                <a:spcPts val="1200"/>
              </a:spcBef>
              <a:buClr>
                <a:srgbClr val="FF0000"/>
              </a:buClr>
              <a:buNone/>
            </a:pPr>
            <a:r>
              <a:rPr lang="en-US" altLang="zh-CN" sz="2000" dirty="0">
                <a:latin typeface="黑体" panose="02010609060101010101" pitchFamily="49" charset="-122"/>
                <a:ea typeface="黑体" panose="02010609060101010101" pitchFamily="49" charset="-122"/>
              </a:rPr>
              <a:t>    </a:t>
            </a:r>
            <a:r>
              <a:rPr lang="en-US" altLang="zh-CN" sz="2000" dirty="0" err="1">
                <a:latin typeface="黑体" panose="02010609060101010101" pitchFamily="49" charset="-122"/>
                <a:ea typeface="黑体" panose="02010609060101010101" pitchFamily="49" charset="-122"/>
              </a:rPr>
              <a:t>Munit</a:t>
            </a:r>
            <a:r>
              <a:rPr lang="en-US" altLang="zh-CN" sz="2000" dirty="0">
                <a:latin typeface="黑体" panose="02010609060101010101" pitchFamily="49" charset="-122"/>
                <a:ea typeface="黑体" panose="02010609060101010101" pitchFamily="49" charset="-122"/>
              </a:rPr>
              <a:t> VARCHAR(10) DEFAULT '</a:t>
            </a:r>
            <a:r>
              <a:rPr lang="zh-CN" altLang="en-US" sz="2000" dirty="0">
                <a:latin typeface="黑体" panose="02010609060101010101" pitchFamily="49" charset="-122"/>
                <a:ea typeface="黑体" panose="02010609060101010101" pitchFamily="49" charset="-122"/>
              </a:rPr>
              <a:t>克</a:t>
            </a:r>
            <a:r>
              <a:rPr lang="en-US" altLang="zh-CN" sz="2000" dirty="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a:p>
            <a:pPr lvl="1">
              <a:spcBef>
                <a:spcPts val="1200"/>
              </a:spcBef>
              <a:buClr>
                <a:srgbClr val="FF0000"/>
              </a:buClr>
              <a:buNone/>
            </a:pPr>
            <a:r>
              <a:rPr lang="en-US" altLang="zh-CN" sz="2000" dirty="0">
                <a:latin typeface="黑体" panose="02010609060101010101" pitchFamily="49" charset="-122"/>
                <a:ea typeface="黑体" panose="02010609060101010101" pitchFamily="49" charset="-122"/>
              </a:rPr>
              <a:t>    </a:t>
            </a:r>
            <a:r>
              <a:rPr lang="en-US" altLang="zh-CN" sz="2000" dirty="0" err="1">
                <a:latin typeface="黑体" panose="02010609060101010101" pitchFamily="49" charset="-122"/>
                <a:ea typeface="黑体" panose="02010609060101010101" pitchFamily="49" charset="-122"/>
              </a:rPr>
              <a:t>Mtype</a:t>
            </a:r>
            <a:r>
              <a:rPr lang="en-US" altLang="zh-CN" sz="2000" dirty="0">
                <a:latin typeface="黑体" panose="02010609060101010101" pitchFamily="49" charset="-122"/>
                <a:ea typeface="黑体" panose="02010609060101010101" pitchFamily="49" charset="-122"/>
              </a:rPr>
              <a:t> VARCHAR(10)</a:t>
            </a:r>
            <a:endParaRPr lang="zh-CN" altLang="en-US" sz="2000" dirty="0">
              <a:latin typeface="黑体" panose="02010609060101010101" pitchFamily="49" charset="-122"/>
              <a:ea typeface="黑体" panose="02010609060101010101" pitchFamily="49" charset="-122"/>
            </a:endParaRPr>
          </a:p>
          <a:p>
            <a:pPr lvl="1">
              <a:spcBef>
                <a:spcPts val="1200"/>
              </a:spcBef>
              <a:buClr>
                <a:srgbClr val="FF0000"/>
              </a:buClr>
              <a:buNone/>
            </a:pPr>
            <a:r>
              <a:rPr lang="en-US" altLang="zh-CN" sz="2000" dirty="0">
                <a:latin typeface="黑体" panose="02010609060101010101" pitchFamily="49" charset="-122"/>
                <a:ea typeface="黑体" panose="02010609060101010101" pitchFamily="49" charset="-122"/>
              </a:rPr>
              <a:t>)</a:t>
            </a:r>
            <a:endParaRPr lang="zh-CN" altLang="en-US" dirty="0"/>
          </a:p>
        </p:txBody>
      </p:sp>
      <p:sp>
        <p:nvSpPr>
          <p:cNvPr id="33798" name="AutoShape 10">
            <a:extLst>
              <a:ext uri="{FF2B5EF4-FFF2-40B4-BE49-F238E27FC236}">
                <a16:creationId xmlns:a16="http://schemas.microsoft.com/office/drawing/2014/main" id="{AD69E19D-89CC-471B-9C64-3CCCEAFC3ECD}"/>
              </a:ext>
            </a:extLst>
          </p:cNvPr>
          <p:cNvSpPr>
            <a:spLocks noChangeArrowheads="1"/>
          </p:cNvSpPr>
          <p:nvPr/>
        </p:nvSpPr>
        <p:spPr bwMode="auto">
          <a:xfrm>
            <a:off x="2508250" y="117476"/>
            <a:ext cx="1570038" cy="523875"/>
          </a:xfrm>
          <a:prstGeom prst="chevron">
            <a:avLst>
              <a:gd name="adj" fmla="val 17815"/>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表操作</a:t>
            </a:r>
            <a:endParaRPr lang="zh-CN" altLang="en-US">
              <a:sym typeface="Arial" panose="020B0604020202020204" pitchFamily="34" charset="0"/>
            </a:endParaRPr>
          </a:p>
        </p:txBody>
      </p:sp>
      <p:sp>
        <p:nvSpPr>
          <p:cNvPr id="33799" name="AutoShape 10">
            <a:extLst>
              <a:ext uri="{FF2B5EF4-FFF2-40B4-BE49-F238E27FC236}">
                <a16:creationId xmlns:a16="http://schemas.microsoft.com/office/drawing/2014/main" id="{75EE154E-2DD4-4237-A7A6-632E8BA5EBB6}"/>
              </a:ext>
            </a:extLst>
          </p:cNvPr>
          <p:cNvSpPr>
            <a:spLocks noChangeArrowheads="1"/>
          </p:cNvSpPr>
          <p:nvPr/>
        </p:nvSpPr>
        <p:spPr bwMode="auto">
          <a:xfrm>
            <a:off x="4052888" y="117476"/>
            <a:ext cx="1852612" cy="523875"/>
          </a:xfrm>
          <a:prstGeom prst="chevron">
            <a:avLst>
              <a:gd name="adj" fmla="val 17813"/>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创建表</a:t>
            </a:r>
            <a:endParaRPr lang="zh-CN" altLang="en-US">
              <a:sym typeface="Arial" panose="020B0604020202020204" pitchFamily="34" charset="0"/>
            </a:endParaRPr>
          </a:p>
        </p:txBody>
      </p:sp>
      <p:grpSp>
        <p:nvGrpSpPr>
          <p:cNvPr id="26632" name="Group 8">
            <a:extLst>
              <a:ext uri="{FF2B5EF4-FFF2-40B4-BE49-F238E27FC236}">
                <a16:creationId xmlns:a16="http://schemas.microsoft.com/office/drawing/2014/main" id="{77D51E69-E97B-4026-AC43-7CDFA8E6423B}"/>
              </a:ext>
            </a:extLst>
          </p:cNvPr>
          <p:cNvGrpSpPr>
            <a:grpSpLocks/>
          </p:cNvGrpSpPr>
          <p:nvPr/>
        </p:nvGrpSpPr>
        <p:grpSpPr bwMode="auto">
          <a:xfrm>
            <a:off x="4997451" y="4289425"/>
            <a:ext cx="5368925" cy="1892300"/>
            <a:chOff x="0" y="0"/>
            <a:chExt cx="3382" cy="1331"/>
          </a:xfrm>
        </p:grpSpPr>
        <p:grpSp>
          <p:nvGrpSpPr>
            <p:cNvPr id="33801" name="Group 9">
              <a:extLst>
                <a:ext uri="{FF2B5EF4-FFF2-40B4-BE49-F238E27FC236}">
                  <a16:creationId xmlns:a16="http://schemas.microsoft.com/office/drawing/2014/main" id="{3B652599-22E5-42FD-9618-700DF9449A32}"/>
                </a:ext>
              </a:extLst>
            </p:cNvPr>
            <p:cNvGrpSpPr>
              <a:grpSpLocks/>
            </p:cNvGrpSpPr>
            <p:nvPr/>
          </p:nvGrpSpPr>
          <p:grpSpPr bwMode="auto">
            <a:xfrm>
              <a:off x="0" y="0"/>
              <a:ext cx="3382" cy="589"/>
              <a:chOff x="0" y="0"/>
              <a:chExt cx="3382" cy="589"/>
            </a:xfrm>
          </p:grpSpPr>
          <p:sp>
            <p:nvSpPr>
              <p:cNvPr id="33822" name="Rectangle 11">
                <a:extLst>
                  <a:ext uri="{FF2B5EF4-FFF2-40B4-BE49-F238E27FC236}">
                    <a16:creationId xmlns:a16="http://schemas.microsoft.com/office/drawing/2014/main" id="{A97AB7C2-2E25-4972-B1B3-733FDE9CCD30}"/>
                  </a:ext>
                </a:extLst>
              </p:cNvPr>
              <p:cNvSpPr>
                <a:spLocks noChangeArrowheads="1"/>
              </p:cNvSpPr>
              <p:nvPr/>
            </p:nvSpPr>
            <p:spPr bwMode="auto">
              <a:xfrm>
                <a:off x="269" y="0"/>
                <a:ext cx="288"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rgbClr val="4D4D4D"/>
                    </a:solidFill>
                    <a:latin typeface="Times New Roman" panose="02020603050405020304" pitchFamily="18" charset="0"/>
                    <a:sym typeface="Times New Roman" panose="02020603050405020304" pitchFamily="18" charset="0"/>
                  </a:rPr>
                  <a:t>Mno</a:t>
                </a:r>
                <a:endParaRPr lang="en-US" altLang="zh-CN">
                  <a:sym typeface="Arial" panose="020B0604020202020204" pitchFamily="34" charset="0"/>
                </a:endParaRPr>
              </a:p>
            </p:txBody>
          </p:sp>
          <p:sp>
            <p:nvSpPr>
              <p:cNvPr id="33823" name="Rectangle 12">
                <a:extLst>
                  <a:ext uri="{FF2B5EF4-FFF2-40B4-BE49-F238E27FC236}">
                    <a16:creationId xmlns:a16="http://schemas.microsoft.com/office/drawing/2014/main" id="{62467418-BEC9-4ED1-A5D9-4627243B5C50}"/>
                  </a:ext>
                </a:extLst>
              </p:cNvPr>
              <p:cNvSpPr>
                <a:spLocks noChangeArrowheads="1"/>
              </p:cNvSpPr>
              <p:nvPr/>
            </p:nvSpPr>
            <p:spPr bwMode="auto">
              <a:xfrm>
                <a:off x="888" y="0"/>
                <a:ext cx="47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rgbClr val="4D4D4D"/>
                    </a:solidFill>
                    <a:latin typeface="Times New Roman" panose="02020603050405020304" pitchFamily="18" charset="0"/>
                    <a:sym typeface="Times New Roman" panose="02020603050405020304" pitchFamily="18" charset="0"/>
                  </a:rPr>
                  <a:t>Mname</a:t>
                </a:r>
                <a:endParaRPr lang="en-US" altLang="zh-CN">
                  <a:sym typeface="Arial" panose="020B0604020202020204" pitchFamily="34" charset="0"/>
                </a:endParaRPr>
              </a:p>
            </p:txBody>
          </p:sp>
          <p:sp>
            <p:nvSpPr>
              <p:cNvPr id="33824" name="Rectangle 13">
                <a:extLst>
                  <a:ext uri="{FF2B5EF4-FFF2-40B4-BE49-F238E27FC236}">
                    <a16:creationId xmlns:a16="http://schemas.microsoft.com/office/drawing/2014/main" id="{27117AA8-6827-4BC4-98B6-D42D23FC4B27}"/>
                  </a:ext>
                </a:extLst>
              </p:cNvPr>
              <p:cNvSpPr>
                <a:spLocks noChangeArrowheads="1"/>
              </p:cNvSpPr>
              <p:nvPr/>
            </p:nvSpPr>
            <p:spPr bwMode="auto">
              <a:xfrm>
                <a:off x="1606" y="0"/>
                <a:ext cx="448"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rgbClr val="4D4D4D"/>
                    </a:solidFill>
                    <a:latin typeface="Times New Roman" panose="02020603050405020304" pitchFamily="18" charset="0"/>
                    <a:sym typeface="Times New Roman" panose="02020603050405020304" pitchFamily="18" charset="0"/>
                  </a:rPr>
                  <a:t>Mprice</a:t>
                </a:r>
                <a:endParaRPr lang="en-US" altLang="zh-CN">
                  <a:sym typeface="Arial" panose="020B0604020202020204" pitchFamily="34" charset="0"/>
                </a:endParaRPr>
              </a:p>
            </p:txBody>
          </p:sp>
          <p:sp>
            <p:nvSpPr>
              <p:cNvPr id="33825" name="Rectangle 14">
                <a:extLst>
                  <a:ext uri="{FF2B5EF4-FFF2-40B4-BE49-F238E27FC236}">
                    <a16:creationId xmlns:a16="http://schemas.microsoft.com/office/drawing/2014/main" id="{274404A4-19EF-4C1D-B5EC-F647E20F187B}"/>
                  </a:ext>
                </a:extLst>
              </p:cNvPr>
              <p:cNvSpPr>
                <a:spLocks noChangeArrowheads="1"/>
              </p:cNvSpPr>
              <p:nvPr/>
            </p:nvSpPr>
            <p:spPr bwMode="auto">
              <a:xfrm>
                <a:off x="2165" y="0"/>
                <a:ext cx="38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rgbClr val="4D4D4D"/>
                    </a:solidFill>
                    <a:latin typeface="Times New Roman" panose="02020603050405020304" pitchFamily="18" charset="0"/>
                    <a:sym typeface="Times New Roman" panose="02020603050405020304" pitchFamily="18" charset="0"/>
                  </a:rPr>
                  <a:t>Munit</a:t>
                </a:r>
                <a:endParaRPr lang="en-US" altLang="zh-CN">
                  <a:sym typeface="Arial" panose="020B0604020202020204" pitchFamily="34" charset="0"/>
                </a:endParaRPr>
              </a:p>
            </p:txBody>
          </p:sp>
          <p:sp>
            <p:nvSpPr>
              <p:cNvPr id="33826" name="Rectangle 15">
                <a:extLst>
                  <a:ext uri="{FF2B5EF4-FFF2-40B4-BE49-F238E27FC236}">
                    <a16:creationId xmlns:a16="http://schemas.microsoft.com/office/drawing/2014/main" id="{3E48FDD8-6788-419F-A89C-2886AD2D8CE6}"/>
                  </a:ext>
                </a:extLst>
              </p:cNvPr>
              <p:cNvSpPr>
                <a:spLocks noChangeArrowheads="1"/>
              </p:cNvSpPr>
              <p:nvPr/>
            </p:nvSpPr>
            <p:spPr bwMode="auto">
              <a:xfrm>
                <a:off x="2803" y="0"/>
                <a:ext cx="40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rgbClr val="4D4D4D"/>
                    </a:solidFill>
                    <a:latin typeface="Times New Roman" panose="02020603050405020304" pitchFamily="18" charset="0"/>
                    <a:sym typeface="Times New Roman" panose="02020603050405020304" pitchFamily="18" charset="0"/>
                  </a:rPr>
                  <a:t>Mtype</a:t>
                </a:r>
                <a:endParaRPr lang="en-US" altLang="zh-CN">
                  <a:sym typeface="Arial" panose="020B0604020202020204" pitchFamily="34" charset="0"/>
                </a:endParaRPr>
              </a:p>
            </p:txBody>
          </p:sp>
          <p:grpSp>
            <p:nvGrpSpPr>
              <p:cNvPr id="33827" name="Group 15">
                <a:extLst>
                  <a:ext uri="{FF2B5EF4-FFF2-40B4-BE49-F238E27FC236}">
                    <a16:creationId xmlns:a16="http://schemas.microsoft.com/office/drawing/2014/main" id="{8C87B073-6BB1-46B6-86A6-488A917733F7}"/>
                  </a:ext>
                </a:extLst>
              </p:cNvPr>
              <p:cNvGrpSpPr>
                <a:grpSpLocks/>
              </p:cNvGrpSpPr>
              <p:nvPr/>
            </p:nvGrpSpPr>
            <p:grpSpPr bwMode="auto">
              <a:xfrm>
                <a:off x="0" y="0"/>
                <a:ext cx="3382" cy="589"/>
                <a:chOff x="0" y="0"/>
                <a:chExt cx="3382" cy="589"/>
              </a:xfrm>
            </p:grpSpPr>
            <p:sp>
              <p:nvSpPr>
                <p:cNvPr id="33828" name="Line 17">
                  <a:extLst>
                    <a:ext uri="{FF2B5EF4-FFF2-40B4-BE49-F238E27FC236}">
                      <a16:creationId xmlns:a16="http://schemas.microsoft.com/office/drawing/2014/main" id="{CE648035-8AA0-46B1-A9EC-146DE4D5FCF0}"/>
                    </a:ext>
                  </a:extLst>
                </p:cNvPr>
                <p:cNvSpPr>
                  <a:spLocks noChangeShapeType="1"/>
                </p:cNvSpPr>
                <p:nvPr/>
              </p:nvSpPr>
              <p:spPr bwMode="auto">
                <a:xfrm>
                  <a:off x="0" y="0"/>
                  <a:ext cx="75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9" name="Line 22">
                  <a:extLst>
                    <a:ext uri="{FF2B5EF4-FFF2-40B4-BE49-F238E27FC236}">
                      <a16:creationId xmlns:a16="http://schemas.microsoft.com/office/drawing/2014/main" id="{CBF19AF7-2EEF-4930-B8B0-8B92FDB99289}"/>
                    </a:ext>
                  </a:extLst>
                </p:cNvPr>
                <p:cNvSpPr>
                  <a:spLocks noChangeShapeType="1"/>
                </p:cNvSpPr>
                <p:nvPr/>
              </p:nvSpPr>
              <p:spPr bwMode="auto">
                <a:xfrm>
                  <a:off x="768" y="0"/>
                  <a:ext cx="65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0" name="Line 27">
                  <a:extLst>
                    <a:ext uri="{FF2B5EF4-FFF2-40B4-BE49-F238E27FC236}">
                      <a16:creationId xmlns:a16="http://schemas.microsoft.com/office/drawing/2014/main" id="{0C27290E-A6CF-499E-8FBC-8195C00A92F5}"/>
                    </a:ext>
                  </a:extLst>
                </p:cNvPr>
                <p:cNvSpPr>
                  <a:spLocks noChangeShapeType="1"/>
                </p:cNvSpPr>
                <p:nvPr/>
              </p:nvSpPr>
              <p:spPr bwMode="auto">
                <a:xfrm>
                  <a:off x="1437" y="0"/>
                  <a:ext cx="60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1" name="Line 32">
                  <a:extLst>
                    <a:ext uri="{FF2B5EF4-FFF2-40B4-BE49-F238E27FC236}">
                      <a16:creationId xmlns:a16="http://schemas.microsoft.com/office/drawing/2014/main" id="{BBCD83F0-F8C6-42D2-AB6C-616D3CDEB77F}"/>
                    </a:ext>
                  </a:extLst>
                </p:cNvPr>
                <p:cNvSpPr>
                  <a:spLocks noChangeShapeType="1"/>
                </p:cNvSpPr>
                <p:nvPr/>
              </p:nvSpPr>
              <p:spPr bwMode="auto">
                <a:xfrm>
                  <a:off x="2055" y="0"/>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2" name="Line 37">
                  <a:extLst>
                    <a:ext uri="{FF2B5EF4-FFF2-40B4-BE49-F238E27FC236}">
                      <a16:creationId xmlns:a16="http://schemas.microsoft.com/office/drawing/2014/main" id="{37559860-A730-42C6-9393-96F0CEBFD8DF}"/>
                    </a:ext>
                  </a:extLst>
                </p:cNvPr>
                <p:cNvSpPr>
                  <a:spLocks noChangeShapeType="1"/>
                </p:cNvSpPr>
                <p:nvPr/>
              </p:nvSpPr>
              <p:spPr bwMode="auto">
                <a:xfrm>
                  <a:off x="2554" y="0"/>
                  <a:ext cx="8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3" name="Line 39">
                  <a:extLst>
                    <a:ext uri="{FF2B5EF4-FFF2-40B4-BE49-F238E27FC236}">
                      <a16:creationId xmlns:a16="http://schemas.microsoft.com/office/drawing/2014/main" id="{BBC2CE77-FF51-42F7-A000-DF1B23BC38FB}"/>
                    </a:ext>
                  </a:extLst>
                </p:cNvPr>
                <p:cNvSpPr>
                  <a:spLocks noChangeShapeType="1"/>
                </p:cNvSpPr>
                <p:nvPr/>
              </p:nvSpPr>
              <p:spPr bwMode="auto">
                <a:xfrm>
                  <a:off x="758" y="9"/>
                  <a:ext cx="1" cy="16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4" name="Line 41">
                  <a:extLst>
                    <a:ext uri="{FF2B5EF4-FFF2-40B4-BE49-F238E27FC236}">
                      <a16:creationId xmlns:a16="http://schemas.microsoft.com/office/drawing/2014/main" id="{98CCE064-8A1E-4B2C-9B42-F3CBD91F3EAB}"/>
                    </a:ext>
                  </a:extLst>
                </p:cNvPr>
                <p:cNvSpPr>
                  <a:spLocks noChangeShapeType="1"/>
                </p:cNvSpPr>
                <p:nvPr/>
              </p:nvSpPr>
              <p:spPr bwMode="auto">
                <a:xfrm>
                  <a:off x="1427" y="9"/>
                  <a:ext cx="1" cy="16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5" name="Line 43">
                  <a:extLst>
                    <a:ext uri="{FF2B5EF4-FFF2-40B4-BE49-F238E27FC236}">
                      <a16:creationId xmlns:a16="http://schemas.microsoft.com/office/drawing/2014/main" id="{9332CFF1-3A7A-4838-8AF6-D8FD8A84D559}"/>
                    </a:ext>
                  </a:extLst>
                </p:cNvPr>
                <p:cNvSpPr>
                  <a:spLocks noChangeShapeType="1"/>
                </p:cNvSpPr>
                <p:nvPr/>
              </p:nvSpPr>
              <p:spPr bwMode="auto">
                <a:xfrm>
                  <a:off x="2045" y="9"/>
                  <a:ext cx="1" cy="16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6" name="Line 45">
                  <a:extLst>
                    <a:ext uri="{FF2B5EF4-FFF2-40B4-BE49-F238E27FC236}">
                      <a16:creationId xmlns:a16="http://schemas.microsoft.com/office/drawing/2014/main" id="{90CA2B2A-76A2-401A-BA76-20C1FB6B809B}"/>
                    </a:ext>
                  </a:extLst>
                </p:cNvPr>
                <p:cNvSpPr>
                  <a:spLocks noChangeShapeType="1"/>
                </p:cNvSpPr>
                <p:nvPr/>
              </p:nvSpPr>
              <p:spPr bwMode="auto">
                <a:xfrm>
                  <a:off x="2544" y="9"/>
                  <a:ext cx="1" cy="16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7" name="Line 47">
                  <a:extLst>
                    <a:ext uri="{FF2B5EF4-FFF2-40B4-BE49-F238E27FC236}">
                      <a16:creationId xmlns:a16="http://schemas.microsoft.com/office/drawing/2014/main" id="{602DBC48-E37F-488E-BBF2-12D91B36850D}"/>
                    </a:ext>
                  </a:extLst>
                </p:cNvPr>
                <p:cNvSpPr>
                  <a:spLocks noChangeShapeType="1"/>
                </p:cNvSpPr>
                <p:nvPr/>
              </p:nvSpPr>
              <p:spPr bwMode="auto">
                <a:xfrm>
                  <a:off x="0" y="169"/>
                  <a:ext cx="75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8" name="Line 52">
                  <a:extLst>
                    <a:ext uri="{FF2B5EF4-FFF2-40B4-BE49-F238E27FC236}">
                      <a16:creationId xmlns:a16="http://schemas.microsoft.com/office/drawing/2014/main" id="{FFD63BE0-333F-4E34-A29A-DCB3C65123F1}"/>
                    </a:ext>
                  </a:extLst>
                </p:cNvPr>
                <p:cNvSpPr>
                  <a:spLocks noChangeShapeType="1"/>
                </p:cNvSpPr>
                <p:nvPr/>
              </p:nvSpPr>
              <p:spPr bwMode="auto">
                <a:xfrm>
                  <a:off x="768" y="169"/>
                  <a:ext cx="65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9" name="Line 57">
                  <a:extLst>
                    <a:ext uri="{FF2B5EF4-FFF2-40B4-BE49-F238E27FC236}">
                      <a16:creationId xmlns:a16="http://schemas.microsoft.com/office/drawing/2014/main" id="{7545654A-CC41-48FE-9FEB-B1C452BC21C1}"/>
                    </a:ext>
                  </a:extLst>
                </p:cNvPr>
                <p:cNvSpPr>
                  <a:spLocks noChangeShapeType="1"/>
                </p:cNvSpPr>
                <p:nvPr/>
              </p:nvSpPr>
              <p:spPr bwMode="auto">
                <a:xfrm>
                  <a:off x="1437" y="169"/>
                  <a:ext cx="60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0" name="Line 62">
                  <a:extLst>
                    <a:ext uri="{FF2B5EF4-FFF2-40B4-BE49-F238E27FC236}">
                      <a16:creationId xmlns:a16="http://schemas.microsoft.com/office/drawing/2014/main" id="{63E43CF6-B3A1-4C5B-9191-E6A88C81618D}"/>
                    </a:ext>
                  </a:extLst>
                </p:cNvPr>
                <p:cNvSpPr>
                  <a:spLocks noChangeShapeType="1"/>
                </p:cNvSpPr>
                <p:nvPr/>
              </p:nvSpPr>
              <p:spPr bwMode="auto">
                <a:xfrm>
                  <a:off x="2055" y="169"/>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1" name="Line 67">
                  <a:extLst>
                    <a:ext uri="{FF2B5EF4-FFF2-40B4-BE49-F238E27FC236}">
                      <a16:creationId xmlns:a16="http://schemas.microsoft.com/office/drawing/2014/main" id="{20875748-46D0-4DD1-B48E-B205A71AE02A}"/>
                    </a:ext>
                  </a:extLst>
                </p:cNvPr>
                <p:cNvSpPr>
                  <a:spLocks noChangeShapeType="1"/>
                </p:cNvSpPr>
                <p:nvPr/>
              </p:nvSpPr>
              <p:spPr bwMode="auto">
                <a:xfrm>
                  <a:off x="2554" y="169"/>
                  <a:ext cx="8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2" name="Line 69">
                  <a:extLst>
                    <a:ext uri="{FF2B5EF4-FFF2-40B4-BE49-F238E27FC236}">
                      <a16:creationId xmlns:a16="http://schemas.microsoft.com/office/drawing/2014/main" id="{CAD41FE7-A85A-401E-9749-3E3732413445}"/>
                    </a:ext>
                  </a:extLst>
                </p:cNvPr>
                <p:cNvSpPr>
                  <a:spLocks noChangeShapeType="1"/>
                </p:cNvSpPr>
                <p:nvPr/>
              </p:nvSpPr>
              <p:spPr bwMode="auto">
                <a:xfrm>
                  <a:off x="0" y="588"/>
                  <a:ext cx="75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3" name="Line 71">
                  <a:extLst>
                    <a:ext uri="{FF2B5EF4-FFF2-40B4-BE49-F238E27FC236}">
                      <a16:creationId xmlns:a16="http://schemas.microsoft.com/office/drawing/2014/main" id="{DF7A4BE1-E2CA-492B-85E5-EED27797FC54}"/>
                    </a:ext>
                  </a:extLst>
                </p:cNvPr>
                <p:cNvSpPr>
                  <a:spLocks noChangeShapeType="1"/>
                </p:cNvSpPr>
                <p:nvPr/>
              </p:nvSpPr>
              <p:spPr bwMode="auto">
                <a:xfrm>
                  <a:off x="758" y="179"/>
                  <a:ext cx="1" cy="4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4" name="Line 76">
                  <a:extLst>
                    <a:ext uri="{FF2B5EF4-FFF2-40B4-BE49-F238E27FC236}">
                      <a16:creationId xmlns:a16="http://schemas.microsoft.com/office/drawing/2014/main" id="{6E06AFAD-3239-445B-A620-AFCF95901BA9}"/>
                    </a:ext>
                  </a:extLst>
                </p:cNvPr>
                <p:cNvSpPr>
                  <a:spLocks noChangeShapeType="1"/>
                </p:cNvSpPr>
                <p:nvPr/>
              </p:nvSpPr>
              <p:spPr bwMode="auto">
                <a:xfrm>
                  <a:off x="768" y="588"/>
                  <a:ext cx="65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5" name="Line 78">
                  <a:extLst>
                    <a:ext uri="{FF2B5EF4-FFF2-40B4-BE49-F238E27FC236}">
                      <a16:creationId xmlns:a16="http://schemas.microsoft.com/office/drawing/2014/main" id="{CEAC19CD-3D44-4958-B2D0-986FC63187A2}"/>
                    </a:ext>
                  </a:extLst>
                </p:cNvPr>
                <p:cNvSpPr>
                  <a:spLocks noChangeShapeType="1"/>
                </p:cNvSpPr>
                <p:nvPr/>
              </p:nvSpPr>
              <p:spPr bwMode="auto">
                <a:xfrm>
                  <a:off x="1427" y="179"/>
                  <a:ext cx="1" cy="4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6" name="Line 83">
                  <a:extLst>
                    <a:ext uri="{FF2B5EF4-FFF2-40B4-BE49-F238E27FC236}">
                      <a16:creationId xmlns:a16="http://schemas.microsoft.com/office/drawing/2014/main" id="{43017BE1-4AA5-49B5-9F83-47D1E26E85C5}"/>
                    </a:ext>
                  </a:extLst>
                </p:cNvPr>
                <p:cNvSpPr>
                  <a:spLocks noChangeShapeType="1"/>
                </p:cNvSpPr>
                <p:nvPr/>
              </p:nvSpPr>
              <p:spPr bwMode="auto">
                <a:xfrm>
                  <a:off x="1437" y="588"/>
                  <a:ext cx="60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7" name="Line 85">
                  <a:extLst>
                    <a:ext uri="{FF2B5EF4-FFF2-40B4-BE49-F238E27FC236}">
                      <a16:creationId xmlns:a16="http://schemas.microsoft.com/office/drawing/2014/main" id="{0693227E-21CF-44B1-96FF-663086F0A25E}"/>
                    </a:ext>
                  </a:extLst>
                </p:cNvPr>
                <p:cNvSpPr>
                  <a:spLocks noChangeShapeType="1"/>
                </p:cNvSpPr>
                <p:nvPr/>
              </p:nvSpPr>
              <p:spPr bwMode="auto">
                <a:xfrm>
                  <a:off x="2045" y="179"/>
                  <a:ext cx="1" cy="4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8" name="Line 90">
                  <a:extLst>
                    <a:ext uri="{FF2B5EF4-FFF2-40B4-BE49-F238E27FC236}">
                      <a16:creationId xmlns:a16="http://schemas.microsoft.com/office/drawing/2014/main" id="{62922D07-2D8A-4ED9-80B9-D2B7AE3F639E}"/>
                    </a:ext>
                  </a:extLst>
                </p:cNvPr>
                <p:cNvSpPr>
                  <a:spLocks noChangeShapeType="1"/>
                </p:cNvSpPr>
                <p:nvPr/>
              </p:nvSpPr>
              <p:spPr bwMode="auto">
                <a:xfrm>
                  <a:off x="2055" y="588"/>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9" name="Line 92">
                  <a:extLst>
                    <a:ext uri="{FF2B5EF4-FFF2-40B4-BE49-F238E27FC236}">
                      <a16:creationId xmlns:a16="http://schemas.microsoft.com/office/drawing/2014/main" id="{8817CB01-1929-4CC7-B4A1-8F703DA2CCCA}"/>
                    </a:ext>
                  </a:extLst>
                </p:cNvPr>
                <p:cNvSpPr>
                  <a:spLocks noChangeShapeType="1"/>
                </p:cNvSpPr>
                <p:nvPr/>
              </p:nvSpPr>
              <p:spPr bwMode="auto">
                <a:xfrm>
                  <a:off x="2544" y="179"/>
                  <a:ext cx="1" cy="40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0" name="Line 97">
                  <a:extLst>
                    <a:ext uri="{FF2B5EF4-FFF2-40B4-BE49-F238E27FC236}">
                      <a16:creationId xmlns:a16="http://schemas.microsoft.com/office/drawing/2014/main" id="{293B3620-4A69-43D5-A3FC-83FEB8B0654F}"/>
                    </a:ext>
                  </a:extLst>
                </p:cNvPr>
                <p:cNvSpPr>
                  <a:spLocks noChangeShapeType="1"/>
                </p:cNvSpPr>
                <p:nvPr/>
              </p:nvSpPr>
              <p:spPr bwMode="auto">
                <a:xfrm>
                  <a:off x="2554" y="588"/>
                  <a:ext cx="8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3802" name="Group 39">
              <a:extLst>
                <a:ext uri="{FF2B5EF4-FFF2-40B4-BE49-F238E27FC236}">
                  <a16:creationId xmlns:a16="http://schemas.microsoft.com/office/drawing/2014/main" id="{4646DFCB-081C-4369-B301-E5BD3F00AEEF}"/>
                </a:ext>
              </a:extLst>
            </p:cNvPr>
            <p:cNvGrpSpPr>
              <a:grpSpLocks/>
            </p:cNvGrpSpPr>
            <p:nvPr/>
          </p:nvGrpSpPr>
          <p:grpSpPr bwMode="auto">
            <a:xfrm>
              <a:off x="124" y="570"/>
              <a:ext cx="3045" cy="761"/>
              <a:chOff x="0" y="0"/>
              <a:chExt cx="3045" cy="761"/>
            </a:xfrm>
          </p:grpSpPr>
          <p:sp>
            <p:nvSpPr>
              <p:cNvPr id="33803" name="Rectangle 100">
                <a:extLst>
                  <a:ext uri="{FF2B5EF4-FFF2-40B4-BE49-F238E27FC236}">
                    <a16:creationId xmlns:a16="http://schemas.microsoft.com/office/drawing/2014/main" id="{4962FD97-76D7-4EE4-97CE-4C9504D8A7CD}"/>
                  </a:ext>
                </a:extLst>
              </p:cNvPr>
              <p:cNvSpPr>
                <a:spLocks noChangeArrowheads="1"/>
              </p:cNvSpPr>
              <p:nvPr/>
            </p:nvSpPr>
            <p:spPr bwMode="auto">
              <a:xfrm>
                <a:off x="225" y="0"/>
                <a:ext cx="43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4D4D4D"/>
                    </a:solidFill>
                    <a:latin typeface="宋体" panose="02010600030101010101" pitchFamily="2" charset="-122"/>
                    <a:sym typeface="宋体" panose="02010600030101010101" pitchFamily="2" charset="-122"/>
                  </a:rPr>
                  <a:t>↑　　</a:t>
                </a:r>
                <a:endParaRPr lang="zh-CN" altLang="en-US">
                  <a:sym typeface="Arial" panose="020B0604020202020204" pitchFamily="34" charset="0"/>
                </a:endParaRPr>
              </a:p>
            </p:txBody>
          </p:sp>
          <p:sp>
            <p:nvSpPr>
              <p:cNvPr id="33804" name="Rectangle 102">
                <a:extLst>
                  <a:ext uri="{FF2B5EF4-FFF2-40B4-BE49-F238E27FC236}">
                    <a16:creationId xmlns:a16="http://schemas.microsoft.com/office/drawing/2014/main" id="{F028C408-2DE2-4457-91FB-4CE52DC59EC0}"/>
                  </a:ext>
                </a:extLst>
              </p:cNvPr>
              <p:cNvSpPr>
                <a:spLocks noChangeArrowheads="1"/>
              </p:cNvSpPr>
              <p:nvPr/>
            </p:nvSpPr>
            <p:spPr bwMode="auto">
              <a:xfrm>
                <a:off x="714" y="0"/>
                <a:ext cx="29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4D4D4D"/>
                    </a:solidFill>
                    <a:latin typeface="宋体" panose="02010600030101010101" pitchFamily="2" charset="-122"/>
                    <a:sym typeface="宋体" panose="02010600030101010101" pitchFamily="2" charset="-122"/>
                  </a:rPr>
                  <a:t>　↑</a:t>
                </a:r>
                <a:endParaRPr lang="zh-CN" altLang="en-US">
                  <a:sym typeface="Arial" panose="020B0604020202020204" pitchFamily="34" charset="0"/>
                </a:endParaRPr>
              </a:p>
            </p:txBody>
          </p:sp>
          <p:sp>
            <p:nvSpPr>
              <p:cNvPr id="33805" name="Rectangle 104">
                <a:extLst>
                  <a:ext uri="{FF2B5EF4-FFF2-40B4-BE49-F238E27FC236}">
                    <a16:creationId xmlns:a16="http://schemas.microsoft.com/office/drawing/2014/main" id="{9612E5BC-EA0B-49F3-8F30-5694217F5BEC}"/>
                  </a:ext>
                </a:extLst>
              </p:cNvPr>
              <p:cNvSpPr>
                <a:spLocks noChangeArrowheads="1"/>
              </p:cNvSpPr>
              <p:nvPr/>
            </p:nvSpPr>
            <p:spPr bwMode="auto">
              <a:xfrm>
                <a:off x="1063" y="0"/>
                <a:ext cx="145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4D4D4D"/>
                    </a:solidFill>
                    <a:latin typeface="宋体" panose="02010600030101010101" pitchFamily="2" charset="-122"/>
                    <a:sym typeface="宋体" panose="02010600030101010101" pitchFamily="2" charset="-122"/>
                  </a:rPr>
                  <a:t>　　　↑　　　↑　　</a:t>
                </a:r>
                <a:endParaRPr lang="zh-CN" altLang="en-US">
                  <a:sym typeface="Arial" panose="020B0604020202020204" pitchFamily="34" charset="0"/>
                </a:endParaRPr>
              </a:p>
            </p:txBody>
          </p:sp>
          <p:sp>
            <p:nvSpPr>
              <p:cNvPr id="33806" name="Rectangle 106">
                <a:extLst>
                  <a:ext uri="{FF2B5EF4-FFF2-40B4-BE49-F238E27FC236}">
                    <a16:creationId xmlns:a16="http://schemas.microsoft.com/office/drawing/2014/main" id="{0AFCC4FB-CAF3-46C2-98B9-962B0A14C137}"/>
                  </a:ext>
                </a:extLst>
              </p:cNvPr>
              <p:cNvSpPr>
                <a:spLocks noChangeArrowheads="1"/>
              </p:cNvSpPr>
              <p:nvPr/>
            </p:nvSpPr>
            <p:spPr bwMode="auto">
              <a:xfrm>
                <a:off x="2510" y="0"/>
                <a:ext cx="29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4D4D4D"/>
                    </a:solidFill>
                    <a:latin typeface="宋体" panose="02010600030101010101" pitchFamily="2" charset="-122"/>
                    <a:sym typeface="宋体" panose="02010600030101010101" pitchFamily="2" charset="-122"/>
                  </a:rPr>
                  <a:t>　↑</a:t>
                </a:r>
                <a:endParaRPr lang="zh-CN" altLang="en-US">
                  <a:sym typeface="Arial" panose="020B0604020202020204" pitchFamily="34" charset="0"/>
                </a:endParaRPr>
              </a:p>
            </p:txBody>
          </p:sp>
          <p:sp>
            <p:nvSpPr>
              <p:cNvPr id="33807" name="Rectangle 108">
                <a:extLst>
                  <a:ext uri="{FF2B5EF4-FFF2-40B4-BE49-F238E27FC236}">
                    <a16:creationId xmlns:a16="http://schemas.microsoft.com/office/drawing/2014/main" id="{B254CB5F-E447-4472-ACEB-BB4346486086}"/>
                  </a:ext>
                </a:extLst>
              </p:cNvPr>
              <p:cNvSpPr>
                <a:spLocks noChangeArrowheads="1"/>
              </p:cNvSpPr>
              <p:nvPr/>
            </p:nvSpPr>
            <p:spPr bwMode="auto">
              <a:xfrm>
                <a:off x="26" y="190"/>
                <a:ext cx="58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4D4D4D"/>
                    </a:solidFill>
                    <a:latin typeface="宋体" panose="02010600030101010101" pitchFamily="2" charset="-122"/>
                    <a:sym typeface="宋体" panose="02010600030101010101" pitchFamily="2" charset="-122"/>
                  </a:rPr>
                  <a:t>字符型　</a:t>
                </a:r>
                <a:endParaRPr lang="zh-CN" altLang="en-US">
                  <a:sym typeface="Arial" panose="020B0604020202020204" pitchFamily="34" charset="0"/>
                </a:endParaRPr>
              </a:p>
            </p:txBody>
          </p:sp>
          <p:sp>
            <p:nvSpPr>
              <p:cNvPr id="33808" name="Rectangle 110">
                <a:extLst>
                  <a:ext uri="{FF2B5EF4-FFF2-40B4-BE49-F238E27FC236}">
                    <a16:creationId xmlns:a16="http://schemas.microsoft.com/office/drawing/2014/main" id="{93D4F131-890B-4AD6-AF1D-030776F39A62}"/>
                  </a:ext>
                </a:extLst>
              </p:cNvPr>
              <p:cNvSpPr>
                <a:spLocks noChangeArrowheads="1"/>
              </p:cNvSpPr>
              <p:nvPr/>
            </p:nvSpPr>
            <p:spPr bwMode="auto">
              <a:xfrm>
                <a:off x="784" y="190"/>
                <a:ext cx="43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4D4D4D"/>
                    </a:solidFill>
                    <a:latin typeface="宋体" panose="02010600030101010101" pitchFamily="2" charset="-122"/>
                    <a:sym typeface="宋体" panose="02010600030101010101" pitchFamily="2" charset="-122"/>
                  </a:rPr>
                  <a:t>字符型</a:t>
                </a:r>
                <a:endParaRPr lang="zh-CN" altLang="en-US">
                  <a:sym typeface="Arial" panose="020B0604020202020204" pitchFamily="34" charset="0"/>
                </a:endParaRPr>
              </a:p>
            </p:txBody>
          </p:sp>
          <p:sp>
            <p:nvSpPr>
              <p:cNvPr id="33809" name="Rectangle 112">
                <a:extLst>
                  <a:ext uri="{FF2B5EF4-FFF2-40B4-BE49-F238E27FC236}">
                    <a16:creationId xmlns:a16="http://schemas.microsoft.com/office/drawing/2014/main" id="{DFCE07F8-6B29-46AA-9B8C-BDA4B2929BFD}"/>
                  </a:ext>
                </a:extLst>
              </p:cNvPr>
              <p:cNvSpPr>
                <a:spLocks noChangeArrowheads="1"/>
              </p:cNvSpPr>
              <p:nvPr/>
            </p:nvSpPr>
            <p:spPr bwMode="auto">
              <a:xfrm>
                <a:off x="1263" y="190"/>
                <a:ext cx="72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4D4D4D"/>
                    </a:solidFill>
                    <a:latin typeface="宋体" panose="02010600030101010101" pitchFamily="2" charset="-122"/>
                    <a:sym typeface="宋体" panose="02010600030101010101" pitchFamily="2" charset="-122"/>
                  </a:rPr>
                  <a:t>　数字型　</a:t>
                </a:r>
                <a:endParaRPr lang="zh-CN" altLang="en-US">
                  <a:sym typeface="Arial" panose="020B0604020202020204" pitchFamily="34" charset="0"/>
                </a:endParaRPr>
              </a:p>
            </p:txBody>
          </p:sp>
          <p:sp>
            <p:nvSpPr>
              <p:cNvPr id="33810" name="Rectangle 118">
                <a:extLst>
                  <a:ext uri="{FF2B5EF4-FFF2-40B4-BE49-F238E27FC236}">
                    <a16:creationId xmlns:a16="http://schemas.microsoft.com/office/drawing/2014/main" id="{722C6AA4-81F0-498E-96E0-F75352667BA7}"/>
                  </a:ext>
                </a:extLst>
              </p:cNvPr>
              <p:cNvSpPr>
                <a:spLocks noChangeArrowheads="1"/>
              </p:cNvSpPr>
              <p:nvPr/>
            </p:nvSpPr>
            <p:spPr bwMode="auto">
              <a:xfrm>
                <a:off x="2570" y="190"/>
                <a:ext cx="43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4D4D4D"/>
                    </a:solidFill>
                    <a:latin typeface="宋体" panose="02010600030101010101" pitchFamily="2" charset="-122"/>
                    <a:sym typeface="宋体" panose="02010600030101010101" pitchFamily="2" charset="-122"/>
                  </a:rPr>
                  <a:t>字符型</a:t>
                </a:r>
                <a:endParaRPr lang="zh-CN" altLang="en-US">
                  <a:sym typeface="Arial" panose="020B0604020202020204" pitchFamily="34" charset="0"/>
                </a:endParaRPr>
              </a:p>
            </p:txBody>
          </p:sp>
          <p:sp>
            <p:nvSpPr>
              <p:cNvPr id="33811" name="Rectangle 120">
                <a:extLst>
                  <a:ext uri="{FF2B5EF4-FFF2-40B4-BE49-F238E27FC236}">
                    <a16:creationId xmlns:a16="http://schemas.microsoft.com/office/drawing/2014/main" id="{C3882B38-6F3E-463E-90A8-62E98E8F0665}"/>
                  </a:ext>
                </a:extLst>
              </p:cNvPr>
              <p:cNvSpPr>
                <a:spLocks noChangeArrowheads="1"/>
              </p:cNvSpPr>
              <p:nvPr/>
            </p:nvSpPr>
            <p:spPr bwMode="auto">
              <a:xfrm>
                <a:off x="26" y="369"/>
                <a:ext cx="43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4D4D4D"/>
                    </a:solidFill>
                    <a:latin typeface="宋体" panose="02010600030101010101" pitchFamily="2" charset="-122"/>
                    <a:sym typeface="宋体" panose="02010600030101010101" pitchFamily="2" charset="-122"/>
                  </a:rPr>
                  <a:t>长度为</a:t>
                </a:r>
                <a:endParaRPr lang="zh-CN" altLang="en-US">
                  <a:sym typeface="Arial" panose="020B0604020202020204" pitchFamily="34" charset="0"/>
                </a:endParaRPr>
              </a:p>
            </p:txBody>
          </p:sp>
          <p:sp>
            <p:nvSpPr>
              <p:cNvPr id="33812" name="Rectangle 121">
                <a:extLst>
                  <a:ext uri="{FF2B5EF4-FFF2-40B4-BE49-F238E27FC236}">
                    <a16:creationId xmlns:a16="http://schemas.microsoft.com/office/drawing/2014/main" id="{65268203-40E4-43E5-A544-046E524118D3}"/>
                  </a:ext>
                </a:extLst>
              </p:cNvPr>
              <p:cNvSpPr>
                <a:spLocks noChangeArrowheads="1"/>
              </p:cNvSpPr>
              <p:nvPr/>
            </p:nvSpPr>
            <p:spPr bwMode="auto">
              <a:xfrm>
                <a:off x="465" y="369"/>
                <a:ext cx="36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rgbClr val="4D4D4D"/>
                    </a:solidFill>
                    <a:latin typeface="宋体" panose="02010600030101010101" pitchFamily="2" charset="-122"/>
                    <a:sym typeface="宋体" panose="02010600030101010101" pitchFamily="2" charset="-122"/>
                  </a:rPr>
                  <a:t>10   </a:t>
                </a:r>
                <a:endParaRPr lang="en-US" altLang="zh-CN">
                  <a:sym typeface="Arial" panose="020B0604020202020204" pitchFamily="34" charset="0"/>
                </a:endParaRPr>
              </a:p>
            </p:txBody>
          </p:sp>
          <p:sp>
            <p:nvSpPr>
              <p:cNvPr id="33813" name="Rectangle 122">
                <a:extLst>
                  <a:ext uri="{FF2B5EF4-FFF2-40B4-BE49-F238E27FC236}">
                    <a16:creationId xmlns:a16="http://schemas.microsoft.com/office/drawing/2014/main" id="{E5CE6B9C-38DF-492F-BD3C-79549292022E}"/>
                  </a:ext>
                </a:extLst>
              </p:cNvPr>
              <p:cNvSpPr>
                <a:spLocks noChangeArrowheads="1"/>
              </p:cNvSpPr>
              <p:nvPr/>
            </p:nvSpPr>
            <p:spPr bwMode="auto">
              <a:xfrm>
                <a:off x="754" y="369"/>
                <a:ext cx="43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4D4D4D"/>
                    </a:solidFill>
                    <a:latin typeface="宋体" panose="02010600030101010101" pitchFamily="2" charset="-122"/>
                    <a:sym typeface="宋体" panose="02010600030101010101" pitchFamily="2" charset="-122"/>
                  </a:rPr>
                  <a:t>长度为</a:t>
                </a:r>
                <a:endParaRPr lang="zh-CN" altLang="en-US">
                  <a:sym typeface="Arial" panose="020B0604020202020204" pitchFamily="34" charset="0"/>
                </a:endParaRPr>
              </a:p>
            </p:txBody>
          </p:sp>
          <p:sp>
            <p:nvSpPr>
              <p:cNvPr id="33814" name="Rectangle 123">
                <a:extLst>
                  <a:ext uri="{FF2B5EF4-FFF2-40B4-BE49-F238E27FC236}">
                    <a16:creationId xmlns:a16="http://schemas.microsoft.com/office/drawing/2014/main" id="{53CECC94-D331-4C24-BC31-0E789728F3F9}"/>
                  </a:ext>
                </a:extLst>
              </p:cNvPr>
              <p:cNvSpPr>
                <a:spLocks noChangeArrowheads="1"/>
              </p:cNvSpPr>
              <p:nvPr/>
            </p:nvSpPr>
            <p:spPr bwMode="auto">
              <a:xfrm>
                <a:off x="1193" y="369"/>
                <a:ext cx="219"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rgbClr val="4D4D4D"/>
                    </a:solidFill>
                    <a:latin typeface="宋体" panose="02010600030101010101" pitchFamily="2" charset="-122"/>
                    <a:sym typeface="宋体" panose="02010600030101010101" pitchFamily="2" charset="-122"/>
                  </a:rPr>
                  <a:t>50 </a:t>
                </a:r>
                <a:endParaRPr lang="en-US" altLang="zh-CN">
                  <a:sym typeface="Arial" panose="020B0604020202020204" pitchFamily="34" charset="0"/>
                </a:endParaRPr>
              </a:p>
            </p:txBody>
          </p:sp>
          <p:sp>
            <p:nvSpPr>
              <p:cNvPr id="33815" name="Rectangle 124">
                <a:extLst>
                  <a:ext uri="{FF2B5EF4-FFF2-40B4-BE49-F238E27FC236}">
                    <a16:creationId xmlns:a16="http://schemas.microsoft.com/office/drawing/2014/main" id="{893AFC4A-748A-4277-AA0F-780B741CA3E2}"/>
                  </a:ext>
                </a:extLst>
              </p:cNvPr>
              <p:cNvSpPr>
                <a:spLocks noChangeArrowheads="1"/>
              </p:cNvSpPr>
              <p:nvPr/>
            </p:nvSpPr>
            <p:spPr bwMode="auto">
              <a:xfrm>
                <a:off x="1402" y="369"/>
                <a:ext cx="51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rgbClr val="4D4D4D"/>
                    </a:solidFill>
                    <a:sym typeface="Arial" panose="020B0604020202020204" pitchFamily="34" charset="0"/>
                  </a:rPr>
                  <a:t>2</a:t>
                </a:r>
                <a:r>
                  <a:rPr lang="zh-CN" altLang="en-US" b="1">
                    <a:solidFill>
                      <a:srgbClr val="4D4D4D"/>
                    </a:solidFill>
                    <a:sym typeface="Arial" panose="020B0604020202020204" pitchFamily="34" charset="0"/>
                  </a:rPr>
                  <a:t>位小数</a:t>
                </a:r>
                <a:endParaRPr lang="zh-CN" altLang="en-US">
                  <a:sym typeface="Arial" panose="020B0604020202020204" pitchFamily="34" charset="0"/>
                </a:endParaRPr>
              </a:p>
            </p:txBody>
          </p:sp>
          <p:sp>
            <p:nvSpPr>
              <p:cNvPr id="33816" name="Rectangle 128">
                <a:extLst>
                  <a:ext uri="{FF2B5EF4-FFF2-40B4-BE49-F238E27FC236}">
                    <a16:creationId xmlns:a16="http://schemas.microsoft.com/office/drawing/2014/main" id="{B07CA6A3-38E6-4B97-AAAE-223792AE4830}"/>
                  </a:ext>
                </a:extLst>
              </p:cNvPr>
              <p:cNvSpPr>
                <a:spLocks noChangeArrowheads="1"/>
              </p:cNvSpPr>
              <p:nvPr/>
            </p:nvSpPr>
            <p:spPr bwMode="auto">
              <a:xfrm>
                <a:off x="2610" y="369"/>
                <a:ext cx="43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4D4D4D"/>
                    </a:solidFill>
                    <a:latin typeface="宋体" panose="02010600030101010101" pitchFamily="2" charset="-122"/>
                    <a:sym typeface="宋体" panose="02010600030101010101" pitchFamily="2" charset="-122"/>
                  </a:rPr>
                  <a:t>长度为</a:t>
                </a:r>
                <a:endParaRPr lang="zh-CN" altLang="en-US">
                  <a:sym typeface="Arial" panose="020B0604020202020204" pitchFamily="34" charset="0"/>
                </a:endParaRPr>
              </a:p>
            </p:txBody>
          </p:sp>
          <p:sp>
            <p:nvSpPr>
              <p:cNvPr id="33817" name="Rectangle 131">
                <a:extLst>
                  <a:ext uri="{FF2B5EF4-FFF2-40B4-BE49-F238E27FC236}">
                    <a16:creationId xmlns:a16="http://schemas.microsoft.com/office/drawing/2014/main" id="{B1474C76-3299-4851-8E81-5507A1FE1E05}"/>
                  </a:ext>
                </a:extLst>
              </p:cNvPr>
              <p:cNvSpPr>
                <a:spLocks noChangeArrowheads="1"/>
              </p:cNvSpPr>
              <p:nvPr/>
            </p:nvSpPr>
            <p:spPr bwMode="auto">
              <a:xfrm>
                <a:off x="0" y="568"/>
                <a:ext cx="43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4D4D4D"/>
                    </a:solidFill>
                    <a:latin typeface="宋体" panose="02010600030101010101" pitchFamily="2" charset="-122"/>
                    <a:sym typeface="宋体" panose="02010600030101010101" pitchFamily="2" charset="-122"/>
                  </a:rPr>
                  <a:t>非空值</a:t>
                </a:r>
                <a:endParaRPr lang="zh-CN" altLang="en-US">
                  <a:sym typeface="Arial" panose="020B0604020202020204" pitchFamily="34" charset="0"/>
                </a:endParaRPr>
              </a:p>
            </p:txBody>
          </p:sp>
          <p:sp>
            <p:nvSpPr>
              <p:cNvPr id="33818" name="Rectangle 256">
                <a:extLst>
                  <a:ext uri="{FF2B5EF4-FFF2-40B4-BE49-F238E27FC236}">
                    <a16:creationId xmlns:a16="http://schemas.microsoft.com/office/drawing/2014/main" id="{92358EF6-1EA2-4E0A-B8F6-7D47051A5DE8}"/>
                  </a:ext>
                </a:extLst>
              </p:cNvPr>
              <p:cNvSpPr>
                <a:spLocks noChangeArrowheads="1"/>
              </p:cNvSpPr>
              <p:nvPr/>
            </p:nvSpPr>
            <p:spPr bwMode="auto">
              <a:xfrm>
                <a:off x="771" y="568"/>
                <a:ext cx="43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4D4D4D"/>
                    </a:solidFill>
                    <a:latin typeface="宋体" panose="02010600030101010101" pitchFamily="2" charset="-122"/>
                    <a:sym typeface="宋体" panose="02010600030101010101" pitchFamily="2" charset="-122"/>
                  </a:rPr>
                  <a:t>非空值</a:t>
                </a:r>
                <a:endParaRPr lang="zh-CN" altLang="en-US">
                  <a:sym typeface="Arial" panose="020B0604020202020204" pitchFamily="34" charset="0"/>
                </a:endParaRPr>
              </a:p>
            </p:txBody>
          </p:sp>
          <p:sp>
            <p:nvSpPr>
              <p:cNvPr id="33819" name="Rectangle 257">
                <a:extLst>
                  <a:ext uri="{FF2B5EF4-FFF2-40B4-BE49-F238E27FC236}">
                    <a16:creationId xmlns:a16="http://schemas.microsoft.com/office/drawing/2014/main" id="{4AEF9DD5-0F08-4771-A8B5-42681B35475C}"/>
                  </a:ext>
                </a:extLst>
              </p:cNvPr>
              <p:cNvSpPr>
                <a:spLocks noChangeArrowheads="1"/>
              </p:cNvSpPr>
              <p:nvPr/>
            </p:nvSpPr>
            <p:spPr bwMode="auto">
              <a:xfrm>
                <a:off x="1406" y="568"/>
                <a:ext cx="43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4D4D4D"/>
                    </a:solidFill>
                    <a:latin typeface="宋体" panose="02010600030101010101" pitchFamily="2" charset="-122"/>
                    <a:sym typeface="宋体" panose="02010600030101010101" pitchFamily="2" charset="-122"/>
                  </a:rPr>
                  <a:t>非空值</a:t>
                </a:r>
                <a:endParaRPr lang="zh-CN" altLang="en-US">
                  <a:sym typeface="Arial" panose="020B0604020202020204" pitchFamily="34" charset="0"/>
                </a:endParaRPr>
              </a:p>
            </p:txBody>
          </p:sp>
          <p:sp>
            <p:nvSpPr>
              <p:cNvPr id="33820" name="Rectangle 258">
                <a:extLst>
                  <a:ext uri="{FF2B5EF4-FFF2-40B4-BE49-F238E27FC236}">
                    <a16:creationId xmlns:a16="http://schemas.microsoft.com/office/drawing/2014/main" id="{A8697AE2-015C-44B2-8FB1-2DC127358783}"/>
                  </a:ext>
                </a:extLst>
              </p:cNvPr>
              <p:cNvSpPr>
                <a:spLocks noChangeArrowheads="1"/>
              </p:cNvSpPr>
              <p:nvPr/>
            </p:nvSpPr>
            <p:spPr bwMode="auto">
              <a:xfrm>
                <a:off x="1951" y="205"/>
                <a:ext cx="551"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4D4D4D"/>
                    </a:solidFill>
                    <a:sym typeface="Arial" panose="020B0604020202020204" pitchFamily="34" charset="0"/>
                  </a:rPr>
                  <a:t>字符型</a:t>
                </a:r>
                <a:endParaRPr lang="zh-CN" altLang="en-US">
                  <a:sym typeface="Arial" panose="020B0604020202020204" pitchFamily="34" charset="0"/>
                </a:endParaRPr>
              </a:p>
            </p:txBody>
          </p:sp>
          <p:sp>
            <p:nvSpPr>
              <p:cNvPr id="33821" name="Rectangle 259">
                <a:extLst>
                  <a:ext uri="{FF2B5EF4-FFF2-40B4-BE49-F238E27FC236}">
                    <a16:creationId xmlns:a16="http://schemas.microsoft.com/office/drawing/2014/main" id="{A3C0C1D1-7521-47CF-A2F4-9A3832AAEC62}"/>
                  </a:ext>
                </a:extLst>
              </p:cNvPr>
              <p:cNvSpPr>
                <a:spLocks noChangeArrowheads="1"/>
              </p:cNvSpPr>
              <p:nvPr/>
            </p:nvSpPr>
            <p:spPr bwMode="auto">
              <a:xfrm>
                <a:off x="1951" y="432"/>
                <a:ext cx="63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4D4D4D"/>
                    </a:solidFill>
                    <a:latin typeface="宋体" panose="02010600030101010101" pitchFamily="2" charset="-122"/>
                    <a:sym typeface="宋体" panose="02010600030101010101" pitchFamily="2" charset="-122"/>
                  </a:rPr>
                  <a:t>长度为</a:t>
                </a:r>
                <a:r>
                  <a:rPr lang="en-US" altLang="zh-CN" b="1">
                    <a:solidFill>
                      <a:srgbClr val="4D4D4D"/>
                    </a:solidFill>
                    <a:latin typeface="宋体" panose="02010600030101010101" pitchFamily="2" charset="-122"/>
                    <a:sym typeface="宋体" panose="02010600030101010101" pitchFamily="2" charset="-122"/>
                  </a:rPr>
                  <a:t>10</a:t>
                </a:r>
                <a:endParaRPr lang="en-US" altLang="zh-CN">
                  <a:sym typeface="Arial" panose="020B0604020202020204" pitchFamily="34" charset="0"/>
                </a:endParaRPr>
              </a:p>
            </p:txBody>
          </p:sp>
        </p:grpSp>
      </p:grpSp>
      <p:sp>
        <p:nvSpPr>
          <p:cNvPr id="2" name="矩形 1">
            <a:extLst>
              <a:ext uri="{FF2B5EF4-FFF2-40B4-BE49-F238E27FC236}">
                <a16:creationId xmlns:a16="http://schemas.microsoft.com/office/drawing/2014/main" id="{212D0AAB-1ABE-4E02-A261-12493A99D232}"/>
              </a:ext>
            </a:extLst>
          </p:cNvPr>
          <p:cNvSpPr/>
          <p:nvPr/>
        </p:nvSpPr>
        <p:spPr>
          <a:xfrm>
            <a:off x="8498563" y="2200037"/>
            <a:ext cx="1672253" cy="369332"/>
          </a:xfrm>
          <a:prstGeom prst="rect">
            <a:avLst/>
          </a:prstGeom>
        </p:spPr>
        <p:txBody>
          <a:bodyPr wrap="none">
            <a:spAutoFit/>
          </a:bodyPr>
          <a:lstStyle/>
          <a:p>
            <a:r>
              <a:rPr lang="en-US" altLang="zh-CN" b="0" i="0" dirty="0">
                <a:solidFill>
                  <a:srgbClr val="FF0000"/>
                </a:solidFill>
                <a:effectLst/>
                <a:latin typeface="Helvetica Neue"/>
              </a:rPr>
              <a:t>INTEGER</a:t>
            </a:r>
            <a:r>
              <a:rPr lang="zh-CN" altLang="en-US" b="0" i="0" dirty="0">
                <a:solidFill>
                  <a:srgbClr val="FF0000"/>
                </a:solidFill>
                <a:effectLst/>
                <a:latin typeface="Helvetica Neue"/>
              </a:rPr>
              <a:t>整数</a:t>
            </a:r>
            <a:endParaRPr lang="zh-CN" altLang="en-US" dirty="0">
              <a:solidFill>
                <a:srgbClr val="FF0000"/>
              </a:solidFill>
            </a:endParaRPr>
          </a:p>
        </p:txBody>
      </p:sp>
      <p:sp>
        <p:nvSpPr>
          <p:cNvPr id="3" name="矩形 2">
            <a:extLst>
              <a:ext uri="{FF2B5EF4-FFF2-40B4-BE49-F238E27FC236}">
                <a16:creationId xmlns:a16="http://schemas.microsoft.com/office/drawing/2014/main" id="{F6C8C03C-5870-4309-96E2-8F6E175AE621}"/>
              </a:ext>
            </a:extLst>
          </p:cNvPr>
          <p:cNvSpPr/>
          <p:nvPr/>
        </p:nvSpPr>
        <p:spPr>
          <a:xfrm>
            <a:off x="5871599" y="3548667"/>
            <a:ext cx="6096000" cy="646331"/>
          </a:xfrm>
          <a:prstGeom prst="rect">
            <a:avLst/>
          </a:prstGeom>
        </p:spPr>
        <p:txBody>
          <a:bodyPr>
            <a:spAutoFit/>
          </a:bodyPr>
          <a:lstStyle/>
          <a:p>
            <a:r>
              <a:rPr lang="en-US" altLang="zh-CN" b="0" i="0" dirty="0">
                <a:solidFill>
                  <a:srgbClr val="FF0000"/>
                </a:solidFill>
                <a:effectLst/>
                <a:latin typeface="PingFang SC"/>
              </a:rPr>
              <a:t>decimal(</a:t>
            </a:r>
            <a:r>
              <a:rPr lang="en-US" altLang="zh-CN" b="0" i="0" dirty="0" err="1">
                <a:solidFill>
                  <a:srgbClr val="FF0000"/>
                </a:solidFill>
                <a:effectLst/>
                <a:latin typeface="PingFang SC"/>
              </a:rPr>
              <a:t>p,s</a:t>
            </a:r>
            <a:r>
              <a:rPr lang="en-US" altLang="zh-CN" b="0" i="0" dirty="0">
                <a:solidFill>
                  <a:srgbClr val="FF0000"/>
                </a:solidFill>
                <a:effectLst/>
                <a:latin typeface="PingFang SC"/>
              </a:rPr>
              <a:t>) </a:t>
            </a:r>
            <a:r>
              <a:rPr lang="zh-CN" altLang="en-US" b="0" i="0" dirty="0">
                <a:solidFill>
                  <a:srgbClr val="FF0000"/>
                </a:solidFill>
                <a:effectLst/>
                <a:latin typeface="PingFang SC"/>
              </a:rPr>
              <a:t>需要分别指定小数的最大位数（</a:t>
            </a:r>
            <a:r>
              <a:rPr lang="en-US" altLang="zh-CN" b="0" i="0" dirty="0">
                <a:solidFill>
                  <a:srgbClr val="FF0000"/>
                </a:solidFill>
                <a:effectLst/>
                <a:latin typeface="PingFang SC"/>
              </a:rPr>
              <a:t>p</a:t>
            </a:r>
            <a:r>
              <a:rPr lang="zh-CN" altLang="en-US" b="0" i="0" dirty="0">
                <a:solidFill>
                  <a:srgbClr val="FF0000"/>
                </a:solidFill>
                <a:effectLst/>
                <a:latin typeface="PingFang SC"/>
              </a:rPr>
              <a:t>）和小数位的数量（</a:t>
            </a:r>
            <a:r>
              <a:rPr lang="en-US" altLang="zh-CN" b="0" i="0" dirty="0">
                <a:solidFill>
                  <a:srgbClr val="FF0000"/>
                </a:solidFill>
                <a:effectLst/>
                <a:latin typeface="PingFang SC"/>
              </a:rPr>
              <a:t>s</a:t>
            </a:r>
            <a:r>
              <a:rPr lang="zh-CN" altLang="en-US" b="0" i="0" dirty="0">
                <a:solidFill>
                  <a:srgbClr val="FF0000"/>
                </a:solidFill>
                <a:effectLst/>
                <a:latin typeface="PingFang SC"/>
              </a:rPr>
              <a:t>）：</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632"/>
                                        </p:tgtEl>
                                        <p:attrNameLst>
                                          <p:attrName>style.visibility</p:attrName>
                                        </p:attrNameLst>
                                      </p:cBhvr>
                                      <p:to>
                                        <p:strVal val="visible"/>
                                      </p:to>
                                    </p:set>
                                    <p:anim calcmode="lin" valueType="num">
                                      <p:cBhvr>
                                        <p:cTn id="7" dur="500" fill="hold"/>
                                        <p:tgtEl>
                                          <p:spTgt spid="26632"/>
                                        </p:tgtEl>
                                        <p:attrNameLst>
                                          <p:attrName>ppt_x</p:attrName>
                                        </p:attrNameLst>
                                      </p:cBhvr>
                                      <p:tavLst>
                                        <p:tav tm="0">
                                          <p:val>
                                            <p:strVal val="#ppt_x"/>
                                          </p:val>
                                        </p:tav>
                                        <p:tav tm="100000">
                                          <p:val>
                                            <p:strVal val="#ppt_x"/>
                                          </p:val>
                                        </p:tav>
                                      </p:tavLst>
                                    </p:anim>
                                    <p:anim calcmode="lin" valueType="num">
                                      <p:cBhvr>
                                        <p:cTn id="8" dur="500" fill="hold"/>
                                        <p:tgtEl>
                                          <p:spTgt spid="266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DFD6785B-7E4A-48D1-9AA4-E9464741D054}"/>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56323" name="内容占位符 2">
            <a:extLst>
              <a:ext uri="{FF2B5EF4-FFF2-40B4-BE49-F238E27FC236}">
                <a16:creationId xmlns:a16="http://schemas.microsoft.com/office/drawing/2014/main" id="{DC4DFE89-97EB-4928-9E4D-2A13F4840495}"/>
              </a:ext>
            </a:extLst>
          </p:cNvPr>
          <p:cNvSpPr>
            <a:spLocks noGrp="1"/>
          </p:cNvSpPr>
          <p:nvPr>
            <p:ph idx="1"/>
          </p:nvPr>
        </p:nvSpPr>
        <p:spPr bwMode="auto">
          <a:xfrm>
            <a:off x="2424114" y="1187450"/>
            <a:ext cx="7519987" cy="46815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a:latin typeface="黑体" panose="02010609060101010101" pitchFamily="49" charset="-122"/>
                <a:ea typeface="黑体" panose="02010609060101010101" pitchFamily="49" charset="-122"/>
              </a:rPr>
              <a:t>一级封锁：修改数据加</a:t>
            </a:r>
            <a:r>
              <a:rPr lang="en-US" altLang="zh-CN">
                <a:latin typeface="黑体" panose="02010609060101010101" pitchFamily="49" charset="-122"/>
                <a:ea typeface="黑体" panose="02010609060101010101" pitchFamily="49" charset="-122"/>
              </a:rPr>
              <a:t>x</a:t>
            </a:r>
            <a:r>
              <a:rPr lang="zh-CN" altLang="en-US">
                <a:latin typeface="黑体" panose="02010609060101010101" pitchFamily="49" charset="-122"/>
                <a:ea typeface="黑体" panose="02010609060101010101" pitchFamily="49" charset="-122"/>
              </a:rPr>
              <a:t>锁直到事务结束才释放</a:t>
            </a:r>
            <a:endParaRPr lang="en-US" altLang="zh-CN">
              <a:latin typeface="黑体" panose="02010609060101010101" pitchFamily="49" charset="-122"/>
              <a:ea typeface="黑体" panose="02010609060101010101" pitchFamily="49" charset="-122"/>
            </a:endParaRPr>
          </a:p>
          <a:p>
            <a:pPr lvl="1"/>
            <a:r>
              <a:rPr lang="zh-CN" altLang="en-US">
                <a:latin typeface="黑体" panose="02010609060101010101" pitchFamily="49" charset="-122"/>
                <a:ea typeface="黑体" panose="02010609060101010101" pitchFamily="49" charset="-122"/>
              </a:rPr>
              <a:t>二级封锁：在一级封锁的基础上，加了一条：</a:t>
            </a:r>
            <a:r>
              <a:rPr lang="en-US" altLang="zh-CN">
                <a:latin typeface="黑体" panose="02010609060101010101" pitchFamily="49" charset="-122"/>
                <a:ea typeface="黑体" panose="02010609060101010101" pitchFamily="49" charset="-122"/>
              </a:rPr>
              <a:t>T</a:t>
            </a:r>
            <a:r>
              <a:rPr lang="zh-CN" altLang="en-US">
                <a:latin typeface="黑体" panose="02010609060101010101" pitchFamily="49" charset="-122"/>
                <a:ea typeface="黑体" panose="02010609060101010101" pitchFamily="49" charset="-122"/>
              </a:rPr>
              <a:t>事务在读取数据</a:t>
            </a:r>
            <a:r>
              <a:rPr lang="en-US" altLang="zh-CN">
                <a:latin typeface="黑体" panose="02010609060101010101" pitchFamily="49" charset="-122"/>
                <a:ea typeface="黑体" panose="02010609060101010101" pitchFamily="49" charset="-122"/>
              </a:rPr>
              <a:t>R</a:t>
            </a:r>
            <a:r>
              <a:rPr lang="zh-CN" altLang="en-US">
                <a:latin typeface="黑体" panose="02010609060101010101" pitchFamily="49" charset="-122"/>
                <a:ea typeface="黑体" panose="02010609060101010101" pitchFamily="49" charset="-122"/>
              </a:rPr>
              <a:t>之前必须先对其加上</a:t>
            </a:r>
            <a:r>
              <a:rPr lang="en-US" altLang="zh-CN">
                <a:latin typeface="黑体" panose="02010609060101010101" pitchFamily="49" charset="-122"/>
                <a:ea typeface="黑体" panose="02010609060101010101" pitchFamily="49" charset="-122"/>
              </a:rPr>
              <a:t>S</a:t>
            </a:r>
            <a:r>
              <a:rPr lang="zh-CN" altLang="en-US">
                <a:latin typeface="黑体" panose="02010609060101010101" pitchFamily="49" charset="-122"/>
                <a:ea typeface="黑体" panose="02010609060101010101" pitchFamily="49" charset="-122"/>
              </a:rPr>
              <a:t>锁，读完释放</a:t>
            </a:r>
            <a:r>
              <a:rPr lang="en-US" altLang="zh-CN">
                <a:latin typeface="黑体" panose="02010609060101010101" pitchFamily="49" charset="-122"/>
                <a:ea typeface="黑体" panose="02010609060101010101" pitchFamily="49" charset="-122"/>
              </a:rPr>
              <a:t>S</a:t>
            </a:r>
            <a:r>
              <a:rPr lang="zh-CN" altLang="en-US">
                <a:latin typeface="黑体" panose="02010609060101010101" pitchFamily="49" charset="-122"/>
                <a:ea typeface="黑体" panose="02010609060101010101" pitchFamily="49" charset="-122"/>
              </a:rPr>
              <a:t>锁</a:t>
            </a:r>
            <a:endParaRPr lang="en-US" altLang="zh-CN">
              <a:latin typeface="黑体" panose="02010609060101010101" pitchFamily="49" charset="-122"/>
              <a:ea typeface="黑体" panose="02010609060101010101" pitchFamily="49" charset="-122"/>
            </a:endParaRPr>
          </a:p>
          <a:p>
            <a:pPr lvl="1"/>
            <a:r>
              <a:rPr lang="zh-CN" altLang="en-US">
                <a:latin typeface="黑体" panose="02010609060101010101" pitchFamily="49" charset="-122"/>
                <a:ea typeface="黑体" panose="02010609060101010101" pitchFamily="49" charset="-122"/>
              </a:rPr>
              <a:t>三级封锁协议：一级封锁协议加上事务</a:t>
            </a:r>
            <a:r>
              <a:rPr lang="en-US" altLang="zh-CN">
                <a:latin typeface="黑体" panose="02010609060101010101" pitchFamily="49" charset="-122"/>
                <a:ea typeface="黑体" panose="02010609060101010101" pitchFamily="49" charset="-122"/>
              </a:rPr>
              <a:t>T</a:t>
            </a:r>
            <a:r>
              <a:rPr lang="zh-CN" altLang="en-US">
                <a:latin typeface="黑体" panose="02010609060101010101" pitchFamily="49" charset="-122"/>
                <a:ea typeface="黑体" panose="02010609060101010101" pitchFamily="49" charset="-122"/>
              </a:rPr>
              <a:t>在读取数据</a:t>
            </a:r>
            <a:r>
              <a:rPr lang="en-US" altLang="zh-CN">
                <a:latin typeface="黑体" panose="02010609060101010101" pitchFamily="49" charset="-122"/>
                <a:ea typeface="黑体" panose="02010609060101010101" pitchFamily="49" charset="-122"/>
              </a:rPr>
              <a:t>R</a:t>
            </a:r>
            <a:r>
              <a:rPr lang="zh-CN" altLang="en-US">
                <a:latin typeface="黑体" panose="02010609060101010101" pitchFamily="49" charset="-122"/>
                <a:ea typeface="黑体" panose="02010609060101010101" pitchFamily="49" charset="-122"/>
              </a:rPr>
              <a:t>之前必须先对其加</a:t>
            </a:r>
            <a:r>
              <a:rPr lang="en-US" altLang="zh-CN">
                <a:latin typeface="黑体" panose="02010609060101010101" pitchFamily="49" charset="-122"/>
                <a:ea typeface="黑体" panose="02010609060101010101" pitchFamily="49" charset="-122"/>
              </a:rPr>
              <a:t>S</a:t>
            </a:r>
            <a:r>
              <a:rPr lang="zh-CN" altLang="en-US">
                <a:latin typeface="黑体" panose="02010609060101010101" pitchFamily="49" charset="-122"/>
                <a:ea typeface="黑体" panose="02010609060101010101" pitchFamily="49" charset="-122"/>
              </a:rPr>
              <a:t>锁，直到事务结束才释放</a:t>
            </a:r>
          </a:p>
        </p:txBody>
      </p:sp>
      <p:sp>
        <p:nvSpPr>
          <p:cNvPr id="10" name="AutoShape 10">
            <a:extLst>
              <a:ext uri="{FF2B5EF4-FFF2-40B4-BE49-F238E27FC236}">
                <a16:creationId xmlns:a16="http://schemas.microsoft.com/office/drawing/2014/main" id="{CFF0CFD5-90B1-4000-8824-8A9767F3E4B7}"/>
              </a:ext>
            </a:extLst>
          </p:cNvPr>
          <p:cNvSpPr>
            <a:spLocks noChangeArrowheads="1"/>
          </p:cNvSpPr>
          <p:nvPr/>
        </p:nvSpPr>
        <p:spPr bwMode="gray">
          <a:xfrm>
            <a:off x="4175270" y="122832"/>
            <a:ext cx="183884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eaLnBrk="1" hangingPunct="1">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三级锁</a:t>
            </a:r>
          </a:p>
        </p:txBody>
      </p:sp>
      <p:pic>
        <p:nvPicPr>
          <p:cNvPr id="56325" name="AutoShape 10">
            <a:extLst>
              <a:ext uri="{FF2B5EF4-FFF2-40B4-BE49-F238E27FC236}">
                <a16:creationId xmlns:a16="http://schemas.microsoft.com/office/drawing/2014/main" id="{511A0C18-DF6D-4C4F-839E-87F632BA42C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438400" y="76200"/>
            <a:ext cx="1778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文本框 3">
            <a:extLst>
              <a:ext uri="{FF2B5EF4-FFF2-40B4-BE49-F238E27FC236}">
                <a16:creationId xmlns:a16="http://schemas.microsoft.com/office/drawing/2014/main" id="{77D83D8C-D55B-4BCE-ABFB-A64F00D1864C}"/>
              </a:ext>
            </a:extLst>
          </p:cNvPr>
          <p:cNvSpPr txBox="1">
            <a:spLocks noChangeArrowheads="1"/>
          </p:cNvSpPr>
          <p:nvPr>
            <p:custDataLst>
              <p:tags r:id="rId2"/>
            </p:custDataLst>
          </p:nvPr>
        </p:nvSpPr>
        <p:spPr bwMode="auto">
          <a:xfrm>
            <a:off x="2438400" y="635001"/>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一级封锁可以解决</a:t>
            </a:r>
            <a:r>
              <a:rPr lang="zh-CN" altLang="en-US" sz="260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60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[B]</a:t>
            </a: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p>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二级封锁可以解决</a:t>
            </a:r>
            <a:r>
              <a:rPr lang="zh-CN" altLang="en-US" sz="260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60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[AB]</a:t>
            </a: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p>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三级封锁可以解决</a:t>
            </a:r>
            <a:r>
              <a:rPr lang="zh-CN" altLang="en-US" sz="260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60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[ABC]</a:t>
            </a: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圆角 4">
            <a:extLst>
              <a:ext uri="{FF2B5EF4-FFF2-40B4-BE49-F238E27FC236}">
                <a16:creationId xmlns:a16="http://schemas.microsoft.com/office/drawing/2014/main" id="{CEE259AC-95AA-4E50-B370-39EF8189BA30}"/>
              </a:ext>
            </a:extLst>
          </p:cNvPr>
          <p:cNvSpPr/>
          <p:nvPr>
            <p:custDataLst>
              <p:tags r:id="rId3"/>
            </p:custDataLst>
          </p:nvPr>
        </p:nvSpPr>
        <p:spPr>
          <a:xfrm>
            <a:off x="7696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E7CAE5CE-A731-4061-B29A-11287CB5ECAF}"/>
              </a:ext>
            </a:extLst>
          </p:cNvPr>
          <p:cNvSpPr/>
          <p:nvPr>
            <p:custDataLst>
              <p:tags r:id="rId4"/>
            </p:custDataLst>
          </p:nvPr>
        </p:nvSpPr>
        <p:spPr>
          <a:xfrm>
            <a:off x="1524000" y="5849939"/>
            <a:ext cx="9144000" cy="365125"/>
          </a:xfrm>
          <a:prstGeom prst="rect">
            <a:avLst/>
          </a:prstGeom>
          <a:solidFill>
            <a:srgbClr val="FBFAEF"/>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pPr>
              <a:defRPr/>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57349" name="文本框 12">
            <a:extLst>
              <a:ext uri="{FF2B5EF4-FFF2-40B4-BE49-F238E27FC236}">
                <a16:creationId xmlns:a16="http://schemas.microsoft.com/office/drawing/2014/main" id="{3A7F7D04-93D0-4C3B-AC08-ECCB026D86B4}"/>
              </a:ext>
            </a:extLst>
          </p:cNvPr>
          <p:cNvSpPr txBox="1">
            <a:spLocks noChangeArrowheads="1"/>
          </p:cNvSpPr>
          <p:nvPr>
            <p:custDataLst>
              <p:tags r:id="rId5"/>
            </p:custDataLst>
          </p:nvPr>
        </p:nvSpPr>
        <p:spPr bwMode="auto">
          <a:xfrm>
            <a:off x="3352800" y="2786064"/>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读脏数据</a:t>
            </a:r>
          </a:p>
        </p:txBody>
      </p:sp>
      <p:sp>
        <p:nvSpPr>
          <p:cNvPr id="57350" name="文本框 13">
            <a:extLst>
              <a:ext uri="{FF2B5EF4-FFF2-40B4-BE49-F238E27FC236}">
                <a16:creationId xmlns:a16="http://schemas.microsoft.com/office/drawing/2014/main" id="{81229EE6-5C52-4A54-B6B9-FC6632328748}"/>
              </a:ext>
            </a:extLst>
          </p:cNvPr>
          <p:cNvSpPr txBox="1">
            <a:spLocks noChangeArrowheads="1"/>
          </p:cNvSpPr>
          <p:nvPr>
            <p:custDataLst>
              <p:tags r:id="rId6"/>
            </p:custDataLst>
          </p:nvPr>
        </p:nvSpPr>
        <p:spPr bwMode="auto">
          <a:xfrm>
            <a:off x="3352800" y="3643314"/>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丢失更新</a:t>
            </a:r>
          </a:p>
        </p:txBody>
      </p:sp>
      <p:sp>
        <p:nvSpPr>
          <p:cNvPr id="57351" name="文本框 14">
            <a:extLst>
              <a:ext uri="{FF2B5EF4-FFF2-40B4-BE49-F238E27FC236}">
                <a16:creationId xmlns:a16="http://schemas.microsoft.com/office/drawing/2014/main" id="{DF35F5F3-4BF2-44EF-8CC6-928F67B1FD01}"/>
              </a:ext>
            </a:extLst>
          </p:cNvPr>
          <p:cNvSpPr txBox="1">
            <a:spLocks noChangeArrowheads="1"/>
          </p:cNvSpPr>
          <p:nvPr>
            <p:custDataLst>
              <p:tags r:id="rId7"/>
            </p:custDataLst>
          </p:nvPr>
        </p:nvSpPr>
        <p:spPr bwMode="auto">
          <a:xfrm>
            <a:off x="3352800" y="4500564"/>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不可重复读</a:t>
            </a:r>
          </a:p>
        </p:txBody>
      </p:sp>
      <p:sp>
        <p:nvSpPr>
          <p:cNvPr id="57352" name="文本框 15">
            <a:extLst>
              <a:ext uri="{FF2B5EF4-FFF2-40B4-BE49-F238E27FC236}">
                <a16:creationId xmlns:a16="http://schemas.microsoft.com/office/drawing/2014/main" id="{B6D8F76D-B6CA-41DF-BC95-D07C339F38CF}"/>
              </a:ext>
            </a:extLst>
          </p:cNvPr>
          <p:cNvSpPr txBox="1">
            <a:spLocks noChangeArrowheads="1"/>
          </p:cNvSpPr>
          <p:nvPr>
            <p:custDataLst>
              <p:tags r:id="rId8"/>
            </p:custDataLst>
          </p:nvPr>
        </p:nvSpPr>
        <p:spPr bwMode="auto">
          <a:xfrm>
            <a:off x="3352800" y="5357814"/>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幻读</a:t>
            </a:r>
          </a:p>
        </p:txBody>
      </p:sp>
      <p:sp>
        <p:nvSpPr>
          <p:cNvPr id="17" name="矩形 16">
            <a:extLst>
              <a:ext uri="{FF2B5EF4-FFF2-40B4-BE49-F238E27FC236}">
                <a16:creationId xmlns:a16="http://schemas.microsoft.com/office/drawing/2014/main" id="{CAA5F05F-B280-4867-B742-BCF0CFA24EC5}"/>
              </a:ext>
            </a:extLst>
          </p:cNvPr>
          <p:cNvSpPr>
            <a:spLocks noChangeAspect="1"/>
          </p:cNvSpPr>
          <p:nvPr>
            <p:custDataLst>
              <p:tags r:id="rId9"/>
            </p:custDataLst>
          </p:nvPr>
        </p:nvSpPr>
        <p:spPr>
          <a:xfrm>
            <a:off x="2638425" y="2849563"/>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矩形 17">
            <a:extLst>
              <a:ext uri="{FF2B5EF4-FFF2-40B4-BE49-F238E27FC236}">
                <a16:creationId xmlns:a16="http://schemas.microsoft.com/office/drawing/2014/main" id="{D30B19A8-BA34-46A4-8881-11E814472518}"/>
              </a:ext>
            </a:extLst>
          </p:cNvPr>
          <p:cNvSpPr>
            <a:spLocks noChangeAspect="1"/>
          </p:cNvSpPr>
          <p:nvPr>
            <p:custDataLst>
              <p:tags r:id="rId10"/>
            </p:custDataLst>
          </p:nvPr>
        </p:nvSpPr>
        <p:spPr>
          <a:xfrm>
            <a:off x="2638425" y="3706813"/>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矩形 18">
            <a:extLst>
              <a:ext uri="{FF2B5EF4-FFF2-40B4-BE49-F238E27FC236}">
                <a16:creationId xmlns:a16="http://schemas.microsoft.com/office/drawing/2014/main" id="{5DE42864-64FA-4AEA-A017-415EA05E6A28}"/>
              </a:ext>
            </a:extLst>
          </p:cNvPr>
          <p:cNvSpPr>
            <a:spLocks noChangeAspect="1"/>
          </p:cNvSpPr>
          <p:nvPr>
            <p:custDataLst>
              <p:tags r:id="rId11"/>
            </p:custDataLst>
          </p:nvPr>
        </p:nvSpPr>
        <p:spPr>
          <a:xfrm>
            <a:off x="2638425" y="4564063"/>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矩形 19">
            <a:extLst>
              <a:ext uri="{FF2B5EF4-FFF2-40B4-BE49-F238E27FC236}">
                <a16:creationId xmlns:a16="http://schemas.microsoft.com/office/drawing/2014/main" id="{9FA20CA4-07E3-4CF1-AF50-137D484C98F2}"/>
              </a:ext>
            </a:extLst>
          </p:cNvPr>
          <p:cNvSpPr>
            <a:spLocks noChangeAspect="1"/>
          </p:cNvSpPr>
          <p:nvPr>
            <p:custDataLst>
              <p:tags r:id="rId12"/>
            </p:custDataLst>
          </p:nvPr>
        </p:nvSpPr>
        <p:spPr>
          <a:xfrm>
            <a:off x="2638425" y="5421313"/>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7357" name="组合 9">
            <a:extLst>
              <a:ext uri="{FF2B5EF4-FFF2-40B4-BE49-F238E27FC236}">
                <a16:creationId xmlns:a16="http://schemas.microsoft.com/office/drawing/2014/main" id="{6DC1077E-6942-43DB-BA4F-946800D99FF2}"/>
              </a:ext>
            </a:extLst>
          </p:cNvPr>
          <p:cNvGrpSpPr>
            <a:grpSpLocks/>
          </p:cNvGrpSpPr>
          <p:nvPr>
            <p:custDataLst>
              <p:tags r:id="rId13"/>
            </p:custDataLst>
          </p:nvPr>
        </p:nvGrpSpPr>
        <p:grpSpPr bwMode="auto">
          <a:xfrm>
            <a:off x="1524000" y="0"/>
            <a:ext cx="9144000" cy="635000"/>
            <a:chOff x="0" y="0"/>
            <a:chExt cx="9144000" cy="635000"/>
          </a:xfrm>
        </p:grpSpPr>
        <p:sp>
          <p:nvSpPr>
            <p:cNvPr id="6" name="TitleBackground">
              <a:extLst>
                <a:ext uri="{FF2B5EF4-FFF2-40B4-BE49-F238E27FC236}">
                  <a16:creationId xmlns:a16="http://schemas.microsoft.com/office/drawing/2014/main" id="{361DD35B-8EDD-4FFD-A69F-58823BE43A9A}"/>
                </a:ext>
              </a:extLst>
            </p:cNvPr>
            <p:cNvSpPr/>
            <p:nvPr>
              <p:custDataLst>
                <p:tags r:id="rId15"/>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ColorBlock">
              <a:extLst>
                <a:ext uri="{FF2B5EF4-FFF2-40B4-BE49-F238E27FC236}">
                  <a16:creationId xmlns:a16="http://schemas.microsoft.com/office/drawing/2014/main" id="{BF42EEF7-CDB4-48E7-929F-E68C0DE31517}"/>
                </a:ext>
              </a:extLst>
            </p:cNvPr>
            <p:cNvSpPr/>
            <p:nvPr>
              <p:custDataLst>
                <p:tags r:id="rId16"/>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361" name="TypeText">
              <a:extLst>
                <a:ext uri="{FF2B5EF4-FFF2-40B4-BE49-F238E27FC236}">
                  <a16:creationId xmlns:a16="http://schemas.microsoft.com/office/drawing/2014/main" id="{EC291465-7BF4-4672-8B44-CF8D4219B67F}"/>
                </a:ext>
              </a:extLst>
            </p:cNvPr>
            <p:cNvSpPr txBox="1">
              <a:spLocks noChangeArrowheads="1"/>
            </p:cNvSpPr>
            <p:nvPr>
              <p:custDataLst>
                <p:tags r:id="rId17"/>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填空题</a:t>
              </a:r>
            </a:p>
          </p:txBody>
        </p:sp>
        <p:sp>
          <p:nvSpPr>
            <p:cNvPr id="57362" name="TipText">
              <a:extLst>
                <a:ext uri="{FF2B5EF4-FFF2-40B4-BE49-F238E27FC236}">
                  <a16:creationId xmlns:a16="http://schemas.microsoft.com/office/drawing/2014/main" id="{2F5B8926-1646-4F4C-9EAD-15DE3ABF736D}"/>
                </a:ext>
              </a:extLst>
            </p:cNvPr>
            <p:cNvSpPr txBox="1">
              <a:spLocks noChangeArrowheads="1"/>
            </p:cNvSpPr>
            <p:nvPr>
              <p:custDataLst>
                <p:tags r:id="rId18"/>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p>
          </p:txBody>
        </p:sp>
      </p:grpSp>
      <p:pic>
        <p:nvPicPr>
          <p:cNvPr id="57358" name="图片 2">
            <a:extLst>
              <a:ext uri="{FF2B5EF4-FFF2-40B4-BE49-F238E27FC236}">
                <a16:creationId xmlns:a16="http://schemas.microsoft.com/office/drawing/2014/main" id="{B38A10AB-3DAD-4D1B-89CA-431FFD182626}"/>
              </a:ext>
            </a:extLst>
          </p:cNvPr>
          <p:cNvPicPr>
            <a:picLocks noChangeArrowheads="1"/>
          </p:cNvPicPr>
          <p:nvPr>
            <p:custDataLst>
              <p:tags r:id="rId14"/>
            </p:custDataLst>
          </p:nvPr>
        </p:nvPicPr>
        <p:blipFill>
          <a:blip r:embed="rId20">
            <a:extLst>
              <a:ext uri="{28A0092B-C50C-407E-A947-70E740481C1C}">
                <a14:useLocalDpi xmlns:a14="http://schemas.microsoft.com/office/drawing/2010/main" val="0"/>
              </a:ext>
            </a:extLst>
          </a:blip>
          <a:srcRect/>
          <a:stretch>
            <a:fillRect/>
          </a:stretch>
        </p:blipFill>
        <p:spPr bwMode="auto">
          <a:xfrm>
            <a:off x="9118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CFE6184D-A94D-4429-9E97-D75561303447}"/>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pic>
        <p:nvPicPr>
          <p:cNvPr id="59395" name="AutoShape 10">
            <a:extLst>
              <a:ext uri="{FF2B5EF4-FFF2-40B4-BE49-F238E27FC236}">
                <a16:creationId xmlns:a16="http://schemas.microsoft.com/office/drawing/2014/main" id="{596B94E2-5346-4223-A082-0A396C8A8E0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114800" y="88900"/>
            <a:ext cx="17018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AutoShape 10">
            <a:extLst>
              <a:ext uri="{FF2B5EF4-FFF2-40B4-BE49-F238E27FC236}">
                <a16:creationId xmlns:a16="http://schemas.microsoft.com/office/drawing/2014/main" id="{0EDC5C9B-D657-493E-AC51-1798A7C0164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438400" y="76200"/>
            <a:ext cx="1778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内容占位符 11">
            <a:extLst>
              <a:ext uri="{FF2B5EF4-FFF2-40B4-BE49-F238E27FC236}">
                <a16:creationId xmlns:a16="http://schemas.microsoft.com/office/drawing/2014/main" id="{0AA46C24-252D-4FAE-AB56-B5957AA24068}"/>
              </a:ext>
            </a:extLst>
          </p:cNvPr>
          <p:cNvSpPr>
            <a:spLocks noGrp="1"/>
          </p:cNvSpPr>
          <p:nvPr>
            <p:ph idx="1"/>
          </p:nvPr>
        </p:nvSpPr>
        <p:spPr bwMode="auto">
          <a:xfrm>
            <a:off x="1981200" y="1268413"/>
            <a:ext cx="8229600" cy="4476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a:latin typeface="黑体" panose="02010609060101010101" pitchFamily="49" charset="-122"/>
                <a:ea typeface="黑体" panose="02010609060101010101" pitchFamily="49" charset="-122"/>
              </a:rPr>
              <a:t>更新锁相容矩阵</a:t>
            </a:r>
          </a:p>
        </p:txBody>
      </p:sp>
      <p:pic>
        <p:nvPicPr>
          <p:cNvPr id="59398" name="Picture 3" descr="第七章图18">
            <a:extLst>
              <a:ext uri="{FF2B5EF4-FFF2-40B4-BE49-F238E27FC236}">
                <a16:creationId xmlns:a16="http://schemas.microsoft.com/office/drawing/2014/main" id="{727AB9FE-993B-4866-A26A-1220D0FE38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6314" y="2019301"/>
            <a:ext cx="496887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4228B9BF-B840-41AF-AFA3-2E40EDD13D63}"/>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DD21CBCF-2434-41D2-B174-D5E553D05854}"/>
              </a:ext>
            </a:extLst>
          </p:cNvPr>
          <p:cNvSpPr>
            <a:spLocks noGrp="1"/>
          </p:cNvSpPr>
          <p:nvPr>
            <p:ph idx="1"/>
          </p:nvPr>
        </p:nvSpPr>
        <p:spPr bwMode="auto">
          <a:xfrm>
            <a:off x="1981201" y="1090613"/>
            <a:ext cx="8359775" cy="4927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dirty="0">
                <a:latin typeface="黑体" panose="02010609060101010101" pitchFamily="49" charset="-122"/>
                <a:ea typeface="黑体" panose="02010609060101010101" pitchFamily="49" charset="-122"/>
              </a:rPr>
              <a:t>事务的执行时，后像（</a:t>
            </a:r>
            <a:r>
              <a:rPr lang="en-US" altLang="zh-CN" dirty="0">
                <a:latin typeface="黑体" panose="02010609060101010101" pitchFamily="49" charset="-122"/>
                <a:ea typeface="黑体" panose="02010609060101010101" pitchFamily="49" charset="-122"/>
              </a:rPr>
              <a:t>AI</a:t>
            </a:r>
            <a:r>
              <a:rPr lang="zh-CN" altLang="en-US" dirty="0">
                <a:latin typeface="黑体" panose="02010609060101010101" pitchFamily="49" charset="-122"/>
                <a:ea typeface="黑体" panose="02010609060101010101" pitchFamily="49" charset="-122"/>
              </a:rPr>
              <a:t>）在事务提交后才写入数据库</a:t>
            </a:r>
            <a:endParaRPr lang="en-US" altLang="zh-CN" dirty="0">
              <a:latin typeface="黑体" panose="02010609060101010101" pitchFamily="49" charset="-122"/>
              <a:ea typeface="黑体" panose="02010609060101010101" pitchFamily="49" charset="-122"/>
            </a:endParaRPr>
          </a:p>
          <a:p>
            <a:pPr lvl="2"/>
            <a:r>
              <a:rPr lang="zh-CN" altLang="en-US" dirty="0">
                <a:latin typeface="黑体" panose="02010609060101010101" pitchFamily="49" charset="-122"/>
                <a:ea typeface="黑体" panose="02010609060101010101" pitchFamily="49" charset="-122"/>
              </a:rPr>
              <a:t>日志中记录所有的数据库修改</a:t>
            </a:r>
          </a:p>
          <a:p>
            <a:pPr lvl="2"/>
            <a:r>
              <a:rPr lang="zh-CN" altLang="en-US" dirty="0">
                <a:latin typeface="黑体" panose="02010609060101010101" pitchFamily="49" charset="-122"/>
                <a:ea typeface="黑体" panose="02010609060101010101" pitchFamily="49" charset="-122"/>
              </a:rPr>
              <a:t>一个事务的所有写操作延迟到事务的操作结束时才执行，以保证事务的原子性。	</a:t>
            </a:r>
          </a:p>
          <a:p>
            <a:pPr lvl="2"/>
            <a:endParaRPr lang="en-US" altLang="zh-CN" dirty="0">
              <a:latin typeface="黑体" panose="02010609060101010101" pitchFamily="49" charset="-122"/>
              <a:ea typeface="黑体" panose="02010609060101010101" pitchFamily="49" charset="-122"/>
            </a:endParaRPr>
          </a:p>
          <a:p>
            <a:pPr lvl="2"/>
            <a:endParaRPr lang="en-US" altLang="zh-CN" dirty="0">
              <a:latin typeface="黑体" panose="02010609060101010101" pitchFamily="49" charset="-122"/>
              <a:ea typeface="黑体" panose="02010609060101010101" pitchFamily="49" charset="-122"/>
            </a:endParaRPr>
          </a:p>
          <a:p>
            <a:pPr lvl="2"/>
            <a:endParaRPr lang="en-US" altLang="zh-CN" dirty="0">
              <a:latin typeface="黑体" panose="02010609060101010101" pitchFamily="49" charset="-122"/>
              <a:ea typeface="黑体" panose="02010609060101010101" pitchFamily="49" charset="-122"/>
            </a:endParaRPr>
          </a:p>
          <a:p>
            <a:pPr lvl="2"/>
            <a:endParaRPr lang="en-US" altLang="zh-CN" dirty="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事务恢复</a:t>
            </a:r>
            <a:endParaRPr lang="en-US" altLang="zh-CN" dirty="0">
              <a:latin typeface="黑体" panose="02010609060101010101" pitchFamily="49" charset="-122"/>
              <a:ea typeface="黑体" panose="02010609060101010101" pitchFamily="49" charset="-122"/>
            </a:endParaRPr>
          </a:p>
          <a:p>
            <a:pPr lvl="2"/>
            <a:r>
              <a:rPr lang="zh-CN" altLang="en-US" dirty="0">
                <a:latin typeface="黑体" panose="02010609060101010101" pitchFamily="49" charset="-122"/>
                <a:ea typeface="黑体" panose="02010609060101010101" pitchFamily="49" charset="-122"/>
              </a:rPr>
              <a:t>忽略未完成的事务；重复已提交事务的影响</a:t>
            </a:r>
            <a:endParaRPr lang="en-US" altLang="zh-CN" dirty="0">
              <a:latin typeface="黑体" panose="02010609060101010101" pitchFamily="49" charset="-122"/>
              <a:ea typeface="黑体" panose="02010609060101010101" pitchFamily="49" charset="-122"/>
            </a:endParaRPr>
          </a:p>
          <a:p>
            <a:pPr lvl="2"/>
            <a:r>
              <a:rPr lang="zh-CN" altLang="en-US" dirty="0">
                <a:latin typeface="黑体" panose="02010609060101010101" pitchFamily="49" charset="-122"/>
                <a:ea typeface="黑体" panose="02010609060101010101" pitchFamily="49" charset="-122"/>
              </a:rPr>
              <a:t>恢复过程</a:t>
            </a:r>
            <a:r>
              <a:rPr lang="en-US" altLang="zh-CN" dirty="0">
                <a:latin typeface="黑体" panose="02010609060101010101" pitchFamily="49" charset="-122"/>
                <a:ea typeface="黑体" panose="02010609060101010101" pitchFamily="49" charset="-122"/>
              </a:rPr>
              <a:t>Redo(</a:t>
            </a:r>
            <a:r>
              <a:rPr lang="en-US" altLang="zh-CN" dirty="0" err="1">
                <a:latin typeface="黑体" panose="02010609060101010101" pitchFamily="49" charset="-122"/>
                <a:ea typeface="黑体" panose="02010609060101010101" pitchFamily="49" charset="-122"/>
              </a:rPr>
              <a:t>Ti</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：将事务Ｔ</a:t>
            </a:r>
            <a:r>
              <a:rPr lang="en-US" altLang="zh-CN" dirty="0" err="1">
                <a:latin typeface="黑体" panose="02010609060101010101" pitchFamily="49" charset="-122"/>
                <a:ea typeface="黑体" panose="02010609060101010101" pitchFamily="49" charset="-122"/>
              </a:rPr>
              <a:t>i</a:t>
            </a:r>
            <a:r>
              <a:rPr lang="zh-CN" altLang="en-US" dirty="0">
                <a:latin typeface="黑体" panose="02010609060101010101" pitchFamily="49" charset="-122"/>
                <a:ea typeface="黑体" panose="02010609060101010101" pitchFamily="49" charset="-122"/>
              </a:rPr>
              <a:t>更新的所有数据项的值设为新值</a:t>
            </a:r>
            <a:endParaRPr lang="en-US" altLang="zh-CN" dirty="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简化日志内容结构</a:t>
            </a:r>
            <a:endParaRPr lang="en-US" altLang="zh-CN" dirty="0">
              <a:latin typeface="黑体" panose="02010609060101010101" pitchFamily="49" charset="-122"/>
              <a:ea typeface="黑体" panose="02010609060101010101" pitchFamily="49" charset="-122"/>
            </a:endParaRPr>
          </a:p>
          <a:p>
            <a:pPr lvl="2"/>
            <a:r>
              <a:rPr lang="zh-CN" altLang="en-US" dirty="0">
                <a:latin typeface="黑体" panose="02010609060101010101" pitchFamily="49" charset="-122"/>
                <a:ea typeface="黑体" panose="02010609060101010101" pitchFamily="49" charset="-122"/>
              </a:rPr>
              <a:t>日志记录</a:t>
            </a:r>
            <a:r>
              <a:rPr lang="en-US" altLang="zh-CN" dirty="0">
                <a:latin typeface="黑体" panose="02010609060101010101" pitchFamily="49" charset="-122"/>
                <a:ea typeface="黑体" panose="02010609060101010101" pitchFamily="49" charset="-122"/>
              </a:rPr>
              <a:t>&lt;T</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X</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V1&gt;</a:t>
            </a:r>
            <a:r>
              <a:rPr lang="zh-CN" altLang="en-US" dirty="0">
                <a:latin typeface="黑体" panose="02010609060101010101" pitchFamily="49" charset="-122"/>
                <a:ea typeface="黑体" panose="02010609060101010101" pitchFamily="49" charset="-122"/>
              </a:rPr>
              <a:t>：事务Ｔ对数据项Ｘ执行写操作，写入新值</a:t>
            </a:r>
            <a:r>
              <a:rPr lang="en-US" altLang="zh-CN" dirty="0">
                <a:latin typeface="黑体" panose="02010609060101010101" pitchFamily="49" charset="-122"/>
                <a:ea typeface="黑体" panose="02010609060101010101" pitchFamily="49" charset="-122"/>
              </a:rPr>
              <a:t>V1</a:t>
            </a:r>
            <a:r>
              <a:rPr lang="zh-CN" altLang="en-US" dirty="0">
                <a:latin typeface="黑体" panose="02010609060101010101" pitchFamily="49" charset="-122"/>
                <a:ea typeface="黑体" panose="02010609060101010101" pitchFamily="49" charset="-122"/>
              </a:rPr>
              <a:t> </a:t>
            </a:r>
          </a:p>
        </p:txBody>
      </p:sp>
      <p:pic>
        <p:nvPicPr>
          <p:cNvPr id="13316" name="AutoShape 10">
            <a:extLst>
              <a:ext uri="{FF2B5EF4-FFF2-40B4-BE49-F238E27FC236}">
                <a16:creationId xmlns:a16="http://schemas.microsoft.com/office/drawing/2014/main" id="{19AE30CC-8855-40CC-9BF9-7803A706F80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438400" y="76200"/>
            <a:ext cx="20066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0">
            <a:extLst>
              <a:ext uri="{FF2B5EF4-FFF2-40B4-BE49-F238E27FC236}">
                <a16:creationId xmlns:a16="http://schemas.microsoft.com/office/drawing/2014/main" id="{BABF7B06-1324-4009-897C-149C882AD513}"/>
              </a:ext>
            </a:extLst>
          </p:cNvPr>
          <p:cNvSpPr>
            <a:spLocks noChangeArrowheads="1"/>
          </p:cNvSpPr>
          <p:nvPr/>
        </p:nvSpPr>
        <p:spPr bwMode="gray">
          <a:xfrm>
            <a:off x="4379990" y="120006"/>
            <a:ext cx="11428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eaLnBrk="1" hangingPunct="1">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日志</a:t>
            </a:r>
          </a:p>
        </p:txBody>
      </p:sp>
      <p:pic>
        <p:nvPicPr>
          <p:cNvPr id="13318" name="AutoShape 10">
            <a:extLst>
              <a:ext uri="{FF2B5EF4-FFF2-40B4-BE49-F238E27FC236}">
                <a16:creationId xmlns:a16="http://schemas.microsoft.com/office/drawing/2014/main" id="{19F7ACBC-EE0E-41DF-8A7B-6077F93F276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448300" y="88900"/>
            <a:ext cx="19431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a:extLst>
              <a:ext uri="{FF2B5EF4-FFF2-40B4-BE49-F238E27FC236}">
                <a16:creationId xmlns:a16="http://schemas.microsoft.com/office/drawing/2014/main" id="{E64E5B5E-9A17-4066-9919-FC738B0F46AD}"/>
              </a:ext>
            </a:extLst>
          </p:cNvPr>
          <p:cNvSpPr>
            <a:spLocks noChangeArrowheads="1"/>
          </p:cNvSpPr>
          <p:nvPr/>
        </p:nvSpPr>
        <p:spPr bwMode="auto">
          <a:xfrm>
            <a:off x="2562225" y="2424451"/>
            <a:ext cx="7561263" cy="1441450"/>
          </a:xfrm>
          <a:prstGeom prst="rect">
            <a:avLst/>
          </a:prstGeom>
          <a:solidFill>
            <a:srgbClr val="CCFFFF"/>
          </a:solidFill>
          <a:ln w="28575">
            <a:solidFill>
              <a:schemeClr val="tx1"/>
            </a:solidFill>
            <a:miter lim="800000"/>
            <a:headEnd/>
            <a:tailEnd/>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Font typeface="Wingdings" panose="05000000000000000000" pitchFamily="2" charset="2"/>
              <a:buNone/>
            </a:pPr>
            <a:r>
              <a:rPr lang="zh-CN" altLang="en-US" sz="2000" b="1" dirty="0">
                <a:ea typeface="楷体_GB2312"/>
                <a:cs typeface="楷体_GB2312"/>
              </a:rPr>
              <a:t>事务</a:t>
            </a:r>
            <a:r>
              <a:rPr lang="en-US" altLang="zh-CN" sz="2000" b="1" dirty="0">
                <a:ea typeface="楷体_GB2312"/>
                <a:cs typeface="楷体_GB2312"/>
              </a:rPr>
              <a:t>T</a:t>
            </a:r>
            <a:r>
              <a:rPr lang="zh-CN" altLang="en-US" sz="2000" b="1" dirty="0">
                <a:ea typeface="楷体_GB2312"/>
                <a:cs typeface="楷体_GB2312"/>
              </a:rPr>
              <a:t>的执行步骤</a:t>
            </a:r>
          </a:p>
          <a:p>
            <a:pPr lvl="1" eaLnBrk="1" hangingPunct="1">
              <a:lnSpc>
                <a:spcPct val="90000"/>
              </a:lnSpc>
              <a:spcBef>
                <a:spcPct val="20000"/>
              </a:spcBef>
              <a:buSzPct val="80000"/>
              <a:buFont typeface="Wingdings" panose="05000000000000000000" pitchFamily="2" charset="2"/>
              <a:buChar char="Ø"/>
            </a:pPr>
            <a:r>
              <a:rPr lang="zh-CN" altLang="en-US" sz="2000" b="1" dirty="0">
                <a:ea typeface="楷体_GB2312"/>
                <a:cs typeface="楷体_GB2312"/>
              </a:rPr>
              <a:t>在</a:t>
            </a:r>
            <a:r>
              <a:rPr lang="en-US" altLang="zh-CN" sz="2000" b="1" dirty="0">
                <a:ea typeface="楷体_GB2312"/>
                <a:cs typeface="楷体_GB2312"/>
              </a:rPr>
              <a:t>T</a:t>
            </a:r>
            <a:r>
              <a:rPr lang="zh-CN" altLang="en-US" sz="2000" b="1" dirty="0">
                <a:ea typeface="楷体_GB2312"/>
                <a:cs typeface="楷体_GB2312"/>
              </a:rPr>
              <a:t>开始执行前，向日志中写入记录</a:t>
            </a:r>
            <a:r>
              <a:rPr lang="en-US" altLang="zh-CN" sz="2000" b="1" dirty="0">
                <a:ea typeface="楷体_GB2312"/>
                <a:cs typeface="楷体_GB2312"/>
              </a:rPr>
              <a:t>&lt;T START&gt;</a:t>
            </a:r>
          </a:p>
          <a:p>
            <a:pPr lvl="1" eaLnBrk="1" hangingPunct="1">
              <a:lnSpc>
                <a:spcPct val="90000"/>
              </a:lnSpc>
              <a:spcBef>
                <a:spcPct val="20000"/>
              </a:spcBef>
              <a:buSzPct val="80000"/>
              <a:buFont typeface="Wingdings" panose="05000000000000000000" pitchFamily="2" charset="2"/>
              <a:buChar char="Ø"/>
            </a:pPr>
            <a:r>
              <a:rPr lang="en-US" altLang="zh-CN" sz="2000" b="1" dirty="0">
                <a:ea typeface="楷体_GB2312"/>
                <a:cs typeface="楷体_GB2312"/>
              </a:rPr>
              <a:t>T</a:t>
            </a:r>
            <a:r>
              <a:rPr lang="zh-CN" altLang="en-US" sz="2000" b="1" dirty="0">
                <a:ea typeface="楷体_GB2312"/>
                <a:cs typeface="楷体_GB2312"/>
              </a:rPr>
              <a:t>的一次</a:t>
            </a:r>
            <a:r>
              <a:rPr lang="en-US" altLang="zh-CN" sz="2000" b="1" dirty="0">
                <a:ea typeface="楷体_GB2312"/>
                <a:cs typeface="楷体_GB2312"/>
              </a:rPr>
              <a:t>write</a:t>
            </a:r>
            <a:r>
              <a:rPr lang="zh-CN" altLang="en-US" sz="2000" b="1" dirty="0">
                <a:ea typeface="楷体_GB2312"/>
                <a:cs typeface="楷体_GB2312"/>
              </a:rPr>
              <a:t>（</a:t>
            </a:r>
            <a:r>
              <a:rPr lang="en-US" altLang="zh-CN" sz="2000" b="1" dirty="0">
                <a:ea typeface="楷体_GB2312"/>
                <a:cs typeface="楷体_GB2312"/>
              </a:rPr>
              <a:t>X</a:t>
            </a:r>
            <a:r>
              <a:rPr lang="zh-CN" altLang="en-US" sz="2000" b="1" dirty="0">
                <a:ea typeface="楷体_GB2312"/>
                <a:cs typeface="楷体_GB2312"/>
              </a:rPr>
              <a:t>）操作导致向日志中写入一条新记录</a:t>
            </a:r>
          </a:p>
          <a:p>
            <a:pPr lvl="1" eaLnBrk="1" hangingPunct="1">
              <a:lnSpc>
                <a:spcPct val="90000"/>
              </a:lnSpc>
              <a:spcBef>
                <a:spcPct val="20000"/>
              </a:spcBef>
              <a:buSzPct val="80000"/>
              <a:buFont typeface="Wingdings" panose="05000000000000000000" pitchFamily="2" charset="2"/>
              <a:buChar char="Ø"/>
            </a:pPr>
            <a:r>
              <a:rPr lang="zh-CN" altLang="en-US" sz="2000" b="1" dirty="0">
                <a:ea typeface="楷体_GB2312"/>
                <a:cs typeface="楷体_GB2312"/>
              </a:rPr>
              <a:t>最后，当</a:t>
            </a:r>
            <a:r>
              <a:rPr lang="en-US" altLang="zh-CN" sz="2000" b="1" dirty="0">
                <a:ea typeface="楷体_GB2312"/>
                <a:cs typeface="楷体_GB2312"/>
              </a:rPr>
              <a:t>T</a:t>
            </a:r>
            <a:r>
              <a:rPr lang="zh-CN" altLang="en-US" sz="2000" b="1" dirty="0">
                <a:ea typeface="楷体_GB2312"/>
                <a:cs typeface="楷体_GB2312"/>
              </a:rPr>
              <a:t>全部操作结束，向日志中写入记录</a:t>
            </a:r>
            <a:r>
              <a:rPr lang="en-US" altLang="zh-CN" sz="2000" b="1" dirty="0">
                <a:ea typeface="楷体_GB2312"/>
                <a:cs typeface="楷体_GB2312"/>
              </a:rPr>
              <a:t>&lt;T COMMIT&gt;</a:t>
            </a:r>
            <a:r>
              <a:rPr lang="en-US" altLang="zh-CN" b="1" dirty="0">
                <a:ea typeface="楷体_GB2312"/>
                <a:cs typeface="楷体_GB231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 calcmode="lin" valueType="num">
                                      <p:cBhvr additive="base">
                                        <p:cTn id="1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 calcmode="lin" valueType="num">
                                      <p:cBhvr additive="base">
                                        <p:cTn id="2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1B8198F6-1EFE-4C5C-978F-510241D27E76}"/>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15363" name="内容占位符 2">
            <a:extLst>
              <a:ext uri="{FF2B5EF4-FFF2-40B4-BE49-F238E27FC236}">
                <a16:creationId xmlns:a16="http://schemas.microsoft.com/office/drawing/2014/main" id="{79E11452-0D83-4136-B6F7-BCCF44601D54}"/>
              </a:ext>
            </a:extLst>
          </p:cNvPr>
          <p:cNvSpPr>
            <a:spLocks noGrp="1"/>
          </p:cNvSpPr>
          <p:nvPr>
            <p:ph idx="1"/>
          </p:nvPr>
        </p:nvSpPr>
        <p:spPr bwMode="auto">
          <a:xfrm>
            <a:off x="1981201" y="1090613"/>
            <a:ext cx="8359775" cy="4927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a:latin typeface="黑体" panose="02010609060101010101" pitchFamily="49" charset="-122"/>
                <a:ea typeface="黑体" panose="02010609060101010101" pitchFamily="49" charset="-122"/>
              </a:rPr>
              <a:t>恢复管理器执行步骤：</a:t>
            </a:r>
          </a:p>
          <a:p>
            <a:pPr lvl="2"/>
            <a:r>
              <a:rPr lang="zh-CN" altLang="en-US">
                <a:latin typeface="黑体" panose="02010609060101010101" pitchFamily="49" charset="-122"/>
                <a:ea typeface="黑体" panose="02010609060101010101" pitchFamily="49" charset="-122"/>
              </a:rPr>
              <a:t>① 从后向前扫描日志，将提交的事务放入队列</a:t>
            </a:r>
            <a:r>
              <a:rPr lang="en-US" altLang="zh-CN">
                <a:latin typeface="黑体" panose="02010609060101010101" pitchFamily="49" charset="-122"/>
                <a:ea typeface="黑体" panose="02010609060101010101" pitchFamily="49" charset="-122"/>
              </a:rPr>
              <a:t>redo-list</a:t>
            </a:r>
            <a:r>
              <a:rPr lang="zh-CN" altLang="en-US">
                <a:latin typeface="黑体" panose="02010609060101010101" pitchFamily="49" charset="-122"/>
                <a:ea typeface="黑体" panose="02010609060101010101" pitchFamily="49" charset="-122"/>
              </a:rPr>
              <a:t>。</a:t>
            </a:r>
          </a:p>
          <a:p>
            <a:pPr lvl="2"/>
            <a:r>
              <a:rPr lang="zh-CN" altLang="en-US">
                <a:latin typeface="黑体" panose="02010609060101010101" pitchFamily="49" charset="-122"/>
                <a:ea typeface="黑体" panose="02010609060101010101" pitchFamily="49" charset="-122"/>
              </a:rPr>
              <a:t>② 从前往后扫描日志。对遇到的每一</a:t>
            </a:r>
            <a:r>
              <a:rPr lang="en-US" altLang="zh-CN">
                <a:latin typeface="黑体" panose="02010609060101010101" pitchFamily="49" charset="-122"/>
                <a:ea typeface="黑体" panose="02010609060101010101" pitchFamily="49" charset="-122"/>
              </a:rPr>
              <a:t>&lt;T,X,V1&gt;</a:t>
            </a:r>
            <a:r>
              <a:rPr lang="zh-CN" altLang="en-US">
                <a:latin typeface="黑体" panose="02010609060101010101" pitchFamily="49" charset="-122"/>
                <a:ea typeface="黑体" panose="02010609060101010101" pitchFamily="49" charset="-122"/>
              </a:rPr>
              <a:t>记录</a:t>
            </a:r>
            <a:r>
              <a:rPr lang="en-US" altLang="zh-CN">
                <a:latin typeface="黑体" panose="02010609060101010101" pitchFamily="49" charset="-122"/>
                <a:ea typeface="黑体" panose="02010609060101010101" pitchFamily="49" charset="-122"/>
              </a:rPr>
              <a:t>:</a:t>
            </a:r>
          </a:p>
          <a:p>
            <a:pPr lvl="3"/>
            <a:r>
              <a:rPr lang="zh-CN" altLang="en-US" b="1"/>
              <a:t>如果</a:t>
            </a:r>
            <a:r>
              <a:rPr lang="en-US" altLang="zh-CN" b="1"/>
              <a:t>T</a:t>
            </a:r>
            <a:r>
              <a:rPr lang="zh-CN" altLang="en-US" b="1"/>
              <a:t>不是</a:t>
            </a:r>
            <a:r>
              <a:rPr lang="en-US" altLang="zh-CN" b="1"/>
              <a:t>redo-list</a:t>
            </a:r>
            <a:r>
              <a:rPr lang="zh-CN" altLang="en-US" b="1"/>
              <a:t>中的事务，则什么也不做。</a:t>
            </a:r>
            <a:endParaRPr lang="en-US" altLang="zh-CN" b="1"/>
          </a:p>
          <a:p>
            <a:pPr lvl="3"/>
            <a:r>
              <a:rPr lang="zh-CN" altLang="en-US" b="1"/>
              <a:t>如果</a:t>
            </a:r>
            <a:r>
              <a:rPr lang="en-US" altLang="zh-CN" b="1"/>
              <a:t>T</a:t>
            </a:r>
            <a:r>
              <a:rPr lang="zh-CN" altLang="en-US" b="1"/>
              <a:t>是</a:t>
            </a:r>
            <a:r>
              <a:rPr lang="en-US" altLang="zh-CN" b="1"/>
              <a:t>redo-list</a:t>
            </a:r>
            <a:r>
              <a:rPr lang="zh-CN" altLang="en-US" b="1"/>
              <a:t>中的事务，则为数据项</a:t>
            </a:r>
            <a:r>
              <a:rPr lang="en-US" altLang="zh-CN" b="1"/>
              <a:t>X</a:t>
            </a:r>
            <a:r>
              <a:rPr lang="zh-CN" altLang="en-US" b="1"/>
              <a:t>写入值</a:t>
            </a:r>
            <a:r>
              <a:rPr lang="en-US" altLang="zh-CN" b="1"/>
              <a:t>V1</a:t>
            </a:r>
            <a:r>
              <a:rPr lang="zh-CN" altLang="en-US" b="1"/>
              <a:t>。</a:t>
            </a:r>
          </a:p>
          <a:p>
            <a:pPr lvl="2"/>
            <a:r>
              <a:rPr lang="zh-CN" altLang="en-US">
                <a:latin typeface="黑体" panose="02010609060101010101" pitchFamily="49" charset="-122"/>
                <a:ea typeface="黑体" panose="02010609060101010101" pitchFamily="49" charset="-122"/>
              </a:rPr>
              <a:t>③ 对每个未完成的事务，在日志中写入一个</a:t>
            </a:r>
            <a:r>
              <a:rPr lang="en-US" altLang="zh-CN">
                <a:latin typeface="黑体" panose="02010609060101010101" pitchFamily="49" charset="-122"/>
                <a:ea typeface="黑体" panose="02010609060101010101" pitchFamily="49" charset="-122"/>
              </a:rPr>
              <a:t>&lt;T,ABORT&gt;</a:t>
            </a:r>
            <a:r>
              <a:rPr lang="zh-CN" altLang="en-US">
                <a:latin typeface="黑体" panose="02010609060101010101" pitchFamily="49" charset="-122"/>
                <a:ea typeface="黑体" panose="02010609060101010101" pitchFamily="49" charset="-122"/>
              </a:rPr>
              <a:t>记录并刷新日志。</a:t>
            </a:r>
          </a:p>
          <a:p>
            <a:pPr lvl="1"/>
            <a:endParaRPr lang="zh-CN" altLang="en-US">
              <a:latin typeface="黑体" panose="02010609060101010101" pitchFamily="49" charset="-122"/>
              <a:ea typeface="黑体" panose="02010609060101010101" pitchFamily="49" charset="-122"/>
            </a:endParaRPr>
          </a:p>
        </p:txBody>
      </p:sp>
      <p:pic>
        <p:nvPicPr>
          <p:cNvPr id="15364" name="AutoShape 10">
            <a:extLst>
              <a:ext uri="{FF2B5EF4-FFF2-40B4-BE49-F238E27FC236}">
                <a16:creationId xmlns:a16="http://schemas.microsoft.com/office/drawing/2014/main" id="{D9854678-1026-4B16-9F39-71B015D42AA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438400" y="76200"/>
            <a:ext cx="20066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0">
            <a:extLst>
              <a:ext uri="{FF2B5EF4-FFF2-40B4-BE49-F238E27FC236}">
                <a16:creationId xmlns:a16="http://schemas.microsoft.com/office/drawing/2014/main" id="{5B0A430B-9E5A-4194-BEA4-01CB969FFF4C}"/>
              </a:ext>
            </a:extLst>
          </p:cNvPr>
          <p:cNvSpPr>
            <a:spLocks noChangeArrowheads="1"/>
          </p:cNvSpPr>
          <p:nvPr/>
        </p:nvSpPr>
        <p:spPr bwMode="gray">
          <a:xfrm>
            <a:off x="4379990" y="120006"/>
            <a:ext cx="11428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eaLnBrk="1" hangingPunct="1">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日志</a:t>
            </a:r>
          </a:p>
        </p:txBody>
      </p:sp>
      <p:pic>
        <p:nvPicPr>
          <p:cNvPr id="15366" name="AutoShape 10">
            <a:extLst>
              <a:ext uri="{FF2B5EF4-FFF2-40B4-BE49-F238E27FC236}">
                <a16:creationId xmlns:a16="http://schemas.microsoft.com/office/drawing/2014/main" id="{A5DC5006-0778-4AD1-A926-8540E693730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448300" y="88900"/>
            <a:ext cx="19431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E92DD852-75C1-4469-9F88-CA0698EB471A}"/>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D7C2B35F-DAE8-4C3D-982F-9D64D1A0330D}"/>
              </a:ext>
            </a:extLst>
          </p:cNvPr>
          <p:cNvSpPr>
            <a:spLocks noGrp="1"/>
          </p:cNvSpPr>
          <p:nvPr>
            <p:ph idx="1"/>
          </p:nvPr>
        </p:nvSpPr>
        <p:spPr bwMode="auto">
          <a:xfrm>
            <a:off x="1981201" y="1090613"/>
            <a:ext cx="8359775" cy="4927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a:latin typeface="黑体" panose="02010609060101010101" pitchFamily="49" charset="-122"/>
                <a:ea typeface="黑体" panose="02010609060101010101" pitchFamily="49" charset="-122"/>
              </a:rPr>
              <a:t>后像前写：后像（</a:t>
            </a:r>
            <a:r>
              <a:rPr lang="en-US" altLang="zh-CN">
                <a:latin typeface="黑体" panose="02010609060101010101" pitchFamily="49" charset="-122"/>
                <a:ea typeface="黑体" panose="02010609060101010101" pitchFamily="49" charset="-122"/>
              </a:rPr>
              <a:t>AI</a:t>
            </a:r>
            <a:r>
              <a:rPr lang="zh-CN" altLang="en-US">
                <a:latin typeface="黑体" panose="02010609060101010101" pitchFamily="49" charset="-122"/>
                <a:ea typeface="黑体" panose="02010609060101010101" pitchFamily="49" charset="-122"/>
              </a:rPr>
              <a:t>）在事务提交前完全写入数据库</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在日志中记录所有的数据库修改，一个事务的所有写操作在事务提交前已写入磁盘</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在恢复时忽略已提交的事务；撤销未完成事务的影响。</a:t>
            </a:r>
            <a:endParaRPr lang="en-US" altLang="zh-CN">
              <a:latin typeface="黑体" panose="02010609060101010101" pitchFamily="49" charset="-122"/>
              <a:ea typeface="黑体" panose="02010609060101010101" pitchFamily="49" charset="-122"/>
            </a:endParaRPr>
          </a:p>
          <a:p>
            <a:pPr lvl="1"/>
            <a:r>
              <a:rPr lang="zh-CN" altLang="en-US">
                <a:latin typeface="黑体" panose="02010609060101010101" pitchFamily="49" charset="-122"/>
                <a:ea typeface="黑体" panose="02010609060101010101" pitchFamily="49" charset="-122"/>
              </a:rPr>
              <a:t>执行规则：</a:t>
            </a:r>
          </a:p>
          <a:p>
            <a:pPr lvl="2">
              <a:buSzPct val="80000"/>
            </a:pPr>
            <a:r>
              <a:rPr lang="zh-CN" altLang="en-US">
                <a:latin typeface="黑体" panose="02010609060101010101" pitchFamily="49" charset="-122"/>
                <a:ea typeface="黑体" panose="02010609060101010101" pitchFamily="49" charset="-122"/>
              </a:rPr>
              <a:t>日志先写：如果事务</a:t>
            </a:r>
            <a:r>
              <a:rPr lang="en-US" altLang="zh-CN">
                <a:latin typeface="黑体" panose="02010609060101010101" pitchFamily="49" charset="-122"/>
                <a:ea typeface="黑体" panose="02010609060101010101" pitchFamily="49" charset="-122"/>
              </a:rPr>
              <a:t>T</a:t>
            </a:r>
            <a:r>
              <a:rPr lang="zh-CN" altLang="en-US">
                <a:latin typeface="黑体" panose="02010609060101010101" pitchFamily="49" charset="-122"/>
                <a:ea typeface="黑体" panose="02010609060101010101" pitchFamily="49" charset="-122"/>
              </a:rPr>
              <a:t>改变了数据项</a:t>
            </a:r>
            <a:r>
              <a:rPr lang="en-US" altLang="zh-CN">
                <a:latin typeface="黑体" panose="02010609060101010101" pitchFamily="49" charset="-122"/>
                <a:ea typeface="黑体" panose="02010609060101010101" pitchFamily="49" charset="-122"/>
              </a:rPr>
              <a:t>X</a:t>
            </a:r>
            <a:r>
              <a:rPr lang="zh-CN" altLang="en-US">
                <a:latin typeface="黑体" panose="02010609060101010101" pitchFamily="49" charset="-122"/>
                <a:ea typeface="黑体" panose="02010609060101010101" pitchFamily="49" charset="-122"/>
              </a:rPr>
              <a:t>，则记录变化的日志记录必须在数据项的新值写到磁盘前写入稳定的存储器；</a:t>
            </a:r>
          </a:p>
          <a:p>
            <a:pPr lvl="2">
              <a:buSzPct val="80000"/>
            </a:pPr>
            <a:r>
              <a:rPr lang="zh-CN" altLang="en-US">
                <a:latin typeface="黑体" panose="02010609060101010101" pitchFamily="49" charset="-122"/>
                <a:ea typeface="黑体" panose="02010609060101010101" pitchFamily="49" charset="-122"/>
              </a:rPr>
              <a:t>如果事务提交，则</a:t>
            </a:r>
            <a:r>
              <a:rPr lang="en-US" altLang="zh-CN">
                <a:latin typeface="黑体" panose="02010609060101010101" pitchFamily="49" charset="-122"/>
                <a:ea typeface="黑体" panose="02010609060101010101" pitchFamily="49" charset="-122"/>
              </a:rPr>
              <a:t>&lt;T COMMIT&gt;</a:t>
            </a:r>
            <a:r>
              <a:rPr lang="zh-CN" altLang="en-US">
                <a:latin typeface="黑体" panose="02010609060101010101" pitchFamily="49" charset="-122"/>
                <a:ea typeface="黑体" panose="02010609060101010101" pitchFamily="49" charset="-122"/>
              </a:rPr>
              <a:t>日志记录必须在事务改变的所有数据项的新值写入到磁盘后再写入稳定的存储器，但应尽快。</a:t>
            </a:r>
          </a:p>
        </p:txBody>
      </p:sp>
      <p:pic>
        <p:nvPicPr>
          <p:cNvPr id="17412" name="AutoShape 10">
            <a:extLst>
              <a:ext uri="{FF2B5EF4-FFF2-40B4-BE49-F238E27FC236}">
                <a16:creationId xmlns:a16="http://schemas.microsoft.com/office/drawing/2014/main" id="{96075AF5-978C-4F36-8A42-97471E5BB08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438400" y="76200"/>
            <a:ext cx="20066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0">
            <a:extLst>
              <a:ext uri="{FF2B5EF4-FFF2-40B4-BE49-F238E27FC236}">
                <a16:creationId xmlns:a16="http://schemas.microsoft.com/office/drawing/2014/main" id="{E3AEBB8E-3D1A-4CE2-9274-5AED9CEC946A}"/>
              </a:ext>
            </a:extLst>
          </p:cNvPr>
          <p:cNvSpPr>
            <a:spLocks noChangeArrowheads="1"/>
          </p:cNvSpPr>
          <p:nvPr/>
        </p:nvSpPr>
        <p:spPr bwMode="gray">
          <a:xfrm>
            <a:off x="4379990" y="120006"/>
            <a:ext cx="11428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eaLnBrk="1" hangingPunct="1">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日志</a:t>
            </a:r>
          </a:p>
        </p:txBody>
      </p:sp>
      <p:pic>
        <p:nvPicPr>
          <p:cNvPr id="17414" name="AutoShape 10">
            <a:extLst>
              <a:ext uri="{FF2B5EF4-FFF2-40B4-BE49-F238E27FC236}">
                <a16:creationId xmlns:a16="http://schemas.microsoft.com/office/drawing/2014/main" id="{5ED9532E-5821-4566-ADEB-ADFB49D1BDF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448300" y="88900"/>
            <a:ext cx="19431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9">
            <a:extLst>
              <a:ext uri="{FF2B5EF4-FFF2-40B4-BE49-F238E27FC236}">
                <a16:creationId xmlns:a16="http://schemas.microsoft.com/office/drawing/2014/main" id="{EA8F428C-3CAE-4F22-AC9C-3BC7C37A971B}"/>
              </a:ext>
            </a:extLst>
          </p:cNvPr>
          <p:cNvSpPr txBox="1">
            <a:spLocks noChangeArrowheads="1"/>
          </p:cNvSpPr>
          <p:nvPr/>
        </p:nvSpPr>
        <p:spPr bwMode="auto">
          <a:xfrm>
            <a:off x="2320926" y="4418014"/>
            <a:ext cx="7858125" cy="1692275"/>
          </a:xfrm>
          <a:prstGeom prst="rect">
            <a:avLst/>
          </a:prstGeom>
          <a:solidFill>
            <a:srgbClr val="CCFFFF"/>
          </a:solidFill>
          <a:ln w="28575">
            <a:solidFill>
              <a:schemeClr val="tx1"/>
            </a:solidFill>
            <a:miter lim="800000"/>
            <a:headEnd/>
            <a:tailEnd/>
          </a:ln>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r>
              <a:rPr lang="zh-CN" altLang="en-US" sz="2400" b="1">
                <a:ea typeface="楷体_GB2312"/>
                <a:cs typeface="楷体_GB2312"/>
              </a:rPr>
              <a:t>事务</a:t>
            </a:r>
            <a:r>
              <a:rPr lang="en-US" altLang="zh-CN" sz="2400" b="1">
                <a:ea typeface="楷体_GB2312"/>
                <a:cs typeface="楷体_GB2312"/>
              </a:rPr>
              <a:t>T</a:t>
            </a:r>
            <a:r>
              <a:rPr lang="zh-CN" altLang="en-US" sz="2400" b="1">
                <a:ea typeface="楷体_GB2312"/>
                <a:cs typeface="楷体_GB2312"/>
              </a:rPr>
              <a:t>的执行步骤：</a:t>
            </a:r>
          </a:p>
          <a:p>
            <a:pPr lvl="1" eaLnBrk="1" hangingPunct="1">
              <a:buFont typeface="Wingdings" panose="05000000000000000000" pitchFamily="2" charset="2"/>
              <a:buChar char="Ø"/>
            </a:pPr>
            <a:r>
              <a:rPr lang="zh-CN" altLang="en-US" sz="2000" b="1">
                <a:latin typeface="楷体_GB2312"/>
                <a:ea typeface="楷体_GB2312"/>
                <a:cs typeface="楷体_GB2312"/>
              </a:rPr>
              <a:t>在</a:t>
            </a:r>
            <a:r>
              <a:rPr lang="en-US" altLang="zh-CN" sz="2000" b="1">
                <a:latin typeface="楷体_GB2312"/>
                <a:ea typeface="楷体_GB2312"/>
                <a:cs typeface="楷体_GB2312"/>
              </a:rPr>
              <a:t>T</a:t>
            </a:r>
            <a:r>
              <a:rPr lang="zh-CN" altLang="en-US" sz="2000" b="1">
                <a:latin typeface="楷体_GB2312"/>
                <a:ea typeface="楷体_GB2312"/>
                <a:cs typeface="楷体_GB2312"/>
              </a:rPr>
              <a:t>开始执行前，向日志中写入记录</a:t>
            </a:r>
            <a:r>
              <a:rPr lang="en-US" altLang="zh-CN" sz="2000" b="1">
                <a:latin typeface="楷体_GB2312"/>
                <a:ea typeface="楷体_GB2312"/>
                <a:cs typeface="楷体_GB2312"/>
              </a:rPr>
              <a:t>&lt;T, START&gt;</a:t>
            </a:r>
          </a:p>
          <a:p>
            <a:pPr lvl="1" eaLnBrk="1" hangingPunct="1">
              <a:buFont typeface="Wingdings" panose="05000000000000000000" pitchFamily="2" charset="2"/>
              <a:buChar char="Ø"/>
            </a:pPr>
            <a:r>
              <a:rPr lang="en-US" altLang="zh-CN" sz="2000" b="1">
                <a:latin typeface="楷体_GB2312"/>
                <a:ea typeface="楷体_GB2312"/>
                <a:cs typeface="楷体_GB2312"/>
              </a:rPr>
              <a:t>T</a:t>
            </a:r>
            <a:r>
              <a:rPr lang="zh-CN" altLang="en-US" sz="2000" b="1">
                <a:latin typeface="楷体_GB2312"/>
                <a:ea typeface="楷体_GB2312"/>
                <a:cs typeface="楷体_GB2312"/>
              </a:rPr>
              <a:t>的一次</a:t>
            </a:r>
            <a:r>
              <a:rPr lang="en-US" altLang="zh-CN" sz="2000" b="1">
                <a:latin typeface="楷体_GB2312"/>
                <a:ea typeface="楷体_GB2312"/>
                <a:cs typeface="楷体_GB2312"/>
              </a:rPr>
              <a:t>write</a:t>
            </a:r>
            <a:r>
              <a:rPr lang="zh-CN" altLang="en-US" sz="2000" b="1">
                <a:latin typeface="楷体_GB2312"/>
                <a:ea typeface="楷体_GB2312"/>
                <a:cs typeface="楷体_GB2312"/>
              </a:rPr>
              <a:t>（</a:t>
            </a:r>
            <a:r>
              <a:rPr lang="en-US" altLang="zh-CN" sz="2000" b="1">
                <a:latin typeface="楷体_GB2312"/>
                <a:ea typeface="楷体_GB2312"/>
                <a:cs typeface="楷体_GB2312"/>
              </a:rPr>
              <a:t>X</a:t>
            </a:r>
            <a:r>
              <a:rPr lang="zh-CN" altLang="en-US" sz="2000" b="1">
                <a:latin typeface="楷体_GB2312"/>
                <a:ea typeface="楷体_GB2312"/>
                <a:cs typeface="楷体_GB2312"/>
              </a:rPr>
              <a:t>）操作导致向日志中写入一条新记录</a:t>
            </a:r>
          </a:p>
          <a:p>
            <a:pPr lvl="1" eaLnBrk="1" hangingPunct="1">
              <a:buFont typeface="Wingdings" panose="05000000000000000000" pitchFamily="2" charset="2"/>
              <a:buChar char="Ø"/>
            </a:pPr>
            <a:r>
              <a:rPr lang="zh-CN" altLang="en-US" sz="2000" b="1">
                <a:latin typeface="楷体_GB2312"/>
                <a:ea typeface="楷体_GB2312"/>
                <a:cs typeface="楷体_GB2312"/>
              </a:rPr>
              <a:t>当</a:t>
            </a:r>
            <a:r>
              <a:rPr lang="en-US" altLang="zh-CN" sz="2000" b="1">
                <a:latin typeface="楷体_GB2312"/>
                <a:ea typeface="楷体_GB2312"/>
                <a:cs typeface="楷体_GB2312"/>
              </a:rPr>
              <a:t>T</a:t>
            </a:r>
            <a:r>
              <a:rPr lang="zh-CN" altLang="en-US" sz="2000" b="1">
                <a:latin typeface="楷体_GB2312"/>
                <a:ea typeface="楷体_GB2312"/>
                <a:cs typeface="楷体_GB2312"/>
              </a:rPr>
              <a:t>全部操作结束，被改变的所有数据项已写入磁盘后向日志中写入记录</a:t>
            </a:r>
            <a:r>
              <a:rPr lang="en-US" altLang="zh-CN" sz="2000" b="1">
                <a:latin typeface="楷体_GB2312"/>
                <a:ea typeface="楷体_GB2312"/>
                <a:cs typeface="楷体_GB2312"/>
              </a:rPr>
              <a:t>&lt;T, COMMIT&gt;</a:t>
            </a:r>
            <a:r>
              <a:rPr lang="zh-CN" altLang="en-US" sz="2000" b="1">
                <a:latin typeface="楷体_GB2312"/>
                <a:ea typeface="楷体_GB2312"/>
                <a:cs typeface="楷体_GB231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E40A2D90-6F13-4989-B844-27B5802C620D}"/>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25EEE864-D858-4CA8-82E5-45E3C75A11EF}"/>
              </a:ext>
            </a:extLst>
          </p:cNvPr>
          <p:cNvSpPr>
            <a:spLocks noGrp="1"/>
          </p:cNvSpPr>
          <p:nvPr>
            <p:ph idx="1"/>
          </p:nvPr>
        </p:nvSpPr>
        <p:spPr bwMode="auto">
          <a:xfrm>
            <a:off x="1981201" y="1090613"/>
            <a:ext cx="8359775" cy="4927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a:latin typeface="黑体" panose="02010609060101010101" pitchFamily="49" charset="-122"/>
                <a:ea typeface="黑体" panose="02010609060101010101" pitchFamily="49" charset="-122"/>
              </a:rPr>
              <a:t>事务恢复过程</a:t>
            </a:r>
            <a:endParaRPr lang="en-US" altLang="zh-CN">
              <a:latin typeface="黑体" panose="02010609060101010101" pitchFamily="49" charset="-122"/>
              <a:ea typeface="黑体" panose="02010609060101010101" pitchFamily="49" charset="-122"/>
            </a:endParaRPr>
          </a:p>
          <a:p>
            <a:pPr lvl="2"/>
            <a:r>
              <a:rPr lang="en-US" altLang="zh-CN">
                <a:latin typeface="黑体" panose="02010609060101010101" pitchFamily="49" charset="-122"/>
                <a:ea typeface="黑体" panose="02010609060101010101" pitchFamily="49" charset="-122"/>
              </a:rPr>
              <a:t>Undo</a:t>
            </a:r>
            <a:r>
              <a:rPr lang="zh-CN" altLang="en-US">
                <a:latin typeface="黑体" panose="02010609060101010101" pitchFamily="49" charset="-122"/>
                <a:ea typeface="黑体" panose="02010609060101010101" pitchFamily="49" charset="-122"/>
              </a:rPr>
              <a:t>（Ｔ</a:t>
            </a:r>
            <a:r>
              <a:rPr lang="en-US" altLang="zh-CN">
                <a:latin typeface="黑体" panose="02010609060101010101" pitchFamily="49" charset="-122"/>
                <a:ea typeface="黑体" panose="02010609060101010101" pitchFamily="49" charset="-122"/>
              </a:rPr>
              <a:t>i</a:t>
            </a:r>
            <a:r>
              <a:rPr lang="zh-CN" altLang="en-US">
                <a:latin typeface="黑体" panose="02010609060101010101" pitchFamily="49" charset="-122"/>
                <a:ea typeface="黑体" panose="02010609060101010101" pitchFamily="49" charset="-122"/>
              </a:rPr>
              <a:t>）：将事务Ｔ</a:t>
            </a:r>
            <a:r>
              <a:rPr lang="en-US" altLang="zh-CN">
                <a:latin typeface="黑体" panose="02010609060101010101" pitchFamily="49" charset="-122"/>
                <a:ea typeface="黑体" panose="02010609060101010101" pitchFamily="49" charset="-122"/>
              </a:rPr>
              <a:t>i</a:t>
            </a:r>
            <a:r>
              <a:rPr lang="zh-CN" altLang="en-US">
                <a:latin typeface="黑体" panose="02010609060101010101" pitchFamily="49" charset="-122"/>
                <a:ea typeface="黑体" panose="02010609060101010101" pitchFamily="49" charset="-122"/>
              </a:rPr>
              <a:t>更新的所有数据项的值设为旧值。</a:t>
            </a:r>
            <a:endParaRPr lang="en-US" altLang="zh-CN">
              <a:latin typeface="黑体" panose="02010609060101010101" pitchFamily="49" charset="-122"/>
              <a:ea typeface="黑体" panose="02010609060101010101" pitchFamily="49" charset="-122"/>
            </a:endParaRPr>
          </a:p>
          <a:p>
            <a:pPr lvl="1"/>
            <a:r>
              <a:rPr lang="zh-CN" altLang="en-US">
                <a:latin typeface="黑体" panose="02010609060101010101" pitchFamily="49" charset="-122"/>
                <a:ea typeface="黑体" panose="02010609060101010101" pitchFamily="49" charset="-122"/>
              </a:rPr>
              <a:t>简化日志记录内容：省去新值字段</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日志记录</a:t>
            </a:r>
            <a:r>
              <a:rPr lang="en-US" altLang="zh-CN">
                <a:latin typeface="黑体" panose="02010609060101010101" pitchFamily="49" charset="-122"/>
                <a:ea typeface="黑体" panose="02010609060101010101" pitchFamily="49" charset="-122"/>
              </a:rPr>
              <a:t>&lt;T</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X</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V1 &gt;</a:t>
            </a:r>
            <a:r>
              <a:rPr lang="zh-CN" altLang="en-US">
                <a:latin typeface="黑体" panose="02010609060101010101" pitchFamily="49" charset="-122"/>
                <a:ea typeface="黑体" panose="02010609060101010101" pitchFamily="49" charset="-122"/>
              </a:rPr>
              <a:t>表示：事务Ｔ对数据项Ｘ执行写操作，写前的旧值为</a:t>
            </a:r>
            <a:r>
              <a:rPr lang="en-US" altLang="zh-CN">
                <a:latin typeface="黑体" panose="02010609060101010101" pitchFamily="49" charset="-122"/>
                <a:ea typeface="黑体" panose="02010609060101010101" pitchFamily="49" charset="-122"/>
              </a:rPr>
              <a:t>V1</a:t>
            </a:r>
            <a:r>
              <a:rPr lang="zh-CN" altLang="en-US">
                <a:latin typeface="黑体" panose="02010609060101010101" pitchFamily="49" charset="-122"/>
                <a:ea typeface="黑体" panose="02010609060101010101" pitchFamily="49" charset="-122"/>
              </a:rPr>
              <a:t>。</a:t>
            </a:r>
          </a:p>
        </p:txBody>
      </p:sp>
      <p:pic>
        <p:nvPicPr>
          <p:cNvPr id="18436" name="AutoShape 10">
            <a:extLst>
              <a:ext uri="{FF2B5EF4-FFF2-40B4-BE49-F238E27FC236}">
                <a16:creationId xmlns:a16="http://schemas.microsoft.com/office/drawing/2014/main" id="{A4F41492-A8B4-41EB-BEF7-14571425977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438400" y="76200"/>
            <a:ext cx="20066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0">
            <a:extLst>
              <a:ext uri="{FF2B5EF4-FFF2-40B4-BE49-F238E27FC236}">
                <a16:creationId xmlns:a16="http://schemas.microsoft.com/office/drawing/2014/main" id="{3DA6DA57-03E1-4A9B-86DB-159B2A6FABDD}"/>
              </a:ext>
            </a:extLst>
          </p:cNvPr>
          <p:cNvSpPr>
            <a:spLocks noChangeArrowheads="1"/>
          </p:cNvSpPr>
          <p:nvPr/>
        </p:nvSpPr>
        <p:spPr bwMode="gray">
          <a:xfrm>
            <a:off x="4379990" y="120006"/>
            <a:ext cx="11428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eaLnBrk="1" hangingPunct="1">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日志</a:t>
            </a:r>
          </a:p>
        </p:txBody>
      </p:sp>
      <p:pic>
        <p:nvPicPr>
          <p:cNvPr id="18438" name="AutoShape 10">
            <a:extLst>
              <a:ext uri="{FF2B5EF4-FFF2-40B4-BE49-F238E27FC236}">
                <a16:creationId xmlns:a16="http://schemas.microsoft.com/office/drawing/2014/main" id="{1758EB4A-7F40-4779-A879-0D02237984A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448300" y="88900"/>
            <a:ext cx="19431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22" name="Object 2">
            <a:extLst>
              <a:ext uri="{FF2B5EF4-FFF2-40B4-BE49-F238E27FC236}">
                <a16:creationId xmlns:a16="http://schemas.microsoft.com/office/drawing/2014/main" id="{5CEE713D-00FE-49B9-9DBE-15C4D9A93EEF}"/>
              </a:ext>
            </a:extLst>
          </p:cNvPr>
          <p:cNvGraphicFramePr>
            <a:graphicFrameLocks noChangeAspect="1"/>
          </p:cNvGraphicFramePr>
          <p:nvPr/>
        </p:nvGraphicFramePr>
        <p:xfrm>
          <a:off x="4676775" y="2924175"/>
          <a:ext cx="3360738" cy="3455988"/>
        </p:xfrm>
        <a:graphic>
          <a:graphicData uri="http://schemas.openxmlformats.org/presentationml/2006/ole">
            <mc:AlternateContent xmlns:mc="http://schemas.openxmlformats.org/markup-compatibility/2006">
              <mc:Choice xmlns:v="urn:schemas-microsoft-com:vml" Requires="v">
                <p:oleObj spid="_x0000_s2053" name="Visio" r:id="rId5" imgW="2208886" imgH="2034540" progId="Visio.Drawing.11">
                  <p:embed/>
                </p:oleObj>
              </mc:Choice>
              <mc:Fallback>
                <p:oleObj name="Visio" r:id="rId5" imgW="2208886" imgH="2034540" progId="Visio.Drawing.11">
                  <p:embed/>
                  <p:pic>
                    <p:nvPicPr>
                      <p:cNvPr id="30722" name="Object 2">
                        <a:extLst>
                          <a:ext uri="{FF2B5EF4-FFF2-40B4-BE49-F238E27FC236}">
                            <a16:creationId xmlns:a16="http://schemas.microsoft.com/office/drawing/2014/main" id="{5CEE713D-00FE-49B9-9DBE-15C4D9A93E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6775" y="2924175"/>
                        <a:ext cx="3360738" cy="3455988"/>
                      </a:xfrm>
                      <a:prstGeom prst="rect">
                        <a:avLst/>
                      </a:prstGeom>
                      <a:solidFill>
                        <a:srgbClr val="CC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0722"/>
                                        </p:tgtEl>
                                        <p:attrNameLst>
                                          <p:attrName>style.visibility</p:attrName>
                                        </p:attrNameLst>
                                      </p:cBhvr>
                                      <p:to>
                                        <p:strVal val="visible"/>
                                      </p:to>
                                    </p:set>
                                    <p:anim calcmode="lin" valueType="num">
                                      <p:cBhvr additive="base">
                                        <p:cTn id="17" dur="500" fill="hold"/>
                                        <p:tgtEl>
                                          <p:spTgt spid="30722"/>
                                        </p:tgtEl>
                                        <p:attrNameLst>
                                          <p:attrName>ppt_x</p:attrName>
                                        </p:attrNameLst>
                                      </p:cBhvr>
                                      <p:tavLst>
                                        <p:tav tm="0">
                                          <p:val>
                                            <p:strVal val="#ppt_x"/>
                                          </p:val>
                                        </p:tav>
                                        <p:tav tm="100000">
                                          <p:val>
                                            <p:strVal val="#ppt_x"/>
                                          </p:val>
                                        </p:tav>
                                      </p:tavLst>
                                    </p:anim>
                                    <p:anim calcmode="lin" valueType="num">
                                      <p:cBhvr additive="base">
                                        <p:cTn id="18" dur="500" fill="hold"/>
                                        <p:tgtEl>
                                          <p:spTgt spid="307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12A1341F-5119-4CDD-B9FD-3AA81588E1CB}"/>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19459" name="内容占位符 2">
            <a:extLst>
              <a:ext uri="{FF2B5EF4-FFF2-40B4-BE49-F238E27FC236}">
                <a16:creationId xmlns:a16="http://schemas.microsoft.com/office/drawing/2014/main" id="{066B3391-4FB1-4EC1-BDCD-B0B8E56A9851}"/>
              </a:ext>
            </a:extLst>
          </p:cNvPr>
          <p:cNvSpPr>
            <a:spLocks noGrp="1"/>
          </p:cNvSpPr>
          <p:nvPr>
            <p:ph idx="1"/>
          </p:nvPr>
        </p:nvSpPr>
        <p:spPr bwMode="auto">
          <a:xfrm>
            <a:off x="1981201" y="1090613"/>
            <a:ext cx="8359775" cy="4927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a:latin typeface="黑体" panose="02010609060101010101" pitchFamily="49" charset="-122"/>
                <a:ea typeface="黑体" panose="02010609060101010101" pitchFamily="49" charset="-122"/>
              </a:rPr>
              <a:t>恢复管理器执行步骤</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首先对日志文件从后向前进行扫描，将有</a:t>
            </a:r>
            <a:r>
              <a:rPr lang="en-US" altLang="zh-CN">
                <a:latin typeface="黑体" panose="02010609060101010101" pitchFamily="49" charset="-122"/>
                <a:ea typeface="黑体" panose="02010609060101010101" pitchFamily="49" charset="-122"/>
              </a:rPr>
              <a:t>&lt;T</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COMMIT&gt;</a:t>
            </a:r>
            <a:r>
              <a:rPr lang="zh-CN" altLang="en-US">
                <a:latin typeface="黑体" panose="02010609060101010101" pitchFamily="49" charset="-122"/>
                <a:ea typeface="黑体" panose="02010609060101010101" pitchFamily="49" charset="-122"/>
              </a:rPr>
              <a:t>记录的事务放入</a:t>
            </a:r>
            <a:r>
              <a:rPr lang="en-US" altLang="zh-CN">
                <a:latin typeface="黑体" panose="02010609060101010101" pitchFamily="49" charset="-122"/>
                <a:ea typeface="黑体" panose="02010609060101010101" pitchFamily="49" charset="-122"/>
              </a:rPr>
              <a:t>redo-list</a:t>
            </a:r>
            <a:r>
              <a:rPr lang="zh-CN" altLang="en-US">
                <a:latin typeface="黑体" panose="02010609060101010101" pitchFamily="49" charset="-122"/>
                <a:ea typeface="黑体" panose="02010609060101010101" pitchFamily="49" charset="-122"/>
              </a:rPr>
              <a:t>队列。</a:t>
            </a:r>
          </a:p>
          <a:p>
            <a:pPr lvl="2"/>
            <a:r>
              <a:rPr lang="zh-CN" altLang="en-US">
                <a:latin typeface="黑体" panose="02010609060101010101" pitchFamily="49" charset="-122"/>
                <a:ea typeface="黑体" panose="02010609060101010101" pitchFamily="49" charset="-122"/>
              </a:rPr>
              <a:t>然后对日志文件从后向前进行扫描</a:t>
            </a:r>
            <a:endParaRPr lang="en-US" altLang="zh-CN">
              <a:latin typeface="黑体" panose="02010609060101010101" pitchFamily="49" charset="-122"/>
              <a:ea typeface="黑体" panose="02010609060101010101" pitchFamily="49" charset="-122"/>
            </a:endParaRPr>
          </a:p>
          <a:p>
            <a:pPr lvl="3"/>
            <a:r>
              <a:rPr lang="zh-CN" altLang="en-US" b="1"/>
              <a:t>对遇到的每一个</a:t>
            </a:r>
            <a:r>
              <a:rPr lang="en-US" altLang="zh-CN" b="1"/>
              <a:t>&lt;T</a:t>
            </a:r>
            <a:r>
              <a:rPr lang="zh-CN" altLang="en-US" b="1"/>
              <a:t>，</a:t>
            </a:r>
            <a:r>
              <a:rPr lang="en-US" altLang="zh-CN" b="1"/>
              <a:t>X</a:t>
            </a:r>
            <a:r>
              <a:rPr lang="zh-CN" altLang="en-US" b="1"/>
              <a:t>，</a:t>
            </a:r>
            <a:r>
              <a:rPr lang="en-US" altLang="zh-CN" b="1"/>
              <a:t>V1&gt;</a:t>
            </a:r>
            <a:r>
              <a:rPr lang="zh-CN" altLang="en-US" b="1"/>
              <a:t>记录，若事务</a:t>
            </a:r>
            <a:r>
              <a:rPr lang="en-US" altLang="zh-CN" b="1"/>
              <a:t>T</a:t>
            </a:r>
            <a:r>
              <a:rPr lang="zh-CN" altLang="en-US" b="1"/>
              <a:t>在</a:t>
            </a:r>
            <a:r>
              <a:rPr lang="en-US" altLang="zh-CN" b="1"/>
              <a:t>redo-list</a:t>
            </a:r>
            <a:r>
              <a:rPr lang="zh-CN" altLang="en-US" b="1"/>
              <a:t>队列中，则恢复管理器什么都不做</a:t>
            </a:r>
            <a:endParaRPr lang="en-US" altLang="zh-CN" b="1"/>
          </a:p>
          <a:p>
            <a:pPr lvl="3"/>
            <a:r>
              <a:rPr lang="zh-CN" altLang="en-US" b="1"/>
              <a:t>对遇到的每一个</a:t>
            </a:r>
            <a:r>
              <a:rPr lang="en-US" altLang="zh-CN" b="1"/>
              <a:t>&lt;T</a:t>
            </a:r>
            <a:r>
              <a:rPr lang="zh-CN" altLang="en-US" b="1"/>
              <a:t>，</a:t>
            </a:r>
            <a:r>
              <a:rPr lang="en-US" altLang="zh-CN" b="1"/>
              <a:t>X</a:t>
            </a:r>
            <a:r>
              <a:rPr lang="zh-CN" altLang="en-US" b="1"/>
              <a:t>，</a:t>
            </a:r>
            <a:r>
              <a:rPr lang="en-US" altLang="zh-CN" b="1"/>
              <a:t>V1&gt;</a:t>
            </a:r>
            <a:r>
              <a:rPr lang="zh-CN" altLang="en-US" b="1"/>
              <a:t>记录，若事务</a:t>
            </a:r>
            <a:r>
              <a:rPr lang="en-US" altLang="zh-CN" b="1"/>
              <a:t>T</a:t>
            </a:r>
            <a:r>
              <a:rPr lang="zh-CN" altLang="en-US" b="1"/>
              <a:t>不在</a:t>
            </a:r>
            <a:r>
              <a:rPr lang="en-US" altLang="zh-CN" b="1"/>
              <a:t>redo-list</a:t>
            </a:r>
            <a:r>
              <a:rPr lang="zh-CN" altLang="en-US" b="1"/>
              <a:t>队列中，则恢复管理器将数据项</a:t>
            </a:r>
            <a:r>
              <a:rPr lang="en-US" altLang="zh-CN" b="1"/>
              <a:t>X</a:t>
            </a:r>
            <a:r>
              <a:rPr lang="zh-CN" altLang="en-US" b="1"/>
              <a:t>在数据库中的值改为旧值</a:t>
            </a:r>
            <a:r>
              <a:rPr lang="en-US" altLang="zh-CN" b="1"/>
              <a:t>V1</a:t>
            </a:r>
            <a:r>
              <a:rPr lang="zh-CN" altLang="en-US" b="1"/>
              <a:t>。 </a:t>
            </a:r>
          </a:p>
        </p:txBody>
      </p:sp>
      <p:pic>
        <p:nvPicPr>
          <p:cNvPr id="19460" name="AutoShape 10">
            <a:extLst>
              <a:ext uri="{FF2B5EF4-FFF2-40B4-BE49-F238E27FC236}">
                <a16:creationId xmlns:a16="http://schemas.microsoft.com/office/drawing/2014/main" id="{8D41DBE6-5416-4930-9A6E-C6CBC5DB8B7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438400" y="76200"/>
            <a:ext cx="20066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0">
            <a:extLst>
              <a:ext uri="{FF2B5EF4-FFF2-40B4-BE49-F238E27FC236}">
                <a16:creationId xmlns:a16="http://schemas.microsoft.com/office/drawing/2014/main" id="{E1EDC0EA-AE4E-4868-A790-15C44959BD0A}"/>
              </a:ext>
            </a:extLst>
          </p:cNvPr>
          <p:cNvSpPr>
            <a:spLocks noChangeArrowheads="1"/>
          </p:cNvSpPr>
          <p:nvPr/>
        </p:nvSpPr>
        <p:spPr bwMode="gray">
          <a:xfrm>
            <a:off x="4379990" y="120006"/>
            <a:ext cx="11428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eaLnBrk="1" hangingPunct="1">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日志</a:t>
            </a:r>
          </a:p>
        </p:txBody>
      </p:sp>
      <p:pic>
        <p:nvPicPr>
          <p:cNvPr id="19462" name="AutoShape 10">
            <a:extLst>
              <a:ext uri="{FF2B5EF4-FFF2-40B4-BE49-F238E27FC236}">
                <a16:creationId xmlns:a16="http://schemas.microsoft.com/office/drawing/2014/main" id="{1E74D7F3-65F0-49BB-B06F-1C7E35EBC2D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448300" y="88900"/>
            <a:ext cx="19431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52C0BCB8-9175-4687-BEE6-17E3FEA58BFD}"/>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6371D478-0C87-4A63-A4CC-FF88AD3301DE}"/>
              </a:ext>
            </a:extLst>
          </p:cNvPr>
          <p:cNvSpPr>
            <a:spLocks noGrp="1"/>
          </p:cNvSpPr>
          <p:nvPr>
            <p:ph idx="1"/>
          </p:nvPr>
        </p:nvSpPr>
        <p:spPr bwMode="auto">
          <a:xfrm>
            <a:off x="1244601" y="1077913"/>
            <a:ext cx="6365875" cy="4927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a:bodyPr>
          <a:lstStyle/>
          <a:p>
            <a:pPr lvl="1"/>
            <a:r>
              <a:rPr lang="zh-CN" altLang="en-US">
                <a:latin typeface="黑体" panose="02010609060101010101" pitchFamily="49" charset="-122"/>
                <a:ea typeface="黑体" panose="02010609060101010101" pitchFamily="49" charset="-122"/>
              </a:rPr>
              <a:t>后像前后写：后像（</a:t>
            </a:r>
            <a:r>
              <a:rPr lang="en-US" altLang="zh-CN">
                <a:latin typeface="黑体" panose="02010609060101010101" pitchFamily="49" charset="-122"/>
                <a:ea typeface="黑体" panose="02010609060101010101" pitchFamily="49" charset="-122"/>
              </a:rPr>
              <a:t>AI</a:t>
            </a:r>
            <a:r>
              <a:rPr lang="zh-CN" altLang="en-US">
                <a:latin typeface="黑体" panose="02010609060101010101" pitchFamily="49" charset="-122"/>
                <a:ea typeface="黑体" panose="02010609060101010101" pitchFamily="49" charset="-122"/>
              </a:rPr>
              <a:t>）在事务提交前后写入数据库</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被修改数据项写入磁盘的时间可以在日志记录</a:t>
            </a:r>
            <a:r>
              <a:rPr lang="en-US" altLang="zh-CN">
                <a:latin typeface="黑体" panose="02010609060101010101" pitchFamily="49" charset="-122"/>
                <a:ea typeface="黑体" panose="02010609060101010101" pitchFamily="49" charset="-122"/>
              </a:rPr>
              <a:t>&lt;T</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COMMIT&gt;</a:t>
            </a:r>
            <a:r>
              <a:rPr lang="zh-CN" altLang="en-US">
                <a:latin typeface="黑体" panose="02010609060101010101" pitchFamily="49" charset="-122"/>
                <a:ea typeface="黑体" panose="02010609060101010101" pitchFamily="49" charset="-122"/>
              </a:rPr>
              <a:t>之前进行，也可以放在之后进行 </a:t>
            </a:r>
          </a:p>
          <a:p>
            <a:pPr lvl="2"/>
            <a:r>
              <a:rPr lang="zh-CN" altLang="en-US">
                <a:latin typeface="黑体" panose="02010609060101010101" pitchFamily="49" charset="-122"/>
                <a:ea typeface="黑体" panose="02010609060101010101" pitchFamily="49" charset="-122"/>
              </a:rPr>
              <a:t>写入的更新日志记录由４个部分组成。日志记录</a:t>
            </a:r>
            <a:r>
              <a:rPr lang="en-US" altLang="zh-CN">
                <a:latin typeface="黑体" panose="02010609060101010101" pitchFamily="49" charset="-122"/>
                <a:ea typeface="黑体" panose="02010609060101010101" pitchFamily="49" charset="-122"/>
              </a:rPr>
              <a:t>&lt;T</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X</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V1</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V2&gt;</a:t>
            </a:r>
            <a:r>
              <a:rPr lang="zh-CN" altLang="en-US">
                <a:latin typeface="黑体" panose="02010609060101010101" pitchFamily="49" charset="-122"/>
                <a:ea typeface="黑体" panose="02010609060101010101" pitchFamily="49" charset="-122"/>
              </a:rPr>
              <a:t>表示：事务Ｔ对数据项Ｘ执行写操作，写前的旧值为</a:t>
            </a:r>
            <a:r>
              <a:rPr lang="en-US" altLang="zh-CN">
                <a:latin typeface="黑体" panose="02010609060101010101" pitchFamily="49" charset="-122"/>
                <a:ea typeface="黑体" panose="02010609060101010101" pitchFamily="49" charset="-122"/>
              </a:rPr>
              <a:t>V1</a:t>
            </a:r>
            <a:r>
              <a:rPr lang="zh-CN" altLang="en-US">
                <a:latin typeface="黑体" panose="02010609060101010101" pitchFamily="49" charset="-122"/>
                <a:ea typeface="黑体" panose="02010609060101010101" pitchFamily="49" charset="-122"/>
              </a:rPr>
              <a:t>，写后的新值为</a:t>
            </a:r>
            <a:r>
              <a:rPr lang="en-US" altLang="zh-CN">
                <a:latin typeface="黑体" panose="02010609060101010101" pitchFamily="49" charset="-122"/>
                <a:ea typeface="黑体" panose="02010609060101010101" pitchFamily="49" charset="-122"/>
              </a:rPr>
              <a:t>V2</a:t>
            </a:r>
          </a:p>
          <a:p>
            <a:pPr lvl="1"/>
            <a:r>
              <a:rPr lang="zh-CN" altLang="en-US">
                <a:latin typeface="黑体" panose="02010609060101010101" pitchFamily="49" charset="-122"/>
                <a:ea typeface="黑体" panose="02010609060101010101" pitchFamily="49" charset="-122"/>
              </a:rPr>
              <a:t>执行规则</a:t>
            </a:r>
            <a:endParaRPr lang="en-US" altLang="zh-CN">
              <a:latin typeface="黑体" panose="02010609060101010101" pitchFamily="49" charset="-122"/>
              <a:ea typeface="黑体" panose="02010609060101010101" pitchFamily="49" charset="-122"/>
            </a:endParaRPr>
          </a:p>
          <a:p>
            <a:pPr lvl="2"/>
            <a:r>
              <a:rPr lang="zh-CN" altLang="en-US">
                <a:latin typeface="楷体_GB2312"/>
                <a:ea typeface="黑体" panose="02010609060101010101" pitchFamily="49" charset="-122"/>
              </a:rPr>
              <a:t>日志先写</a:t>
            </a:r>
            <a:r>
              <a:rPr lang="en-US" altLang="zh-CN">
                <a:latin typeface="Arial" panose="020B0604020202020204" pitchFamily="34" charset="0"/>
                <a:ea typeface="黑体" panose="02010609060101010101" pitchFamily="49" charset="-122"/>
              </a:rPr>
              <a:t>——</a:t>
            </a:r>
            <a:r>
              <a:rPr lang="zh-CN" altLang="en-US">
                <a:latin typeface="楷体_GB2312"/>
                <a:ea typeface="黑体" panose="02010609060101010101" pitchFamily="49" charset="-122"/>
              </a:rPr>
              <a:t>被更新数据项写入磁盘前，更新记录</a:t>
            </a:r>
            <a:r>
              <a:rPr lang="en-US" altLang="zh-CN">
                <a:latin typeface="楷体_GB2312"/>
                <a:ea typeface="黑体" panose="02010609060101010101" pitchFamily="49" charset="-122"/>
              </a:rPr>
              <a:t>&lt;T</a:t>
            </a:r>
            <a:r>
              <a:rPr lang="zh-CN" altLang="en-US">
                <a:latin typeface="楷体_GB2312"/>
                <a:ea typeface="黑体" panose="02010609060101010101" pitchFamily="49" charset="-122"/>
              </a:rPr>
              <a:t>，</a:t>
            </a:r>
            <a:r>
              <a:rPr lang="en-US" altLang="zh-CN">
                <a:latin typeface="楷体_GB2312"/>
                <a:ea typeface="黑体" panose="02010609060101010101" pitchFamily="49" charset="-122"/>
              </a:rPr>
              <a:t>X</a:t>
            </a:r>
            <a:r>
              <a:rPr lang="zh-CN" altLang="en-US">
                <a:latin typeface="楷体_GB2312"/>
                <a:ea typeface="黑体" panose="02010609060101010101" pitchFamily="49" charset="-122"/>
              </a:rPr>
              <a:t>，</a:t>
            </a:r>
            <a:r>
              <a:rPr lang="en-US" altLang="zh-CN">
                <a:latin typeface="楷体_GB2312"/>
                <a:ea typeface="黑体" panose="02010609060101010101" pitchFamily="49" charset="-122"/>
              </a:rPr>
              <a:t>V1</a:t>
            </a:r>
            <a:r>
              <a:rPr lang="zh-CN" altLang="en-US">
                <a:latin typeface="楷体_GB2312"/>
                <a:ea typeface="黑体" panose="02010609060101010101" pitchFamily="49" charset="-122"/>
              </a:rPr>
              <a:t>，</a:t>
            </a:r>
            <a:r>
              <a:rPr lang="en-US" altLang="zh-CN">
                <a:latin typeface="楷体_GB2312"/>
                <a:ea typeface="黑体" panose="02010609060101010101" pitchFamily="49" charset="-122"/>
              </a:rPr>
              <a:t>V2&gt;</a:t>
            </a:r>
            <a:r>
              <a:rPr lang="zh-CN" altLang="en-US">
                <a:latin typeface="楷体_GB2312"/>
                <a:ea typeface="黑体" panose="02010609060101010101" pitchFamily="49" charset="-122"/>
              </a:rPr>
              <a:t>必须已写到稳定存储器上。</a:t>
            </a:r>
            <a:endParaRPr lang="en-US" altLang="zh-CN">
              <a:latin typeface="楷体_GB2312"/>
              <a:ea typeface="黑体" panose="02010609060101010101" pitchFamily="49" charset="-122"/>
            </a:endParaRPr>
          </a:p>
          <a:p>
            <a:pPr lvl="1"/>
            <a:r>
              <a:rPr lang="zh-CN" altLang="en-US">
                <a:latin typeface="楷体_GB2312"/>
                <a:ea typeface="黑体" panose="02010609060101010101" pitchFamily="49" charset="-122"/>
              </a:rPr>
              <a:t>恢复过程</a:t>
            </a:r>
            <a:endParaRPr lang="en-US" altLang="zh-CN">
              <a:latin typeface="楷体_GB2312"/>
              <a:ea typeface="黑体" panose="02010609060101010101" pitchFamily="49" charset="-122"/>
            </a:endParaRPr>
          </a:p>
          <a:p>
            <a:pPr lvl="2"/>
            <a:r>
              <a:rPr lang="en-US" altLang="zh-CN">
                <a:latin typeface="黑体" panose="02010609060101010101" pitchFamily="49" charset="-122"/>
                <a:ea typeface="黑体" panose="02010609060101010101" pitchFamily="49" charset="-122"/>
              </a:rPr>
              <a:t>Undo (Ti)</a:t>
            </a:r>
            <a:r>
              <a:rPr lang="zh-CN" altLang="en-US">
                <a:latin typeface="黑体" panose="02010609060101010101" pitchFamily="49" charset="-122"/>
                <a:ea typeface="黑体" panose="02010609060101010101" pitchFamily="49" charset="-122"/>
              </a:rPr>
              <a:t>：将未提交事务</a:t>
            </a:r>
            <a:r>
              <a:rPr lang="en-US" altLang="zh-CN">
                <a:latin typeface="黑体" panose="02010609060101010101" pitchFamily="49" charset="-122"/>
                <a:ea typeface="黑体" panose="02010609060101010101" pitchFamily="49" charset="-122"/>
              </a:rPr>
              <a:t>Ti</a:t>
            </a:r>
            <a:r>
              <a:rPr lang="zh-CN" altLang="en-US">
                <a:latin typeface="黑体" panose="02010609060101010101" pitchFamily="49" charset="-122"/>
                <a:ea typeface="黑体" panose="02010609060101010101" pitchFamily="49" charset="-122"/>
              </a:rPr>
              <a:t>更新的所有数据项的值设为旧值。</a:t>
            </a:r>
          </a:p>
          <a:p>
            <a:pPr lvl="2"/>
            <a:r>
              <a:rPr lang="en-US" altLang="zh-CN">
                <a:latin typeface="黑体" panose="02010609060101010101" pitchFamily="49" charset="-122"/>
                <a:ea typeface="黑体" panose="02010609060101010101" pitchFamily="49" charset="-122"/>
              </a:rPr>
              <a:t>Redo (Ti)</a:t>
            </a:r>
            <a:r>
              <a:rPr lang="zh-CN" altLang="en-US">
                <a:latin typeface="黑体" panose="02010609060101010101" pitchFamily="49" charset="-122"/>
                <a:ea typeface="黑体" panose="02010609060101010101" pitchFamily="49" charset="-122"/>
              </a:rPr>
              <a:t>：将已提交事务</a:t>
            </a:r>
            <a:r>
              <a:rPr lang="en-US" altLang="zh-CN">
                <a:latin typeface="黑体" panose="02010609060101010101" pitchFamily="49" charset="-122"/>
                <a:ea typeface="黑体" panose="02010609060101010101" pitchFamily="49" charset="-122"/>
              </a:rPr>
              <a:t>Ti</a:t>
            </a:r>
            <a:r>
              <a:rPr lang="zh-CN" altLang="en-US">
                <a:latin typeface="黑体" panose="02010609060101010101" pitchFamily="49" charset="-122"/>
                <a:ea typeface="黑体" panose="02010609060101010101" pitchFamily="49" charset="-122"/>
              </a:rPr>
              <a:t>更新的所有数据项的值设为新值。</a:t>
            </a:r>
            <a:endParaRPr lang="zh-CN" altLang="en-US" sz="2400">
              <a:latin typeface="黑体" panose="02010609060101010101" pitchFamily="49" charset="-122"/>
              <a:ea typeface="黑体" panose="02010609060101010101" pitchFamily="49" charset="-122"/>
            </a:endParaRPr>
          </a:p>
        </p:txBody>
      </p:sp>
      <p:pic>
        <p:nvPicPr>
          <p:cNvPr id="21508" name="AutoShape 10">
            <a:extLst>
              <a:ext uri="{FF2B5EF4-FFF2-40B4-BE49-F238E27FC236}">
                <a16:creationId xmlns:a16="http://schemas.microsoft.com/office/drawing/2014/main" id="{C4D5A8DF-7873-4702-93D1-BD5D29CCE45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438400" y="76200"/>
            <a:ext cx="20066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0">
            <a:extLst>
              <a:ext uri="{FF2B5EF4-FFF2-40B4-BE49-F238E27FC236}">
                <a16:creationId xmlns:a16="http://schemas.microsoft.com/office/drawing/2014/main" id="{07AB97E4-BD1B-4B0F-B88F-4284794EDC8D}"/>
              </a:ext>
            </a:extLst>
          </p:cNvPr>
          <p:cNvSpPr>
            <a:spLocks noChangeArrowheads="1"/>
          </p:cNvSpPr>
          <p:nvPr/>
        </p:nvSpPr>
        <p:spPr bwMode="gray">
          <a:xfrm>
            <a:off x="4379990" y="120006"/>
            <a:ext cx="11428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eaLnBrk="1" hangingPunct="1">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日志</a:t>
            </a:r>
          </a:p>
        </p:txBody>
      </p:sp>
      <p:pic>
        <p:nvPicPr>
          <p:cNvPr id="21510" name="AutoShape 10">
            <a:extLst>
              <a:ext uri="{FF2B5EF4-FFF2-40B4-BE49-F238E27FC236}">
                <a16:creationId xmlns:a16="http://schemas.microsoft.com/office/drawing/2014/main" id="{AEA00DC3-E2FF-4FAE-8B75-5DE8EC8CF44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448300" y="88900"/>
            <a:ext cx="25019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3795" name="Object 3">
            <a:extLst>
              <a:ext uri="{FF2B5EF4-FFF2-40B4-BE49-F238E27FC236}">
                <a16:creationId xmlns:a16="http://schemas.microsoft.com/office/drawing/2014/main" id="{9BA56C66-A94E-43D0-B4CF-891AC8B9B5A6}"/>
              </a:ext>
            </a:extLst>
          </p:cNvPr>
          <p:cNvGraphicFramePr>
            <a:graphicFrameLocks noChangeAspect="1"/>
          </p:cNvGraphicFramePr>
          <p:nvPr/>
        </p:nvGraphicFramePr>
        <p:xfrm>
          <a:off x="7870825" y="2279650"/>
          <a:ext cx="2755900" cy="3124200"/>
        </p:xfrm>
        <a:graphic>
          <a:graphicData uri="http://schemas.openxmlformats.org/presentationml/2006/ole">
            <mc:AlternateContent xmlns:mc="http://schemas.openxmlformats.org/markup-compatibility/2006">
              <mc:Choice xmlns:v="urn:schemas-microsoft-com:vml" Requires="v">
                <p:oleObj spid="_x0000_s3076" name="Visio" r:id="rId5" imgW="2142134" imgH="1855622" progId="Visio.Drawing.11">
                  <p:embed/>
                </p:oleObj>
              </mc:Choice>
              <mc:Fallback>
                <p:oleObj name="Visio" r:id="rId5" imgW="2142134" imgH="1855622" progId="Visio.Drawing.11">
                  <p:embed/>
                  <p:pic>
                    <p:nvPicPr>
                      <p:cNvPr id="33795" name="Object 3">
                        <a:extLst>
                          <a:ext uri="{FF2B5EF4-FFF2-40B4-BE49-F238E27FC236}">
                            <a16:creationId xmlns:a16="http://schemas.microsoft.com/office/drawing/2014/main" id="{9BA56C66-A94E-43D0-B4CF-891AC8B9B5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0825" y="2279650"/>
                        <a:ext cx="2755900" cy="3124200"/>
                      </a:xfrm>
                      <a:prstGeom prst="rect">
                        <a:avLst/>
                      </a:prstGeom>
                      <a:solidFill>
                        <a:srgbClr val="CC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3795"/>
                                        </p:tgtEl>
                                        <p:attrNameLst>
                                          <p:attrName>style.visibility</p:attrName>
                                        </p:attrNameLst>
                                      </p:cBhvr>
                                      <p:to>
                                        <p:strVal val="visible"/>
                                      </p:to>
                                    </p:set>
                                    <p:anim calcmode="lin" valueType="num">
                                      <p:cBhvr additive="base">
                                        <p:cTn id="17" dur="500" fill="hold"/>
                                        <p:tgtEl>
                                          <p:spTgt spid="33795"/>
                                        </p:tgtEl>
                                        <p:attrNameLst>
                                          <p:attrName>ppt_x</p:attrName>
                                        </p:attrNameLst>
                                      </p:cBhvr>
                                      <p:tavLst>
                                        <p:tav tm="0">
                                          <p:val>
                                            <p:strVal val="#ppt_x"/>
                                          </p:val>
                                        </p:tav>
                                        <p:tav tm="100000">
                                          <p:val>
                                            <p:strVal val="#ppt_x"/>
                                          </p:val>
                                        </p:tav>
                                      </p:tavLst>
                                    </p:anim>
                                    <p:anim calcmode="lin" valueType="num">
                                      <p:cBhvr additive="base">
                                        <p:cTn id="18" dur="500" fill="hold"/>
                                        <p:tgtEl>
                                          <p:spTgt spid="3379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3848EBB4-63FC-43FE-B10F-834AB0476969}"/>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22531" name="内容占位符 2">
            <a:extLst>
              <a:ext uri="{FF2B5EF4-FFF2-40B4-BE49-F238E27FC236}">
                <a16:creationId xmlns:a16="http://schemas.microsoft.com/office/drawing/2014/main" id="{FFB59F08-F606-449D-95EF-E0E5187B5C07}"/>
              </a:ext>
            </a:extLst>
          </p:cNvPr>
          <p:cNvSpPr>
            <a:spLocks noGrp="1"/>
          </p:cNvSpPr>
          <p:nvPr>
            <p:ph idx="1"/>
          </p:nvPr>
        </p:nvSpPr>
        <p:spPr bwMode="auto">
          <a:xfrm>
            <a:off x="2343150" y="1090613"/>
            <a:ext cx="7956550" cy="4927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a:latin typeface="黑体" panose="02010609060101010101" pitchFamily="49" charset="-122"/>
                <a:ea typeface="黑体" panose="02010609060101010101" pitchFamily="49" charset="-122"/>
              </a:rPr>
              <a:t>恢复管理器执行步骤</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首先对日志文件从后向前进行扫描，将有</a:t>
            </a:r>
            <a:r>
              <a:rPr lang="en-US" altLang="zh-CN">
                <a:latin typeface="黑体" panose="02010609060101010101" pitchFamily="49" charset="-122"/>
                <a:ea typeface="黑体" panose="02010609060101010101" pitchFamily="49" charset="-122"/>
              </a:rPr>
              <a:t>&lt;T</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COMMIT&gt;</a:t>
            </a:r>
            <a:r>
              <a:rPr lang="zh-CN" altLang="en-US">
                <a:latin typeface="黑体" panose="02010609060101010101" pitchFamily="49" charset="-122"/>
                <a:ea typeface="黑体" panose="02010609060101010101" pitchFamily="49" charset="-122"/>
              </a:rPr>
              <a:t>记录和没有</a:t>
            </a:r>
            <a:r>
              <a:rPr lang="en-US" altLang="zh-CN">
                <a:latin typeface="黑体" panose="02010609060101010101" pitchFamily="49" charset="-122"/>
                <a:ea typeface="黑体" panose="02010609060101010101" pitchFamily="49" charset="-122"/>
              </a:rPr>
              <a:t>&lt;T</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COMMIT&gt;</a:t>
            </a:r>
            <a:r>
              <a:rPr lang="zh-CN" altLang="en-US">
                <a:latin typeface="黑体" panose="02010609060101010101" pitchFamily="49" charset="-122"/>
                <a:ea typeface="黑体" panose="02010609060101010101" pitchFamily="49" charset="-122"/>
              </a:rPr>
              <a:t>记录的事务分别放入两个队列：</a:t>
            </a:r>
            <a:r>
              <a:rPr lang="en-US" altLang="zh-CN">
                <a:latin typeface="黑体" panose="02010609060101010101" pitchFamily="49" charset="-122"/>
                <a:ea typeface="黑体" panose="02010609060101010101" pitchFamily="49" charset="-122"/>
              </a:rPr>
              <a:t>redo-list</a:t>
            </a:r>
            <a:r>
              <a:rPr lang="zh-CN" altLang="en-US">
                <a:latin typeface="黑体" panose="02010609060101010101" pitchFamily="49" charset="-122"/>
                <a:ea typeface="黑体" panose="02010609060101010101" pitchFamily="49" charset="-122"/>
              </a:rPr>
              <a:t>队列，</a:t>
            </a:r>
            <a:r>
              <a:rPr lang="en-US" altLang="zh-CN">
                <a:latin typeface="黑体" panose="02010609060101010101" pitchFamily="49" charset="-122"/>
                <a:ea typeface="黑体" panose="02010609060101010101" pitchFamily="49" charset="-122"/>
              </a:rPr>
              <a:t>undo-list</a:t>
            </a:r>
            <a:r>
              <a:rPr lang="zh-CN" altLang="en-US">
                <a:latin typeface="黑体" panose="02010609060101010101" pitchFamily="49" charset="-122"/>
                <a:ea typeface="黑体" panose="02010609060101010101" pitchFamily="49" charset="-122"/>
              </a:rPr>
              <a:t>队列</a:t>
            </a:r>
          </a:p>
          <a:p>
            <a:pPr lvl="2"/>
            <a:r>
              <a:rPr lang="zh-CN" altLang="en-US">
                <a:latin typeface="黑体" panose="02010609060101010101" pitchFamily="49" charset="-122"/>
                <a:ea typeface="黑体" panose="02010609060101010101" pitchFamily="49" charset="-122"/>
              </a:rPr>
              <a:t>从前向后再次扫描日志记录，重新执行</a:t>
            </a:r>
            <a:r>
              <a:rPr lang="en-US" altLang="zh-CN">
                <a:latin typeface="黑体" panose="02010609060101010101" pitchFamily="49" charset="-122"/>
                <a:ea typeface="黑体" panose="02010609060101010101" pitchFamily="49" charset="-122"/>
              </a:rPr>
              <a:t>redo-list</a:t>
            </a:r>
            <a:r>
              <a:rPr lang="zh-CN" altLang="en-US">
                <a:latin typeface="黑体" panose="02010609060101010101" pitchFamily="49" charset="-122"/>
                <a:ea typeface="黑体" panose="02010609060101010101" pitchFamily="49" charset="-122"/>
              </a:rPr>
              <a:t>队列中的事务。</a:t>
            </a:r>
          </a:p>
          <a:p>
            <a:pPr lvl="2"/>
            <a:r>
              <a:rPr lang="zh-CN" altLang="en-US">
                <a:latin typeface="黑体" panose="02010609060101010101" pitchFamily="49" charset="-122"/>
                <a:ea typeface="黑体" panose="02010609060101010101" pitchFamily="49" charset="-122"/>
              </a:rPr>
              <a:t>从后向前再次扫描日志记录，撤销</a:t>
            </a:r>
            <a:r>
              <a:rPr lang="en-US" altLang="zh-CN">
                <a:latin typeface="黑体" panose="02010609060101010101" pitchFamily="49" charset="-122"/>
                <a:ea typeface="黑体" panose="02010609060101010101" pitchFamily="49" charset="-122"/>
              </a:rPr>
              <a:t>undo-list</a:t>
            </a:r>
            <a:r>
              <a:rPr lang="zh-CN" altLang="en-US">
                <a:latin typeface="黑体" panose="02010609060101010101" pitchFamily="49" charset="-122"/>
                <a:ea typeface="黑体" panose="02010609060101010101" pitchFamily="49" charset="-122"/>
              </a:rPr>
              <a:t>队列中的事务。 </a:t>
            </a:r>
            <a:endParaRPr lang="en-US" altLang="zh-CN">
              <a:latin typeface="黑体" panose="02010609060101010101" pitchFamily="49" charset="-122"/>
              <a:ea typeface="黑体" panose="02010609060101010101" pitchFamily="49" charset="-122"/>
            </a:endParaRPr>
          </a:p>
        </p:txBody>
      </p:sp>
      <p:pic>
        <p:nvPicPr>
          <p:cNvPr id="22532" name="AutoShape 10">
            <a:extLst>
              <a:ext uri="{FF2B5EF4-FFF2-40B4-BE49-F238E27FC236}">
                <a16:creationId xmlns:a16="http://schemas.microsoft.com/office/drawing/2014/main" id="{2F33B480-6DF8-44A8-968D-DC3742A58A6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438400" y="76200"/>
            <a:ext cx="20066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0">
            <a:extLst>
              <a:ext uri="{FF2B5EF4-FFF2-40B4-BE49-F238E27FC236}">
                <a16:creationId xmlns:a16="http://schemas.microsoft.com/office/drawing/2014/main" id="{797347D7-1F2B-4BA3-835E-5125CB98CA72}"/>
              </a:ext>
            </a:extLst>
          </p:cNvPr>
          <p:cNvSpPr>
            <a:spLocks noChangeArrowheads="1"/>
          </p:cNvSpPr>
          <p:nvPr/>
        </p:nvSpPr>
        <p:spPr bwMode="gray">
          <a:xfrm>
            <a:off x="4379990" y="120006"/>
            <a:ext cx="11428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eaLnBrk="1" hangingPunct="1">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日志</a:t>
            </a:r>
          </a:p>
        </p:txBody>
      </p:sp>
      <p:pic>
        <p:nvPicPr>
          <p:cNvPr id="22534" name="AutoShape 10">
            <a:extLst>
              <a:ext uri="{FF2B5EF4-FFF2-40B4-BE49-F238E27FC236}">
                <a16:creationId xmlns:a16="http://schemas.microsoft.com/office/drawing/2014/main" id="{AF26B89B-6BEE-440A-B42A-7651647F80D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448300" y="88900"/>
            <a:ext cx="25019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0">
            <a:hlinkClick r:id="rId2"/>
            <a:extLst>
              <a:ext uri="{FF2B5EF4-FFF2-40B4-BE49-F238E27FC236}">
                <a16:creationId xmlns:a16="http://schemas.microsoft.com/office/drawing/2014/main" id="{1AAD1958-BA52-4B3D-9274-99C263309282}"/>
              </a:ext>
            </a:extLst>
          </p:cNvPr>
          <p:cNvSpPr>
            <a:spLocks noChangeArrowheads="1"/>
          </p:cNvSpPr>
          <p:nvPr/>
        </p:nvSpPr>
        <p:spPr bwMode="auto">
          <a:xfrm>
            <a:off x="6919913" y="6370639"/>
            <a:ext cx="3154362" cy="306387"/>
          </a:xfrm>
          <a:prstGeom prst="rect">
            <a:avLst/>
          </a:prstGeom>
          <a:solidFill>
            <a:srgbClr val="969696">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solidFill>
                  <a:srgbClr val="4D4D4D"/>
                </a:solidFill>
                <a:sym typeface="Arial" panose="020B0604020202020204" pitchFamily="34" charset="0"/>
              </a:rPr>
              <a:t>DATABASE@UESTC</a:t>
            </a:r>
            <a:endParaRPr lang="en-US" altLang="zh-CN">
              <a:sym typeface="Arial" panose="020B0604020202020204" pitchFamily="34" charset="0"/>
            </a:endParaRPr>
          </a:p>
        </p:txBody>
      </p:sp>
      <p:sp>
        <p:nvSpPr>
          <p:cNvPr id="34819" name="TextBox 10">
            <a:extLst>
              <a:ext uri="{FF2B5EF4-FFF2-40B4-BE49-F238E27FC236}">
                <a16:creationId xmlns:a16="http://schemas.microsoft.com/office/drawing/2014/main" id="{0FA6D73C-9C92-4B96-BDBF-001A8F49BD34}"/>
              </a:ext>
            </a:extLst>
          </p:cNvPr>
          <p:cNvSpPr>
            <a:spLocks noChangeArrowheads="1"/>
          </p:cNvSpPr>
          <p:nvPr/>
        </p:nvSpPr>
        <p:spPr bwMode="auto">
          <a:xfrm>
            <a:off x="1893888" y="6330951"/>
            <a:ext cx="1827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b="1">
                <a:solidFill>
                  <a:srgbClr val="FF0000"/>
                </a:solidFill>
                <a:sym typeface="Arial" panose="020B0604020202020204" pitchFamily="34" charset="0"/>
              </a:rPr>
              <a:t>学以致用                     </a:t>
            </a:r>
          </a:p>
          <a:p>
            <a:r>
              <a:rPr lang="zh-CN" altLang="en-US" sz="1200" b="1">
                <a:solidFill>
                  <a:srgbClr val="FF0000"/>
                </a:solidFill>
                <a:sym typeface="Arial" panose="020B0604020202020204" pitchFamily="34" charset="0"/>
              </a:rPr>
              <a:t>	用以促学</a:t>
            </a:r>
            <a:endParaRPr lang="zh-CN" altLang="en-US">
              <a:sym typeface="Arial" panose="020B0604020202020204" pitchFamily="34" charset="0"/>
            </a:endParaRPr>
          </a:p>
        </p:txBody>
      </p:sp>
      <p:sp>
        <p:nvSpPr>
          <p:cNvPr id="34820" name="标题 1">
            <a:extLst>
              <a:ext uri="{FF2B5EF4-FFF2-40B4-BE49-F238E27FC236}">
                <a16:creationId xmlns:a16="http://schemas.microsoft.com/office/drawing/2014/main" id="{30D3CD95-07BE-49C8-93A0-C46392B81180}"/>
              </a:ext>
            </a:extLst>
          </p:cNvPr>
          <p:cNvSpPr>
            <a:spLocks noGrp="1" noChangeArrowheads="1"/>
          </p:cNvSpPr>
          <p:nvPr>
            <p:ph type="title" idx="4294967295"/>
          </p:nvPr>
        </p:nvSpPr>
        <p:spPr bwMode="auto">
          <a:xfrm>
            <a:off x="2474914" y="1"/>
            <a:ext cx="7735887" cy="849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4821" name="内容占位符 2">
            <a:extLst>
              <a:ext uri="{FF2B5EF4-FFF2-40B4-BE49-F238E27FC236}">
                <a16:creationId xmlns:a16="http://schemas.microsoft.com/office/drawing/2014/main" id="{4A9B401E-C44F-44B2-90E3-ED00B644ED2A}"/>
              </a:ext>
            </a:extLst>
          </p:cNvPr>
          <p:cNvSpPr>
            <a:spLocks noGrp="1" noChangeArrowheads="1"/>
          </p:cNvSpPr>
          <p:nvPr>
            <p:ph idx="4294967295"/>
          </p:nvPr>
        </p:nvSpPr>
        <p:spPr bwMode="auto">
          <a:xfrm>
            <a:off x="1997075" y="1031876"/>
            <a:ext cx="8008938" cy="4659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spcBef>
                <a:spcPts val="1200"/>
              </a:spcBef>
              <a:buClr>
                <a:srgbClr val="FF0000"/>
              </a:buClr>
              <a:buFont typeface="Wingdings" panose="05000000000000000000" pitchFamily="2" charset="2"/>
              <a:buChar char="n"/>
            </a:pPr>
            <a:r>
              <a:rPr lang="zh-CN" altLang="en-US">
                <a:latin typeface="黑体" panose="02010609060101010101" pitchFamily="49" charset="-122"/>
                <a:ea typeface="黑体" panose="02010609060101010101" pitchFamily="49" charset="-122"/>
              </a:rPr>
              <a:t>语法格式：</a:t>
            </a:r>
          </a:p>
          <a:p>
            <a:pPr lvl="2">
              <a:lnSpc>
                <a:spcPct val="120000"/>
              </a:lnSpc>
              <a:spcBef>
                <a:spcPts val="600"/>
              </a:spcBef>
              <a:buClr>
                <a:srgbClr val="0070C0"/>
              </a:buClr>
              <a:buNone/>
            </a:pPr>
            <a:r>
              <a:rPr lang="en-US" altLang="zh-CN" sz="1800">
                <a:latin typeface="黑体" panose="02010609060101010101" pitchFamily="49" charset="-122"/>
                <a:ea typeface="黑体" panose="02010609060101010101" pitchFamily="49" charset="-122"/>
              </a:rPr>
              <a:t>ALTER TABLE 〈</a:t>
            </a:r>
            <a:r>
              <a:rPr lang="zh-CN" altLang="en-US" sz="1800">
                <a:latin typeface="黑体" panose="02010609060101010101" pitchFamily="49" charset="-122"/>
                <a:ea typeface="黑体" panose="02010609060101010101" pitchFamily="49" charset="-122"/>
              </a:rPr>
              <a:t>基表名</a:t>
            </a:r>
            <a:r>
              <a:rPr lang="en-US" altLang="zh-CN" sz="1800">
                <a:latin typeface="黑体" panose="02010609060101010101" pitchFamily="49" charset="-122"/>
                <a:ea typeface="黑体" panose="02010609060101010101" pitchFamily="49" charset="-122"/>
              </a:rPr>
              <a:t>〉</a:t>
            </a:r>
            <a:endParaRPr lang="zh-CN" altLang="en-US" sz="1800">
              <a:latin typeface="黑体" panose="02010609060101010101" pitchFamily="49" charset="-122"/>
              <a:ea typeface="黑体" panose="02010609060101010101" pitchFamily="49" charset="-122"/>
            </a:endParaRPr>
          </a:p>
          <a:p>
            <a:pPr lvl="2">
              <a:lnSpc>
                <a:spcPct val="120000"/>
              </a:lnSpc>
              <a:spcBef>
                <a:spcPts val="600"/>
              </a:spcBef>
              <a:buClr>
                <a:srgbClr val="0070C0"/>
              </a:buClr>
              <a:buNone/>
            </a:pPr>
            <a:r>
              <a:rPr lang="en-US" altLang="zh-CN" sz="1800">
                <a:latin typeface="黑体" panose="02010609060101010101" pitchFamily="49" charset="-122"/>
                <a:ea typeface="黑体" panose="02010609060101010101" pitchFamily="49" charset="-122"/>
              </a:rPr>
              <a:t>    [ ALTER COLUMN &lt;</a:t>
            </a:r>
            <a:r>
              <a:rPr lang="zh-CN" altLang="en-US" sz="1800">
                <a:latin typeface="黑体" panose="02010609060101010101" pitchFamily="49" charset="-122"/>
                <a:ea typeface="黑体" panose="02010609060101010101" pitchFamily="49" charset="-122"/>
              </a:rPr>
              <a:t>列名</a:t>
            </a:r>
            <a:r>
              <a:rPr lang="en-US" altLang="zh-CN" sz="1800">
                <a:latin typeface="黑体" panose="02010609060101010101" pitchFamily="49" charset="-122"/>
                <a:ea typeface="黑体" panose="02010609060101010101" pitchFamily="49" charset="-122"/>
              </a:rPr>
              <a:t>&gt; &lt;</a:t>
            </a:r>
            <a:r>
              <a:rPr lang="zh-CN" altLang="en-US" sz="1800">
                <a:latin typeface="黑体" panose="02010609060101010101" pitchFamily="49" charset="-122"/>
                <a:ea typeface="黑体" panose="02010609060101010101" pitchFamily="49" charset="-122"/>
              </a:rPr>
              <a:t>数据类型</a:t>
            </a:r>
            <a:r>
              <a:rPr lang="en-US" altLang="zh-CN" sz="1800">
                <a:latin typeface="黑体" panose="02010609060101010101" pitchFamily="49" charset="-122"/>
                <a:ea typeface="黑体" panose="02010609060101010101" pitchFamily="49" charset="-122"/>
              </a:rPr>
              <a:t>&gt;],</a:t>
            </a:r>
            <a:endParaRPr lang="zh-CN" altLang="en-US" sz="1800">
              <a:latin typeface="黑体" panose="02010609060101010101" pitchFamily="49" charset="-122"/>
              <a:ea typeface="黑体" panose="02010609060101010101" pitchFamily="49" charset="-122"/>
            </a:endParaRPr>
          </a:p>
          <a:p>
            <a:pPr lvl="2">
              <a:lnSpc>
                <a:spcPct val="120000"/>
              </a:lnSpc>
              <a:spcBef>
                <a:spcPts val="600"/>
              </a:spcBef>
              <a:buClr>
                <a:srgbClr val="0070C0"/>
              </a:buClr>
              <a:buNone/>
            </a:pPr>
            <a:r>
              <a:rPr lang="en-US" altLang="zh-CN" sz="1800">
                <a:latin typeface="黑体" panose="02010609060101010101" pitchFamily="49" charset="-122"/>
                <a:ea typeface="黑体" panose="02010609060101010101" pitchFamily="49" charset="-122"/>
              </a:rPr>
              <a:t>    [ ADD  &lt;</a:t>
            </a:r>
            <a:r>
              <a:rPr lang="zh-CN" altLang="en-US" sz="1800">
                <a:latin typeface="黑体" panose="02010609060101010101" pitchFamily="49" charset="-122"/>
                <a:ea typeface="黑体" panose="02010609060101010101" pitchFamily="49" charset="-122"/>
              </a:rPr>
              <a:t>新列名</a:t>
            </a:r>
            <a:r>
              <a:rPr lang="en-US" altLang="zh-CN" sz="1800">
                <a:latin typeface="黑体" panose="02010609060101010101" pitchFamily="49" charset="-122"/>
                <a:ea typeface="黑体" panose="02010609060101010101" pitchFamily="49" charset="-122"/>
              </a:rPr>
              <a:t>&gt; &lt;</a:t>
            </a:r>
            <a:r>
              <a:rPr lang="zh-CN" altLang="en-US" sz="1800">
                <a:latin typeface="黑体" panose="02010609060101010101" pitchFamily="49" charset="-122"/>
                <a:ea typeface="黑体" panose="02010609060101010101" pitchFamily="49" charset="-122"/>
              </a:rPr>
              <a:t>数据类型</a:t>
            </a:r>
            <a:r>
              <a:rPr lang="en-US" altLang="zh-CN" sz="1800">
                <a:latin typeface="黑体" panose="02010609060101010101" pitchFamily="49" charset="-122"/>
                <a:ea typeface="黑体" panose="02010609060101010101" pitchFamily="49" charset="-122"/>
              </a:rPr>
              <a:t>&gt; &lt;</a:t>
            </a:r>
            <a:r>
              <a:rPr lang="zh-CN" altLang="en-US" sz="1800">
                <a:latin typeface="黑体" panose="02010609060101010101" pitchFamily="49" charset="-122"/>
                <a:ea typeface="黑体" panose="02010609060101010101" pitchFamily="49" charset="-122"/>
              </a:rPr>
              <a:t>约束规则</a:t>
            </a:r>
            <a:r>
              <a:rPr lang="en-US" altLang="zh-CN" sz="1800">
                <a:latin typeface="黑体" panose="02010609060101010101" pitchFamily="49" charset="-122"/>
                <a:ea typeface="黑体" panose="02010609060101010101" pitchFamily="49" charset="-122"/>
              </a:rPr>
              <a:t>&gt;],</a:t>
            </a:r>
            <a:endParaRPr lang="zh-CN" altLang="en-US" sz="1800">
              <a:latin typeface="黑体" panose="02010609060101010101" pitchFamily="49" charset="-122"/>
              <a:ea typeface="黑体" panose="02010609060101010101" pitchFamily="49" charset="-122"/>
            </a:endParaRPr>
          </a:p>
          <a:p>
            <a:pPr lvl="2">
              <a:lnSpc>
                <a:spcPct val="120000"/>
              </a:lnSpc>
              <a:spcBef>
                <a:spcPts val="600"/>
              </a:spcBef>
              <a:buClr>
                <a:srgbClr val="0070C0"/>
              </a:buClr>
              <a:buNone/>
            </a:pPr>
            <a:r>
              <a:rPr lang="en-US" altLang="zh-CN" sz="1800">
                <a:latin typeface="黑体" panose="02010609060101010101" pitchFamily="49" charset="-122"/>
                <a:ea typeface="黑体" panose="02010609060101010101" pitchFamily="49" charset="-122"/>
              </a:rPr>
              <a:t>    [ DROP  &lt;</a:t>
            </a:r>
            <a:r>
              <a:rPr lang="zh-CN" altLang="en-US" sz="1800">
                <a:latin typeface="黑体" panose="02010609060101010101" pitchFamily="49" charset="-122"/>
                <a:ea typeface="黑体" panose="02010609060101010101" pitchFamily="49" charset="-122"/>
              </a:rPr>
              <a:t>列名</a:t>
            </a:r>
            <a:r>
              <a:rPr lang="en-US" altLang="zh-CN" sz="1800">
                <a:latin typeface="黑体" panose="02010609060101010101" pitchFamily="49" charset="-122"/>
                <a:ea typeface="黑体" panose="02010609060101010101" pitchFamily="49" charset="-122"/>
              </a:rPr>
              <a:t>&gt;],</a:t>
            </a:r>
            <a:endParaRPr lang="zh-CN" altLang="en-US" sz="1800">
              <a:latin typeface="黑体" panose="02010609060101010101" pitchFamily="49" charset="-122"/>
              <a:ea typeface="黑体" panose="02010609060101010101" pitchFamily="49" charset="-122"/>
            </a:endParaRPr>
          </a:p>
          <a:p>
            <a:pPr lvl="2">
              <a:lnSpc>
                <a:spcPct val="120000"/>
              </a:lnSpc>
              <a:spcBef>
                <a:spcPts val="600"/>
              </a:spcBef>
              <a:buClr>
                <a:srgbClr val="0070C0"/>
              </a:buClr>
              <a:buNone/>
            </a:pPr>
            <a:r>
              <a:rPr lang="en-US" altLang="zh-CN" sz="1800">
                <a:latin typeface="黑体" panose="02010609060101010101" pitchFamily="49" charset="-122"/>
                <a:ea typeface="黑体" panose="02010609060101010101" pitchFamily="49" charset="-122"/>
              </a:rPr>
              <a:t>    [ DROP  &lt;</a:t>
            </a:r>
            <a:r>
              <a:rPr lang="zh-CN" altLang="en-US" sz="1800">
                <a:latin typeface="黑体" panose="02010609060101010101" pitchFamily="49" charset="-122"/>
                <a:ea typeface="黑体" panose="02010609060101010101" pitchFamily="49" charset="-122"/>
              </a:rPr>
              <a:t>约束规则</a:t>
            </a:r>
            <a:r>
              <a:rPr lang="en-US" altLang="zh-CN" sz="1800">
                <a:latin typeface="黑体" panose="02010609060101010101" pitchFamily="49" charset="-122"/>
                <a:ea typeface="黑体" panose="02010609060101010101" pitchFamily="49" charset="-122"/>
              </a:rPr>
              <a:t>&gt;];</a:t>
            </a:r>
            <a:endParaRPr lang="zh-CN" altLang="en-US" sz="1800">
              <a:latin typeface="黑体" panose="02010609060101010101" pitchFamily="49" charset="-122"/>
              <a:ea typeface="黑体" panose="02010609060101010101" pitchFamily="49" charset="-122"/>
            </a:endParaRPr>
          </a:p>
          <a:p>
            <a:pPr lvl="2">
              <a:lnSpc>
                <a:spcPct val="120000"/>
              </a:lnSpc>
              <a:spcBef>
                <a:spcPts val="600"/>
              </a:spcBef>
              <a:buClr>
                <a:srgbClr val="0070C0"/>
              </a:buClr>
              <a:buNone/>
            </a:pPr>
            <a:endParaRPr lang="zh-CN" altLang="en-US" sz="1800">
              <a:latin typeface="黑体" panose="02010609060101010101" pitchFamily="49" charset="-122"/>
              <a:ea typeface="黑体" panose="02010609060101010101" pitchFamily="49" charset="-122"/>
            </a:endParaRPr>
          </a:p>
          <a:p>
            <a:pPr lvl="2">
              <a:lnSpc>
                <a:spcPct val="120000"/>
              </a:lnSpc>
              <a:spcBef>
                <a:spcPts val="600"/>
              </a:spcBef>
              <a:buClr>
                <a:srgbClr val="0070C0"/>
              </a:buClr>
              <a:buFont typeface="Wingdings" panose="05000000000000000000" pitchFamily="2" charset="2"/>
              <a:buChar char="u"/>
            </a:pPr>
            <a:r>
              <a:rPr lang="en-US" altLang="zh-CN" sz="1800">
                <a:latin typeface="黑体" panose="02010609060101010101" pitchFamily="49" charset="-122"/>
                <a:ea typeface="黑体" panose="02010609060101010101" pitchFamily="49" charset="-122"/>
              </a:rPr>
              <a:t>&lt;</a:t>
            </a:r>
            <a:r>
              <a:rPr lang="zh-CN" altLang="en-US" sz="1800">
                <a:latin typeface="黑体" panose="02010609060101010101" pitchFamily="49" charset="-122"/>
                <a:ea typeface="黑体" panose="02010609060101010101" pitchFamily="49" charset="-122"/>
              </a:rPr>
              <a:t>表名</a:t>
            </a:r>
            <a:r>
              <a:rPr lang="en-US" altLang="zh-CN" sz="1800">
                <a:latin typeface="黑体" panose="02010609060101010101" pitchFamily="49" charset="-122"/>
                <a:ea typeface="黑体" panose="02010609060101010101" pitchFamily="49" charset="-122"/>
              </a:rPr>
              <a:t>&gt;</a:t>
            </a:r>
            <a:r>
              <a:rPr lang="zh-CN" altLang="en-US" sz="1800">
                <a:latin typeface="黑体" panose="02010609060101010101" pitchFamily="49" charset="-122"/>
                <a:ea typeface="黑体" panose="02010609060101010101" pitchFamily="49" charset="-122"/>
              </a:rPr>
              <a:t>：要修改的基本表</a:t>
            </a:r>
          </a:p>
          <a:p>
            <a:pPr lvl="2">
              <a:lnSpc>
                <a:spcPct val="120000"/>
              </a:lnSpc>
              <a:spcBef>
                <a:spcPts val="600"/>
              </a:spcBef>
              <a:buClr>
                <a:srgbClr val="0070C0"/>
              </a:buClr>
              <a:buFont typeface="Wingdings" panose="05000000000000000000" pitchFamily="2" charset="2"/>
              <a:buChar char="u"/>
            </a:pPr>
            <a:r>
              <a:rPr lang="en-US" altLang="zh-CN" sz="1800">
                <a:latin typeface="黑体" panose="02010609060101010101" pitchFamily="49" charset="-122"/>
                <a:ea typeface="黑体" panose="02010609060101010101" pitchFamily="49" charset="-122"/>
              </a:rPr>
              <a:t>ADD</a:t>
            </a:r>
            <a:r>
              <a:rPr lang="zh-CN" altLang="en-US" sz="1800">
                <a:latin typeface="黑体" panose="02010609060101010101" pitchFamily="49" charset="-122"/>
                <a:ea typeface="黑体" panose="02010609060101010101" pitchFamily="49" charset="-122"/>
              </a:rPr>
              <a:t>子句：增加新列和新的完整性约束条件</a:t>
            </a:r>
          </a:p>
          <a:p>
            <a:pPr lvl="2">
              <a:lnSpc>
                <a:spcPct val="120000"/>
              </a:lnSpc>
              <a:spcBef>
                <a:spcPts val="600"/>
              </a:spcBef>
              <a:buClr>
                <a:srgbClr val="0070C0"/>
              </a:buClr>
              <a:buFont typeface="Wingdings" panose="05000000000000000000" pitchFamily="2" charset="2"/>
              <a:buChar char="u"/>
            </a:pPr>
            <a:r>
              <a:rPr lang="en-US" altLang="zh-CN" sz="1800">
                <a:latin typeface="黑体" panose="02010609060101010101" pitchFamily="49" charset="-122"/>
                <a:ea typeface="黑体" panose="02010609060101010101" pitchFamily="49" charset="-122"/>
              </a:rPr>
              <a:t>DROP</a:t>
            </a:r>
            <a:r>
              <a:rPr lang="zh-CN" altLang="en-US" sz="1800">
                <a:latin typeface="黑体" panose="02010609060101010101" pitchFamily="49" charset="-122"/>
                <a:ea typeface="黑体" panose="02010609060101010101" pitchFamily="49" charset="-122"/>
              </a:rPr>
              <a:t>子句：删除指定的完整性约束条件</a:t>
            </a:r>
          </a:p>
          <a:p>
            <a:pPr lvl="2">
              <a:lnSpc>
                <a:spcPct val="120000"/>
              </a:lnSpc>
              <a:spcBef>
                <a:spcPts val="600"/>
              </a:spcBef>
              <a:buClr>
                <a:srgbClr val="0070C0"/>
              </a:buClr>
              <a:buFont typeface="Wingdings" panose="05000000000000000000" pitchFamily="2" charset="2"/>
              <a:buChar char="u"/>
            </a:pPr>
            <a:r>
              <a:rPr lang="en-US" altLang="zh-CN" sz="1800">
                <a:latin typeface="黑体" panose="02010609060101010101" pitchFamily="49" charset="-122"/>
                <a:ea typeface="黑体" panose="02010609060101010101" pitchFamily="49" charset="-122"/>
              </a:rPr>
              <a:t>ALTER</a:t>
            </a:r>
            <a:r>
              <a:rPr lang="zh-CN" altLang="en-US" sz="1800">
                <a:latin typeface="黑体" panose="02010609060101010101" pitchFamily="49" charset="-122"/>
                <a:ea typeface="黑体" panose="02010609060101010101" pitchFamily="49" charset="-122"/>
              </a:rPr>
              <a:t>子句：用于修改列名和数据类型</a:t>
            </a:r>
            <a:endParaRPr lang="zh-CN" altLang="en-US"/>
          </a:p>
        </p:txBody>
      </p:sp>
      <p:sp>
        <p:nvSpPr>
          <p:cNvPr id="34822" name="AutoShape 10">
            <a:extLst>
              <a:ext uri="{FF2B5EF4-FFF2-40B4-BE49-F238E27FC236}">
                <a16:creationId xmlns:a16="http://schemas.microsoft.com/office/drawing/2014/main" id="{5A329D8C-F56C-48C3-8E42-871894D254C0}"/>
              </a:ext>
            </a:extLst>
          </p:cNvPr>
          <p:cNvSpPr>
            <a:spLocks noChangeArrowheads="1"/>
          </p:cNvSpPr>
          <p:nvPr/>
        </p:nvSpPr>
        <p:spPr bwMode="auto">
          <a:xfrm>
            <a:off x="2508250" y="117476"/>
            <a:ext cx="1570038" cy="523875"/>
          </a:xfrm>
          <a:prstGeom prst="chevron">
            <a:avLst>
              <a:gd name="adj" fmla="val 17815"/>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表操作</a:t>
            </a:r>
            <a:endParaRPr lang="zh-CN" altLang="en-US">
              <a:sym typeface="Arial" panose="020B0604020202020204" pitchFamily="34" charset="0"/>
            </a:endParaRPr>
          </a:p>
        </p:txBody>
      </p:sp>
      <p:sp>
        <p:nvSpPr>
          <p:cNvPr id="34823" name="AutoShape 10">
            <a:extLst>
              <a:ext uri="{FF2B5EF4-FFF2-40B4-BE49-F238E27FC236}">
                <a16:creationId xmlns:a16="http://schemas.microsoft.com/office/drawing/2014/main" id="{1EB51E6E-B350-463B-AED9-495CCD132CA5}"/>
              </a:ext>
            </a:extLst>
          </p:cNvPr>
          <p:cNvSpPr>
            <a:spLocks noChangeArrowheads="1"/>
          </p:cNvSpPr>
          <p:nvPr/>
        </p:nvSpPr>
        <p:spPr bwMode="auto">
          <a:xfrm>
            <a:off x="4052888" y="117476"/>
            <a:ext cx="1852612" cy="523875"/>
          </a:xfrm>
          <a:prstGeom prst="chevron">
            <a:avLst>
              <a:gd name="adj" fmla="val 17813"/>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修改表</a:t>
            </a:r>
            <a:endParaRPr lang="zh-CN" altLang="en-US">
              <a:sym typeface="Arial" panose="020B060402020202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18A322BA-C183-4607-8505-6467346EAD31}"/>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27651" name="内容占位符 2">
            <a:extLst>
              <a:ext uri="{FF2B5EF4-FFF2-40B4-BE49-F238E27FC236}">
                <a16:creationId xmlns:a16="http://schemas.microsoft.com/office/drawing/2014/main" id="{26551FBB-92D4-4855-B0BC-021C63990D67}"/>
              </a:ext>
            </a:extLst>
          </p:cNvPr>
          <p:cNvSpPr>
            <a:spLocks noGrp="1"/>
          </p:cNvSpPr>
          <p:nvPr>
            <p:ph idx="1"/>
          </p:nvPr>
        </p:nvSpPr>
        <p:spPr bwMode="auto">
          <a:xfrm>
            <a:off x="1838326" y="1117600"/>
            <a:ext cx="4257675" cy="4927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dirty="0">
                <a:latin typeface="黑体" panose="02010609060101010101" pitchFamily="49" charset="-122"/>
                <a:ea typeface="黑体" panose="02010609060101010101" pitchFamily="49" charset="-122"/>
              </a:rPr>
              <a:t>提交一致性检查点</a:t>
            </a:r>
            <a:endParaRPr lang="en-US" altLang="zh-CN" dirty="0">
              <a:latin typeface="黑体" panose="02010609060101010101" pitchFamily="49" charset="-122"/>
              <a:ea typeface="黑体" panose="02010609060101010101" pitchFamily="49" charset="-122"/>
            </a:endParaRPr>
          </a:p>
          <a:p>
            <a:pPr lvl="2"/>
            <a:r>
              <a:rPr lang="zh-CN" altLang="en-US" dirty="0">
                <a:latin typeface="黑体" panose="02010609060101010101" pitchFamily="49" charset="-122"/>
                <a:ea typeface="黑体" panose="02010609060101010101" pitchFamily="49" charset="-122"/>
              </a:rPr>
              <a:t>新的事务不能开始直到检查点完成。</a:t>
            </a:r>
          </a:p>
          <a:p>
            <a:pPr lvl="2"/>
            <a:r>
              <a:rPr lang="zh-CN" altLang="en-US" dirty="0">
                <a:latin typeface="黑体" panose="02010609060101010101" pitchFamily="49" charset="-122"/>
                <a:ea typeface="黑体" panose="02010609060101010101" pitchFamily="49" charset="-122"/>
              </a:rPr>
              <a:t> 现有的事务继续执行直到提交或中止，并且相关日志都写入稳定存储器。</a:t>
            </a:r>
          </a:p>
          <a:p>
            <a:pPr lvl="2"/>
            <a:r>
              <a:rPr lang="zh-CN" altLang="en-US" dirty="0">
                <a:latin typeface="黑体" panose="02010609060101010101" pitchFamily="49" charset="-122"/>
                <a:ea typeface="黑体" panose="02010609060101010101" pitchFamily="49" charset="-122"/>
              </a:rPr>
              <a:t>将当前日志缓冲区中的日志记录写回稳定存储器中的日志文件。</a:t>
            </a:r>
          </a:p>
          <a:p>
            <a:pPr lvl="2"/>
            <a:r>
              <a:rPr lang="zh-CN" altLang="en-US" dirty="0">
                <a:latin typeface="黑体" panose="02010609060101010101" pitchFamily="49" charset="-122"/>
                <a:ea typeface="黑体" panose="02010609060101010101" pitchFamily="49" charset="-122"/>
              </a:rPr>
              <a:t>将日志记录</a:t>
            </a:r>
            <a:r>
              <a:rPr lang="en-US" altLang="zh-CN" dirty="0">
                <a:latin typeface="黑体" panose="02010609060101010101" pitchFamily="49" charset="-122"/>
                <a:ea typeface="黑体" panose="02010609060101010101" pitchFamily="49" charset="-122"/>
              </a:rPr>
              <a:t>&lt;checkpoint&gt;</a:t>
            </a:r>
            <a:r>
              <a:rPr lang="zh-CN" altLang="en-US" dirty="0">
                <a:latin typeface="黑体" panose="02010609060101010101" pitchFamily="49" charset="-122"/>
                <a:ea typeface="黑体" panose="02010609060101010101" pitchFamily="49" charset="-122"/>
              </a:rPr>
              <a:t>写入稳定存储器。检查点操作完成。 </a:t>
            </a:r>
            <a:endParaRPr lang="en-US" altLang="zh-CN" dirty="0">
              <a:latin typeface="黑体" panose="02010609060101010101" pitchFamily="49" charset="-122"/>
              <a:ea typeface="黑体" panose="02010609060101010101" pitchFamily="49" charset="-122"/>
            </a:endParaRPr>
          </a:p>
        </p:txBody>
      </p:sp>
      <p:pic>
        <p:nvPicPr>
          <p:cNvPr id="27652" name="AutoShape 10">
            <a:extLst>
              <a:ext uri="{FF2B5EF4-FFF2-40B4-BE49-F238E27FC236}">
                <a16:creationId xmlns:a16="http://schemas.microsoft.com/office/drawing/2014/main" id="{4A2E05C5-6EC3-4563-B449-1B426111BB8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438400" y="76200"/>
            <a:ext cx="20066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0">
            <a:extLst>
              <a:ext uri="{FF2B5EF4-FFF2-40B4-BE49-F238E27FC236}">
                <a16:creationId xmlns:a16="http://schemas.microsoft.com/office/drawing/2014/main" id="{96F7C1EA-8F40-4BFC-A24B-C70146367B62}"/>
              </a:ext>
            </a:extLst>
          </p:cNvPr>
          <p:cNvSpPr>
            <a:spLocks noChangeArrowheads="1"/>
          </p:cNvSpPr>
          <p:nvPr/>
        </p:nvSpPr>
        <p:spPr bwMode="gray">
          <a:xfrm>
            <a:off x="4379990" y="120006"/>
            <a:ext cx="11428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eaLnBrk="1" hangingPunct="1">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日志</a:t>
            </a:r>
          </a:p>
        </p:txBody>
      </p:sp>
      <p:pic>
        <p:nvPicPr>
          <p:cNvPr id="27654" name="AutoShape 10">
            <a:extLst>
              <a:ext uri="{FF2B5EF4-FFF2-40B4-BE49-F238E27FC236}">
                <a16:creationId xmlns:a16="http://schemas.microsoft.com/office/drawing/2014/main" id="{3F4A8E4B-A1C7-415B-9356-6D92F905CEA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448300" y="88900"/>
            <a:ext cx="17653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7">
            <a:extLst>
              <a:ext uri="{FF2B5EF4-FFF2-40B4-BE49-F238E27FC236}">
                <a16:creationId xmlns:a16="http://schemas.microsoft.com/office/drawing/2014/main" id="{2886FB00-8C00-41E0-91F4-4036D0DC7A48}"/>
              </a:ext>
            </a:extLst>
          </p:cNvPr>
          <p:cNvGrpSpPr>
            <a:grpSpLocks/>
          </p:cNvGrpSpPr>
          <p:nvPr/>
        </p:nvGrpSpPr>
        <p:grpSpPr bwMode="auto">
          <a:xfrm>
            <a:off x="7302501" y="1298576"/>
            <a:ext cx="2994025" cy="4392613"/>
            <a:chOff x="5219700" y="1557338"/>
            <a:chExt cx="2994031" cy="4392612"/>
          </a:xfrm>
        </p:grpSpPr>
        <p:graphicFrame>
          <p:nvGraphicFramePr>
            <p:cNvPr id="27656" name="Object 3">
              <a:extLst>
                <a:ext uri="{FF2B5EF4-FFF2-40B4-BE49-F238E27FC236}">
                  <a16:creationId xmlns:a16="http://schemas.microsoft.com/office/drawing/2014/main" id="{E4FCD990-36C3-4C41-8B7A-4688F6B31F93}"/>
                </a:ext>
              </a:extLst>
            </p:cNvPr>
            <p:cNvGraphicFramePr>
              <a:graphicFrameLocks noChangeAspect="1"/>
            </p:cNvGraphicFramePr>
            <p:nvPr/>
          </p:nvGraphicFramePr>
          <p:xfrm>
            <a:off x="5219700" y="1557338"/>
            <a:ext cx="2994031" cy="4392612"/>
          </p:xfrm>
          <a:graphic>
            <a:graphicData uri="http://schemas.openxmlformats.org/presentationml/2006/ole">
              <mc:AlternateContent xmlns:mc="http://schemas.openxmlformats.org/markup-compatibility/2006">
                <mc:Choice xmlns:v="urn:schemas-microsoft-com:vml" Requires="v">
                  <p:oleObj spid="_x0000_s4100" name="Visio" r:id="rId5" imgW="3238500" imgH="4533138" progId="Visio.Drawing.11">
                    <p:embed/>
                  </p:oleObj>
                </mc:Choice>
                <mc:Fallback>
                  <p:oleObj name="Visio" r:id="rId5" imgW="3238500" imgH="4533138" progId="Visio.Drawing.11">
                    <p:embed/>
                    <p:pic>
                      <p:nvPicPr>
                        <p:cNvPr id="27656" name="Object 3">
                          <a:extLst>
                            <a:ext uri="{FF2B5EF4-FFF2-40B4-BE49-F238E27FC236}">
                              <a16:creationId xmlns:a16="http://schemas.microsoft.com/office/drawing/2014/main" id="{E4FCD990-36C3-4C41-8B7A-4688F6B31F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1557338"/>
                          <a:ext cx="2994031"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7" name="Oval 10">
              <a:extLst>
                <a:ext uri="{FF2B5EF4-FFF2-40B4-BE49-F238E27FC236}">
                  <a16:creationId xmlns:a16="http://schemas.microsoft.com/office/drawing/2014/main" id="{251AA1A0-30E5-468E-8669-0B2569BDAD9A}"/>
                </a:ext>
              </a:extLst>
            </p:cNvPr>
            <p:cNvSpPr>
              <a:spLocks noChangeArrowheads="1"/>
            </p:cNvSpPr>
            <p:nvPr/>
          </p:nvSpPr>
          <p:spPr bwMode="auto">
            <a:xfrm>
              <a:off x="5724525" y="4251656"/>
              <a:ext cx="2062185" cy="36036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2185D3B7-8E13-4D7F-B713-281E56713979}"/>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28675" name="内容占位符 2">
            <a:extLst>
              <a:ext uri="{FF2B5EF4-FFF2-40B4-BE49-F238E27FC236}">
                <a16:creationId xmlns:a16="http://schemas.microsoft.com/office/drawing/2014/main" id="{3926D0C6-8E43-48E7-9E06-79D7FA2A4D65}"/>
              </a:ext>
            </a:extLst>
          </p:cNvPr>
          <p:cNvSpPr>
            <a:spLocks noGrp="1"/>
          </p:cNvSpPr>
          <p:nvPr>
            <p:ph idx="1"/>
          </p:nvPr>
        </p:nvSpPr>
        <p:spPr bwMode="auto">
          <a:xfrm>
            <a:off x="1782763" y="1131888"/>
            <a:ext cx="4259262" cy="4927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a:latin typeface="黑体" panose="02010609060101010101" pitchFamily="49" charset="-122"/>
                <a:ea typeface="黑体" panose="02010609060101010101" pitchFamily="49" charset="-122"/>
              </a:rPr>
              <a:t>高速缓存一致性检查点</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新的事务不能开始直到检查点完成。</a:t>
            </a:r>
          </a:p>
          <a:p>
            <a:pPr lvl="2"/>
            <a:r>
              <a:rPr lang="zh-CN" altLang="en-US">
                <a:latin typeface="黑体" panose="02010609060101010101" pitchFamily="49" charset="-122"/>
                <a:ea typeface="黑体" panose="02010609060101010101" pitchFamily="49" charset="-122"/>
              </a:rPr>
              <a:t>已存在的事务不允许执行新的更新操作，如写缓冲块或写日志记录。</a:t>
            </a:r>
          </a:p>
          <a:p>
            <a:pPr lvl="2"/>
            <a:r>
              <a:rPr lang="zh-CN" altLang="en-US">
                <a:latin typeface="黑体" panose="02010609060101010101" pitchFamily="49" charset="-122"/>
                <a:ea typeface="黑体" panose="02010609060101010101" pitchFamily="49" charset="-122"/>
              </a:rPr>
              <a:t>将当前日志缓冲区中的日志记录写回稳定存储器中的日志文件。</a:t>
            </a:r>
          </a:p>
          <a:p>
            <a:pPr lvl="2"/>
            <a:r>
              <a:rPr lang="zh-CN" altLang="en-US">
                <a:latin typeface="黑体" panose="02010609060101010101" pitchFamily="49" charset="-122"/>
                <a:ea typeface="黑体" panose="02010609060101010101" pitchFamily="49" charset="-122"/>
              </a:rPr>
              <a:t>将当前数据缓冲区中的所有数据记录写入磁盘。</a:t>
            </a:r>
          </a:p>
          <a:p>
            <a:pPr lvl="2"/>
            <a:r>
              <a:rPr lang="zh-CN" altLang="en-US">
                <a:latin typeface="黑体" panose="02010609060101010101" pitchFamily="49" charset="-122"/>
                <a:ea typeface="黑体" panose="02010609060101010101" pitchFamily="49" charset="-122"/>
              </a:rPr>
              <a:t>将日志记录</a:t>
            </a:r>
            <a:r>
              <a:rPr lang="en-US" altLang="zh-CN">
                <a:latin typeface="黑体" panose="02010609060101010101" pitchFamily="49" charset="-122"/>
                <a:ea typeface="黑体" panose="02010609060101010101" pitchFamily="49" charset="-122"/>
              </a:rPr>
              <a:t>&lt;checkpoint</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L&gt;</a:t>
            </a:r>
            <a:r>
              <a:rPr lang="zh-CN" altLang="en-US">
                <a:latin typeface="黑体" panose="02010609060101010101" pitchFamily="49" charset="-122"/>
                <a:ea typeface="黑体" panose="02010609060101010101" pitchFamily="49" charset="-122"/>
              </a:rPr>
              <a:t>写入稳定存储器，其中</a:t>
            </a:r>
            <a:r>
              <a:rPr lang="en-US" altLang="zh-CN">
                <a:latin typeface="黑体" panose="02010609060101010101" pitchFamily="49" charset="-122"/>
                <a:ea typeface="黑体" panose="02010609060101010101" pitchFamily="49" charset="-122"/>
              </a:rPr>
              <a:t>L</a:t>
            </a:r>
            <a:r>
              <a:rPr lang="zh-CN" altLang="en-US">
                <a:latin typeface="黑体" panose="02010609060101010101" pitchFamily="49" charset="-122"/>
                <a:ea typeface="黑体" panose="02010609060101010101" pitchFamily="49" charset="-122"/>
              </a:rPr>
              <a:t>是所有活动事务的列表。</a:t>
            </a:r>
            <a:endParaRPr lang="en-US" altLang="zh-CN">
              <a:latin typeface="黑体" panose="02010609060101010101" pitchFamily="49" charset="-122"/>
              <a:ea typeface="黑体" panose="02010609060101010101" pitchFamily="49" charset="-122"/>
            </a:endParaRPr>
          </a:p>
        </p:txBody>
      </p:sp>
      <p:pic>
        <p:nvPicPr>
          <p:cNvPr id="28676" name="AutoShape 10">
            <a:extLst>
              <a:ext uri="{FF2B5EF4-FFF2-40B4-BE49-F238E27FC236}">
                <a16:creationId xmlns:a16="http://schemas.microsoft.com/office/drawing/2014/main" id="{7C9DC939-B4E5-4FBE-8D1A-BA0349C8A03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438400" y="76200"/>
            <a:ext cx="20066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0">
            <a:extLst>
              <a:ext uri="{FF2B5EF4-FFF2-40B4-BE49-F238E27FC236}">
                <a16:creationId xmlns:a16="http://schemas.microsoft.com/office/drawing/2014/main" id="{EF00D9EF-DBB1-434A-81F9-15EAE512F43C}"/>
              </a:ext>
            </a:extLst>
          </p:cNvPr>
          <p:cNvSpPr>
            <a:spLocks noChangeArrowheads="1"/>
          </p:cNvSpPr>
          <p:nvPr/>
        </p:nvSpPr>
        <p:spPr bwMode="gray">
          <a:xfrm>
            <a:off x="4379990" y="120006"/>
            <a:ext cx="11428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eaLnBrk="1" hangingPunct="1">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日志</a:t>
            </a:r>
          </a:p>
        </p:txBody>
      </p:sp>
      <p:pic>
        <p:nvPicPr>
          <p:cNvPr id="28678" name="AutoShape 10">
            <a:extLst>
              <a:ext uri="{FF2B5EF4-FFF2-40B4-BE49-F238E27FC236}">
                <a16:creationId xmlns:a16="http://schemas.microsoft.com/office/drawing/2014/main" id="{A1862BF6-B0F6-432F-A6F8-65FF6AEC98D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448300" y="88900"/>
            <a:ext cx="17653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8915" name="Object 3">
            <a:extLst>
              <a:ext uri="{FF2B5EF4-FFF2-40B4-BE49-F238E27FC236}">
                <a16:creationId xmlns:a16="http://schemas.microsoft.com/office/drawing/2014/main" id="{B46CCF35-E13D-4A45-A7CA-A5E3F6D75E70}"/>
              </a:ext>
            </a:extLst>
          </p:cNvPr>
          <p:cNvGraphicFramePr>
            <a:graphicFrameLocks noChangeAspect="1"/>
          </p:cNvGraphicFramePr>
          <p:nvPr/>
        </p:nvGraphicFramePr>
        <p:xfrm>
          <a:off x="6311900" y="2708276"/>
          <a:ext cx="4171950" cy="2447925"/>
        </p:xfrm>
        <a:graphic>
          <a:graphicData uri="http://schemas.openxmlformats.org/presentationml/2006/ole">
            <mc:AlternateContent xmlns:mc="http://schemas.openxmlformats.org/markup-compatibility/2006">
              <mc:Choice xmlns:v="urn:schemas-microsoft-com:vml" Requires="v">
                <p:oleObj spid="_x0000_s5124" name="Visio" r:id="rId5" imgW="0" imgH="0" progId="Visio.Drawing.11">
                  <p:embed/>
                </p:oleObj>
              </mc:Choice>
              <mc:Fallback>
                <p:oleObj name="Visio" r:id="rId5" imgW="0" imgH="0" progId="Visio.Drawing.11">
                  <p:embed/>
                  <p:pic>
                    <p:nvPicPr>
                      <p:cNvPr id="38915" name="Object 3">
                        <a:extLst>
                          <a:ext uri="{FF2B5EF4-FFF2-40B4-BE49-F238E27FC236}">
                            <a16:creationId xmlns:a16="http://schemas.microsoft.com/office/drawing/2014/main" id="{B46CCF35-E13D-4A45-A7CA-A5E3F6D75E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1900" y="2708276"/>
                        <a:ext cx="41719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gtEl>
                                        <p:attrNameLst>
                                          <p:attrName>style.visibility</p:attrName>
                                        </p:attrNameLst>
                                      </p:cBhvr>
                                      <p:to>
                                        <p:strVal val="visible"/>
                                      </p:to>
                                    </p:set>
                                    <p:anim calcmode="lin" valueType="num">
                                      <p:cBhvr additive="base">
                                        <p:cTn id="7" dur="500" fill="hold"/>
                                        <p:tgtEl>
                                          <p:spTgt spid="38915"/>
                                        </p:tgtEl>
                                        <p:attrNameLst>
                                          <p:attrName>ppt_x</p:attrName>
                                        </p:attrNameLst>
                                      </p:cBhvr>
                                      <p:tavLst>
                                        <p:tav tm="0">
                                          <p:val>
                                            <p:strVal val="#ppt_x"/>
                                          </p:val>
                                        </p:tav>
                                        <p:tav tm="100000">
                                          <p:val>
                                            <p:strVal val="#ppt_x"/>
                                          </p:val>
                                        </p:tav>
                                      </p:tavLst>
                                    </p:anim>
                                    <p:anim calcmode="lin" valueType="num">
                                      <p:cBhvr additive="base">
                                        <p:cTn id="8" dur="500" fill="hold"/>
                                        <p:tgtEl>
                                          <p:spTgt spid="389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72110085-EAAF-4493-B0C2-F8373D926F06}"/>
              </a:ext>
            </a:extLst>
          </p:cNvPr>
          <p:cNvSpPr>
            <a:spLocks noGrp="1"/>
          </p:cNvSpPr>
          <p:nvPr>
            <p:ph type="title"/>
          </p:nvPr>
        </p:nvSpPr>
        <p:spPr bwMode="auto">
          <a:xfrm>
            <a:off x="2474914" y="1"/>
            <a:ext cx="7735887" cy="849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A6121374-6594-4D5D-B63C-360F48B43203}"/>
              </a:ext>
            </a:extLst>
          </p:cNvPr>
          <p:cNvSpPr>
            <a:spLocks noGrp="1"/>
          </p:cNvSpPr>
          <p:nvPr>
            <p:ph idx="1"/>
          </p:nvPr>
        </p:nvSpPr>
        <p:spPr bwMode="auto">
          <a:xfrm>
            <a:off x="1782764" y="1131888"/>
            <a:ext cx="8148637" cy="4927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r>
              <a:rPr lang="zh-CN" altLang="en-US">
                <a:latin typeface="黑体" panose="02010609060101010101" pitchFamily="49" charset="-122"/>
                <a:ea typeface="黑体" panose="02010609060101010101" pitchFamily="49" charset="-122"/>
              </a:rPr>
              <a:t>用户等待问题</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高速缓存一致性检查点只需将所有当前数据缓冲区中的数据记录写入磁盘，而无需等待事务的提交，这相对于提交一致性检查点而言是一个提高。</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但在这个过程中，所有事务不能执行动作，对于用户而言也就是需要等待。</a:t>
            </a:r>
            <a:endParaRPr lang="en-US" altLang="zh-CN">
              <a:latin typeface="黑体" panose="02010609060101010101" pitchFamily="49" charset="-122"/>
              <a:ea typeface="黑体" panose="02010609060101010101" pitchFamily="49" charset="-122"/>
            </a:endParaRPr>
          </a:p>
          <a:p>
            <a:pPr lvl="1"/>
            <a:r>
              <a:rPr lang="zh-CN" altLang="en-US">
                <a:latin typeface="黑体" panose="02010609060101010101" pitchFamily="49" charset="-122"/>
                <a:ea typeface="黑体" panose="02010609060101010101" pitchFamily="49" charset="-122"/>
              </a:rPr>
              <a:t>模糊一致性检查点</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允许事务在</a:t>
            </a:r>
            <a:r>
              <a:rPr lang="en-US" altLang="zh-CN">
                <a:latin typeface="黑体" panose="02010609060101010101" pitchFamily="49" charset="-122"/>
                <a:ea typeface="黑体" panose="02010609060101010101" pitchFamily="49" charset="-122"/>
              </a:rPr>
              <a:t>&lt;checkpoint&gt;</a:t>
            </a:r>
            <a:r>
              <a:rPr lang="zh-CN" altLang="en-US">
                <a:latin typeface="黑体" panose="02010609060101010101" pitchFamily="49" charset="-122"/>
                <a:ea typeface="黑体" panose="02010609060101010101" pitchFamily="49" charset="-122"/>
              </a:rPr>
              <a:t>记录写入日志后但在修改过的缓存块写到磁盘前做更新。 </a:t>
            </a:r>
          </a:p>
          <a:p>
            <a:pPr lvl="2"/>
            <a:r>
              <a:rPr lang="zh-CN" altLang="en-US">
                <a:latin typeface="黑体" panose="02010609060101010101" pitchFamily="49" charset="-122"/>
                <a:ea typeface="黑体" panose="02010609060101010101" pitchFamily="49" charset="-122"/>
              </a:rPr>
              <a:t>系统将最后一个完善检查点记录在日志中的位置存在磁盘的固定位置</a:t>
            </a:r>
            <a:r>
              <a:rPr lang="en-US" altLang="zh-CN">
                <a:latin typeface="黑体" panose="02010609060101010101" pitchFamily="49" charset="-122"/>
                <a:ea typeface="黑体" panose="02010609060101010101" pitchFamily="49" charset="-122"/>
              </a:rPr>
              <a:t>last-checkpoint</a:t>
            </a:r>
          </a:p>
          <a:p>
            <a:pPr lvl="2"/>
            <a:r>
              <a:rPr lang="zh-CN" altLang="en-US">
                <a:latin typeface="黑体" panose="02010609060101010101" pitchFamily="49" charset="-122"/>
                <a:ea typeface="黑体" panose="02010609060101010101" pitchFamily="49" charset="-122"/>
              </a:rPr>
              <a:t>系统在写入</a:t>
            </a:r>
            <a:r>
              <a:rPr lang="en-US" altLang="zh-CN">
                <a:latin typeface="黑体" panose="02010609060101010101" pitchFamily="49" charset="-122"/>
                <a:ea typeface="黑体" panose="02010609060101010101" pitchFamily="49" charset="-122"/>
              </a:rPr>
              <a:t>&lt; CHECKPOINT&gt;</a:t>
            </a:r>
            <a:r>
              <a:rPr lang="zh-CN" altLang="en-US">
                <a:latin typeface="黑体" panose="02010609060101010101" pitchFamily="49" charset="-122"/>
                <a:ea typeface="黑体" panose="02010609060101010101" pitchFamily="49" charset="-122"/>
              </a:rPr>
              <a:t>记录时不更新信息，而是在写</a:t>
            </a:r>
            <a:r>
              <a:rPr lang="en-US" altLang="zh-CN">
                <a:latin typeface="黑体" panose="02010609060101010101" pitchFamily="49" charset="-122"/>
                <a:ea typeface="黑体" panose="02010609060101010101" pitchFamily="49" charset="-122"/>
              </a:rPr>
              <a:t>&lt; CHECKPOINT&gt;</a:t>
            </a:r>
            <a:r>
              <a:rPr lang="zh-CN" altLang="en-US">
                <a:latin typeface="黑体" panose="02010609060101010101" pitchFamily="49" charset="-122"/>
                <a:ea typeface="黑体" panose="02010609060101010101" pitchFamily="49" charset="-122"/>
              </a:rPr>
              <a:t>记录前，创建所有修改过的缓冲块的列表。</a:t>
            </a:r>
            <a:endParaRPr lang="en-US" altLang="zh-CN">
              <a:latin typeface="黑体" panose="02010609060101010101" pitchFamily="49" charset="-122"/>
              <a:ea typeface="黑体" panose="02010609060101010101" pitchFamily="49" charset="-122"/>
            </a:endParaRPr>
          </a:p>
          <a:p>
            <a:pPr lvl="2"/>
            <a:r>
              <a:rPr lang="zh-CN" altLang="en-US">
                <a:latin typeface="黑体" panose="02010609060101010101" pitchFamily="49" charset="-122"/>
                <a:ea typeface="黑体" panose="02010609060101010101" pitchFamily="49" charset="-122"/>
              </a:rPr>
              <a:t>只有所有该列表中的缓冲块都输出到磁盘上以后，</a:t>
            </a:r>
            <a:r>
              <a:rPr lang="en-US" altLang="zh-CN">
                <a:latin typeface="黑体" panose="02010609060101010101" pitchFamily="49" charset="-122"/>
                <a:ea typeface="黑体" panose="02010609060101010101" pitchFamily="49" charset="-122"/>
              </a:rPr>
              <a:t>last-checkpoint</a:t>
            </a:r>
            <a:r>
              <a:rPr lang="zh-CN" altLang="en-US">
                <a:latin typeface="黑体" panose="02010609060101010101" pitchFamily="49" charset="-122"/>
                <a:ea typeface="黑体" panose="02010609060101010101" pitchFamily="49" charset="-122"/>
              </a:rPr>
              <a:t>信息才会更新。</a:t>
            </a:r>
            <a:endParaRPr lang="en-US" altLang="zh-CN">
              <a:latin typeface="黑体" panose="02010609060101010101" pitchFamily="49" charset="-122"/>
              <a:ea typeface="黑体" panose="02010609060101010101" pitchFamily="49" charset="-122"/>
            </a:endParaRPr>
          </a:p>
        </p:txBody>
      </p:sp>
      <p:pic>
        <p:nvPicPr>
          <p:cNvPr id="29700" name="AutoShape 10">
            <a:extLst>
              <a:ext uri="{FF2B5EF4-FFF2-40B4-BE49-F238E27FC236}">
                <a16:creationId xmlns:a16="http://schemas.microsoft.com/office/drawing/2014/main" id="{95415942-13E7-4A26-8B47-5A7DA9E4AE9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438400" y="76200"/>
            <a:ext cx="20066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0">
            <a:extLst>
              <a:ext uri="{FF2B5EF4-FFF2-40B4-BE49-F238E27FC236}">
                <a16:creationId xmlns:a16="http://schemas.microsoft.com/office/drawing/2014/main" id="{7B383558-3C96-445E-8A85-014774E12108}"/>
              </a:ext>
            </a:extLst>
          </p:cNvPr>
          <p:cNvSpPr>
            <a:spLocks noChangeArrowheads="1"/>
          </p:cNvSpPr>
          <p:nvPr/>
        </p:nvSpPr>
        <p:spPr bwMode="gray">
          <a:xfrm>
            <a:off x="4379990" y="120006"/>
            <a:ext cx="114280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eaLnBrk="1" hangingPunct="1">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日志</a:t>
            </a:r>
          </a:p>
        </p:txBody>
      </p:sp>
      <p:pic>
        <p:nvPicPr>
          <p:cNvPr id="29702" name="AutoShape 10">
            <a:extLst>
              <a:ext uri="{FF2B5EF4-FFF2-40B4-BE49-F238E27FC236}">
                <a16:creationId xmlns:a16="http://schemas.microsoft.com/office/drawing/2014/main" id="{AB626377-A5F7-499C-B8DE-08B1B16465D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448300" y="88900"/>
            <a:ext cx="17653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0">
            <a:hlinkClick r:id="rId2"/>
            <a:extLst>
              <a:ext uri="{FF2B5EF4-FFF2-40B4-BE49-F238E27FC236}">
                <a16:creationId xmlns:a16="http://schemas.microsoft.com/office/drawing/2014/main" id="{73C79DFF-45B0-4D22-B1D8-3A79C77AA910}"/>
              </a:ext>
            </a:extLst>
          </p:cNvPr>
          <p:cNvSpPr>
            <a:spLocks noChangeArrowheads="1"/>
          </p:cNvSpPr>
          <p:nvPr/>
        </p:nvSpPr>
        <p:spPr bwMode="auto">
          <a:xfrm>
            <a:off x="6919913" y="6370639"/>
            <a:ext cx="3154362" cy="306387"/>
          </a:xfrm>
          <a:prstGeom prst="rect">
            <a:avLst/>
          </a:prstGeom>
          <a:solidFill>
            <a:srgbClr val="969696">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solidFill>
                  <a:srgbClr val="4D4D4D"/>
                </a:solidFill>
                <a:sym typeface="Arial" panose="020B0604020202020204" pitchFamily="34" charset="0"/>
              </a:rPr>
              <a:t>DATABASE@UESTC</a:t>
            </a:r>
            <a:endParaRPr lang="en-US" altLang="zh-CN">
              <a:sym typeface="Arial" panose="020B0604020202020204" pitchFamily="34" charset="0"/>
            </a:endParaRPr>
          </a:p>
        </p:txBody>
      </p:sp>
      <p:sp>
        <p:nvSpPr>
          <p:cNvPr id="36867" name="TextBox 10">
            <a:extLst>
              <a:ext uri="{FF2B5EF4-FFF2-40B4-BE49-F238E27FC236}">
                <a16:creationId xmlns:a16="http://schemas.microsoft.com/office/drawing/2014/main" id="{55B5FBC7-DEC4-4222-B3B8-C9E6E563B6E1}"/>
              </a:ext>
            </a:extLst>
          </p:cNvPr>
          <p:cNvSpPr>
            <a:spLocks noChangeArrowheads="1"/>
          </p:cNvSpPr>
          <p:nvPr/>
        </p:nvSpPr>
        <p:spPr bwMode="auto">
          <a:xfrm>
            <a:off x="1893888" y="6330951"/>
            <a:ext cx="1827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b="1">
                <a:solidFill>
                  <a:srgbClr val="FF0000"/>
                </a:solidFill>
                <a:sym typeface="Arial" panose="020B0604020202020204" pitchFamily="34" charset="0"/>
              </a:rPr>
              <a:t>学以致用                     </a:t>
            </a:r>
          </a:p>
          <a:p>
            <a:r>
              <a:rPr lang="zh-CN" altLang="en-US" sz="1200" b="1">
                <a:solidFill>
                  <a:srgbClr val="FF0000"/>
                </a:solidFill>
                <a:sym typeface="Arial" panose="020B0604020202020204" pitchFamily="34" charset="0"/>
              </a:rPr>
              <a:t>	用以促学</a:t>
            </a:r>
            <a:endParaRPr lang="zh-CN" altLang="en-US">
              <a:sym typeface="Arial" panose="020B0604020202020204" pitchFamily="34" charset="0"/>
            </a:endParaRPr>
          </a:p>
        </p:txBody>
      </p:sp>
      <p:sp>
        <p:nvSpPr>
          <p:cNvPr id="36868" name="标题 1">
            <a:extLst>
              <a:ext uri="{FF2B5EF4-FFF2-40B4-BE49-F238E27FC236}">
                <a16:creationId xmlns:a16="http://schemas.microsoft.com/office/drawing/2014/main" id="{091C6C37-B0F1-4529-9B9E-DB02FD1E340C}"/>
              </a:ext>
            </a:extLst>
          </p:cNvPr>
          <p:cNvSpPr>
            <a:spLocks noGrp="1" noChangeArrowheads="1"/>
          </p:cNvSpPr>
          <p:nvPr>
            <p:ph type="title" idx="4294967295"/>
          </p:nvPr>
        </p:nvSpPr>
        <p:spPr bwMode="auto">
          <a:xfrm>
            <a:off x="2474914" y="1"/>
            <a:ext cx="7735887" cy="849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32773" name="内容占位符 2">
            <a:extLst>
              <a:ext uri="{FF2B5EF4-FFF2-40B4-BE49-F238E27FC236}">
                <a16:creationId xmlns:a16="http://schemas.microsoft.com/office/drawing/2014/main" id="{AF5D38D0-DDC0-4F99-AD3B-F7559480B8C6}"/>
              </a:ext>
            </a:extLst>
          </p:cNvPr>
          <p:cNvSpPr>
            <a:spLocks noGrp="1" noChangeArrowheads="1"/>
          </p:cNvSpPr>
          <p:nvPr>
            <p:ph idx="4294967295"/>
          </p:nvPr>
        </p:nvSpPr>
        <p:spPr bwMode="auto">
          <a:xfrm>
            <a:off x="1997075" y="1031876"/>
            <a:ext cx="8008938" cy="4659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spcBef>
                <a:spcPts val="1200"/>
              </a:spcBef>
              <a:buClr>
                <a:srgbClr val="FF0000"/>
              </a:buClr>
              <a:buFont typeface="Wingdings" panose="05000000000000000000" pitchFamily="2" charset="2"/>
              <a:buChar char="n"/>
            </a:pPr>
            <a:r>
              <a:rPr lang="en-US" altLang="zh-CN">
                <a:latin typeface="黑体" panose="02010609060101010101" pitchFamily="49" charset="-122"/>
                <a:ea typeface="黑体" panose="02010609060101010101" pitchFamily="49" charset="-122"/>
              </a:rPr>
              <a:t>DROP TABLE &lt;</a:t>
            </a:r>
            <a:r>
              <a:rPr lang="zh-CN" altLang="en-US">
                <a:latin typeface="黑体" panose="02010609060101010101" pitchFamily="49" charset="-122"/>
                <a:ea typeface="黑体" panose="02010609060101010101" pitchFamily="49" charset="-122"/>
              </a:rPr>
              <a:t>表名</a:t>
            </a:r>
            <a:r>
              <a:rPr lang="en-US" altLang="zh-CN">
                <a:latin typeface="黑体" panose="02010609060101010101" pitchFamily="49" charset="-122"/>
                <a:ea typeface="黑体" panose="02010609060101010101" pitchFamily="49" charset="-122"/>
              </a:rPr>
              <a:t>&gt; [RESTRICT|CASCADE];</a:t>
            </a:r>
            <a:endParaRPr lang="zh-CN" altLang="en-US">
              <a:latin typeface="黑体" panose="02010609060101010101" pitchFamily="49" charset="-122"/>
              <a:ea typeface="黑体" panose="02010609060101010101" pitchFamily="49" charset="-122"/>
            </a:endParaRPr>
          </a:p>
          <a:p>
            <a:pPr lvl="2">
              <a:spcBef>
                <a:spcPts val="600"/>
              </a:spcBef>
              <a:buClr>
                <a:srgbClr val="0070C0"/>
              </a:buClr>
              <a:buFont typeface="Wingdings" panose="05000000000000000000" pitchFamily="2" charset="2"/>
              <a:buChar char="u"/>
            </a:pPr>
            <a:r>
              <a:rPr lang="en-US" altLang="zh-CN" sz="1800">
                <a:latin typeface="黑体" panose="02010609060101010101" pitchFamily="49" charset="-122"/>
                <a:ea typeface="黑体" panose="02010609060101010101" pitchFamily="49" charset="-122"/>
              </a:rPr>
              <a:t>RESTRICT</a:t>
            </a:r>
            <a:r>
              <a:rPr lang="zh-CN" altLang="en-US" sz="1800">
                <a:latin typeface="黑体" panose="02010609060101010101" pitchFamily="49" charset="-122"/>
                <a:ea typeface="黑体" panose="02010609060101010101" pitchFamily="49" charset="-122"/>
              </a:rPr>
              <a:t>：拥有表的对象（</a:t>
            </a:r>
            <a:r>
              <a:rPr lang="en-US" altLang="zh-CN" sz="1800">
                <a:latin typeface="黑体" panose="02010609060101010101" pitchFamily="49" charset="-122"/>
                <a:ea typeface="黑体" panose="02010609060101010101" pitchFamily="49" charset="-122"/>
              </a:rPr>
              <a:t>Check</a:t>
            </a:r>
            <a:r>
              <a:rPr lang="zh-CN" altLang="en-US" sz="1800">
                <a:latin typeface="黑体" panose="02010609060101010101" pitchFamily="49" charset="-122"/>
                <a:ea typeface="黑体" panose="02010609060101010101" pitchFamily="49" charset="-122"/>
              </a:rPr>
              <a:t>、</a:t>
            </a:r>
            <a:r>
              <a:rPr lang="en-US" altLang="zh-CN" sz="1800">
                <a:latin typeface="黑体" panose="02010609060101010101" pitchFamily="49" charset="-122"/>
                <a:ea typeface="黑体" panose="02010609060101010101" pitchFamily="49" charset="-122"/>
              </a:rPr>
              <a:t>Foreign Key</a:t>
            </a:r>
            <a:r>
              <a:rPr lang="zh-CN" altLang="en-US" sz="1800">
                <a:latin typeface="黑体" panose="02010609060101010101" pitchFamily="49" charset="-122"/>
                <a:ea typeface="黑体" panose="02010609060101010101" pitchFamily="49" charset="-122"/>
              </a:rPr>
              <a:t>、视图、触发器、存储过程、函数等）时禁止删除；</a:t>
            </a:r>
          </a:p>
          <a:p>
            <a:pPr lvl="2">
              <a:spcBef>
                <a:spcPts val="600"/>
              </a:spcBef>
              <a:buClr>
                <a:srgbClr val="0070C0"/>
              </a:buClr>
              <a:buFont typeface="Wingdings" panose="05000000000000000000" pitchFamily="2" charset="2"/>
              <a:buChar char="u"/>
            </a:pPr>
            <a:r>
              <a:rPr lang="en-US" altLang="zh-CN" sz="1800">
                <a:latin typeface="黑体" panose="02010609060101010101" pitchFamily="49" charset="-122"/>
                <a:ea typeface="黑体" panose="02010609060101010101" pitchFamily="49" charset="-122"/>
              </a:rPr>
              <a:t>CASCADE</a:t>
            </a:r>
            <a:r>
              <a:rPr lang="zh-CN" altLang="en-US" sz="1800">
                <a:latin typeface="黑体" panose="02010609060101010101" pitchFamily="49" charset="-122"/>
                <a:ea typeface="黑体" panose="02010609060101010101" pitchFamily="49" charset="-122"/>
              </a:rPr>
              <a:t>：级联删除表的所有对象</a:t>
            </a:r>
          </a:p>
          <a:p>
            <a:pPr lvl="2">
              <a:spcBef>
                <a:spcPts val="600"/>
              </a:spcBef>
              <a:buClr>
                <a:srgbClr val="0070C0"/>
              </a:buClr>
              <a:buFont typeface="Wingdings" panose="05000000000000000000" pitchFamily="2" charset="2"/>
              <a:buChar char="u"/>
            </a:pPr>
            <a:r>
              <a:rPr lang="zh-CN" altLang="en-US" sz="1800">
                <a:latin typeface="黑体" panose="02010609060101010101" pitchFamily="49" charset="-122"/>
                <a:ea typeface="黑体" panose="02010609060101010101" pitchFamily="49" charset="-122"/>
              </a:rPr>
              <a:t>不同数据库产品略有执行策略的差别</a:t>
            </a:r>
          </a:p>
          <a:p>
            <a:pPr lvl="2">
              <a:spcBef>
                <a:spcPts val="600"/>
              </a:spcBef>
              <a:buClr>
                <a:srgbClr val="0070C0"/>
              </a:buClr>
              <a:buFont typeface="Wingdings" panose="05000000000000000000" pitchFamily="2" charset="2"/>
              <a:buChar char="u"/>
            </a:pPr>
            <a:r>
              <a:rPr lang="zh-CN" altLang="en-US" sz="1800">
                <a:latin typeface="黑体" panose="02010609060101010101" pitchFamily="49" charset="-122"/>
                <a:ea typeface="黑体" panose="02010609060101010101" pitchFamily="49" charset="-122"/>
              </a:rPr>
              <a:t>使用</a:t>
            </a:r>
            <a:r>
              <a:rPr lang="en-US" altLang="zh-CN" sz="1800">
                <a:latin typeface="黑体" panose="02010609060101010101" pitchFamily="49" charset="-122"/>
                <a:ea typeface="黑体" panose="02010609060101010101" pitchFamily="49" charset="-122"/>
              </a:rPr>
              <a:t>ALTER TABLE</a:t>
            </a:r>
            <a:r>
              <a:rPr lang="zh-CN" altLang="en-US" sz="1800">
                <a:latin typeface="黑体" panose="02010609060101010101" pitchFamily="49" charset="-122"/>
                <a:ea typeface="黑体" panose="02010609060101010101" pitchFamily="49" charset="-122"/>
              </a:rPr>
              <a:t>语句还可以从表中删除已有的列，但删除列之前，必须删除任何引用该列的约束、缺省表达式、计算列表达式或索引。</a:t>
            </a:r>
          </a:p>
          <a:p>
            <a:pPr lvl="1">
              <a:spcBef>
                <a:spcPts val="1200"/>
              </a:spcBef>
              <a:buClr>
                <a:srgbClr val="FF0000"/>
              </a:buClr>
              <a:buFont typeface="Wingdings" panose="05000000000000000000" pitchFamily="2" charset="2"/>
              <a:buChar char="n"/>
            </a:pPr>
            <a:r>
              <a:rPr lang="zh-CN" altLang="en-US">
                <a:latin typeface="黑体" panose="02010609060101010101" pitchFamily="49" charset="-122"/>
                <a:ea typeface="黑体" panose="02010609060101010101" pitchFamily="49" charset="-122"/>
              </a:rPr>
              <a:t>删除表示例：</a:t>
            </a:r>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删除</a:t>
            </a:r>
            <a:r>
              <a:rPr lang="en-US" altLang="zh-CN">
                <a:latin typeface="黑体" panose="02010609060101010101" pitchFamily="49" charset="-122"/>
                <a:ea typeface="黑体" panose="02010609060101010101" pitchFamily="49" charset="-122"/>
              </a:rPr>
              <a:t>RecipeMaster</a:t>
            </a:r>
            <a:r>
              <a:rPr lang="zh-CN" altLang="en-US">
                <a:latin typeface="黑体" panose="02010609060101010101" pitchFamily="49" charset="-122"/>
                <a:ea typeface="黑体" panose="02010609060101010101" pitchFamily="49" charset="-122"/>
              </a:rPr>
              <a:t>表：</a:t>
            </a:r>
          </a:p>
          <a:p>
            <a:pPr lvl="1">
              <a:spcBef>
                <a:spcPts val="1200"/>
              </a:spcBef>
              <a:buClr>
                <a:srgbClr val="FF0000"/>
              </a:buClr>
              <a:buNone/>
            </a:pP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	DROP TABLE RecipeMaster	</a:t>
            </a:r>
            <a:endParaRPr lang="zh-CN" altLang="en-US"/>
          </a:p>
        </p:txBody>
      </p:sp>
      <p:sp>
        <p:nvSpPr>
          <p:cNvPr id="36870" name="AutoShape 10">
            <a:extLst>
              <a:ext uri="{FF2B5EF4-FFF2-40B4-BE49-F238E27FC236}">
                <a16:creationId xmlns:a16="http://schemas.microsoft.com/office/drawing/2014/main" id="{F8AFA853-8D96-434B-8612-575885904EC2}"/>
              </a:ext>
            </a:extLst>
          </p:cNvPr>
          <p:cNvSpPr>
            <a:spLocks noChangeArrowheads="1"/>
          </p:cNvSpPr>
          <p:nvPr/>
        </p:nvSpPr>
        <p:spPr bwMode="auto">
          <a:xfrm>
            <a:off x="2508250" y="117476"/>
            <a:ext cx="1570038" cy="523875"/>
          </a:xfrm>
          <a:prstGeom prst="chevron">
            <a:avLst>
              <a:gd name="adj" fmla="val 17815"/>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表操作</a:t>
            </a:r>
            <a:endParaRPr lang="zh-CN" altLang="en-US">
              <a:sym typeface="Arial" panose="020B0604020202020204" pitchFamily="34" charset="0"/>
            </a:endParaRPr>
          </a:p>
        </p:txBody>
      </p:sp>
      <p:sp>
        <p:nvSpPr>
          <p:cNvPr id="36871" name="AutoShape 10">
            <a:extLst>
              <a:ext uri="{FF2B5EF4-FFF2-40B4-BE49-F238E27FC236}">
                <a16:creationId xmlns:a16="http://schemas.microsoft.com/office/drawing/2014/main" id="{C5E7933E-BDB3-4C8E-9FE7-396AD6B80A44}"/>
              </a:ext>
            </a:extLst>
          </p:cNvPr>
          <p:cNvSpPr>
            <a:spLocks noChangeArrowheads="1"/>
          </p:cNvSpPr>
          <p:nvPr/>
        </p:nvSpPr>
        <p:spPr bwMode="auto">
          <a:xfrm>
            <a:off x="4052888" y="117476"/>
            <a:ext cx="1852612" cy="523875"/>
          </a:xfrm>
          <a:prstGeom prst="chevron">
            <a:avLst>
              <a:gd name="adj" fmla="val 17813"/>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删除表</a:t>
            </a:r>
            <a:endParaRPr lang="zh-CN" altLang="en-US">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773">
                                            <p:txEl>
                                              <p:pRg st="5" end="5"/>
                                            </p:txEl>
                                          </p:spTgt>
                                        </p:tgtEl>
                                        <p:attrNameLst>
                                          <p:attrName>style.visibility</p:attrName>
                                        </p:attrNameLst>
                                      </p:cBhvr>
                                      <p:to>
                                        <p:strVal val="visible"/>
                                      </p:to>
                                    </p:set>
                                    <p:anim calcmode="lin" valueType="num">
                                      <p:cBhvr>
                                        <p:cTn id="7" dur="500" fill="hold"/>
                                        <p:tgtEl>
                                          <p:spTgt spid="32773">
                                            <p:txEl>
                                              <p:pRg st="5" end="5"/>
                                            </p:txEl>
                                          </p:spTgt>
                                        </p:tgtEl>
                                        <p:attrNameLst>
                                          <p:attrName>ppt_x</p:attrName>
                                        </p:attrNameLst>
                                      </p:cBhvr>
                                      <p:tavLst>
                                        <p:tav tm="0">
                                          <p:val>
                                            <p:strVal val="#ppt_x"/>
                                          </p:val>
                                        </p:tav>
                                        <p:tav tm="100000">
                                          <p:val>
                                            <p:strVal val="#ppt_x"/>
                                          </p:val>
                                        </p:tav>
                                      </p:tavLst>
                                    </p:anim>
                                    <p:anim calcmode="lin" valueType="num">
                                      <p:cBhvr>
                                        <p:cTn id="8" dur="500" fill="hold"/>
                                        <p:tgtEl>
                                          <p:spTgt spid="3277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773">
                                            <p:txEl>
                                              <p:pRg st="6" end="6"/>
                                            </p:txEl>
                                          </p:spTgt>
                                        </p:tgtEl>
                                        <p:attrNameLst>
                                          <p:attrName>style.visibility</p:attrName>
                                        </p:attrNameLst>
                                      </p:cBhvr>
                                      <p:to>
                                        <p:strVal val="visible"/>
                                      </p:to>
                                    </p:set>
                                    <p:anim calcmode="lin" valueType="num">
                                      <p:cBhvr>
                                        <p:cTn id="11" dur="500" fill="hold"/>
                                        <p:tgtEl>
                                          <p:spTgt spid="32773">
                                            <p:txEl>
                                              <p:pRg st="6" end="6"/>
                                            </p:txEl>
                                          </p:spTgt>
                                        </p:tgtEl>
                                        <p:attrNameLst>
                                          <p:attrName>ppt_x</p:attrName>
                                        </p:attrNameLst>
                                      </p:cBhvr>
                                      <p:tavLst>
                                        <p:tav tm="0">
                                          <p:val>
                                            <p:strVal val="#ppt_x"/>
                                          </p:val>
                                        </p:tav>
                                        <p:tav tm="100000">
                                          <p:val>
                                            <p:strVal val="#ppt_x"/>
                                          </p:val>
                                        </p:tav>
                                      </p:tavLst>
                                    </p:anim>
                                    <p:anim calcmode="lin" valueType="num">
                                      <p:cBhvr>
                                        <p:cTn id="12" dur="500" fill="hold"/>
                                        <p:tgtEl>
                                          <p:spTgt spid="3277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0">
            <a:hlinkClick r:id="rId2"/>
            <a:extLst>
              <a:ext uri="{FF2B5EF4-FFF2-40B4-BE49-F238E27FC236}">
                <a16:creationId xmlns:a16="http://schemas.microsoft.com/office/drawing/2014/main" id="{37AC4851-585F-4E95-B225-03DEBD36841F}"/>
              </a:ext>
            </a:extLst>
          </p:cNvPr>
          <p:cNvSpPr>
            <a:spLocks noChangeArrowheads="1"/>
          </p:cNvSpPr>
          <p:nvPr/>
        </p:nvSpPr>
        <p:spPr bwMode="auto">
          <a:xfrm>
            <a:off x="6919913" y="6370639"/>
            <a:ext cx="3154362" cy="306387"/>
          </a:xfrm>
          <a:prstGeom prst="rect">
            <a:avLst/>
          </a:prstGeom>
          <a:solidFill>
            <a:srgbClr val="969696">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solidFill>
                  <a:srgbClr val="4D4D4D"/>
                </a:solidFill>
                <a:sym typeface="Arial" panose="020B0604020202020204" pitchFamily="34" charset="0"/>
              </a:rPr>
              <a:t>DATABASE@UESTC</a:t>
            </a:r>
            <a:endParaRPr lang="en-US" altLang="zh-CN">
              <a:sym typeface="Arial" panose="020B0604020202020204" pitchFamily="34" charset="0"/>
            </a:endParaRPr>
          </a:p>
        </p:txBody>
      </p:sp>
      <p:sp>
        <p:nvSpPr>
          <p:cNvPr id="48131" name="TextBox 10">
            <a:extLst>
              <a:ext uri="{FF2B5EF4-FFF2-40B4-BE49-F238E27FC236}">
                <a16:creationId xmlns:a16="http://schemas.microsoft.com/office/drawing/2014/main" id="{667E76B6-68EB-4A96-9FE7-653514748493}"/>
              </a:ext>
            </a:extLst>
          </p:cNvPr>
          <p:cNvSpPr>
            <a:spLocks noChangeArrowheads="1"/>
          </p:cNvSpPr>
          <p:nvPr/>
        </p:nvSpPr>
        <p:spPr bwMode="auto">
          <a:xfrm>
            <a:off x="1893888" y="6330951"/>
            <a:ext cx="1827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b="1">
                <a:solidFill>
                  <a:srgbClr val="FF0000"/>
                </a:solidFill>
                <a:sym typeface="Arial" panose="020B0604020202020204" pitchFamily="34" charset="0"/>
              </a:rPr>
              <a:t>学以致用                     </a:t>
            </a:r>
          </a:p>
          <a:p>
            <a:r>
              <a:rPr lang="zh-CN" altLang="en-US" sz="1200" b="1">
                <a:solidFill>
                  <a:srgbClr val="FF0000"/>
                </a:solidFill>
                <a:sym typeface="Arial" panose="020B0604020202020204" pitchFamily="34" charset="0"/>
              </a:rPr>
              <a:t>	用以促学</a:t>
            </a:r>
            <a:endParaRPr lang="zh-CN" altLang="en-US">
              <a:sym typeface="Arial" panose="020B0604020202020204" pitchFamily="34" charset="0"/>
            </a:endParaRPr>
          </a:p>
        </p:txBody>
      </p:sp>
      <p:sp>
        <p:nvSpPr>
          <p:cNvPr id="48132" name="标题 1">
            <a:extLst>
              <a:ext uri="{FF2B5EF4-FFF2-40B4-BE49-F238E27FC236}">
                <a16:creationId xmlns:a16="http://schemas.microsoft.com/office/drawing/2014/main" id="{96336DA4-0665-4DEF-8429-510D6C29495B}"/>
              </a:ext>
            </a:extLst>
          </p:cNvPr>
          <p:cNvSpPr>
            <a:spLocks noGrp="1" noChangeArrowheads="1"/>
          </p:cNvSpPr>
          <p:nvPr>
            <p:ph type="title" idx="4294967295"/>
          </p:nvPr>
        </p:nvSpPr>
        <p:spPr bwMode="auto">
          <a:xfrm>
            <a:off x="2474914" y="1"/>
            <a:ext cx="7735887" cy="849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黑体" panose="02010609060101010101" pitchFamily="49" charset="-122"/>
                <a:ea typeface="黑体" panose="02010609060101010101" pitchFamily="49" charset="-122"/>
              </a:rPr>
              <a:t> </a:t>
            </a:r>
            <a:endParaRPr lang="zh-CN" altLang="en-US">
              <a:latin typeface="黑体" panose="02010609060101010101" pitchFamily="49" charset="-122"/>
              <a:ea typeface="黑体" panose="02010609060101010101" pitchFamily="49" charset="-122"/>
            </a:endParaRPr>
          </a:p>
        </p:txBody>
      </p:sp>
      <p:sp>
        <p:nvSpPr>
          <p:cNvPr id="48133" name="内容占位符 2">
            <a:extLst>
              <a:ext uri="{FF2B5EF4-FFF2-40B4-BE49-F238E27FC236}">
                <a16:creationId xmlns:a16="http://schemas.microsoft.com/office/drawing/2014/main" id="{54DCE313-4B68-4DA6-B72C-B2455A40B6E9}"/>
              </a:ext>
            </a:extLst>
          </p:cNvPr>
          <p:cNvSpPr>
            <a:spLocks noGrp="1" noChangeArrowheads="1"/>
          </p:cNvSpPr>
          <p:nvPr>
            <p:ph idx="4294967295"/>
          </p:nvPr>
        </p:nvSpPr>
        <p:spPr bwMode="auto">
          <a:xfrm>
            <a:off x="1901825" y="1031875"/>
            <a:ext cx="8497888" cy="538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spcBef>
                <a:spcPts val="600"/>
              </a:spcBef>
              <a:buClr>
                <a:srgbClr val="FF0000"/>
              </a:buClr>
              <a:buFont typeface="Wingdings" panose="05000000000000000000" pitchFamily="2" charset="2"/>
              <a:buChar char="n"/>
            </a:pPr>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百分号</a:t>
            </a:r>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代表任意长度（长度可以为</a:t>
            </a:r>
            <a:r>
              <a:rPr lang="en-US" altLang="zh-CN">
                <a:latin typeface="黑体" panose="02010609060101010101" pitchFamily="49" charset="-122"/>
                <a:ea typeface="黑体" panose="02010609060101010101" pitchFamily="49" charset="-122"/>
              </a:rPr>
              <a:t>0</a:t>
            </a:r>
            <a:r>
              <a:rPr lang="zh-CN" altLang="en-US">
                <a:latin typeface="黑体" panose="02010609060101010101" pitchFamily="49" charset="-122"/>
                <a:ea typeface="黑体" panose="02010609060101010101" pitchFamily="49" charset="-122"/>
              </a:rPr>
              <a:t>）的字符串</a:t>
            </a:r>
          </a:p>
          <a:p>
            <a:pPr lvl="2">
              <a:spcBef>
                <a:spcPts val="600"/>
              </a:spcBef>
              <a:buClr>
                <a:srgbClr val="0070C0"/>
              </a:buClr>
              <a:buFont typeface="Wingdings" panose="05000000000000000000" pitchFamily="2" charset="2"/>
              <a:buChar char="u"/>
            </a:pPr>
            <a:r>
              <a:rPr lang="zh-CN" altLang="en-US" sz="1800">
                <a:latin typeface="黑体" panose="02010609060101010101" pitchFamily="49" charset="-122"/>
                <a:ea typeface="黑体" panose="02010609060101010101" pitchFamily="49" charset="-122"/>
              </a:rPr>
              <a:t>例：</a:t>
            </a:r>
            <a:r>
              <a:rPr lang="en-US" altLang="zh-CN" sz="1800">
                <a:latin typeface="黑体" panose="02010609060101010101" pitchFamily="49" charset="-122"/>
                <a:ea typeface="黑体" panose="02010609060101010101" pitchFamily="49" charset="-122"/>
              </a:rPr>
              <a:t>a%b</a:t>
            </a:r>
            <a:r>
              <a:rPr lang="zh-CN" altLang="en-US" sz="1800">
                <a:latin typeface="黑体" panose="02010609060101010101" pitchFamily="49" charset="-122"/>
                <a:ea typeface="黑体" panose="02010609060101010101" pitchFamily="49" charset="-122"/>
              </a:rPr>
              <a:t>表示以</a:t>
            </a:r>
            <a:r>
              <a:rPr lang="en-US" altLang="zh-CN" sz="1800">
                <a:latin typeface="黑体" panose="02010609060101010101" pitchFamily="49" charset="-122"/>
                <a:ea typeface="黑体" panose="02010609060101010101" pitchFamily="49" charset="-122"/>
              </a:rPr>
              <a:t>a</a:t>
            </a:r>
            <a:r>
              <a:rPr lang="zh-CN" altLang="en-US" sz="1800">
                <a:latin typeface="黑体" panose="02010609060101010101" pitchFamily="49" charset="-122"/>
                <a:ea typeface="黑体" panose="02010609060101010101" pitchFamily="49" charset="-122"/>
              </a:rPr>
              <a:t>开头，以</a:t>
            </a:r>
            <a:r>
              <a:rPr lang="en-US" altLang="zh-CN" sz="1800">
                <a:latin typeface="黑体" panose="02010609060101010101" pitchFamily="49" charset="-122"/>
                <a:ea typeface="黑体" panose="02010609060101010101" pitchFamily="49" charset="-122"/>
              </a:rPr>
              <a:t>b</a:t>
            </a:r>
            <a:r>
              <a:rPr lang="zh-CN" altLang="en-US" sz="1800">
                <a:latin typeface="黑体" panose="02010609060101010101" pitchFamily="49" charset="-122"/>
                <a:ea typeface="黑体" panose="02010609060101010101" pitchFamily="49" charset="-122"/>
              </a:rPr>
              <a:t>结尾的任意长度的字符串。如</a:t>
            </a:r>
            <a:r>
              <a:rPr lang="en-US" altLang="zh-CN" sz="1800">
                <a:latin typeface="黑体" panose="02010609060101010101" pitchFamily="49" charset="-122"/>
                <a:ea typeface="黑体" panose="02010609060101010101" pitchFamily="49" charset="-122"/>
              </a:rPr>
              <a:t>acb</a:t>
            </a:r>
            <a:r>
              <a:rPr lang="zh-CN" altLang="en-US" sz="1800">
                <a:latin typeface="黑体" panose="02010609060101010101" pitchFamily="49" charset="-122"/>
                <a:ea typeface="黑体" panose="02010609060101010101" pitchFamily="49" charset="-122"/>
              </a:rPr>
              <a:t>，</a:t>
            </a:r>
            <a:r>
              <a:rPr lang="en-US" altLang="zh-CN" sz="1800">
                <a:latin typeface="黑体" panose="02010609060101010101" pitchFamily="49" charset="-122"/>
                <a:ea typeface="黑体" panose="02010609060101010101" pitchFamily="49" charset="-122"/>
              </a:rPr>
              <a:t>addgb</a:t>
            </a:r>
            <a:r>
              <a:rPr lang="zh-CN" altLang="en-US" sz="1800">
                <a:latin typeface="黑体" panose="02010609060101010101" pitchFamily="49" charset="-122"/>
                <a:ea typeface="黑体" panose="02010609060101010101" pitchFamily="49" charset="-122"/>
              </a:rPr>
              <a:t>，</a:t>
            </a:r>
            <a:r>
              <a:rPr lang="en-US" altLang="zh-CN" sz="1800">
                <a:latin typeface="黑体" panose="02010609060101010101" pitchFamily="49" charset="-122"/>
                <a:ea typeface="黑体" panose="02010609060101010101" pitchFamily="49" charset="-122"/>
              </a:rPr>
              <a:t>ab </a:t>
            </a:r>
            <a:r>
              <a:rPr lang="zh-CN" altLang="en-US" sz="1800">
                <a:latin typeface="黑体" panose="02010609060101010101" pitchFamily="49" charset="-122"/>
                <a:ea typeface="黑体" panose="02010609060101010101" pitchFamily="49" charset="-122"/>
              </a:rPr>
              <a:t>等都满足该匹配串</a:t>
            </a:r>
          </a:p>
          <a:p>
            <a:pPr lvl="1">
              <a:spcBef>
                <a:spcPts val="600"/>
              </a:spcBef>
              <a:buClr>
                <a:srgbClr val="FF0000"/>
              </a:buClr>
              <a:buFont typeface="Wingdings" panose="05000000000000000000" pitchFamily="2" charset="2"/>
              <a:buChar char="n"/>
            </a:pPr>
            <a:r>
              <a:rPr lang="en-US" altLang="zh-CN">
                <a:latin typeface="黑体" panose="02010609060101010101" pitchFamily="49" charset="-122"/>
                <a:ea typeface="黑体" panose="02010609060101010101" pitchFamily="49" charset="-122"/>
              </a:rPr>
              <a:t>_ (</a:t>
            </a:r>
            <a:r>
              <a:rPr lang="zh-CN" altLang="en-US">
                <a:latin typeface="黑体" panose="02010609060101010101" pitchFamily="49" charset="-122"/>
                <a:ea typeface="黑体" panose="02010609060101010101" pitchFamily="49" charset="-122"/>
              </a:rPr>
              <a:t>下横线</a:t>
            </a:r>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代表任意单个字符</a:t>
            </a:r>
          </a:p>
          <a:p>
            <a:pPr lvl="2">
              <a:spcBef>
                <a:spcPts val="600"/>
              </a:spcBef>
              <a:buClr>
                <a:srgbClr val="0070C0"/>
              </a:buClr>
              <a:buFont typeface="Wingdings" panose="05000000000000000000" pitchFamily="2" charset="2"/>
              <a:buChar char="u"/>
            </a:pPr>
            <a:r>
              <a:rPr lang="zh-CN" altLang="en-US" sz="1800">
                <a:latin typeface="黑体" panose="02010609060101010101" pitchFamily="49" charset="-122"/>
                <a:ea typeface="黑体" panose="02010609060101010101" pitchFamily="49" charset="-122"/>
              </a:rPr>
              <a:t>例：</a:t>
            </a:r>
            <a:r>
              <a:rPr lang="en-US" altLang="zh-CN" sz="1800">
                <a:latin typeface="黑体" panose="02010609060101010101" pitchFamily="49" charset="-122"/>
                <a:ea typeface="黑体" panose="02010609060101010101" pitchFamily="49" charset="-122"/>
              </a:rPr>
              <a:t>a_b</a:t>
            </a:r>
            <a:r>
              <a:rPr lang="zh-CN" altLang="en-US" sz="1800">
                <a:latin typeface="黑体" panose="02010609060101010101" pitchFamily="49" charset="-122"/>
                <a:ea typeface="黑体" panose="02010609060101010101" pitchFamily="49" charset="-122"/>
              </a:rPr>
              <a:t>表示以</a:t>
            </a:r>
            <a:r>
              <a:rPr lang="en-US" altLang="zh-CN" sz="1800">
                <a:latin typeface="黑体" panose="02010609060101010101" pitchFamily="49" charset="-122"/>
                <a:ea typeface="黑体" panose="02010609060101010101" pitchFamily="49" charset="-122"/>
              </a:rPr>
              <a:t>a</a:t>
            </a:r>
            <a:r>
              <a:rPr lang="zh-CN" altLang="en-US" sz="1800">
                <a:latin typeface="黑体" panose="02010609060101010101" pitchFamily="49" charset="-122"/>
                <a:ea typeface="黑体" panose="02010609060101010101" pitchFamily="49" charset="-122"/>
              </a:rPr>
              <a:t>开头，以</a:t>
            </a:r>
            <a:r>
              <a:rPr lang="en-US" altLang="zh-CN" sz="1800">
                <a:latin typeface="黑体" panose="02010609060101010101" pitchFamily="49" charset="-122"/>
                <a:ea typeface="黑体" panose="02010609060101010101" pitchFamily="49" charset="-122"/>
              </a:rPr>
              <a:t>b</a:t>
            </a:r>
            <a:r>
              <a:rPr lang="zh-CN" altLang="en-US" sz="1800">
                <a:latin typeface="黑体" panose="02010609060101010101" pitchFamily="49" charset="-122"/>
                <a:ea typeface="黑体" panose="02010609060101010101" pitchFamily="49" charset="-122"/>
              </a:rPr>
              <a:t>结尾的长度为</a:t>
            </a:r>
            <a:r>
              <a:rPr lang="en-US" altLang="zh-CN" sz="1800">
                <a:latin typeface="黑体" panose="02010609060101010101" pitchFamily="49" charset="-122"/>
                <a:ea typeface="黑体" panose="02010609060101010101" pitchFamily="49" charset="-122"/>
              </a:rPr>
              <a:t>3</a:t>
            </a:r>
            <a:r>
              <a:rPr lang="zh-CN" altLang="en-US" sz="1800">
                <a:latin typeface="黑体" panose="02010609060101010101" pitchFamily="49" charset="-122"/>
                <a:ea typeface="黑体" panose="02010609060101010101" pitchFamily="49" charset="-122"/>
              </a:rPr>
              <a:t>的任意字符串。如</a:t>
            </a:r>
            <a:r>
              <a:rPr lang="en-US" altLang="zh-CN" sz="1800">
                <a:latin typeface="黑体" panose="02010609060101010101" pitchFamily="49" charset="-122"/>
                <a:ea typeface="黑体" panose="02010609060101010101" pitchFamily="49" charset="-122"/>
              </a:rPr>
              <a:t>acb</a:t>
            </a:r>
            <a:r>
              <a:rPr lang="zh-CN" altLang="en-US" sz="1800">
                <a:latin typeface="黑体" panose="02010609060101010101" pitchFamily="49" charset="-122"/>
                <a:ea typeface="黑体" panose="02010609060101010101" pitchFamily="49" charset="-122"/>
              </a:rPr>
              <a:t>，</a:t>
            </a:r>
            <a:r>
              <a:rPr lang="en-US" altLang="zh-CN" sz="1800">
                <a:latin typeface="黑体" panose="02010609060101010101" pitchFamily="49" charset="-122"/>
                <a:ea typeface="黑体" panose="02010609060101010101" pitchFamily="49" charset="-122"/>
              </a:rPr>
              <a:t>afb</a:t>
            </a:r>
            <a:r>
              <a:rPr lang="zh-CN" altLang="en-US" sz="1800">
                <a:latin typeface="黑体" panose="02010609060101010101" pitchFamily="49" charset="-122"/>
                <a:ea typeface="黑体" panose="02010609060101010101" pitchFamily="49" charset="-122"/>
              </a:rPr>
              <a:t>等都满足该匹配串</a:t>
            </a:r>
          </a:p>
          <a:p>
            <a:pPr lvl="1">
              <a:spcBef>
                <a:spcPts val="1200"/>
              </a:spcBef>
              <a:buClr>
                <a:srgbClr val="FF0000"/>
              </a:buClr>
              <a:buFont typeface="Wingdings" panose="05000000000000000000" pitchFamily="2" charset="2"/>
              <a:buChar char="n"/>
            </a:pPr>
            <a:r>
              <a:rPr lang="zh-CN" altLang="en-US">
                <a:latin typeface="黑体" panose="02010609060101010101" pitchFamily="49" charset="-122"/>
                <a:ea typeface="黑体" panose="02010609060101010101" pitchFamily="49" charset="-122"/>
              </a:rPr>
              <a:t>当用户要查询的字符串本身就含有 </a:t>
            </a:r>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或 </a:t>
            </a:r>
            <a:r>
              <a:rPr lang="en-US" altLang="zh-CN">
                <a:latin typeface="黑体" panose="02010609060101010101" pitchFamily="49" charset="-122"/>
                <a:ea typeface="黑体" panose="02010609060101010101" pitchFamily="49" charset="-122"/>
              </a:rPr>
              <a:t>_ </a:t>
            </a:r>
            <a:r>
              <a:rPr lang="zh-CN" altLang="en-US">
                <a:latin typeface="黑体" panose="02010609060101010101" pitchFamily="49" charset="-122"/>
                <a:ea typeface="黑体" panose="02010609060101010101" pitchFamily="49" charset="-122"/>
              </a:rPr>
              <a:t>时，要使用</a:t>
            </a:r>
            <a:r>
              <a:rPr lang="en-US" altLang="zh-CN">
                <a:latin typeface="黑体" panose="02010609060101010101" pitchFamily="49" charset="-122"/>
                <a:ea typeface="黑体" panose="02010609060101010101" pitchFamily="49" charset="-122"/>
              </a:rPr>
              <a:t>ESCAPE </a:t>
            </a:r>
            <a:r>
              <a:rPr lang="en-US" altLang="zh-CN">
                <a:ea typeface="黑体" panose="02010609060101010101" pitchFamily="49" charset="-122"/>
              </a:rPr>
              <a:t>‘</a:t>
            </a:r>
            <a:r>
              <a:rPr lang="en-US" altLang="zh-CN">
                <a:latin typeface="黑体" panose="02010609060101010101" pitchFamily="49" charset="-122"/>
                <a:ea typeface="黑体" panose="02010609060101010101" pitchFamily="49" charset="-122"/>
              </a:rPr>
              <a:t>&lt;</a:t>
            </a:r>
            <a:r>
              <a:rPr lang="zh-CN" altLang="en-US">
                <a:latin typeface="黑体" panose="02010609060101010101" pitchFamily="49" charset="-122"/>
                <a:ea typeface="黑体" panose="02010609060101010101" pitchFamily="49" charset="-122"/>
              </a:rPr>
              <a:t>换码字符</a:t>
            </a:r>
            <a:r>
              <a:rPr lang="en-US" altLang="zh-CN">
                <a:latin typeface="黑体" panose="02010609060101010101" pitchFamily="49" charset="-122"/>
                <a:ea typeface="黑体" panose="02010609060101010101" pitchFamily="49" charset="-122"/>
              </a:rPr>
              <a:t>&gt;</a:t>
            </a:r>
            <a:r>
              <a:rPr lang="en-US" altLang="zh-CN">
                <a:ea typeface="黑体" panose="02010609060101010101" pitchFamily="49" charset="-122"/>
              </a:rPr>
              <a:t>’</a:t>
            </a:r>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短语对通配符进行转义。</a:t>
            </a:r>
          </a:p>
        </p:txBody>
      </p:sp>
      <p:sp>
        <p:nvSpPr>
          <p:cNvPr id="48134" name="AutoShape 10">
            <a:extLst>
              <a:ext uri="{FF2B5EF4-FFF2-40B4-BE49-F238E27FC236}">
                <a16:creationId xmlns:a16="http://schemas.microsoft.com/office/drawing/2014/main" id="{C22705CD-1CA5-4A99-9B86-C3F1D9D1D5DE}"/>
              </a:ext>
            </a:extLst>
          </p:cNvPr>
          <p:cNvSpPr>
            <a:spLocks noChangeArrowheads="1"/>
          </p:cNvSpPr>
          <p:nvPr/>
        </p:nvSpPr>
        <p:spPr bwMode="auto">
          <a:xfrm>
            <a:off x="2508251" y="117476"/>
            <a:ext cx="1806575" cy="523875"/>
          </a:xfrm>
          <a:prstGeom prst="chevron">
            <a:avLst>
              <a:gd name="adj" fmla="val 17817"/>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数据操作</a:t>
            </a:r>
            <a:endParaRPr lang="zh-CN" altLang="en-US">
              <a:sym typeface="Arial" panose="020B0604020202020204" pitchFamily="34" charset="0"/>
            </a:endParaRPr>
          </a:p>
        </p:txBody>
      </p:sp>
      <p:sp>
        <p:nvSpPr>
          <p:cNvPr id="48135" name="AutoShape 10">
            <a:extLst>
              <a:ext uri="{FF2B5EF4-FFF2-40B4-BE49-F238E27FC236}">
                <a16:creationId xmlns:a16="http://schemas.microsoft.com/office/drawing/2014/main" id="{C82ECA95-5BA6-46E6-8504-814F8549436D}"/>
              </a:ext>
            </a:extLst>
          </p:cNvPr>
          <p:cNvSpPr>
            <a:spLocks noChangeArrowheads="1"/>
          </p:cNvSpPr>
          <p:nvPr/>
        </p:nvSpPr>
        <p:spPr bwMode="auto">
          <a:xfrm>
            <a:off x="4289426" y="111125"/>
            <a:ext cx="1852613" cy="522288"/>
          </a:xfrm>
          <a:prstGeom prst="chevron">
            <a:avLst>
              <a:gd name="adj" fmla="val 17867"/>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数据查询</a:t>
            </a:r>
            <a:endParaRPr lang="zh-CN" altLang="en-US">
              <a:sym typeface="Arial" panose="020B0604020202020204" pitchFamily="34" charset="0"/>
            </a:endParaRPr>
          </a:p>
        </p:txBody>
      </p:sp>
      <p:sp>
        <p:nvSpPr>
          <p:cNvPr id="48136" name="AutoShape 10">
            <a:extLst>
              <a:ext uri="{FF2B5EF4-FFF2-40B4-BE49-F238E27FC236}">
                <a16:creationId xmlns:a16="http://schemas.microsoft.com/office/drawing/2014/main" id="{FD985E0A-2AB0-430D-9797-3FC736FFC82B}"/>
              </a:ext>
            </a:extLst>
          </p:cNvPr>
          <p:cNvSpPr>
            <a:spLocks noChangeArrowheads="1"/>
          </p:cNvSpPr>
          <p:nvPr/>
        </p:nvSpPr>
        <p:spPr bwMode="auto">
          <a:xfrm>
            <a:off x="6113463" y="111125"/>
            <a:ext cx="1890712" cy="522288"/>
          </a:xfrm>
          <a:prstGeom prst="chevron">
            <a:avLst>
              <a:gd name="adj" fmla="val 17866"/>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solidFill>
                  <a:srgbClr val="FFFFFF"/>
                </a:solidFill>
                <a:latin typeface="黑体" panose="02010609060101010101" pitchFamily="49" charset="-122"/>
                <a:ea typeface="黑体" panose="02010609060101010101" pitchFamily="49" charset="-122"/>
                <a:sym typeface="黑体" panose="02010609060101010101" pitchFamily="49" charset="-122"/>
              </a:rPr>
              <a:t>条件查询</a:t>
            </a:r>
            <a:endParaRPr lang="zh-CN" altLang="en-US">
              <a:sym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ORDER" val="true"/>
  <p:tag name="PROBLEMSCORE" val="3.0"/>
  <p:tag name="PROBLEMBLANK" val="[{&quot;Num&quot;:1,&quot;Score&quot;:1.0,&quot;Answers&quot;:[&quot;B&quot;],&quot;CaseSensitive&quot;:false,&quot;FuzzyMatch&quot;:false},{&quot;Num&quot;:2,&quot;Score&quot;:1.0,&quot;Answers&quot;:[&quot;A&quot;,&quot;B&quot;],&quot;CaseSensitive&quot;:false,&quot;FuzzyMatch&quot;:false},{&quot;Num&quot;:3,&quot;Score&quot;:1.0,&quot;Answers&quot;:[&quot;A&quot;,&quot;B&quot;,&quot;C&quot;],&quot;CaseSensitive&quot;:false,&quot;FuzzyMatch&quot;:false}]"/>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ORDER" val="true"/>
  <p:tag name="PROBLEMSCORE" val="3.0"/>
  <p:tag name="PROBLEMBLANK" val="[{&quot;Num&quot;:1,&quot;Score&quot;:1.0,&quot;Answers&quot;:[&quot;B&quot;],&quot;CaseSensitive&quot;:false,&quot;FuzzyMatch&quot;:false},{&quot;Num&quot;:2,&quot;Score&quot;:1.0,&quot;Answers&quot;:[&quot;A&quot;,&quot;B&quot;],&quot;CaseSensitive&quot;:false,&quot;FuzzyMatch&quot;:false},{&quot;Num&quot;:3,&quot;Score&quot;:1.0,&quot;Answers&quot;:[&quot;A&quot;,&quot;B&quot;,&quot;C&quot;],&quot;CaseSensitive&quot;:false,&quot;FuzzyMatch&quot;:false}]"/>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2.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6743</Words>
  <Application>Microsoft Office PowerPoint</Application>
  <PresentationFormat>宽屏</PresentationFormat>
  <Paragraphs>832</Paragraphs>
  <Slides>72</Slides>
  <Notes>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72</vt:i4>
      </vt:variant>
    </vt:vector>
  </HeadingPairs>
  <TitlesOfParts>
    <vt:vector size="90" baseType="lpstr">
      <vt:lpstr>Helvetica Neue</vt:lpstr>
      <vt:lpstr>Microsoft Yahei</vt:lpstr>
      <vt:lpstr>PingFang SC</vt:lpstr>
      <vt:lpstr>等线</vt:lpstr>
      <vt:lpstr>等线 Light</vt:lpstr>
      <vt:lpstr>仿宋_GB2312</vt:lpstr>
      <vt:lpstr>黑体</vt:lpstr>
      <vt:lpstr>楷体_GB2312</vt:lpstr>
      <vt:lpstr>宋体</vt:lpstr>
      <vt:lpstr>微软雅黑</vt:lpstr>
      <vt:lpstr>Arial</vt:lpstr>
      <vt:lpstr>Calibri</vt:lpstr>
      <vt:lpstr>Symbol</vt:lpstr>
      <vt:lpstr>Times New Roman</vt:lpstr>
      <vt:lpstr>Wingdings</vt:lpstr>
      <vt:lpstr>Office 主题​​</vt:lpstr>
      <vt:lpstr>公式</vt:lpstr>
      <vt:lpstr>Visio</vt:lpstr>
      <vt:lpstr>PowerPoint 演示文稿</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演示文稿</vt:lpstr>
      <vt:lpstr> </vt:lpstr>
      <vt:lpstr>PowerPoint 演示文稿</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张天茗</dc:creator>
  <cp:lastModifiedBy>张天茗</cp:lastModifiedBy>
  <cp:revision>10</cp:revision>
  <dcterms:created xsi:type="dcterms:W3CDTF">2021-06-02T13:49:44Z</dcterms:created>
  <dcterms:modified xsi:type="dcterms:W3CDTF">2021-06-03T00:59:19Z</dcterms:modified>
</cp:coreProperties>
</file>