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sldIdLst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FBF-2568-45B7-A115-3AE4C67C75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0A796-C8EE-4F0E-91F7-B550EBB816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0A796-C8EE-4F0E-91F7-B550EBB81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07C1A-3AC8-4053-B899-A706867108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9AD4-D4AA-433D-89A3-31E4F2D6A3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hemeOverride" Target="../theme/themeOverride2.xml"/><Relationship Id="rId2" Type="http://schemas.openxmlformats.org/officeDocument/2006/relationships/hyperlink" Target="http://www.seeprettyface.com/mydataset_page3.html#mulu" TargetMode="Externa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3.jpe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openxmlformats.org/officeDocument/2006/relationships/tags" Target="../tags/tag5.xml"/><Relationship Id="rId3" Type="http://schemas.openxmlformats.org/officeDocument/2006/relationships/image" Target="../media/image1.png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4.xml"/><Relationship Id="rId19" Type="http://schemas.openxmlformats.org/officeDocument/2006/relationships/themeOverride" Target="../theme/themeOverride3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image" Target="../media/image6.png"/><Relationship Id="rId13" Type="http://schemas.openxmlformats.org/officeDocument/2006/relationships/tags" Target="../tags/tag10.xml"/><Relationship Id="rId12" Type="http://schemas.openxmlformats.org/officeDocument/2006/relationships/image" Target="../media/image5.jpeg"/><Relationship Id="rId11" Type="http://schemas.openxmlformats.org/officeDocument/2006/relationships/tags" Target="../tags/tag9.xml"/><Relationship Id="rId10" Type="http://schemas.openxmlformats.org/officeDocument/2006/relationships/image" Target="../media/image4.jpe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hemeOverride" Target="../theme/themeOverride5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8.png"/><Relationship Id="rId3" Type="http://schemas.openxmlformats.org/officeDocument/2006/relationships/tags" Target="../tags/tag16.xml"/><Relationship Id="rId2" Type="http://schemas.openxmlformats.org/officeDocument/2006/relationships/image" Target="../media/image7.png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6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image" Target="../media/image10.png"/><Relationship Id="rId3" Type="http://schemas.openxmlformats.org/officeDocument/2006/relationships/tags" Target="../tags/tag20.xml"/><Relationship Id="rId2" Type="http://schemas.openxmlformats.org/officeDocument/2006/relationships/image" Target="../media/image9.png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themeOverride" Target="../theme/themeOverride7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jpeg"/><Relationship Id="rId7" Type="http://schemas.openxmlformats.org/officeDocument/2006/relationships/tags" Target="../tags/tag28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tags" Target="../tags/tag27.xml"/><Relationship Id="rId3" Type="http://schemas.openxmlformats.org/officeDocument/2006/relationships/image" Target="../media/image12.png"/><Relationship Id="rId20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9" Type="http://schemas.openxmlformats.org/officeDocument/2006/relationships/themeOverride" Target="../theme/themeOverride8.xml"/><Relationship Id="rId18" Type="http://schemas.openxmlformats.org/officeDocument/2006/relationships/image" Target="../media/image22.png"/><Relationship Id="rId17" Type="http://schemas.openxmlformats.org/officeDocument/2006/relationships/image" Target="../media/image21.jpeg"/><Relationship Id="rId16" Type="http://schemas.openxmlformats.org/officeDocument/2006/relationships/tags" Target="../tags/tag31.xml"/><Relationship Id="rId15" Type="http://schemas.openxmlformats.org/officeDocument/2006/relationships/image" Target="../media/image20.png"/><Relationship Id="rId14" Type="http://schemas.openxmlformats.org/officeDocument/2006/relationships/image" Target="../media/image19.jpeg"/><Relationship Id="rId13" Type="http://schemas.openxmlformats.org/officeDocument/2006/relationships/tags" Target="../tags/tag30.xml"/><Relationship Id="rId12" Type="http://schemas.openxmlformats.org/officeDocument/2006/relationships/image" Target="../media/image18.png"/><Relationship Id="rId11" Type="http://schemas.openxmlformats.org/officeDocument/2006/relationships/image" Target="../media/image17.jpeg"/><Relationship Id="rId10" Type="http://schemas.openxmlformats.org/officeDocument/2006/relationships/tags" Target="../tags/tag29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目标任务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dk1"/>
                </a:solidFill>
              </a:rPr>
              <a:t>目标利用卷积神经网络进行人脸识别，对于一张人脸图片能够做到分辨性别，并且分辨人脸种类，例如普通人、明星等。</a:t>
            </a:r>
            <a:endParaRPr lang="en-US" altLang="zh-CN" dirty="0">
              <a:solidFill>
                <a:schemeClr val="dk1"/>
              </a:solidFill>
            </a:endParaRPr>
          </a:p>
          <a:p>
            <a:endParaRPr lang="en-US" altLang="zh-C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数据集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dk1"/>
                </a:solidFill>
                <a:hlinkClick r:id="rId2"/>
              </a:rPr>
              <a:t>http://www.seeprettyface.com/mydataset_page3.html#mulu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zh-CN" altLang="en-US" dirty="0">
                <a:solidFill>
                  <a:schemeClr val="dk1"/>
                </a:solidFill>
              </a:rPr>
              <a:t>选用了动漫、网红、明星、超模的数据集以及未知来源的性别数据集。对于这些数据集进行了减小尺寸、按比例随机删除数据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zh-CN" altLang="en-US" dirty="0">
                <a:solidFill>
                  <a:schemeClr val="dk1"/>
                </a:solidFill>
              </a:rPr>
              <a:t>因为邮件附件大小的限制，最终共使用了</a:t>
            </a:r>
            <a:r>
              <a:rPr lang="en-US" altLang="zh-CN" dirty="0">
                <a:solidFill>
                  <a:schemeClr val="dk1"/>
                </a:solidFill>
              </a:rPr>
              <a:t>65277</a:t>
            </a:r>
            <a:r>
              <a:rPr lang="zh-CN" altLang="en-US" dirty="0">
                <a:solidFill>
                  <a:schemeClr val="dk1"/>
                </a:solidFill>
              </a:rPr>
              <a:t>张图片。</a:t>
            </a:r>
            <a:endParaRPr lang="en-US" altLang="zh-CN" dirty="0">
              <a:solidFill>
                <a:schemeClr val="dk1"/>
              </a:solidFill>
            </a:endParaRPr>
          </a:p>
          <a:p>
            <a:endParaRPr lang="en-US" altLang="zh-C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数据集截图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771243" y="1690688"/>
            <a:ext cx="178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性别数据集</a:t>
            </a:r>
            <a:endParaRPr lang="zh-CN" altLang="en-US" dirty="0">
              <a:solidFill>
                <a:schemeClr val="dk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49" y="2453261"/>
            <a:ext cx="2438400" cy="243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358" y="2453261"/>
            <a:ext cx="2438400" cy="24384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8073956" y="1463290"/>
            <a:ext cx="166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类别数据集</a:t>
            </a:r>
            <a:endParaRPr lang="zh-CN" altLang="en-US" dirty="0">
              <a:solidFill>
                <a:schemeClr val="dk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29" y="1938663"/>
            <a:ext cx="2438400" cy="2438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714" y="1938663"/>
            <a:ext cx="2438400" cy="2438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29" y="4419600"/>
            <a:ext cx="2438400" cy="24384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714" y="4419600"/>
            <a:ext cx="2438400" cy="2438400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15"/>
            </p:custDataLst>
          </p:nvPr>
        </p:nvSpPr>
        <p:spPr>
          <a:xfrm>
            <a:off x="5411211" y="5423440"/>
            <a:ext cx="461665" cy="555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网红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1353800" y="2957209"/>
            <a:ext cx="461665" cy="609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明星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5450321" y="3010981"/>
            <a:ext cx="461665" cy="5558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动漫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11353800" y="5313193"/>
            <a:ext cx="461665" cy="8800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普通人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模型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820571" y="2230697"/>
          <a:ext cx="8550858" cy="333756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584000"/>
                <a:gridCol w="1161143"/>
                <a:gridCol w="1161143"/>
                <a:gridCol w="1161143"/>
                <a:gridCol w="1161143"/>
                <a:gridCol w="23222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性别判断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类别判断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cPr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采用卷积神经网络，训练算法为</a:t>
                      </a:r>
                      <a:r>
                        <a:rPr lang="en-US" altLang="zh-CN" dirty="0"/>
                        <a:t>Adam,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激活函数为</a:t>
                      </a:r>
                      <a:r>
                        <a:rPr lang="en-US" altLang="zh-CN" dirty="0" err="1"/>
                        <a:t>ReLU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卷积核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输出通道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卷积核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输出通道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第一层卷积层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3*3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3*3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第二层卷积层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第三层卷积层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池化核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输出大小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池化核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输出大小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第一层池化层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2*2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128*128</a:t>
                      </a:r>
                      <a:endParaRPr lang="zh-CN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2*2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128*128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第二层池化层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64*64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64*64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第三层池化层</a:t>
                      </a:r>
                      <a:endParaRPr lang="zh-CN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cPr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32*32</a:t>
                      </a:r>
                      <a:endParaRPr lang="zh-CN" altLang="en-US" dirty="0"/>
                    </a:p>
                  </a:txBody>
                  <a:tcPr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训练过程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7311" y="1345786"/>
            <a:ext cx="6607113" cy="267485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7311" y="4079004"/>
            <a:ext cx="6617143" cy="2600656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872918" y="2221547"/>
            <a:ext cx="260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性别模型训练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zh-CN" altLang="en-US" dirty="0">
                <a:solidFill>
                  <a:schemeClr val="dk1"/>
                </a:solidFill>
              </a:rPr>
              <a:t>训练集包含</a:t>
            </a:r>
            <a:r>
              <a:rPr lang="en-US" altLang="zh-CN" dirty="0">
                <a:solidFill>
                  <a:schemeClr val="dk1"/>
                </a:solidFill>
              </a:rPr>
              <a:t>5000</a:t>
            </a:r>
            <a:r>
              <a:rPr lang="zh-CN" altLang="en-US" dirty="0">
                <a:solidFill>
                  <a:schemeClr val="dk1"/>
                </a:solidFill>
              </a:rPr>
              <a:t>张男性、</a:t>
            </a:r>
            <a:r>
              <a:rPr lang="en-US" altLang="zh-CN" dirty="0">
                <a:solidFill>
                  <a:schemeClr val="dk1"/>
                </a:solidFill>
              </a:rPr>
              <a:t>5000</a:t>
            </a:r>
            <a:r>
              <a:rPr lang="zh-CN" altLang="en-US" dirty="0">
                <a:solidFill>
                  <a:schemeClr val="dk1"/>
                </a:solidFill>
              </a:rPr>
              <a:t>张女性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8022075" y="4917667"/>
            <a:ext cx="2308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类别模型训练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zh-CN" altLang="en-US" dirty="0">
                <a:solidFill>
                  <a:schemeClr val="dk1"/>
                </a:solidFill>
              </a:rPr>
              <a:t>训练集共有</a:t>
            </a:r>
            <a:r>
              <a:rPr lang="en-US" altLang="zh-CN" dirty="0">
                <a:solidFill>
                  <a:schemeClr val="dk1"/>
                </a:solidFill>
              </a:rPr>
              <a:t>42222</a:t>
            </a:r>
            <a:r>
              <a:rPr lang="zh-CN" altLang="en-US" dirty="0">
                <a:solidFill>
                  <a:schemeClr val="dk1"/>
                </a:solidFill>
              </a:rPr>
              <a:t>张图片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测试过程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8006" y="2176340"/>
            <a:ext cx="6622354" cy="861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8006" y="4457581"/>
            <a:ext cx="6690940" cy="86113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7918315" y="2145242"/>
            <a:ext cx="2607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性别模型测试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zh-CN" altLang="en-US" dirty="0">
                <a:solidFill>
                  <a:schemeClr val="dk1"/>
                </a:solidFill>
              </a:rPr>
              <a:t>测试集包含</a:t>
            </a:r>
            <a:r>
              <a:rPr lang="en-US" altLang="zh-CN" dirty="0">
                <a:solidFill>
                  <a:schemeClr val="dk1"/>
                </a:solidFill>
              </a:rPr>
              <a:t>1250</a:t>
            </a:r>
            <a:r>
              <a:rPr lang="zh-CN" altLang="en-US" dirty="0">
                <a:solidFill>
                  <a:schemeClr val="dk1"/>
                </a:solidFill>
              </a:rPr>
              <a:t>张男性、</a:t>
            </a:r>
            <a:r>
              <a:rPr lang="en-US" altLang="zh-CN" dirty="0">
                <a:solidFill>
                  <a:schemeClr val="dk1"/>
                </a:solidFill>
              </a:rPr>
              <a:t>1250</a:t>
            </a:r>
            <a:r>
              <a:rPr lang="zh-CN" altLang="en-US" dirty="0">
                <a:solidFill>
                  <a:schemeClr val="dk1"/>
                </a:solidFill>
              </a:rPr>
              <a:t>张女性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7843736" y="4564982"/>
            <a:ext cx="2756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类别模型测试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zh-CN" altLang="en-US" dirty="0">
                <a:solidFill>
                  <a:schemeClr val="dk1"/>
                </a:solidFill>
              </a:rPr>
              <a:t>测试集共有</a:t>
            </a:r>
            <a:r>
              <a:rPr lang="en-US" altLang="zh-CN" dirty="0">
                <a:solidFill>
                  <a:schemeClr val="dk1"/>
                </a:solidFill>
              </a:rPr>
              <a:t>10555</a:t>
            </a:r>
            <a:r>
              <a:rPr lang="zh-CN" altLang="en-US" dirty="0">
                <a:solidFill>
                  <a:schemeClr val="dk1"/>
                </a:solidFill>
              </a:rPr>
              <a:t>张图片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581073" y="3424935"/>
            <a:ext cx="351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正确率</a:t>
            </a:r>
            <a:r>
              <a:rPr lang="en-US" altLang="zh-CN" dirty="0">
                <a:solidFill>
                  <a:schemeClr val="dk1"/>
                </a:solidFill>
              </a:rPr>
              <a:t>98.96%</a:t>
            </a:r>
            <a:endParaRPr lang="en-US" altLang="zh-CN" dirty="0">
              <a:solidFill>
                <a:schemeClr val="dk1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2581073" y="5821220"/>
            <a:ext cx="351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dk1"/>
                </a:solidFill>
              </a:rPr>
              <a:t>正确率</a:t>
            </a:r>
            <a:r>
              <a:rPr lang="en-US" altLang="zh-CN" dirty="0">
                <a:solidFill>
                  <a:schemeClr val="dk1"/>
                </a:solidFill>
              </a:rPr>
              <a:t>96.17%</a:t>
            </a:r>
            <a:endParaRPr lang="en-US" altLang="zh-CN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结果的评估和分析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dk1"/>
                </a:solidFill>
              </a:rPr>
              <a:t>对于性别的判断正确率在大样本的情况下能达到</a:t>
            </a:r>
            <a:r>
              <a:rPr lang="en-US" altLang="zh-CN" dirty="0">
                <a:solidFill>
                  <a:schemeClr val="dk1"/>
                </a:solidFill>
              </a:rPr>
              <a:t>99.5%</a:t>
            </a:r>
            <a:r>
              <a:rPr lang="zh-CN" altLang="en-US" dirty="0">
                <a:solidFill>
                  <a:schemeClr val="dk1"/>
                </a:solidFill>
              </a:rPr>
              <a:t>，在这个小样本中达到</a:t>
            </a:r>
            <a:r>
              <a:rPr lang="en-US" altLang="zh-CN" dirty="0">
                <a:solidFill>
                  <a:schemeClr val="dk1"/>
                </a:solidFill>
              </a:rPr>
              <a:t>98.96%</a:t>
            </a:r>
            <a:r>
              <a:rPr lang="zh-CN" altLang="en-US" dirty="0">
                <a:solidFill>
                  <a:schemeClr val="dk1"/>
                </a:solidFill>
              </a:rPr>
              <a:t>的正确率属于正常水平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zh-CN" altLang="en-US" dirty="0">
                <a:solidFill>
                  <a:schemeClr val="dk1"/>
                </a:solidFill>
              </a:rPr>
              <a:t>对于类别的判断大样本情况下正确率能到达</a:t>
            </a:r>
            <a:r>
              <a:rPr lang="en-US" altLang="zh-CN" dirty="0">
                <a:solidFill>
                  <a:schemeClr val="dk1"/>
                </a:solidFill>
              </a:rPr>
              <a:t>98%</a:t>
            </a:r>
            <a:r>
              <a:rPr lang="zh-CN" altLang="en-US" dirty="0">
                <a:solidFill>
                  <a:schemeClr val="dk1"/>
                </a:solidFill>
              </a:rPr>
              <a:t>，小样本为</a:t>
            </a:r>
            <a:r>
              <a:rPr lang="en-US" altLang="zh-CN" dirty="0">
                <a:solidFill>
                  <a:schemeClr val="dk1"/>
                </a:solidFill>
              </a:rPr>
              <a:t>96.17%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zh-CN" altLang="en-US" dirty="0">
                <a:solidFill>
                  <a:schemeClr val="dk1"/>
                </a:solidFill>
              </a:rPr>
              <a:t>性别判断的正确率高属于正常现象，但是对于类别判断中，网红和明星的判断正确率如此之高属实奇怪。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zh-CN" altLang="en-US" dirty="0">
                <a:solidFill>
                  <a:schemeClr val="dk1"/>
                </a:solidFill>
              </a:rPr>
              <a:t>因为我个人难以分辨出两者的区别，为了防止代码出错，我手动进行了测试。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2" y="3239324"/>
            <a:ext cx="2438400" cy="2438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7" y="5835896"/>
            <a:ext cx="2827265" cy="41913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47" y="157570"/>
            <a:ext cx="2438400" cy="2438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559" y="2704268"/>
            <a:ext cx="2720576" cy="4343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60" y="157570"/>
            <a:ext cx="2438400" cy="2438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73" y="2696648"/>
            <a:ext cx="2796782" cy="44199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647" y="3239324"/>
            <a:ext cx="2438400" cy="2438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1697" y="5843516"/>
            <a:ext cx="2766300" cy="41151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92" y="157570"/>
            <a:ext cx="2438400" cy="24384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35407" y="2748868"/>
            <a:ext cx="2644369" cy="40389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392" y="3239324"/>
            <a:ext cx="2438400" cy="243840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35407" y="5848597"/>
            <a:ext cx="2850127" cy="46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PLACING_PICTURE_USER_VIEWPORT" val="{&quot;height&quot;:4212.365354330708,&quot;width&quot;:10404.902362204724}"/>
</p:tagLst>
</file>

<file path=ppt/tags/tag16.xml><?xml version="1.0" encoding="utf-8"?>
<p:tagLst xmlns:p="http://schemas.openxmlformats.org/presentationml/2006/main">
  <p:tag name="KSO_WM_UNIT_PLACING_PICTURE_USER_VIEWPORT" val="{&quot;height&quot;:4095.5212598425196,&quot;width&quot;:10420.697637795276}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PLACING_PICTURE_USER_VIEWPORT" val="{&quot;height&quot;:1356.1181102362204,&quot;width&quot;:10428.903937007874}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PLACING_PICTURE_USER_VIEWPORT" val="{&quot;height&quot;:1356.1181102362204,&quot;width&quot;:10536.913385826772}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27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28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29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31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4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5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8.xml><?xml version="1.0" encoding="utf-8"?>
<p:tagLst xmlns:p="http://schemas.openxmlformats.org/presentationml/2006/main">
  <p:tag name="KSO_WM_UNIT_PLACING_PICTURE_USER_VIEWPORT" val="{&quot;height&quot;:3840,&quot;width&quot;:3840}"/>
</p:tagLst>
</file>

<file path=ppt/tags/tag9.xml><?xml version="1.0" encoding="utf-8"?>
<p:tagLst xmlns:p="http://schemas.openxmlformats.org/presentationml/2006/main">
  <p:tag name="KSO_WM_UNIT_PLACING_PICTURE_USER_VIEWPORT" val="{&quot;height&quot;:3840,&quot;width&quot;:384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83752"/>
    </a:dk2>
    <a:lt2>
      <a:srgbClr val="E3E5EA"/>
    </a:lt2>
    <a:accent1>
      <a:srgbClr val="4B74BE"/>
    </a:accent1>
    <a:accent2>
      <a:srgbClr val="626BAF"/>
    </a:accent2>
    <a:accent3>
      <a:srgbClr val="7963A1"/>
    </a:accent3>
    <a:accent4>
      <a:srgbClr val="905B92"/>
    </a:accent4>
    <a:accent5>
      <a:srgbClr val="A75384"/>
    </a:accent5>
    <a:accent6>
      <a:srgbClr val="BF4B76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83752"/>
    </a:dk2>
    <a:lt2>
      <a:srgbClr val="E3E5EA"/>
    </a:lt2>
    <a:accent1>
      <a:srgbClr val="4B74BE"/>
    </a:accent1>
    <a:accent2>
      <a:srgbClr val="626BAF"/>
    </a:accent2>
    <a:accent3>
      <a:srgbClr val="7963A1"/>
    </a:accent3>
    <a:accent4>
      <a:srgbClr val="905B92"/>
    </a:accent4>
    <a:accent5>
      <a:srgbClr val="A75384"/>
    </a:accent5>
    <a:accent6>
      <a:srgbClr val="BF4B76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83752"/>
    </a:dk2>
    <a:lt2>
      <a:srgbClr val="E3E5EA"/>
    </a:lt2>
    <a:accent1>
      <a:srgbClr val="4B74BE"/>
    </a:accent1>
    <a:accent2>
      <a:srgbClr val="626BAF"/>
    </a:accent2>
    <a:accent3>
      <a:srgbClr val="7963A1"/>
    </a:accent3>
    <a:accent4>
      <a:srgbClr val="905B92"/>
    </a:accent4>
    <a:accent5>
      <a:srgbClr val="A75384"/>
    </a:accent5>
    <a:accent6>
      <a:srgbClr val="BF4B76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83752"/>
    </a:dk2>
    <a:lt2>
      <a:srgbClr val="E3E5EA"/>
    </a:lt2>
    <a:accent1>
      <a:srgbClr val="4B74BE"/>
    </a:accent1>
    <a:accent2>
      <a:srgbClr val="626BAF"/>
    </a:accent2>
    <a:accent3>
      <a:srgbClr val="7963A1"/>
    </a:accent3>
    <a:accent4>
      <a:srgbClr val="905B92"/>
    </a:accent4>
    <a:accent5>
      <a:srgbClr val="A75384"/>
    </a:accent5>
    <a:accent6>
      <a:srgbClr val="BF4B76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83752"/>
    </a:dk2>
    <a:lt2>
      <a:srgbClr val="E3E5EA"/>
    </a:lt2>
    <a:accent1>
      <a:srgbClr val="4B74BE"/>
    </a:accent1>
    <a:accent2>
      <a:srgbClr val="626BAF"/>
    </a:accent2>
    <a:accent3>
      <a:srgbClr val="7963A1"/>
    </a:accent3>
    <a:accent4>
      <a:srgbClr val="905B92"/>
    </a:accent4>
    <a:accent5>
      <a:srgbClr val="A75384"/>
    </a:accent5>
    <a:accent6>
      <a:srgbClr val="BF4B76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83752"/>
    </a:dk2>
    <a:lt2>
      <a:srgbClr val="E3E5EA"/>
    </a:lt2>
    <a:accent1>
      <a:srgbClr val="4B74BE"/>
    </a:accent1>
    <a:accent2>
      <a:srgbClr val="626BAF"/>
    </a:accent2>
    <a:accent3>
      <a:srgbClr val="7963A1"/>
    </a:accent3>
    <a:accent4>
      <a:srgbClr val="905B92"/>
    </a:accent4>
    <a:accent5>
      <a:srgbClr val="A75384"/>
    </a:accent5>
    <a:accent6>
      <a:srgbClr val="BF4B76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83752"/>
    </a:dk2>
    <a:lt2>
      <a:srgbClr val="E3E5EA"/>
    </a:lt2>
    <a:accent1>
      <a:srgbClr val="4B74BE"/>
    </a:accent1>
    <a:accent2>
      <a:srgbClr val="626BAF"/>
    </a:accent2>
    <a:accent3>
      <a:srgbClr val="7963A1"/>
    </a:accent3>
    <a:accent4>
      <a:srgbClr val="905B92"/>
    </a:accent4>
    <a:accent5>
      <a:srgbClr val="A75384"/>
    </a:accent5>
    <a:accent6>
      <a:srgbClr val="BF4B76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283752"/>
    </a:dk2>
    <a:lt2>
      <a:srgbClr val="E3E5EA"/>
    </a:lt2>
    <a:accent1>
      <a:srgbClr val="4B74BE"/>
    </a:accent1>
    <a:accent2>
      <a:srgbClr val="626BAF"/>
    </a:accent2>
    <a:accent3>
      <a:srgbClr val="7963A1"/>
    </a:accent3>
    <a:accent4>
      <a:srgbClr val="905B92"/>
    </a:accent4>
    <a:accent5>
      <a:srgbClr val="A75384"/>
    </a:accent5>
    <a:accent6>
      <a:srgbClr val="BF4B76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WPS 演示</Application>
  <PresentationFormat>宽屏</PresentationFormat>
  <Paragraphs>158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1_Office 主题​​</vt:lpstr>
      <vt:lpstr>目标任务</vt:lpstr>
      <vt:lpstr>数据集</vt:lpstr>
      <vt:lpstr>数据集截图</vt:lpstr>
      <vt:lpstr>模型</vt:lpstr>
      <vt:lpstr>训练过程</vt:lpstr>
      <vt:lpstr>测试过程</vt:lpstr>
      <vt:lpstr>结果的评估和分析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数据集</dc:title>
  <dc:creator>张 天茗</dc:creator>
  <cp:lastModifiedBy>ztmzz</cp:lastModifiedBy>
  <cp:revision>17</cp:revision>
  <dcterms:created xsi:type="dcterms:W3CDTF">2021-05-07T08:01:00Z</dcterms:created>
  <dcterms:modified xsi:type="dcterms:W3CDTF">2021-05-08T08:45:15Z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11AE68AEB35240C0B753D9652E2F76BC</vt:lpwstr>
  </property>
  <property fmtid="{D5CDD505-2E9C-101B-9397-08002B2CF9AE}" pid="3" name="KSOProductBuildVer">
    <vt:lpwstr>2052-11.1.0.10463</vt:lpwstr>
  </property>
</Properties>
</file>