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5" r:id="rId3"/>
    <p:sldId id="274" r:id="rId4"/>
    <p:sldId id="275" r:id="rId5"/>
    <p:sldId id="276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67" r:id="rId15"/>
    <p:sldId id="273" r:id="rId16"/>
    <p:sldId id="272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1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2024/4/6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2024/4/6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2024/4/6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2024/4/6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LID4096"/>
          </a:p>
        </p:txBody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LID4096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数据备份软件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rtl="0">
              <a:spcAft>
                <a:spcPts val="600"/>
              </a:spcAft>
            </a:pPr>
            <a:r>
              <a:rPr lang="zh-CN" altLang="en-US" sz="21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指导老师：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詹文翰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>
              <a:spcAft>
                <a:spcPts val="600"/>
              </a:spcAft>
            </a:pP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组员：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02DA9-B3AE-79A0-0262-7B8E1DEA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类和对象描述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120A852-2AEC-91ED-F9DC-A9C073D223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834670" y="2311592"/>
            <a:ext cx="1863165" cy="1855653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55763-8FAA-8D93-1AEF-34603DD2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2024/4/6</a:t>
            </a:fld>
            <a:endParaRPr 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2D21A8D-6DDB-376D-127C-633E61E6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84362"/>
              </p:ext>
            </p:extLst>
          </p:nvPr>
        </p:nvGraphicFramePr>
        <p:xfrm>
          <a:off x="1237611" y="2309271"/>
          <a:ext cx="1327785" cy="1783080"/>
        </p:xfrm>
        <a:graphic>
          <a:graphicData uri="http://schemas.openxmlformats.org/drawingml/2006/table">
            <a:tbl>
              <a:tblPr firstRow="1" firstCol="1" bandRow="1"/>
              <a:tblGrid>
                <a:gridCol w="1327785">
                  <a:extLst>
                    <a:ext uri="{9D8B030D-6E8A-4147-A177-3AD203B41FA5}">
                      <a16:colId xmlns:a16="http://schemas.microsoft.com/office/drawing/2014/main" val="1704368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属性含义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72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6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98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文件权限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991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文件索引节点号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453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文件硬链接数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71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文件最后访问时间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39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文件最后修改时间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64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文件大小（软硬链接则为对应目录长度）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244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555A87-5DE0-5370-C1F8-F1C3CDAC2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296"/>
              </p:ext>
            </p:extLst>
          </p:nvPr>
        </p:nvGraphicFramePr>
        <p:xfrm>
          <a:off x="5331206" y="2309271"/>
          <a:ext cx="3207385" cy="982980"/>
        </p:xfrm>
        <a:graphic>
          <a:graphicData uri="http://schemas.openxmlformats.org/drawingml/2006/table">
            <a:tbl>
              <a:tblPr firstRow="1" firstCol="1" bandRow="1"/>
              <a:tblGrid>
                <a:gridCol w="1327785">
                  <a:extLst>
                    <a:ext uri="{9D8B030D-6E8A-4147-A177-3AD203B41FA5}">
                      <a16:colId xmlns:a16="http://schemas.microsoft.com/office/drawing/2014/main" val="20771425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41478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属性含义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9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文件元信息大小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获取文件元信息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730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文件元信息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打开一个文件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54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备份文件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20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验证备份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18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恢复文件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0412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AA29B6D-8CF2-F310-D045-61DFF67E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06" y="3478127"/>
            <a:ext cx="3645724" cy="11827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B1EDE0-FDDB-876F-C923-63498B91B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1" y="4843807"/>
            <a:ext cx="1859441" cy="1146147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E195CAD-3DB2-38A3-76D7-3B8EBA3E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28668"/>
              </p:ext>
            </p:extLst>
          </p:nvPr>
        </p:nvGraphicFramePr>
        <p:xfrm>
          <a:off x="4128928" y="4876459"/>
          <a:ext cx="5226050" cy="965835"/>
        </p:xfrm>
        <a:graphic>
          <a:graphicData uri="http://schemas.openxmlformats.org/drawingml/2006/table">
            <a:tbl>
              <a:tblPr firstRow="1" firstCol="1" bandRow="1"/>
              <a:tblGrid>
                <a:gridCol w="2406650">
                  <a:extLst>
                    <a:ext uri="{9D8B030D-6E8A-4147-A177-3AD203B41FA5}">
                      <a16:colId xmlns:a16="http://schemas.microsoft.com/office/drawing/2014/main" val="46064962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277190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属性含义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82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左子树节点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重载大于操作符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39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右子树节点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82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节点数据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1503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节点数据频率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2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0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F0474-F9B9-2C9F-FD10-05D8B21F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应用场景和状态图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DB70233-8CAE-9328-C2C0-A0C14B8A7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6588" y="2567969"/>
            <a:ext cx="4664075" cy="305521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A4696-4465-A156-7F0A-6338E5F4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2024/4/6</a:t>
            </a:fld>
            <a:endParaRPr 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79CD6B-6828-8004-DD26-A01DD28D49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02692" y="2156111"/>
            <a:ext cx="2765301" cy="3878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85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C7EB7-FA13-0D33-9729-DCEB9702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r>
              <a:rPr lang="en-US" altLang="zh-CN" dirty="0"/>
              <a:t>——</a:t>
            </a:r>
            <a:r>
              <a:rPr lang="zh-CN" altLang="en-US" dirty="0"/>
              <a:t>基础测试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4F3F9600-F7D2-4ED4-42FB-34DBF9AAC21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16493692"/>
              </p:ext>
            </p:extLst>
          </p:nvPr>
        </p:nvGraphicFramePr>
        <p:xfrm>
          <a:off x="1205554" y="2014194"/>
          <a:ext cx="3274166" cy="4201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034">
                  <a:extLst>
                    <a:ext uri="{9D8B030D-6E8A-4147-A177-3AD203B41FA5}">
                      <a16:colId xmlns:a16="http://schemas.microsoft.com/office/drawing/2014/main" val="1433278161"/>
                    </a:ext>
                  </a:extLst>
                </a:gridCol>
                <a:gridCol w="1432034">
                  <a:extLst>
                    <a:ext uri="{9D8B030D-6E8A-4147-A177-3AD203B41FA5}">
                      <a16:colId xmlns:a16="http://schemas.microsoft.com/office/drawing/2014/main" val="3528438781"/>
                    </a:ext>
                  </a:extLst>
                </a:gridCol>
                <a:gridCol w="410098">
                  <a:extLst>
                    <a:ext uri="{9D8B030D-6E8A-4147-A177-3AD203B41FA5}">
                      <a16:colId xmlns:a16="http://schemas.microsoft.com/office/drawing/2014/main" val="3572761935"/>
                    </a:ext>
                  </a:extLst>
                </a:gridCol>
              </a:tblGrid>
              <a:tr h="13128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检查项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结论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2169798242"/>
                  </a:ext>
                </a:extLst>
              </a:tr>
              <a:tr h="131288">
                <a:tc rowSpan="3"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数据种类问题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种类的数据类型有错误吗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914933870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存在不同的数据类型赋值吗？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有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505720115"/>
                  </a:ext>
                </a:extLst>
              </a:tr>
              <a:tr h="262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存在不同的数据类型种类的比较吗？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1854599562"/>
                  </a:ext>
                </a:extLst>
              </a:tr>
              <a:tr h="262576">
                <a:tc rowSpan="3"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变量值问题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变量的初始化或缺省值有错误吗？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1283373278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 dirty="0">
                          <a:effectLst/>
                        </a:rPr>
                        <a:t>变量发生上溢或下溢吗？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发生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2134966297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变量的精度不够吗？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4139392596"/>
                  </a:ext>
                </a:extLst>
              </a:tr>
              <a:tr h="262576">
                <a:tc rowSpan="3">
                  <a:txBody>
                    <a:bodyPr/>
                    <a:lstStyle/>
                    <a:p>
                      <a:pPr algn="just"/>
                      <a:r>
                        <a:rPr lang="zh-CN" sz="600" kern="100" dirty="0">
                          <a:effectLst/>
                        </a:rPr>
                        <a:t>逻辑判断问题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由于精度原因以致比较无效吗？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3435538746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表达式中的优先级有误吗？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有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2095312545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逻辑判断结果颠倒吗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有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3058597534"/>
                  </a:ext>
                </a:extLst>
              </a:tr>
              <a:tr h="131288">
                <a:tc rowSpan="4"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循环问题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循环停止条件不正确吗？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正确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1194037680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无法正常停止（死循环）吗？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是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3739536701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错误地更正循环变量吗？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否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1127961712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存在误差累积吗？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3203920846"/>
                  </a:ext>
                </a:extLst>
              </a:tr>
              <a:tr h="262576">
                <a:tc rowSpan="5"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内存问题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内存没有被正确的初始化却被使用吗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4261396522"/>
                  </a:ext>
                </a:extLst>
              </a:tr>
              <a:tr h="262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内存被释放后却连续被使用吗？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2863713015"/>
                  </a:ext>
                </a:extLst>
              </a:tr>
              <a:tr h="262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内存泄露吗？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不泄露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4049167943"/>
                  </a:ext>
                </a:extLst>
              </a:tr>
              <a:tr h="262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内存越界吗？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未越界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3376695057"/>
                  </a:ext>
                </a:extLst>
              </a:tr>
              <a:tr h="262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出现指针越界吗？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未出现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3224128455"/>
                  </a:ext>
                </a:extLst>
              </a:tr>
              <a:tr h="262576">
                <a:tc rowSpan="4"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文件</a:t>
                      </a:r>
                      <a:r>
                        <a:rPr lang="en-US" sz="600" kern="100">
                          <a:effectLst/>
                        </a:rPr>
                        <a:t>I/O</a:t>
                      </a:r>
                      <a:r>
                        <a:rPr lang="zh-CN" sz="600" kern="100">
                          <a:effectLst/>
                        </a:rPr>
                        <a:t>问题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对不存在的也许错误的文件进行操作吗？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4112971736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文件以不正确的方式打开吗？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1964511100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文件结束判断不正确吗？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1426097080"/>
                  </a:ext>
                </a:extLst>
              </a:tr>
              <a:tr h="131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>
                          <a:effectLst/>
                        </a:rPr>
                        <a:t>没有正确地关闭文件吗？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600" kern="100" dirty="0">
                          <a:effectLst/>
                        </a:rPr>
                        <a:t>无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373" marR="42373" marT="0" marB="0"/>
                </a:tc>
                <a:extLst>
                  <a:ext uri="{0D108BD9-81ED-4DB2-BD59-A6C34878D82A}">
                    <a16:rowId xmlns:a16="http://schemas.microsoft.com/office/drawing/2014/main" val="423885023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415EAA-3099-2E21-D6D6-C632E0A6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2024/4/6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FC21DC-9244-F8B7-B1AF-79E8838F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41" y="2014194"/>
            <a:ext cx="5273497" cy="652329"/>
          </a:xfrm>
          <a:prstGeom prst="rect">
            <a:avLst/>
          </a:prstGeom>
        </p:spPr>
      </p:pic>
      <p:pic>
        <p:nvPicPr>
          <p:cNvPr id="12" name="图像2">
            <a:extLst>
              <a:ext uri="{FF2B5EF4-FFF2-40B4-BE49-F238E27FC236}">
                <a16:creationId xmlns:a16="http://schemas.microsoft.com/office/drawing/2014/main" id="{221F1778-FB4E-48A8-6911-9C12CCDD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56794" y="3385794"/>
            <a:ext cx="1684020" cy="967740"/>
          </a:xfrm>
          <a:prstGeom prst="rect">
            <a:avLst/>
          </a:prstGeom>
        </p:spPr>
      </p:pic>
      <p:pic>
        <p:nvPicPr>
          <p:cNvPr id="13" name="图像3">
            <a:extLst>
              <a:ext uri="{FF2B5EF4-FFF2-40B4-BE49-F238E27FC236}">
                <a16:creationId xmlns:a16="http://schemas.microsoft.com/office/drawing/2014/main" id="{6FBCDF9B-C22F-C974-7D28-0D534D91A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371128" y="4947419"/>
            <a:ext cx="5274310" cy="4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6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FA64-32A1-491E-294E-594FD826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r>
              <a:rPr lang="en-US" altLang="zh-CN" dirty="0"/>
              <a:t>——</a:t>
            </a:r>
            <a:r>
              <a:rPr lang="zh-CN" altLang="en-US" dirty="0"/>
              <a:t>黑盒测试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80E1F06F-E66E-158D-C180-4791749795D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03797577"/>
              </p:ext>
            </p:extLst>
          </p:nvPr>
        </p:nvGraphicFramePr>
        <p:xfrm>
          <a:off x="1066800" y="2729095"/>
          <a:ext cx="4213861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128">
                  <a:extLst>
                    <a:ext uri="{9D8B030D-6E8A-4147-A177-3AD203B41FA5}">
                      <a16:colId xmlns:a16="http://schemas.microsoft.com/office/drawing/2014/main" val="2181945088"/>
                    </a:ext>
                  </a:extLst>
                </a:gridCol>
                <a:gridCol w="1405128">
                  <a:extLst>
                    <a:ext uri="{9D8B030D-6E8A-4147-A177-3AD203B41FA5}">
                      <a16:colId xmlns:a16="http://schemas.microsoft.com/office/drawing/2014/main" val="3922129170"/>
                    </a:ext>
                  </a:extLst>
                </a:gridCol>
                <a:gridCol w="1403605">
                  <a:extLst>
                    <a:ext uri="{9D8B030D-6E8A-4147-A177-3AD203B41FA5}">
                      <a16:colId xmlns:a16="http://schemas.microsoft.com/office/drawing/2014/main" val="2081958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测试模块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测试项目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测试结果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784936"/>
                  </a:ext>
                </a:extLst>
              </a:tr>
              <a:tr h="63500">
                <a:tc rowSpan="7"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文件类型支持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581184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目录文件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784622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块设备文件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385721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字符设备文件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73014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套接字文件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732693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管道文件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155699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链接文件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844037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备份功能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打包压缩备份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6971291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加密功能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加密文件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测试通过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027772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恢复功能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所选时间节点对应恢复版本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测试通过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953795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C975C-B565-8311-EFBB-2559AD75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2024/4/6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A604AF-CB49-AEBF-E3AE-9DB2B3C9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08" y="1883125"/>
            <a:ext cx="2889754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BCB0B-5C55-C332-7228-5DC8DF2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r>
              <a:rPr lang="en-US" altLang="zh-CN" dirty="0"/>
              <a:t>——</a:t>
            </a:r>
            <a:r>
              <a:rPr lang="zh-CN" altLang="en-US" dirty="0"/>
              <a:t>健壮性测试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2DE043CE-A3DC-4477-B4B3-7BA50840DC0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04189139"/>
              </p:ext>
            </p:extLst>
          </p:nvPr>
        </p:nvGraphicFramePr>
        <p:xfrm>
          <a:off x="1066800" y="3243607"/>
          <a:ext cx="432816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7667">
                  <a:extLst>
                    <a:ext uri="{9D8B030D-6E8A-4147-A177-3AD203B41FA5}">
                      <a16:colId xmlns:a16="http://schemas.microsoft.com/office/drawing/2014/main" val="220282916"/>
                    </a:ext>
                  </a:extLst>
                </a:gridCol>
                <a:gridCol w="1158812">
                  <a:extLst>
                    <a:ext uri="{9D8B030D-6E8A-4147-A177-3AD203B41FA5}">
                      <a16:colId xmlns:a16="http://schemas.microsoft.com/office/drawing/2014/main" val="3793556952"/>
                    </a:ext>
                  </a:extLst>
                </a:gridCol>
                <a:gridCol w="1551681">
                  <a:extLst>
                    <a:ext uri="{9D8B030D-6E8A-4147-A177-3AD203B41FA5}">
                      <a16:colId xmlns:a16="http://schemas.microsoft.com/office/drawing/2014/main" val="1524403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异常输入动作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容错能力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恢复能力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造成的危害、损失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58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输入未知格式文件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警告，重启时正常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为造成危害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451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正在上传时，关闭窗口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重启时，系统正常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未造成危害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356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备份还原时，关闭窗口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备份文件未有损害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未造成危害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74273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正在使用系统时，关闭电源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重启时系统正常工作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未造成危害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523117"/>
                  </a:ext>
                </a:extLst>
              </a:tr>
            </a:tbl>
          </a:graphicData>
        </a:graphic>
      </p:graphicFrame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24D330-9DE3-708B-7EA9-2DA42B21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2024/4/6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43F0A5-B6F3-BEFC-3E50-1E36023F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20" y="2626839"/>
            <a:ext cx="3955123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6C35-D2A1-F240-B26C-53A9A472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软件展示</a:t>
            </a:r>
            <a:r>
              <a:rPr lang="en-US" altLang="zh-CN" dirty="0"/>
              <a:t>——</a:t>
            </a:r>
            <a:r>
              <a:rPr lang="zh-CN" altLang="en-US" dirty="0"/>
              <a:t>用户界面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A0E90E-FB17-042F-E80B-C272EF46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011" y="2822505"/>
            <a:ext cx="5267401" cy="190821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97C6A-9404-4C92-82CB-CC63BBA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A669E-2C31-E1B0-D704-9889D3799344}"/>
              </a:ext>
            </a:extLst>
          </p:cNvPr>
          <p:cNvSpPr txBox="1"/>
          <p:nvPr/>
        </p:nvSpPr>
        <p:spPr>
          <a:xfrm>
            <a:off x="8489658" y="5452844"/>
            <a:ext cx="2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</a:t>
            </a:r>
            <a:r>
              <a:rPr lang="zh-CN" altLang="en-US" dirty="0"/>
              <a:t>：软件演示见视频。</a:t>
            </a:r>
          </a:p>
        </p:txBody>
      </p:sp>
    </p:spTree>
    <p:extLst>
      <p:ext uri="{BB962C8B-B14F-4D97-AF65-F5344CB8AC3E}">
        <p14:creationId xmlns:p14="http://schemas.microsoft.com/office/powerpoint/2010/main" val="283108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C54E6-5120-F461-ECB1-10B6EE503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谢谢老师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3A60E-3398-FDA4-A89C-5258E5B5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072-75C7-44FC-8C73-D7DEB070128D}" type="datetime1">
              <a:rPr lang="zh-CN" altLang="en-US" smtClean="0"/>
              <a:t>2024/4/6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6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17CEA-9851-E593-1110-46C76E48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10" y="869768"/>
            <a:ext cx="10058400" cy="13716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81076-8F3D-6490-DD13-E3D1F6C9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116B61-8AFC-4CC4-AF95-DF5E2C758192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7ED21-F976-CC84-FF1E-7179D9C116D8}"/>
              </a:ext>
            </a:extLst>
          </p:cNvPr>
          <p:cNvSpPr txBox="1"/>
          <p:nvPr/>
        </p:nvSpPr>
        <p:spPr>
          <a:xfrm>
            <a:off x="1744910" y="2007202"/>
            <a:ext cx="6618914" cy="323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/>
              <a:t>总纲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/>
              <a:t>需求分析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/>
              <a:t>软件设计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/>
              <a:t>软件测试</a:t>
            </a:r>
            <a:endParaRPr lang="en-US" altLang="zh-CN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/>
              <a:t>软件展示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5E217C-166A-CC7C-931F-E3C40FD7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24" y="2287091"/>
            <a:ext cx="2690093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0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24CFA-2D95-9DB3-C3A8-252CB7C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总纲</a:t>
            </a:r>
            <a:r>
              <a:rPr lang="en-US" altLang="zh-CN" dirty="0"/>
              <a:t>——</a:t>
            </a:r>
            <a:r>
              <a:rPr lang="zh-CN" altLang="en-US" dirty="0"/>
              <a:t>问题解答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7AE2C-C6A4-A417-BEB2-D0DE5D6B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116B61-8AFC-4CC4-AF95-DF5E2C758192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481F7-487A-328C-950B-54A2F2568033}"/>
              </a:ext>
            </a:extLst>
          </p:cNvPr>
          <p:cNvSpPr txBox="1"/>
          <p:nvPr/>
        </p:nvSpPr>
        <p:spPr>
          <a:xfrm>
            <a:off x="1083129" y="1836199"/>
            <a:ext cx="10042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软件开发环境？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OS</a:t>
            </a:r>
            <a:r>
              <a:rPr lang="zh-CN" altLang="en-US" dirty="0"/>
              <a:t>：</a:t>
            </a:r>
            <a:r>
              <a:rPr lang="en-US" altLang="zh-CN" dirty="0"/>
              <a:t>ubuntu-20.04.3 </a:t>
            </a:r>
            <a:r>
              <a:rPr lang="zh-CN" altLang="en-US" dirty="0"/>
              <a:t>编译环境：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GNU C++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项目扩展功能选择及其实现方式？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文件类型支持（</a:t>
            </a:r>
            <a:r>
              <a:rPr lang="en-US" altLang="zh-CN" dirty="0"/>
              <a:t>10</a:t>
            </a:r>
            <a:r>
              <a:rPr lang="zh-CN" altLang="en-US" dirty="0"/>
              <a:t>），元数据支持（</a:t>
            </a:r>
            <a:r>
              <a:rPr lang="en-US" altLang="zh-CN" dirty="0"/>
              <a:t>10</a:t>
            </a:r>
            <a:r>
              <a:rPr lang="zh-CN" altLang="en-US" dirty="0"/>
              <a:t>），自定义备份（</a:t>
            </a:r>
            <a:r>
              <a:rPr lang="en-US" altLang="zh-CN" dirty="0"/>
              <a:t>10</a:t>
            </a:r>
            <a:r>
              <a:rPr lang="zh-CN" altLang="en-US" dirty="0"/>
              <a:t>），压缩解压（</a:t>
            </a:r>
            <a:r>
              <a:rPr lang="en-US" altLang="zh-CN" dirty="0"/>
              <a:t>10</a:t>
            </a:r>
            <a:r>
              <a:rPr lang="zh-CN" altLang="en-US" dirty="0"/>
              <a:t>）打包解压（</a:t>
            </a:r>
            <a:r>
              <a:rPr lang="en-US" altLang="zh-CN" dirty="0"/>
              <a:t>10</a:t>
            </a:r>
            <a:r>
              <a:rPr lang="zh-CN" altLang="en-US" dirty="0"/>
              <a:t>），图形界面（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图形界面使用</a:t>
            </a:r>
            <a:r>
              <a:rPr lang="en-US" altLang="zh-CN" dirty="0"/>
              <a:t>Qt5</a:t>
            </a:r>
            <a:r>
              <a:rPr lang="zh-CN" altLang="en-US" dirty="0"/>
              <a:t>，哈夫曼编码加密，其余项目无特殊第三方库。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软件配置管理情况？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依托于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进行分布式管理，有完整的代码库及迭代日志。参照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《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阿里开发手册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》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统一代码规范。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4.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软件测试情况？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有单元测试，集成测试。使用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valgrind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测试内存是否泄露，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gprof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测试软件性能。测试用例数目有限。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38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1CBD0-F848-FFBD-B826-EE037558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总纲</a:t>
            </a:r>
            <a:r>
              <a:rPr lang="en-US" altLang="zh-CN" dirty="0"/>
              <a:t>——</a:t>
            </a:r>
            <a:r>
              <a:rPr lang="zh-CN" altLang="en-US" dirty="0"/>
              <a:t>问题解答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949D6-AD07-297B-B4C6-B5A7C4A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116B61-8AFC-4CC4-AF95-DF5E2C758192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4BF03-71EA-97BB-190C-31636C9CB0B3}"/>
              </a:ext>
            </a:extLst>
          </p:cNvPr>
          <p:cNvSpPr txBox="1"/>
          <p:nvPr/>
        </p:nvSpPr>
        <p:spPr>
          <a:xfrm>
            <a:off x="1066800" y="2014194"/>
            <a:ext cx="659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项目进展回顾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87DB3A-69DE-40F8-54C7-4C84CF9B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9" y="2660525"/>
            <a:ext cx="11184202" cy="30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B018C-4DF6-B568-1167-539A8D95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总纲</a:t>
            </a:r>
            <a:r>
              <a:rPr lang="en-US" altLang="zh-CN" dirty="0"/>
              <a:t>——</a:t>
            </a:r>
            <a:r>
              <a:rPr lang="zh-CN" altLang="en-US" dirty="0"/>
              <a:t>问题解答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5D0F8-07A5-49BB-517B-ED4C6A3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116B61-8AFC-4CC4-AF95-DF5E2C758192}" type="datetime1">
              <a:rPr lang="zh-CN" altLang="en-US" smtClean="0"/>
              <a:t>2024/4/6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FE6A4-CCC1-9EE5-2949-9DA37558E504}"/>
              </a:ext>
            </a:extLst>
          </p:cNvPr>
          <p:cNvSpPr txBox="1"/>
          <p:nvPr/>
        </p:nvSpPr>
        <p:spPr>
          <a:xfrm>
            <a:off x="1066800" y="2014194"/>
            <a:ext cx="9873343" cy="345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6.</a:t>
            </a:r>
            <a:r>
              <a:rPr lang="zh-CN" altLang="en-US" sz="2000" b="1" dirty="0"/>
              <a:t>人员分工及完成情况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张天茗（</a:t>
            </a:r>
            <a:r>
              <a:rPr lang="en-US" altLang="zh-CN" dirty="0"/>
              <a:t>40</a:t>
            </a:r>
            <a:r>
              <a:rPr lang="zh-CN" altLang="en-US" dirty="0"/>
              <a:t>）、彭易涛（</a:t>
            </a:r>
            <a:r>
              <a:rPr lang="en-US" altLang="zh-CN" dirty="0"/>
              <a:t>30</a:t>
            </a:r>
            <a:r>
              <a:rPr lang="zh-CN" altLang="en-US" dirty="0"/>
              <a:t>）、陈元起（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项目基本功能实现，项目附加功能初步完成，临时改变功能也已完成。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相关资料均已按时提交系统，文件代码演示视频也传入助教邮箱。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7.</a:t>
            </a:r>
            <a:r>
              <a:rPr lang="zh-CN" altLang="en-US" sz="2000" b="1" dirty="0"/>
              <a:t>项目吐槽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项目时间节点不太和谐，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/>
              <a:t>软件需求及得分要点不太明确，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张天茗大佬</a:t>
            </a:r>
            <a:r>
              <a:rPr lang="en-US" altLang="zh-CN" dirty="0"/>
              <a:t>666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542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B479-C72D-E13F-FE5F-19D57DCD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——</a:t>
            </a:r>
            <a:r>
              <a:rPr lang="zh-CN" altLang="en-US" dirty="0"/>
              <a:t>产品框架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CDBCC-0E97-905E-77C6-43CEDF79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2024/4/6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9F4612-8FDF-D72C-90DD-EB6CCC15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27" y="1912263"/>
            <a:ext cx="5227773" cy="41227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B8B02D-7A41-1EBB-9735-0A9F63798612}"/>
              </a:ext>
            </a:extLst>
          </p:cNvPr>
          <p:cNvSpPr txBox="1"/>
          <p:nvPr/>
        </p:nvSpPr>
        <p:spPr>
          <a:xfrm>
            <a:off x="1713452" y="2454956"/>
            <a:ext cx="28501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本产品为</a:t>
            </a:r>
            <a:r>
              <a:rPr lang="zh-CN" altLang="en-US" b="1" dirty="0">
                <a:solidFill>
                  <a:srgbClr val="FF0000"/>
                </a:solidFill>
              </a:rPr>
              <a:t>文件备份系统</a:t>
            </a:r>
            <a:r>
              <a:rPr lang="zh-CN" altLang="en-US" dirty="0"/>
              <a:t>软件，主要功能在于对相应文件进行备份处理，实现加密备份，备份校验，路径自定义备份功能，同时也能够恢复文件，对</a:t>
            </a:r>
            <a:r>
              <a:rPr lang="zh-CN" altLang="en-US" b="1" dirty="0"/>
              <a:t>加密</a:t>
            </a:r>
            <a:r>
              <a:rPr lang="zh-CN" altLang="en-US" dirty="0"/>
              <a:t>文件进行</a:t>
            </a:r>
            <a:r>
              <a:rPr lang="zh-CN" altLang="en-US" b="1" dirty="0"/>
              <a:t>解密</a:t>
            </a:r>
            <a:r>
              <a:rPr lang="zh-CN" altLang="en-US" dirty="0"/>
              <a:t>。实现特殊文件（管道</a:t>
            </a:r>
            <a:r>
              <a:rPr lang="en-US" altLang="zh-CN" dirty="0"/>
              <a:t>/</a:t>
            </a:r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硬链接等）类型支持</a:t>
            </a:r>
            <a:r>
              <a:rPr lang="en-US" altLang="zh-CN" dirty="0"/>
              <a:t>,</a:t>
            </a:r>
            <a:r>
              <a:rPr lang="zh-CN" altLang="en-US" dirty="0"/>
              <a:t>文件元数据支持，并设计一个用户友好的</a:t>
            </a:r>
            <a:r>
              <a:rPr lang="zh-CN" altLang="en-US" b="1" dirty="0"/>
              <a:t>图形界面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2923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2443-E1A0-DCBE-DF3C-DEFF987A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——</a:t>
            </a:r>
            <a:r>
              <a:rPr lang="zh-CN" altLang="en-US" dirty="0"/>
              <a:t>软件功能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81C8D-BC8D-710D-5B8F-8A2C14827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/>
              <a:t>数据备份</a:t>
            </a:r>
            <a:r>
              <a:rPr lang="zh-CN" altLang="en-US" dirty="0"/>
              <a:t>：将目录树中的文件保存到指定位置</a:t>
            </a:r>
          </a:p>
          <a:p>
            <a:r>
              <a:rPr lang="zh-CN" altLang="en-US" b="1" dirty="0"/>
              <a:t>数据还原</a:t>
            </a:r>
            <a:r>
              <a:rPr lang="zh-CN" altLang="en-US" dirty="0"/>
              <a:t>：将目录树中的文件恢复到指定位置</a:t>
            </a:r>
          </a:p>
          <a:p>
            <a:r>
              <a:rPr lang="zh-CN" altLang="en-US" b="1" dirty="0"/>
              <a:t>文件类型支持</a:t>
            </a:r>
            <a:r>
              <a:rPr lang="zh-CN" altLang="en-US" dirty="0"/>
              <a:t>：支持特定文件系统的特殊文件（管道</a:t>
            </a:r>
            <a:r>
              <a:rPr lang="en-US" altLang="zh-CN" dirty="0"/>
              <a:t>/</a:t>
            </a:r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硬链接等）</a:t>
            </a:r>
          </a:p>
          <a:p>
            <a:r>
              <a:rPr lang="zh-CN" altLang="en-US" b="1" dirty="0"/>
              <a:t>自定义备份</a:t>
            </a:r>
            <a:r>
              <a:rPr lang="zh-CN" altLang="en-US" dirty="0"/>
              <a:t>：允许用户筛选需要备份的文件（路径</a:t>
            </a:r>
            <a:r>
              <a:rPr lang="en-US" altLang="zh-CN" dirty="0"/>
              <a:t>/</a:t>
            </a:r>
            <a:r>
              <a:rPr lang="zh-CN" altLang="en-US" dirty="0"/>
              <a:t>类型</a:t>
            </a:r>
            <a:r>
              <a:rPr lang="en-US" altLang="zh-CN" dirty="0"/>
              <a:t>/</a:t>
            </a:r>
            <a:r>
              <a:rPr lang="zh-CN" altLang="en-US" dirty="0"/>
              <a:t>名字</a:t>
            </a:r>
            <a:r>
              <a:rPr lang="en-US" altLang="zh-CN" dirty="0"/>
              <a:t>/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定时）</a:t>
            </a:r>
          </a:p>
          <a:p>
            <a:r>
              <a:rPr lang="zh-CN" altLang="en-US" b="1" dirty="0"/>
              <a:t>元数据支持</a:t>
            </a:r>
            <a:r>
              <a:rPr lang="zh-CN" altLang="en-US" dirty="0"/>
              <a:t>：支持特定文件系统的文件元数据（属主</a:t>
            </a:r>
            <a:r>
              <a:rPr lang="en-US" altLang="zh-CN" dirty="0"/>
              <a:t>/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权限等）</a:t>
            </a:r>
          </a:p>
          <a:p>
            <a:r>
              <a:rPr lang="zh-CN" altLang="en-US" b="1" dirty="0"/>
              <a:t>压缩解压</a:t>
            </a:r>
            <a:r>
              <a:rPr lang="zh-CN" altLang="en-US" dirty="0"/>
              <a:t>：通过文件压缩节省备份文件的存储空间</a:t>
            </a:r>
          </a:p>
          <a:p>
            <a:r>
              <a:rPr lang="zh-CN" altLang="en-US" b="1" dirty="0"/>
              <a:t>打包解包</a:t>
            </a:r>
            <a:r>
              <a:rPr lang="zh-CN" altLang="en-US" dirty="0"/>
              <a:t>：将所有备份文件拼接为一个大文件保存</a:t>
            </a:r>
          </a:p>
          <a:p>
            <a:r>
              <a:rPr lang="zh-CN" altLang="en-US" b="1" dirty="0"/>
              <a:t>加密备份</a:t>
            </a:r>
            <a:r>
              <a:rPr lang="zh-CN" altLang="en-US" dirty="0"/>
              <a:t>：由用户指定密码，将所有备份文件均加密保存</a:t>
            </a:r>
          </a:p>
          <a:p>
            <a:r>
              <a:rPr lang="zh-CN" altLang="en-US" b="1" dirty="0"/>
              <a:t>备份校验</a:t>
            </a:r>
            <a:r>
              <a:rPr lang="zh-CN" altLang="en-US" dirty="0"/>
              <a:t>：对于备份的文件进行校验验证是否备份成功</a:t>
            </a:r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73E08E3-FFB2-6552-B925-B822246C2E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8562" y="2103438"/>
            <a:ext cx="3129200" cy="3748087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9504A-F356-9E55-8204-C033CFF4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DB2AB6-BB70-4453-B002-DB059848ADBB}" type="datetime1">
              <a:rPr lang="zh-CN" altLang="en-US" smtClean="0"/>
              <a:t>2024/4/6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4A94-3DC6-0CAB-CFAF-C158519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客户端架构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DA209-07F4-A1F2-AEC5-6DCD1BED7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本软件系统进行概要设计的原则，包括以下几方面的内容： </a:t>
            </a:r>
          </a:p>
          <a:p>
            <a:r>
              <a:rPr lang="zh-CN" altLang="en-US" dirty="0"/>
              <a:t>● 命名规则；文件命名具有可读性，如</a:t>
            </a:r>
            <a:r>
              <a:rPr lang="en-US" altLang="zh-CN" dirty="0"/>
              <a:t>compress</a:t>
            </a:r>
            <a:r>
              <a:rPr lang="zh-CN" altLang="en-US" dirty="0"/>
              <a:t>、</a:t>
            </a:r>
            <a:r>
              <a:rPr lang="en-US" altLang="zh-CN" dirty="0" err="1"/>
              <a:t>file_info</a:t>
            </a:r>
            <a:r>
              <a:rPr lang="zh-CN" altLang="en-US" dirty="0"/>
              <a:t>等 </a:t>
            </a:r>
          </a:p>
          <a:p>
            <a:r>
              <a:rPr lang="zh-CN" altLang="en-US" dirty="0"/>
              <a:t>● 模块独立性原则；模块可独立运行、独立测试功能 </a:t>
            </a:r>
          </a:p>
          <a:p>
            <a:r>
              <a:rPr lang="zh-CN" altLang="en-US" dirty="0"/>
              <a:t>● 系统易操作性要求；用户操作界面简洁</a:t>
            </a:r>
          </a:p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80523B-F1BC-9087-288E-0DE864FC64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403019"/>
            <a:ext cx="4664075" cy="314892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E841E-EE97-F407-B267-AB1F0F3F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DB2AB6-BB70-4453-B002-DB059848ADBB}" type="datetime1">
              <a:rPr lang="zh-CN" altLang="en-US" smtClean="0"/>
              <a:t>2024/4/6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E857-DF9E-0B0C-537B-DB201090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类和对象描述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2F9E6-4679-49F0-5E97-6CF34272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3B7C30-D6FF-4D1D-BAA3-30D9C62DC2C2}" type="datetime1">
              <a:rPr lang="zh-CN" altLang="en-US" smtClean="0"/>
              <a:t>2024/4/6</a:t>
            </a:fld>
            <a:endParaRPr 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92FD7B0-B737-AA6A-E9D4-29E5A9792A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66800" y="1737712"/>
            <a:ext cx="6550404" cy="4476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925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{564A838F-267B-47A8-8CBF-CF63D7FC3215}tf78438558_win32</Template>
  <TotalTime>76</TotalTime>
  <Words>1010</Words>
  <Application>Microsoft Office PowerPoint</Application>
  <PresentationFormat>宽屏</PresentationFormat>
  <Paragraphs>196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Microsoft YaHei UI</vt:lpstr>
      <vt:lpstr>Calibri</vt:lpstr>
      <vt:lpstr>Century Gothic</vt:lpstr>
      <vt:lpstr>Consolas</vt:lpstr>
      <vt:lpstr>Garamond</vt:lpstr>
      <vt:lpstr>Times New Roman</vt:lpstr>
      <vt:lpstr>SavonVTI</vt:lpstr>
      <vt:lpstr>数据备份软件</vt:lpstr>
      <vt:lpstr>目录</vt:lpstr>
      <vt:lpstr>总纲——问题解答</vt:lpstr>
      <vt:lpstr>总纲——问题解答</vt:lpstr>
      <vt:lpstr>总纲——问题解答</vt:lpstr>
      <vt:lpstr>需求分析——产品框架</vt:lpstr>
      <vt:lpstr>需求分析——软件功能</vt:lpstr>
      <vt:lpstr>软件设计——客户端架构</vt:lpstr>
      <vt:lpstr>软件设计——类和对象描述</vt:lpstr>
      <vt:lpstr>软件设计——类和对象描述</vt:lpstr>
      <vt:lpstr>软件设计——应用场景和状态图</vt:lpstr>
      <vt:lpstr>软件测试——基础测试</vt:lpstr>
      <vt:lpstr>软件测试——黑盒测试</vt:lpstr>
      <vt:lpstr>软件测试——健壮性测试</vt:lpstr>
      <vt:lpstr>软件展示——用户界面</vt:lpstr>
      <vt:lpstr>谢谢老师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数据备份软件</dc:title>
  <dc:creator>peng yitao</dc:creator>
  <cp:lastModifiedBy>天茗 张</cp:lastModifiedBy>
  <cp:revision>4</cp:revision>
  <dcterms:created xsi:type="dcterms:W3CDTF">2022-10-23T13:37:45Z</dcterms:created>
  <dcterms:modified xsi:type="dcterms:W3CDTF">2024-04-06T08:17:50Z</dcterms:modified>
</cp:coreProperties>
</file>