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0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3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59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E257-0304-4B93-AE27-1CF122959E7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xpath/xpath_syntax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网络爬虫基础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Dr. Jin Wang</a:t>
            </a:r>
          </a:p>
          <a:p>
            <a:r>
              <a:rPr lang="en-US" altLang="zh-CN" dirty="0" smtClean="0"/>
              <a:t>2017-10-23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3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 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WebDriver Element </a:t>
            </a:r>
            <a:r>
              <a:rPr lang="en-US" altLang="zh-CN" dirty="0" smtClean="0"/>
              <a:t>Locator</a:t>
            </a:r>
          </a:p>
          <a:p>
            <a:r>
              <a:rPr lang="zh-CN" altLang="en-US" dirty="0"/>
              <a:t>打开</a:t>
            </a:r>
            <a:r>
              <a:rPr lang="en-US" altLang="zh-CN" dirty="0" err="1"/>
              <a:t>firefox</a:t>
            </a:r>
            <a:r>
              <a:rPr lang="zh-CN" altLang="en-US" dirty="0"/>
              <a:t>浏览器，进入网址</a:t>
            </a:r>
            <a:r>
              <a:rPr lang="en-US" altLang="zh-CN" dirty="0"/>
              <a:t>https://addons.mozilla.org/en-US/firefox/</a:t>
            </a:r>
          </a:p>
          <a:p>
            <a:r>
              <a:rPr lang="zh-CN" altLang="en-US" dirty="0"/>
              <a:t>在搜索框里输入</a:t>
            </a:r>
            <a:r>
              <a:rPr lang="en-US" altLang="zh-CN" dirty="0"/>
              <a:t>WebDriver Element Locator </a:t>
            </a:r>
            <a:endParaRPr lang="zh-CN" altLang="en-US" dirty="0"/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" y="3883549"/>
            <a:ext cx="8987246" cy="26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 </a:t>
            </a:r>
            <a:r>
              <a:rPr lang="en-US" altLang="zh-CN" dirty="0" err="1"/>
              <a:t>Xpath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Add to </a:t>
            </a:r>
            <a:r>
              <a:rPr lang="en-US" altLang="zh-CN" dirty="0" err="1" smtClean="0"/>
              <a:t>firefox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 会有个弹出框，点击</a:t>
            </a:r>
            <a:r>
              <a:rPr lang="en-US" altLang="zh-CN" dirty="0"/>
              <a:t>install now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看从</a:t>
            </a:r>
            <a:r>
              <a:rPr lang="en-US" altLang="zh-CN" dirty="0" err="1"/>
              <a:t>firefox</a:t>
            </a:r>
            <a:r>
              <a:rPr lang="zh-CN" altLang="en-US" dirty="0"/>
              <a:t>浏览器的</a:t>
            </a:r>
            <a:r>
              <a:rPr lang="en-US" altLang="zh-CN" dirty="0"/>
              <a:t>menu -&gt; Tools -&gt; Add </a:t>
            </a:r>
            <a:r>
              <a:rPr lang="en-US" altLang="zh-CN" dirty="0" err="1"/>
              <a:t>ons</a:t>
            </a:r>
            <a:r>
              <a:rPr lang="en-US" altLang="zh-CN" dirty="0"/>
              <a:t> -&gt; Extension</a:t>
            </a:r>
            <a:r>
              <a:rPr lang="zh-CN" altLang="en-US" dirty="0"/>
              <a:t>里看是否安装成功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493779"/>
            <a:ext cx="75723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6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 </a:t>
            </a:r>
            <a:r>
              <a:rPr lang="en-US" altLang="zh-CN" dirty="0" err="1"/>
              <a:t>Xpath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firefox</a:t>
            </a:r>
            <a:r>
              <a:rPr lang="zh-CN" altLang="en-US" dirty="0"/>
              <a:t>里打开</a:t>
            </a:r>
            <a:r>
              <a:rPr lang="en-US" altLang="zh-CN" dirty="0"/>
              <a:t>www.baidu.com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将光标定位在搜索框里，鼠标右键，如下图所示，会提供多个语言</a:t>
            </a:r>
            <a:r>
              <a:rPr lang="en-US" altLang="zh-CN" dirty="0"/>
              <a:t>(C#,</a:t>
            </a:r>
            <a:r>
              <a:rPr lang="en-US" altLang="zh-CN" dirty="0" err="1"/>
              <a:t>java,Python,Ruby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xpath</a:t>
            </a:r>
            <a:r>
              <a:rPr lang="zh-CN" altLang="en-US" dirty="0" smtClean="0"/>
              <a:t>。找到</a:t>
            </a:r>
            <a:r>
              <a:rPr lang="zh-CN" altLang="en-US" dirty="0"/>
              <a:t>对应自己语言的</a:t>
            </a:r>
            <a:r>
              <a:rPr lang="en-US" altLang="zh-CN" dirty="0" err="1"/>
              <a:t>xpath</a:t>
            </a:r>
            <a:r>
              <a:rPr lang="zh-CN" altLang="en-US" dirty="0"/>
              <a:t>就可以使用了 </a:t>
            </a:r>
          </a:p>
        </p:txBody>
      </p:sp>
      <p:sp>
        <p:nvSpPr>
          <p:cNvPr id="5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5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Firepath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下载安装：</a:t>
            </a:r>
            <a:r>
              <a:rPr lang="en-US" altLang="zh-CN" dirty="0"/>
              <a:t>https://addons.mozilla.org/en-us/firefox/addon/firepath/</a:t>
            </a:r>
          </a:p>
          <a:p>
            <a:r>
              <a:rPr lang="en-US" altLang="zh-CN" dirty="0" err="1"/>
              <a:t>firepath</a:t>
            </a:r>
            <a:r>
              <a:rPr lang="zh-CN" altLang="en-US" dirty="0"/>
              <a:t>需要结合</a:t>
            </a:r>
            <a:r>
              <a:rPr lang="en-US" altLang="zh-CN" dirty="0"/>
              <a:t>firebug</a:t>
            </a:r>
            <a:r>
              <a:rPr lang="zh-CN" altLang="en-US" dirty="0"/>
              <a:t>插件一起使用。安装完并重启浏览器后，点击</a:t>
            </a:r>
            <a:r>
              <a:rPr lang="en-US" altLang="zh-CN" dirty="0"/>
              <a:t>firebug</a:t>
            </a:r>
            <a:r>
              <a:rPr lang="zh-CN" altLang="en-US" dirty="0"/>
              <a:t>，在打开的</a:t>
            </a:r>
            <a:r>
              <a:rPr lang="en-US" altLang="zh-CN" dirty="0"/>
              <a:t>firebug </a:t>
            </a:r>
            <a:r>
              <a:rPr lang="zh-CN" altLang="en-US" dirty="0"/>
              <a:t>窗口就能看到</a:t>
            </a:r>
            <a:r>
              <a:rPr lang="en-US" altLang="zh-CN" dirty="0" err="1"/>
              <a:t>firepath</a:t>
            </a:r>
            <a:r>
              <a:rPr lang="zh-CN" altLang="en-US" dirty="0"/>
              <a:t>安装成功。 </a:t>
            </a:r>
            <a:endParaRPr lang="en-US" altLang="zh-CN" dirty="0" smtClean="0"/>
          </a:p>
          <a:p>
            <a:r>
              <a:rPr lang="zh-CN" altLang="en-US" dirty="0" smtClean="0"/>
              <a:t>注意：目前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 56.0</a:t>
            </a:r>
            <a:r>
              <a:rPr lang="zh-CN" altLang="en-US" dirty="0" smtClean="0"/>
              <a:t>不兼容，可能需要下载低版本</a:t>
            </a:r>
            <a:r>
              <a:rPr lang="en-US" altLang="zh-CN" dirty="0" err="1" smtClean="0"/>
              <a:t>firefox</a:t>
            </a:r>
            <a:endParaRPr lang="zh-CN" altLang="en-US" dirty="0"/>
          </a:p>
        </p:txBody>
      </p:sp>
      <p:pic>
        <p:nvPicPr>
          <p:cNvPr id="819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9" y="4480241"/>
            <a:ext cx="87153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3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Firepath</a:t>
            </a:r>
            <a:r>
              <a:rPr lang="zh-CN" altLang="en-US" dirty="0"/>
              <a:t>插件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9" y="3101451"/>
            <a:ext cx="6348413" cy="269639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右键</a:t>
            </a:r>
            <a:r>
              <a:rPr lang="en-US" altLang="zh-CN" dirty="0" smtClean="0"/>
              <a:t>-&gt;”Inspect in </a:t>
            </a:r>
            <a:r>
              <a:rPr lang="en-US" altLang="zh-CN" dirty="0" err="1" smtClean="0"/>
              <a:t>Firepath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处选中相关内容即可。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6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获取内容使用</a:t>
            </a:r>
            <a:r>
              <a:rPr lang="en-US" altLang="zh-CN" dirty="0" smtClean="0"/>
              <a:t>text()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/>
              <a:t>pages=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</a:t>
            </a:r>
            <a:r>
              <a:rPr lang="en-US" altLang="zh-CN" dirty="0" smtClean="0"/>
              <a:t>"]/text()')</a:t>
            </a:r>
          </a:p>
          <a:p>
            <a:endParaRPr lang="en-US" altLang="zh-CN" dirty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href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/>
              <a:t>pages=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0300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URL</a:t>
            </a:r>
            <a:r>
              <a:rPr lang="zh-CN" altLang="en-US" dirty="0"/>
              <a:t>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75954"/>
            <a:ext cx="6347714" cy="52686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sys.stdout</a:t>
            </a:r>
            <a:r>
              <a:rPr lang="en-US" altLang="zh-CN" dirty="0"/>
              <a:t> = </a:t>
            </a:r>
            <a:r>
              <a:rPr lang="en-US" altLang="zh-CN" dirty="0" err="1"/>
              <a:t>io.TextIOWrapper</a:t>
            </a:r>
            <a:r>
              <a:rPr lang="en-US" altLang="zh-CN" dirty="0"/>
              <a:t>(</a:t>
            </a:r>
            <a:r>
              <a:rPr lang="en-US" altLang="zh-CN" dirty="0" err="1"/>
              <a:t>sys.stdout.buffer,encoding</a:t>
            </a:r>
            <a:r>
              <a:rPr lang="en-US" altLang="zh-CN" dirty="0"/>
              <a:t>='utf8')</a:t>
            </a:r>
          </a:p>
          <a:p>
            <a:endParaRPr lang="en-US" altLang="zh-CN" dirty="0"/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('http://www.ynu.edu.cn/xykx.htm')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urls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pages = </a:t>
            </a:r>
            <a:r>
              <a:rPr lang="en-US" altLang="zh-CN" dirty="0" err="1"/>
              <a:t>selector.xpath</a:t>
            </a:r>
            <a:r>
              <a:rPr lang="en-US" altLang="zh-CN" dirty="0" smtClean="0"/>
              <a:t>(‘//</a:t>
            </a:r>
            <a:r>
              <a:rPr lang="en-US" altLang="zh-CN" dirty="0"/>
              <a:t>a[@target</a:t>
            </a:r>
            <a:r>
              <a:rPr lang="en-US" altLang="zh-CN" dirty="0" smtClean="0"/>
              <a:t>=“_blank”]/text()')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page in pages:</a:t>
            </a:r>
          </a:p>
          <a:p>
            <a:r>
              <a:rPr lang="en-US" altLang="zh-CN" dirty="0"/>
              <a:t>    print(page)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92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获取分页内容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sys.stdout</a:t>
            </a:r>
            <a:r>
              <a:rPr lang="en-US" altLang="zh-CN" dirty="0"/>
              <a:t> = </a:t>
            </a:r>
            <a:r>
              <a:rPr lang="en-US" altLang="zh-CN" dirty="0" err="1"/>
              <a:t>io.TextIOWrapper</a:t>
            </a:r>
            <a:r>
              <a:rPr lang="en-US" altLang="zh-CN" dirty="0"/>
              <a:t>(</a:t>
            </a:r>
            <a:r>
              <a:rPr lang="en-US" altLang="zh-CN" dirty="0" err="1"/>
              <a:t>sys.stdout.buffer,encoding</a:t>
            </a:r>
            <a:r>
              <a:rPr lang="en-US" altLang="zh-CN" dirty="0"/>
              <a:t>='utf8')</a:t>
            </a:r>
          </a:p>
          <a:p>
            <a:endParaRPr lang="en-US" altLang="zh-CN" dirty="0"/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('http://www.ynu.edu.cn/xykx.htm')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 err="1"/>
              <a:t>urls</a:t>
            </a:r>
            <a:r>
              <a:rPr lang="en-US" altLang="zh-CN" dirty="0"/>
              <a:t>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titles=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('//a[@target="_blank"]/text</a:t>
            </a:r>
            <a:r>
              <a:rPr lang="en-US" altLang="zh-CN" dirty="0" smtClean="0"/>
              <a:t>()')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18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获取分页内容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for url in </a:t>
            </a:r>
            <a:r>
              <a:rPr lang="en-US" altLang="zh-CN" dirty="0" err="1"/>
              <a:t>urls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if 'www.news.ynu.edu.cn'  in url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    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(url)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sub_html</a:t>
            </a:r>
            <a:r>
              <a:rPr lang="en-US" altLang="zh-CN" dirty="0"/>
              <a:t> = </a:t>
            </a:r>
            <a:r>
              <a:rPr lang="en-US" altLang="zh-CN" dirty="0" err="1"/>
              <a:t>response.read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sub_selector</a:t>
            </a:r>
            <a:r>
              <a:rPr lang="en-US" altLang="zh-CN" dirty="0"/>
              <a:t> = etree.HTML(</a:t>
            </a:r>
            <a:r>
              <a:rPr lang="en-US" altLang="zh-CN" dirty="0" err="1"/>
              <a:t>sub_html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title = </a:t>
            </a:r>
            <a:r>
              <a:rPr lang="en-US" altLang="zh-CN" dirty="0" err="1"/>
              <a:t>sub_selector.xpath</a:t>
            </a:r>
            <a:r>
              <a:rPr lang="en-US" altLang="zh-CN" dirty="0"/>
              <a:t>('//div[@class="</a:t>
            </a:r>
            <a:r>
              <a:rPr lang="en-US" altLang="zh-CN" dirty="0" err="1"/>
              <a:t>atitle</a:t>
            </a:r>
            <a:r>
              <a:rPr lang="en-US" altLang="zh-CN" dirty="0"/>
              <a:t>"]/text()')</a:t>
            </a:r>
          </a:p>
          <a:p>
            <a:r>
              <a:rPr lang="en-US" altLang="zh-CN" dirty="0"/>
              <a:t>        print(title)</a:t>
            </a:r>
          </a:p>
          <a:p>
            <a:endParaRPr lang="en-US" altLang="zh-CN" dirty="0"/>
          </a:p>
          <a:p>
            <a:r>
              <a:rPr lang="en-US" altLang="zh-CN" dirty="0"/>
              <a:t>        text = </a:t>
            </a:r>
            <a:r>
              <a:rPr lang="en-US" altLang="zh-CN" dirty="0" err="1"/>
              <a:t>sub_selector.xpath</a:t>
            </a:r>
            <a:r>
              <a:rPr lang="en-US" altLang="zh-CN" dirty="0"/>
              <a:t>('//div[@class="</a:t>
            </a:r>
            <a:r>
              <a:rPr lang="en-US" altLang="zh-CN" dirty="0" err="1"/>
              <a:t>acontent</a:t>
            </a:r>
            <a:r>
              <a:rPr lang="en-US" altLang="zh-CN" dirty="0"/>
              <a:t>"]/p/span/text()')</a:t>
            </a:r>
          </a:p>
          <a:p>
            <a:r>
              <a:rPr lang="en-US" altLang="zh-CN" dirty="0"/>
              <a:t>        print(text)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import requests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url="http://econpy.pythonanywhere.com/ex/001.html"</a:t>
            </a:r>
          </a:p>
          <a:p>
            <a:r>
              <a:rPr lang="en-US" altLang="zh-CN" dirty="0"/>
              <a:t>page=</a:t>
            </a:r>
            <a:r>
              <a:rPr lang="en-US" altLang="zh-CN" dirty="0" err="1"/>
              <a:t>requests.get</a:t>
            </a:r>
            <a:r>
              <a:rPr lang="en-US" altLang="zh-CN" dirty="0"/>
              <a:t>(url)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page.text</a:t>
            </a:r>
            <a:endParaRPr lang="en-US" altLang="zh-CN" dirty="0"/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/>
              <a:t>buyer=</a:t>
            </a:r>
            <a:r>
              <a:rPr lang="en-US" altLang="zh-CN" dirty="0" err="1"/>
              <a:t>selector.xpath</a:t>
            </a:r>
            <a:r>
              <a:rPr lang="en-US" altLang="zh-CN" dirty="0"/>
              <a:t>('//div[@title="buyer-name"]/text()')</a:t>
            </a:r>
          </a:p>
          <a:p>
            <a:r>
              <a:rPr lang="en-US" altLang="zh-CN" dirty="0"/>
              <a:t>prices=</a:t>
            </a:r>
            <a:r>
              <a:rPr lang="en-US" altLang="zh-CN" dirty="0" err="1"/>
              <a:t>selector.xpath</a:t>
            </a:r>
            <a:r>
              <a:rPr lang="en-US" altLang="zh-CN" dirty="0"/>
              <a:t>('//span[@class="item-price"]/text()')</a:t>
            </a:r>
          </a:p>
          <a:p>
            <a:endParaRPr lang="en-US" altLang="zh-CN" dirty="0"/>
          </a:p>
          <a:p>
            <a:r>
              <a:rPr lang="en-US" altLang="zh-CN" dirty="0"/>
              <a:t>print (buyer)</a:t>
            </a:r>
          </a:p>
          <a:p>
            <a:r>
              <a:rPr lang="en-US" altLang="zh-CN" dirty="0"/>
              <a:t>print (prices)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中的编码问题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5920"/>
            <a:ext cx="6347714" cy="49377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print('\u00bb')</a:t>
            </a:r>
          </a:p>
          <a:p>
            <a:r>
              <a:rPr lang="zh-CN" altLang="en-US" dirty="0"/>
              <a:t>结果报错了：</a:t>
            </a:r>
            <a:r>
              <a:rPr lang="en-US" altLang="zh-CN" dirty="0" err="1"/>
              <a:t>UnicodeEncodeError</a:t>
            </a:r>
            <a:r>
              <a:rPr lang="en-US" altLang="zh-CN" dirty="0"/>
              <a:t>: '</a:t>
            </a:r>
            <a:r>
              <a:rPr lang="en-US" altLang="zh-CN" dirty="0" err="1"/>
              <a:t>gbk</a:t>
            </a:r>
            <a:r>
              <a:rPr lang="en-US" altLang="zh-CN" dirty="0"/>
              <a:t>' codec can't encode character '\</a:t>
            </a:r>
            <a:r>
              <a:rPr lang="en-US" altLang="zh-CN" dirty="0" err="1"/>
              <a:t>xbb</a:t>
            </a:r>
            <a:r>
              <a:rPr lang="en-US" altLang="zh-CN" dirty="0"/>
              <a:t>' in position 0: illegal </a:t>
            </a:r>
            <a:r>
              <a:rPr lang="en-US" altLang="zh-CN" dirty="0" err="1"/>
              <a:t>multibyte</a:t>
            </a:r>
            <a:r>
              <a:rPr lang="en-US" altLang="zh-CN" dirty="0"/>
              <a:t> </a:t>
            </a:r>
            <a:r>
              <a:rPr lang="en-US" altLang="zh-CN" dirty="0" smtClean="0"/>
              <a:t>sequence</a:t>
            </a:r>
            <a:endParaRPr lang="en-US" altLang="zh-CN" dirty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()</a:t>
            </a:r>
            <a:r>
              <a:rPr lang="zh-CN" altLang="en-US" dirty="0"/>
              <a:t>函数自身有限制，不能完全打印所有的</a:t>
            </a:r>
            <a:r>
              <a:rPr lang="en-US" altLang="zh-CN" dirty="0" err="1"/>
              <a:t>unicode</a:t>
            </a:r>
            <a:r>
              <a:rPr lang="zh-CN" altLang="en-US" dirty="0"/>
              <a:t>字符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其实</a:t>
            </a:r>
            <a:r>
              <a:rPr lang="en-US" altLang="zh-CN" dirty="0"/>
              <a:t>print()</a:t>
            </a:r>
            <a:r>
              <a:rPr lang="zh-CN" altLang="en-US" dirty="0"/>
              <a:t>函数的局限就是</a:t>
            </a:r>
            <a:r>
              <a:rPr lang="en-US" altLang="zh-CN" dirty="0"/>
              <a:t>Python</a:t>
            </a:r>
            <a:r>
              <a:rPr lang="zh-CN" altLang="en-US" dirty="0"/>
              <a:t>默认编码的局限，因为系统是</a:t>
            </a:r>
            <a:r>
              <a:rPr lang="en-US" altLang="zh-CN" dirty="0"/>
              <a:t>win7</a:t>
            </a:r>
            <a:r>
              <a:rPr lang="zh-CN" altLang="en-US" dirty="0"/>
              <a:t>的，</a:t>
            </a:r>
            <a:r>
              <a:rPr lang="en-US" altLang="zh-CN" dirty="0"/>
              <a:t>python</a:t>
            </a:r>
            <a:r>
              <a:rPr lang="zh-CN" altLang="en-US" dirty="0"/>
              <a:t>的默认编码不是</a:t>
            </a:r>
            <a:r>
              <a:rPr lang="en-US" altLang="zh-CN" dirty="0"/>
              <a:t>'utf-8',</a:t>
            </a:r>
            <a:r>
              <a:rPr lang="zh-CN" altLang="en-US" dirty="0"/>
              <a:t>改一下</a:t>
            </a:r>
            <a:r>
              <a:rPr lang="en-US" altLang="zh-CN" dirty="0"/>
              <a:t>python</a:t>
            </a:r>
            <a:r>
              <a:rPr lang="zh-CN" altLang="en-US" dirty="0"/>
              <a:t>的默认编码成</a:t>
            </a:r>
            <a:r>
              <a:rPr lang="en-US" altLang="zh-CN" dirty="0"/>
              <a:t>'utf-8'</a:t>
            </a:r>
            <a:r>
              <a:rPr lang="zh-CN" altLang="en-US" dirty="0"/>
              <a:t>就行了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sys.stdout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io.TextIOWrapper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sys.stdout.buffer,encoding</a:t>
            </a:r>
            <a:r>
              <a:rPr lang="en-US" altLang="zh-CN" dirty="0">
                <a:solidFill>
                  <a:srgbClr val="FF0000"/>
                </a:solidFill>
              </a:rPr>
              <a:t>='utf8') #</a:t>
            </a:r>
            <a:r>
              <a:rPr lang="zh-CN" altLang="en-US" dirty="0">
                <a:solidFill>
                  <a:srgbClr val="FF0000"/>
                </a:solidFill>
              </a:rPr>
              <a:t>改变标准输出的默认编码</a:t>
            </a:r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('http://www.baidu.com')</a:t>
            </a:r>
          </a:p>
          <a:p>
            <a:r>
              <a:rPr lang="en-US" altLang="zh-CN" dirty="0" err="1"/>
              <a:t>htmlBytes</a:t>
            </a:r>
            <a:r>
              <a:rPr lang="en-US" altLang="zh-CN" dirty="0"/>
              <a:t>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htmlBytes.decode</a:t>
            </a:r>
            <a:r>
              <a:rPr lang="en-US" altLang="zh-CN" dirty="0">
                <a:solidFill>
                  <a:srgbClr val="FF0000"/>
                </a:solidFill>
              </a:rPr>
              <a:t>('utf-8'))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爬虫的基本框架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获取的网页可以通过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进行解析</a:t>
            </a:r>
            <a:endParaRPr lang="en-US" altLang="zh-CN" dirty="0" smtClean="0"/>
          </a:p>
          <a:p>
            <a:r>
              <a:rPr lang="zh-CN" altLang="en-US" dirty="0"/>
              <a:t>如要</a:t>
            </a:r>
            <a:r>
              <a:rPr lang="zh-CN" altLang="en-US" dirty="0" smtClean="0"/>
              <a:t>获取具体的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进行查找</a:t>
            </a:r>
            <a:endParaRPr lang="en-US" altLang="zh-CN" dirty="0" smtClean="0"/>
          </a:p>
          <a:p>
            <a:r>
              <a:rPr lang="en-US" altLang="zh-CN" dirty="0" smtClean="0"/>
              <a:t>XPath</a:t>
            </a:r>
            <a:r>
              <a:rPr lang="zh-CN" altLang="en-US" dirty="0" smtClean="0"/>
              <a:t>的语法如下：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www.w3school.com.cn/xpath/xpath_syntax.asp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XPath </a:t>
            </a:r>
            <a:r>
              <a:rPr lang="zh-CN" altLang="en-US" dirty="0"/>
              <a:t>使用路径表达式来选取 </a:t>
            </a:r>
            <a:r>
              <a:rPr lang="en-US" altLang="zh-CN" dirty="0"/>
              <a:t>XML </a:t>
            </a:r>
            <a:r>
              <a:rPr lang="zh-CN" altLang="en-US" dirty="0"/>
              <a:t>文档中的节点或节点集。节点是通过沿着路径 </a:t>
            </a:r>
            <a:r>
              <a:rPr lang="en-US" altLang="zh-CN" dirty="0"/>
              <a:t>(path) </a:t>
            </a:r>
            <a:r>
              <a:rPr lang="zh-CN" altLang="en-US" dirty="0"/>
              <a:t>或者步 </a:t>
            </a:r>
            <a:r>
              <a:rPr lang="en-US" altLang="zh-CN" dirty="0"/>
              <a:t>(steps) </a:t>
            </a:r>
            <a:r>
              <a:rPr lang="zh-CN" altLang="en-US" dirty="0"/>
              <a:t>来选取的。</a:t>
            </a:r>
          </a:p>
        </p:txBody>
      </p:sp>
    </p:spTree>
    <p:extLst>
      <p:ext uri="{BB962C8B-B14F-4D97-AF65-F5344CB8AC3E}">
        <p14:creationId xmlns:p14="http://schemas.microsoft.com/office/powerpoint/2010/main" val="266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&lt;?xml version="1.0" encoding="ISO-8859-1</a:t>
            </a:r>
            <a:r>
              <a:rPr lang="en-US" altLang="zh-CN" dirty="0" smtClean="0"/>
              <a:t>"?&gt;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bookstore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"&gt;Harry Potter&lt;/title&gt;</a:t>
            </a:r>
          </a:p>
          <a:p>
            <a:r>
              <a:rPr lang="en-US" altLang="zh-CN" dirty="0"/>
              <a:t>  &lt;price&gt;29.99&lt;/price&gt;</a:t>
            </a:r>
          </a:p>
          <a:p>
            <a:r>
              <a:rPr lang="en-US" altLang="zh-CN" dirty="0"/>
              <a:t>&lt;/book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"&gt;Learning XML&lt;/title&gt;</a:t>
            </a:r>
          </a:p>
          <a:p>
            <a:r>
              <a:rPr lang="en-US" altLang="zh-CN" dirty="0"/>
              <a:t>  &lt;price&gt;39.95&lt;/price&gt;</a:t>
            </a:r>
          </a:p>
          <a:p>
            <a:r>
              <a:rPr lang="en-US" altLang="zh-CN" dirty="0"/>
              <a:t>&lt;/book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&lt;/bookstore&gt;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0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57735"/>
            <a:ext cx="6347713" cy="1320800"/>
          </a:xfrm>
        </p:spPr>
        <p:txBody>
          <a:bodyPr/>
          <a:lstStyle/>
          <a:p>
            <a:r>
              <a:rPr lang="en-US" altLang="zh-CN" dirty="0"/>
              <a:t>XPath</a:t>
            </a:r>
            <a:r>
              <a:rPr lang="zh-CN" altLang="en-US" dirty="0"/>
              <a:t>语法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55941"/>
              </p:ext>
            </p:extLst>
          </p:nvPr>
        </p:nvGraphicFramePr>
        <p:xfrm>
          <a:off x="609599" y="1062497"/>
          <a:ext cx="6348413" cy="2472268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nodename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选取此节点的所有子节点。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</a:rPr>
                        <a:t>/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从根节点选取。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//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从匹配选择的当前节点选择文档中的节点，而不考虑它们的位置。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.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选取当前节点。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..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选取当前节点的父节点。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@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选取属性。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51031"/>
              </p:ext>
            </p:extLst>
          </p:nvPr>
        </p:nvGraphicFramePr>
        <p:xfrm>
          <a:off x="609599" y="3619552"/>
          <a:ext cx="6348413" cy="3158068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元素的所有子节点。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选取根元素 </a:t>
                      </a:r>
                      <a:r>
                        <a:rPr lang="en-US" altLang="zh-CN" sz="1500">
                          <a:effectLst/>
                        </a:rPr>
                        <a:t>bookstore</a:t>
                      </a:r>
                      <a:r>
                        <a:rPr lang="zh-CN" altLang="en-US" sz="1500">
                          <a:effectLst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500">
                          <a:effectLst/>
                        </a:rPr>
                        <a:t>注释：假如路径起始于正斜杠</a:t>
                      </a:r>
                      <a:r>
                        <a:rPr lang="en-US" altLang="zh-CN" sz="1500">
                          <a:effectLst/>
                        </a:rPr>
                        <a:t>( / )</a:t>
                      </a:r>
                      <a:r>
                        <a:rPr lang="zh-CN" altLang="en-US" sz="1500">
                          <a:effectLst/>
                        </a:rPr>
                        <a:t>，则此路径始终代表到某元素的绝对路径！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选取属于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的子元素的所有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子元素，而不管它们在文档中的位置。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bookstore//book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选择属于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元素的后代的所有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元素，而不管它们位于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之下的什么位置。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//@lang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选取名为 </a:t>
                      </a:r>
                      <a:r>
                        <a:rPr lang="en-US" altLang="zh-CN" sz="1500" dirty="0" err="1">
                          <a:effectLst/>
                        </a:rPr>
                        <a:t>lang</a:t>
                      </a:r>
                      <a:r>
                        <a:rPr lang="en-US" altLang="zh-CN" sz="1500" dirty="0">
                          <a:effectLst/>
                        </a:rPr>
                        <a:t> </a:t>
                      </a:r>
                      <a:r>
                        <a:rPr lang="zh-CN" altLang="en-US" sz="1500" dirty="0">
                          <a:effectLst/>
                        </a:rPr>
                        <a:t>的所有属性。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谓语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65514" y="2118738"/>
          <a:ext cx="5836584" cy="3965138"/>
        </p:xfrm>
        <a:graphic>
          <a:graphicData uri="http://schemas.openxmlformats.org/drawingml/2006/table">
            <a:tbl>
              <a:tblPr/>
              <a:tblGrid>
                <a:gridCol w="1883002"/>
                <a:gridCol w="3953582"/>
              </a:tblGrid>
              <a:tr h="27992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3287" marR="108218" marT="36073" marB="3607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3287" marR="108218" marT="36073" marB="3607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943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/bookstore/book[1]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子元素的第一个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/bookstore/book[last()]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子元素的最后一个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/bookstore/book[last()-1]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子元素的倒数第二个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/bookstore/book[position()&lt;3]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选取最前面的两个属于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元素的子元素的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43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//title[@lang]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选取所有拥有名为 </a:t>
                      </a:r>
                      <a:r>
                        <a:rPr lang="en-US" sz="1400">
                          <a:effectLst/>
                        </a:rPr>
                        <a:t>lang </a:t>
                      </a:r>
                      <a:r>
                        <a:rPr lang="zh-CN" altLang="en-US" sz="1400">
                          <a:effectLst/>
                        </a:rPr>
                        <a:t>的属性的 </a:t>
                      </a:r>
                      <a:r>
                        <a:rPr lang="en-US" sz="1400">
                          <a:effectLst/>
                        </a:rPr>
                        <a:t>title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//title[@lang='eng']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选取所有 </a:t>
                      </a:r>
                      <a:r>
                        <a:rPr lang="en-US" sz="1400">
                          <a:effectLst/>
                        </a:rPr>
                        <a:t>title </a:t>
                      </a:r>
                      <a:r>
                        <a:rPr lang="zh-CN" altLang="en-US" sz="1400">
                          <a:effectLst/>
                        </a:rPr>
                        <a:t>元素，且这些元素拥有值为 </a:t>
                      </a:r>
                      <a:r>
                        <a:rPr lang="en-US" sz="1400">
                          <a:effectLst/>
                        </a:rPr>
                        <a:t>eng </a:t>
                      </a:r>
                      <a:r>
                        <a:rPr lang="zh-CN" altLang="en-US" sz="1400">
                          <a:effectLst/>
                        </a:rPr>
                        <a:t>的 </a:t>
                      </a:r>
                      <a:r>
                        <a:rPr lang="en-US" sz="1400">
                          <a:effectLst/>
                        </a:rPr>
                        <a:t>lang </a:t>
                      </a:r>
                      <a:r>
                        <a:rPr lang="zh-CN" altLang="en-US" sz="1400">
                          <a:effectLst/>
                        </a:rPr>
                        <a:t>属性。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/bookstore/book[price&gt;35.00]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元素的所有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元素，且其中的 </a:t>
                      </a:r>
                      <a:r>
                        <a:rPr lang="en-US" sz="1400">
                          <a:effectLst/>
                        </a:rPr>
                        <a:t>price </a:t>
                      </a:r>
                      <a:r>
                        <a:rPr lang="zh-CN" altLang="en-US" sz="1400">
                          <a:effectLst/>
                        </a:rPr>
                        <a:t>元素的值须大于 </a:t>
                      </a:r>
                      <a:r>
                        <a:rPr lang="en-US" altLang="zh-CN" sz="1400">
                          <a:effectLst/>
                        </a:rPr>
                        <a:t>35.00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/bookstore/book[price&gt;35.00]/title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选取 </a:t>
                      </a:r>
                      <a:r>
                        <a:rPr lang="en-US" sz="1400" dirty="0">
                          <a:effectLst/>
                        </a:rPr>
                        <a:t>bookstore </a:t>
                      </a:r>
                      <a:r>
                        <a:rPr lang="zh-CN" altLang="en-US" sz="1400" dirty="0">
                          <a:effectLst/>
                        </a:rPr>
                        <a:t>元素中的 </a:t>
                      </a:r>
                      <a:r>
                        <a:rPr lang="en-US" sz="1400" dirty="0">
                          <a:effectLst/>
                        </a:rPr>
                        <a:t>book </a:t>
                      </a:r>
                      <a:r>
                        <a:rPr lang="zh-CN" altLang="en-US" sz="1400" dirty="0">
                          <a:effectLst/>
                        </a:rPr>
                        <a:t>元素的所有 </a:t>
                      </a:r>
                      <a:r>
                        <a:rPr lang="en-US" sz="1400" dirty="0">
                          <a:effectLst/>
                        </a:rPr>
                        <a:t>title </a:t>
                      </a:r>
                      <a:r>
                        <a:rPr lang="zh-CN" altLang="en-US" sz="1400" dirty="0">
                          <a:effectLst/>
                        </a:rPr>
                        <a:t>元素，且其中的 </a:t>
                      </a:r>
                      <a:r>
                        <a:rPr lang="en-US" sz="1400" dirty="0">
                          <a:effectLst/>
                        </a:rPr>
                        <a:t>price </a:t>
                      </a:r>
                      <a:r>
                        <a:rPr lang="zh-CN" altLang="en-US" sz="1400" dirty="0">
                          <a:effectLst/>
                        </a:rPr>
                        <a:t>元素的值须大于 </a:t>
                      </a:r>
                      <a:r>
                        <a:rPr lang="en-US" altLang="zh-CN" sz="1400" dirty="0">
                          <a:effectLst/>
                        </a:rPr>
                        <a:t>35.00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选取未知节点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71138"/>
              </p:ext>
            </p:extLst>
          </p:nvPr>
        </p:nvGraphicFramePr>
        <p:xfrm>
          <a:off x="609599" y="1930400"/>
          <a:ext cx="6348413" cy="1275370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通配符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匹配任何元素节点。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@*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匹配任何属性节点。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node()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匹配任何类型的节点。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" y="3463621"/>
          <a:ext cx="6348413" cy="1275370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/bookstore/*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元素的所有子元素。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//*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选取文档中的所有元素。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//title[@*]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选取所有带有属性的 </a:t>
                      </a:r>
                      <a:r>
                        <a:rPr lang="en-US" sz="1500" dirty="0">
                          <a:effectLst/>
                        </a:rPr>
                        <a:t>title </a:t>
                      </a:r>
                      <a:r>
                        <a:rPr lang="zh-CN" altLang="en-US" sz="1500" dirty="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4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选取若干路径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通过在路径表达式中使用“</a:t>
            </a:r>
            <a:r>
              <a:rPr lang="en-US" altLang="zh-CN" dirty="0"/>
              <a:t>|”</a:t>
            </a:r>
            <a:r>
              <a:rPr lang="zh-CN" altLang="en-US" dirty="0"/>
              <a:t>运算符，您可以选取若干个路径。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3235021"/>
          <a:ext cx="6348413" cy="1732570"/>
        </p:xfrm>
        <a:graphic>
          <a:graphicData uri="http://schemas.openxmlformats.org/drawingml/2006/table">
            <a:tbl>
              <a:tblPr/>
              <a:tblGrid>
                <a:gridCol w="2048128"/>
                <a:gridCol w="4300285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//book/title | //book/price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元素的所有 </a:t>
                      </a:r>
                      <a:r>
                        <a:rPr lang="en-US" sz="1500">
                          <a:effectLst/>
                        </a:rPr>
                        <a:t>title </a:t>
                      </a:r>
                      <a:r>
                        <a:rPr lang="zh-CN" altLang="en-US" sz="1500">
                          <a:effectLst/>
                        </a:rPr>
                        <a:t>和 </a:t>
                      </a:r>
                      <a:r>
                        <a:rPr lang="en-US" sz="1500">
                          <a:effectLst/>
                        </a:rPr>
                        <a:t>price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//title | //price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选取文档中的所有 </a:t>
                      </a:r>
                      <a:r>
                        <a:rPr lang="en-US" sz="1500">
                          <a:effectLst/>
                        </a:rPr>
                        <a:t>title </a:t>
                      </a:r>
                      <a:r>
                        <a:rPr lang="zh-CN" altLang="en-US" sz="1500">
                          <a:effectLst/>
                        </a:rPr>
                        <a:t>和 </a:t>
                      </a:r>
                      <a:r>
                        <a:rPr lang="en-US" sz="1500">
                          <a:effectLst/>
                        </a:rPr>
                        <a:t>price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/bookstore/book/title | //price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选取属于 </a:t>
                      </a:r>
                      <a:r>
                        <a:rPr lang="en-US" sz="1500" dirty="0">
                          <a:effectLst/>
                        </a:rPr>
                        <a:t>bookstore </a:t>
                      </a:r>
                      <a:r>
                        <a:rPr lang="zh-CN" altLang="en-US" sz="1500" dirty="0">
                          <a:effectLst/>
                        </a:rPr>
                        <a:t>元素的 </a:t>
                      </a:r>
                      <a:r>
                        <a:rPr lang="en-US" sz="1500" dirty="0">
                          <a:effectLst/>
                        </a:rPr>
                        <a:t>book </a:t>
                      </a:r>
                      <a:r>
                        <a:rPr lang="zh-CN" altLang="en-US" sz="1500" dirty="0">
                          <a:effectLst/>
                        </a:rPr>
                        <a:t>元素的所有 </a:t>
                      </a:r>
                      <a:r>
                        <a:rPr lang="en-US" sz="1500" dirty="0">
                          <a:effectLst/>
                        </a:rPr>
                        <a:t>title </a:t>
                      </a:r>
                      <a:r>
                        <a:rPr lang="zh-CN" altLang="en-US" sz="1500" dirty="0">
                          <a:effectLst/>
                        </a:rPr>
                        <a:t>元素，以及文档中所有的 </a:t>
                      </a:r>
                      <a:r>
                        <a:rPr lang="en-US" sz="1500" dirty="0">
                          <a:effectLst/>
                        </a:rPr>
                        <a:t>price </a:t>
                      </a:r>
                      <a:r>
                        <a:rPr lang="zh-CN" altLang="en-US" sz="1500" dirty="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607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1159</Words>
  <Application>Microsoft Office PowerPoint</Application>
  <PresentationFormat>全屏显示(4:3)</PresentationFormat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网络爬虫基础（II）</vt:lpstr>
      <vt:lpstr>爬虫的基本框架</vt:lpstr>
      <vt:lpstr>Python3中的编码问题</vt:lpstr>
      <vt:lpstr>爬虫的基本框架</vt:lpstr>
      <vt:lpstr>XPath语法</vt:lpstr>
      <vt:lpstr>XPath语法</vt:lpstr>
      <vt:lpstr>谓语</vt:lpstr>
      <vt:lpstr>选取未知节点</vt:lpstr>
      <vt:lpstr>选取若干路径 </vt:lpstr>
      <vt:lpstr>Firefox Xpath插件</vt:lpstr>
      <vt:lpstr>Firefox Xpath插件</vt:lpstr>
      <vt:lpstr>Firefox Xpath插件</vt:lpstr>
      <vt:lpstr>Firepath插件</vt:lpstr>
      <vt:lpstr>Firepath插件</vt:lpstr>
      <vt:lpstr>获取URL和内容</vt:lpstr>
      <vt:lpstr>获取URL和内容</vt:lpstr>
      <vt:lpstr>获取分页内容</vt:lpstr>
      <vt:lpstr>获取分页内容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网络爬虫基础</dc:title>
  <dc:creator>王津</dc:creator>
  <cp:lastModifiedBy>王津</cp:lastModifiedBy>
  <cp:revision>21</cp:revision>
  <dcterms:created xsi:type="dcterms:W3CDTF">2016-09-23T02:18:07Z</dcterms:created>
  <dcterms:modified xsi:type="dcterms:W3CDTF">2017-10-23T04:11:29Z</dcterms:modified>
</cp:coreProperties>
</file>