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0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3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59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5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2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E257-0304-4B93-AE27-1CF122959E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网络爬虫基础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III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Dr. Jin Wang</a:t>
            </a:r>
          </a:p>
          <a:p>
            <a:r>
              <a:rPr lang="en-US" altLang="zh-CN" dirty="0" smtClean="0"/>
              <a:t>2017-10-23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3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既然我们已经得到了标签的内容，那么问题来了，我们要想获取标签内部的文字怎么办呢？很简单，用 </a:t>
            </a:r>
            <a:r>
              <a:rPr lang="en-US" altLang="zh-CN" dirty="0"/>
              <a:t>.string </a:t>
            </a:r>
            <a:r>
              <a:rPr lang="zh-CN" altLang="en-US" dirty="0"/>
              <a:t>即可</a:t>
            </a:r>
            <a:r>
              <a:rPr lang="zh-CN" altLang="en-US" dirty="0" smtClean="0"/>
              <a:t>，例如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这样我们就轻松获取到了标签里面的内容，想想如果用正则表达式要多麻烦。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01943"/>
              </p:ext>
            </p:extLst>
          </p:nvPr>
        </p:nvGraphicFramePr>
        <p:xfrm>
          <a:off x="609599" y="3159220"/>
          <a:ext cx="6364479" cy="490800"/>
        </p:xfrm>
        <a:graphic>
          <a:graphicData uri="http://schemas.openxmlformats.org/drawingml/2006/table">
            <a:tbl>
              <a:tblPr/>
              <a:tblGrid>
                <a:gridCol w="225747"/>
                <a:gridCol w="6138732"/>
              </a:tblGrid>
              <a:tr h="23519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b="1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#The Dormouse's story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60989"/>
              </p:ext>
            </p:extLst>
          </p:nvPr>
        </p:nvGraphicFramePr>
        <p:xfrm>
          <a:off x="609599" y="4633440"/>
          <a:ext cx="6364479" cy="490800"/>
        </p:xfrm>
        <a:graphic>
          <a:graphicData uri="http://schemas.openxmlformats.org/drawingml/2006/table">
            <a:tbl>
              <a:tblPr/>
              <a:tblGrid>
                <a:gridCol w="243164"/>
                <a:gridCol w="6121315"/>
              </a:tblGrid>
              <a:tr h="23519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type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b="1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#&lt;class 'bs4.element.NavigableString'&gt;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8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BeautifulSoup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BeautifulSoup</a:t>
            </a:r>
            <a:r>
              <a:rPr lang="en-US" altLang="zh-CN" dirty="0"/>
              <a:t> </a:t>
            </a:r>
            <a:r>
              <a:rPr lang="zh-CN" altLang="en-US" dirty="0"/>
              <a:t>对象表示的是一个文档的全部内容</a:t>
            </a:r>
            <a:r>
              <a:rPr lang="en-US" altLang="zh-CN" dirty="0"/>
              <a:t>.</a:t>
            </a:r>
            <a:r>
              <a:rPr lang="zh-CN" altLang="en-US" dirty="0"/>
              <a:t>大部分时候</a:t>
            </a:r>
            <a:r>
              <a:rPr lang="en-US" altLang="zh-CN" dirty="0"/>
              <a:t>,</a:t>
            </a:r>
            <a:r>
              <a:rPr lang="zh-CN" altLang="en-US" dirty="0"/>
              <a:t>可以把它当作 </a:t>
            </a:r>
            <a:r>
              <a:rPr lang="en-US" altLang="zh-CN" dirty="0"/>
              <a:t>Tag </a:t>
            </a:r>
            <a:r>
              <a:rPr lang="zh-CN" altLang="en-US" dirty="0"/>
              <a:t>对象，是一个特殊的 </a:t>
            </a:r>
            <a:r>
              <a:rPr lang="en-US" altLang="zh-CN" dirty="0"/>
              <a:t>Tag</a:t>
            </a:r>
            <a:r>
              <a:rPr lang="zh-CN" altLang="en-US" dirty="0"/>
              <a:t>，我们可以分别获取它的类型，名称，以及属性来感受一下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23142"/>
              </p:ext>
            </p:extLst>
          </p:nvPr>
        </p:nvGraphicFramePr>
        <p:xfrm>
          <a:off x="601215" y="3268077"/>
          <a:ext cx="6364479" cy="1405200"/>
        </p:xfrm>
        <a:graphic>
          <a:graphicData uri="http://schemas.openxmlformats.org/drawingml/2006/table">
            <a:tbl>
              <a:tblPr/>
              <a:tblGrid>
                <a:gridCol w="243164"/>
                <a:gridCol w="6121315"/>
              </a:tblGrid>
              <a:tr h="638388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type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#&lt;type '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'&gt;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[document]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attrs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#{} </a:t>
                      </a:r>
                      <a:r>
                        <a:rPr lang="zh-CN" alt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空字典</a:t>
                      </a:r>
                      <a:endParaRPr lang="zh-CN" alt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6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Comment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8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Beautiful Soup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Beautiful Soup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的一个库，最主要的功能是从网页抓取数据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Beautiful Soup</a:t>
            </a:r>
            <a:r>
              <a:rPr lang="zh-CN" altLang="en-US" dirty="0"/>
              <a:t>自动将输入文档转换为</a:t>
            </a:r>
            <a:r>
              <a:rPr lang="en-US" altLang="zh-CN" dirty="0"/>
              <a:t>Unicode</a:t>
            </a:r>
            <a:r>
              <a:rPr lang="zh-CN" altLang="en-US" dirty="0"/>
              <a:t>编码，输出文档转换为</a:t>
            </a:r>
            <a:r>
              <a:rPr lang="en-US" altLang="zh-CN" dirty="0"/>
              <a:t>utf-8</a:t>
            </a:r>
            <a:r>
              <a:rPr lang="zh-CN" altLang="en-US" dirty="0"/>
              <a:t>编码。你不需要考虑编码方式，除非文档没有指定一个编码方式，这时，</a:t>
            </a:r>
            <a:r>
              <a:rPr lang="en-US" altLang="zh-CN" dirty="0"/>
              <a:t>Beautiful Soup</a:t>
            </a:r>
            <a:r>
              <a:rPr lang="zh-CN" altLang="en-US" dirty="0"/>
              <a:t>就不能自动识别编码方式了。然后，你仅仅需要说明一下原始编码方式就可以了。</a:t>
            </a:r>
          </a:p>
          <a:p>
            <a:r>
              <a:rPr lang="en-US" altLang="zh-CN" dirty="0"/>
              <a:t>Beautiful Soup</a:t>
            </a:r>
            <a:r>
              <a:rPr lang="zh-CN" altLang="en-US" dirty="0"/>
              <a:t>已成为和</a:t>
            </a:r>
            <a:r>
              <a:rPr lang="en-US" altLang="zh-CN" dirty="0" err="1"/>
              <a:t>lxml</a:t>
            </a:r>
            <a:r>
              <a:rPr lang="zh-CN" altLang="en-US" dirty="0"/>
              <a:t>、</a:t>
            </a:r>
            <a:r>
              <a:rPr lang="en-US" altLang="zh-CN" dirty="0"/>
              <a:t>html6lib</a:t>
            </a:r>
            <a:r>
              <a:rPr lang="zh-CN" altLang="en-US" dirty="0"/>
              <a:t>一样出色的</a:t>
            </a:r>
            <a:r>
              <a:rPr lang="en-US" altLang="zh-CN" dirty="0"/>
              <a:t>python</a:t>
            </a:r>
            <a:r>
              <a:rPr lang="zh-CN" altLang="en-US" dirty="0"/>
              <a:t>解释器，为用户灵活地提供不同的解析策略或强劲的速度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89084"/>
              </p:ext>
            </p:extLst>
          </p:nvPr>
        </p:nvGraphicFramePr>
        <p:xfrm>
          <a:off x="825066" y="5499506"/>
          <a:ext cx="6352910" cy="3038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30101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pip install 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beautifulsoup4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Beautiful 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42282"/>
            <a:ext cx="6347714" cy="3880773"/>
          </a:xfrm>
        </p:spPr>
        <p:txBody>
          <a:bodyPr/>
          <a:lstStyle/>
          <a:p>
            <a:r>
              <a:rPr lang="en-US" altLang="zh-CN" dirty="0"/>
              <a:t>Beautiful Soup</a:t>
            </a:r>
            <a:r>
              <a:rPr lang="zh-CN" altLang="en-US" dirty="0"/>
              <a:t>支持</a:t>
            </a:r>
            <a:r>
              <a:rPr lang="en-US" altLang="zh-CN" dirty="0"/>
              <a:t>Python</a:t>
            </a:r>
            <a:r>
              <a:rPr lang="zh-CN" altLang="en-US" dirty="0"/>
              <a:t>标准库中的</a:t>
            </a:r>
            <a:r>
              <a:rPr lang="en-US" altLang="zh-CN" dirty="0"/>
              <a:t>HTML</a:t>
            </a:r>
            <a:r>
              <a:rPr lang="zh-CN" altLang="en-US" dirty="0"/>
              <a:t>解析器</a:t>
            </a:r>
            <a:r>
              <a:rPr lang="en-US" altLang="zh-CN" dirty="0"/>
              <a:t>,</a:t>
            </a:r>
            <a:r>
              <a:rPr lang="zh-CN" altLang="en-US" dirty="0"/>
              <a:t>还支持一些第三方的解析器，如果我们不安装它，则 </a:t>
            </a:r>
            <a:r>
              <a:rPr lang="en-US" altLang="zh-CN" dirty="0"/>
              <a:t>Python </a:t>
            </a:r>
            <a:r>
              <a:rPr lang="zh-CN" altLang="en-US" dirty="0"/>
              <a:t>会使用 </a:t>
            </a:r>
            <a:r>
              <a:rPr lang="en-US" altLang="zh-CN" dirty="0"/>
              <a:t>Python</a:t>
            </a:r>
            <a:r>
              <a:rPr lang="zh-CN" altLang="en-US" dirty="0"/>
              <a:t>默认的解析器，</a:t>
            </a:r>
            <a:r>
              <a:rPr lang="en-US" altLang="zh-CN" dirty="0" err="1"/>
              <a:t>lxml</a:t>
            </a:r>
            <a:r>
              <a:rPr lang="en-US" altLang="zh-CN" dirty="0"/>
              <a:t> </a:t>
            </a:r>
            <a:r>
              <a:rPr lang="zh-CN" altLang="en-US" dirty="0"/>
              <a:t>解析器更加强大，速度更快，推荐安装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70100"/>
              </p:ext>
            </p:extLst>
          </p:nvPr>
        </p:nvGraphicFramePr>
        <p:xfrm>
          <a:off x="383176" y="2882980"/>
          <a:ext cx="8360228" cy="3900027"/>
        </p:xfrm>
        <a:graphic>
          <a:graphicData uri="http://schemas.openxmlformats.org/drawingml/2006/table">
            <a:tbl>
              <a:tblPr/>
              <a:tblGrid>
                <a:gridCol w="1576253"/>
                <a:gridCol w="2394857"/>
                <a:gridCol w="2299061"/>
                <a:gridCol w="2090057"/>
              </a:tblGrid>
              <a:tr h="2790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解析器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使用方法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优势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劣势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0058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Python</a:t>
                      </a:r>
                      <a:r>
                        <a:rPr lang="zh-CN" altLang="en-US" sz="1400">
                          <a:effectLst/>
                        </a:rPr>
                        <a:t>标准库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BeautifulSoup(markup, “html.parser”)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effectLst/>
                        </a:rPr>
                        <a:t>Python</a:t>
                      </a:r>
                      <a:r>
                        <a:rPr lang="zh-CN" altLang="en-US" sz="1400">
                          <a:effectLst/>
                        </a:rPr>
                        <a:t>的内置标准库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执行速度适中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文档容错能力强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Python 2.7.3 or 3.2.2)</a:t>
                      </a:r>
                      <a:r>
                        <a:rPr lang="zh-CN" altLang="en-US" sz="1400">
                          <a:effectLst/>
                        </a:rPr>
                        <a:t>前 的版本中文档容错能力差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lxml HTML </a:t>
                      </a:r>
                      <a:r>
                        <a:rPr lang="zh-CN" altLang="en-US" sz="1400">
                          <a:effectLst/>
                        </a:rPr>
                        <a:t>解析器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BeautifulSoup(markup, “lxml”)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速度快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文档容错能力强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需要安装</a:t>
                      </a:r>
                      <a:r>
                        <a:rPr lang="en-US" altLang="zh-CN" sz="1400">
                          <a:effectLst/>
                        </a:rPr>
                        <a:t>C</a:t>
                      </a:r>
                      <a:r>
                        <a:rPr lang="zh-CN" altLang="en-US" sz="1400">
                          <a:effectLst/>
                        </a:rPr>
                        <a:t>语言库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77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lxml XML </a:t>
                      </a:r>
                      <a:r>
                        <a:rPr lang="zh-CN" altLang="en-US" sz="1400">
                          <a:effectLst/>
                        </a:rPr>
                        <a:t>解析器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BeautifulSoup(markup, [“lxml”, “xml”])BeautifulSoup(markup, “xml”)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速度快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唯一支持</a:t>
                      </a:r>
                      <a:r>
                        <a:rPr lang="en-US" sz="1400">
                          <a:effectLst/>
                        </a:rPr>
                        <a:t>XML</a:t>
                      </a:r>
                      <a:r>
                        <a:rPr lang="zh-CN" altLang="en-US" sz="1400">
                          <a:effectLst/>
                        </a:rPr>
                        <a:t>的解析器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需要安装</a:t>
                      </a:r>
                      <a:r>
                        <a:rPr lang="en-US" altLang="zh-CN" sz="1400">
                          <a:effectLst/>
                        </a:rPr>
                        <a:t>C</a:t>
                      </a:r>
                      <a:r>
                        <a:rPr lang="zh-CN" altLang="en-US" sz="1400">
                          <a:effectLst/>
                        </a:rPr>
                        <a:t>语言库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77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html5lib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BeautifulSoup(markup, “html5lib”)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最好的容错性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以浏览器的方式解析文档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>
                          <a:effectLst/>
                        </a:rPr>
                        <a:t>生成</a:t>
                      </a:r>
                      <a:r>
                        <a:rPr lang="en-US" altLang="zh-CN" sz="1400">
                          <a:effectLst/>
                        </a:rPr>
                        <a:t>HTML5</a:t>
                      </a:r>
                      <a:r>
                        <a:rPr lang="zh-CN" altLang="en-US" sz="1400">
                          <a:effectLst/>
                        </a:rPr>
                        <a:t>格式的文档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effectLst/>
                        </a:rPr>
                        <a:t>速度慢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effectLst/>
                        </a:rPr>
                        <a:t>不依赖外部扩展</a:t>
                      </a:r>
                    </a:p>
                  </a:txBody>
                  <a:tcPr marL="71932" marR="71932" marT="35966" marB="359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Beautiful 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Beautiful Soup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首先必须要导入 </a:t>
            </a:r>
            <a:r>
              <a:rPr lang="en-US" altLang="zh-CN" dirty="0"/>
              <a:t>bs4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我们创建一个字符串，后面的例子我们便会用它来演示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1064"/>
              </p:ext>
            </p:extLst>
          </p:nvPr>
        </p:nvGraphicFramePr>
        <p:xfrm>
          <a:off x="711854" y="3017563"/>
          <a:ext cx="6352910" cy="3038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30101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from bs4 import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BeautifulSoup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09982"/>
              </p:ext>
            </p:extLst>
          </p:nvPr>
        </p:nvGraphicFramePr>
        <p:xfrm>
          <a:off x="711854" y="3797124"/>
          <a:ext cx="8205723" cy="2818452"/>
        </p:xfrm>
        <a:graphic>
          <a:graphicData uri="http://schemas.openxmlformats.org/drawingml/2006/table">
            <a:tbl>
              <a:tblPr/>
              <a:tblGrid>
                <a:gridCol w="227209"/>
                <a:gridCol w="7978514"/>
              </a:tblGrid>
              <a:tr h="30101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html = """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&lt;html&gt;&lt;head&gt;&lt;title&gt;The Dormouse's story&lt;/title&gt;&lt;/head&gt;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&lt;body&gt;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&lt;p class="title" name="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dromouse</a:t>
                      </a:r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"&gt;&lt;b&gt;The Dormouse's story&lt;/b&gt;&lt;/p&gt;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&lt;p class="story"&gt;Once upon a time there were three little sisters; and their names were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="http://example.com/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elsie</a:t>
                      </a:r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" class="sister" id="link1"&gt;&lt;!-- Elsie --&gt;&lt;/a&gt;,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="http://example.com/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lacie</a:t>
                      </a:r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" class="sister" id="link2"&gt;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Lacie</a:t>
                      </a:r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&lt;/a&gt; and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="http://example.com/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tillie</a:t>
                      </a:r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" class="sister" id="link3"&gt;Tillie&lt;/a&gt;;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and they lived at the bottom of a well.&lt;/p&gt;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&lt;p class="story"&gt;...&lt;/p&gt;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"""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Beautiful 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 err="1"/>
              <a:t>beautifulsoup</a:t>
            </a:r>
            <a:r>
              <a:rPr lang="en-US" altLang="zh-CN" dirty="0"/>
              <a:t>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另外，我们还可以用本地 </a:t>
            </a:r>
            <a:r>
              <a:rPr lang="en-US" altLang="zh-CN" dirty="0"/>
              <a:t>HTML </a:t>
            </a:r>
            <a:r>
              <a:rPr lang="zh-CN" altLang="en-US" dirty="0"/>
              <a:t>文件来创建对象，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print</a:t>
            </a:r>
            <a:r>
              <a:rPr lang="zh-CN" altLang="en-US" dirty="0" smtClean="0"/>
              <a:t>格式化</a:t>
            </a:r>
            <a:r>
              <a:rPr lang="zh-CN" altLang="en-US" dirty="0"/>
              <a:t>输出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71015"/>
              </p:ext>
            </p:extLst>
          </p:nvPr>
        </p:nvGraphicFramePr>
        <p:xfrm>
          <a:off x="833775" y="2608260"/>
          <a:ext cx="6352910" cy="3038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30101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5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BeautifulSoup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html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5778"/>
              </p:ext>
            </p:extLst>
          </p:nvPr>
        </p:nvGraphicFramePr>
        <p:xfrm>
          <a:off x="833775" y="3359782"/>
          <a:ext cx="6352910" cy="3038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30101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5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BeautifulSoup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'index.html'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20007"/>
              </p:ext>
            </p:extLst>
          </p:nvPr>
        </p:nvGraphicFramePr>
        <p:xfrm>
          <a:off x="833775" y="4111304"/>
          <a:ext cx="6352910" cy="3038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30101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altLang="zh-CN" sz="15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 err="1" smtClean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prettify</a:t>
                      </a:r>
                      <a:r>
                        <a:rPr lang="en-US" sz="15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altLang="zh-CN" sz="15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59408"/>
              </p:ext>
            </p:extLst>
          </p:nvPr>
        </p:nvGraphicFramePr>
        <p:xfrm>
          <a:off x="833775" y="4558974"/>
          <a:ext cx="6352910" cy="14468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30101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&lt;html&gt;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 &lt;head&gt;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  &lt;title&gt;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   The Dormouse's story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  &lt;/title&gt;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…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6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Beautiful 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Beautiful Soup</a:t>
            </a:r>
            <a:r>
              <a:rPr lang="zh-CN" altLang="en-US" dirty="0"/>
              <a:t>将复杂</a:t>
            </a:r>
            <a:r>
              <a:rPr lang="en-US" altLang="zh-CN" dirty="0"/>
              <a:t>HTML</a:t>
            </a:r>
            <a:r>
              <a:rPr lang="zh-CN" altLang="en-US" dirty="0"/>
              <a:t>文档转换成一个复杂的树形结构</a:t>
            </a:r>
            <a:r>
              <a:rPr lang="en-US" altLang="zh-CN" dirty="0"/>
              <a:t>,</a:t>
            </a:r>
            <a:r>
              <a:rPr lang="zh-CN" altLang="en-US" dirty="0"/>
              <a:t>每个节点都是</a:t>
            </a:r>
            <a:r>
              <a:rPr lang="en-US" altLang="zh-CN" dirty="0"/>
              <a:t>Python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所有对象可以归纳为</a:t>
            </a: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Tag</a:t>
            </a:r>
          </a:p>
          <a:p>
            <a:r>
              <a:rPr lang="en-US" altLang="zh-CN" dirty="0" err="1"/>
              <a:t>NavigableString</a:t>
            </a:r>
            <a:endParaRPr lang="en-US" altLang="zh-CN" dirty="0"/>
          </a:p>
          <a:p>
            <a:r>
              <a:rPr lang="en-US" altLang="zh-CN" dirty="0" err="1"/>
              <a:t>BeautifulSoup</a:t>
            </a:r>
            <a:endParaRPr lang="en-US" altLang="zh-CN" dirty="0"/>
          </a:p>
          <a:p>
            <a:r>
              <a:rPr lang="en-US" altLang="zh-CN" dirty="0"/>
              <a:t>Comment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42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Tag </a:t>
            </a:r>
            <a:r>
              <a:rPr lang="zh-CN" altLang="en-US" dirty="0"/>
              <a:t>是什么？通俗点讲就是 </a:t>
            </a:r>
            <a:r>
              <a:rPr lang="en-US" altLang="zh-CN" dirty="0"/>
              <a:t>HTML </a:t>
            </a:r>
            <a:r>
              <a:rPr lang="zh-CN" altLang="en-US" dirty="0"/>
              <a:t>中的一个个标签，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上面的 </a:t>
            </a:r>
            <a:r>
              <a:rPr lang="en-US" altLang="zh-CN" dirty="0"/>
              <a:t>title a </a:t>
            </a:r>
            <a:r>
              <a:rPr lang="zh-CN" altLang="en-US" dirty="0"/>
              <a:t>等等 </a:t>
            </a:r>
            <a:r>
              <a:rPr lang="en-US" altLang="zh-CN" dirty="0"/>
              <a:t>HTML </a:t>
            </a:r>
            <a:r>
              <a:rPr lang="zh-CN" altLang="en-US" dirty="0"/>
              <a:t>标签加上里面包括的内容就是 </a:t>
            </a:r>
            <a:r>
              <a:rPr lang="en-US" altLang="zh-CN" dirty="0"/>
              <a:t>Tag</a:t>
            </a:r>
            <a:r>
              <a:rPr lang="zh-CN" altLang="en-US" dirty="0"/>
              <a:t>，下面我们来感受一下怎样用 </a:t>
            </a:r>
            <a:r>
              <a:rPr lang="en-US" altLang="zh-CN" dirty="0"/>
              <a:t>Beautiful Soup </a:t>
            </a:r>
            <a:r>
              <a:rPr lang="zh-CN" altLang="en-US" dirty="0"/>
              <a:t>来方便地获取 </a:t>
            </a:r>
            <a:r>
              <a:rPr lang="en-US" altLang="zh-CN" dirty="0"/>
              <a:t>Tags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85992"/>
              </p:ext>
            </p:extLst>
          </p:nvPr>
        </p:nvGraphicFramePr>
        <p:xfrm>
          <a:off x="609599" y="2573426"/>
          <a:ext cx="6352910" cy="3038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30101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title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The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Dormouse's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story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title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7122"/>
              </p:ext>
            </p:extLst>
          </p:nvPr>
        </p:nvGraphicFramePr>
        <p:xfrm>
          <a:off x="609599" y="2979990"/>
          <a:ext cx="6352910" cy="5324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52677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"sister"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href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"http://example.com/</a:t>
                      </a:r>
                      <a:r>
                        <a:rPr lang="en-US" sz="15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elsie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"link1"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Elsie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US" sz="15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9348"/>
              </p:ext>
            </p:extLst>
          </p:nvPr>
        </p:nvGraphicFramePr>
        <p:xfrm>
          <a:off x="609599" y="4749480"/>
          <a:ext cx="6352910" cy="5324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52677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title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#&lt;title&gt;The Dormouse's story&lt;/title&gt;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61427"/>
              </p:ext>
            </p:extLst>
          </p:nvPr>
        </p:nvGraphicFramePr>
        <p:xfrm>
          <a:off x="604402" y="5395421"/>
          <a:ext cx="6352910" cy="5324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52677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 err="1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soup.head</a:t>
                      </a:r>
                      <a:endParaRPr lang="en-US" sz="1500" dirty="0" smtClean="0">
                        <a:solidFill>
                          <a:srgbClr val="008080"/>
                        </a:solidFill>
                        <a:effectLst/>
                        <a:latin typeface="inherit"/>
                      </a:endParaRPr>
                    </a:p>
                    <a:p>
                      <a:pPr marL="0" algn="l" defTabSz="457200" rtl="0" eaLnBrk="1" fontAlgn="t" latinLnBrk="1" hangingPunct="1"/>
                      <a:r>
                        <a:rPr lang="en-US" sz="1500" kern="1200" dirty="0" smtClean="0">
                          <a:solidFill>
                            <a:srgbClr val="B85C00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#&lt;head&gt;&lt;title&gt;The Dormouse's story&lt;/title&gt;&lt;/head&gt;</a:t>
                      </a:r>
                      <a:endParaRPr lang="en-US" sz="1500" kern="1200" dirty="0">
                        <a:solidFill>
                          <a:srgbClr val="B85C00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359" y="2217793"/>
            <a:ext cx="6347714" cy="3880773"/>
          </a:xfrm>
        </p:spPr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Tag</a:t>
            </a:r>
            <a:r>
              <a:rPr lang="zh-CN" altLang="en-US" dirty="0"/>
              <a:t>，它有两个重要的属性，是 </a:t>
            </a:r>
            <a:r>
              <a:rPr lang="en-US" altLang="zh-CN" dirty="0"/>
              <a:t>name </a:t>
            </a:r>
            <a:r>
              <a:rPr lang="zh-CN" altLang="en-US" dirty="0"/>
              <a:t>和 </a:t>
            </a:r>
            <a:r>
              <a:rPr lang="en-US" altLang="zh-CN" dirty="0" err="1"/>
              <a:t>attrs</a:t>
            </a:r>
            <a:r>
              <a:rPr lang="zh-CN" altLang="en-US" dirty="0"/>
              <a:t>，下面我们分别来感受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attrs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23959"/>
              </p:ext>
            </p:extLst>
          </p:nvPr>
        </p:nvGraphicFramePr>
        <p:xfrm>
          <a:off x="687976" y="3348612"/>
          <a:ext cx="6352910" cy="989652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943834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soup.name</a:t>
                      </a:r>
                    </a:p>
                    <a:p>
                      <a:pPr algn="l" fontAlgn="t" latinLnBrk="1"/>
                      <a:r>
                        <a:rPr lang="en-US" sz="1500" dirty="0" smtClean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soup.head.name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500" kern="1200" dirty="0" smtClean="0">
                          <a:solidFill>
                            <a:srgbClr val="B85C00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#[document]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500" kern="1200" dirty="0" smtClean="0">
                          <a:solidFill>
                            <a:srgbClr val="B85C00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#head</a:t>
                      </a:r>
                      <a:endParaRPr lang="en-US" sz="1500" kern="1200" dirty="0">
                        <a:solidFill>
                          <a:srgbClr val="B85C00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75253" marR="75253" marT="37626" marB="376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14520"/>
              </p:ext>
            </p:extLst>
          </p:nvPr>
        </p:nvGraphicFramePr>
        <p:xfrm>
          <a:off x="704163" y="4976786"/>
          <a:ext cx="6352910" cy="548640"/>
        </p:xfrm>
        <a:graphic>
          <a:graphicData uri="http://schemas.openxmlformats.org/drawingml/2006/table">
            <a:tbl>
              <a:tblPr/>
              <a:tblGrid>
                <a:gridCol w="175906"/>
                <a:gridCol w="6177004"/>
              </a:tblGrid>
              <a:tr h="52677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attrs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#{'class': ['title'], 'name': '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dromouse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'}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20086"/>
              </p:ext>
            </p:extLst>
          </p:nvPr>
        </p:nvGraphicFramePr>
        <p:xfrm>
          <a:off x="687976" y="5623870"/>
          <a:ext cx="6385284" cy="548640"/>
        </p:xfrm>
        <a:graphic>
          <a:graphicData uri="http://schemas.openxmlformats.org/drawingml/2006/table">
            <a:tbl>
              <a:tblPr/>
              <a:tblGrid>
                <a:gridCol w="208280"/>
                <a:gridCol w="6177004"/>
              </a:tblGrid>
              <a:tr h="52677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'class'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#['title']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我们可以对这些属性和内容等等进行修改，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还可以对这个属性进行删除，例如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6785"/>
              </p:ext>
            </p:extLst>
          </p:nvPr>
        </p:nvGraphicFramePr>
        <p:xfrm>
          <a:off x="609599" y="2583366"/>
          <a:ext cx="6364479" cy="948000"/>
        </p:xfrm>
        <a:graphic>
          <a:graphicData uri="http://schemas.openxmlformats.org/drawingml/2006/table">
            <a:tbl>
              <a:tblPr/>
              <a:tblGrid>
                <a:gridCol w="225747"/>
                <a:gridCol w="6138732"/>
              </a:tblGrid>
              <a:tr h="335994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 altLang="zh-C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'class'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5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newClass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#&lt;p class="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newClass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" name="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dromouse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"&gt;&lt;b&gt;The Dormouse's story&lt;/b&gt;&lt;/</a:t>
                      </a:r>
                      <a:r>
                        <a:rPr lang="en-US" sz="1500" dirty="0" smtClean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p&gt;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61216"/>
              </p:ext>
            </p:extLst>
          </p:nvPr>
        </p:nvGraphicFramePr>
        <p:xfrm>
          <a:off x="592833" y="4275147"/>
          <a:ext cx="6364479" cy="719400"/>
        </p:xfrm>
        <a:graphic>
          <a:graphicData uri="http://schemas.openxmlformats.org/drawingml/2006/table">
            <a:tbl>
              <a:tblPr/>
              <a:tblGrid>
                <a:gridCol w="251873"/>
                <a:gridCol w="6112606"/>
              </a:tblGrid>
              <a:tr h="335994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 altLang="zh-CN" sz="15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del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'class'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print 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soup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#&lt;p name="</a:t>
                      </a:r>
                      <a:r>
                        <a:rPr lang="en-US" sz="15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dromouse</a:t>
                      </a:r>
                      <a:r>
                        <a:rPr lang="en-US" sz="15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"&gt;&lt;b&gt;The Dormouse's story&lt;/b&gt;&lt;/p&gt;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3599" marR="33599" marT="16800" marB="16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3591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941</Words>
  <Application>Microsoft Office PowerPoint</Application>
  <PresentationFormat>全屏显示(4:3)</PresentationFormat>
  <Paragraphs>171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inherit</vt:lpstr>
      <vt:lpstr>方正姚体</vt:lpstr>
      <vt:lpstr>华文新魏</vt:lpstr>
      <vt:lpstr>Arial</vt:lpstr>
      <vt:lpstr>Trebuchet MS</vt:lpstr>
      <vt:lpstr>Wingdings 3</vt:lpstr>
      <vt:lpstr>平面</vt:lpstr>
      <vt:lpstr>网络爬虫基础（III）</vt:lpstr>
      <vt:lpstr>Beautiful Soup库</vt:lpstr>
      <vt:lpstr>Beautiful Soup库</vt:lpstr>
      <vt:lpstr>Beautiful Soup库</vt:lpstr>
      <vt:lpstr>Beautiful Soup库</vt:lpstr>
      <vt:lpstr>Beautiful Soup库</vt:lpstr>
      <vt:lpstr>Tag</vt:lpstr>
      <vt:lpstr>Tag</vt:lpstr>
      <vt:lpstr>Tag</vt:lpstr>
      <vt:lpstr>Tag</vt:lpstr>
      <vt:lpstr>BeautifulSoup </vt:lpstr>
      <vt:lpstr>Comment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网络爬虫基础</dc:title>
  <dc:creator>王津</dc:creator>
  <cp:lastModifiedBy>王津</cp:lastModifiedBy>
  <cp:revision>30</cp:revision>
  <dcterms:created xsi:type="dcterms:W3CDTF">2016-09-23T02:18:07Z</dcterms:created>
  <dcterms:modified xsi:type="dcterms:W3CDTF">2017-11-06T07:06:56Z</dcterms:modified>
</cp:coreProperties>
</file>