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jpeg" ContentType="image/jpeg"/>
  <Default Extension="webp" ContentType="image/webp"/>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5"/>
  </p:notesMasterIdLst>
  <p:handoutMasterIdLst>
    <p:handoutMasterId r:id="rId36"/>
  </p:handoutMasterIdLst>
  <p:sldIdLst>
    <p:sldId id="399" r:id="rId2"/>
    <p:sldId id="713" r:id="rId3"/>
    <p:sldId id="738" r:id="rId4"/>
    <p:sldId id="808" r:id="rId5"/>
    <p:sldId id="837" r:id="rId6"/>
    <p:sldId id="809" r:id="rId7"/>
    <p:sldId id="851" r:id="rId8"/>
    <p:sldId id="839" r:id="rId9"/>
    <p:sldId id="812" r:id="rId10"/>
    <p:sldId id="810" r:id="rId11"/>
    <p:sldId id="842" r:id="rId12"/>
    <p:sldId id="811" r:id="rId13"/>
    <p:sldId id="755" r:id="rId14"/>
    <p:sldId id="813" r:id="rId15"/>
    <p:sldId id="814" r:id="rId16"/>
    <p:sldId id="792" r:id="rId17"/>
    <p:sldId id="844" r:id="rId18"/>
    <p:sldId id="816" r:id="rId19"/>
    <p:sldId id="817" r:id="rId20"/>
    <p:sldId id="815" r:id="rId21"/>
    <p:sldId id="818" r:id="rId22"/>
    <p:sldId id="819" r:id="rId23"/>
    <p:sldId id="843" r:id="rId24"/>
    <p:sldId id="846" r:id="rId25"/>
    <p:sldId id="820" r:id="rId26"/>
    <p:sldId id="822" r:id="rId27"/>
    <p:sldId id="821" r:id="rId28"/>
    <p:sldId id="849" r:id="rId29"/>
    <p:sldId id="776" r:id="rId30"/>
    <p:sldId id="823" r:id="rId31"/>
    <p:sldId id="850" r:id="rId32"/>
    <p:sldId id="824" r:id="rId33"/>
    <p:sldId id="736" r:id="rId34"/>
  </p:sldIdLst>
  <p:sldSz cx="9144000" cy="5143500" type="screen16x9"/>
  <p:notesSz cx="9942513" cy="6761163"/>
  <p:custDataLst>
    <p:tags r:id="rId3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090">
          <p15:clr>
            <a:srgbClr val="A4A3A4"/>
          </p15:clr>
        </p15:guide>
        <p15:guide id="2" pos="453">
          <p15:clr>
            <a:srgbClr val="A4A3A4"/>
          </p15:clr>
        </p15:guide>
        <p15:guide id="3" pos="551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9F2EA2"/>
    <a:srgbClr val="FFF2CC"/>
    <a:srgbClr val="5B9BD5"/>
    <a:srgbClr val="C3DDB3"/>
    <a:srgbClr val="FFE699"/>
    <a:srgbClr val="F8CBAD"/>
    <a:srgbClr val="EDEDED"/>
    <a:srgbClr val="D5CEC6"/>
    <a:srgbClr val="EF8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8" autoAdjust="0"/>
    <p:restoredTop sz="88769" autoAdjust="0"/>
  </p:normalViewPr>
  <p:slideViewPr>
    <p:cSldViewPr snapToGrid="0">
      <p:cViewPr varScale="1">
        <p:scale>
          <a:sx n="100" d="100"/>
          <a:sy n="100" d="100"/>
        </p:scale>
        <p:origin x="912" y="58"/>
      </p:cViewPr>
      <p:guideLst>
        <p:guide orient="horz" pos="1090"/>
        <p:guide pos="453"/>
        <p:guide pos="5511"/>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0" d="100"/>
          <a:sy n="70" d="100"/>
        </p:scale>
        <p:origin x="3160" y="35"/>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3AB69CFA-11C7-4DA9-ACBF-C33CD51B1BB2}" type="datetimeFigureOut">
              <a:rPr lang="zh-CN" altLang="en-US" smtClean="0"/>
              <a:t>2023/11/13</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646FD892-7058-4AC6-A327-872754B36FFC}" type="slidenum">
              <a:rPr lang="zh-CN" altLang="en-US" smtClean="0"/>
              <a:t>‹#›</a:t>
            </a:fld>
            <a:endParaRPr lang="zh-CN" altLang="en-US"/>
          </a:p>
        </p:txBody>
      </p:sp>
    </p:spTree>
    <p:extLst>
      <p:ext uri="{BB962C8B-B14F-4D97-AF65-F5344CB8AC3E}">
        <p14:creationId xmlns:p14="http://schemas.microsoft.com/office/powerpoint/2010/main" val="135634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8422" cy="33805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0"/>
            <a:ext cx="4308422" cy="338058"/>
          </a:xfrm>
          <a:prstGeom prst="rect">
            <a:avLst/>
          </a:prstGeom>
        </p:spPr>
        <p:txBody>
          <a:bodyPr vert="horz" lIns="91440" tIns="45720" rIns="91440" bIns="45720" rtlCol="0"/>
          <a:lstStyle>
            <a:lvl1pPr algn="r">
              <a:defRPr sz="1200"/>
            </a:lvl1pPr>
          </a:lstStyle>
          <a:p>
            <a:fld id="{E4677119-95BD-4228-9886-B2ACBAF66FB6}" type="datetimeFigureOut">
              <a:rPr lang="zh-CN" altLang="en-US" smtClean="0"/>
              <a:t>2023/11/13</a:t>
            </a:fld>
            <a:endParaRPr lang="zh-CN" altLang="en-US"/>
          </a:p>
        </p:txBody>
      </p:sp>
      <p:sp>
        <p:nvSpPr>
          <p:cNvPr id="4" name="幻灯片图像占位符 3"/>
          <p:cNvSpPr>
            <a:spLocks noGrp="1" noRot="1" noChangeAspect="1"/>
          </p:cNvSpPr>
          <p:nvPr>
            <p:ph type="sldImg" idx="2"/>
          </p:nvPr>
        </p:nvSpPr>
        <p:spPr>
          <a:xfrm>
            <a:off x="2716213" y="506413"/>
            <a:ext cx="4510087" cy="2536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11553"/>
            <a:ext cx="7954010" cy="3042523"/>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805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8058"/>
          </a:xfrm>
          <a:prstGeom prst="rect">
            <a:avLst/>
          </a:prstGeom>
        </p:spPr>
        <p:txBody>
          <a:bodyPr vert="horz" lIns="91440" tIns="45720" rIns="91440" bIns="45720" rtlCol="0" anchor="b"/>
          <a:lstStyle>
            <a:lvl1pPr algn="r">
              <a:defRPr sz="1200"/>
            </a:lvl1pPr>
          </a:lstStyle>
          <a:p>
            <a:fld id="{9DAB666E-3B84-4CB4-9B7B-D2C16F9D2445}" type="slidenum">
              <a:rPr lang="zh-CN" altLang="en-US" smtClean="0"/>
              <a:t>‹#›</a:t>
            </a:fld>
            <a:endParaRPr lang="zh-CN" altLang="en-US"/>
          </a:p>
        </p:txBody>
      </p:sp>
    </p:spTree>
    <p:extLst>
      <p:ext uri="{BB962C8B-B14F-4D97-AF65-F5344CB8AC3E}">
        <p14:creationId xmlns:p14="http://schemas.microsoft.com/office/powerpoint/2010/main" val="3132622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51791282-A8C9-4973-AC3E-440DA888F80F}" type="slidenum">
              <a:rPr lang="zh-CN" altLang="en-US" smtClean="0"/>
              <a:t>1</a:t>
            </a:fld>
            <a:endParaRPr lang="zh-CN" altLang="en-US"/>
          </a:p>
        </p:txBody>
      </p:sp>
    </p:spTree>
    <p:extLst>
      <p:ext uri="{BB962C8B-B14F-4D97-AF65-F5344CB8AC3E}">
        <p14:creationId xmlns:p14="http://schemas.microsoft.com/office/powerpoint/2010/main" val="489926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900" dirty="0"/>
              <a:t>按照脚本修改，</a:t>
            </a:r>
            <a:r>
              <a:rPr lang="zh-CN" altLang="en-US" sz="900" dirty="0">
                <a:sym typeface="+mn-ea"/>
              </a:rPr>
              <a:t>在右边</a:t>
            </a:r>
            <a:r>
              <a:rPr lang="zh-CN" altLang="en-US" sz="900" dirty="0"/>
              <a:t>添加云大和信息学院图案</a:t>
            </a:r>
          </a:p>
        </p:txBody>
      </p:sp>
      <p:sp>
        <p:nvSpPr>
          <p:cNvPr id="4" name="灯片编号占位符 3"/>
          <p:cNvSpPr>
            <a:spLocks noGrp="1"/>
          </p:cNvSpPr>
          <p:nvPr>
            <p:ph type="sldNum" sz="quarter" idx="10"/>
          </p:nvPr>
        </p:nvSpPr>
        <p:spPr/>
        <p:txBody>
          <a:bodyPr/>
          <a:lstStyle/>
          <a:p>
            <a:fld id="{9DAB666E-3B84-4CB4-9B7B-D2C16F9D2445}" type="slidenum">
              <a:rPr lang="zh-CN" altLang="en-US" smtClean="0"/>
              <a:t>2</a:t>
            </a:fld>
            <a:endParaRPr lang="zh-CN" altLang="en-US"/>
          </a:p>
        </p:txBody>
      </p:sp>
    </p:spTree>
    <p:extLst>
      <p:ext uri="{BB962C8B-B14F-4D97-AF65-F5344CB8AC3E}">
        <p14:creationId xmlns:p14="http://schemas.microsoft.com/office/powerpoint/2010/main" val="321008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900" dirty="0"/>
          </a:p>
        </p:txBody>
      </p:sp>
      <p:sp>
        <p:nvSpPr>
          <p:cNvPr id="4" name="灯片编号占位符 3"/>
          <p:cNvSpPr>
            <a:spLocks noGrp="1"/>
          </p:cNvSpPr>
          <p:nvPr>
            <p:ph type="sldNum" sz="quarter" idx="10"/>
          </p:nvPr>
        </p:nvSpPr>
        <p:spPr/>
        <p:txBody>
          <a:bodyPr/>
          <a:lstStyle/>
          <a:p>
            <a:fld id="{9DAB666E-3B84-4CB4-9B7B-D2C16F9D2445}" type="slidenum">
              <a:rPr lang="zh-CN" altLang="en-US" smtClean="0"/>
              <a:t>3</a:t>
            </a:fld>
            <a:endParaRPr lang="zh-CN" altLang="en-US"/>
          </a:p>
        </p:txBody>
      </p:sp>
    </p:spTree>
    <p:extLst>
      <p:ext uri="{BB962C8B-B14F-4D97-AF65-F5344CB8AC3E}">
        <p14:creationId xmlns:p14="http://schemas.microsoft.com/office/powerpoint/2010/main" val="228635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900" dirty="0"/>
          </a:p>
        </p:txBody>
      </p:sp>
      <p:sp>
        <p:nvSpPr>
          <p:cNvPr id="4" name="灯片编号占位符 3"/>
          <p:cNvSpPr>
            <a:spLocks noGrp="1"/>
          </p:cNvSpPr>
          <p:nvPr>
            <p:ph type="sldNum" sz="quarter" idx="10"/>
          </p:nvPr>
        </p:nvSpPr>
        <p:spPr/>
        <p:txBody>
          <a:bodyPr/>
          <a:lstStyle/>
          <a:p>
            <a:fld id="{9DAB666E-3B84-4CB4-9B7B-D2C16F9D2445}" type="slidenum">
              <a:rPr lang="zh-CN" altLang="en-US" smtClean="0"/>
              <a:t>9</a:t>
            </a:fld>
            <a:endParaRPr lang="zh-CN" altLang="en-US"/>
          </a:p>
        </p:txBody>
      </p:sp>
    </p:spTree>
    <p:extLst>
      <p:ext uri="{BB962C8B-B14F-4D97-AF65-F5344CB8AC3E}">
        <p14:creationId xmlns:p14="http://schemas.microsoft.com/office/powerpoint/2010/main" val="3297501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AB666E-3B84-4CB4-9B7B-D2C16F9D2445}" type="slidenum">
              <a:rPr lang="zh-CN" altLang="en-US" smtClean="0"/>
              <a:t>12</a:t>
            </a:fld>
            <a:endParaRPr lang="zh-CN" altLang="en-US"/>
          </a:p>
        </p:txBody>
      </p:sp>
    </p:spTree>
    <p:extLst>
      <p:ext uri="{BB962C8B-B14F-4D97-AF65-F5344CB8AC3E}">
        <p14:creationId xmlns:p14="http://schemas.microsoft.com/office/powerpoint/2010/main" val="319706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按脚本来改，不用路径线，一条一条列出来</a:t>
            </a:r>
          </a:p>
        </p:txBody>
      </p:sp>
    </p:spTree>
    <p:extLst>
      <p:ext uri="{BB962C8B-B14F-4D97-AF65-F5344CB8AC3E}">
        <p14:creationId xmlns:p14="http://schemas.microsoft.com/office/powerpoint/2010/main" val="3734585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900" dirty="0"/>
          </a:p>
        </p:txBody>
      </p:sp>
      <p:sp>
        <p:nvSpPr>
          <p:cNvPr id="4" name="灯片编号占位符 3"/>
          <p:cNvSpPr>
            <a:spLocks noGrp="1"/>
          </p:cNvSpPr>
          <p:nvPr>
            <p:ph type="sldNum" sz="quarter" idx="10"/>
          </p:nvPr>
        </p:nvSpPr>
        <p:spPr/>
        <p:txBody>
          <a:bodyPr/>
          <a:lstStyle/>
          <a:p>
            <a:fld id="{9DAB666E-3B84-4CB4-9B7B-D2C16F9D2445}" type="slidenum">
              <a:rPr lang="zh-CN" altLang="en-US" smtClean="0"/>
              <a:t>16</a:t>
            </a:fld>
            <a:endParaRPr lang="zh-CN" altLang="en-US"/>
          </a:p>
        </p:txBody>
      </p:sp>
    </p:spTree>
    <p:extLst>
      <p:ext uri="{BB962C8B-B14F-4D97-AF65-F5344CB8AC3E}">
        <p14:creationId xmlns:p14="http://schemas.microsoft.com/office/powerpoint/2010/main" val="51161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900" dirty="0"/>
          </a:p>
        </p:txBody>
      </p:sp>
      <p:sp>
        <p:nvSpPr>
          <p:cNvPr id="4" name="灯片编号占位符 3"/>
          <p:cNvSpPr>
            <a:spLocks noGrp="1"/>
          </p:cNvSpPr>
          <p:nvPr>
            <p:ph type="sldNum" sz="quarter" idx="10"/>
          </p:nvPr>
        </p:nvSpPr>
        <p:spPr/>
        <p:txBody>
          <a:bodyPr/>
          <a:lstStyle/>
          <a:p>
            <a:fld id="{9DAB666E-3B84-4CB4-9B7B-D2C16F9D2445}" type="slidenum">
              <a:rPr lang="zh-CN" altLang="en-US" smtClean="0"/>
              <a:t>23</a:t>
            </a:fld>
            <a:endParaRPr lang="zh-CN" altLang="en-US"/>
          </a:p>
        </p:txBody>
      </p:sp>
    </p:spTree>
    <p:extLst>
      <p:ext uri="{BB962C8B-B14F-4D97-AF65-F5344CB8AC3E}">
        <p14:creationId xmlns:p14="http://schemas.microsoft.com/office/powerpoint/2010/main" val="218407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DAB666E-3B84-4CB4-9B7B-D2C16F9D2445}" type="slidenum">
              <a:rPr lang="zh-CN" altLang="en-US" smtClean="0"/>
              <a:t>33</a:t>
            </a:fld>
            <a:endParaRPr lang="zh-CN" altLang="en-US"/>
          </a:p>
        </p:txBody>
      </p:sp>
    </p:spTree>
    <p:extLst>
      <p:ext uri="{BB962C8B-B14F-4D97-AF65-F5344CB8AC3E}">
        <p14:creationId xmlns:p14="http://schemas.microsoft.com/office/powerpoint/2010/main" val="2921082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tx1"/>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6156" y="339389"/>
            <a:ext cx="1061688" cy="951572"/>
          </a:xfrm>
          <a:prstGeom prst="rect">
            <a:avLst/>
          </a:prstGeom>
        </p:spPr>
      </p:pic>
      <p:sp>
        <p:nvSpPr>
          <p:cNvPr id="3" name="矩形 2"/>
          <p:cNvSpPr/>
          <p:nvPr userDrawn="1"/>
        </p:nvSpPr>
        <p:spPr>
          <a:xfrm>
            <a:off x="486155" y="333954"/>
            <a:ext cx="1061687" cy="978011"/>
          </a:xfrm>
          <a:prstGeom prst="rect">
            <a:avLst/>
          </a:prstGeom>
          <a:solidFill>
            <a:schemeClr val="tx1">
              <a:lumMod val="8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0" y="1311966"/>
            <a:ext cx="9144000" cy="307877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1"/>
          <p:cNvSpPr>
            <a:spLocks noGrp="1"/>
          </p:cNvSpPr>
          <p:nvPr>
            <p:ph type="title"/>
          </p:nvPr>
        </p:nvSpPr>
        <p:spPr>
          <a:xfrm>
            <a:off x="0" y="1781093"/>
            <a:ext cx="9144000" cy="588399"/>
          </a:xfrm>
          <a:prstGeom prst="rect">
            <a:avLst/>
          </a:prstGeom>
        </p:spPr>
        <p:txBody>
          <a:bodyPr anchor="b" anchorCtr="0"/>
          <a:lstStyle>
            <a:lvl1pPr algn="ctr">
              <a:defRPr sz="32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
        <p:nvSpPr>
          <p:cNvPr id="14" name="矩形 13"/>
          <p:cNvSpPr/>
          <p:nvPr userDrawn="1"/>
        </p:nvSpPr>
        <p:spPr>
          <a:xfrm>
            <a:off x="-1" y="333955"/>
            <a:ext cx="440111" cy="936000"/>
          </a:xfrm>
          <a:prstGeom prst="rect">
            <a:avLst/>
          </a:prstGeom>
          <a:solidFill>
            <a:schemeClr val="tx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4"/>
          <p:cNvSpPr>
            <a:spLocks noGrp="1" noChangeArrowheads="1"/>
          </p:cNvSpPr>
          <p:nvPr>
            <p:ph type="subTitle" idx="1"/>
          </p:nvPr>
        </p:nvSpPr>
        <p:spPr>
          <a:xfrm>
            <a:off x="0" y="2369492"/>
            <a:ext cx="9144000" cy="1121133"/>
          </a:xfrm>
          <a:prstGeom prst="rect">
            <a:avLst/>
          </a:prstGeom>
        </p:spPr>
        <p:txBody>
          <a:bodyPr/>
          <a:lstStyle>
            <a:lvl1pPr marL="0" indent="0" algn="ctr">
              <a:buFont typeface="Wingdings" panose="05000000000000000000" pitchFamily="2" charset="2"/>
              <a:buNone/>
              <a:defRPr sz="1600"/>
            </a:lvl1pPr>
          </a:lstStyle>
          <a:p>
            <a:r>
              <a:rPr lang="zh-CN" altLang="en-US" dirty="0"/>
              <a:t>单击此处编辑母版副标题样式</a:t>
            </a:r>
          </a:p>
        </p:txBody>
      </p:sp>
      <p:pic>
        <p:nvPicPr>
          <p:cNvPr id="16" name="图片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25525" y="486025"/>
            <a:ext cx="3188736" cy="667246"/>
          </a:xfrm>
          <a:prstGeom prst="rect">
            <a:avLst/>
          </a:prstGeom>
        </p:spPr>
      </p:pic>
    </p:spTree>
  </p:cSld>
  <p:clrMapOvr>
    <a:overrideClrMapping bg1="dk1" tx1="lt1" bg2="dk2" tx2="lt2" accent1="accent1" accent2="accent2" accent3="accent3" accent4="accent4" accent5="accent5" accent6="accent6" hlink="hlink" folHlink="folHlink"/>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02150" y="63636"/>
            <a:ext cx="5097623" cy="453221"/>
          </a:xfrm>
          <a:prstGeom prst="rect">
            <a:avLst/>
          </a:prstGeom>
        </p:spPr>
        <p:txBody>
          <a:bodyPr anchor="b" anchorCtr="0"/>
          <a:lstStyle>
            <a:lvl1pPr>
              <a:defRPr sz="26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kumimoji="0" lang="zh-CN" altLang="en-US" dirty="0"/>
              <a:t>单击此处编辑母版标题样式</a:t>
            </a:r>
            <a:endParaRPr kumimoji="0" lang="en-US" dirty="0"/>
          </a:p>
        </p:txBody>
      </p:sp>
      <p:sp>
        <p:nvSpPr>
          <p:cNvPr id="3" name="Content Placeholder 2"/>
          <p:cNvSpPr>
            <a:spLocks noGrp="1"/>
          </p:cNvSpPr>
          <p:nvPr>
            <p:ph idx="1"/>
          </p:nvPr>
        </p:nvSpPr>
        <p:spPr>
          <a:xfrm>
            <a:off x="302150" y="625289"/>
            <a:ext cx="8523798" cy="4121188"/>
          </a:xfrm>
          <a:prstGeom prst="rect">
            <a:avLst/>
          </a:prstGeom>
        </p:spPr>
        <p:txBody>
          <a:bodyPr/>
          <a:lstStyle>
            <a:lvl1pPr>
              <a:lnSpc>
                <a:spcPct val="120000"/>
              </a:lnSpc>
              <a:spcBef>
                <a:spcPts val="0"/>
              </a:spcBef>
              <a:buClr>
                <a:schemeClr val="accent1">
                  <a:lumMod val="50000"/>
                </a:schemeClr>
              </a:buClr>
              <a:defRPr sz="2000">
                <a:solidFill>
                  <a:schemeClr val="tx1">
                    <a:lumMod val="75000"/>
                    <a:lumOff val="25000"/>
                  </a:schemeClr>
                </a:solidFill>
                <a:latin typeface="微软雅黑" panose="020B0503020204020204" pitchFamily="34" charset="-122"/>
                <a:ea typeface="微软雅黑" panose="020B0503020204020204" pitchFamily="34" charset="-122"/>
              </a:defRPr>
            </a:lvl1pPr>
            <a:lvl2pPr>
              <a:lnSpc>
                <a:spcPct val="120000"/>
              </a:lnSpc>
              <a:spcBef>
                <a:spcPts val="0"/>
              </a:spcBef>
              <a:buClr>
                <a:schemeClr val="accent1">
                  <a:lumMod val="75000"/>
                </a:schemeClr>
              </a:buClr>
              <a:defRPr sz="180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20000"/>
              </a:lnSpc>
              <a:spcBef>
                <a:spcPts val="0"/>
              </a:spcBef>
              <a:buClr>
                <a:schemeClr val="accent5">
                  <a:lumMod val="60000"/>
                  <a:lumOff val="40000"/>
                </a:schemeClr>
              </a:buClr>
              <a:defRPr sz="1600">
                <a:solidFill>
                  <a:schemeClr val="tx1">
                    <a:lumMod val="75000"/>
                    <a:lumOff val="25000"/>
                  </a:schemeClr>
                </a:solidFill>
                <a:latin typeface="微软雅黑" panose="020B0503020204020204" pitchFamily="34" charset="-122"/>
                <a:ea typeface="微软雅黑" panose="020B0503020204020204" pitchFamily="34" charset="-122"/>
              </a:defRPr>
            </a:lvl3pPr>
            <a:lvl4pPr>
              <a:lnSpc>
                <a:spcPct val="120000"/>
              </a:lnSpc>
              <a:spcBef>
                <a:spcPts val="0"/>
              </a:spcBef>
              <a:buClr>
                <a:schemeClr val="accent5">
                  <a:lumMod val="60000"/>
                  <a:lumOff val="40000"/>
                </a:schemeClr>
              </a:buClr>
              <a:defRPr sz="1400">
                <a:solidFill>
                  <a:schemeClr val="tx1">
                    <a:lumMod val="75000"/>
                    <a:lumOff val="25000"/>
                  </a:schemeClr>
                </a:solidFill>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空白">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38977" y="3621337"/>
            <a:ext cx="907086" cy="845408"/>
          </a:xfrm>
          <a:prstGeom prst="rect">
            <a:avLst/>
          </a:prstGeom>
        </p:spPr>
      </p:pic>
      <p:sp>
        <p:nvSpPr>
          <p:cNvPr id="25" name="矩形 24"/>
          <p:cNvSpPr/>
          <p:nvPr userDrawn="1"/>
        </p:nvSpPr>
        <p:spPr>
          <a:xfrm>
            <a:off x="7710062" y="3590054"/>
            <a:ext cx="936000" cy="936000"/>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16233" y="1566110"/>
            <a:ext cx="936002" cy="997030"/>
          </a:xfrm>
          <a:prstGeom prst="rect">
            <a:avLst/>
          </a:prstGeom>
        </p:spPr>
      </p:pic>
      <p:sp>
        <p:nvSpPr>
          <p:cNvPr id="31" name="矩形 30"/>
          <p:cNvSpPr/>
          <p:nvPr userDrawn="1"/>
        </p:nvSpPr>
        <p:spPr>
          <a:xfrm>
            <a:off x="6716234" y="1559775"/>
            <a:ext cx="936002" cy="1030773"/>
          </a:xfrm>
          <a:prstGeom prst="rect">
            <a:avLst/>
          </a:prstGeom>
          <a:solidFill>
            <a:sysClr val="window" lastClr="FFFFFF">
              <a:lumMod val="8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21760" y="2850635"/>
            <a:ext cx="936002" cy="1284870"/>
          </a:xfrm>
          <a:prstGeom prst="rect">
            <a:avLst/>
          </a:prstGeom>
        </p:spPr>
      </p:pic>
      <p:sp>
        <p:nvSpPr>
          <p:cNvPr id="22" name="矩形 21"/>
          <p:cNvSpPr/>
          <p:nvPr userDrawn="1"/>
        </p:nvSpPr>
        <p:spPr>
          <a:xfrm>
            <a:off x="6716233" y="2590549"/>
            <a:ext cx="936001"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4" name="矩形 23"/>
          <p:cNvSpPr/>
          <p:nvPr userDrawn="1"/>
        </p:nvSpPr>
        <p:spPr>
          <a:xfrm>
            <a:off x="6716235" y="3520214"/>
            <a:ext cx="960207" cy="615291"/>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12" name="矩形 11"/>
          <p:cNvSpPr/>
          <p:nvPr userDrawn="1"/>
        </p:nvSpPr>
        <p:spPr>
          <a:xfrm>
            <a:off x="7711345" y="2590549"/>
            <a:ext cx="936000"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30" name="矩形 29"/>
          <p:cNvSpPr/>
          <p:nvPr userDrawn="1"/>
        </p:nvSpPr>
        <p:spPr>
          <a:xfrm>
            <a:off x="7652234" y="2861406"/>
            <a:ext cx="936000" cy="461665"/>
          </a:xfrm>
          <a:prstGeom prst="rect">
            <a:avLst/>
          </a:prstGeom>
        </p:spPr>
        <p:txBody>
          <a:bodyPr wrap="square">
            <a:spAutoFit/>
          </a:bodyPr>
          <a:lstStyle/>
          <a:p>
            <a:pPr algn="r"/>
            <a:r>
              <a:rPr lang="en-US" altLang="zh-CN" sz="1200" dirty="0">
                <a:solidFill>
                  <a:schemeClr val="bg2">
                    <a:lumMod val="75000"/>
                  </a:schemeClr>
                </a:solidFill>
              </a:rPr>
              <a:t>Yunnan University</a:t>
            </a:r>
          </a:p>
        </p:txBody>
      </p:sp>
      <p:sp>
        <p:nvSpPr>
          <p:cNvPr id="2" name="矩形 1"/>
          <p:cNvSpPr/>
          <p:nvPr userDrawn="1"/>
        </p:nvSpPr>
        <p:spPr>
          <a:xfrm>
            <a:off x="0" y="478214"/>
            <a:ext cx="1763486" cy="60089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latin typeface="微软雅黑" panose="020B0503020204020204" pitchFamily="34" charset="-122"/>
                <a:ea typeface="微软雅黑" panose="020B0503020204020204" pitchFamily="34" charset="-122"/>
              </a:rPr>
              <a:t>目录</a:t>
            </a:r>
          </a:p>
        </p:txBody>
      </p:sp>
      <p:sp>
        <p:nvSpPr>
          <p:cNvPr id="6" name="矩形 5"/>
          <p:cNvSpPr/>
          <p:nvPr userDrawn="1"/>
        </p:nvSpPr>
        <p:spPr>
          <a:xfrm>
            <a:off x="1763486" y="478213"/>
            <a:ext cx="1763486" cy="60089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Contents</a:t>
            </a:r>
            <a:endParaRPr lang="zh-CN" altLang="en-US" sz="2400" dirty="0">
              <a:latin typeface="微软雅黑" panose="020B0503020204020204" pitchFamily="34" charset="-122"/>
              <a:ea typeface="微软雅黑" panose="020B0503020204020204" pitchFamily="34" charset="-122"/>
            </a:endParaRPr>
          </a:p>
        </p:txBody>
      </p:sp>
      <p:sp>
        <p:nvSpPr>
          <p:cNvPr id="8" name="Content Placeholder 2"/>
          <p:cNvSpPr>
            <a:spLocks noGrp="1"/>
          </p:cNvSpPr>
          <p:nvPr>
            <p:ph idx="1"/>
          </p:nvPr>
        </p:nvSpPr>
        <p:spPr>
          <a:xfrm>
            <a:off x="302150" y="1214846"/>
            <a:ext cx="4831553" cy="3598870"/>
          </a:xfrm>
          <a:prstGeom prst="rect">
            <a:avLst/>
          </a:prstGeom>
        </p:spPr>
        <p:txBody>
          <a:bodyPr/>
          <a:lstStyle>
            <a:lvl1pPr>
              <a:lnSpc>
                <a:spcPct val="150000"/>
              </a:lnSpc>
              <a:buClr>
                <a:schemeClr val="accent1">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1pPr>
            <a:lvl2pPr>
              <a:buClr>
                <a:schemeClr val="accent4">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2pPr>
            <a:lvl3pPr>
              <a:buClr>
                <a:schemeClr val="accent6">
                  <a:lumMod val="75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3pPr>
            <a:lvl4pPr>
              <a:buClr>
                <a:schemeClr val="accent5">
                  <a:lumMod val="60000"/>
                  <a:lumOff val="40000"/>
                </a:schemeClr>
              </a:buClr>
              <a:defRPr>
                <a:solidFill>
                  <a:schemeClr val="tx1">
                    <a:lumMod val="75000"/>
                    <a:lumOff val="25000"/>
                  </a:schemeClr>
                </a:solidFill>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eaLnBrk="1" latinLnBrk="0" hangingPunct="1"/>
            <a:r>
              <a:rPr lang="zh-CN" altLang="en-US" dirty="0"/>
              <a:t>单击此处编辑母版文本样式</a:t>
            </a:r>
            <a:endParaRPr lang="en-US" altLang="zh-CN" dirty="0"/>
          </a:p>
          <a:p>
            <a:pPr lvl="0" eaLnBrk="1" latinLnBrk="0" hangingPunct="1"/>
            <a:endParaRPr lang="zh-CN" altLang="en-US" dirty="0"/>
          </a:p>
        </p:txBody>
      </p:sp>
      <p:sp>
        <p:nvSpPr>
          <p:cNvPr id="14" name="矩形 13"/>
          <p:cNvSpPr/>
          <p:nvPr userDrawn="1"/>
        </p:nvSpPr>
        <p:spPr>
          <a:xfrm>
            <a:off x="8706271" y="1593520"/>
            <a:ext cx="440111" cy="936000"/>
          </a:xfrm>
          <a:prstGeom prst="rect">
            <a:avLst/>
          </a:prstGeom>
          <a:solidFill>
            <a:schemeClr val="bg1">
              <a:lumMod val="85000"/>
              <a:alpha val="7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3" name="矩形 22"/>
          <p:cNvSpPr/>
          <p:nvPr userDrawn="1"/>
        </p:nvSpPr>
        <p:spPr>
          <a:xfrm>
            <a:off x="8706271" y="2590549"/>
            <a:ext cx="440111" cy="936000"/>
          </a:xfrm>
          <a:prstGeom prst="rect">
            <a:avLst/>
          </a:prstGeom>
          <a:solidFill>
            <a:sysClr val="window" lastClr="FFFFFF">
              <a:lumMod val="95000"/>
              <a:alpha val="7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6" name="矩形 25"/>
          <p:cNvSpPr/>
          <p:nvPr userDrawn="1"/>
        </p:nvSpPr>
        <p:spPr>
          <a:xfrm>
            <a:off x="8703889" y="3590054"/>
            <a:ext cx="440111" cy="936000"/>
          </a:xfrm>
          <a:prstGeom prst="rect">
            <a:avLst/>
          </a:prstGeom>
          <a:solidFill>
            <a:schemeClr val="bg1">
              <a:lumMod val="85000"/>
              <a:alpha val="7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28" name="矩形 27"/>
          <p:cNvSpPr/>
          <p:nvPr userDrawn="1"/>
        </p:nvSpPr>
        <p:spPr>
          <a:xfrm>
            <a:off x="8703889" y="4587083"/>
            <a:ext cx="440111" cy="432807"/>
          </a:xfrm>
          <a:prstGeom prst="rect">
            <a:avLst/>
          </a:prstGeom>
          <a:solidFill>
            <a:schemeClr val="bg1">
              <a:lumMod val="95000"/>
              <a:alpha val="7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空白">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6555" y="407774"/>
            <a:ext cx="1145743" cy="862181"/>
          </a:xfrm>
          <a:prstGeom prst="rect">
            <a:avLst/>
          </a:prstGeom>
        </p:spPr>
      </p:pic>
      <p:sp>
        <p:nvSpPr>
          <p:cNvPr id="43" name="矩形 42"/>
          <p:cNvSpPr/>
          <p:nvPr userDrawn="1"/>
        </p:nvSpPr>
        <p:spPr>
          <a:xfrm>
            <a:off x="492747" y="407773"/>
            <a:ext cx="1145743" cy="862623"/>
          </a:xfrm>
          <a:prstGeom prst="rect">
            <a:avLst/>
          </a:prstGeom>
          <a:solidFill>
            <a:sysClr val="window" lastClr="FFFFFF">
              <a:lumMod val="8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sp>
        <p:nvSpPr>
          <p:cNvPr id="44" name="矩形 43"/>
          <p:cNvSpPr/>
          <p:nvPr userDrawn="1"/>
        </p:nvSpPr>
        <p:spPr>
          <a:xfrm>
            <a:off x="4709222" y="1167563"/>
            <a:ext cx="1433700" cy="10239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userDrawn="1"/>
        </p:nvSpPr>
        <p:spPr>
          <a:xfrm>
            <a:off x="6114122" y="1167563"/>
            <a:ext cx="1548000" cy="10239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userDrawn="1"/>
        </p:nvSpPr>
        <p:spPr>
          <a:xfrm>
            <a:off x="7633322" y="1167563"/>
            <a:ext cx="1510678" cy="10239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userDrawn="1"/>
        </p:nvSpPr>
        <p:spPr>
          <a:xfrm>
            <a:off x="6591" y="334397"/>
            <a:ext cx="440111" cy="936000"/>
          </a:xfrm>
          <a:prstGeom prst="rect">
            <a:avLst/>
          </a:prstGeom>
          <a:solidFill>
            <a:sysClr val="window" lastClr="FFFFFF">
              <a:lumMod val="85000"/>
              <a:alpha val="70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onstantia" panose="02030602050306030303"/>
              <a:ea typeface="宋体" panose="02010600030101010101" pitchFamily="2" charset="-122"/>
            </a:endParaRPr>
          </a:p>
        </p:txBody>
      </p:sp>
      <p:pic>
        <p:nvPicPr>
          <p:cNvPr id="23" name="图片 2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42575" y="370647"/>
            <a:ext cx="3291723" cy="688796"/>
          </a:xfrm>
          <a:prstGeom prst="rect">
            <a:avLst/>
          </a:prstGeom>
        </p:spPr>
      </p:pic>
      <p:sp>
        <p:nvSpPr>
          <p:cNvPr id="24" name="矩形 23"/>
          <p:cNvSpPr/>
          <p:nvPr userDrawn="1"/>
        </p:nvSpPr>
        <p:spPr>
          <a:xfrm>
            <a:off x="-336" y="1377875"/>
            <a:ext cx="9144000" cy="311099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直接连接符 28"/>
          <p:cNvCxnSpPr/>
          <p:nvPr userDrawn="1"/>
        </p:nvCxnSpPr>
        <p:spPr>
          <a:xfrm>
            <a:off x="0" y="501648"/>
            <a:ext cx="9144000" cy="0"/>
          </a:xfrm>
          <a:prstGeom prst="line">
            <a:avLst/>
          </a:prstGeom>
          <a:ln w="952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2" name="矩形 1"/>
          <p:cNvSpPr/>
          <p:nvPr userDrawn="1"/>
        </p:nvSpPr>
        <p:spPr>
          <a:xfrm>
            <a:off x="0" y="0"/>
            <a:ext cx="310100" cy="62815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p:cNvSpPr txBox="1"/>
          <p:nvPr userDrawn="1"/>
        </p:nvSpPr>
        <p:spPr>
          <a:xfrm>
            <a:off x="8290683" y="4916051"/>
            <a:ext cx="853317" cy="227449"/>
          </a:xfrm>
          <a:prstGeom prst="rect">
            <a:avLst/>
          </a:prstGeom>
        </p:spPr>
        <p:txBody>
          <a:bodyPr/>
          <a:lstStyle>
            <a:defPPr>
              <a:defRPr lang="zh-CN"/>
            </a:defPPr>
            <a:lvl1pPr algn="l" rtl="0" fontAlgn="base">
              <a:spcBef>
                <a:spcPct val="0"/>
              </a:spcBef>
              <a:spcAft>
                <a:spcPct val="0"/>
              </a:spcAft>
              <a:defRPr sz="900" kern="1200">
                <a:solidFill>
                  <a:schemeClr val="bg1"/>
                </a:solidFill>
                <a:latin typeface="微软雅黑" panose="020B0503020204020204" pitchFamily="34" charset="-122"/>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r"/>
            <a:fld id="{C89FB959-9AA2-4214-ACBE-8CB9E5BC13E9}" type="datetime10">
              <a:rPr lang="zh-CN" altLang="en-US" smtClean="0">
                <a:solidFill>
                  <a:schemeClr val="tx2">
                    <a:lumMod val="75000"/>
                  </a:schemeClr>
                </a:solidFill>
              </a:rPr>
              <a:t>16:24</a:t>
            </a:fld>
            <a:r>
              <a:rPr lang="zh-CN" altLang="en-US" dirty="0">
                <a:solidFill>
                  <a:schemeClr val="tx2">
                    <a:lumMod val="75000"/>
                  </a:schemeClr>
                </a:solidFill>
              </a:rPr>
              <a:t> </a:t>
            </a:r>
            <a:r>
              <a:rPr lang="en-US" altLang="zh-CN" dirty="0">
                <a:solidFill>
                  <a:schemeClr val="tx2">
                    <a:lumMod val="75000"/>
                  </a:schemeClr>
                </a:solidFill>
              </a:rPr>
              <a:t>/ </a:t>
            </a:r>
            <a:fld id="{0C913308-F349-4B6D-A68A-DD1791B4A57B}" type="slidenum">
              <a:rPr lang="zh-CN" altLang="en-US" dirty="0" smtClean="0">
                <a:solidFill>
                  <a:schemeClr val="tx2">
                    <a:lumMod val="75000"/>
                  </a:schemeClr>
                </a:solidFill>
              </a:rPr>
              <a:t>‹#›</a:t>
            </a:fld>
            <a:endParaRPr lang="zh-CN" altLang="en-US" dirty="0">
              <a:solidFill>
                <a:schemeClr val="tx2">
                  <a:lumMod val="75000"/>
                </a:schemeClr>
              </a:solidFill>
            </a:endParaRPr>
          </a:p>
        </p:txBody>
      </p:sp>
      <p:pic>
        <p:nvPicPr>
          <p:cNvPr id="6" name="图片 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726155" y="12223"/>
            <a:ext cx="2338938" cy="4894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p:pull/>
  </p:transition>
  <p:hf hdr="0" ftr="0"/>
  <p:txStyles>
    <p:titleStyle>
      <a:lvl1pPr algn="l"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1400" kern="1200">
          <a:solidFill>
            <a:schemeClr val="tx1"/>
          </a:solidFill>
          <a:latin typeface="微软雅黑" panose="020B0503020204020204" pitchFamily="34" charset="-122"/>
          <a:ea typeface="微软雅黑" panose="020B0503020204020204" pitchFamily="34" charset="-122"/>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7.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image" Target="../media/image11.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l="6128" t="5924" r="7009" b="5975"/>
          <a:stretch>
            <a:fillRect/>
          </a:stretch>
        </p:blipFill>
        <p:spPr>
          <a:xfrm>
            <a:off x="1180034" y="1636030"/>
            <a:ext cx="2398908" cy="2433069"/>
          </a:xfrm>
          <a:prstGeom prst="rect">
            <a:avLst/>
          </a:prstGeom>
        </p:spPr>
      </p:pic>
      <p:sp>
        <p:nvSpPr>
          <p:cNvPr id="3" name="文本框 1"/>
          <p:cNvSpPr>
            <a:spLocks noChangeArrowheads="1"/>
          </p:cNvSpPr>
          <p:nvPr/>
        </p:nvSpPr>
        <p:spPr bwMode="auto">
          <a:xfrm>
            <a:off x="5752613" y="2720259"/>
            <a:ext cx="774572" cy="400110"/>
          </a:xfrm>
          <a:prstGeom prst="rect">
            <a:avLst/>
          </a:prstGeom>
          <a:noFill/>
          <a:ln>
            <a:noFill/>
          </a:ln>
        </p:spPr>
        <p:txBody>
          <a:bodyPr wrap="none">
            <a:spAutoFit/>
          </a:bodyPr>
          <a:lstStyle/>
          <a:p>
            <a:pPr algn="ctr">
              <a:defRPr/>
            </a:pPr>
            <a:r>
              <a:rPr lang="zh-CN" altLang="en-US" sz="2000" b="1" spc="3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王津</a:t>
            </a:r>
          </a:p>
        </p:txBody>
      </p:sp>
      <p:sp>
        <p:nvSpPr>
          <p:cNvPr id="4" name="文本框 1">
            <a:extLst>
              <a:ext uri="{FF2B5EF4-FFF2-40B4-BE49-F238E27FC236}">
                <a16:creationId xmlns:a16="http://schemas.microsoft.com/office/drawing/2014/main" id="{AD3A5AEB-8EDD-4A8B-95AA-334BB22C69F3}"/>
              </a:ext>
            </a:extLst>
          </p:cNvPr>
          <p:cNvSpPr>
            <a:spLocks noChangeArrowheads="1"/>
          </p:cNvSpPr>
          <p:nvPr/>
        </p:nvSpPr>
        <p:spPr bwMode="auto">
          <a:xfrm>
            <a:off x="4925462" y="1986975"/>
            <a:ext cx="2428871" cy="584775"/>
          </a:xfrm>
          <a:prstGeom prst="rect">
            <a:avLst/>
          </a:prstGeom>
          <a:noFill/>
          <a:ln>
            <a:noFill/>
          </a:ln>
        </p:spPr>
        <p:txBody>
          <a:bodyPr wrap="none">
            <a:spAutoFit/>
          </a:bodyPr>
          <a:lstStyle/>
          <a:p>
            <a:pPr algn="ctr">
              <a:defRPr/>
            </a:pPr>
            <a:r>
              <a:rPr lang="zh-CN" altLang="en-US" sz="3200" b="1" spc="300" dirty="0">
                <a:latin typeface="华文彩云" panose="02010800040101010101" pitchFamily="2" charset="-122"/>
                <a:ea typeface="华文彩云" panose="02010800040101010101" pitchFamily="2" charset="-122"/>
                <a:sym typeface="微软雅黑" panose="020B0503020204020204" pitchFamily="34" charset="-122"/>
              </a:rPr>
              <a:t>区块链技术</a:t>
            </a: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1EAF6E-117C-44A4-B921-FA77E6D81023}"/>
              </a:ext>
            </a:extLst>
          </p:cNvPr>
          <p:cNvSpPr>
            <a:spLocks noGrp="1"/>
          </p:cNvSpPr>
          <p:nvPr>
            <p:ph type="title"/>
          </p:nvPr>
        </p:nvSpPr>
        <p:spPr/>
        <p:txBody>
          <a:bodyPr/>
          <a:lstStyle/>
          <a:p>
            <a:r>
              <a:rPr lang="zh-CN" altLang="en-US" dirty="0"/>
              <a:t>如何交易</a:t>
            </a:r>
          </a:p>
        </p:txBody>
      </p:sp>
      <p:sp>
        <p:nvSpPr>
          <p:cNvPr id="5" name="内容占位符 2">
            <a:extLst>
              <a:ext uri="{FF2B5EF4-FFF2-40B4-BE49-F238E27FC236}">
                <a16:creationId xmlns:a16="http://schemas.microsoft.com/office/drawing/2014/main" id="{783FDB0D-F7D4-9836-0D26-B0F87C4DA922}"/>
              </a:ext>
            </a:extLst>
          </p:cNvPr>
          <p:cNvSpPr>
            <a:spLocks noGrp="1"/>
          </p:cNvSpPr>
          <p:nvPr>
            <p:ph idx="1"/>
          </p:nvPr>
        </p:nvSpPr>
        <p:spPr>
          <a:xfrm>
            <a:off x="302150" y="625289"/>
            <a:ext cx="8523798" cy="4121188"/>
          </a:xfrm>
        </p:spPr>
        <p:txBody>
          <a:bodyPr/>
          <a:lstStyle/>
          <a:p>
            <a:r>
              <a:rPr lang="zh-CN" altLang="en-US" dirty="0"/>
              <a:t>区块链技术如何交易</a:t>
            </a:r>
          </a:p>
        </p:txBody>
      </p:sp>
      <p:pic>
        <p:nvPicPr>
          <p:cNvPr id="12" name="图片 11">
            <a:extLst>
              <a:ext uri="{FF2B5EF4-FFF2-40B4-BE49-F238E27FC236}">
                <a16:creationId xmlns:a16="http://schemas.microsoft.com/office/drawing/2014/main" id="{FC56A135-134A-E7C5-3CA5-A8C57EC80658}"/>
              </a:ext>
            </a:extLst>
          </p:cNvPr>
          <p:cNvPicPr>
            <a:picLocks noChangeAspect="1"/>
          </p:cNvPicPr>
          <p:nvPr/>
        </p:nvPicPr>
        <p:blipFill>
          <a:blip r:embed="rId2"/>
          <a:stretch>
            <a:fillRect/>
          </a:stretch>
        </p:blipFill>
        <p:spPr>
          <a:xfrm>
            <a:off x="477419" y="1156688"/>
            <a:ext cx="4864968" cy="3361523"/>
          </a:xfrm>
          <a:prstGeom prst="rect">
            <a:avLst/>
          </a:prstGeom>
        </p:spPr>
      </p:pic>
      <p:pic>
        <p:nvPicPr>
          <p:cNvPr id="13" name="图片 12">
            <a:extLst>
              <a:ext uri="{FF2B5EF4-FFF2-40B4-BE49-F238E27FC236}">
                <a16:creationId xmlns:a16="http://schemas.microsoft.com/office/drawing/2014/main" id="{AFA73616-DA96-C420-8CE1-53D11A2D3D19}"/>
              </a:ext>
            </a:extLst>
          </p:cNvPr>
          <p:cNvPicPr>
            <a:picLocks noChangeAspect="1"/>
          </p:cNvPicPr>
          <p:nvPr/>
        </p:nvPicPr>
        <p:blipFill rotWithShape="1">
          <a:blip r:embed="rId3"/>
          <a:srcRect b="17683"/>
          <a:stretch/>
        </p:blipFill>
        <p:spPr>
          <a:xfrm>
            <a:off x="5894419" y="1384954"/>
            <a:ext cx="2772162" cy="2658375"/>
          </a:xfrm>
          <a:prstGeom prst="rect">
            <a:avLst/>
          </a:prstGeom>
        </p:spPr>
      </p:pic>
      <p:sp>
        <p:nvSpPr>
          <p:cNvPr id="14" name="文本框 13">
            <a:extLst>
              <a:ext uri="{FF2B5EF4-FFF2-40B4-BE49-F238E27FC236}">
                <a16:creationId xmlns:a16="http://schemas.microsoft.com/office/drawing/2014/main" id="{A86A16E7-E78B-96D4-53E9-DF5C16005EC5}"/>
              </a:ext>
            </a:extLst>
          </p:cNvPr>
          <p:cNvSpPr txBox="1"/>
          <p:nvPr/>
        </p:nvSpPr>
        <p:spPr>
          <a:xfrm>
            <a:off x="1645920" y="4605411"/>
            <a:ext cx="2453640" cy="369332"/>
          </a:xfrm>
          <a:prstGeom prst="rect">
            <a:avLst/>
          </a:prstGeom>
          <a:noFill/>
        </p:spPr>
        <p:txBody>
          <a:bodyPr wrap="square" rtlCol="0">
            <a:spAutoFit/>
          </a:bodyPr>
          <a:lstStyle/>
          <a:p>
            <a:r>
              <a:rPr lang="zh-CN" altLang="en-US" dirty="0"/>
              <a:t>区块链方式交易</a:t>
            </a:r>
          </a:p>
        </p:txBody>
      </p:sp>
      <p:sp>
        <p:nvSpPr>
          <p:cNvPr id="15" name="文本框 14">
            <a:extLst>
              <a:ext uri="{FF2B5EF4-FFF2-40B4-BE49-F238E27FC236}">
                <a16:creationId xmlns:a16="http://schemas.microsoft.com/office/drawing/2014/main" id="{F2A8901E-E42C-1F06-A1B2-686BC1C56461}"/>
              </a:ext>
            </a:extLst>
          </p:cNvPr>
          <p:cNvSpPr txBox="1"/>
          <p:nvPr/>
        </p:nvSpPr>
        <p:spPr>
          <a:xfrm>
            <a:off x="6372308" y="4148879"/>
            <a:ext cx="2453640" cy="369332"/>
          </a:xfrm>
          <a:prstGeom prst="rect">
            <a:avLst/>
          </a:prstGeom>
          <a:noFill/>
        </p:spPr>
        <p:txBody>
          <a:bodyPr wrap="square" rtlCol="0">
            <a:spAutoFit/>
          </a:bodyPr>
          <a:lstStyle/>
          <a:p>
            <a:r>
              <a:rPr lang="zh-CN" altLang="en-US" dirty="0"/>
              <a:t>传统方式交易</a:t>
            </a:r>
          </a:p>
        </p:txBody>
      </p:sp>
    </p:spTree>
    <p:extLst>
      <p:ext uri="{BB962C8B-B14F-4D97-AF65-F5344CB8AC3E}">
        <p14:creationId xmlns:p14="http://schemas.microsoft.com/office/powerpoint/2010/main" val="3264285429"/>
      </p:ext>
    </p:extLst>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74E12-17A5-4CA1-BACB-E533643D9C50}"/>
              </a:ext>
            </a:extLst>
          </p:cNvPr>
          <p:cNvSpPr>
            <a:spLocks noGrp="1"/>
          </p:cNvSpPr>
          <p:nvPr>
            <p:ph type="title"/>
          </p:nvPr>
        </p:nvSpPr>
        <p:spPr/>
        <p:txBody>
          <a:bodyPr/>
          <a:lstStyle/>
          <a:p>
            <a:r>
              <a:rPr lang="zh-CN" altLang="en-US" dirty="0"/>
              <a:t>数字签名</a:t>
            </a:r>
          </a:p>
        </p:txBody>
      </p:sp>
      <p:sp>
        <p:nvSpPr>
          <p:cNvPr id="6" name="内容占位符 2">
            <a:extLst>
              <a:ext uri="{FF2B5EF4-FFF2-40B4-BE49-F238E27FC236}">
                <a16:creationId xmlns:a16="http://schemas.microsoft.com/office/drawing/2014/main" id="{65D292E4-44A5-684A-7766-80601BCCEC66}"/>
              </a:ext>
            </a:extLst>
          </p:cNvPr>
          <p:cNvSpPr>
            <a:spLocks noGrp="1"/>
          </p:cNvSpPr>
          <p:nvPr>
            <p:ph idx="1"/>
          </p:nvPr>
        </p:nvSpPr>
        <p:spPr>
          <a:xfrm>
            <a:off x="301625" y="625475"/>
            <a:ext cx="8524875" cy="4121150"/>
          </a:xfrm>
        </p:spPr>
        <p:txBody>
          <a:bodyPr/>
          <a:lstStyle/>
          <a:p>
            <a:r>
              <a:rPr lang="zh-CN" altLang="en-US" dirty="0"/>
              <a:t>数字签名能够保证交易的身份验证</a:t>
            </a:r>
            <a:endParaRPr lang="en-US" altLang="zh-CN" dirty="0"/>
          </a:p>
          <a:p>
            <a:endParaRPr lang="en-US" altLang="zh-CN" dirty="0"/>
          </a:p>
          <a:p>
            <a:pPr marL="0" indent="0">
              <a:buNone/>
            </a:pPr>
            <a:endParaRPr lang="en-US" altLang="zh-CN" sz="1400" dirty="0"/>
          </a:p>
        </p:txBody>
      </p:sp>
      <p:sp>
        <p:nvSpPr>
          <p:cNvPr id="4" name="矩形: 圆角 3">
            <a:extLst>
              <a:ext uri="{FF2B5EF4-FFF2-40B4-BE49-F238E27FC236}">
                <a16:creationId xmlns:a16="http://schemas.microsoft.com/office/drawing/2014/main" id="{714B65E0-22EF-E473-80E4-4810880D27CA}"/>
              </a:ext>
            </a:extLst>
          </p:cNvPr>
          <p:cNvSpPr/>
          <p:nvPr/>
        </p:nvSpPr>
        <p:spPr>
          <a:xfrm>
            <a:off x="1749425" y="1753872"/>
            <a:ext cx="1062355" cy="32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源文件</a:t>
            </a:r>
          </a:p>
        </p:txBody>
      </p:sp>
      <p:sp>
        <p:nvSpPr>
          <p:cNvPr id="5" name="矩形: 圆角 4">
            <a:extLst>
              <a:ext uri="{FF2B5EF4-FFF2-40B4-BE49-F238E27FC236}">
                <a16:creationId xmlns:a16="http://schemas.microsoft.com/office/drawing/2014/main" id="{D2604F6A-26BD-138D-97D1-FED76CDAA913}"/>
              </a:ext>
            </a:extLst>
          </p:cNvPr>
          <p:cNvSpPr/>
          <p:nvPr/>
        </p:nvSpPr>
        <p:spPr>
          <a:xfrm>
            <a:off x="3291760" y="1746252"/>
            <a:ext cx="1062355" cy="3200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数字摘要</a:t>
            </a:r>
          </a:p>
        </p:txBody>
      </p:sp>
      <p:sp>
        <p:nvSpPr>
          <p:cNvPr id="7" name="矩形: 圆角 6">
            <a:extLst>
              <a:ext uri="{FF2B5EF4-FFF2-40B4-BE49-F238E27FC236}">
                <a16:creationId xmlns:a16="http://schemas.microsoft.com/office/drawing/2014/main" id="{C5B2BDC2-B83C-20ED-5947-714A5B738477}"/>
              </a:ext>
            </a:extLst>
          </p:cNvPr>
          <p:cNvSpPr/>
          <p:nvPr/>
        </p:nvSpPr>
        <p:spPr>
          <a:xfrm>
            <a:off x="4834095" y="1746252"/>
            <a:ext cx="1299845" cy="32004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加密数字摘要</a:t>
            </a:r>
          </a:p>
        </p:txBody>
      </p:sp>
      <p:sp>
        <p:nvSpPr>
          <p:cNvPr id="8" name="矩形: 圆角 7">
            <a:extLst>
              <a:ext uri="{FF2B5EF4-FFF2-40B4-BE49-F238E27FC236}">
                <a16:creationId xmlns:a16="http://schemas.microsoft.com/office/drawing/2014/main" id="{EA9BE7EE-FB76-E9D0-6F05-C643F724BF96}"/>
              </a:ext>
            </a:extLst>
          </p:cNvPr>
          <p:cNvSpPr/>
          <p:nvPr/>
        </p:nvSpPr>
        <p:spPr>
          <a:xfrm>
            <a:off x="1748314" y="3018157"/>
            <a:ext cx="1284446" cy="320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源文件</a:t>
            </a:r>
          </a:p>
        </p:txBody>
      </p:sp>
      <p:sp>
        <p:nvSpPr>
          <p:cNvPr id="9" name="矩形: 圆角 8">
            <a:extLst>
              <a:ext uri="{FF2B5EF4-FFF2-40B4-BE49-F238E27FC236}">
                <a16:creationId xmlns:a16="http://schemas.microsoft.com/office/drawing/2014/main" id="{CCED8199-6F74-29EA-6D8A-7423A460F88B}"/>
              </a:ext>
            </a:extLst>
          </p:cNvPr>
          <p:cNvSpPr/>
          <p:nvPr/>
        </p:nvSpPr>
        <p:spPr>
          <a:xfrm>
            <a:off x="1734741" y="3742692"/>
            <a:ext cx="1298019" cy="32004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加密数字摘要</a:t>
            </a:r>
          </a:p>
        </p:txBody>
      </p:sp>
      <p:sp>
        <p:nvSpPr>
          <p:cNvPr id="10" name="矩形: 圆角 9">
            <a:extLst>
              <a:ext uri="{FF2B5EF4-FFF2-40B4-BE49-F238E27FC236}">
                <a16:creationId xmlns:a16="http://schemas.microsoft.com/office/drawing/2014/main" id="{0316ADA0-FF06-AD2C-E6EE-5EA1E58AD3C8}"/>
              </a:ext>
            </a:extLst>
          </p:cNvPr>
          <p:cNvSpPr/>
          <p:nvPr/>
        </p:nvSpPr>
        <p:spPr>
          <a:xfrm>
            <a:off x="3320573" y="3018157"/>
            <a:ext cx="1062355" cy="3200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数字摘要</a:t>
            </a:r>
            <a:r>
              <a:rPr lang="en-US" altLang="zh-CN" sz="1400" dirty="0"/>
              <a:t>1</a:t>
            </a:r>
            <a:endParaRPr lang="zh-CN" altLang="en-US" sz="1400" dirty="0"/>
          </a:p>
        </p:txBody>
      </p:sp>
      <p:sp>
        <p:nvSpPr>
          <p:cNvPr id="11" name="矩形: 圆角 10">
            <a:extLst>
              <a:ext uri="{FF2B5EF4-FFF2-40B4-BE49-F238E27FC236}">
                <a16:creationId xmlns:a16="http://schemas.microsoft.com/office/drawing/2014/main" id="{FF538F5B-FBCE-7256-7C5C-4CA395313CDE}"/>
              </a:ext>
            </a:extLst>
          </p:cNvPr>
          <p:cNvSpPr/>
          <p:nvPr/>
        </p:nvSpPr>
        <p:spPr>
          <a:xfrm>
            <a:off x="3320573" y="3742692"/>
            <a:ext cx="1062355" cy="32004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数字摘要</a:t>
            </a:r>
            <a:r>
              <a:rPr lang="en-US" altLang="zh-CN" sz="1400" dirty="0"/>
              <a:t>2</a:t>
            </a:r>
            <a:endParaRPr lang="zh-CN" altLang="en-US" sz="1400" dirty="0"/>
          </a:p>
        </p:txBody>
      </p:sp>
      <p:cxnSp>
        <p:nvCxnSpPr>
          <p:cNvPr id="13" name="直接箭头连接符 12">
            <a:extLst>
              <a:ext uri="{FF2B5EF4-FFF2-40B4-BE49-F238E27FC236}">
                <a16:creationId xmlns:a16="http://schemas.microsoft.com/office/drawing/2014/main" id="{B234384A-0A47-ABF3-F8A4-9784999A29DB}"/>
              </a:ext>
            </a:extLst>
          </p:cNvPr>
          <p:cNvCxnSpPr>
            <a:stCxn id="4" idx="3"/>
            <a:endCxn id="5" idx="1"/>
          </p:cNvCxnSpPr>
          <p:nvPr/>
        </p:nvCxnSpPr>
        <p:spPr>
          <a:xfrm flipV="1">
            <a:off x="2811780" y="1906272"/>
            <a:ext cx="47998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CBBD827-A34E-151B-4CE9-7A805A908D43}"/>
              </a:ext>
            </a:extLst>
          </p:cNvPr>
          <p:cNvCxnSpPr>
            <a:stCxn id="5" idx="3"/>
            <a:endCxn id="7" idx="1"/>
          </p:cNvCxnSpPr>
          <p:nvPr/>
        </p:nvCxnSpPr>
        <p:spPr>
          <a:xfrm>
            <a:off x="4354115" y="1906272"/>
            <a:ext cx="4799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2CF67144-1D0A-0BD2-0ECC-CD9A3A21BA62}"/>
              </a:ext>
            </a:extLst>
          </p:cNvPr>
          <p:cNvSpPr/>
          <p:nvPr/>
        </p:nvSpPr>
        <p:spPr>
          <a:xfrm>
            <a:off x="4170321" y="1252239"/>
            <a:ext cx="847568" cy="3631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私钥</a:t>
            </a:r>
          </a:p>
        </p:txBody>
      </p:sp>
      <p:sp>
        <p:nvSpPr>
          <p:cNvPr id="19" name="文本框 18">
            <a:extLst>
              <a:ext uri="{FF2B5EF4-FFF2-40B4-BE49-F238E27FC236}">
                <a16:creationId xmlns:a16="http://schemas.microsoft.com/office/drawing/2014/main" id="{5497A434-BC75-81CC-56E5-27A67107E75C}"/>
              </a:ext>
            </a:extLst>
          </p:cNvPr>
          <p:cNvSpPr txBox="1"/>
          <p:nvPr/>
        </p:nvSpPr>
        <p:spPr>
          <a:xfrm>
            <a:off x="4326750" y="2028174"/>
            <a:ext cx="584499" cy="307777"/>
          </a:xfrm>
          <a:prstGeom prst="rect">
            <a:avLst/>
          </a:prstGeom>
          <a:noFill/>
        </p:spPr>
        <p:txBody>
          <a:bodyPr wrap="square" rtlCol="0">
            <a:spAutoFit/>
          </a:bodyPr>
          <a:lstStyle/>
          <a:p>
            <a:r>
              <a:rPr lang="zh-CN" altLang="en-US" sz="1400" dirty="0"/>
              <a:t>加密</a:t>
            </a:r>
          </a:p>
        </p:txBody>
      </p:sp>
      <p:cxnSp>
        <p:nvCxnSpPr>
          <p:cNvPr id="21" name="直接箭头连接符 20">
            <a:extLst>
              <a:ext uri="{FF2B5EF4-FFF2-40B4-BE49-F238E27FC236}">
                <a16:creationId xmlns:a16="http://schemas.microsoft.com/office/drawing/2014/main" id="{8CD8C59F-B50A-F392-17EC-D02E5056180B}"/>
              </a:ext>
            </a:extLst>
          </p:cNvPr>
          <p:cNvCxnSpPr/>
          <p:nvPr/>
        </p:nvCxnSpPr>
        <p:spPr>
          <a:xfrm>
            <a:off x="4602480" y="1615424"/>
            <a:ext cx="0" cy="298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58EBB1EE-3487-8EA1-F011-FBA59CE89CE1}"/>
              </a:ext>
            </a:extLst>
          </p:cNvPr>
          <p:cNvSpPr/>
          <p:nvPr/>
        </p:nvSpPr>
        <p:spPr>
          <a:xfrm>
            <a:off x="4911249" y="3178812"/>
            <a:ext cx="1602437" cy="7467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比较，如果相同则通过验证</a:t>
            </a:r>
          </a:p>
        </p:txBody>
      </p:sp>
      <p:cxnSp>
        <p:nvCxnSpPr>
          <p:cNvPr id="24" name="直接箭头连接符 23">
            <a:extLst>
              <a:ext uri="{FF2B5EF4-FFF2-40B4-BE49-F238E27FC236}">
                <a16:creationId xmlns:a16="http://schemas.microsoft.com/office/drawing/2014/main" id="{60432D7F-1B06-FA50-0759-88D3B57BE9C4}"/>
              </a:ext>
            </a:extLst>
          </p:cNvPr>
          <p:cNvCxnSpPr>
            <a:stCxn id="8" idx="3"/>
            <a:endCxn id="10" idx="1"/>
          </p:cNvCxnSpPr>
          <p:nvPr/>
        </p:nvCxnSpPr>
        <p:spPr>
          <a:xfrm>
            <a:off x="3032760" y="3178177"/>
            <a:ext cx="287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351DFE7-0B3B-5473-EC03-881E75839ED8}"/>
              </a:ext>
            </a:extLst>
          </p:cNvPr>
          <p:cNvCxnSpPr>
            <a:stCxn id="9" idx="3"/>
            <a:endCxn id="11" idx="1"/>
          </p:cNvCxnSpPr>
          <p:nvPr/>
        </p:nvCxnSpPr>
        <p:spPr>
          <a:xfrm>
            <a:off x="3032760" y="3902712"/>
            <a:ext cx="287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52B5BA0F-ABC8-7D84-3E42-13C32EB6B696}"/>
              </a:ext>
            </a:extLst>
          </p:cNvPr>
          <p:cNvCxnSpPr>
            <a:stCxn id="10" idx="3"/>
            <a:endCxn id="22" idx="1"/>
          </p:cNvCxnSpPr>
          <p:nvPr/>
        </p:nvCxnSpPr>
        <p:spPr>
          <a:xfrm>
            <a:off x="4382928" y="3178177"/>
            <a:ext cx="528321" cy="3740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连接符: 肘形 32">
            <a:extLst>
              <a:ext uri="{FF2B5EF4-FFF2-40B4-BE49-F238E27FC236}">
                <a16:creationId xmlns:a16="http://schemas.microsoft.com/office/drawing/2014/main" id="{38880069-690D-A62C-D144-0A6889A65A48}"/>
              </a:ext>
            </a:extLst>
          </p:cNvPr>
          <p:cNvCxnSpPr>
            <a:stCxn id="11" idx="3"/>
            <a:endCxn id="22" idx="1"/>
          </p:cNvCxnSpPr>
          <p:nvPr/>
        </p:nvCxnSpPr>
        <p:spPr>
          <a:xfrm flipV="1">
            <a:off x="4382928" y="3552192"/>
            <a:ext cx="528321" cy="350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DBAD837B-3886-69DD-CA91-6302BFD147B6}"/>
              </a:ext>
            </a:extLst>
          </p:cNvPr>
          <p:cNvSpPr/>
          <p:nvPr/>
        </p:nvSpPr>
        <p:spPr>
          <a:xfrm>
            <a:off x="2713513" y="4383440"/>
            <a:ext cx="847568" cy="3631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公钥</a:t>
            </a:r>
          </a:p>
        </p:txBody>
      </p:sp>
      <p:cxnSp>
        <p:nvCxnSpPr>
          <p:cNvPr id="36" name="直接箭头连接符 35">
            <a:extLst>
              <a:ext uri="{FF2B5EF4-FFF2-40B4-BE49-F238E27FC236}">
                <a16:creationId xmlns:a16="http://schemas.microsoft.com/office/drawing/2014/main" id="{17BEA763-2B98-B367-8A74-A6FA91C83921}"/>
              </a:ext>
            </a:extLst>
          </p:cNvPr>
          <p:cNvCxnSpPr>
            <a:cxnSpLocks/>
            <a:stCxn id="34" idx="0"/>
          </p:cNvCxnSpPr>
          <p:nvPr/>
        </p:nvCxnSpPr>
        <p:spPr>
          <a:xfrm flipV="1">
            <a:off x="3137297" y="3925572"/>
            <a:ext cx="0" cy="45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AE4E0F28-0E1B-0FF8-5F36-D910945620FA}"/>
              </a:ext>
            </a:extLst>
          </p:cNvPr>
          <p:cNvSpPr txBox="1"/>
          <p:nvPr/>
        </p:nvSpPr>
        <p:spPr>
          <a:xfrm>
            <a:off x="2908814" y="3419675"/>
            <a:ext cx="561738" cy="307777"/>
          </a:xfrm>
          <a:prstGeom prst="rect">
            <a:avLst/>
          </a:prstGeom>
          <a:noFill/>
        </p:spPr>
        <p:txBody>
          <a:bodyPr wrap="square" rtlCol="0">
            <a:spAutoFit/>
          </a:bodyPr>
          <a:lstStyle/>
          <a:p>
            <a:r>
              <a:rPr lang="zh-CN" altLang="en-US" sz="1400" dirty="0"/>
              <a:t>解密</a:t>
            </a:r>
          </a:p>
        </p:txBody>
      </p:sp>
    </p:spTree>
    <p:extLst>
      <p:ext uri="{BB962C8B-B14F-4D97-AF65-F5344CB8AC3E}">
        <p14:creationId xmlns:p14="http://schemas.microsoft.com/office/powerpoint/2010/main" val="3651388695"/>
      </p:ext>
    </p:extLst>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474E12-17A5-4CA1-BACB-E533643D9C50}"/>
              </a:ext>
            </a:extLst>
          </p:cNvPr>
          <p:cNvSpPr>
            <a:spLocks noGrp="1"/>
          </p:cNvSpPr>
          <p:nvPr>
            <p:ph type="title"/>
          </p:nvPr>
        </p:nvSpPr>
        <p:spPr/>
        <p:txBody>
          <a:bodyPr/>
          <a:lstStyle/>
          <a:p>
            <a:r>
              <a:rPr lang="zh-CN" altLang="en-US" dirty="0"/>
              <a:t>身份验证</a:t>
            </a:r>
          </a:p>
        </p:txBody>
      </p:sp>
      <p:sp>
        <p:nvSpPr>
          <p:cNvPr id="6" name="内容占位符 2">
            <a:extLst>
              <a:ext uri="{FF2B5EF4-FFF2-40B4-BE49-F238E27FC236}">
                <a16:creationId xmlns:a16="http://schemas.microsoft.com/office/drawing/2014/main" id="{65D292E4-44A5-684A-7766-80601BCCEC66}"/>
              </a:ext>
            </a:extLst>
          </p:cNvPr>
          <p:cNvSpPr>
            <a:spLocks noGrp="1"/>
          </p:cNvSpPr>
          <p:nvPr>
            <p:ph idx="1"/>
          </p:nvPr>
        </p:nvSpPr>
        <p:spPr>
          <a:xfrm>
            <a:off x="301625" y="625475"/>
            <a:ext cx="8524875" cy="4121150"/>
          </a:xfrm>
        </p:spPr>
        <p:txBody>
          <a:bodyPr/>
          <a:lstStyle/>
          <a:p>
            <a:r>
              <a:rPr lang="zh-CN" altLang="en-US" dirty="0"/>
              <a:t>如何能够保证交易真实性不被伪造：</a:t>
            </a:r>
            <a:endParaRPr lang="en-US" altLang="zh-CN" dirty="0"/>
          </a:p>
          <a:p>
            <a:pPr marL="720000"/>
            <a:r>
              <a:rPr lang="zh-CN" altLang="en-US" sz="1400" dirty="0"/>
              <a:t>传统方法：人脸，签名，指纹</a:t>
            </a:r>
            <a:endParaRPr lang="en-US" altLang="zh-CN" sz="1400" dirty="0"/>
          </a:p>
          <a:p>
            <a:pPr marL="720000"/>
            <a:r>
              <a:rPr lang="zh-CN" altLang="en-US" sz="1400" dirty="0"/>
              <a:t>数字签名</a:t>
            </a:r>
            <a:endParaRPr lang="en-US" altLang="zh-CN" sz="1400" dirty="0"/>
          </a:p>
          <a:p>
            <a:pPr marL="273600" indent="0">
              <a:buNone/>
            </a:pPr>
            <a:endParaRPr lang="en-US" altLang="zh-CN" sz="1400" dirty="0"/>
          </a:p>
          <a:p>
            <a:pPr marL="273600" indent="-285750"/>
            <a:r>
              <a:rPr lang="en-US" altLang="zh-CN" sz="1800" dirty="0"/>
              <a:t>HASH</a:t>
            </a:r>
            <a:r>
              <a:rPr lang="zh-CN" altLang="en-US" sz="1800" dirty="0"/>
              <a:t>函数：</a:t>
            </a:r>
            <a:r>
              <a:rPr lang="zh-CN" altLang="en-US" sz="1800" b="0" i="0" dirty="0">
                <a:effectLst/>
                <a:latin typeface="Noto Sans" panose="020B0502040204020203" pitchFamily="34" charset="0"/>
              </a:rPr>
              <a:t>它将输入数据（也称为消息）通过一系列计算转化为一个唯一的哈希值，通常是一个固定长度的字符串。</a:t>
            </a:r>
            <a:endParaRPr lang="en-US" altLang="zh-CN" sz="1800" b="0" i="0" dirty="0">
              <a:effectLst/>
              <a:latin typeface="Noto Sans" panose="020B0502040204020203" pitchFamily="34" charset="0"/>
            </a:endParaRPr>
          </a:p>
          <a:p>
            <a:pPr marL="273600" indent="-285750"/>
            <a:endParaRPr lang="zh-CN" altLang="en-US" sz="1800" dirty="0"/>
          </a:p>
        </p:txBody>
      </p:sp>
      <p:pic>
        <p:nvPicPr>
          <p:cNvPr id="7" name="图片 6">
            <a:extLst>
              <a:ext uri="{FF2B5EF4-FFF2-40B4-BE49-F238E27FC236}">
                <a16:creationId xmlns:a16="http://schemas.microsoft.com/office/drawing/2014/main" id="{378A54F0-D55E-CC4B-7B47-3F6D36267BBD}"/>
              </a:ext>
            </a:extLst>
          </p:cNvPr>
          <p:cNvPicPr>
            <a:picLocks noChangeAspect="1"/>
          </p:cNvPicPr>
          <p:nvPr/>
        </p:nvPicPr>
        <p:blipFill>
          <a:blip r:embed="rId3"/>
          <a:stretch>
            <a:fillRect/>
          </a:stretch>
        </p:blipFill>
        <p:spPr>
          <a:xfrm>
            <a:off x="1696402" y="2837497"/>
            <a:ext cx="4791075" cy="1571625"/>
          </a:xfrm>
          <a:prstGeom prst="rect">
            <a:avLst/>
          </a:prstGeom>
        </p:spPr>
      </p:pic>
    </p:spTree>
    <p:extLst>
      <p:ext uri="{BB962C8B-B14F-4D97-AF65-F5344CB8AC3E}">
        <p14:creationId xmlns:p14="http://schemas.microsoft.com/office/powerpoint/2010/main" val="516034620"/>
      </p:ext>
    </p:extLst>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5EB80D2F-0CCA-4034-86D3-5744B5217C1A}"/>
              </a:ext>
            </a:extLst>
          </p:cNvPr>
          <p:cNvSpPr>
            <a:spLocks noGrp="1"/>
          </p:cNvSpPr>
          <p:nvPr>
            <p:ph type="title"/>
          </p:nvPr>
        </p:nvSpPr>
        <p:spPr>
          <a:xfrm>
            <a:off x="302150" y="63636"/>
            <a:ext cx="5097623" cy="453221"/>
          </a:xfrm>
        </p:spPr>
        <p:txBody>
          <a:bodyPr/>
          <a:lstStyle/>
          <a:p>
            <a:pPr eaLnBrk="1" hangingPunct="1"/>
            <a:r>
              <a:rPr lang="zh-CN" altLang="en-US" sz="2400" dirty="0"/>
              <a:t>如何防止篡改</a:t>
            </a:r>
          </a:p>
        </p:txBody>
      </p:sp>
      <p:sp>
        <p:nvSpPr>
          <p:cNvPr id="2" name="内容占位符 2">
            <a:extLst>
              <a:ext uri="{FF2B5EF4-FFF2-40B4-BE49-F238E27FC236}">
                <a16:creationId xmlns:a16="http://schemas.microsoft.com/office/drawing/2014/main" id="{592187F3-30EB-AA27-DCBF-95781E436E77}"/>
              </a:ext>
            </a:extLst>
          </p:cNvPr>
          <p:cNvSpPr>
            <a:spLocks noGrp="1"/>
          </p:cNvSpPr>
          <p:nvPr>
            <p:ph idx="1"/>
          </p:nvPr>
        </p:nvSpPr>
        <p:spPr>
          <a:xfrm>
            <a:off x="302150" y="625289"/>
            <a:ext cx="8523798" cy="4121188"/>
          </a:xfrm>
        </p:spPr>
        <p:txBody>
          <a:bodyPr/>
          <a:lstStyle/>
          <a:p>
            <a:r>
              <a:rPr lang="zh-CN" altLang="en-US" dirty="0"/>
              <a:t>区块链保证数据的不可篡改主要依赖于以下方面：</a:t>
            </a:r>
            <a:endParaRPr lang="en-US" altLang="zh-CN" dirty="0"/>
          </a:p>
          <a:p>
            <a:endParaRPr lang="en-US" altLang="zh-CN" dirty="0"/>
          </a:p>
          <a:p>
            <a:pPr marL="640800"/>
            <a:r>
              <a:rPr lang="zh-CN" altLang="en-US" sz="1600" dirty="0"/>
              <a:t>分布式存储：</a:t>
            </a:r>
            <a:r>
              <a:rPr lang="zh-CN" altLang="en-US" sz="1600" b="0" i="0" dirty="0">
                <a:solidFill>
                  <a:srgbClr val="121212"/>
                </a:solidFill>
                <a:effectLst/>
                <a:latin typeface="-apple-system"/>
              </a:rPr>
              <a:t>区块链的数据不是保存在单一的中心服务器上，而是分散在多个节点上，每个节点都有一份完整的数据副本。</a:t>
            </a:r>
            <a:endParaRPr lang="en-US" altLang="zh-CN" sz="1600" b="0" i="0" dirty="0">
              <a:solidFill>
                <a:srgbClr val="121212"/>
              </a:solidFill>
              <a:effectLst/>
              <a:latin typeface="-apple-system"/>
            </a:endParaRPr>
          </a:p>
          <a:p>
            <a:pPr marL="640800"/>
            <a:endParaRPr lang="en-US" altLang="zh-CN" sz="1600" b="0" i="0" dirty="0">
              <a:solidFill>
                <a:srgbClr val="121212"/>
              </a:solidFill>
              <a:effectLst/>
              <a:latin typeface="-apple-system"/>
            </a:endParaRPr>
          </a:p>
          <a:p>
            <a:pPr marL="640800"/>
            <a:r>
              <a:rPr lang="zh-CN" altLang="en-US" sz="1600" b="0" i="0" dirty="0">
                <a:solidFill>
                  <a:srgbClr val="121212"/>
                </a:solidFill>
                <a:effectLst/>
                <a:latin typeface="-apple-system"/>
              </a:rPr>
              <a:t>链式结构：区块链的数据是由一个个区块组成的，每个区块都包含了前一个区块的哈希值，形成了一个不可分割的链条。</a:t>
            </a:r>
            <a:endParaRPr lang="en-US" altLang="zh-CN" sz="1600" b="0" i="0" dirty="0">
              <a:solidFill>
                <a:srgbClr val="121212"/>
              </a:solidFill>
              <a:effectLst/>
              <a:latin typeface="-apple-system"/>
            </a:endParaRPr>
          </a:p>
          <a:p>
            <a:pPr marL="640800"/>
            <a:endParaRPr lang="en-US" altLang="zh-CN" sz="1600" b="0" i="0" dirty="0">
              <a:solidFill>
                <a:srgbClr val="121212"/>
              </a:solidFill>
              <a:effectLst/>
              <a:latin typeface="-apple-system"/>
            </a:endParaRPr>
          </a:p>
          <a:p>
            <a:pPr marL="640800"/>
            <a:r>
              <a:rPr lang="zh-CN" altLang="en-US" sz="1600" b="0" i="0" dirty="0">
                <a:solidFill>
                  <a:srgbClr val="121212"/>
                </a:solidFill>
                <a:effectLst/>
                <a:latin typeface="-apple-system"/>
              </a:rPr>
              <a:t>共识机制：区块链的数据是由网络中的节点共同验证和确认的，每个节点都需要通过一定的算法来竞争打包区块的权利。</a:t>
            </a:r>
            <a:endParaRPr lang="en-US" altLang="zh-CN" sz="1600" dirty="0"/>
          </a:p>
        </p:txBody>
      </p:sp>
    </p:spTree>
    <p:extLst>
      <p:ext uri="{BB962C8B-B14F-4D97-AF65-F5344CB8AC3E}">
        <p14:creationId xmlns:p14="http://schemas.microsoft.com/office/powerpoint/2010/main" val="897929349"/>
      </p:ext>
    </p:extLst>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CEDA01-1B63-4CEC-8D52-52BC10D8C2F7}"/>
              </a:ext>
            </a:extLst>
          </p:cNvPr>
          <p:cNvSpPr>
            <a:spLocks noGrp="1"/>
          </p:cNvSpPr>
          <p:nvPr>
            <p:ph type="title"/>
          </p:nvPr>
        </p:nvSpPr>
        <p:spPr/>
        <p:txBody>
          <a:bodyPr/>
          <a:lstStyle/>
          <a:p>
            <a:r>
              <a:rPr lang="zh-CN" altLang="en-US" dirty="0"/>
              <a:t>双重支付</a:t>
            </a:r>
          </a:p>
        </p:txBody>
      </p:sp>
      <p:sp>
        <p:nvSpPr>
          <p:cNvPr id="6" name="内容占位符 5">
            <a:extLst>
              <a:ext uri="{FF2B5EF4-FFF2-40B4-BE49-F238E27FC236}">
                <a16:creationId xmlns:a16="http://schemas.microsoft.com/office/drawing/2014/main" id="{832F9602-2698-8C1C-7E90-3F2DB7CB8E6E}"/>
              </a:ext>
            </a:extLst>
          </p:cNvPr>
          <p:cNvSpPr>
            <a:spLocks noGrp="1"/>
          </p:cNvSpPr>
          <p:nvPr>
            <p:ph idx="1"/>
          </p:nvPr>
        </p:nvSpPr>
        <p:spPr>
          <a:xfrm>
            <a:off x="302149" y="617669"/>
            <a:ext cx="8523798" cy="4121188"/>
          </a:xfrm>
        </p:spPr>
        <p:txBody>
          <a:bodyPr/>
          <a:lstStyle/>
          <a:p>
            <a:pPr>
              <a:lnSpc>
                <a:spcPct val="150000"/>
              </a:lnSpc>
            </a:pPr>
            <a:r>
              <a:rPr lang="zh-CN" altLang="en-US" b="0" i="0" dirty="0">
                <a:solidFill>
                  <a:srgbClr val="4D4D4D"/>
                </a:solidFill>
                <a:effectLst/>
                <a:latin typeface="-apple-system"/>
              </a:rPr>
              <a:t>假设小明区块链上的账户总资产为</a:t>
            </a:r>
            <a:r>
              <a:rPr lang="en-US" altLang="zh-CN" b="0" i="0" dirty="0">
                <a:solidFill>
                  <a:srgbClr val="4D4D4D"/>
                </a:solidFill>
                <a:effectLst/>
                <a:latin typeface="-apple-system"/>
              </a:rPr>
              <a:t>10</a:t>
            </a:r>
            <a:r>
              <a:rPr lang="zh-CN" altLang="en-US" b="0" i="0" dirty="0">
                <a:solidFill>
                  <a:srgbClr val="4D4D4D"/>
                </a:solidFill>
                <a:effectLst/>
                <a:latin typeface="-apple-system"/>
              </a:rPr>
              <a:t>个比特币。小明向全网广播：“我小明向小红支付</a:t>
            </a:r>
            <a:r>
              <a:rPr lang="en-US" altLang="zh-CN" b="0" i="0" dirty="0">
                <a:solidFill>
                  <a:srgbClr val="4D4D4D"/>
                </a:solidFill>
                <a:effectLst/>
                <a:latin typeface="-apple-system"/>
              </a:rPr>
              <a:t>10</a:t>
            </a:r>
            <a:r>
              <a:rPr lang="zh-CN" altLang="en-US" b="0" i="0" dirty="0">
                <a:solidFill>
                  <a:srgbClr val="4D4D4D"/>
                </a:solidFill>
                <a:effectLst/>
                <a:latin typeface="-apple-system"/>
              </a:rPr>
              <a:t>个比特币”。</a:t>
            </a:r>
            <a:endParaRPr lang="en-US" altLang="zh-CN" b="0" i="0" dirty="0">
              <a:solidFill>
                <a:srgbClr val="4D4D4D"/>
              </a:solidFill>
              <a:effectLst/>
              <a:latin typeface="-apple-system"/>
            </a:endParaRPr>
          </a:p>
          <a:p>
            <a:pPr>
              <a:lnSpc>
                <a:spcPct val="150000"/>
              </a:lnSpc>
            </a:pPr>
            <a:r>
              <a:rPr lang="zh-CN" altLang="en-US" b="0" i="0" dirty="0">
                <a:solidFill>
                  <a:srgbClr val="4D4D4D"/>
                </a:solidFill>
                <a:effectLst/>
                <a:latin typeface="-apple-system"/>
              </a:rPr>
              <a:t>此时该交易，通过广播到网络，但由于负责整理区块的矿工们在整理区块时存在时间差，该交易尚未被记录到区块中，并被全网认可。</a:t>
            </a:r>
            <a:endParaRPr lang="en-US" altLang="zh-CN" b="0" i="0" dirty="0">
              <a:solidFill>
                <a:srgbClr val="4D4D4D"/>
              </a:solidFill>
              <a:effectLst/>
              <a:latin typeface="-apple-system"/>
            </a:endParaRPr>
          </a:p>
          <a:p>
            <a:pPr>
              <a:lnSpc>
                <a:spcPct val="150000"/>
              </a:lnSpc>
            </a:pPr>
            <a:r>
              <a:rPr lang="zh-CN" altLang="en-US" b="0" i="0" dirty="0">
                <a:solidFill>
                  <a:srgbClr val="4D4D4D"/>
                </a:solidFill>
                <a:effectLst/>
                <a:latin typeface="-apple-system"/>
              </a:rPr>
              <a:t>此时，小明立马又发布一条新的广播：“我小明向小黄支付</a:t>
            </a:r>
            <a:r>
              <a:rPr lang="en-US" altLang="zh-CN" b="0" i="0" dirty="0">
                <a:solidFill>
                  <a:srgbClr val="4D4D4D"/>
                </a:solidFill>
                <a:effectLst/>
                <a:latin typeface="-apple-system"/>
              </a:rPr>
              <a:t>10</a:t>
            </a:r>
            <a:r>
              <a:rPr lang="zh-CN" altLang="en-US" b="0" i="0" dirty="0">
                <a:solidFill>
                  <a:srgbClr val="4D4D4D"/>
                </a:solidFill>
                <a:effectLst/>
                <a:latin typeface="-apple-system"/>
              </a:rPr>
              <a:t>个比特币”。</a:t>
            </a:r>
            <a:endParaRPr lang="en-US" altLang="zh-CN" b="0" i="0" dirty="0">
              <a:solidFill>
                <a:srgbClr val="4D4D4D"/>
              </a:solidFill>
              <a:effectLst/>
              <a:latin typeface="-apple-system"/>
            </a:endParaRPr>
          </a:p>
          <a:p>
            <a:pPr>
              <a:lnSpc>
                <a:spcPct val="150000"/>
              </a:lnSpc>
            </a:pPr>
            <a:r>
              <a:rPr lang="zh-CN" altLang="en-US" dirty="0">
                <a:solidFill>
                  <a:srgbClr val="4D4D4D"/>
                </a:solidFill>
                <a:latin typeface="-apple-system"/>
              </a:rPr>
              <a:t>而区块链是多点连接，</a:t>
            </a:r>
            <a:r>
              <a:rPr lang="zh-CN" altLang="en-US" b="0" i="0" dirty="0">
                <a:solidFill>
                  <a:srgbClr val="4D4D4D"/>
                </a:solidFill>
                <a:effectLst/>
                <a:latin typeface="-apple-system"/>
              </a:rPr>
              <a:t>有可能出现这种情况：一些节点接受了第一笔交易，另外一些节点接受了第二笔交易，到底以哪个节点为准呢？</a:t>
            </a:r>
            <a:endParaRPr lang="zh-CN" altLang="en-US" dirty="0"/>
          </a:p>
        </p:txBody>
      </p:sp>
    </p:spTree>
    <p:extLst>
      <p:ext uri="{BB962C8B-B14F-4D97-AF65-F5344CB8AC3E}">
        <p14:creationId xmlns:p14="http://schemas.microsoft.com/office/powerpoint/2010/main" val="2957013205"/>
      </p:ext>
    </p:extLst>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1A87C-FC6A-4570-973C-F1726B5943FB}"/>
              </a:ext>
            </a:extLst>
          </p:cNvPr>
          <p:cNvSpPr>
            <a:spLocks noGrp="1"/>
          </p:cNvSpPr>
          <p:nvPr>
            <p:ph type="title"/>
          </p:nvPr>
        </p:nvSpPr>
        <p:spPr/>
        <p:txBody>
          <a:bodyPr/>
          <a:lstStyle/>
          <a:p>
            <a:r>
              <a:rPr lang="zh-CN" altLang="en-US" dirty="0"/>
              <a:t>最长链原则</a:t>
            </a:r>
          </a:p>
        </p:txBody>
      </p:sp>
      <p:sp>
        <p:nvSpPr>
          <p:cNvPr id="3" name="内容占位符 2">
            <a:extLst>
              <a:ext uri="{FF2B5EF4-FFF2-40B4-BE49-F238E27FC236}">
                <a16:creationId xmlns:a16="http://schemas.microsoft.com/office/drawing/2014/main" id="{66DD95A5-B797-491C-93C3-BDCE4C4ED94E}"/>
              </a:ext>
            </a:extLst>
          </p:cNvPr>
          <p:cNvSpPr>
            <a:spLocks noGrp="1"/>
          </p:cNvSpPr>
          <p:nvPr>
            <p:ph idx="1"/>
          </p:nvPr>
        </p:nvSpPr>
        <p:spPr>
          <a:xfrm>
            <a:off x="302150" y="625289"/>
            <a:ext cx="8186530" cy="4121188"/>
          </a:xfrm>
        </p:spPr>
        <p:txBody>
          <a:bodyPr/>
          <a:lstStyle/>
          <a:p>
            <a:pPr>
              <a:lnSpc>
                <a:spcPct val="150000"/>
              </a:lnSpc>
            </a:pPr>
            <a:r>
              <a:rPr lang="zh-CN" altLang="en-US" dirty="0"/>
              <a:t>在区块链出现“分叉”情况通常的解决办法：</a:t>
            </a:r>
            <a:endParaRPr lang="en-US" altLang="zh-CN" dirty="0"/>
          </a:p>
          <a:p>
            <a:pPr marL="640800">
              <a:lnSpc>
                <a:spcPct val="150000"/>
              </a:lnSpc>
            </a:pPr>
            <a:r>
              <a:rPr lang="zh-CN" altLang="en-US" sz="1600" dirty="0"/>
              <a:t>余额检查：首先会检查所有交易记录，追溯交易信息，确保余额正确。</a:t>
            </a:r>
            <a:endParaRPr lang="en-US" altLang="zh-CN" sz="1600" dirty="0"/>
          </a:p>
          <a:p>
            <a:pPr marL="640800">
              <a:lnSpc>
                <a:spcPct val="150000"/>
              </a:lnSpc>
            </a:pPr>
            <a:endParaRPr lang="en-US" altLang="zh-CN" sz="1600" dirty="0"/>
          </a:p>
          <a:p>
            <a:pPr marL="640800">
              <a:lnSpc>
                <a:spcPct val="150000"/>
              </a:lnSpc>
            </a:pPr>
            <a:r>
              <a:rPr lang="zh-CN" altLang="en-US" sz="1600" dirty="0"/>
              <a:t>最长链：正常区块链的交易</a:t>
            </a:r>
            <a:r>
              <a:rPr lang="zh-CN" altLang="en-US" sz="1600" b="0" i="0" dirty="0">
                <a:solidFill>
                  <a:srgbClr val="121212"/>
                </a:solidFill>
                <a:effectLst/>
                <a:latin typeface="-apple-system"/>
              </a:rPr>
              <a:t>需要在</a:t>
            </a:r>
            <a:r>
              <a:rPr lang="en-US" altLang="zh-CN" sz="1600" b="0" i="0" dirty="0">
                <a:solidFill>
                  <a:srgbClr val="121212"/>
                </a:solidFill>
                <a:effectLst/>
                <a:latin typeface="-apple-system"/>
              </a:rPr>
              <a:t>5-6</a:t>
            </a:r>
            <a:r>
              <a:rPr lang="zh-CN" altLang="en-US" sz="1600" b="0" i="0" dirty="0">
                <a:solidFill>
                  <a:srgbClr val="121212"/>
                </a:solidFill>
                <a:effectLst/>
                <a:latin typeface="-apple-system"/>
              </a:rPr>
              <a:t>个区块后才能确认交易可靠，节点根据这个长的链同步数据，短的链就被撤销掉了，以此来共同来维护这个账本。</a:t>
            </a:r>
            <a:endParaRPr lang="zh-CN" altLang="en-US" sz="1600" dirty="0"/>
          </a:p>
        </p:txBody>
      </p:sp>
      <p:pic>
        <p:nvPicPr>
          <p:cNvPr id="7" name="图片 6">
            <a:extLst>
              <a:ext uri="{FF2B5EF4-FFF2-40B4-BE49-F238E27FC236}">
                <a16:creationId xmlns:a16="http://schemas.microsoft.com/office/drawing/2014/main" id="{C05BFC7F-C3C7-2CB0-C87B-2E5FEE733EE5}"/>
              </a:ext>
            </a:extLst>
          </p:cNvPr>
          <p:cNvPicPr>
            <a:picLocks noChangeAspect="1"/>
          </p:cNvPicPr>
          <p:nvPr/>
        </p:nvPicPr>
        <p:blipFill rotWithShape="1">
          <a:blip r:embed="rId2"/>
          <a:srcRect b="14846"/>
          <a:stretch/>
        </p:blipFill>
        <p:spPr>
          <a:xfrm>
            <a:off x="1133102" y="2685883"/>
            <a:ext cx="6524625" cy="1743858"/>
          </a:xfrm>
          <a:prstGeom prst="rect">
            <a:avLst/>
          </a:prstGeom>
        </p:spPr>
      </p:pic>
    </p:spTree>
    <p:extLst>
      <p:ext uri="{BB962C8B-B14F-4D97-AF65-F5344CB8AC3E}">
        <p14:creationId xmlns:p14="http://schemas.microsoft.com/office/powerpoint/2010/main" val="3896065687"/>
      </p:ext>
    </p:extLst>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8973" y="2086897"/>
            <a:ext cx="4669265" cy="1407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KSO_Shape"/>
          <p:cNvSpPr/>
          <p:nvPr/>
        </p:nvSpPr>
        <p:spPr bwMode="auto">
          <a:xfrm>
            <a:off x="1181090" y="2204736"/>
            <a:ext cx="990421" cy="117157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endParaRPr>
          </a:p>
        </p:txBody>
      </p:sp>
      <p:sp>
        <p:nvSpPr>
          <p:cNvPr id="7" name="文本框 1"/>
          <p:cNvSpPr>
            <a:spLocks noChangeArrowheads="1"/>
          </p:cNvSpPr>
          <p:nvPr/>
        </p:nvSpPr>
        <p:spPr bwMode="auto">
          <a:xfrm>
            <a:off x="3144863" y="2857637"/>
            <a:ext cx="1980029" cy="584775"/>
          </a:xfrm>
          <a:prstGeom prst="rect">
            <a:avLst/>
          </a:prstGeom>
          <a:noFill/>
          <a:ln>
            <a:noFill/>
          </a:ln>
        </p:spPr>
        <p:txBody>
          <a:bodyPr wrap="none">
            <a:spAutoFit/>
          </a:bodyPr>
          <a:lstStyle/>
          <a:p>
            <a:pPr algn="ctr">
              <a:defRPr/>
            </a:pPr>
            <a:r>
              <a:rPr lang="zh-CN" altLang="en-US" sz="3200" b="1" spc="300" dirty="0">
                <a:solidFill>
                  <a:srgbClr val="8FAADC"/>
                </a:solidFill>
                <a:latin typeface="微软雅黑" panose="020B0503020204020204" pitchFamily="34" charset="-122"/>
                <a:ea typeface="微软雅黑" panose="020B0503020204020204" pitchFamily="34" charset="-122"/>
                <a:sym typeface="微软雅黑" panose="020B0503020204020204" pitchFamily="34" charset="-122"/>
              </a:rPr>
              <a:t>共识机制</a:t>
            </a:r>
          </a:p>
        </p:txBody>
      </p:sp>
      <p:sp>
        <p:nvSpPr>
          <p:cNvPr id="8" name="文本框 17"/>
          <p:cNvSpPr txBox="1">
            <a:spLocks noChangeArrowheads="1"/>
          </p:cNvSpPr>
          <p:nvPr/>
        </p:nvSpPr>
        <p:spPr bwMode="auto">
          <a:xfrm>
            <a:off x="3837503" y="2061230"/>
            <a:ext cx="681597" cy="523220"/>
          </a:xfrm>
          <a:prstGeom prst="rect">
            <a:avLst/>
          </a:prstGeom>
          <a:noFill/>
          <a:ln>
            <a:noFill/>
          </a:ln>
        </p:spPr>
        <p:txBody>
          <a:bodyPr wrap="none">
            <a:spAutoFit/>
          </a:bodyPr>
          <a:lstStyle/>
          <a:p>
            <a:pPr algn="ctr">
              <a:defRPr/>
            </a:pPr>
            <a:r>
              <a:rPr lang="en-US" altLang="zh-CN" sz="2800" spc="300" dirty="0">
                <a:solidFill>
                  <a:srgbClr val="8FAADC"/>
                </a:solidFill>
                <a:latin typeface="微软雅黑" panose="020B0503020204020204" pitchFamily="34" charset="-122"/>
                <a:ea typeface="微软雅黑" panose="020B0503020204020204" pitchFamily="34" charset="-122"/>
              </a:rPr>
              <a:t>03</a:t>
            </a:r>
            <a:endParaRPr lang="zh-CN" altLang="en-US" sz="2800" spc="300" dirty="0">
              <a:solidFill>
                <a:srgbClr val="8FAAD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3194050" y="2673520"/>
            <a:ext cx="18923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图片 10"/>
          <p:cNvPicPr>
            <a:picLocks noChangeAspect="1"/>
          </p:cNvPicPr>
          <p:nvPr/>
        </p:nvPicPr>
        <p:blipFill>
          <a:blip r:embed="rId3"/>
          <a:stretch>
            <a:fillRect/>
          </a:stretch>
        </p:blipFill>
        <p:spPr>
          <a:xfrm>
            <a:off x="7331972" y="0"/>
            <a:ext cx="1545328" cy="1494586"/>
          </a:xfrm>
          <a:prstGeom prst="rect">
            <a:avLst/>
          </a:prstGeom>
          <a:ln>
            <a:noFill/>
          </a:ln>
          <a:effectLst>
            <a:softEdge rad="112500"/>
          </a:effectLst>
        </p:spPr>
      </p:pic>
    </p:spTree>
    <p:extLst>
      <p:ext uri="{BB962C8B-B14F-4D97-AF65-F5344CB8AC3E}">
        <p14:creationId xmlns:p14="http://schemas.microsoft.com/office/powerpoint/2010/main" val="963948395"/>
      </p:ext>
    </p:extLst>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0DE0E-1E38-489F-8DA1-919043C5E353}"/>
              </a:ext>
            </a:extLst>
          </p:cNvPr>
          <p:cNvSpPr>
            <a:spLocks noGrp="1"/>
          </p:cNvSpPr>
          <p:nvPr>
            <p:ph type="title"/>
          </p:nvPr>
        </p:nvSpPr>
        <p:spPr/>
        <p:txBody>
          <a:bodyPr/>
          <a:lstStyle/>
          <a:p>
            <a:r>
              <a:rPr lang="zh-CN" altLang="en-US" dirty="0"/>
              <a:t>为什么要记账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0DE0D32-ABAE-4B5B-8753-6350970D60E3}"/>
                  </a:ext>
                </a:extLst>
              </p:cNvPr>
              <p:cNvSpPr>
                <a:spLocks noGrp="1"/>
              </p:cNvSpPr>
              <p:nvPr>
                <p:ph idx="1"/>
              </p:nvPr>
            </p:nvSpPr>
            <p:spPr>
              <a:xfrm>
                <a:off x="302150" y="625289"/>
                <a:ext cx="8506569" cy="4121188"/>
              </a:xfrm>
            </p:spPr>
            <p:txBody>
              <a:bodyPr/>
              <a:lstStyle/>
              <a:p>
                <a:pPr>
                  <a:lnSpc>
                    <a:spcPct val="150000"/>
                  </a:lnSpc>
                </a:pPr>
                <a:r>
                  <a:rPr lang="zh-CN" altLang="en-US" dirty="0"/>
                  <a:t>记账奖励</a:t>
                </a:r>
                <a:endParaRPr lang="en-US" altLang="zh-CN" dirty="0"/>
              </a:p>
              <a:p>
                <a:pPr marL="640800">
                  <a:lnSpc>
                    <a:spcPct val="150000"/>
                  </a:lnSpc>
                </a:pPr>
                <a:r>
                  <a:rPr lang="zh-CN" altLang="en-US" sz="1600" dirty="0"/>
                  <a:t>手续费：交易过程中除了交易金额，需要额外的手续费，就是给记账的人的收益。</a:t>
                </a:r>
                <a:endParaRPr lang="en-US" altLang="zh-CN" sz="1600" dirty="0"/>
              </a:p>
              <a:p>
                <a:pPr marL="640800">
                  <a:lnSpc>
                    <a:spcPct val="150000"/>
                  </a:lnSpc>
                </a:pPr>
                <a:endParaRPr lang="en-US" altLang="zh-CN" sz="1600" dirty="0"/>
              </a:p>
              <a:p>
                <a:pPr marL="640800">
                  <a:lnSpc>
                    <a:spcPct val="150000"/>
                  </a:lnSpc>
                </a:pPr>
                <a:r>
                  <a:rPr lang="zh-CN" altLang="en-US" sz="1600" dirty="0"/>
                  <a:t>打包奖励：比特币系统规定只能每个区块只能由一个人来打包，打包这个区块的人获得打包奖励。</a:t>
                </a:r>
                <a:r>
                  <a:rPr lang="zh-CN" altLang="en-US" sz="1600" i="0" dirty="0">
                    <a:solidFill>
                      <a:srgbClr val="333333"/>
                    </a:solidFill>
                    <a:effectLst/>
                  </a:rPr>
                  <a:t>中本聪在</a:t>
                </a:r>
                <a:r>
                  <a:rPr lang="en-US" altLang="zh-CN" sz="1600" i="0" dirty="0">
                    <a:solidFill>
                      <a:srgbClr val="333333"/>
                    </a:solidFill>
                    <a:effectLst/>
                  </a:rPr>
                  <a:t>2008</a:t>
                </a:r>
                <a:r>
                  <a:rPr lang="zh-CN" altLang="en-US" sz="1600" i="0" dirty="0">
                    <a:solidFill>
                      <a:srgbClr val="333333"/>
                    </a:solidFill>
                    <a:effectLst/>
                  </a:rPr>
                  <a:t>年提出这个系统的时候，</a:t>
                </a:r>
                <a:r>
                  <a:rPr lang="zh-CN" altLang="en-US" sz="1600" i="0" dirty="0">
                    <a:solidFill>
                      <a:srgbClr val="121212"/>
                    </a:solidFill>
                    <a:effectLst/>
                  </a:rPr>
                  <a:t>比特币最小可以细分到小数点后</a:t>
                </a:r>
                <a:r>
                  <a:rPr lang="en-US" altLang="zh-CN" sz="1600" i="0" dirty="0">
                    <a:solidFill>
                      <a:srgbClr val="121212"/>
                    </a:solidFill>
                    <a:effectLst/>
                  </a:rPr>
                  <a:t>8</a:t>
                </a:r>
                <a:r>
                  <a:rPr lang="zh-CN" altLang="en-US" sz="1600" i="0" dirty="0">
                    <a:solidFill>
                      <a:srgbClr val="121212"/>
                    </a:solidFill>
                    <a:effectLst/>
                  </a:rPr>
                  <a:t>位小数，</a:t>
                </a:r>
                <a:r>
                  <a:rPr lang="zh-CN" altLang="en-US" sz="1600" i="0" dirty="0">
                    <a:solidFill>
                      <a:srgbClr val="121212"/>
                    </a:solidFill>
                    <a:effectLst/>
                    <a:latin typeface="-apple-system"/>
                  </a:rPr>
                  <a:t>比特币每</a:t>
                </a:r>
                <a:r>
                  <a:rPr lang="en-US" altLang="zh-CN" sz="1600" i="0" dirty="0">
                    <a:solidFill>
                      <a:srgbClr val="121212"/>
                    </a:solidFill>
                    <a:effectLst/>
                    <a:latin typeface="-apple-system"/>
                  </a:rPr>
                  <a:t>10</a:t>
                </a:r>
                <a:r>
                  <a:rPr lang="zh-CN" altLang="en-US" sz="1600" i="0" dirty="0">
                    <a:solidFill>
                      <a:srgbClr val="121212"/>
                    </a:solidFill>
                    <a:effectLst/>
                    <a:latin typeface="-apple-system"/>
                  </a:rPr>
                  <a:t>分钟产生一个区块，每个打包区块奖励</a:t>
                </a:r>
                <a:r>
                  <a:rPr lang="en-US" altLang="zh-CN" sz="1600" i="0" dirty="0">
                    <a:solidFill>
                      <a:srgbClr val="121212"/>
                    </a:solidFill>
                    <a:effectLst/>
                    <a:latin typeface="-apple-system"/>
                  </a:rPr>
                  <a:t>50</a:t>
                </a:r>
                <a:r>
                  <a:rPr lang="zh-CN" altLang="en-US" sz="1600" i="0" dirty="0">
                    <a:solidFill>
                      <a:srgbClr val="121212"/>
                    </a:solidFill>
                    <a:effectLst/>
                    <a:latin typeface="-apple-system"/>
                  </a:rPr>
                  <a:t>个比特币，每</a:t>
                </a:r>
                <a:r>
                  <a:rPr lang="en-US" altLang="zh-CN" sz="1600" i="0" dirty="0">
                    <a:solidFill>
                      <a:srgbClr val="121212"/>
                    </a:solidFill>
                    <a:effectLst/>
                    <a:latin typeface="-apple-system"/>
                  </a:rPr>
                  <a:t>21</a:t>
                </a:r>
                <a:r>
                  <a:rPr lang="zh-CN" altLang="en-US" sz="1600" i="0" dirty="0">
                    <a:solidFill>
                      <a:srgbClr val="121212"/>
                    </a:solidFill>
                    <a:effectLst/>
                    <a:latin typeface="-apple-system"/>
                  </a:rPr>
                  <a:t>万个区块后，每个区块的奖励减半。</a:t>
                </a:r>
                <a:endParaRPr lang="en-US" altLang="zh-CN" sz="1600" dirty="0">
                  <a:solidFill>
                    <a:srgbClr val="121212"/>
                  </a:solidFill>
                  <a:latin typeface="-apple-system"/>
                </a:endParaRPr>
              </a:p>
              <a:p>
                <a:pPr marL="0" indent="0">
                  <a:lnSpc>
                    <a:spcPct val="150000"/>
                  </a:lnSpc>
                  <a:buNone/>
                </a:pPr>
                <a:r>
                  <a:rPr lang="zh-CN" altLang="en-US" sz="1600" b="0" i="0" dirty="0">
                    <a:solidFill>
                      <a:srgbClr val="121212"/>
                    </a:solidFill>
                    <a:effectLst/>
                    <a:latin typeface="-apple-system"/>
                  </a:rPr>
                  <a:t>      根据规则每打包</a:t>
                </a:r>
                <a:r>
                  <a:rPr lang="en-US" altLang="zh-CN" sz="1600" b="0" i="0" dirty="0">
                    <a:solidFill>
                      <a:srgbClr val="121212"/>
                    </a:solidFill>
                    <a:effectLst/>
                    <a:latin typeface="-apple-system"/>
                  </a:rPr>
                  <a:t>21</a:t>
                </a:r>
                <a:r>
                  <a:rPr lang="zh-CN" altLang="en-US" sz="1600" b="0" i="0" dirty="0">
                    <a:solidFill>
                      <a:srgbClr val="121212"/>
                    </a:solidFill>
                    <a:effectLst/>
                    <a:latin typeface="-apple-system"/>
                  </a:rPr>
                  <a:t>万区块所需时间 </a:t>
                </a:r>
                <a:r>
                  <a:rPr lang="en-US" altLang="zh-CN" sz="1600" b="0" i="0" dirty="0">
                    <a:solidFill>
                      <a:srgbClr val="121212"/>
                    </a:solidFill>
                    <a:effectLst/>
                    <a:latin typeface="-apple-system"/>
                  </a:rPr>
                  <a:t>210000/10×6×24×365≈4</a:t>
                </a:r>
                <a:r>
                  <a:rPr lang="zh-CN" altLang="en-US" sz="1600" b="0" i="0" dirty="0">
                    <a:solidFill>
                      <a:srgbClr val="121212"/>
                    </a:solidFill>
                    <a:effectLst/>
                    <a:latin typeface="-apple-system"/>
                  </a:rPr>
                  <a:t>，由此可计算比特币的总数量</a:t>
                </a:r>
                <a:endParaRPr lang="en-US" altLang="zh-CN" sz="1600" b="0" i="0" dirty="0">
                  <a:solidFill>
                    <a:srgbClr val="121212"/>
                  </a:solidFill>
                  <a:effectLst/>
                  <a:latin typeface="-apple-system"/>
                </a:endParaRP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altLang="zh-CN" sz="1600" i="1" smtClean="0">
                              <a:latin typeface="Cambria Math" panose="02040503050406030204" pitchFamily="18" charset="0"/>
                            </a:rPr>
                          </m:ctrlPr>
                        </m:fPr>
                        <m:num>
                          <m:nary>
                            <m:naryPr>
                              <m:chr m:val="∑"/>
                              <m:limLoc m:val="subSup"/>
                              <m:ctrlPr>
                                <a:rPr lang="en-US" altLang="zh-CN" sz="1600" i="1" smtClean="0">
                                  <a:latin typeface="Cambria Math" panose="02040503050406030204" pitchFamily="18" charset="0"/>
                                </a:rPr>
                              </m:ctrlPr>
                            </m:naryPr>
                            <m:sub>
                              <m:r>
                                <m:rPr>
                                  <m:brk m:alnAt="25"/>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=0</m:t>
                              </m:r>
                            </m:sub>
                            <m:sup>
                              <m:r>
                                <a:rPr lang="en-US" altLang="zh-CN" sz="1600" b="0" i="1" smtClean="0">
                                  <a:latin typeface="Cambria Math" panose="02040503050406030204" pitchFamily="18" charset="0"/>
                                </a:rPr>
                                <m:t>32</m:t>
                              </m:r>
                            </m:sup>
                            <m:e>
                              <m:r>
                                <a:rPr lang="en-US" altLang="zh-CN" sz="1600" b="0" i="1" smtClean="0">
                                  <a:latin typeface="Cambria Math" panose="02040503050406030204" pitchFamily="18" charset="0"/>
                                </a:rPr>
                                <m:t>2100</m:t>
                              </m:r>
                              <m:d>
                                <m:dPr>
                                  <m:begChr m:val="⌊"/>
                                  <m:endChr m:val="⌋"/>
                                  <m:ctrlPr>
                                    <a:rPr lang="en-US" altLang="zh-CN" sz="1600" b="0" i="1" smtClean="0">
                                      <a:latin typeface="Cambria Math" panose="02040503050406030204" pitchFamily="18" charset="0"/>
                                    </a:rPr>
                                  </m:ctrlPr>
                                </m:dPr>
                                <m:e>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50</m:t>
                                      </m:r>
                                      <m:r>
                                        <a:rPr lang="en-US" altLang="zh-CN" sz="1600" b="0" i="1" smtClean="0">
                                          <a:latin typeface="Cambria Math" panose="02040503050406030204" pitchFamily="18" charset="0"/>
                                          <a:ea typeface="Cambria Math" panose="02040503050406030204" pitchFamily="18" charset="0"/>
                                        </a:rPr>
                                        <m:t>×</m:t>
                                      </m:r>
                                      <m:sSup>
                                        <m:sSupPr>
                                          <m:ctrlPr>
                                            <a:rPr lang="en-US" altLang="zh-CN" sz="1600" b="0" i="1" smtClean="0">
                                              <a:latin typeface="Cambria Math" panose="02040503050406030204" pitchFamily="18" charset="0"/>
                                              <a:ea typeface="Cambria Math" panose="02040503050406030204" pitchFamily="18" charset="0"/>
                                            </a:rPr>
                                          </m:ctrlPr>
                                        </m:sSupPr>
                                        <m:e>
                                          <m:r>
                                            <a:rPr lang="en-US" altLang="zh-CN" sz="1600" b="0" i="1" smtClean="0">
                                              <a:latin typeface="Cambria Math" panose="02040503050406030204" pitchFamily="18" charset="0"/>
                                              <a:ea typeface="Cambria Math" panose="02040503050406030204" pitchFamily="18" charset="0"/>
                                            </a:rPr>
                                            <m:t>10</m:t>
                                          </m:r>
                                        </m:e>
                                        <m:sup>
                                          <m:r>
                                            <a:rPr lang="en-US" altLang="zh-CN" sz="1600" b="0" i="1" smtClean="0">
                                              <a:latin typeface="Cambria Math" panose="02040503050406030204" pitchFamily="18" charset="0"/>
                                              <a:ea typeface="Cambria Math" panose="02040503050406030204" pitchFamily="18" charset="0"/>
                                            </a:rPr>
                                            <m:t>8</m:t>
                                          </m:r>
                                        </m:sup>
                                      </m:sSup>
                                    </m:num>
                                    <m:den>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2</m:t>
                                          </m:r>
                                        </m:e>
                                        <m:sup>
                                          <m:r>
                                            <a:rPr lang="en-US" altLang="zh-CN" sz="1600" b="0" i="1" smtClean="0">
                                              <a:latin typeface="Cambria Math" panose="02040503050406030204" pitchFamily="18" charset="0"/>
                                            </a:rPr>
                                            <m:t>𝑖</m:t>
                                          </m:r>
                                        </m:sup>
                                      </m:sSup>
                                    </m:den>
                                  </m:f>
                                </m:e>
                              </m:d>
                            </m:e>
                          </m:nary>
                        </m:num>
                        <m:den>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10</m:t>
                              </m:r>
                            </m:e>
                            <m:sup>
                              <m:r>
                                <a:rPr lang="en-US" altLang="zh-CN" sz="1600" b="0" i="1" smtClean="0">
                                  <a:latin typeface="Cambria Math" panose="02040503050406030204" pitchFamily="18" charset="0"/>
                                </a:rPr>
                                <m:t>8</m:t>
                              </m:r>
                            </m:sup>
                          </m:sSup>
                        </m:den>
                      </m:f>
                      <m:r>
                        <a:rPr lang="en-US" altLang="zh-CN" sz="1600" b="0" i="1" smtClean="0">
                          <a:latin typeface="Cambria Math" panose="02040503050406030204" pitchFamily="18" charset="0"/>
                        </a:rPr>
                        <m:t>=</m:t>
                      </m:r>
                      <m:r>
                        <m:rPr>
                          <m:nor/>
                        </m:rPr>
                        <a:rPr lang="en-US" altLang="zh-CN" sz="1600" b="0" i="0" smtClean="0">
                          <a:latin typeface="Cambria Math" panose="02040503050406030204" pitchFamily="18" charset="0"/>
                        </a:rPr>
                        <m:t>20999999.9769</m:t>
                      </m:r>
                    </m:oMath>
                  </m:oMathPara>
                </a14:m>
                <a:endParaRPr lang="zh-CN" altLang="en-US" sz="1600" dirty="0"/>
              </a:p>
            </p:txBody>
          </p:sp>
        </mc:Choice>
        <mc:Fallback xmlns="">
          <p:sp>
            <p:nvSpPr>
              <p:cNvPr id="3" name="内容占位符 2">
                <a:extLst>
                  <a:ext uri="{FF2B5EF4-FFF2-40B4-BE49-F238E27FC236}">
                    <a16:creationId xmlns:a16="http://schemas.microsoft.com/office/drawing/2014/main" id="{90DE0D32-ABAE-4B5B-8753-6350970D60E3}"/>
                  </a:ext>
                </a:extLst>
              </p:cNvPr>
              <p:cNvSpPr>
                <a:spLocks noGrp="1" noRot="1" noChangeAspect="1" noMove="1" noResize="1" noEditPoints="1" noAdjustHandles="1" noChangeArrowheads="1" noChangeShapeType="1" noTextEdit="1"/>
              </p:cNvSpPr>
              <p:nvPr>
                <p:ph idx="1"/>
              </p:nvPr>
            </p:nvSpPr>
            <p:spPr>
              <a:xfrm>
                <a:off x="302150" y="625289"/>
                <a:ext cx="8506569" cy="4121188"/>
              </a:xfrm>
              <a:blipFill>
                <a:blip r:embed="rId3"/>
                <a:stretch>
                  <a:fillRect l="-502"/>
                </a:stretch>
              </a:blipFill>
            </p:spPr>
            <p:txBody>
              <a:bodyPr/>
              <a:lstStyle/>
              <a:p>
                <a:r>
                  <a:rPr lang="zh-CN" altLang="en-US">
                    <a:noFill/>
                  </a:rPr>
                  <a:t> </a:t>
                </a:r>
              </a:p>
            </p:txBody>
          </p:sp>
        </mc:Fallback>
      </mc:AlternateContent>
      <p:graphicFrame>
        <p:nvGraphicFramePr>
          <p:cNvPr id="6" name="对象 5">
            <a:extLst>
              <a:ext uri="{FF2B5EF4-FFF2-40B4-BE49-F238E27FC236}">
                <a16:creationId xmlns:a16="http://schemas.microsoft.com/office/drawing/2014/main" id="{F50132C4-7E8D-0356-A998-363A5ABA23EF}"/>
              </a:ext>
            </a:extLst>
          </p:cNvPr>
          <p:cNvGraphicFramePr>
            <a:graphicFrameLocks noChangeAspect="1"/>
          </p:cNvGraphicFramePr>
          <p:nvPr>
            <p:extLst>
              <p:ext uri="{D42A27DB-BD31-4B8C-83A1-F6EECF244321}">
                <p14:modId xmlns:p14="http://schemas.microsoft.com/office/powerpoint/2010/main" val="3794723335"/>
              </p:ext>
            </p:extLst>
          </p:nvPr>
        </p:nvGraphicFramePr>
        <p:xfrm>
          <a:off x="5384800" y="3251200"/>
          <a:ext cx="914400" cy="198438"/>
        </p:xfrm>
        <a:graphic>
          <a:graphicData uri="http://schemas.openxmlformats.org/presentationml/2006/ole">
            <mc:AlternateContent xmlns:mc="http://schemas.openxmlformats.org/markup-compatibility/2006">
              <mc:Choice xmlns:v="urn:schemas-microsoft-com:vml" Requires="v">
                <p:oleObj spid="_x0000_s1029" name="Equation" r:id="rId4" imgW="914400" imgH="198720" progId="Equation.DSMT4">
                  <p:embed/>
                </p:oleObj>
              </mc:Choice>
              <mc:Fallback>
                <p:oleObj name="Equation" r:id="rId4" imgW="914400" imgH="198720" progId="Equation.DSMT4">
                  <p:embed/>
                  <p:pic>
                    <p:nvPicPr>
                      <p:cNvPr id="0" name=""/>
                      <p:cNvPicPr/>
                      <p:nvPr/>
                    </p:nvPicPr>
                    <p:blipFill>
                      <a:blip r:embed="rId5"/>
                      <a:stretch>
                        <a:fillRect/>
                      </a:stretch>
                    </p:blipFill>
                    <p:spPr>
                      <a:xfrm>
                        <a:off x="5384800" y="3251200"/>
                        <a:ext cx="914400" cy="198438"/>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1C2EE35-B0C1-F051-321B-E5A5021E3F54}"/>
              </a:ext>
            </a:extLst>
          </p:cNvPr>
          <p:cNvGraphicFramePr>
            <a:graphicFrameLocks noChangeAspect="1"/>
          </p:cNvGraphicFramePr>
          <p:nvPr>
            <p:extLst>
              <p:ext uri="{D42A27DB-BD31-4B8C-83A1-F6EECF244321}">
                <p14:modId xmlns:p14="http://schemas.microsoft.com/office/powerpoint/2010/main" val="2818975706"/>
              </p:ext>
            </p:extLst>
          </p:nvPr>
        </p:nvGraphicFramePr>
        <p:xfrm>
          <a:off x="5384800" y="3251200"/>
          <a:ext cx="914400" cy="198438"/>
        </p:xfrm>
        <a:graphic>
          <a:graphicData uri="http://schemas.openxmlformats.org/presentationml/2006/ole">
            <mc:AlternateContent xmlns:mc="http://schemas.openxmlformats.org/markup-compatibility/2006">
              <mc:Choice xmlns:v="urn:schemas-microsoft-com:vml" Requires="v">
                <p:oleObj spid="_x0000_s1030" name="Equation" r:id="rId6" imgW="914400" imgH="198720" progId="Equation.DSMT4">
                  <p:embed/>
                </p:oleObj>
              </mc:Choice>
              <mc:Fallback>
                <p:oleObj name="Equation" r:id="rId6" imgW="914400" imgH="198720" progId="Equation.DSMT4">
                  <p:embed/>
                  <p:pic>
                    <p:nvPicPr>
                      <p:cNvPr id="0" name=""/>
                      <p:cNvPicPr/>
                      <p:nvPr/>
                    </p:nvPicPr>
                    <p:blipFill>
                      <a:blip r:embed="rId5"/>
                      <a:stretch>
                        <a:fillRect/>
                      </a:stretch>
                    </p:blipFill>
                    <p:spPr>
                      <a:xfrm>
                        <a:off x="5384800" y="3251200"/>
                        <a:ext cx="914400" cy="198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CC7FBAFD-C253-DD48-E6DA-DA0051089B66}"/>
              </a:ext>
            </a:extLst>
          </p:cNvPr>
          <p:cNvGraphicFramePr>
            <a:graphicFrameLocks noChangeAspect="1"/>
          </p:cNvGraphicFramePr>
          <p:nvPr>
            <p:extLst>
              <p:ext uri="{D42A27DB-BD31-4B8C-83A1-F6EECF244321}">
                <p14:modId xmlns:p14="http://schemas.microsoft.com/office/powerpoint/2010/main" val="1685314204"/>
              </p:ext>
            </p:extLst>
          </p:nvPr>
        </p:nvGraphicFramePr>
        <p:xfrm>
          <a:off x="5384800" y="3251200"/>
          <a:ext cx="914400" cy="198438"/>
        </p:xfrm>
        <a:graphic>
          <a:graphicData uri="http://schemas.openxmlformats.org/presentationml/2006/ole">
            <mc:AlternateContent xmlns:mc="http://schemas.openxmlformats.org/markup-compatibility/2006">
              <mc:Choice xmlns:v="urn:schemas-microsoft-com:vml" Requires="v">
                <p:oleObj spid="_x0000_s1031" name="Equation" r:id="rId7" imgW="914400" imgH="198720" progId="Equation.DSMT4">
                  <p:embed/>
                </p:oleObj>
              </mc:Choice>
              <mc:Fallback>
                <p:oleObj name="Equation" r:id="rId7" imgW="914400" imgH="198720" progId="Equation.DSMT4">
                  <p:embed/>
                  <p:pic>
                    <p:nvPicPr>
                      <p:cNvPr id="0" name=""/>
                      <p:cNvPicPr/>
                      <p:nvPr/>
                    </p:nvPicPr>
                    <p:blipFill>
                      <a:blip r:embed="rId5"/>
                      <a:stretch>
                        <a:fillRect/>
                      </a:stretch>
                    </p:blipFill>
                    <p:spPr>
                      <a:xfrm>
                        <a:off x="5384800" y="32512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428659289"/>
      </p:ext>
    </p:extLst>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11450-E10A-4A3E-B7D2-DFF6BB74E3C7}"/>
              </a:ext>
            </a:extLst>
          </p:cNvPr>
          <p:cNvSpPr>
            <a:spLocks noGrp="1"/>
          </p:cNvSpPr>
          <p:nvPr>
            <p:ph type="title"/>
          </p:nvPr>
        </p:nvSpPr>
        <p:spPr/>
        <p:txBody>
          <a:bodyPr/>
          <a:lstStyle/>
          <a:p>
            <a:r>
              <a:rPr lang="zh-CN" altLang="en-US" dirty="0"/>
              <a:t>比特币发行速度和总量</a:t>
            </a:r>
          </a:p>
        </p:txBody>
      </p:sp>
      <p:sp>
        <p:nvSpPr>
          <p:cNvPr id="5" name="内容占位符 4">
            <a:extLst>
              <a:ext uri="{FF2B5EF4-FFF2-40B4-BE49-F238E27FC236}">
                <a16:creationId xmlns:a16="http://schemas.microsoft.com/office/drawing/2014/main" id="{338895FC-4F25-D2E6-6384-356D6DF467D5}"/>
              </a:ext>
            </a:extLst>
          </p:cNvPr>
          <p:cNvSpPr>
            <a:spLocks noGrp="1"/>
          </p:cNvSpPr>
          <p:nvPr>
            <p:ph idx="1"/>
          </p:nvPr>
        </p:nvSpPr>
        <p:spPr/>
        <p:txBody>
          <a:bodyPr/>
          <a:lstStyle/>
          <a:p>
            <a:r>
              <a:rPr lang="zh-CN" altLang="en-US" dirty="0"/>
              <a:t>图示为比特币总量与区块高度和区块奖励的函数关系</a:t>
            </a:r>
            <a:endParaRPr lang="en-US" altLang="zh-CN" dirty="0"/>
          </a:p>
          <a:p>
            <a:endParaRPr lang="zh-CN" altLang="en-US" dirty="0"/>
          </a:p>
        </p:txBody>
      </p:sp>
      <p:pic>
        <p:nvPicPr>
          <p:cNvPr id="6" name="Picture 4">
            <a:extLst>
              <a:ext uri="{FF2B5EF4-FFF2-40B4-BE49-F238E27FC236}">
                <a16:creationId xmlns:a16="http://schemas.microsoft.com/office/drawing/2014/main" id="{30D56276-C0A7-EF2D-2271-67E3483ED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50" y="1105535"/>
            <a:ext cx="7470797" cy="3816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889601"/>
      </p:ext>
    </p:extLst>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D0357-5D68-4B04-AB01-F23D81989ACB}"/>
              </a:ext>
            </a:extLst>
          </p:cNvPr>
          <p:cNvSpPr>
            <a:spLocks noGrp="1"/>
          </p:cNvSpPr>
          <p:nvPr>
            <p:ph type="title"/>
          </p:nvPr>
        </p:nvSpPr>
        <p:spPr/>
        <p:txBody>
          <a:bodyPr/>
          <a:lstStyle/>
          <a:p>
            <a:r>
              <a:rPr lang="zh-CN" altLang="en-US" dirty="0"/>
              <a:t>谁来记账或打包</a:t>
            </a:r>
          </a:p>
        </p:txBody>
      </p:sp>
      <p:sp>
        <p:nvSpPr>
          <p:cNvPr id="3" name="内容占位符 2">
            <a:extLst>
              <a:ext uri="{FF2B5EF4-FFF2-40B4-BE49-F238E27FC236}">
                <a16:creationId xmlns:a16="http://schemas.microsoft.com/office/drawing/2014/main" id="{CC83D7E7-6BA9-4425-9E76-B4A1C717554E}"/>
              </a:ext>
            </a:extLst>
          </p:cNvPr>
          <p:cNvSpPr>
            <a:spLocks noGrp="1"/>
          </p:cNvSpPr>
          <p:nvPr>
            <p:ph idx="1"/>
          </p:nvPr>
        </p:nvSpPr>
        <p:spPr>
          <a:xfrm>
            <a:off x="302150" y="625289"/>
            <a:ext cx="8338930" cy="4121188"/>
          </a:xfrm>
        </p:spPr>
        <p:txBody>
          <a:bodyPr/>
          <a:lstStyle/>
          <a:p>
            <a:pPr>
              <a:lnSpc>
                <a:spcPct val="150000"/>
              </a:lnSpc>
            </a:pPr>
            <a:r>
              <a:rPr lang="zh-CN" altLang="en-US" dirty="0"/>
              <a:t>通过前文，我们知道一个区块只能由一个人打包，在分布式网络上，有很多人都在进行记账打包操作，到底以谁为准呢？</a:t>
            </a:r>
            <a:endParaRPr lang="en-US" altLang="zh-CN" dirty="0"/>
          </a:p>
          <a:p>
            <a:pPr>
              <a:lnSpc>
                <a:spcPct val="150000"/>
              </a:lnSpc>
            </a:pPr>
            <a:endParaRPr lang="en-US" altLang="zh-CN" dirty="0"/>
          </a:p>
          <a:p>
            <a:pPr marL="0" indent="0">
              <a:lnSpc>
                <a:spcPct val="150000"/>
              </a:lnSpc>
              <a:buNone/>
            </a:pP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zh-CN" altLang="en-US" dirty="0"/>
          </a:p>
          <a:p>
            <a:endParaRPr lang="en-US" altLang="zh-CN" dirty="0"/>
          </a:p>
          <a:p>
            <a:endParaRPr lang="zh-CN" altLang="en-US" dirty="0"/>
          </a:p>
        </p:txBody>
      </p:sp>
      <p:pic>
        <p:nvPicPr>
          <p:cNvPr id="7" name="图片 6">
            <a:extLst>
              <a:ext uri="{FF2B5EF4-FFF2-40B4-BE49-F238E27FC236}">
                <a16:creationId xmlns:a16="http://schemas.microsoft.com/office/drawing/2014/main" id="{6E36CFC5-0984-B393-EA14-105599B541DD}"/>
              </a:ext>
            </a:extLst>
          </p:cNvPr>
          <p:cNvPicPr>
            <a:picLocks noChangeAspect="1"/>
          </p:cNvPicPr>
          <p:nvPr/>
        </p:nvPicPr>
        <p:blipFill>
          <a:blip r:embed="rId2"/>
          <a:stretch>
            <a:fillRect/>
          </a:stretch>
        </p:blipFill>
        <p:spPr>
          <a:xfrm>
            <a:off x="2919992" y="1790671"/>
            <a:ext cx="3103245" cy="2955806"/>
          </a:xfrm>
          <a:prstGeom prst="rect">
            <a:avLst/>
          </a:prstGeom>
        </p:spPr>
      </p:pic>
    </p:spTree>
    <p:extLst>
      <p:ext uri="{BB962C8B-B14F-4D97-AF65-F5344CB8AC3E}">
        <p14:creationId xmlns:p14="http://schemas.microsoft.com/office/powerpoint/2010/main" val="2357219560"/>
      </p:ext>
    </p:extLst>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bwMode="auto">
          <a:xfrm>
            <a:off x="1195070" y="2238375"/>
            <a:ext cx="3886835" cy="400050"/>
            <a:chOff x="6255321" y="1264843"/>
            <a:chExt cx="3419123" cy="774704"/>
          </a:xfrm>
          <a:solidFill>
            <a:srgbClr val="8FAADC"/>
          </a:solidFill>
        </p:grpSpPr>
        <p:sp>
          <p:nvSpPr>
            <p:cNvPr id="34" name="圆角矩形 26"/>
            <p:cNvSpPr/>
            <p:nvPr/>
          </p:nvSpPr>
          <p:spPr>
            <a:xfrm>
              <a:off x="6255321" y="1304094"/>
              <a:ext cx="3419123" cy="65821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zh-CN" altLang="en-US" sz="2000" dirty="0">
                  <a:solidFill>
                    <a:srgbClr val="FFFFFF"/>
                  </a:solidFill>
                  <a:cs typeface="Arial Unicode MS" panose="020B0604020202020204" pitchFamily="34" charset="-122"/>
                </a:rPr>
                <a:t>一个货币金融模型</a:t>
              </a:r>
            </a:p>
          </p:txBody>
        </p:sp>
        <p:sp>
          <p:nvSpPr>
            <p:cNvPr id="35" name="矩形 34"/>
            <p:cNvSpPr/>
            <p:nvPr/>
          </p:nvSpPr>
          <p:spPr>
            <a:xfrm>
              <a:off x="6273700" y="1264843"/>
              <a:ext cx="3396934" cy="774704"/>
            </a:xfrm>
            <a:prstGeom prst="rect">
              <a:avLst/>
            </a:prstGeom>
            <a:noFill/>
          </p:spPr>
          <p:txBody>
            <a:bodyPr wrap="square" lIns="121960" tIns="60980" rIns="121960" bIns="60980">
              <a:spAutoFit/>
            </a:bodyPr>
            <a:lstStyle/>
            <a:p>
              <a:pPr algn="ctr" eaLnBrk="1" fontAlgn="auto" hangingPunct="1">
                <a:spcBef>
                  <a:spcPts val="0"/>
                </a:spcBef>
                <a:spcAft>
                  <a:spcPts val="0"/>
                </a:spcAft>
                <a:defRPr/>
              </a:pPr>
              <a:endParaRPr lang="zh-CN" altLang="en-US"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pic>
        <p:nvPicPr>
          <p:cNvPr id="7" name="内容占位符 3"/>
          <p:cNvPicPr>
            <a:picLocks noChangeAspect="1"/>
          </p:cNvPicPr>
          <p:nvPr/>
        </p:nvPicPr>
        <p:blipFill rotWithShape="1">
          <a:blip r:embed="rId3">
            <a:extLst>
              <a:ext uri="{28A0092B-C50C-407E-A947-70E740481C1C}">
                <a14:useLocalDpi xmlns:a14="http://schemas.microsoft.com/office/drawing/2010/main" val="0"/>
              </a:ext>
            </a:extLst>
          </a:blip>
          <a:srcRect l="27931" b="681"/>
          <a:stretch>
            <a:fillRect/>
          </a:stretch>
        </p:blipFill>
        <p:spPr>
          <a:xfrm>
            <a:off x="3605982" y="7379"/>
            <a:ext cx="5538018" cy="1600464"/>
          </a:xfrm>
          <a:prstGeom prst="rect">
            <a:avLst/>
          </a:prstGeom>
          <a:ln>
            <a:noFill/>
          </a:ln>
          <a:effectLst>
            <a:softEdge rad="112500"/>
          </a:effectLst>
        </p:spPr>
      </p:pic>
      <p:sp>
        <p:nvSpPr>
          <p:cNvPr id="13" name="圆角矩形 24"/>
          <p:cNvSpPr/>
          <p:nvPr/>
        </p:nvSpPr>
        <p:spPr>
          <a:xfrm>
            <a:off x="353484" y="1621892"/>
            <a:ext cx="366047" cy="374312"/>
          </a:xfrm>
          <a:prstGeom prst="round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a:solidFill>
                  <a:srgbClr val="FFFFFF"/>
                </a:solidFill>
                <a:ea typeface="Arial Unicode MS" panose="020B0604020202020204" pitchFamily="34" charset="-122"/>
                <a:cs typeface="Arial Unicode MS" panose="020B0604020202020204" pitchFamily="34" charset="-122"/>
              </a:rPr>
              <a:t>1</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grpSp>
        <p:nvGrpSpPr>
          <p:cNvPr id="14" name="组合 13"/>
          <p:cNvGrpSpPr/>
          <p:nvPr/>
        </p:nvGrpSpPr>
        <p:grpSpPr bwMode="auto">
          <a:xfrm>
            <a:off x="1216831" y="1628257"/>
            <a:ext cx="3866132" cy="400150"/>
            <a:chOff x="6274658" y="1378056"/>
            <a:chExt cx="3419123" cy="598634"/>
          </a:xfrm>
          <a:solidFill>
            <a:srgbClr val="8FAADC"/>
          </a:solidFill>
        </p:grpSpPr>
        <p:sp>
          <p:nvSpPr>
            <p:cNvPr id="15" name="圆角矩形 26"/>
            <p:cNvSpPr/>
            <p:nvPr/>
          </p:nvSpPr>
          <p:spPr>
            <a:xfrm>
              <a:off x="6274658" y="1421414"/>
              <a:ext cx="3419123" cy="511504"/>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zh-CN" altLang="en-US" sz="2000" dirty="0">
                  <a:solidFill>
                    <a:srgbClr val="FFFFFF"/>
                  </a:solidFill>
                  <a:cs typeface="Arial Unicode MS" panose="020B0604020202020204" pitchFamily="34" charset="-122"/>
                </a:rPr>
                <a:t>区块链概述</a:t>
              </a:r>
            </a:p>
          </p:txBody>
        </p:sp>
        <p:sp>
          <p:nvSpPr>
            <p:cNvPr id="16" name="矩形 15"/>
            <p:cNvSpPr/>
            <p:nvPr/>
          </p:nvSpPr>
          <p:spPr>
            <a:xfrm>
              <a:off x="6489421" y="1378056"/>
              <a:ext cx="3070913" cy="598634"/>
            </a:xfrm>
            <a:prstGeom prst="rect">
              <a:avLst/>
            </a:prstGeom>
            <a:noFill/>
          </p:spPr>
          <p:txBody>
            <a:bodyPr wrap="square" lIns="121960" tIns="60980" rIns="121960" bIns="60980">
              <a:spAutoFit/>
            </a:bodyPr>
            <a:lstStyle/>
            <a:p>
              <a:pPr algn="ctr" eaLnBrk="1" fontAlgn="auto" hangingPunct="1">
                <a:spcBef>
                  <a:spcPts val="0"/>
                </a:spcBef>
                <a:spcAft>
                  <a:spcPts val="0"/>
                </a:spcAft>
                <a:defRPr/>
              </a:pPr>
              <a:r>
                <a:rPr lang="zh-CN" altLang="en-US"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p>
          </p:txBody>
        </p:sp>
      </p:grpSp>
      <p:sp>
        <p:nvSpPr>
          <p:cNvPr id="32" name="圆角矩形 24"/>
          <p:cNvSpPr/>
          <p:nvPr/>
        </p:nvSpPr>
        <p:spPr>
          <a:xfrm>
            <a:off x="353484" y="2233075"/>
            <a:ext cx="366047" cy="374312"/>
          </a:xfrm>
          <a:prstGeom prst="round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a:solidFill>
                  <a:srgbClr val="FFFFFF"/>
                </a:solidFill>
                <a:ea typeface="Arial Unicode MS" panose="020B0604020202020204" pitchFamily="34" charset="-122"/>
                <a:cs typeface="Arial Unicode MS" panose="020B0604020202020204" pitchFamily="34" charset="-122"/>
              </a:rPr>
              <a:t>2</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sp>
        <p:nvSpPr>
          <p:cNvPr id="36" name="圆角矩形 24"/>
          <p:cNvSpPr/>
          <p:nvPr/>
        </p:nvSpPr>
        <p:spPr>
          <a:xfrm>
            <a:off x="353484" y="2854972"/>
            <a:ext cx="366047" cy="374312"/>
          </a:xfrm>
          <a:prstGeom prst="round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a:solidFill>
                  <a:srgbClr val="FFFFFF"/>
                </a:solidFill>
                <a:ea typeface="Arial Unicode MS" panose="020B0604020202020204" pitchFamily="34" charset="-122"/>
                <a:cs typeface="Arial Unicode MS" panose="020B0604020202020204" pitchFamily="34" charset="-122"/>
              </a:rPr>
              <a:t>3</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grpSp>
        <p:nvGrpSpPr>
          <p:cNvPr id="37" name="组合 36"/>
          <p:cNvGrpSpPr/>
          <p:nvPr/>
        </p:nvGrpSpPr>
        <p:grpSpPr bwMode="auto">
          <a:xfrm>
            <a:off x="1087755" y="2834005"/>
            <a:ext cx="3995420" cy="403225"/>
            <a:chOff x="6122090" y="1637603"/>
            <a:chExt cx="3536856" cy="583791"/>
          </a:xfrm>
          <a:solidFill>
            <a:srgbClr val="8FAADC"/>
          </a:solidFill>
        </p:grpSpPr>
        <p:sp>
          <p:nvSpPr>
            <p:cNvPr id="38" name="圆角矩形 26"/>
            <p:cNvSpPr/>
            <p:nvPr/>
          </p:nvSpPr>
          <p:spPr>
            <a:xfrm>
              <a:off x="6239823" y="1637603"/>
              <a:ext cx="3419123" cy="583791"/>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zh-CN" altLang="en-US" sz="2000" dirty="0">
                  <a:solidFill>
                    <a:srgbClr val="FFFFFF"/>
                  </a:solidFill>
                  <a:cs typeface="Arial Unicode MS" panose="020B0604020202020204" pitchFamily="34" charset="-122"/>
                </a:rPr>
                <a:t>共识机制</a:t>
              </a:r>
            </a:p>
          </p:txBody>
        </p:sp>
        <p:sp>
          <p:nvSpPr>
            <p:cNvPr id="39" name="矩形 38"/>
            <p:cNvSpPr/>
            <p:nvPr/>
          </p:nvSpPr>
          <p:spPr>
            <a:xfrm>
              <a:off x="6122090" y="1669858"/>
              <a:ext cx="3419123" cy="534398"/>
            </a:xfrm>
            <a:prstGeom prst="rect">
              <a:avLst/>
            </a:prstGeom>
            <a:noFill/>
          </p:spPr>
          <p:txBody>
            <a:bodyPr wrap="square" lIns="121960" tIns="60980" rIns="121960" bIns="60980">
              <a:spAutoFit/>
            </a:bodyPr>
            <a:lstStyle/>
            <a:p>
              <a:pPr algn="ctr" eaLnBrk="1" fontAlgn="auto" hangingPunct="1">
                <a:spcBef>
                  <a:spcPts val="0"/>
                </a:spcBef>
                <a:spcAft>
                  <a:spcPts val="0"/>
                </a:spcAft>
                <a:defRPr/>
              </a:pPr>
              <a:endPar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40" name="圆角矩形 24"/>
          <p:cNvSpPr/>
          <p:nvPr/>
        </p:nvSpPr>
        <p:spPr>
          <a:xfrm>
            <a:off x="353484" y="3494507"/>
            <a:ext cx="366047" cy="374312"/>
          </a:xfrm>
          <a:prstGeom prst="roundRect">
            <a:avLst/>
          </a:pr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370" tIns="45685" rIns="91370" bIns="45685"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en-US" altLang="zh-CN" sz="2000" dirty="0">
                <a:solidFill>
                  <a:srgbClr val="FFFFFF"/>
                </a:solidFill>
                <a:ea typeface="Arial Unicode MS" panose="020B0604020202020204" pitchFamily="34" charset="-122"/>
                <a:cs typeface="Arial Unicode MS" panose="020B0604020202020204" pitchFamily="34" charset="-122"/>
              </a:rPr>
              <a:t>4</a:t>
            </a:r>
            <a:endParaRPr lang="zh-CN" altLang="en-US" sz="2000" dirty="0">
              <a:solidFill>
                <a:srgbClr val="FFFFFF"/>
              </a:solidFill>
              <a:ea typeface="Arial Unicode MS" panose="020B0604020202020204" pitchFamily="34" charset="-122"/>
              <a:cs typeface="Arial Unicode MS" panose="020B0604020202020204" pitchFamily="34" charset="-122"/>
            </a:endParaRPr>
          </a:p>
        </p:txBody>
      </p:sp>
      <p:grpSp>
        <p:nvGrpSpPr>
          <p:cNvPr id="41" name="组合 40"/>
          <p:cNvGrpSpPr/>
          <p:nvPr/>
        </p:nvGrpSpPr>
        <p:grpSpPr bwMode="auto">
          <a:xfrm>
            <a:off x="1205865" y="3479800"/>
            <a:ext cx="3877310" cy="384810"/>
            <a:chOff x="6267875" y="1500827"/>
            <a:chExt cx="3437901" cy="756874"/>
          </a:xfrm>
          <a:solidFill>
            <a:srgbClr val="8FAADC"/>
          </a:solidFill>
        </p:grpSpPr>
        <p:sp>
          <p:nvSpPr>
            <p:cNvPr id="42" name="圆角矩形 26"/>
            <p:cNvSpPr/>
            <p:nvPr/>
          </p:nvSpPr>
          <p:spPr>
            <a:xfrm>
              <a:off x="6286653" y="1529365"/>
              <a:ext cx="3419123" cy="728336"/>
            </a:xfrm>
            <a:prstGeom prst="round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60" tIns="60980" rIns="121960" bIns="60980" anchor="ctr"/>
            <a:lstStyle>
              <a:lvl1pPr>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buFont typeface="Arial" panose="020B0604020202020204" pitchFamily="34" charset="0"/>
                <a:buNone/>
                <a:defRPr/>
              </a:pPr>
              <a:r>
                <a:rPr lang="zh-CN" altLang="en-US" sz="2000" dirty="0">
                  <a:solidFill>
                    <a:srgbClr val="FFFFFF"/>
                  </a:solidFill>
                  <a:cs typeface="Arial Unicode MS" panose="020B0604020202020204" pitchFamily="34" charset="-122"/>
                </a:rPr>
                <a:t>工作量证明</a:t>
              </a:r>
            </a:p>
          </p:txBody>
        </p:sp>
        <p:sp>
          <p:nvSpPr>
            <p:cNvPr id="43" name="矩形 42"/>
            <p:cNvSpPr/>
            <p:nvPr/>
          </p:nvSpPr>
          <p:spPr>
            <a:xfrm>
              <a:off x="6267875" y="1500827"/>
              <a:ext cx="3419122" cy="726127"/>
            </a:xfrm>
            <a:prstGeom prst="rect">
              <a:avLst/>
            </a:prstGeom>
            <a:noFill/>
          </p:spPr>
          <p:txBody>
            <a:bodyPr wrap="square" lIns="121960" tIns="60980" rIns="121960" bIns="60980">
              <a:spAutoFit/>
            </a:bodyPr>
            <a:lstStyle/>
            <a:p>
              <a:pPr algn="ctr" eaLnBrk="1" fontAlgn="auto" hangingPunct="1">
                <a:spcBef>
                  <a:spcPts val="0"/>
                </a:spcBef>
                <a:spcAft>
                  <a:spcPts val="0"/>
                </a:spcAft>
                <a:defRPr/>
              </a:pPr>
              <a:endParaRPr lang="zh-CN" altLang="en-US" sz="16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0DE0E-1E38-489F-8DA1-919043C5E353}"/>
              </a:ext>
            </a:extLst>
          </p:cNvPr>
          <p:cNvSpPr>
            <a:spLocks noGrp="1"/>
          </p:cNvSpPr>
          <p:nvPr>
            <p:ph type="title"/>
          </p:nvPr>
        </p:nvSpPr>
        <p:spPr/>
        <p:txBody>
          <a:bodyPr/>
          <a:lstStyle/>
          <a:p>
            <a:r>
              <a:rPr lang="zh-CN" altLang="en-US" dirty="0"/>
              <a:t>共识机制</a:t>
            </a:r>
          </a:p>
        </p:txBody>
      </p:sp>
      <p:sp>
        <p:nvSpPr>
          <p:cNvPr id="3" name="内容占位符 2">
            <a:extLst>
              <a:ext uri="{FF2B5EF4-FFF2-40B4-BE49-F238E27FC236}">
                <a16:creationId xmlns:a16="http://schemas.microsoft.com/office/drawing/2014/main" id="{90DE0D32-ABAE-4B5B-8753-6350970D60E3}"/>
              </a:ext>
            </a:extLst>
          </p:cNvPr>
          <p:cNvSpPr>
            <a:spLocks noGrp="1"/>
          </p:cNvSpPr>
          <p:nvPr>
            <p:ph idx="1"/>
          </p:nvPr>
        </p:nvSpPr>
        <p:spPr>
          <a:xfrm>
            <a:off x="302150" y="625289"/>
            <a:ext cx="8506569" cy="4121188"/>
          </a:xfrm>
        </p:spPr>
        <p:txBody>
          <a:bodyPr/>
          <a:lstStyle/>
          <a:p>
            <a:pPr>
              <a:lnSpc>
                <a:spcPct val="150000"/>
              </a:lnSpc>
            </a:pPr>
            <a:r>
              <a:rPr lang="zh-CN" altLang="en-US" dirty="0"/>
              <a:t>共识机制：通过特殊节点的投票，在很短的时间内完成对交易的验证和确认；对一笔交易，如果利益不相干的若干个节点能够达成共识，我们就可以认为全网对此也能够达成共识。</a:t>
            </a:r>
            <a:endParaRPr lang="en-US" altLang="zh-CN" dirty="0"/>
          </a:p>
          <a:p>
            <a:pPr>
              <a:lnSpc>
                <a:spcPct val="150000"/>
              </a:lnSpc>
            </a:pPr>
            <a:r>
              <a:rPr lang="zh-CN" altLang="en-US" dirty="0"/>
              <a:t>实际上共识机制也就是获取记账权的凭证。</a:t>
            </a:r>
            <a:endParaRPr lang="en-US" altLang="zh-CN" dirty="0"/>
          </a:p>
          <a:p>
            <a:endParaRPr lang="en-US" altLang="zh-CN" dirty="0"/>
          </a:p>
        </p:txBody>
      </p:sp>
      <p:pic>
        <p:nvPicPr>
          <p:cNvPr id="5" name="图片 4">
            <a:extLst>
              <a:ext uri="{FF2B5EF4-FFF2-40B4-BE49-F238E27FC236}">
                <a16:creationId xmlns:a16="http://schemas.microsoft.com/office/drawing/2014/main" id="{E637F9AF-40E3-96C5-322C-10F3B5EE8468}"/>
              </a:ext>
            </a:extLst>
          </p:cNvPr>
          <p:cNvPicPr>
            <a:picLocks noChangeAspect="1"/>
          </p:cNvPicPr>
          <p:nvPr/>
        </p:nvPicPr>
        <p:blipFill>
          <a:blip r:embed="rId2"/>
          <a:stretch>
            <a:fillRect/>
          </a:stretch>
        </p:blipFill>
        <p:spPr>
          <a:xfrm>
            <a:off x="2664245" y="2834638"/>
            <a:ext cx="3782378" cy="1851213"/>
          </a:xfrm>
          <a:prstGeom prst="rect">
            <a:avLst/>
          </a:prstGeom>
        </p:spPr>
      </p:pic>
    </p:spTree>
    <p:extLst>
      <p:ext uri="{BB962C8B-B14F-4D97-AF65-F5344CB8AC3E}">
        <p14:creationId xmlns:p14="http://schemas.microsoft.com/office/powerpoint/2010/main" val="1654294484"/>
      </p:ext>
    </p:extLst>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78E81-F45E-4E4F-A36C-6E3F8BADA90B}"/>
              </a:ext>
            </a:extLst>
          </p:cNvPr>
          <p:cNvSpPr>
            <a:spLocks noGrp="1"/>
          </p:cNvSpPr>
          <p:nvPr>
            <p:ph type="title"/>
          </p:nvPr>
        </p:nvSpPr>
        <p:spPr/>
        <p:txBody>
          <a:bodyPr/>
          <a:lstStyle/>
          <a:p>
            <a:r>
              <a:rPr lang="zh-CN" altLang="en-US" dirty="0"/>
              <a:t>共识机制</a:t>
            </a:r>
          </a:p>
        </p:txBody>
      </p:sp>
      <p:sp>
        <p:nvSpPr>
          <p:cNvPr id="3" name="内容占位符 2">
            <a:extLst>
              <a:ext uri="{FF2B5EF4-FFF2-40B4-BE49-F238E27FC236}">
                <a16:creationId xmlns:a16="http://schemas.microsoft.com/office/drawing/2014/main" id="{FA03B045-4AE9-4553-8404-1ABE2168DFA8}"/>
              </a:ext>
            </a:extLst>
          </p:cNvPr>
          <p:cNvSpPr>
            <a:spLocks noGrp="1"/>
          </p:cNvSpPr>
          <p:nvPr>
            <p:ph idx="1"/>
          </p:nvPr>
        </p:nvSpPr>
        <p:spPr/>
        <p:txBody>
          <a:bodyPr/>
          <a:lstStyle/>
          <a:p>
            <a:pPr>
              <a:lnSpc>
                <a:spcPct val="150000"/>
              </a:lnSpc>
            </a:pPr>
            <a:r>
              <a:rPr lang="zh-CN" altLang="en-US" b="0" i="0" dirty="0">
                <a:solidFill>
                  <a:srgbClr val="4D4D4D"/>
                </a:solidFill>
                <a:effectLst/>
              </a:rPr>
              <a:t>区块链作为一种按时间顺序存储数据的数据结构，可支持不同的共识机制。共识机制是区块链技术的重要组件。区块链共识机制的目标是使所有的诚实节点保存一致的区块链视图，同时满足两个性质：</a:t>
            </a:r>
            <a:endParaRPr lang="en-US" altLang="zh-CN" b="0" i="0" dirty="0">
              <a:solidFill>
                <a:srgbClr val="4D4D4D"/>
              </a:solidFill>
              <a:effectLst/>
            </a:endParaRPr>
          </a:p>
          <a:p>
            <a:pPr marL="640800">
              <a:lnSpc>
                <a:spcPct val="150000"/>
              </a:lnSpc>
            </a:pPr>
            <a:r>
              <a:rPr lang="zh-CN" altLang="en-US" sz="1600" b="0" i="0" dirty="0">
                <a:solidFill>
                  <a:srgbClr val="4D4D4D"/>
                </a:solidFill>
                <a:effectLst/>
              </a:rPr>
              <a:t>一致性：所有诚实节点保存的区块链的前缀部分完全相同。</a:t>
            </a:r>
            <a:endParaRPr lang="en-US" altLang="zh-CN" sz="1600" b="0" i="0" dirty="0">
              <a:solidFill>
                <a:srgbClr val="4D4D4D"/>
              </a:solidFill>
              <a:effectLst/>
            </a:endParaRPr>
          </a:p>
          <a:p>
            <a:pPr marL="640800">
              <a:lnSpc>
                <a:spcPct val="150000"/>
              </a:lnSpc>
            </a:pPr>
            <a:r>
              <a:rPr lang="zh-CN" altLang="en-US" sz="1600" b="0" i="0" dirty="0">
                <a:solidFill>
                  <a:srgbClr val="4D4D4D"/>
                </a:solidFill>
                <a:effectLst/>
              </a:rPr>
              <a:t>有效性：由某诚实节点发布的信息终将被其他所有诚实节点记录在自己的区块链中。</a:t>
            </a:r>
            <a:endParaRPr lang="en-US" altLang="zh-CN" sz="1600" b="0" i="0" dirty="0">
              <a:solidFill>
                <a:srgbClr val="4D4D4D"/>
              </a:solidFill>
              <a:effectLst/>
            </a:endParaRPr>
          </a:p>
          <a:p>
            <a:pPr marL="720000">
              <a:lnSpc>
                <a:spcPct val="150000"/>
              </a:lnSpc>
            </a:pPr>
            <a:endParaRPr lang="en-US" altLang="zh-CN" sz="1600" dirty="0"/>
          </a:p>
          <a:p>
            <a:pPr>
              <a:lnSpc>
                <a:spcPct val="150000"/>
              </a:lnSpc>
            </a:pPr>
            <a:r>
              <a:rPr lang="zh-CN" altLang="en-US" dirty="0"/>
              <a:t>共识机制的主要作用：</a:t>
            </a:r>
            <a:endParaRPr lang="en-US" altLang="zh-CN" dirty="0"/>
          </a:p>
          <a:p>
            <a:pPr marL="640800">
              <a:lnSpc>
                <a:spcPct val="150000"/>
              </a:lnSpc>
            </a:pPr>
            <a:r>
              <a:rPr lang="zh-CN" altLang="en-US" sz="1600" dirty="0"/>
              <a:t>对数据进行验证，保证数据的正确性</a:t>
            </a:r>
            <a:endParaRPr lang="en-US" altLang="zh-CN" sz="1600" dirty="0"/>
          </a:p>
          <a:p>
            <a:pPr marL="640800">
              <a:lnSpc>
                <a:spcPct val="150000"/>
              </a:lnSpc>
            </a:pPr>
            <a:r>
              <a:rPr lang="zh-CN" altLang="en-US" sz="1600" dirty="0"/>
              <a:t>通过共识机制筛选出一个节点来向链上写入数据</a:t>
            </a:r>
            <a:endParaRPr lang="en-US" altLang="zh-CN" sz="1600" dirty="0"/>
          </a:p>
          <a:p>
            <a:endParaRPr lang="zh-CN" altLang="en-US" dirty="0"/>
          </a:p>
        </p:txBody>
      </p:sp>
    </p:spTree>
    <p:extLst>
      <p:ext uri="{BB962C8B-B14F-4D97-AF65-F5344CB8AC3E}">
        <p14:creationId xmlns:p14="http://schemas.microsoft.com/office/powerpoint/2010/main" val="2528432239"/>
      </p:ext>
    </p:extLst>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5107E-BBCF-43EA-BC76-F8BD8A35BE6B}"/>
              </a:ext>
            </a:extLst>
          </p:cNvPr>
          <p:cNvSpPr>
            <a:spLocks noGrp="1"/>
          </p:cNvSpPr>
          <p:nvPr>
            <p:ph type="title"/>
          </p:nvPr>
        </p:nvSpPr>
        <p:spPr/>
        <p:txBody>
          <a:bodyPr/>
          <a:lstStyle/>
          <a:p>
            <a:r>
              <a:rPr lang="zh-CN" altLang="en-US" dirty="0"/>
              <a:t>共识机制</a:t>
            </a:r>
          </a:p>
        </p:txBody>
      </p:sp>
      <p:sp>
        <p:nvSpPr>
          <p:cNvPr id="3" name="内容占位符 2">
            <a:extLst>
              <a:ext uri="{FF2B5EF4-FFF2-40B4-BE49-F238E27FC236}">
                <a16:creationId xmlns:a16="http://schemas.microsoft.com/office/drawing/2014/main" id="{499A8D88-D4FA-B8B0-C2DA-08F898073942}"/>
              </a:ext>
            </a:extLst>
          </p:cNvPr>
          <p:cNvSpPr>
            <a:spLocks noGrp="1"/>
          </p:cNvSpPr>
          <p:nvPr>
            <p:ph idx="1"/>
          </p:nvPr>
        </p:nvSpPr>
        <p:spPr>
          <a:xfrm>
            <a:off x="302150" y="625289"/>
            <a:ext cx="8506569" cy="4121188"/>
          </a:xfrm>
        </p:spPr>
        <p:txBody>
          <a:bodyPr/>
          <a:lstStyle/>
          <a:p>
            <a:pPr>
              <a:lnSpc>
                <a:spcPct val="150000"/>
              </a:lnSpc>
            </a:pPr>
            <a:r>
              <a:rPr lang="zh-CN" altLang="en-US" dirty="0"/>
              <a:t>区块链主流共识机制：</a:t>
            </a:r>
            <a:endParaRPr lang="en-US" altLang="zh-CN" dirty="0"/>
          </a:p>
          <a:p>
            <a:pPr>
              <a:lnSpc>
                <a:spcPct val="150000"/>
              </a:lnSpc>
            </a:pPr>
            <a:r>
              <a:rPr lang="en-US" altLang="zh-CN" dirty="0" err="1"/>
              <a:t>PoW</a:t>
            </a:r>
            <a:r>
              <a:rPr lang="zh-CN" altLang="en-US" dirty="0"/>
              <a:t>：</a:t>
            </a:r>
            <a:r>
              <a:rPr lang="en-US" altLang="zh-CN" dirty="0"/>
              <a:t>Proof of Work</a:t>
            </a:r>
            <a:r>
              <a:rPr lang="zh-CN" altLang="en-US" dirty="0"/>
              <a:t>，工作量证明</a:t>
            </a:r>
            <a:endParaRPr lang="en-US" altLang="zh-CN" dirty="0"/>
          </a:p>
          <a:p>
            <a:pPr>
              <a:lnSpc>
                <a:spcPct val="150000"/>
              </a:lnSpc>
            </a:pPr>
            <a:r>
              <a:rPr lang="en-US" altLang="zh-CN" dirty="0" err="1"/>
              <a:t>PoS</a:t>
            </a:r>
            <a:r>
              <a:rPr lang="zh-CN" altLang="en-US" dirty="0"/>
              <a:t>：</a:t>
            </a:r>
            <a:r>
              <a:rPr lang="en-US" altLang="zh-CN" dirty="0"/>
              <a:t>Proof of Stake</a:t>
            </a:r>
            <a:r>
              <a:rPr lang="zh-CN" altLang="en-US" dirty="0"/>
              <a:t>，权益证明</a:t>
            </a:r>
            <a:endParaRPr lang="en-US" altLang="zh-CN" dirty="0"/>
          </a:p>
          <a:p>
            <a:pPr>
              <a:lnSpc>
                <a:spcPct val="150000"/>
              </a:lnSpc>
            </a:pPr>
            <a:r>
              <a:rPr lang="en-US" altLang="zh-CN" dirty="0" err="1"/>
              <a:t>DPoS</a:t>
            </a:r>
            <a:r>
              <a:rPr lang="zh-CN" altLang="en-US" dirty="0"/>
              <a:t>：</a:t>
            </a:r>
            <a:r>
              <a:rPr lang="en-US" altLang="zh-CN" dirty="0"/>
              <a:t>Delegated Proof of Stake</a:t>
            </a:r>
            <a:r>
              <a:rPr lang="zh-CN" altLang="en-US" dirty="0"/>
              <a:t>委托权益证明</a:t>
            </a:r>
            <a:endParaRPr lang="en-US" altLang="zh-CN" dirty="0"/>
          </a:p>
          <a:p>
            <a:pPr>
              <a:lnSpc>
                <a:spcPct val="150000"/>
              </a:lnSpc>
            </a:pPr>
            <a:r>
              <a:rPr lang="en-US" altLang="zh-CN" dirty="0"/>
              <a:t>PBFT</a:t>
            </a:r>
            <a:r>
              <a:rPr lang="zh-CN" altLang="en-US" dirty="0"/>
              <a:t>：</a:t>
            </a:r>
            <a:r>
              <a:rPr lang="en-US" altLang="zh-CN" dirty="0"/>
              <a:t>Practical Byzantine Fault Tolerance</a:t>
            </a:r>
            <a:r>
              <a:rPr lang="zh-CN" altLang="en-US" dirty="0"/>
              <a:t>，实用拜占庭容错算法</a:t>
            </a:r>
            <a:endParaRPr lang="en-US" altLang="zh-CN" dirty="0"/>
          </a:p>
          <a:p>
            <a:pPr>
              <a:lnSpc>
                <a:spcPct val="150000"/>
              </a:lnSpc>
            </a:pPr>
            <a:r>
              <a:rPr lang="en-US" altLang="zh-CN" dirty="0"/>
              <a:t>DAFT: Delegated Byzantine Fault Tolerance</a:t>
            </a:r>
            <a:r>
              <a:rPr lang="zh-CN" altLang="en-US" dirty="0"/>
              <a:t>，授权拜占庭容错算法</a:t>
            </a:r>
            <a:endParaRPr lang="en-US" altLang="zh-CN" dirty="0"/>
          </a:p>
          <a:p>
            <a:pPr>
              <a:lnSpc>
                <a:spcPct val="150000"/>
              </a:lnSpc>
            </a:pPr>
            <a:r>
              <a:rPr lang="en-US" altLang="zh-CN" dirty="0"/>
              <a:t>…</a:t>
            </a:r>
          </a:p>
        </p:txBody>
      </p:sp>
    </p:spTree>
    <p:extLst>
      <p:ext uri="{BB962C8B-B14F-4D97-AF65-F5344CB8AC3E}">
        <p14:creationId xmlns:p14="http://schemas.microsoft.com/office/powerpoint/2010/main" val="1383308304"/>
      </p:ext>
    </p:extLst>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8973" y="2086897"/>
            <a:ext cx="4669265" cy="1407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KSO_Shape"/>
          <p:cNvSpPr/>
          <p:nvPr/>
        </p:nvSpPr>
        <p:spPr bwMode="auto">
          <a:xfrm>
            <a:off x="1181090" y="2204736"/>
            <a:ext cx="990421" cy="117157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endParaRPr>
          </a:p>
        </p:txBody>
      </p:sp>
      <p:sp>
        <p:nvSpPr>
          <p:cNvPr id="7" name="文本框 1"/>
          <p:cNvSpPr>
            <a:spLocks noChangeArrowheads="1"/>
          </p:cNvSpPr>
          <p:nvPr/>
        </p:nvSpPr>
        <p:spPr bwMode="auto">
          <a:xfrm>
            <a:off x="2920440" y="2857637"/>
            <a:ext cx="2428870" cy="584775"/>
          </a:xfrm>
          <a:prstGeom prst="rect">
            <a:avLst/>
          </a:prstGeom>
          <a:noFill/>
          <a:ln>
            <a:noFill/>
          </a:ln>
        </p:spPr>
        <p:txBody>
          <a:bodyPr wrap="none">
            <a:spAutoFit/>
          </a:bodyPr>
          <a:lstStyle/>
          <a:p>
            <a:pPr algn="ctr">
              <a:defRPr/>
            </a:pPr>
            <a:r>
              <a:rPr lang="zh-CN" altLang="en-US" sz="3200" b="1" spc="300" dirty="0">
                <a:solidFill>
                  <a:srgbClr val="8FAADC"/>
                </a:solidFill>
                <a:latin typeface="微软雅黑" panose="020B0503020204020204" pitchFamily="34" charset="-122"/>
                <a:ea typeface="微软雅黑" panose="020B0503020204020204" pitchFamily="34" charset="-122"/>
                <a:sym typeface="微软雅黑" panose="020B0503020204020204" pitchFamily="34" charset="-122"/>
              </a:rPr>
              <a:t>工作量证明</a:t>
            </a:r>
          </a:p>
        </p:txBody>
      </p:sp>
      <p:sp>
        <p:nvSpPr>
          <p:cNvPr id="8" name="文本框 17"/>
          <p:cNvSpPr txBox="1">
            <a:spLocks noChangeArrowheads="1"/>
          </p:cNvSpPr>
          <p:nvPr/>
        </p:nvSpPr>
        <p:spPr bwMode="auto">
          <a:xfrm>
            <a:off x="3837503" y="2061230"/>
            <a:ext cx="681597" cy="523220"/>
          </a:xfrm>
          <a:prstGeom prst="rect">
            <a:avLst/>
          </a:prstGeom>
          <a:noFill/>
          <a:ln>
            <a:noFill/>
          </a:ln>
        </p:spPr>
        <p:txBody>
          <a:bodyPr wrap="none">
            <a:spAutoFit/>
          </a:bodyPr>
          <a:lstStyle/>
          <a:p>
            <a:pPr algn="ctr">
              <a:defRPr/>
            </a:pPr>
            <a:r>
              <a:rPr lang="en-US" altLang="zh-CN" sz="2800" spc="300" dirty="0">
                <a:solidFill>
                  <a:srgbClr val="8FAADC"/>
                </a:solidFill>
                <a:latin typeface="微软雅黑" panose="020B0503020204020204" pitchFamily="34" charset="-122"/>
                <a:ea typeface="微软雅黑" panose="020B0503020204020204" pitchFamily="34" charset="-122"/>
              </a:rPr>
              <a:t>04</a:t>
            </a:r>
            <a:endParaRPr lang="zh-CN" altLang="en-US" sz="2800" spc="300" dirty="0">
              <a:solidFill>
                <a:srgbClr val="8FAAD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3194050" y="2673520"/>
            <a:ext cx="18923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图片 10"/>
          <p:cNvPicPr>
            <a:picLocks noChangeAspect="1"/>
          </p:cNvPicPr>
          <p:nvPr/>
        </p:nvPicPr>
        <p:blipFill>
          <a:blip r:embed="rId3"/>
          <a:stretch>
            <a:fillRect/>
          </a:stretch>
        </p:blipFill>
        <p:spPr>
          <a:xfrm>
            <a:off x="7331972" y="0"/>
            <a:ext cx="1545328" cy="1494586"/>
          </a:xfrm>
          <a:prstGeom prst="rect">
            <a:avLst/>
          </a:prstGeom>
          <a:ln>
            <a:noFill/>
          </a:ln>
          <a:effectLst>
            <a:softEdge rad="112500"/>
          </a:effectLst>
        </p:spPr>
      </p:pic>
    </p:spTree>
    <p:extLst>
      <p:ext uri="{BB962C8B-B14F-4D97-AF65-F5344CB8AC3E}">
        <p14:creationId xmlns:p14="http://schemas.microsoft.com/office/powerpoint/2010/main" val="403621661"/>
      </p:ext>
    </p:extLst>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0DE0E-1E38-489F-8DA1-919043C5E353}"/>
              </a:ext>
            </a:extLst>
          </p:cNvPr>
          <p:cNvSpPr>
            <a:spLocks noGrp="1"/>
          </p:cNvSpPr>
          <p:nvPr>
            <p:ph type="title"/>
          </p:nvPr>
        </p:nvSpPr>
        <p:spPr/>
        <p:txBody>
          <a:bodyPr/>
          <a:lstStyle/>
          <a:p>
            <a:r>
              <a:rPr lang="zh-CN" altLang="en-US" dirty="0"/>
              <a:t>工作量证明</a:t>
            </a:r>
          </a:p>
        </p:txBody>
      </p:sp>
      <p:sp>
        <p:nvSpPr>
          <p:cNvPr id="3" name="内容占位符 2">
            <a:extLst>
              <a:ext uri="{FF2B5EF4-FFF2-40B4-BE49-F238E27FC236}">
                <a16:creationId xmlns:a16="http://schemas.microsoft.com/office/drawing/2014/main" id="{90DE0D32-ABAE-4B5B-8753-6350970D60E3}"/>
              </a:ext>
            </a:extLst>
          </p:cNvPr>
          <p:cNvSpPr>
            <a:spLocks noGrp="1"/>
          </p:cNvSpPr>
          <p:nvPr>
            <p:ph idx="1"/>
          </p:nvPr>
        </p:nvSpPr>
        <p:spPr>
          <a:xfrm>
            <a:off x="302150" y="625289"/>
            <a:ext cx="8506569" cy="4121188"/>
          </a:xfrm>
        </p:spPr>
        <p:txBody>
          <a:bodyPr/>
          <a:lstStyle/>
          <a:p>
            <a:pPr>
              <a:lnSpc>
                <a:spcPct val="150000"/>
              </a:lnSpc>
            </a:pPr>
            <a:r>
              <a:rPr lang="zh-CN" altLang="en-US" dirty="0"/>
              <a:t>上文讲到为了获得记账权而引入了共识机制，不同共识机制的做法也不相同。</a:t>
            </a:r>
            <a:endParaRPr lang="en-US" altLang="zh-CN" dirty="0"/>
          </a:p>
          <a:p>
            <a:pPr>
              <a:lnSpc>
                <a:spcPct val="150000"/>
              </a:lnSpc>
            </a:pPr>
            <a:r>
              <a:rPr lang="zh-CN" altLang="en-US" dirty="0"/>
              <a:t>工作量证明，闻名于比特币，也俗称“挖矿”，</a:t>
            </a:r>
            <a:r>
              <a:rPr lang="en-US" altLang="zh-CN" dirty="0" err="1"/>
              <a:t>PoW</a:t>
            </a:r>
            <a:r>
              <a:rPr lang="zh-CN" altLang="en-US" dirty="0"/>
              <a:t>是指系统为达到某一目标而设置的度量方法。</a:t>
            </a:r>
            <a:endParaRPr lang="en-US" altLang="zh-CN" dirty="0"/>
          </a:p>
          <a:p>
            <a:pPr>
              <a:lnSpc>
                <a:spcPct val="150000"/>
              </a:lnSpc>
            </a:pPr>
            <a:r>
              <a:rPr lang="zh-CN" altLang="en-US" dirty="0"/>
              <a:t>监测工作的整个过程通常是极为低效的，而通过对工作的结果进行认证来证明完成了相应的工作量，则是一种非常高效的方式。</a:t>
            </a:r>
            <a:r>
              <a:rPr lang="en-US" altLang="zh-CN" dirty="0" err="1"/>
              <a:t>PoW</a:t>
            </a:r>
            <a:r>
              <a:rPr lang="zh-CN" altLang="en-US" dirty="0"/>
              <a:t>是按劳分配，算力决定一切，谁的算力多谁记账的概率就越大。</a:t>
            </a:r>
            <a:endParaRPr lang="en-US" altLang="zh-CN" dirty="0"/>
          </a:p>
        </p:txBody>
      </p:sp>
    </p:spTree>
    <p:extLst>
      <p:ext uri="{BB962C8B-B14F-4D97-AF65-F5344CB8AC3E}">
        <p14:creationId xmlns:p14="http://schemas.microsoft.com/office/powerpoint/2010/main" val="4073048892"/>
      </p:ext>
    </p:extLst>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686624-1410-4CFC-8607-C9734EB3281E}"/>
              </a:ext>
            </a:extLst>
          </p:cNvPr>
          <p:cNvSpPr>
            <a:spLocks noGrp="1"/>
          </p:cNvSpPr>
          <p:nvPr>
            <p:ph type="title"/>
          </p:nvPr>
        </p:nvSpPr>
        <p:spPr/>
        <p:txBody>
          <a:bodyPr/>
          <a:lstStyle/>
          <a:p>
            <a:r>
              <a:rPr lang="zh-CN" altLang="en-US" dirty="0"/>
              <a:t>工作量证明</a:t>
            </a:r>
          </a:p>
        </p:txBody>
      </p:sp>
      <p:sp>
        <p:nvSpPr>
          <p:cNvPr id="3" name="内容占位符 2">
            <a:extLst>
              <a:ext uri="{FF2B5EF4-FFF2-40B4-BE49-F238E27FC236}">
                <a16:creationId xmlns:a16="http://schemas.microsoft.com/office/drawing/2014/main" id="{A9CB93EA-6CC2-4931-90D6-730152252C99}"/>
              </a:ext>
            </a:extLst>
          </p:cNvPr>
          <p:cNvSpPr>
            <a:spLocks noGrp="1"/>
          </p:cNvSpPr>
          <p:nvPr>
            <p:ph idx="1"/>
          </p:nvPr>
        </p:nvSpPr>
        <p:spPr/>
        <p:txBody>
          <a:bodyPr/>
          <a:lstStyle/>
          <a:p>
            <a:pPr>
              <a:lnSpc>
                <a:spcPct val="150000"/>
              </a:lnSpc>
            </a:pPr>
            <a:r>
              <a:rPr lang="zh-CN" altLang="en-US" dirty="0"/>
              <a:t>工作量证明（</a:t>
            </a:r>
            <a:r>
              <a:rPr lang="en-US" altLang="zh-CN" dirty="0" err="1"/>
              <a:t>PoW</a:t>
            </a:r>
            <a:r>
              <a:rPr lang="zh-CN" altLang="en-US" dirty="0"/>
              <a:t>）通过计算一个数值</a:t>
            </a:r>
            <a:r>
              <a:rPr lang="en-US" altLang="zh-CN" dirty="0"/>
              <a:t>( nonce )</a:t>
            </a:r>
            <a:r>
              <a:rPr lang="zh-CN" altLang="en-US" dirty="0"/>
              <a:t>，使得拼揍上交易数据后内容的</a:t>
            </a:r>
            <a:r>
              <a:rPr lang="en-US" altLang="zh-CN" dirty="0"/>
              <a:t>Hash</a:t>
            </a:r>
            <a:r>
              <a:rPr lang="zh-CN" altLang="en-US" dirty="0"/>
              <a:t>值满足规定的上限。在节点成功找到满足的</a:t>
            </a:r>
            <a:r>
              <a:rPr lang="en-US" altLang="zh-CN" dirty="0"/>
              <a:t>Hash</a:t>
            </a:r>
            <a:r>
              <a:rPr lang="zh-CN" altLang="en-US" dirty="0"/>
              <a:t>值之后，会马上对全网进行广播打包区块，网络的节点收到广播打包区块，会立刻对其进行验证。</a:t>
            </a:r>
            <a:endParaRPr lang="en-US" altLang="zh-CN" dirty="0"/>
          </a:p>
          <a:p>
            <a:pPr>
              <a:lnSpc>
                <a:spcPct val="150000"/>
              </a:lnSpc>
            </a:pPr>
            <a:r>
              <a:rPr lang="zh-CN" altLang="en-US" b="0" i="0" dirty="0">
                <a:solidFill>
                  <a:srgbClr val="4D4D4D"/>
                </a:solidFill>
                <a:effectLst/>
                <a:latin typeface="-apple-system"/>
              </a:rPr>
              <a:t>如何才能创建一个新区块呢？通过解决一个问题：即找到一个</a:t>
            </a:r>
            <a:r>
              <a:rPr lang="en-US" altLang="zh-CN" b="0" i="0" dirty="0">
                <a:solidFill>
                  <a:srgbClr val="4D4D4D"/>
                </a:solidFill>
                <a:effectLst/>
                <a:latin typeface="-apple-system"/>
              </a:rPr>
              <a:t>nonce</a:t>
            </a:r>
            <a:r>
              <a:rPr lang="zh-CN" altLang="en-US" b="0" i="0" dirty="0">
                <a:solidFill>
                  <a:srgbClr val="4D4D4D"/>
                </a:solidFill>
                <a:effectLst/>
                <a:latin typeface="-apple-system"/>
              </a:rPr>
              <a:t>值，使得新区块头的哈希值小于某个指定的值，即区块头结构中的“难度目标”。</a:t>
            </a:r>
            <a:endParaRPr lang="en-US" altLang="zh-CN"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070251"/>
      </p:ext>
    </p:extLst>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626E5-CF5F-4AAA-97A7-DB2D605C9929}"/>
              </a:ext>
            </a:extLst>
          </p:cNvPr>
          <p:cNvSpPr>
            <a:spLocks noGrp="1"/>
          </p:cNvSpPr>
          <p:nvPr>
            <p:ph type="title"/>
          </p:nvPr>
        </p:nvSpPr>
        <p:spPr>
          <a:xfrm>
            <a:off x="302150" y="63636"/>
            <a:ext cx="5441425" cy="453221"/>
          </a:xfrm>
        </p:spPr>
        <p:txBody>
          <a:bodyPr/>
          <a:lstStyle/>
          <a:p>
            <a:r>
              <a:rPr lang="zh-CN" altLang="en-US" dirty="0"/>
              <a:t>工作量证明流程</a:t>
            </a:r>
          </a:p>
        </p:txBody>
      </p:sp>
      <p:pic>
        <p:nvPicPr>
          <p:cNvPr id="6" name="图片 5">
            <a:extLst>
              <a:ext uri="{FF2B5EF4-FFF2-40B4-BE49-F238E27FC236}">
                <a16:creationId xmlns:a16="http://schemas.microsoft.com/office/drawing/2014/main" id="{0EA80FB8-1771-F53A-6242-04247BA587A6}"/>
              </a:ext>
            </a:extLst>
          </p:cNvPr>
          <p:cNvPicPr>
            <a:picLocks noChangeAspect="1"/>
          </p:cNvPicPr>
          <p:nvPr/>
        </p:nvPicPr>
        <p:blipFill>
          <a:blip r:embed="rId2"/>
          <a:stretch>
            <a:fillRect/>
          </a:stretch>
        </p:blipFill>
        <p:spPr>
          <a:xfrm>
            <a:off x="1520695" y="693420"/>
            <a:ext cx="5687826" cy="3995642"/>
          </a:xfrm>
          <a:prstGeom prst="rect">
            <a:avLst/>
          </a:prstGeom>
        </p:spPr>
      </p:pic>
    </p:spTree>
    <p:extLst>
      <p:ext uri="{BB962C8B-B14F-4D97-AF65-F5344CB8AC3E}">
        <p14:creationId xmlns:p14="http://schemas.microsoft.com/office/powerpoint/2010/main" val="4158263750"/>
      </p:ext>
    </p:extLst>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6DC7D-1DDB-4368-89F2-71591C81F652}"/>
              </a:ext>
            </a:extLst>
          </p:cNvPr>
          <p:cNvSpPr>
            <a:spLocks noGrp="1"/>
          </p:cNvSpPr>
          <p:nvPr>
            <p:ph type="title"/>
          </p:nvPr>
        </p:nvSpPr>
        <p:spPr/>
        <p:txBody>
          <a:bodyPr/>
          <a:lstStyle/>
          <a:p>
            <a:r>
              <a:rPr lang="zh-CN" altLang="en-US" dirty="0"/>
              <a:t>工作量证明函数</a:t>
            </a:r>
          </a:p>
        </p:txBody>
      </p:sp>
      <p:sp>
        <p:nvSpPr>
          <p:cNvPr id="5" name="内容占位符 4">
            <a:extLst>
              <a:ext uri="{FF2B5EF4-FFF2-40B4-BE49-F238E27FC236}">
                <a16:creationId xmlns:a16="http://schemas.microsoft.com/office/drawing/2014/main" id="{78003742-4195-4416-985E-F16F96243E9C}"/>
              </a:ext>
            </a:extLst>
          </p:cNvPr>
          <p:cNvSpPr>
            <a:spLocks noGrp="1"/>
          </p:cNvSpPr>
          <p:nvPr>
            <p:ph idx="1"/>
          </p:nvPr>
        </p:nvSpPr>
        <p:spPr>
          <a:xfrm>
            <a:off x="302150" y="625289"/>
            <a:ext cx="8575150" cy="4121188"/>
          </a:xfrm>
        </p:spPr>
        <p:txBody>
          <a:bodyPr/>
          <a:lstStyle/>
          <a:p>
            <a:pPr>
              <a:lnSpc>
                <a:spcPct val="150000"/>
              </a:lnSpc>
            </a:pPr>
            <a:r>
              <a:rPr lang="zh-CN" altLang="en-US" dirty="0"/>
              <a:t>工作量证明关键要素</a:t>
            </a:r>
            <a:r>
              <a:rPr lang="en-US" altLang="zh-CN" dirty="0"/>
              <a:t>--</a:t>
            </a:r>
            <a:r>
              <a:rPr lang="en-US" altLang="zh-CN" b="0" i="0" dirty="0">
                <a:solidFill>
                  <a:srgbClr val="4D4D4D"/>
                </a:solidFill>
                <a:effectLst/>
                <a:latin typeface="-apple-system"/>
              </a:rPr>
              <a:t>SHA256</a:t>
            </a:r>
            <a:r>
              <a:rPr lang="zh-CN" altLang="en-US" b="0" i="0" dirty="0">
                <a:solidFill>
                  <a:srgbClr val="4D4D4D"/>
                </a:solidFill>
                <a:effectLst/>
                <a:latin typeface="-apple-system"/>
              </a:rPr>
              <a:t>算法函数。</a:t>
            </a:r>
            <a:endParaRPr lang="en-US" altLang="zh-CN" b="0" i="0" dirty="0">
              <a:solidFill>
                <a:srgbClr val="4D4D4D"/>
              </a:solidFill>
              <a:effectLst/>
              <a:latin typeface="-apple-system"/>
            </a:endParaRPr>
          </a:p>
          <a:p>
            <a:pPr>
              <a:lnSpc>
                <a:spcPct val="150000"/>
              </a:lnSpc>
            </a:pPr>
            <a:r>
              <a:rPr lang="en-US" altLang="zh-CN" dirty="0"/>
              <a:t>SHA256</a:t>
            </a:r>
            <a:r>
              <a:rPr lang="zh-CN" altLang="en-US" dirty="0"/>
              <a:t>算法特点：</a:t>
            </a:r>
            <a:endParaRPr lang="en-US" altLang="zh-CN" dirty="0"/>
          </a:p>
          <a:p>
            <a:pPr marL="640800" algn="l">
              <a:lnSpc>
                <a:spcPct val="150000"/>
              </a:lnSpc>
              <a:buFont typeface="Arial" panose="020B0604020202020204" pitchFamily="34" charset="0"/>
              <a:buChar char="•"/>
            </a:pPr>
            <a:r>
              <a:rPr lang="zh-CN" altLang="en-US" sz="1400" b="0" i="0" dirty="0">
                <a:effectLst/>
                <a:latin typeface="Noto Sans" panose="020B0502040504020204" pitchFamily="34" charset="0"/>
              </a:rPr>
              <a:t>不可逆性：</a:t>
            </a:r>
            <a:r>
              <a:rPr lang="en-US" altLang="zh-CN" sz="1400" b="0" i="0" dirty="0">
                <a:effectLst/>
                <a:latin typeface="Noto Sans" panose="020B0502040504020204" pitchFamily="34" charset="0"/>
              </a:rPr>
              <a:t>SHA256</a:t>
            </a:r>
            <a:r>
              <a:rPr lang="zh-CN" altLang="en-US" sz="1400" b="0" i="0" dirty="0">
                <a:effectLst/>
                <a:latin typeface="Noto Sans" panose="020B0502040504020204" pitchFamily="34" charset="0"/>
              </a:rPr>
              <a:t>函数是单向的，即无法通过哈希值逆推出原始输入消息。</a:t>
            </a:r>
            <a:endParaRPr lang="en-US" altLang="zh-CN" sz="1400" b="0" i="0" dirty="0">
              <a:effectLst/>
              <a:latin typeface="Noto Sans" panose="020B0502040504020204" pitchFamily="34" charset="0"/>
            </a:endParaRPr>
          </a:p>
          <a:p>
            <a:pPr marL="640800" algn="l">
              <a:lnSpc>
                <a:spcPct val="150000"/>
              </a:lnSpc>
              <a:buFont typeface="Arial" panose="020B0604020202020204" pitchFamily="34" charset="0"/>
              <a:buChar char="•"/>
            </a:pPr>
            <a:r>
              <a:rPr lang="zh-CN" altLang="en-US" sz="1400" b="0" i="0" dirty="0">
                <a:effectLst/>
                <a:latin typeface="Noto Sans" panose="020B0502040504020204" pitchFamily="34" charset="0"/>
              </a:rPr>
              <a:t>唯一性：</a:t>
            </a:r>
            <a:r>
              <a:rPr lang="en-US" altLang="zh-CN" sz="1400" b="0" i="0" dirty="0">
                <a:effectLst/>
                <a:latin typeface="Noto Sans" panose="020B0502040504020204" pitchFamily="34" charset="0"/>
              </a:rPr>
              <a:t>SHA256</a:t>
            </a:r>
            <a:r>
              <a:rPr lang="zh-CN" altLang="en-US" sz="1400" b="0" i="0" dirty="0">
                <a:effectLst/>
                <a:latin typeface="Noto Sans" panose="020B0502040504020204" pitchFamily="34" charset="0"/>
              </a:rPr>
              <a:t>函数的输出是唯一的，不同的输入消息几乎不可能生成相同的哈希值。</a:t>
            </a:r>
          </a:p>
          <a:p>
            <a:pPr marL="640800" algn="l">
              <a:lnSpc>
                <a:spcPct val="150000"/>
              </a:lnSpc>
              <a:buFont typeface="Arial" panose="020B0604020202020204" pitchFamily="34" charset="0"/>
              <a:buChar char="•"/>
            </a:pPr>
            <a:r>
              <a:rPr lang="zh-CN" altLang="en-US" sz="1400" b="0" i="0" dirty="0">
                <a:effectLst/>
                <a:latin typeface="Noto Sans" panose="020B0502040504020204" pitchFamily="34" charset="0"/>
              </a:rPr>
              <a:t>高度安全性：</a:t>
            </a:r>
            <a:r>
              <a:rPr lang="en-US" altLang="zh-CN" sz="1400" b="0" i="0" dirty="0">
                <a:effectLst/>
                <a:latin typeface="Noto Sans" panose="020B0502040504020204" pitchFamily="34" charset="0"/>
              </a:rPr>
              <a:t>SHA256</a:t>
            </a:r>
            <a:r>
              <a:rPr lang="zh-CN" altLang="en-US" sz="1400" b="0" i="0" dirty="0">
                <a:effectLst/>
                <a:latin typeface="Noto Sans" panose="020B0502040504020204" pitchFamily="34" charset="0"/>
              </a:rPr>
              <a:t>算法被广泛认为是安全的，很难找到两个不同的输入消息生成相同的哈希值。</a:t>
            </a:r>
          </a:p>
          <a:p>
            <a:pPr marL="640800" algn="l">
              <a:lnSpc>
                <a:spcPct val="150000"/>
              </a:lnSpc>
              <a:buFont typeface="Arial" panose="020B0604020202020204" pitchFamily="34" charset="0"/>
              <a:buChar char="•"/>
            </a:pPr>
            <a:r>
              <a:rPr lang="zh-CN" altLang="en-US" sz="1400" b="0" i="0" dirty="0">
                <a:effectLst/>
                <a:latin typeface="Noto Sans" panose="020B0502040504020204" pitchFamily="34" charset="0"/>
              </a:rPr>
              <a:t>固定长度：</a:t>
            </a:r>
            <a:r>
              <a:rPr lang="en-US" altLang="zh-CN" sz="1400" b="0" i="0" dirty="0">
                <a:effectLst/>
                <a:latin typeface="Noto Sans" panose="020B0502040504020204" pitchFamily="34" charset="0"/>
              </a:rPr>
              <a:t>SHA256</a:t>
            </a:r>
            <a:r>
              <a:rPr lang="zh-CN" altLang="en-US" sz="1400" b="0" i="0" dirty="0">
                <a:effectLst/>
                <a:latin typeface="Noto Sans" panose="020B0502040504020204" pitchFamily="34" charset="0"/>
              </a:rPr>
              <a:t>函数的输出始终是</a:t>
            </a:r>
            <a:r>
              <a:rPr lang="en-US" altLang="zh-CN" sz="1400" b="0" i="0" dirty="0">
                <a:effectLst/>
                <a:latin typeface="Noto Sans" panose="020B0502040504020204" pitchFamily="34" charset="0"/>
              </a:rPr>
              <a:t>256</a:t>
            </a:r>
            <a:r>
              <a:rPr lang="zh-CN" altLang="en-US" sz="1400" b="0" i="0" dirty="0">
                <a:effectLst/>
                <a:latin typeface="Noto Sans" panose="020B0502040504020204" pitchFamily="34" charset="0"/>
              </a:rPr>
              <a:t>位长，无论输入消息的长度如何。</a:t>
            </a:r>
          </a:p>
          <a:p>
            <a:endParaRPr lang="zh-CN" altLang="en-US" dirty="0"/>
          </a:p>
        </p:txBody>
      </p:sp>
      <p:pic>
        <p:nvPicPr>
          <p:cNvPr id="3074" name="Picture 2" descr="SHA-256 摘要算法 实现 及 优化 – TiferKing的学习笔记">
            <a:extLst>
              <a:ext uri="{FF2B5EF4-FFF2-40B4-BE49-F238E27FC236}">
                <a16:creationId xmlns:a16="http://schemas.microsoft.com/office/drawing/2014/main" id="{1A91FCFC-9F55-FA0E-B2A9-42C50CE7D0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040"/>
          <a:stretch/>
        </p:blipFill>
        <p:spPr bwMode="auto">
          <a:xfrm>
            <a:off x="2232660" y="3021165"/>
            <a:ext cx="3482340" cy="1597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195251"/>
      </p:ext>
    </p:extLst>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626E5-CF5F-4AAA-97A7-DB2D605C9929}"/>
              </a:ext>
            </a:extLst>
          </p:cNvPr>
          <p:cNvSpPr>
            <a:spLocks noGrp="1"/>
          </p:cNvSpPr>
          <p:nvPr>
            <p:ph type="title"/>
          </p:nvPr>
        </p:nvSpPr>
        <p:spPr>
          <a:xfrm>
            <a:off x="302150" y="63636"/>
            <a:ext cx="5441425" cy="453221"/>
          </a:xfrm>
        </p:spPr>
        <p:txBody>
          <a:bodyPr/>
          <a:lstStyle/>
          <a:p>
            <a:r>
              <a:rPr lang="en-US" altLang="zh-CN" dirty="0"/>
              <a:t>Merkle</a:t>
            </a:r>
            <a:r>
              <a:rPr lang="zh-CN" altLang="en-US" dirty="0"/>
              <a:t>树算法</a:t>
            </a:r>
          </a:p>
        </p:txBody>
      </p:sp>
      <p:sp>
        <p:nvSpPr>
          <p:cNvPr id="5" name="内容占位符 4">
            <a:extLst>
              <a:ext uri="{FF2B5EF4-FFF2-40B4-BE49-F238E27FC236}">
                <a16:creationId xmlns:a16="http://schemas.microsoft.com/office/drawing/2014/main" id="{05E76016-70C7-F2E2-491E-D4758B466051}"/>
              </a:ext>
            </a:extLst>
          </p:cNvPr>
          <p:cNvSpPr>
            <a:spLocks noGrp="1"/>
          </p:cNvSpPr>
          <p:nvPr>
            <p:ph idx="1"/>
          </p:nvPr>
        </p:nvSpPr>
        <p:spPr/>
        <p:txBody>
          <a:bodyPr/>
          <a:lstStyle/>
          <a:p>
            <a:r>
              <a:rPr lang="zh-CN" altLang="en-US" dirty="0"/>
              <a:t>工作量证明关键要素</a:t>
            </a:r>
            <a:r>
              <a:rPr lang="en-US" altLang="zh-CN" dirty="0"/>
              <a:t>--</a:t>
            </a:r>
            <a:r>
              <a:rPr lang="zh-CN" altLang="en-US" dirty="0"/>
              <a:t>用于交易验证的</a:t>
            </a:r>
            <a:r>
              <a:rPr lang="en-US" altLang="zh-CN" dirty="0"/>
              <a:t>Merkle</a:t>
            </a:r>
            <a:r>
              <a:rPr lang="zh-CN" altLang="en-US" dirty="0"/>
              <a:t>树算法。</a:t>
            </a:r>
          </a:p>
        </p:txBody>
      </p:sp>
      <p:pic>
        <p:nvPicPr>
          <p:cNvPr id="3" name="图片 2">
            <a:extLst>
              <a:ext uri="{FF2B5EF4-FFF2-40B4-BE49-F238E27FC236}">
                <a16:creationId xmlns:a16="http://schemas.microsoft.com/office/drawing/2014/main" id="{58CC64FE-C849-E7B8-8D44-7811F6C46A20}"/>
              </a:ext>
            </a:extLst>
          </p:cNvPr>
          <p:cNvPicPr>
            <a:picLocks noChangeAspect="1"/>
          </p:cNvPicPr>
          <p:nvPr/>
        </p:nvPicPr>
        <p:blipFill>
          <a:blip r:embed="rId2"/>
          <a:stretch>
            <a:fillRect/>
          </a:stretch>
        </p:blipFill>
        <p:spPr>
          <a:xfrm>
            <a:off x="1799786" y="1242668"/>
            <a:ext cx="5528525" cy="3503809"/>
          </a:xfrm>
          <a:prstGeom prst="rect">
            <a:avLst/>
          </a:prstGeom>
        </p:spPr>
      </p:pic>
    </p:spTree>
    <p:extLst>
      <p:ext uri="{BB962C8B-B14F-4D97-AF65-F5344CB8AC3E}">
        <p14:creationId xmlns:p14="http://schemas.microsoft.com/office/powerpoint/2010/main" val="3142594768"/>
      </p:ext>
    </p:extLst>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3D471-BCFC-4DE3-96E5-12AE457C101E}"/>
              </a:ext>
            </a:extLst>
          </p:cNvPr>
          <p:cNvSpPr>
            <a:spLocks noGrp="1"/>
          </p:cNvSpPr>
          <p:nvPr>
            <p:ph type="title"/>
          </p:nvPr>
        </p:nvSpPr>
        <p:spPr/>
        <p:txBody>
          <a:bodyPr/>
          <a:lstStyle/>
          <a:p>
            <a:r>
              <a:rPr lang="zh-CN" altLang="en-US" dirty="0"/>
              <a:t>难度值</a:t>
            </a:r>
          </a:p>
        </p:txBody>
      </p:sp>
      <p:sp>
        <p:nvSpPr>
          <p:cNvPr id="3" name="内容占位符 4">
            <a:extLst>
              <a:ext uri="{FF2B5EF4-FFF2-40B4-BE49-F238E27FC236}">
                <a16:creationId xmlns:a16="http://schemas.microsoft.com/office/drawing/2014/main" id="{C6C632BF-8147-98BB-294A-F71F8DD8B38C}"/>
              </a:ext>
            </a:extLst>
          </p:cNvPr>
          <p:cNvSpPr>
            <a:spLocks noGrp="1"/>
          </p:cNvSpPr>
          <p:nvPr>
            <p:ph idx="1"/>
          </p:nvPr>
        </p:nvSpPr>
        <p:spPr>
          <a:xfrm>
            <a:off x="302150" y="625289"/>
            <a:ext cx="8575150" cy="4121188"/>
          </a:xfrm>
        </p:spPr>
        <p:txBody>
          <a:bodyPr/>
          <a:lstStyle/>
          <a:p>
            <a:pPr>
              <a:lnSpc>
                <a:spcPct val="150000"/>
              </a:lnSpc>
            </a:pPr>
            <a:r>
              <a:rPr lang="zh-CN" altLang="en-US" dirty="0"/>
              <a:t>工作量证明关键要素</a:t>
            </a:r>
            <a:r>
              <a:rPr lang="en-US" altLang="zh-CN" dirty="0"/>
              <a:t>--</a:t>
            </a:r>
            <a:r>
              <a:rPr lang="zh-CN" altLang="en-US" dirty="0"/>
              <a:t>难度值</a:t>
            </a:r>
            <a:endParaRPr lang="en-US" altLang="zh-CN" dirty="0"/>
          </a:p>
          <a:p>
            <a:pPr>
              <a:lnSpc>
                <a:spcPct val="150000"/>
              </a:lnSpc>
            </a:pPr>
            <a:r>
              <a:rPr lang="zh-CN" altLang="en-US" dirty="0">
                <a:solidFill>
                  <a:srgbClr val="4D4D4D"/>
                </a:solidFill>
                <a:latin typeface="-apple-system"/>
              </a:rPr>
              <a:t>难度值是一个变化，目的是在不同网络环境下，确保每</a:t>
            </a:r>
            <a:r>
              <a:rPr lang="en-US" altLang="zh-CN" dirty="0">
                <a:solidFill>
                  <a:srgbClr val="4D4D4D"/>
                </a:solidFill>
                <a:latin typeface="-apple-system"/>
              </a:rPr>
              <a:t>10</a:t>
            </a:r>
            <a:r>
              <a:rPr lang="zh-CN" altLang="en-US" dirty="0">
                <a:solidFill>
                  <a:srgbClr val="4D4D4D"/>
                </a:solidFill>
                <a:latin typeface="-apple-system"/>
              </a:rPr>
              <a:t>分钟生成一个块。</a:t>
            </a:r>
            <a:endParaRPr lang="en-US" altLang="zh-CN" dirty="0">
              <a:solidFill>
                <a:srgbClr val="4D4D4D"/>
              </a:solidFill>
              <a:latin typeface="-apple-system"/>
            </a:endParaRPr>
          </a:p>
          <a:p>
            <a:pPr marL="640800">
              <a:lnSpc>
                <a:spcPct val="150000"/>
              </a:lnSpc>
            </a:pPr>
            <a:r>
              <a:rPr lang="zh-CN" altLang="en-US" sz="1600" b="0" i="0" dirty="0">
                <a:solidFill>
                  <a:srgbClr val="4D4D4D"/>
                </a:solidFill>
                <a:effectLst/>
                <a:latin typeface="-apple-system"/>
              </a:rPr>
              <a:t>新难度值</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旧难度值</a:t>
            </a:r>
            <a:r>
              <a:rPr lang="en-US" altLang="zh-CN" sz="1600" b="0" i="0" dirty="0">
                <a:solidFill>
                  <a:srgbClr val="4D4D4D"/>
                </a:solidFill>
                <a:effectLst/>
                <a:latin typeface="-apple-system"/>
              </a:rPr>
              <a:t>*</a:t>
            </a:r>
            <a:r>
              <a:rPr lang="zh-CN" altLang="en-US" sz="1600" b="0" i="0" dirty="0">
                <a:solidFill>
                  <a:srgbClr val="4D4D4D"/>
                </a:solidFill>
                <a:effectLst/>
                <a:latin typeface="-apple-system"/>
              </a:rPr>
              <a:t>（过去</a:t>
            </a:r>
            <a:r>
              <a:rPr lang="en-US" altLang="zh-CN" sz="1600" b="0" i="0" dirty="0">
                <a:solidFill>
                  <a:srgbClr val="4D4D4D"/>
                </a:solidFill>
                <a:effectLst/>
                <a:latin typeface="-apple-system"/>
              </a:rPr>
              <a:t>2016</a:t>
            </a:r>
            <a:r>
              <a:rPr lang="zh-CN" altLang="en-US" sz="1600" b="0" i="0" dirty="0">
                <a:solidFill>
                  <a:srgbClr val="4D4D4D"/>
                </a:solidFill>
                <a:effectLst/>
                <a:latin typeface="-apple-system"/>
              </a:rPr>
              <a:t>个区块花费时长</a:t>
            </a:r>
            <a:r>
              <a:rPr lang="en-US" altLang="zh-CN" sz="1600" b="0" i="0" dirty="0">
                <a:solidFill>
                  <a:srgbClr val="4D4D4D"/>
                </a:solidFill>
                <a:effectLst/>
                <a:latin typeface="-apple-system"/>
              </a:rPr>
              <a:t>/20160</a:t>
            </a:r>
            <a:r>
              <a:rPr lang="zh-CN" altLang="en-US" sz="1600" b="0" i="0" dirty="0">
                <a:solidFill>
                  <a:srgbClr val="4D4D4D"/>
                </a:solidFill>
                <a:effectLst/>
                <a:latin typeface="-apple-system"/>
              </a:rPr>
              <a:t>分钟）</a:t>
            </a:r>
            <a:endParaRPr lang="en-US" altLang="zh-CN" sz="1600" b="0" i="0" dirty="0">
              <a:solidFill>
                <a:srgbClr val="4D4D4D"/>
              </a:solidFill>
              <a:effectLst/>
              <a:latin typeface="-apple-system"/>
            </a:endParaRPr>
          </a:p>
          <a:p>
            <a:pPr marL="640800">
              <a:lnSpc>
                <a:spcPct val="150000"/>
              </a:lnSpc>
            </a:pPr>
            <a:r>
              <a:rPr lang="zh-CN" altLang="en-US" sz="1600" dirty="0">
                <a:solidFill>
                  <a:srgbClr val="4D4D4D"/>
                </a:solidFill>
                <a:latin typeface="-apple-system"/>
              </a:rPr>
              <a:t>目标值</a:t>
            </a:r>
            <a:r>
              <a:rPr lang="en-US" altLang="zh-CN" sz="1600" dirty="0">
                <a:solidFill>
                  <a:srgbClr val="4D4D4D"/>
                </a:solidFill>
                <a:latin typeface="-apple-system"/>
              </a:rPr>
              <a:t>=</a:t>
            </a:r>
            <a:r>
              <a:rPr lang="zh-CN" altLang="en-US" sz="1600" dirty="0">
                <a:solidFill>
                  <a:srgbClr val="4D4D4D"/>
                </a:solidFill>
                <a:latin typeface="-apple-system"/>
              </a:rPr>
              <a:t>最大目标值</a:t>
            </a:r>
            <a:r>
              <a:rPr lang="en-US" altLang="zh-CN" sz="1600" dirty="0">
                <a:solidFill>
                  <a:srgbClr val="4D4D4D"/>
                </a:solidFill>
                <a:latin typeface="-apple-system"/>
              </a:rPr>
              <a:t>/</a:t>
            </a:r>
            <a:r>
              <a:rPr lang="zh-CN" altLang="en-US" sz="1600" dirty="0">
                <a:solidFill>
                  <a:srgbClr val="4D4D4D"/>
                </a:solidFill>
                <a:latin typeface="-apple-system"/>
              </a:rPr>
              <a:t>难度值</a:t>
            </a:r>
            <a:endParaRPr lang="en-US" altLang="zh-CN" sz="1600" dirty="0">
              <a:solidFill>
                <a:srgbClr val="4D4D4D"/>
              </a:solidFill>
              <a:latin typeface="-apple-system"/>
            </a:endParaRPr>
          </a:p>
          <a:p>
            <a:pPr marL="640800">
              <a:lnSpc>
                <a:spcPct val="150000"/>
              </a:lnSpc>
            </a:pPr>
            <a:r>
              <a:rPr lang="zh-CN" altLang="en-US" sz="1600" dirty="0">
                <a:solidFill>
                  <a:srgbClr val="4D4D4D"/>
                </a:solidFill>
                <a:latin typeface="-apple-system"/>
              </a:rPr>
              <a:t>最终对区块头进行两次</a:t>
            </a:r>
            <a:r>
              <a:rPr lang="en-US" altLang="zh-CN" sz="1600" dirty="0">
                <a:solidFill>
                  <a:srgbClr val="4D4D4D"/>
                </a:solidFill>
                <a:latin typeface="-apple-system"/>
              </a:rPr>
              <a:t>SHA256</a:t>
            </a:r>
            <a:r>
              <a:rPr lang="zh-CN" altLang="en-US" sz="1600" dirty="0">
                <a:solidFill>
                  <a:srgbClr val="4D4D4D"/>
                </a:solidFill>
                <a:latin typeface="-apple-system"/>
              </a:rPr>
              <a:t>运算，得到的值小于目标值即可。</a:t>
            </a:r>
            <a:endParaRPr lang="en-US" altLang="zh-CN" sz="1600" dirty="0">
              <a:solidFill>
                <a:srgbClr val="4D4D4D"/>
              </a:solidFill>
              <a:latin typeface="-apple-system"/>
            </a:endParaRPr>
          </a:p>
          <a:p>
            <a:pPr marL="273600">
              <a:lnSpc>
                <a:spcPct val="150000"/>
              </a:lnSpc>
            </a:pPr>
            <a:r>
              <a:rPr lang="zh-CN" altLang="en-US" dirty="0">
                <a:solidFill>
                  <a:srgbClr val="4D4D4D"/>
                </a:solidFill>
                <a:latin typeface="-apple-system"/>
              </a:rPr>
              <a:t>我们发现区块头中除过</a:t>
            </a:r>
            <a:r>
              <a:rPr lang="en-US" altLang="zh-CN" dirty="0">
                <a:solidFill>
                  <a:srgbClr val="4D4D4D"/>
                </a:solidFill>
                <a:latin typeface="-apple-system"/>
              </a:rPr>
              <a:t>nonce</a:t>
            </a:r>
            <a:r>
              <a:rPr lang="zh-CN" altLang="en-US" dirty="0">
                <a:solidFill>
                  <a:srgbClr val="4D4D4D"/>
                </a:solidFill>
                <a:latin typeface="-apple-system"/>
              </a:rPr>
              <a:t>以外，其余的数据都是明确的，解题的核心就在于不停的调整</a:t>
            </a:r>
            <a:r>
              <a:rPr lang="en-US" altLang="zh-CN" dirty="0">
                <a:solidFill>
                  <a:srgbClr val="4D4D4D"/>
                </a:solidFill>
                <a:latin typeface="-apple-system"/>
              </a:rPr>
              <a:t>nonce</a:t>
            </a:r>
            <a:r>
              <a:rPr lang="zh-CN" altLang="en-US" dirty="0">
                <a:solidFill>
                  <a:srgbClr val="4D4D4D"/>
                </a:solidFill>
                <a:latin typeface="-apple-system"/>
              </a:rPr>
              <a:t>的值直到满足要求。</a:t>
            </a:r>
            <a:endParaRPr lang="en-US" altLang="zh-CN" b="0" i="0" dirty="0">
              <a:solidFill>
                <a:srgbClr val="4D4D4D"/>
              </a:solidFill>
              <a:effectLst/>
              <a:latin typeface="-apple-system"/>
            </a:endParaRPr>
          </a:p>
        </p:txBody>
      </p:sp>
    </p:spTree>
    <p:extLst>
      <p:ext uri="{BB962C8B-B14F-4D97-AF65-F5344CB8AC3E}">
        <p14:creationId xmlns:p14="http://schemas.microsoft.com/office/powerpoint/2010/main" val="1924928189"/>
      </p:ext>
    </p:extLst>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8973" y="2086897"/>
            <a:ext cx="4669265" cy="1407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KSO_Shape"/>
          <p:cNvSpPr/>
          <p:nvPr/>
        </p:nvSpPr>
        <p:spPr bwMode="auto">
          <a:xfrm>
            <a:off x="1181090" y="2204736"/>
            <a:ext cx="990421" cy="117157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endParaRPr>
          </a:p>
        </p:txBody>
      </p:sp>
      <p:sp>
        <p:nvSpPr>
          <p:cNvPr id="7" name="文本框 1"/>
          <p:cNvSpPr>
            <a:spLocks noChangeArrowheads="1"/>
          </p:cNvSpPr>
          <p:nvPr/>
        </p:nvSpPr>
        <p:spPr bwMode="auto">
          <a:xfrm>
            <a:off x="2925764" y="2790522"/>
            <a:ext cx="2428871" cy="584775"/>
          </a:xfrm>
          <a:prstGeom prst="rect">
            <a:avLst/>
          </a:prstGeom>
          <a:noFill/>
          <a:ln>
            <a:noFill/>
          </a:ln>
        </p:spPr>
        <p:txBody>
          <a:bodyPr wrap="none">
            <a:spAutoFit/>
          </a:bodyPr>
          <a:lstStyle/>
          <a:p>
            <a:pPr algn="ctr">
              <a:defRPr/>
            </a:pPr>
            <a:r>
              <a:rPr lang="zh-CN" altLang="en-US" sz="3200" b="1" spc="300" dirty="0">
                <a:solidFill>
                  <a:srgbClr val="8FAADC"/>
                </a:solidFill>
                <a:latin typeface="微软雅黑" panose="020B0503020204020204" pitchFamily="34" charset="-122"/>
                <a:ea typeface="微软雅黑" panose="020B0503020204020204" pitchFamily="34" charset="-122"/>
                <a:sym typeface="微软雅黑" panose="020B0503020204020204" pitchFamily="34" charset="-122"/>
              </a:rPr>
              <a:t>区块链概述</a:t>
            </a:r>
          </a:p>
        </p:txBody>
      </p:sp>
      <p:sp>
        <p:nvSpPr>
          <p:cNvPr id="8" name="文本框 17"/>
          <p:cNvSpPr txBox="1">
            <a:spLocks noChangeArrowheads="1"/>
          </p:cNvSpPr>
          <p:nvPr/>
        </p:nvSpPr>
        <p:spPr bwMode="auto">
          <a:xfrm>
            <a:off x="3837501" y="2061230"/>
            <a:ext cx="681597" cy="523220"/>
          </a:xfrm>
          <a:prstGeom prst="rect">
            <a:avLst/>
          </a:prstGeom>
          <a:noFill/>
          <a:ln>
            <a:noFill/>
          </a:ln>
        </p:spPr>
        <p:txBody>
          <a:bodyPr wrap="none">
            <a:spAutoFit/>
          </a:bodyPr>
          <a:lstStyle/>
          <a:p>
            <a:pPr algn="ctr">
              <a:defRPr/>
            </a:pPr>
            <a:r>
              <a:rPr lang="en-US" altLang="zh-CN" sz="2800" spc="300" dirty="0">
                <a:solidFill>
                  <a:srgbClr val="8FAADC"/>
                </a:solidFill>
                <a:latin typeface="微软雅黑" panose="020B0503020204020204" pitchFamily="34" charset="-122"/>
                <a:ea typeface="微软雅黑" panose="020B0503020204020204" pitchFamily="34" charset="-122"/>
              </a:rPr>
              <a:t>01</a:t>
            </a:r>
            <a:endParaRPr lang="zh-CN" altLang="en-US" sz="2800" spc="300" dirty="0">
              <a:solidFill>
                <a:srgbClr val="8FAAD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3194050" y="2673520"/>
            <a:ext cx="18923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图片 10"/>
          <p:cNvPicPr>
            <a:picLocks noChangeAspect="1"/>
          </p:cNvPicPr>
          <p:nvPr/>
        </p:nvPicPr>
        <p:blipFill>
          <a:blip r:embed="rId3"/>
          <a:stretch>
            <a:fillRect/>
          </a:stretch>
        </p:blipFill>
        <p:spPr>
          <a:xfrm>
            <a:off x="7331972" y="0"/>
            <a:ext cx="1545328" cy="1494586"/>
          </a:xfrm>
          <a:prstGeom prst="rect">
            <a:avLst/>
          </a:prstGeom>
          <a:ln>
            <a:noFill/>
          </a:ln>
          <a:effectLst>
            <a:softEdge rad="112500"/>
          </a:effectLst>
        </p:spPr>
      </p:pic>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691B7-5BD0-4870-9F69-3D0534254D92}"/>
              </a:ext>
            </a:extLst>
          </p:cNvPr>
          <p:cNvSpPr>
            <a:spLocks noGrp="1"/>
          </p:cNvSpPr>
          <p:nvPr>
            <p:ph type="title"/>
          </p:nvPr>
        </p:nvSpPr>
        <p:spPr/>
        <p:txBody>
          <a:bodyPr/>
          <a:lstStyle/>
          <a:p>
            <a:r>
              <a:rPr lang="zh-CN" altLang="en-US" dirty="0"/>
              <a:t>交易记账时序图</a:t>
            </a:r>
          </a:p>
        </p:txBody>
      </p:sp>
      <p:pic>
        <p:nvPicPr>
          <p:cNvPr id="4" name="图片 3">
            <a:extLst>
              <a:ext uri="{FF2B5EF4-FFF2-40B4-BE49-F238E27FC236}">
                <a16:creationId xmlns:a16="http://schemas.microsoft.com/office/drawing/2014/main" id="{DD481C1A-4954-350F-D82E-36CDAD6BB15D}"/>
              </a:ext>
            </a:extLst>
          </p:cNvPr>
          <p:cNvPicPr>
            <a:picLocks noChangeAspect="1"/>
          </p:cNvPicPr>
          <p:nvPr/>
        </p:nvPicPr>
        <p:blipFill>
          <a:blip r:embed="rId2"/>
          <a:stretch>
            <a:fillRect/>
          </a:stretch>
        </p:blipFill>
        <p:spPr>
          <a:xfrm>
            <a:off x="1315768" y="516857"/>
            <a:ext cx="5717492" cy="4225643"/>
          </a:xfrm>
          <a:prstGeom prst="rect">
            <a:avLst/>
          </a:prstGeom>
        </p:spPr>
      </p:pic>
    </p:spTree>
    <p:extLst>
      <p:ext uri="{BB962C8B-B14F-4D97-AF65-F5344CB8AC3E}">
        <p14:creationId xmlns:p14="http://schemas.microsoft.com/office/powerpoint/2010/main" val="2428783568"/>
      </p:ext>
    </p:extLst>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3D471-BCFC-4DE3-96E5-12AE457C101E}"/>
              </a:ext>
            </a:extLst>
          </p:cNvPr>
          <p:cNvSpPr>
            <a:spLocks noGrp="1"/>
          </p:cNvSpPr>
          <p:nvPr>
            <p:ph type="title"/>
          </p:nvPr>
        </p:nvSpPr>
        <p:spPr/>
        <p:txBody>
          <a:bodyPr/>
          <a:lstStyle/>
          <a:p>
            <a:r>
              <a:rPr lang="zh-CN" altLang="en-US" dirty="0"/>
              <a:t>工作量证明的优点</a:t>
            </a:r>
          </a:p>
        </p:txBody>
      </p:sp>
      <p:sp>
        <p:nvSpPr>
          <p:cNvPr id="3" name="内容占位符 4">
            <a:extLst>
              <a:ext uri="{FF2B5EF4-FFF2-40B4-BE49-F238E27FC236}">
                <a16:creationId xmlns:a16="http://schemas.microsoft.com/office/drawing/2014/main" id="{C6C632BF-8147-98BB-294A-F71F8DD8B38C}"/>
              </a:ext>
            </a:extLst>
          </p:cNvPr>
          <p:cNvSpPr>
            <a:spLocks noGrp="1"/>
          </p:cNvSpPr>
          <p:nvPr>
            <p:ph idx="1"/>
          </p:nvPr>
        </p:nvSpPr>
        <p:spPr>
          <a:xfrm>
            <a:off x="302150" y="625289"/>
            <a:ext cx="4627990" cy="4121188"/>
          </a:xfrm>
        </p:spPr>
        <p:txBody>
          <a:bodyPr/>
          <a:lstStyle/>
          <a:p>
            <a:pPr>
              <a:lnSpc>
                <a:spcPct val="150000"/>
              </a:lnSpc>
            </a:pPr>
            <a:r>
              <a:rPr lang="zh-CN" altLang="en-US" sz="1600" b="0" i="0" dirty="0">
                <a:effectLst/>
                <a:latin typeface="-apple-system"/>
              </a:rPr>
              <a:t>完全去中心化（任何人都可以加入）</a:t>
            </a:r>
            <a:endParaRPr lang="en-US" altLang="zh-CN" sz="1600" b="0" i="0" dirty="0">
              <a:effectLst/>
              <a:latin typeface="-apple-system"/>
            </a:endParaRPr>
          </a:p>
          <a:p>
            <a:pPr>
              <a:lnSpc>
                <a:spcPct val="150000"/>
              </a:lnSpc>
            </a:pPr>
            <a:r>
              <a:rPr lang="zh-CN" altLang="en-US" sz="1600" dirty="0">
                <a:solidFill>
                  <a:srgbClr val="4D4D4D"/>
                </a:solidFill>
                <a:latin typeface="-apple-system"/>
              </a:rPr>
              <a:t>算法简单（寻找随机数），容易实现</a:t>
            </a:r>
            <a:endParaRPr lang="en-US" altLang="zh-CN" sz="1600" dirty="0">
              <a:solidFill>
                <a:srgbClr val="4D4D4D"/>
              </a:solidFill>
              <a:latin typeface="-apple-system"/>
            </a:endParaRPr>
          </a:p>
          <a:p>
            <a:pPr>
              <a:lnSpc>
                <a:spcPct val="150000"/>
              </a:lnSpc>
            </a:pPr>
            <a:r>
              <a:rPr lang="zh-CN" altLang="en-US" sz="1600" b="0" i="0" dirty="0">
                <a:solidFill>
                  <a:srgbClr val="4D4D4D"/>
                </a:solidFill>
                <a:effectLst/>
                <a:latin typeface="-apple-system"/>
              </a:rPr>
              <a:t>安全系数高，破坏整个系统需要投入巨大成本</a:t>
            </a:r>
            <a:endParaRPr lang="en-US" altLang="zh-CN" sz="1600" b="0" i="0" dirty="0">
              <a:solidFill>
                <a:srgbClr val="4D4D4D"/>
              </a:solidFill>
              <a:effectLst/>
              <a:latin typeface="-apple-system"/>
            </a:endParaRPr>
          </a:p>
          <a:p>
            <a:pPr>
              <a:lnSpc>
                <a:spcPct val="150000"/>
              </a:lnSpc>
            </a:pPr>
            <a:r>
              <a:rPr lang="zh-CN" altLang="en-US" sz="1600" b="0" i="0" dirty="0">
                <a:solidFill>
                  <a:srgbClr val="4D4D4D"/>
                </a:solidFill>
                <a:effectLst/>
                <a:latin typeface="-apple-system"/>
              </a:rPr>
              <a:t>同时能够预防“双花”问题及作弊</a:t>
            </a:r>
            <a:endParaRPr lang="en-US" altLang="zh-CN" sz="1600" b="0" i="0" dirty="0">
              <a:solidFill>
                <a:srgbClr val="4D4D4D"/>
              </a:solidFill>
              <a:effectLst/>
              <a:latin typeface="-apple-system"/>
            </a:endParaRPr>
          </a:p>
          <a:p>
            <a:pPr>
              <a:lnSpc>
                <a:spcPct val="150000"/>
              </a:lnSpc>
            </a:pPr>
            <a:endParaRPr lang="en-US" altLang="zh-CN" sz="1600" b="0" i="0" dirty="0">
              <a:solidFill>
                <a:srgbClr val="4D4D4D"/>
              </a:solidFill>
              <a:effectLst/>
              <a:latin typeface="-apple-system"/>
            </a:endParaRPr>
          </a:p>
          <a:p>
            <a:pPr marL="0" indent="0">
              <a:lnSpc>
                <a:spcPct val="150000"/>
              </a:lnSpc>
              <a:buNone/>
            </a:pPr>
            <a:r>
              <a:rPr lang="zh-CN" altLang="en-US" sz="1600" dirty="0">
                <a:solidFill>
                  <a:srgbClr val="4D4D4D"/>
                </a:solidFill>
                <a:latin typeface="-apple-system"/>
              </a:rPr>
              <a:t>其中，破坏系统成本巨大可以理解为</a:t>
            </a:r>
            <a:endParaRPr lang="en-US" altLang="zh-CN" sz="1600" dirty="0">
              <a:solidFill>
                <a:srgbClr val="4D4D4D"/>
              </a:solidFill>
              <a:latin typeface="-apple-system"/>
            </a:endParaRPr>
          </a:p>
          <a:p>
            <a:pPr marL="640800">
              <a:lnSpc>
                <a:spcPct val="150000"/>
              </a:lnSpc>
            </a:pPr>
            <a:r>
              <a:rPr lang="zh-CN" altLang="en-US" sz="1200" b="0" i="0" dirty="0">
                <a:solidFill>
                  <a:srgbClr val="4D4D4D"/>
                </a:solidFill>
                <a:effectLst/>
                <a:latin typeface="-apple-system"/>
              </a:rPr>
              <a:t>在指定时间内，给定一个难度，找到答案的概率唯一地由所有参与者能够迭代哈希的速度决定。与之前的历史无关，与数据无关，只跟算力有关。</a:t>
            </a:r>
            <a:endParaRPr lang="en-US" altLang="zh-CN" sz="1200" b="0" i="0" dirty="0">
              <a:solidFill>
                <a:srgbClr val="4D4D4D"/>
              </a:solidFill>
              <a:effectLst/>
              <a:latin typeface="-apple-system"/>
            </a:endParaRPr>
          </a:p>
          <a:p>
            <a:pPr marL="640800">
              <a:lnSpc>
                <a:spcPct val="150000"/>
              </a:lnSpc>
            </a:pPr>
            <a:r>
              <a:rPr lang="zh-CN" altLang="en-US" sz="1100" b="0" i="0" dirty="0">
                <a:effectLst/>
                <a:latin typeface="-apple-system"/>
              </a:rPr>
              <a:t>掌握</a:t>
            </a:r>
            <a:r>
              <a:rPr lang="en-US" altLang="zh-CN" sz="1100" b="0" i="0" dirty="0">
                <a:effectLst/>
                <a:latin typeface="-apple-system"/>
              </a:rPr>
              <a:t>51%</a:t>
            </a:r>
            <a:r>
              <a:rPr lang="zh-CN" altLang="en-US" sz="1100" b="0" i="0" dirty="0">
                <a:effectLst/>
                <a:latin typeface="-apple-system"/>
              </a:rPr>
              <a:t>的算力对系统进行攻击所付出的代价远远大于作为一个系统的维护者和诚实参与者所得到的。</a:t>
            </a:r>
          </a:p>
          <a:p>
            <a:pPr>
              <a:lnSpc>
                <a:spcPct val="150000"/>
              </a:lnSpc>
            </a:pPr>
            <a:endParaRPr lang="en-US" altLang="zh-CN" sz="1200" b="0" i="0" dirty="0">
              <a:solidFill>
                <a:srgbClr val="4D4D4D"/>
              </a:solidFill>
              <a:effectLst/>
              <a:latin typeface="-apple-system"/>
            </a:endParaRPr>
          </a:p>
        </p:txBody>
      </p:sp>
      <p:pic>
        <p:nvPicPr>
          <p:cNvPr id="4" name="图片 3">
            <a:extLst>
              <a:ext uri="{FF2B5EF4-FFF2-40B4-BE49-F238E27FC236}">
                <a16:creationId xmlns:a16="http://schemas.microsoft.com/office/drawing/2014/main" id="{61C2CB2F-7467-4AED-B8A9-007C4EBDAC7C}"/>
              </a:ext>
            </a:extLst>
          </p:cNvPr>
          <p:cNvPicPr>
            <a:picLocks noChangeAspect="1"/>
          </p:cNvPicPr>
          <p:nvPr/>
        </p:nvPicPr>
        <p:blipFill rotWithShape="1">
          <a:blip r:embed="rId2"/>
          <a:srcRect l="4020" r="5051"/>
          <a:stretch/>
        </p:blipFill>
        <p:spPr>
          <a:xfrm>
            <a:off x="4800600" y="571333"/>
            <a:ext cx="4114800" cy="4229100"/>
          </a:xfrm>
          <a:prstGeom prst="rect">
            <a:avLst/>
          </a:prstGeom>
        </p:spPr>
      </p:pic>
    </p:spTree>
    <p:extLst>
      <p:ext uri="{BB962C8B-B14F-4D97-AF65-F5344CB8AC3E}">
        <p14:creationId xmlns:p14="http://schemas.microsoft.com/office/powerpoint/2010/main" val="1111312692"/>
      </p:ext>
    </p:extLst>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6E44E-9B0E-46EF-9C33-4D1F794ECC59}"/>
              </a:ext>
            </a:extLst>
          </p:cNvPr>
          <p:cNvSpPr>
            <a:spLocks noGrp="1"/>
          </p:cNvSpPr>
          <p:nvPr>
            <p:ph type="title"/>
          </p:nvPr>
        </p:nvSpPr>
        <p:spPr/>
        <p:txBody>
          <a:bodyPr/>
          <a:lstStyle/>
          <a:p>
            <a:r>
              <a:rPr lang="zh-CN" altLang="en-US" dirty="0"/>
              <a:t>工作量证明的缺点</a:t>
            </a:r>
          </a:p>
        </p:txBody>
      </p:sp>
      <p:sp>
        <p:nvSpPr>
          <p:cNvPr id="7" name="内容占位符 4">
            <a:extLst>
              <a:ext uri="{FF2B5EF4-FFF2-40B4-BE49-F238E27FC236}">
                <a16:creationId xmlns:a16="http://schemas.microsoft.com/office/drawing/2014/main" id="{35821AC6-06F4-AF5B-3153-9EA4AE275A95}"/>
              </a:ext>
            </a:extLst>
          </p:cNvPr>
          <p:cNvSpPr>
            <a:spLocks noGrp="1"/>
          </p:cNvSpPr>
          <p:nvPr>
            <p:ph idx="1"/>
          </p:nvPr>
        </p:nvSpPr>
        <p:spPr>
          <a:xfrm>
            <a:off x="301625" y="625475"/>
            <a:ext cx="8524875" cy="4121150"/>
          </a:xfrm>
        </p:spPr>
        <p:txBody>
          <a:bodyPr/>
          <a:lstStyle/>
          <a:p>
            <a:pPr>
              <a:lnSpc>
                <a:spcPct val="150000"/>
              </a:lnSpc>
            </a:pPr>
            <a:r>
              <a:rPr lang="zh-CN" altLang="en-US" dirty="0">
                <a:solidFill>
                  <a:srgbClr val="4D4D4D"/>
                </a:solidFill>
                <a:latin typeface="-apple-system"/>
              </a:rPr>
              <a:t>工</a:t>
            </a:r>
            <a:r>
              <a:rPr lang="zh-CN" altLang="en-US" b="0" i="0" dirty="0">
                <a:effectLst/>
                <a:latin typeface="Noto Sans" panose="020B0502040504020204" pitchFamily="34" charset="0"/>
              </a:rPr>
              <a:t>作量证明需要大量的计算资源来解决复杂的数学问题，这导致了大量的能源消耗。</a:t>
            </a:r>
            <a:endParaRPr lang="en-US" altLang="zh-CN" dirty="0">
              <a:solidFill>
                <a:srgbClr val="4D4D4D"/>
              </a:solidFill>
              <a:latin typeface="-apple-system"/>
            </a:endParaRPr>
          </a:p>
          <a:p>
            <a:pPr>
              <a:lnSpc>
                <a:spcPct val="150000"/>
              </a:lnSpc>
            </a:pPr>
            <a:r>
              <a:rPr lang="zh-CN" altLang="en-US" b="0" i="0" dirty="0">
                <a:effectLst/>
                <a:latin typeface="Noto Sans" panose="020B0502040504020204" pitchFamily="34" charset="0"/>
              </a:rPr>
              <a:t>工作量证明通常会导致矿工集中在少数大型矿池中，这违反了去中心化的初衷</a:t>
            </a:r>
            <a:endParaRPr lang="en-US" altLang="zh-CN" b="0" i="0" dirty="0">
              <a:effectLst/>
              <a:latin typeface="Noto Sans" panose="020B0502040504020204" pitchFamily="34" charset="0"/>
            </a:endParaRPr>
          </a:p>
          <a:p>
            <a:pPr>
              <a:lnSpc>
                <a:spcPct val="150000"/>
              </a:lnSpc>
            </a:pPr>
            <a:r>
              <a:rPr lang="zh-CN" altLang="en-US" b="0" i="0" dirty="0">
                <a:effectLst/>
                <a:latin typeface="Noto Sans" panose="020B0502040504020204" pitchFamily="34" charset="0"/>
              </a:rPr>
              <a:t>由于工作量证明需要一定的时间来解决问题并确认交易，</a:t>
            </a:r>
            <a:r>
              <a:rPr lang="zh-CN" altLang="en-US" b="0" i="0" dirty="0">
                <a:solidFill>
                  <a:srgbClr val="4D4D4D"/>
                </a:solidFill>
                <a:effectLst/>
                <a:latin typeface="-apple-system"/>
              </a:rPr>
              <a:t>每秒钟最多只能做七笔交易，效率低下。</a:t>
            </a:r>
            <a:endParaRPr lang="en-US" altLang="zh-CN" b="0" i="0" dirty="0">
              <a:solidFill>
                <a:srgbClr val="4D4D4D"/>
              </a:solidFill>
              <a:effectLst/>
              <a:latin typeface="-apple-system"/>
            </a:endParaRPr>
          </a:p>
          <a:p>
            <a:pPr>
              <a:lnSpc>
                <a:spcPct val="150000"/>
              </a:lnSpc>
            </a:pPr>
            <a:endParaRPr lang="en-US" altLang="zh-CN" b="0" i="0" dirty="0">
              <a:solidFill>
                <a:srgbClr val="4D4D4D"/>
              </a:solidFill>
              <a:effectLst/>
              <a:latin typeface="-apple-system"/>
            </a:endParaRPr>
          </a:p>
        </p:txBody>
      </p:sp>
    </p:spTree>
    <p:extLst>
      <p:ext uri="{BB962C8B-B14F-4D97-AF65-F5344CB8AC3E}">
        <p14:creationId xmlns:p14="http://schemas.microsoft.com/office/powerpoint/2010/main" val="578556705"/>
      </p:ext>
    </p:extLst>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542097" y="2514283"/>
            <a:ext cx="6059805" cy="830580"/>
          </a:xfrm>
          <a:prstGeom prst="rect">
            <a:avLst/>
          </a:prstGeom>
          <a:noFill/>
        </p:spPr>
        <p:txBody>
          <a:bodyPr wrap="square" lIns="0" tIns="0" rIns="0" bIns="0" rtlCol="0">
            <a:spAutoFit/>
            <a:scene3d>
              <a:camera prst="orthographicFront"/>
              <a:lightRig rig="threePt" dir="t"/>
            </a:scene3d>
            <a:sp3d extrusionH="57150">
              <a:bevelT w="0" h="0"/>
            </a:sp3d>
          </a:bodyPr>
          <a:lstStyle>
            <a:defPPr>
              <a:defRPr lang="zh-CN"/>
            </a:defPPr>
            <a:lvl1pPr marR="0" lvl="0" indent="0" algn="ctr" fontAlgn="auto">
              <a:lnSpc>
                <a:spcPct val="100000"/>
              </a:lnSpc>
              <a:spcBef>
                <a:spcPts val="0"/>
              </a:spcBef>
              <a:spcAft>
                <a:spcPts val="0"/>
              </a:spcAft>
              <a:buClrTx/>
              <a:buSzTx/>
              <a:buFontTx/>
              <a:buNone/>
              <a:defRPr kumimoji="0" sz="7200" b="0" i="0" u="none" strike="noStrike" cap="none" spc="0" normalizeH="0" baseline="0">
                <a:ln>
                  <a:noFill/>
                </a:ln>
                <a:gradFill>
                  <a:gsLst>
                    <a:gs pos="0">
                      <a:prstClr val="white"/>
                    </a:gs>
                    <a:gs pos="55000">
                      <a:srgbClr val="FCE291"/>
                    </a:gs>
                  </a:gsLst>
                  <a:lin ang="5400000" scaled="1"/>
                </a:gradFill>
                <a:effectLst>
                  <a:outerShdw blurRad="317500" sx="103000" sy="103000" algn="ctr" rotWithShape="0">
                    <a:srgbClr val="FCE291">
                      <a:alpha val="60000"/>
                    </a:srgbClr>
                  </a:outerShdw>
                </a:effectLst>
                <a:uLnTx/>
                <a:uFillTx/>
                <a:latin typeface="方正清刻本悦宋简体"/>
                <a:ea typeface="方正清刻本悦宋简体"/>
                <a:cs typeface="+mj-cs"/>
              </a:defRPr>
            </a:lvl1pPr>
          </a:lstStyle>
          <a:p>
            <a:r>
              <a:rPr lang="zh-CN" altLang="en-US" sz="5400" dirty="0">
                <a:solidFill>
                  <a:schemeClr val="bg1"/>
                </a:solidFill>
                <a:latin typeface="华文彩云" panose="02010800040101010101" pitchFamily="2" charset="-122"/>
                <a:ea typeface="华文彩云" panose="02010800040101010101" pitchFamily="2" charset="-122"/>
              </a:rPr>
              <a:t>谢谢大家</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6DE09-1C8C-432F-B8F0-DF506B0FB5C9}"/>
              </a:ext>
            </a:extLst>
          </p:cNvPr>
          <p:cNvSpPr>
            <a:spLocks noGrp="1"/>
          </p:cNvSpPr>
          <p:nvPr>
            <p:ph type="title"/>
          </p:nvPr>
        </p:nvSpPr>
        <p:spPr/>
        <p:txBody>
          <a:bodyPr/>
          <a:lstStyle/>
          <a:p>
            <a:r>
              <a:rPr lang="zh-CN" altLang="en-US" dirty="0"/>
              <a:t>区块链的提出</a:t>
            </a:r>
          </a:p>
        </p:txBody>
      </p:sp>
      <p:sp>
        <p:nvSpPr>
          <p:cNvPr id="3" name="内容占位符 2">
            <a:extLst>
              <a:ext uri="{FF2B5EF4-FFF2-40B4-BE49-F238E27FC236}">
                <a16:creationId xmlns:a16="http://schemas.microsoft.com/office/drawing/2014/main" id="{C7D1A37C-DE33-4F7C-8488-F25A6BC4A5DA}"/>
              </a:ext>
            </a:extLst>
          </p:cNvPr>
          <p:cNvSpPr>
            <a:spLocks noGrp="1"/>
          </p:cNvSpPr>
          <p:nvPr>
            <p:ph idx="1"/>
          </p:nvPr>
        </p:nvSpPr>
        <p:spPr/>
        <p:txBody>
          <a:bodyPr/>
          <a:lstStyle/>
          <a:p>
            <a:r>
              <a:rPr lang="zh-CN" altLang="en-US" dirty="0"/>
              <a:t>比特币：基于密码学的数字货币</a:t>
            </a:r>
            <a:endParaRPr lang="en-US" altLang="zh-CN" dirty="0"/>
          </a:p>
          <a:p>
            <a:pPr lvl="1"/>
            <a:r>
              <a:rPr lang="en-US" altLang="zh-CN" dirty="0"/>
              <a:t>2008</a:t>
            </a:r>
            <a:r>
              <a:rPr lang="zh-CN" altLang="en-US" dirty="0"/>
              <a:t>年金融危机，</a:t>
            </a:r>
            <a:r>
              <a:rPr lang="en-US" altLang="zh-CN" dirty="0"/>
              <a:t>11</a:t>
            </a:r>
            <a:r>
              <a:rPr lang="zh-CN" altLang="en-US" dirty="0"/>
              <a:t>月</a:t>
            </a:r>
            <a:r>
              <a:rPr lang="en-US" altLang="zh-CN" dirty="0"/>
              <a:t>1</a:t>
            </a:r>
            <a:r>
              <a:rPr lang="zh-CN" altLang="en-US" dirty="0"/>
              <a:t>日中本聪（</a:t>
            </a:r>
            <a:r>
              <a:rPr lang="en-US" altLang="zh-CN" b="0" i="0" dirty="0">
                <a:solidFill>
                  <a:srgbClr val="333333"/>
                </a:solidFill>
                <a:effectLst/>
                <a:latin typeface="Arial" panose="020B0604020202020204" pitchFamily="34" charset="0"/>
              </a:rPr>
              <a:t>Satoshi Nakamoto</a:t>
            </a:r>
            <a:r>
              <a:rPr lang="zh-CN" altLang="en-US" dirty="0"/>
              <a:t>）</a:t>
            </a:r>
            <a:endParaRPr lang="en-US" altLang="zh-CN" dirty="0"/>
          </a:p>
          <a:p>
            <a:pPr lvl="1"/>
            <a:r>
              <a:rPr lang="zh-CN" altLang="en-US" dirty="0"/>
              <a:t>白皮书</a:t>
            </a:r>
            <a:r>
              <a:rPr lang="en-US" altLang="zh-CN" dirty="0"/>
              <a:t>《Bitcoin: A Peer-to-Peer Electronic Cash Systems》(</a:t>
            </a:r>
            <a:r>
              <a:rPr lang="zh-CN" altLang="en-US" dirty="0"/>
              <a:t>比特币：一种点对点的电子现今系统</a:t>
            </a:r>
            <a:r>
              <a:rPr lang="en-US" altLang="zh-CN" dirty="0"/>
              <a:t>)</a:t>
            </a:r>
          </a:p>
        </p:txBody>
      </p:sp>
      <p:sp>
        <p:nvSpPr>
          <p:cNvPr id="387" name="文本框 386">
            <a:extLst>
              <a:ext uri="{FF2B5EF4-FFF2-40B4-BE49-F238E27FC236}">
                <a16:creationId xmlns:a16="http://schemas.microsoft.com/office/drawing/2014/main" id="{28FE2034-49AD-4B7C-B1C8-3A2E16634D6E}"/>
              </a:ext>
            </a:extLst>
          </p:cNvPr>
          <p:cNvSpPr txBox="1"/>
          <p:nvPr/>
        </p:nvSpPr>
        <p:spPr>
          <a:xfrm>
            <a:off x="2337792" y="2026852"/>
            <a:ext cx="4575572" cy="369332"/>
          </a:xfrm>
          <a:prstGeom prst="rect">
            <a:avLst/>
          </a:prstGeom>
          <a:noFill/>
        </p:spPr>
        <p:txBody>
          <a:bodyPr wrap="square">
            <a:spAutoFit/>
          </a:bodyPr>
          <a:lstStyle/>
          <a:p>
            <a:r>
              <a:rPr lang="en-US" altLang="zh-CN" b="0" i="0" dirty="0">
                <a:solidFill>
                  <a:srgbClr val="222222"/>
                </a:solidFill>
                <a:effectLst/>
                <a:latin typeface="Helvetica Neue"/>
              </a:rPr>
              <a:t>https://bitcoin.org/bitcoin.pdf</a:t>
            </a:r>
            <a:endParaRPr lang="zh-CN" altLang="en-US" dirty="0"/>
          </a:p>
        </p:txBody>
      </p:sp>
      <p:pic>
        <p:nvPicPr>
          <p:cNvPr id="389" name="图片 388">
            <a:extLst>
              <a:ext uri="{FF2B5EF4-FFF2-40B4-BE49-F238E27FC236}">
                <a16:creationId xmlns:a16="http://schemas.microsoft.com/office/drawing/2014/main" id="{C56C9EEB-A27A-42F4-97F4-3AE17184E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322" y="2504616"/>
            <a:ext cx="3528968" cy="2350293"/>
          </a:xfrm>
          <a:prstGeom prst="rect">
            <a:avLst/>
          </a:prstGeom>
        </p:spPr>
      </p:pic>
      <p:pic>
        <p:nvPicPr>
          <p:cNvPr id="391" name="图片 390">
            <a:extLst>
              <a:ext uri="{FF2B5EF4-FFF2-40B4-BE49-F238E27FC236}">
                <a16:creationId xmlns:a16="http://schemas.microsoft.com/office/drawing/2014/main" id="{90500C8F-9F8F-4E1C-87EE-15467DF2E4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710" y="2571750"/>
            <a:ext cx="4031422" cy="2243834"/>
          </a:xfrm>
          <a:prstGeom prst="rect">
            <a:avLst/>
          </a:prstGeom>
        </p:spPr>
      </p:pic>
    </p:spTree>
    <p:extLst>
      <p:ext uri="{BB962C8B-B14F-4D97-AF65-F5344CB8AC3E}">
        <p14:creationId xmlns:p14="http://schemas.microsoft.com/office/powerpoint/2010/main" val="2880450778"/>
      </p:ext>
    </p:extLst>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BEC53D-07D8-4A30-A1D8-E0E4099B8187}"/>
              </a:ext>
            </a:extLst>
          </p:cNvPr>
          <p:cNvSpPr>
            <a:spLocks noGrp="1"/>
          </p:cNvSpPr>
          <p:nvPr>
            <p:ph type="title"/>
          </p:nvPr>
        </p:nvSpPr>
        <p:spPr/>
        <p:txBody>
          <a:bodyPr/>
          <a:lstStyle/>
          <a:p>
            <a:r>
              <a:rPr lang="zh-CN" altLang="en-US" dirty="0"/>
              <a:t>一个公共账本</a:t>
            </a:r>
          </a:p>
        </p:txBody>
      </p:sp>
      <p:sp>
        <p:nvSpPr>
          <p:cNvPr id="3" name="内容占位符 2">
            <a:extLst>
              <a:ext uri="{FF2B5EF4-FFF2-40B4-BE49-F238E27FC236}">
                <a16:creationId xmlns:a16="http://schemas.microsoft.com/office/drawing/2014/main" id="{628C78C7-6BF8-47E7-AFF9-15DF4B8BB552}"/>
              </a:ext>
            </a:extLst>
          </p:cNvPr>
          <p:cNvSpPr>
            <a:spLocks noGrp="1"/>
          </p:cNvSpPr>
          <p:nvPr>
            <p:ph idx="1"/>
          </p:nvPr>
        </p:nvSpPr>
        <p:spPr/>
        <p:txBody>
          <a:bodyPr/>
          <a:lstStyle/>
          <a:p>
            <a:r>
              <a:rPr lang="zh-CN" altLang="en-US" dirty="0"/>
              <a:t>你们来读研，有了小王，小黄和小白的三个室友</a:t>
            </a:r>
            <a:endParaRPr lang="en-US" altLang="zh-CN" dirty="0"/>
          </a:p>
          <a:p>
            <a:r>
              <a:rPr lang="zh-CN" altLang="en-US" dirty="0"/>
              <a:t>宿舍内部的活动很多，于是经常会有人垫付饭钱，车费，还有水电费</a:t>
            </a:r>
            <a:endParaRPr lang="en-US" altLang="zh-CN" dirty="0"/>
          </a:p>
          <a:p>
            <a:r>
              <a:rPr lang="zh-CN" altLang="en-US" dirty="0"/>
              <a:t>于是乎，你们决定考虑用一个公共的账本来记录清楚</a:t>
            </a:r>
          </a:p>
        </p:txBody>
      </p:sp>
      <p:pic>
        <p:nvPicPr>
          <p:cNvPr id="5" name="图片 4">
            <a:extLst>
              <a:ext uri="{FF2B5EF4-FFF2-40B4-BE49-F238E27FC236}">
                <a16:creationId xmlns:a16="http://schemas.microsoft.com/office/drawing/2014/main" id="{D9B46119-48A5-471A-8AEC-C906505B2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156" y="2091093"/>
            <a:ext cx="6749688" cy="1209319"/>
          </a:xfrm>
          <a:prstGeom prst="rect">
            <a:avLst/>
          </a:prstGeom>
        </p:spPr>
      </p:pic>
    </p:spTree>
    <p:extLst>
      <p:ext uri="{BB962C8B-B14F-4D97-AF65-F5344CB8AC3E}">
        <p14:creationId xmlns:p14="http://schemas.microsoft.com/office/powerpoint/2010/main" val="1153133828"/>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7A24A-C913-4FB4-91CB-ED7921B818EC}"/>
              </a:ext>
            </a:extLst>
          </p:cNvPr>
          <p:cNvSpPr>
            <a:spLocks noGrp="1"/>
          </p:cNvSpPr>
          <p:nvPr>
            <p:ph type="title"/>
          </p:nvPr>
        </p:nvSpPr>
        <p:spPr>
          <a:xfrm>
            <a:off x="302150" y="63636"/>
            <a:ext cx="5877194" cy="453221"/>
          </a:xfrm>
        </p:spPr>
        <p:txBody>
          <a:bodyPr/>
          <a:lstStyle/>
          <a:p>
            <a:r>
              <a:rPr lang="zh-CN" altLang="en-US" dirty="0"/>
              <a:t>区块</a:t>
            </a:r>
          </a:p>
        </p:txBody>
      </p:sp>
      <p:sp>
        <p:nvSpPr>
          <p:cNvPr id="3" name="内容占位符 2">
            <a:extLst>
              <a:ext uri="{FF2B5EF4-FFF2-40B4-BE49-F238E27FC236}">
                <a16:creationId xmlns:a16="http://schemas.microsoft.com/office/drawing/2014/main" id="{2F5D1D22-932D-4B40-83C2-F5CAB4C2E1B6}"/>
              </a:ext>
            </a:extLst>
          </p:cNvPr>
          <p:cNvSpPr>
            <a:spLocks noGrp="1"/>
          </p:cNvSpPr>
          <p:nvPr>
            <p:ph idx="1"/>
          </p:nvPr>
        </p:nvSpPr>
        <p:spPr>
          <a:xfrm>
            <a:off x="302150" y="625289"/>
            <a:ext cx="5801470" cy="4121188"/>
          </a:xfrm>
        </p:spPr>
        <p:txBody>
          <a:bodyPr/>
          <a:lstStyle/>
          <a:p>
            <a:pPr>
              <a:lnSpc>
                <a:spcPct val="150000"/>
              </a:lnSpc>
            </a:pPr>
            <a:r>
              <a:rPr lang="zh-CN" altLang="en-US" dirty="0"/>
              <a:t>一个区块就是若干交易数据的集合，它会被标记上时间戳和之前一个区块的独特标记，其中的时间戳是该区块产生的时间。区块头经过哈希运算后会生成一份工作量证明，从而验证区块中的交易。有效的区块经过全网络的共识后会被追加到主区块链中。</a:t>
            </a:r>
            <a:endParaRPr lang="en-US" altLang="zh-CN" dirty="0"/>
          </a:p>
          <a:p>
            <a:pPr>
              <a:lnSpc>
                <a:spcPct val="150000"/>
              </a:lnSpc>
            </a:pPr>
            <a:endParaRPr lang="en-US" altLang="zh-CN" dirty="0"/>
          </a:p>
        </p:txBody>
      </p:sp>
      <p:pic>
        <p:nvPicPr>
          <p:cNvPr id="7" name="图片 6">
            <a:extLst>
              <a:ext uri="{FF2B5EF4-FFF2-40B4-BE49-F238E27FC236}">
                <a16:creationId xmlns:a16="http://schemas.microsoft.com/office/drawing/2014/main" id="{400EECC3-3B04-D38A-CE05-F904476B2FBB}"/>
              </a:ext>
            </a:extLst>
          </p:cNvPr>
          <p:cNvPicPr>
            <a:picLocks noChangeAspect="1"/>
          </p:cNvPicPr>
          <p:nvPr/>
        </p:nvPicPr>
        <p:blipFill>
          <a:blip r:embed="rId2"/>
          <a:stretch>
            <a:fillRect/>
          </a:stretch>
        </p:blipFill>
        <p:spPr>
          <a:xfrm>
            <a:off x="6918484" y="1565910"/>
            <a:ext cx="1231499" cy="1889924"/>
          </a:xfrm>
          <a:prstGeom prst="rect">
            <a:avLst/>
          </a:prstGeom>
        </p:spPr>
      </p:pic>
    </p:spTree>
    <p:extLst>
      <p:ext uri="{BB962C8B-B14F-4D97-AF65-F5344CB8AC3E}">
        <p14:creationId xmlns:p14="http://schemas.microsoft.com/office/powerpoint/2010/main" val="4100499662"/>
      </p:ext>
    </p:extLst>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7A24A-C913-4FB4-91CB-ED7921B818EC}"/>
              </a:ext>
            </a:extLst>
          </p:cNvPr>
          <p:cNvSpPr>
            <a:spLocks noGrp="1"/>
          </p:cNvSpPr>
          <p:nvPr>
            <p:ph type="title"/>
          </p:nvPr>
        </p:nvSpPr>
        <p:spPr>
          <a:xfrm>
            <a:off x="302150" y="63636"/>
            <a:ext cx="5877194" cy="453221"/>
          </a:xfrm>
        </p:spPr>
        <p:txBody>
          <a:bodyPr/>
          <a:lstStyle/>
          <a:p>
            <a:r>
              <a:rPr lang="zh-CN" altLang="en-US" dirty="0"/>
              <a:t>区块链的定义</a:t>
            </a:r>
          </a:p>
        </p:txBody>
      </p:sp>
      <p:sp>
        <p:nvSpPr>
          <p:cNvPr id="3" name="内容占位符 2">
            <a:extLst>
              <a:ext uri="{FF2B5EF4-FFF2-40B4-BE49-F238E27FC236}">
                <a16:creationId xmlns:a16="http://schemas.microsoft.com/office/drawing/2014/main" id="{2F5D1D22-932D-4B40-83C2-F5CAB4C2E1B6}"/>
              </a:ext>
            </a:extLst>
          </p:cNvPr>
          <p:cNvSpPr>
            <a:spLocks noGrp="1"/>
          </p:cNvSpPr>
          <p:nvPr>
            <p:ph idx="1"/>
          </p:nvPr>
        </p:nvSpPr>
        <p:spPr/>
        <p:txBody>
          <a:bodyPr/>
          <a:lstStyle/>
          <a:p>
            <a:r>
              <a:rPr lang="zh-CN" altLang="en-US" dirty="0"/>
              <a:t>区块链是一种技术，支撑和保障整个比特币的货币机制在这样一个分布式网络中运行，包括产生，流通，交易等等。</a:t>
            </a:r>
            <a:endParaRPr lang="en-US" altLang="zh-CN" dirty="0"/>
          </a:p>
          <a:p>
            <a:r>
              <a:rPr lang="zh-CN" altLang="en-US" dirty="0"/>
              <a:t>浅显来说，其是一个公共账本。</a:t>
            </a:r>
          </a:p>
        </p:txBody>
      </p:sp>
      <p:sp>
        <p:nvSpPr>
          <p:cNvPr id="4" name="矩形 3">
            <a:extLst>
              <a:ext uri="{FF2B5EF4-FFF2-40B4-BE49-F238E27FC236}">
                <a16:creationId xmlns:a16="http://schemas.microsoft.com/office/drawing/2014/main" id="{8D0526C4-A99B-7521-D934-A8B3EF57E84D}"/>
              </a:ext>
            </a:extLst>
          </p:cNvPr>
          <p:cNvSpPr/>
          <p:nvPr/>
        </p:nvSpPr>
        <p:spPr>
          <a:xfrm>
            <a:off x="1135380" y="2069710"/>
            <a:ext cx="7033846" cy="2431503"/>
          </a:xfrm>
          <a:prstGeom prst="rect">
            <a:avLst/>
          </a:prstGeom>
          <a:solidFill>
            <a:srgbClr val="FFF2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1BCF58D-F266-4795-DF20-72492F523805}"/>
              </a:ext>
            </a:extLst>
          </p:cNvPr>
          <p:cNvSpPr/>
          <p:nvPr/>
        </p:nvSpPr>
        <p:spPr>
          <a:xfrm>
            <a:off x="1805354" y="2414954"/>
            <a:ext cx="1207477" cy="186396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D9FFCE65-4345-F66C-55F7-FAB1BE060820}"/>
              </a:ext>
            </a:extLst>
          </p:cNvPr>
          <p:cNvSpPr/>
          <p:nvPr/>
        </p:nvSpPr>
        <p:spPr>
          <a:xfrm>
            <a:off x="1877354" y="2495550"/>
            <a:ext cx="1063476" cy="491490"/>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95000"/>
                  </a:schemeClr>
                </a:solidFill>
              </a:rPr>
              <a:t>区块头</a:t>
            </a:r>
            <a:endParaRPr lang="en-US" altLang="zh-CN" sz="1000" dirty="0">
              <a:solidFill>
                <a:schemeClr val="bg1">
                  <a:lumMod val="95000"/>
                </a:schemeClr>
              </a:solidFill>
            </a:endParaRPr>
          </a:p>
          <a:p>
            <a:pPr algn="ctr"/>
            <a:r>
              <a:rPr lang="zh-CN" altLang="en-US" sz="800" dirty="0">
                <a:solidFill>
                  <a:schemeClr val="bg1">
                    <a:lumMod val="95000"/>
                  </a:schemeClr>
                </a:solidFill>
              </a:rPr>
              <a:t>时间戳、随机数</a:t>
            </a:r>
            <a:endParaRPr lang="en-US" altLang="zh-CN" sz="800" dirty="0">
              <a:solidFill>
                <a:schemeClr val="bg1">
                  <a:lumMod val="95000"/>
                </a:schemeClr>
              </a:solidFill>
            </a:endParaRPr>
          </a:p>
          <a:p>
            <a:pPr algn="ctr"/>
            <a:r>
              <a:rPr lang="zh-CN" altLang="en-US" sz="800" dirty="0">
                <a:solidFill>
                  <a:schemeClr val="bg1">
                    <a:lumMod val="95000"/>
                  </a:schemeClr>
                </a:solidFill>
              </a:rPr>
              <a:t>前一区块的</a:t>
            </a:r>
            <a:r>
              <a:rPr lang="en-US" altLang="zh-CN" sz="800" dirty="0">
                <a:solidFill>
                  <a:schemeClr val="bg1">
                    <a:lumMod val="95000"/>
                  </a:schemeClr>
                </a:solidFill>
              </a:rPr>
              <a:t>hash</a:t>
            </a:r>
            <a:r>
              <a:rPr lang="zh-CN" altLang="en-US" sz="800" dirty="0">
                <a:solidFill>
                  <a:schemeClr val="bg1">
                    <a:lumMod val="95000"/>
                  </a:schemeClr>
                </a:solidFill>
              </a:rPr>
              <a:t>值</a:t>
            </a:r>
          </a:p>
        </p:txBody>
      </p:sp>
      <p:sp>
        <p:nvSpPr>
          <p:cNvPr id="9" name="矩形: 圆角 8">
            <a:extLst>
              <a:ext uri="{FF2B5EF4-FFF2-40B4-BE49-F238E27FC236}">
                <a16:creationId xmlns:a16="http://schemas.microsoft.com/office/drawing/2014/main" id="{5C4D495A-91F0-78D3-FE7E-6E2D0CF5D652}"/>
              </a:ext>
            </a:extLst>
          </p:cNvPr>
          <p:cNvSpPr/>
          <p:nvPr/>
        </p:nvSpPr>
        <p:spPr>
          <a:xfrm>
            <a:off x="1877354" y="3115331"/>
            <a:ext cx="1063476" cy="260839"/>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交易详情</a:t>
            </a:r>
          </a:p>
        </p:txBody>
      </p:sp>
      <p:sp>
        <p:nvSpPr>
          <p:cNvPr id="10" name="矩形: 圆角 9">
            <a:extLst>
              <a:ext uri="{FF2B5EF4-FFF2-40B4-BE49-F238E27FC236}">
                <a16:creationId xmlns:a16="http://schemas.microsoft.com/office/drawing/2014/main" id="{B1BB9EB0-1DB5-79C6-A301-96D2079AF3E4}"/>
              </a:ext>
            </a:extLst>
          </p:cNvPr>
          <p:cNvSpPr/>
          <p:nvPr/>
        </p:nvSpPr>
        <p:spPr>
          <a:xfrm>
            <a:off x="1877354" y="3504461"/>
            <a:ext cx="1063476" cy="26083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交易数</a:t>
            </a:r>
          </a:p>
        </p:txBody>
      </p:sp>
      <p:sp>
        <p:nvSpPr>
          <p:cNvPr id="11" name="矩形: 圆角 10">
            <a:extLst>
              <a:ext uri="{FF2B5EF4-FFF2-40B4-BE49-F238E27FC236}">
                <a16:creationId xmlns:a16="http://schemas.microsoft.com/office/drawing/2014/main" id="{90D9C144-FAC4-20DD-8695-1F00432441AF}"/>
              </a:ext>
            </a:extLst>
          </p:cNvPr>
          <p:cNvSpPr/>
          <p:nvPr/>
        </p:nvSpPr>
        <p:spPr>
          <a:xfrm>
            <a:off x="1863094" y="3867945"/>
            <a:ext cx="1063476" cy="26083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区块大小</a:t>
            </a:r>
          </a:p>
        </p:txBody>
      </p:sp>
      <p:sp>
        <p:nvSpPr>
          <p:cNvPr id="13" name="矩形: 圆角 12">
            <a:extLst>
              <a:ext uri="{FF2B5EF4-FFF2-40B4-BE49-F238E27FC236}">
                <a16:creationId xmlns:a16="http://schemas.microsoft.com/office/drawing/2014/main" id="{417B0570-2DBC-D35C-15A9-9E41C51D4201}"/>
              </a:ext>
            </a:extLst>
          </p:cNvPr>
          <p:cNvSpPr/>
          <p:nvPr/>
        </p:nvSpPr>
        <p:spPr>
          <a:xfrm>
            <a:off x="6179344" y="2414954"/>
            <a:ext cx="1207477" cy="186396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圆角 13">
            <a:extLst>
              <a:ext uri="{FF2B5EF4-FFF2-40B4-BE49-F238E27FC236}">
                <a16:creationId xmlns:a16="http://schemas.microsoft.com/office/drawing/2014/main" id="{62C9AAA6-E0E6-9587-7CBB-8031E7693CD2}"/>
              </a:ext>
            </a:extLst>
          </p:cNvPr>
          <p:cNvSpPr/>
          <p:nvPr/>
        </p:nvSpPr>
        <p:spPr>
          <a:xfrm>
            <a:off x="6251344" y="2495550"/>
            <a:ext cx="1063476" cy="491490"/>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95000"/>
                  </a:schemeClr>
                </a:solidFill>
              </a:rPr>
              <a:t>区块头</a:t>
            </a:r>
            <a:endParaRPr lang="en-US" altLang="zh-CN" sz="1000" dirty="0">
              <a:solidFill>
                <a:schemeClr val="bg1">
                  <a:lumMod val="95000"/>
                </a:schemeClr>
              </a:solidFill>
            </a:endParaRPr>
          </a:p>
          <a:p>
            <a:pPr algn="ctr"/>
            <a:r>
              <a:rPr lang="zh-CN" altLang="en-US" sz="800" dirty="0">
                <a:solidFill>
                  <a:schemeClr val="bg1">
                    <a:lumMod val="95000"/>
                  </a:schemeClr>
                </a:solidFill>
              </a:rPr>
              <a:t>时间戳、随机数</a:t>
            </a:r>
            <a:endParaRPr lang="en-US" altLang="zh-CN" sz="800" dirty="0">
              <a:solidFill>
                <a:schemeClr val="bg1">
                  <a:lumMod val="95000"/>
                </a:schemeClr>
              </a:solidFill>
            </a:endParaRPr>
          </a:p>
          <a:p>
            <a:pPr algn="ctr"/>
            <a:r>
              <a:rPr lang="zh-CN" altLang="en-US" sz="800" dirty="0">
                <a:solidFill>
                  <a:schemeClr val="bg1">
                    <a:lumMod val="95000"/>
                  </a:schemeClr>
                </a:solidFill>
              </a:rPr>
              <a:t>前一区块的</a:t>
            </a:r>
            <a:r>
              <a:rPr lang="en-US" altLang="zh-CN" sz="800" dirty="0">
                <a:solidFill>
                  <a:schemeClr val="bg1">
                    <a:lumMod val="95000"/>
                  </a:schemeClr>
                </a:solidFill>
              </a:rPr>
              <a:t>hash</a:t>
            </a:r>
            <a:r>
              <a:rPr lang="zh-CN" altLang="en-US" sz="800" dirty="0">
                <a:solidFill>
                  <a:schemeClr val="bg1">
                    <a:lumMod val="95000"/>
                  </a:schemeClr>
                </a:solidFill>
              </a:rPr>
              <a:t>值</a:t>
            </a:r>
          </a:p>
        </p:txBody>
      </p:sp>
      <p:sp>
        <p:nvSpPr>
          <p:cNvPr id="15" name="矩形: 圆角 14">
            <a:extLst>
              <a:ext uri="{FF2B5EF4-FFF2-40B4-BE49-F238E27FC236}">
                <a16:creationId xmlns:a16="http://schemas.microsoft.com/office/drawing/2014/main" id="{75BB83C1-23B2-A6BE-09D6-29F403C1B97C}"/>
              </a:ext>
            </a:extLst>
          </p:cNvPr>
          <p:cNvSpPr/>
          <p:nvPr/>
        </p:nvSpPr>
        <p:spPr>
          <a:xfrm>
            <a:off x="6251344" y="3115331"/>
            <a:ext cx="1063476" cy="260839"/>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交易详情</a:t>
            </a:r>
          </a:p>
        </p:txBody>
      </p:sp>
      <p:sp>
        <p:nvSpPr>
          <p:cNvPr id="16" name="矩形: 圆角 15">
            <a:extLst>
              <a:ext uri="{FF2B5EF4-FFF2-40B4-BE49-F238E27FC236}">
                <a16:creationId xmlns:a16="http://schemas.microsoft.com/office/drawing/2014/main" id="{BB45F86B-F9E4-D361-C71C-15A04714E9D5}"/>
              </a:ext>
            </a:extLst>
          </p:cNvPr>
          <p:cNvSpPr/>
          <p:nvPr/>
        </p:nvSpPr>
        <p:spPr>
          <a:xfrm>
            <a:off x="6251344" y="3504461"/>
            <a:ext cx="1063476" cy="26083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交易数</a:t>
            </a:r>
          </a:p>
        </p:txBody>
      </p:sp>
      <p:sp>
        <p:nvSpPr>
          <p:cNvPr id="17" name="矩形: 圆角 16">
            <a:extLst>
              <a:ext uri="{FF2B5EF4-FFF2-40B4-BE49-F238E27FC236}">
                <a16:creationId xmlns:a16="http://schemas.microsoft.com/office/drawing/2014/main" id="{56D76921-6136-173B-0480-2A33801C2AE7}"/>
              </a:ext>
            </a:extLst>
          </p:cNvPr>
          <p:cNvSpPr/>
          <p:nvPr/>
        </p:nvSpPr>
        <p:spPr>
          <a:xfrm>
            <a:off x="6237084" y="3867945"/>
            <a:ext cx="1063476" cy="26083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区块大小</a:t>
            </a:r>
          </a:p>
        </p:txBody>
      </p:sp>
      <p:sp>
        <p:nvSpPr>
          <p:cNvPr id="18" name="矩形: 圆角 17">
            <a:extLst>
              <a:ext uri="{FF2B5EF4-FFF2-40B4-BE49-F238E27FC236}">
                <a16:creationId xmlns:a16="http://schemas.microsoft.com/office/drawing/2014/main" id="{84DF37BC-D5FD-6C36-2362-5515EFF7170B}"/>
              </a:ext>
            </a:extLst>
          </p:cNvPr>
          <p:cNvSpPr/>
          <p:nvPr/>
        </p:nvSpPr>
        <p:spPr>
          <a:xfrm>
            <a:off x="3963988" y="2414954"/>
            <a:ext cx="1207477" cy="186396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ABC3BD9F-7CD5-7C65-2E7A-FC737FA57E97}"/>
              </a:ext>
            </a:extLst>
          </p:cNvPr>
          <p:cNvSpPr/>
          <p:nvPr/>
        </p:nvSpPr>
        <p:spPr>
          <a:xfrm>
            <a:off x="4035988" y="2495550"/>
            <a:ext cx="1063476" cy="491490"/>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bg1">
                    <a:lumMod val="95000"/>
                  </a:schemeClr>
                </a:solidFill>
              </a:rPr>
              <a:t>区块头</a:t>
            </a:r>
            <a:endParaRPr lang="en-US" altLang="zh-CN" sz="1000" dirty="0">
              <a:solidFill>
                <a:schemeClr val="bg1">
                  <a:lumMod val="95000"/>
                </a:schemeClr>
              </a:solidFill>
            </a:endParaRPr>
          </a:p>
          <a:p>
            <a:pPr algn="ctr"/>
            <a:r>
              <a:rPr lang="zh-CN" altLang="en-US" sz="800" dirty="0">
                <a:solidFill>
                  <a:schemeClr val="bg1">
                    <a:lumMod val="95000"/>
                  </a:schemeClr>
                </a:solidFill>
              </a:rPr>
              <a:t>时间戳、随机数</a:t>
            </a:r>
            <a:endParaRPr lang="en-US" altLang="zh-CN" sz="800" dirty="0">
              <a:solidFill>
                <a:schemeClr val="bg1">
                  <a:lumMod val="95000"/>
                </a:schemeClr>
              </a:solidFill>
            </a:endParaRPr>
          </a:p>
          <a:p>
            <a:pPr algn="ctr"/>
            <a:r>
              <a:rPr lang="zh-CN" altLang="en-US" sz="800" dirty="0">
                <a:solidFill>
                  <a:schemeClr val="bg1">
                    <a:lumMod val="95000"/>
                  </a:schemeClr>
                </a:solidFill>
              </a:rPr>
              <a:t>前一区块的</a:t>
            </a:r>
            <a:r>
              <a:rPr lang="en-US" altLang="zh-CN" sz="800" dirty="0">
                <a:solidFill>
                  <a:schemeClr val="bg1">
                    <a:lumMod val="95000"/>
                  </a:schemeClr>
                </a:solidFill>
              </a:rPr>
              <a:t>hash</a:t>
            </a:r>
            <a:r>
              <a:rPr lang="zh-CN" altLang="en-US" sz="800" dirty="0">
                <a:solidFill>
                  <a:schemeClr val="bg1">
                    <a:lumMod val="95000"/>
                  </a:schemeClr>
                </a:solidFill>
              </a:rPr>
              <a:t>值</a:t>
            </a:r>
          </a:p>
        </p:txBody>
      </p:sp>
      <p:sp>
        <p:nvSpPr>
          <p:cNvPr id="20" name="矩形: 圆角 19">
            <a:extLst>
              <a:ext uri="{FF2B5EF4-FFF2-40B4-BE49-F238E27FC236}">
                <a16:creationId xmlns:a16="http://schemas.microsoft.com/office/drawing/2014/main" id="{3D77AD14-D3A4-21D8-460C-31393835821F}"/>
              </a:ext>
            </a:extLst>
          </p:cNvPr>
          <p:cNvSpPr/>
          <p:nvPr/>
        </p:nvSpPr>
        <p:spPr>
          <a:xfrm>
            <a:off x="4035988" y="3115331"/>
            <a:ext cx="1063476" cy="260839"/>
          </a:xfrm>
          <a:prstGeom prst="round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交易详情</a:t>
            </a:r>
          </a:p>
        </p:txBody>
      </p:sp>
      <p:sp>
        <p:nvSpPr>
          <p:cNvPr id="21" name="矩形: 圆角 20">
            <a:extLst>
              <a:ext uri="{FF2B5EF4-FFF2-40B4-BE49-F238E27FC236}">
                <a16:creationId xmlns:a16="http://schemas.microsoft.com/office/drawing/2014/main" id="{152EB625-E4B3-56BC-11B2-9C8E644F2746}"/>
              </a:ext>
            </a:extLst>
          </p:cNvPr>
          <p:cNvSpPr/>
          <p:nvPr/>
        </p:nvSpPr>
        <p:spPr>
          <a:xfrm>
            <a:off x="4035988" y="3504461"/>
            <a:ext cx="1063476" cy="26083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交易数</a:t>
            </a:r>
          </a:p>
        </p:txBody>
      </p:sp>
      <p:sp>
        <p:nvSpPr>
          <p:cNvPr id="22" name="矩形: 圆角 21">
            <a:extLst>
              <a:ext uri="{FF2B5EF4-FFF2-40B4-BE49-F238E27FC236}">
                <a16:creationId xmlns:a16="http://schemas.microsoft.com/office/drawing/2014/main" id="{09B7BDCA-A9D4-49BB-9026-140DB847CACE}"/>
              </a:ext>
            </a:extLst>
          </p:cNvPr>
          <p:cNvSpPr/>
          <p:nvPr/>
        </p:nvSpPr>
        <p:spPr>
          <a:xfrm>
            <a:off x="4021728" y="3867945"/>
            <a:ext cx="1063476" cy="260839"/>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000" dirty="0"/>
              <a:t>区块大小</a:t>
            </a:r>
          </a:p>
        </p:txBody>
      </p:sp>
      <p:sp>
        <p:nvSpPr>
          <p:cNvPr id="24" name="箭头: 左 23">
            <a:extLst>
              <a:ext uri="{FF2B5EF4-FFF2-40B4-BE49-F238E27FC236}">
                <a16:creationId xmlns:a16="http://schemas.microsoft.com/office/drawing/2014/main" id="{CAFCE143-4F71-7F86-7976-757B64C64EA8}"/>
              </a:ext>
            </a:extLst>
          </p:cNvPr>
          <p:cNvSpPr/>
          <p:nvPr/>
        </p:nvSpPr>
        <p:spPr>
          <a:xfrm flipV="1">
            <a:off x="5078519" y="2929284"/>
            <a:ext cx="1193772" cy="115512"/>
          </a:xfrm>
          <a:prstGeom prst="leftArrow">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左 24">
            <a:extLst>
              <a:ext uri="{FF2B5EF4-FFF2-40B4-BE49-F238E27FC236}">
                <a16:creationId xmlns:a16="http://schemas.microsoft.com/office/drawing/2014/main" id="{F5BDB38F-BA2E-7E88-2BB9-9D9FB29855F8}"/>
              </a:ext>
            </a:extLst>
          </p:cNvPr>
          <p:cNvSpPr/>
          <p:nvPr/>
        </p:nvSpPr>
        <p:spPr>
          <a:xfrm flipV="1">
            <a:off x="2826938" y="2936404"/>
            <a:ext cx="1193772" cy="115512"/>
          </a:xfrm>
          <a:prstGeom prst="leftArrow">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1902760"/>
      </p:ext>
    </p:extLst>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泪滴形 14">
            <a:extLst>
              <a:ext uri="{FF2B5EF4-FFF2-40B4-BE49-F238E27FC236}">
                <a16:creationId xmlns:a16="http://schemas.microsoft.com/office/drawing/2014/main" id="{8E9FA497-6EBA-1868-EF7D-0C50CDCA01C3}"/>
              </a:ext>
            </a:extLst>
          </p:cNvPr>
          <p:cNvSpPr/>
          <p:nvPr/>
        </p:nvSpPr>
        <p:spPr>
          <a:xfrm>
            <a:off x="906779" y="2520172"/>
            <a:ext cx="637972" cy="592530"/>
          </a:xfrm>
          <a:prstGeom prst="teardrop">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泪滴形 18">
            <a:extLst>
              <a:ext uri="{FF2B5EF4-FFF2-40B4-BE49-F238E27FC236}">
                <a16:creationId xmlns:a16="http://schemas.microsoft.com/office/drawing/2014/main" id="{33A4CA78-0A4B-45BE-4EDD-A4A3A16121A5}"/>
              </a:ext>
            </a:extLst>
          </p:cNvPr>
          <p:cNvSpPr/>
          <p:nvPr/>
        </p:nvSpPr>
        <p:spPr>
          <a:xfrm rot="16200000">
            <a:off x="1539499" y="2571106"/>
            <a:ext cx="914400" cy="812532"/>
          </a:xfrm>
          <a:prstGeom prst="teardrop">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泪滴形 16">
            <a:extLst>
              <a:ext uri="{FF2B5EF4-FFF2-40B4-BE49-F238E27FC236}">
                <a16:creationId xmlns:a16="http://schemas.microsoft.com/office/drawing/2014/main" id="{2A149E46-3D71-A4C6-798F-AB8984ED6C1B}"/>
              </a:ext>
            </a:extLst>
          </p:cNvPr>
          <p:cNvSpPr/>
          <p:nvPr/>
        </p:nvSpPr>
        <p:spPr>
          <a:xfrm rot="5400000">
            <a:off x="943686" y="1857649"/>
            <a:ext cx="592530" cy="609600"/>
          </a:xfrm>
          <a:prstGeom prst="teardrop">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泪滴形 17">
            <a:extLst>
              <a:ext uri="{FF2B5EF4-FFF2-40B4-BE49-F238E27FC236}">
                <a16:creationId xmlns:a16="http://schemas.microsoft.com/office/drawing/2014/main" id="{296B620D-FB7C-8EBE-AC1A-1A2D87743938}"/>
              </a:ext>
            </a:extLst>
          </p:cNvPr>
          <p:cNvSpPr/>
          <p:nvPr/>
        </p:nvSpPr>
        <p:spPr>
          <a:xfrm rot="16200000" flipH="1">
            <a:off x="1598968" y="1857649"/>
            <a:ext cx="592530" cy="609600"/>
          </a:xfrm>
          <a:prstGeom prst="teardrop">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8E7A24A-C913-4FB4-91CB-ED7921B818EC}"/>
              </a:ext>
            </a:extLst>
          </p:cNvPr>
          <p:cNvSpPr>
            <a:spLocks noGrp="1"/>
          </p:cNvSpPr>
          <p:nvPr>
            <p:ph type="title"/>
          </p:nvPr>
        </p:nvSpPr>
        <p:spPr>
          <a:xfrm>
            <a:off x="302150" y="63636"/>
            <a:ext cx="5877194" cy="453221"/>
          </a:xfrm>
        </p:spPr>
        <p:txBody>
          <a:bodyPr/>
          <a:lstStyle/>
          <a:p>
            <a:r>
              <a:rPr lang="zh-CN" altLang="en-US" dirty="0"/>
              <a:t>区块链的特征</a:t>
            </a:r>
          </a:p>
        </p:txBody>
      </p:sp>
      <p:sp>
        <p:nvSpPr>
          <p:cNvPr id="3" name="内容占位符 2">
            <a:extLst>
              <a:ext uri="{FF2B5EF4-FFF2-40B4-BE49-F238E27FC236}">
                <a16:creationId xmlns:a16="http://schemas.microsoft.com/office/drawing/2014/main" id="{2F5D1D22-932D-4B40-83C2-F5CAB4C2E1B6}"/>
              </a:ext>
            </a:extLst>
          </p:cNvPr>
          <p:cNvSpPr>
            <a:spLocks noGrp="1"/>
          </p:cNvSpPr>
          <p:nvPr>
            <p:ph idx="1"/>
          </p:nvPr>
        </p:nvSpPr>
        <p:spPr/>
        <p:txBody>
          <a:bodyPr/>
          <a:lstStyle/>
          <a:p>
            <a:r>
              <a:rPr lang="zh-CN" altLang="en-US" dirty="0"/>
              <a:t>通常总结为以下四点</a:t>
            </a:r>
            <a:endParaRPr lang="en-US" altLang="zh-CN" dirty="0"/>
          </a:p>
          <a:p>
            <a:pPr marL="0" indent="0">
              <a:buNone/>
            </a:pPr>
            <a:endParaRPr lang="zh-CN" altLang="en-US" dirty="0"/>
          </a:p>
        </p:txBody>
      </p:sp>
      <p:pic>
        <p:nvPicPr>
          <p:cNvPr id="5" name="图形 4" descr="条形图 纯色填充">
            <a:extLst>
              <a:ext uri="{FF2B5EF4-FFF2-40B4-BE49-F238E27FC236}">
                <a16:creationId xmlns:a16="http://schemas.microsoft.com/office/drawing/2014/main" id="{5CA67D73-171B-630F-457F-64CC3C2360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7068" y="1942384"/>
            <a:ext cx="516330" cy="516330"/>
          </a:xfrm>
          <a:prstGeom prst="rect">
            <a:avLst/>
          </a:prstGeom>
        </p:spPr>
      </p:pic>
      <p:pic>
        <p:nvPicPr>
          <p:cNvPr id="8" name="图形 7" descr="剪贴板 纯色填充">
            <a:extLst>
              <a:ext uri="{FF2B5EF4-FFF2-40B4-BE49-F238E27FC236}">
                <a16:creationId xmlns:a16="http://schemas.microsoft.com/office/drawing/2014/main" id="{D2CC7D2A-DE83-A327-75FB-7F3BCACE1E1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8952" y="2593659"/>
            <a:ext cx="381167" cy="381167"/>
          </a:xfrm>
          <a:prstGeom prst="rect">
            <a:avLst/>
          </a:prstGeom>
        </p:spPr>
      </p:pic>
      <p:pic>
        <p:nvPicPr>
          <p:cNvPr id="12" name="图形 11" descr="显示器 纯色填充">
            <a:extLst>
              <a:ext uri="{FF2B5EF4-FFF2-40B4-BE49-F238E27FC236}">
                <a16:creationId xmlns:a16="http://schemas.microsoft.com/office/drawing/2014/main" id="{06AE0541-2A6A-996D-78BE-D305688C5D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46146" y="2724273"/>
            <a:ext cx="501106" cy="501106"/>
          </a:xfrm>
          <a:prstGeom prst="rect">
            <a:avLst/>
          </a:prstGeom>
        </p:spPr>
      </p:pic>
      <p:pic>
        <p:nvPicPr>
          <p:cNvPr id="14" name="图形 13" descr="智能手机 纯色填充">
            <a:extLst>
              <a:ext uri="{FF2B5EF4-FFF2-40B4-BE49-F238E27FC236}">
                <a16:creationId xmlns:a16="http://schemas.microsoft.com/office/drawing/2014/main" id="{78B51AF6-785E-4D5A-BF44-AA349EAB8E8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88952" y="2017627"/>
            <a:ext cx="392454" cy="392454"/>
          </a:xfrm>
          <a:prstGeom prst="rect">
            <a:avLst/>
          </a:prstGeom>
        </p:spPr>
      </p:pic>
      <p:sp>
        <p:nvSpPr>
          <p:cNvPr id="20" name="矩形: 圆角 19">
            <a:extLst>
              <a:ext uri="{FF2B5EF4-FFF2-40B4-BE49-F238E27FC236}">
                <a16:creationId xmlns:a16="http://schemas.microsoft.com/office/drawing/2014/main" id="{A919EB6C-2C6A-1B9F-88A9-F22BBDD738EA}"/>
              </a:ext>
            </a:extLst>
          </p:cNvPr>
          <p:cNvSpPr/>
          <p:nvPr/>
        </p:nvSpPr>
        <p:spPr>
          <a:xfrm>
            <a:off x="3528060" y="1302373"/>
            <a:ext cx="1524000" cy="229247"/>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开放、共识</a:t>
            </a:r>
          </a:p>
        </p:txBody>
      </p:sp>
      <p:sp>
        <p:nvSpPr>
          <p:cNvPr id="23" name="矩形: 圆角 22">
            <a:extLst>
              <a:ext uri="{FF2B5EF4-FFF2-40B4-BE49-F238E27FC236}">
                <a16:creationId xmlns:a16="http://schemas.microsoft.com/office/drawing/2014/main" id="{76BAF9AF-F2B0-D94C-F514-E563415F3930}"/>
              </a:ext>
            </a:extLst>
          </p:cNvPr>
          <p:cNvSpPr/>
          <p:nvPr/>
        </p:nvSpPr>
        <p:spPr>
          <a:xfrm>
            <a:off x="6583680" y="1302372"/>
            <a:ext cx="1524000" cy="229247"/>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去中心、去信任</a:t>
            </a:r>
          </a:p>
        </p:txBody>
      </p:sp>
      <p:sp>
        <p:nvSpPr>
          <p:cNvPr id="24" name="矩形: 圆角 23">
            <a:extLst>
              <a:ext uri="{FF2B5EF4-FFF2-40B4-BE49-F238E27FC236}">
                <a16:creationId xmlns:a16="http://schemas.microsoft.com/office/drawing/2014/main" id="{C2AF4D3A-E596-7881-CBA8-62D227C14C2D}"/>
              </a:ext>
            </a:extLst>
          </p:cNvPr>
          <p:cNvSpPr/>
          <p:nvPr/>
        </p:nvSpPr>
        <p:spPr>
          <a:xfrm>
            <a:off x="3528060" y="3110755"/>
            <a:ext cx="1524000" cy="229247"/>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交易透明</a:t>
            </a:r>
          </a:p>
        </p:txBody>
      </p:sp>
      <p:sp>
        <p:nvSpPr>
          <p:cNvPr id="25" name="矩形: 圆角 24">
            <a:extLst>
              <a:ext uri="{FF2B5EF4-FFF2-40B4-BE49-F238E27FC236}">
                <a16:creationId xmlns:a16="http://schemas.microsoft.com/office/drawing/2014/main" id="{DBDE5100-A877-7319-00C0-70BECBD38E2A}"/>
              </a:ext>
            </a:extLst>
          </p:cNvPr>
          <p:cNvSpPr/>
          <p:nvPr/>
        </p:nvSpPr>
        <p:spPr>
          <a:xfrm>
            <a:off x="6583680" y="3110755"/>
            <a:ext cx="1524000" cy="229247"/>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t>不可篡改，可追溯</a:t>
            </a:r>
          </a:p>
        </p:txBody>
      </p:sp>
      <p:sp>
        <p:nvSpPr>
          <p:cNvPr id="26" name="文本框 25">
            <a:extLst>
              <a:ext uri="{FF2B5EF4-FFF2-40B4-BE49-F238E27FC236}">
                <a16:creationId xmlns:a16="http://schemas.microsoft.com/office/drawing/2014/main" id="{6087AE8B-0842-A5F0-CCF7-A8DDF2DEF739}"/>
              </a:ext>
            </a:extLst>
          </p:cNvPr>
          <p:cNvSpPr txBox="1"/>
          <p:nvPr/>
        </p:nvSpPr>
        <p:spPr>
          <a:xfrm>
            <a:off x="3528060" y="1668780"/>
            <a:ext cx="1600200" cy="938719"/>
          </a:xfrm>
          <a:prstGeom prst="rect">
            <a:avLst/>
          </a:prstGeom>
          <a:noFill/>
        </p:spPr>
        <p:txBody>
          <a:bodyPr wrap="square" rtlCol="0">
            <a:spAutoFit/>
          </a:bodyPr>
          <a:lstStyle/>
          <a:p>
            <a:r>
              <a:rPr lang="zh-CN" altLang="en-US" sz="1100" dirty="0">
                <a:effectLst/>
              </a:rPr>
              <a:t>任何人都可以参与到网络中来，所有节点都是平等的，都拥有一份账本，以共识机制通过竞争来维护区块。</a:t>
            </a:r>
            <a:endParaRPr lang="zh-CN" altLang="en-US" dirty="0"/>
          </a:p>
        </p:txBody>
      </p:sp>
      <p:sp>
        <p:nvSpPr>
          <p:cNvPr id="27" name="文本框 26">
            <a:extLst>
              <a:ext uri="{FF2B5EF4-FFF2-40B4-BE49-F238E27FC236}">
                <a16:creationId xmlns:a16="http://schemas.microsoft.com/office/drawing/2014/main" id="{2B9D7FC8-1FB5-C3F8-803B-7D5DE6945D71}"/>
              </a:ext>
            </a:extLst>
          </p:cNvPr>
          <p:cNvSpPr txBox="1"/>
          <p:nvPr/>
        </p:nvSpPr>
        <p:spPr>
          <a:xfrm>
            <a:off x="6637021" y="1668780"/>
            <a:ext cx="1600200" cy="769441"/>
          </a:xfrm>
          <a:prstGeom prst="rect">
            <a:avLst/>
          </a:prstGeom>
          <a:noFill/>
        </p:spPr>
        <p:txBody>
          <a:bodyPr wrap="square" rtlCol="0">
            <a:spAutoFit/>
          </a:bodyPr>
          <a:lstStyle/>
          <a:p>
            <a:r>
              <a:rPr lang="zh-CN" altLang="en-US" sz="1100" dirty="0">
                <a:effectLst/>
              </a:rPr>
              <a:t>完全分布式的端到端的网络，没有一个中心化的设备，节点之间无需互相信任。</a:t>
            </a:r>
          </a:p>
        </p:txBody>
      </p:sp>
      <p:sp>
        <p:nvSpPr>
          <p:cNvPr id="28" name="文本框 27">
            <a:extLst>
              <a:ext uri="{FF2B5EF4-FFF2-40B4-BE49-F238E27FC236}">
                <a16:creationId xmlns:a16="http://schemas.microsoft.com/office/drawing/2014/main" id="{2809EFC2-0883-0175-A413-D9B204CC557F}"/>
              </a:ext>
            </a:extLst>
          </p:cNvPr>
          <p:cNvSpPr txBox="1"/>
          <p:nvPr/>
        </p:nvSpPr>
        <p:spPr>
          <a:xfrm>
            <a:off x="3489960" y="3448434"/>
            <a:ext cx="1600200" cy="1107996"/>
          </a:xfrm>
          <a:prstGeom prst="rect">
            <a:avLst/>
          </a:prstGeom>
          <a:noFill/>
        </p:spPr>
        <p:txBody>
          <a:bodyPr wrap="square" rtlCol="0">
            <a:spAutoFit/>
          </a:bodyPr>
          <a:lstStyle/>
          <a:p>
            <a:r>
              <a:rPr lang="zh-CN" altLang="en-US" sz="1100" b="0" i="0" dirty="0">
                <a:solidFill>
                  <a:srgbClr val="121212"/>
                </a:solidFill>
                <a:effectLst/>
                <a:latin typeface="-apple-system"/>
              </a:rPr>
              <a:t>交易规则公开透明，交易数据公开，每笔交易都会经过全网广播，大家都能看到和参与验证交易的发生，同时所有参与节点都是匿名的</a:t>
            </a:r>
            <a:endParaRPr lang="zh-CN" altLang="en-US" dirty="0"/>
          </a:p>
        </p:txBody>
      </p:sp>
      <p:sp>
        <p:nvSpPr>
          <p:cNvPr id="29" name="文本框 28">
            <a:extLst>
              <a:ext uri="{FF2B5EF4-FFF2-40B4-BE49-F238E27FC236}">
                <a16:creationId xmlns:a16="http://schemas.microsoft.com/office/drawing/2014/main" id="{EF2AB1F3-BFEA-FFE7-F439-3343E0169662}"/>
              </a:ext>
            </a:extLst>
          </p:cNvPr>
          <p:cNvSpPr txBox="1"/>
          <p:nvPr/>
        </p:nvSpPr>
        <p:spPr>
          <a:xfrm>
            <a:off x="6545580" y="3478198"/>
            <a:ext cx="1600200" cy="1107996"/>
          </a:xfrm>
          <a:prstGeom prst="rect">
            <a:avLst/>
          </a:prstGeom>
          <a:noFill/>
        </p:spPr>
        <p:txBody>
          <a:bodyPr wrap="square" rtlCol="0">
            <a:spAutoFit/>
          </a:bodyPr>
          <a:lstStyle/>
          <a:p>
            <a:r>
              <a:rPr lang="zh-CN" altLang="en-US" sz="1100" b="0" i="0" dirty="0">
                <a:solidFill>
                  <a:srgbClr val="121212"/>
                </a:solidFill>
                <a:effectLst/>
                <a:latin typeface="-apple-system"/>
              </a:rPr>
              <a:t>大部分节点同时确认新增区块，整个区块链上的数据只能增加，不能删除，不能篡改。每个区块都包含前一区块的信息</a:t>
            </a:r>
            <a:endParaRPr lang="zh-CN" altLang="en-US" dirty="0"/>
          </a:p>
        </p:txBody>
      </p:sp>
    </p:spTree>
    <p:extLst>
      <p:ext uri="{BB962C8B-B14F-4D97-AF65-F5344CB8AC3E}">
        <p14:creationId xmlns:p14="http://schemas.microsoft.com/office/powerpoint/2010/main" val="2157314790"/>
      </p:ext>
    </p:extLst>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8973" y="2086897"/>
            <a:ext cx="4669265" cy="1407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KSO_Shape"/>
          <p:cNvSpPr/>
          <p:nvPr/>
        </p:nvSpPr>
        <p:spPr bwMode="auto">
          <a:xfrm>
            <a:off x="1181090" y="2204736"/>
            <a:ext cx="990421" cy="1171573"/>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8FAAD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2"/>
              </a:solidFill>
            </a:endParaRPr>
          </a:p>
        </p:txBody>
      </p:sp>
      <p:sp>
        <p:nvSpPr>
          <p:cNvPr id="7" name="文本框 1"/>
          <p:cNvSpPr>
            <a:spLocks noChangeArrowheads="1"/>
          </p:cNvSpPr>
          <p:nvPr/>
        </p:nvSpPr>
        <p:spPr bwMode="auto">
          <a:xfrm>
            <a:off x="2252505" y="2790522"/>
            <a:ext cx="3775393" cy="584775"/>
          </a:xfrm>
          <a:prstGeom prst="rect">
            <a:avLst/>
          </a:prstGeom>
          <a:noFill/>
          <a:ln>
            <a:noFill/>
          </a:ln>
        </p:spPr>
        <p:txBody>
          <a:bodyPr wrap="none">
            <a:spAutoFit/>
          </a:bodyPr>
          <a:lstStyle/>
          <a:p>
            <a:pPr algn="ctr">
              <a:defRPr/>
            </a:pPr>
            <a:r>
              <a:rPr lang="zh-CN" altLang="en-US" sz="3200" b="1" spc="300" dirty="0">
                <a:solidFill>
                  <a:srgbClr val="8FAADC"/>
                </a:solidFill>
                <a:latin typeface="微软雅黑" panose="020B0503020204020204" pitchFamily="34" charset="-122"/>
                <a:ea typeface="微软雅黑" panose="020B0503020204020204" pitchFamily="34" charset="-122"/>
                <a:sym typeface="微软雅黑" panose="020B0503020204020204" pitchFamily="34" charset="-122"/>
              </a:rPr>
              <a:t>一个货币金融模型</a:t>
            </a:r>
          </a:p>
        </p:txBody>
      </p:sp>
      <p:sp>
        <p:nvSpPr>
          <p:cNvPr id="8" name="文本框 17"/>
          <p:cNvSpPr txBox="1">
            <a:spLocks noChangeArrowheads="1"/>
          </p:cNvSpPr>
          <p:nvPr/>
        </p:nvSpPr>
        <p:spPr bwMode="auto">
          <a:xfrm>
            <a:off x="3837501" y="2061230"/>
            <a:ext cx="681597" cy="523220"/>
          </a:xfrm>
          <a:prstGeom prst="rect">
            <a:avLst/>
          </a:prstGeom>
          <a:noFill/>
          <a:ln>
            <a:noFill/>
          </a:ln>
        </p:spPr>
        <p:txBody>
          <a:bodyPr wrap="none">
            <a:spAutoFit/>
          </a:bodyPr>
          <a:lstStyle/>
          <a:p>
            <a:pPr algn="ctr">
              <a:defRPr/>
            </a:pPr>
            <a:r>
              <a:rPr lang="en-US" altLang="zh-CN" sz="2800" spc="300" dirty="0">
                <a:solidFill>
                  <a:srgbClr val="8FAADC"/>
                </a:solidFill>
                <a:latin typeface="微软雅黑" panose="020B0503020204020204" pitchFamily="34" charset="-122"/>
                <a:ea typeface="微软雅黑" panose="020B0503020204020204" pitchFamily="34" charset="-122"/>
              </a:rPr>
              <a:t>02</a:t>
            </a:r>
            <a:endParaRPr lang="zh-CN" altLang="en-US" sz="2800" spc="300" dirty="0">
              <a:solidFill>
                <a:srgbClr val="8FAAD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flipH="1">
            <a:off x="3194050" y="2673520"/>
            <a:ext cx="1892300" cy="0"/>
          </a:xfrm>
          <a:prstGeom prst="line">
            <a:avLst/>
          </a:prstGeom>
        </p:spPr>
        <p:style>
          <a:lnRef idx="2">
            <a:schemeClr val="accent1"/>
          </a:lnRef>
          <a:fillRef idx="0">
            <a:schemeClr val="accent1"/>
          </a:fillRef>
          <a:effectRef idx="1">
            <a:schemeClr val="accent1"/>
          </a:effectRef>
          <a:fontRef idx="minor">
            <a:schemeClr val="tx1"/>
          </a:fontRef>
        </p:style>
      </p:cxnSp>
      <p:pic>
        <p:nvPicPr>
          <p:cNvPr id="11" name="图片 10"/>
          <p:cNvPicPr>
            <a:picLocks noChangeAspect="1"/>
          </p:cNvPicPr>
          <p:nvPr/>
        </p:nvPicPr>
        <p:blipFill>
          <a:blip r:embed="rId3"/>
          <a:stretch>
            <a:fillRect/>
          </a:stretch>
        </p:blipFill>
        <p:spPr>
          <a:xfrm>
            <a:off x="7331972" y="0"/>
            <a:ext cx="1545328" cy="1494586"/>
          </a:xfrm>
          <a:prstGeom prst="rect">
            <a:avLst/>
          </a:prstGeom>
          <a:ln>
            <a:noFill/>
          </a:ln>
          <a:effectLst>
            <a:softEdge rad="112500"/>
          </a:effectLst>
        </p:spPr>
      </p:pic>
    </p:spTree>
    <p:extLst>
      <p:ext uri="{BB962C8B-B14F-4D97-AF65-F5344CB8AC3E}">
        <p14:creationId xmlns:p14="http://schemas.microsoft.com/office/powerpoint/2010/main" val="1285587605"/>
      </p:ext>
    </p:extLst>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GENSWF_MOVIE_ONCLICK_URL_TARGET" val="_self"/>
  <p:tag name="GENSWF_MOVIE_PRESENTATION_END_URL_TARGET" val="_self"/>
  <p:tag name="FLASHSPRING_PRESENTATION_TITLE" val="M080287D"/>
  <p:tag name="ISLIDE.GUIDESSETTING" val="{&quot;Name&quot;:&quot;窄&quot;,&quot;HeaderHeight&quot;:10.0,&quot;TopMargin&quot;:0.0,&quot;FooterHeight&quot;:5.0,&quot;BottomMargin&quot;:0.0,&quot;SideMargin&quot;:2.5,&quot;IntervalMargin&quot;:1.0,&quot;Id&quot;:&quot;GuidesStyle_Narrow&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1817</TotalTime>
  <Words>2026</Words>
  <Application>Microsoft Office PowerPoint</Application>
  <PresentationFormat>全屏显示(16:9)</PresentationFormat>
  <Paragraphs>191</Paragraphs>
  <Slides>33</Slides>
  <Notes>9</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50" baseType="lpstr">
      <vt:lpstr>-apple-system</vt:lpstr>
      <vt:lpstr>Arial Unicode MS</vt:lpstr>
      <vt:lpstr>Helvetica Neue</vt:lpstr>
      <vt:lpstr>Noto Sans</vt:lpstr>
      <vt:lpstr>华文彩云</vt:lpstr>
      <vt:lpstr>隶书</vt:lpstr>
      <vt:lpstr>宋体</vt:lpstr>
      <vt:lpstr>微软雅黑</vt:lpstr>
      <vt:lpstr>Arial</vt:lpstr>
      <vt:lpstr>Calibri</vt:lpstr>
      <vt:lpstr>Cambria Math</vt:lpstr>
      <vt:lpstr>Constantia</vt:lpstr>
      <vt:lpstr>Times New Roman</vt:lpstr>
      <vt:lpstr>Wingdings</vt:lpstr>
      <vt:lpstr>Wingdings 2</vt:lpstr>
      <vt:lpstr>流畅</vt:lpstr>
      <vt:lpstr>Equation</vt:lpstr>
      <vt:lpstr>PowerPoint 演示文稿</vt:lpstr>
      <vt:lpstr>PowerPoint 演示文稿</vt:lpstr>
      <vt:lpstr>PowerPoint 演示文稿</vt:lpstr>
      <vt:lpstr>区块链的提出</vt:lpstr>
      <vt:lpstr>一个公共账本</vt:lpstr>
      <vt:lpstr>区块</vt:lpstr>
      <vt:lpstr>区块链的定义</vt:lpstr>
      <vt:lpstr>区块链的特征</vt:lpstr>
      <vt:lpstr>PowerPoint 演示文稿</vt:lpstr>
      <vt:lpstr>如何交易</vt:lpstr>
      <vt:lpstr>数字签名</vt:lpstr>
      <vt:lpstr>身份验证</vt:lpstr>
      <vt:lpstr>如何防止篡改</vt:lpstr>
      <vt:lpstr>双重支付</vt:lpstr>
      <vt:lpstr>最长链原则</vt:lpstr>
      <vt:lpstr>PowerPoint 演示文稿</vt:lpstr>
      <vt:lpstr>为什么要记账</vt:lpstr>
      <vt:lpstr>比特币发行速度和总量</vt:lpstr>
      <vt:lpstr>谁来记账或打包</vt:lpstr>
      <vt:lpstr>共识机制</vt:lpstr>
      <vt:lpstr>共识机制</vt:lpstr>
      <vt:lpstr>共识机制</vt:lpstr>
      <vt:lpstr>PowerPoint 演示文稿</vt:lpstr>
      <vt:lpstr>工作量证明</vt:lpstr>
      <vt:lpstr>工作量证明</vt:lpstr>
      <vt:lpstr>工作量证明流程</vt:lpstr>
      <vt:lpstr>工作量证明函数</vt:lpstr>
      <vt:lpstr>Merkle树算法</vt:lpstr>
      <vt:lpstr>难度值</vt:lpstr>
      <vt:lpstr>交易记账时序图</vt:lpstr>
      <vt:lpstr>工作量证明的优点</vt:lpstr>
      <vt:lpstr>工作量证明的缺点</vt:lpstr>
      <vt:lpstr>PowerPoint 演示文稿</vt:lpstr>
    </vt:vector>
  </TitlesOfParts>
  <Company>中智讯（武汉）科技有限公司</Company>
  <LinksUpToDate>false</LinksUpToDate>
  <SharedDoc>false</SharedDoc>
  <HyperlinkBase>www.uicctech.com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基于IPv6技术的无线传感物联网技术</dc:title>
  <dc:subject>物联网解决方案</dc:subject>
  <dc:creator>lusi</dc:creator>
  <cp:lastModifiedBy>wangjin</cp:lastModifiedBy>
  <cp:revision>3132</cp:revision>
  <cp:lastPrinted>2018-07-16T05:25:00Z</cp:lastPrinted>
  <dcterms:created xsi:type="dcterms:W3CDTF">2008-09-02T01:49:00Z</dcterms:created>
  <dcterms:modified xsi:type="dcterms:W3CDTF">2023-11-13T09:40:18Z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