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2" r:id="rId3"/>
    <p:sldId id="461" r:id="rId4"/>
    <p:sldId id="465" r:id="rId5"/>
    <p:sldId id="468" r:id="rId6"/>
    <p:sldId id="463" r:id="rId7"/>
    <p:sldId id="464" r:id="rId8"/>
    <p:sldId id="467" r:id="rId9"/>
    <p:sldId id="470" r:id="rId10"/>
    <p:sldId id="471" r:id="rId11"/>
    <p:sldId id="473" r:id="rId12"/>
    <p:sldId id="474" r:id="rId13"/>
    <p:sldId id="475" r:id="rId14"/>
    <p:sldId id="476" r:id="rId15"/>
    <p:sldId id="478" r:id="rId16"/>
    <p:sldId id="477" r:id="rId17"/>
    <p:sldId id="4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E8E2-E055-48A1-9ABE-8D336514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A97C93-DD0C-4ABC-ABDE-8520FB76D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DC7F-5815-4FF5-9D6B-549D175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9CDE-A2B0-4833-9A87-0BDCC916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3CFEA-38FB-4546-A270-43D7D5AF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1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9809-E736-44A9-B699-C47D4F10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77B02-01BF-43B0-BFA1-8DB98A43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38C57-54D9-43B2-81FB-143CFBCB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31EDD-7E78-44FB-9543-D57FE37F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859E6-453A-4139-B2C5-28B802F1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B16520-3466-47F5-A176-9919C5940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92FFE-449C-4C1F-BB1E-2D6D1C8E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9DFA5-D849-4AFF-B412-DD53BC48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45321-EF9D-4FC6-BA39-F5B22FF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C2584-38CF-4105-865C-1EA6C17A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4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A42A0-CE06-4614-91F5-6EFC596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A0C9F-A9B7-48A8-BF1F-66F54E84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98AF4-E332-418C-AF91-2C9A7B1A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C029E-5DB2-47C3-9C73-F03E9880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208F6-3C39-4570-9FED-AF588332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B85C-25BF-4137-A803-A37007C1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DBAB2-E43D-4490-8B00-501DD133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7516E-62F0-4B0C-9298-6F6B55B8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4C421-F0C4-451B-85F2-23FF1A89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D42DD-71CA-4B73-9178-2E22F51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98A7F-FCB5-4DD4-800F-08BBF5B2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B8EFB-56AC-4C90-94BB-87406A0A6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11EBF-7B7F-4623-8DD1-FB251927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102C2-DFCE-4C46-B46E-5FB24859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36CDC-26D9-4659-BB75-4144465B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2EAA7-2CD4-47D0-8F18-56AA1822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1484-49F7-4609-B1A2-47199412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F9206-27F2-43F9-9CEC-B473BFDB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639A3-2747-4074-B528-0592F63C2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6D129-A5D4-44B1-A7C3-85BC9759F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CB768-D4F4-43A6-AEAC-985BB52FB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030528-BAD3-4358-A7CB-CF25D93E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428E44-BD67-44C9-BE88-E4E8CF50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FFA0CB-5419-46AA-AE23-3C01F031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C265-1805-4C0D-9F5A-E334A0C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C4688-46DF-4232-9D20-5202AB44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DFEC4-89D8-4A2E-9EAA-593A608E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891DE-59F7-4C97-9452-95AB0665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33414-DC53-46AE-9B6F-29D5162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A181EF-1971-4154-9756-ECF9C497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A64A6-20AA-4F7D-8180-6EB1C4E2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6FFD2-0805-4885-A77A-B6FE2DFD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63EAC-5D62-45E6-AA5C-2E72B593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D2AE3-22EF-4E45-AEFA-B2268717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A6BF9-8B1F-485C-888E-5B446ABC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DC4C7-072B-4E9D-B45A-380364C1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CBF13-A353-4DA4-8EF2-E2E4E6EC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84AD-2DD4-4030-9516-CE1FF00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1CABC-59C1-4628-AC58-8A93E49D1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77414-61AE-4360-9419-3A5E9DB8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4C3DA-8510-4209-A811-427B6655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59468-4151-41BE-83BB-3941FA73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402B5-5C39-48E6-96EF-7C169D2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46B732-90DF-448A-8AFA-96C1C95E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94560-A147-4ECF-BBC2-25E7FBFB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66486-A7E5-409F-9F36-4CAF2118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5225-65AB-443B-AB2A-4284F494C96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57C4E-D3EC-411B-A396-C05D9970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5D7D0-3157-459C-B6C6-FAC334D3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AA65-1CD5-4E93-844F-AC8460053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miniconda/" TargetMode="External"/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359FADD3-C159-47D4-A4EC-00DE908A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82" y="793750"/>
            <a:ext cx="11075436" cy="2387600"/>
          </a:xfrm>
        </p:spPr>
        <p:txBody>
          <a:bodyPr/>
          <a:lstStyle/>
          <a:p>
            <a:pPr algn="ctr"/>
            <a:r>
              <a:rPr lang="en-US" altLang="zh-CN" dirty="0">
                <a:ea typeface="ＭＳ Ｐゴシック" panose="020B0600070205080204" pitchFamily="34" charset="-128"/>
              </a:rPr>
              <a:t>Advanced Computer Network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7" name="副标题 2">
            <a:extLst>
              <a:ext uri="{FF2B5EF4-FFF2-40B4-BE49-F238E27FC236}">
                <a16:creationId xmlns:a16="http://schemas.microsoft.com/office/drawing/2014/main" id="{2CA5FE5B-3DFA-42E0-9B26-E096029B1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Dr. Jin Wang</a:t>
            </a:r>
          </a:p>
          <a:p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2024/8/21</a:t>
            </a:r>
            <a:endParaRPr lang="zh-CN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1268" name="图片 5">
            <a:extLst>
              <a:ext uri="{FF2B5EF4-FFF2-40B4-BE49-F238E27FC236}">
                <a16:creationId xmlns:a16="http://schemas.microsoft.com/office/drawing/2014/main" id="{85738304-5E2A-425D-A0C2-3DD0A1CF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876301"/>
            <a:ext cx="1039812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6">
            <a:extLst>
              <a:ext uri="{FF2B5EF4-FFF2-40B4-BE49-F238E27FC236}">
                <a16:creationId xmlns:a16="http://schemas.microsoft.com/office/drawing/2014/main" id="{5064B6E5-90AB-40FA-96FE-3C2CEFAC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849313"/>
            <a:ext cx="1136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6" descr="underline_base">
            <a:extLst>
              <a:ext uri="{FF2B5EF4-FFF2-40B4-BE49-F238E27FC236}">
                <a16:creationId xmlns:a16="http://schemas.microsoft.com/office/drawing/2014/main" id="{78AA21A2-2411-4F82-82ED-034A60ED747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181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3C83-E534-47F2-8A41-2AC773AA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9B3CD-029A-4F80-8B02-B6051FD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PPT will be put on GitHub for every class, and the course progress will be very fast. It is necessary to preview and read relevant content in advance.</a:t>
            </a:r>
          </a:p>
          <a:p>
            <a:r>
              <a:rPr lang="en-US" altLang="zh-CN" dirty="0"/>
              <a:t>You are </a:t>
            </a:r>
            <a:r>
              <a:rPr lang="en-US" altLang="zh-CN" b="1" dirty="0">
                <a:solidFill>
                  <a:srgbClr val="FF0000"/>
                </a:solidFill>
              </a:rPr>
              <a:t>ALLOWED, and even ENCOURAGED</a:t>
            </a:r>
            <a:r>
              <a:rPr lang="en-US" altLang="zh-CN" dirty="0"/>
              <a:t> to bring either laptop or tablet into the class.</a:t>
            </a:r>
          </a:p>
          <a:p>
            <a:r>
              <a:rPr lang="en-US" altLang="zh-CN" dirty="0"/>
              <a:t>It is strictly prohibited to use any type of mobile phone during class. Once discovered, the class will be marked as </a:t>
            </a:r>
            <a:r>
              <a:rPr lang="en-US" altLang="zh-CN" b="1" dirty="0">
                <a:solidFill>
                  <a:srgbClr val="FF0000"/>
                </a:solidFill>
              </a:rPr>
              <a:t>ABSENT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One absence will result in a deduction 30% of the regular grade.</a:t>
            </a:r>
            <a:endParaRPr lang="zh-CN" altLang="en-US" dirty="0"/>
          </a:p>
        </p:txBody>
      </p:sp>
      <p:pic>
        <p:nvPicPr>
          <p:cNvPr id="4" name="Picture 12" descr="underline_base">
            <a:extLst>
              <a:ext uri="{FF2B5EF4-FFF2-40B4-BE49-F238E27FC236}">
                <a16:creationId xmlns:a16="http://schemas.microsoft.com/office/drawing/2014/main" id="{4511E786-2158-46B6-8E35-54C98838882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68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3C83-E534-47F2-8A41-2AC773AA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Settings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9B3CD-029A-4F80-8B02-B6051FD6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Anaconda (</a:t>
            </a:r>
            <a:r>
              <a:rPr lang="en-US" altLang="zh-CN" dirty="0">
                <a:hlinkClick r:id="rId2"/>
              </a:rPr>
              <a:t>https://www.anaconda.com/download/success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Miniconda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https://docs.anaconda.com/miniconda/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with virtual environment</a:t>
            </a:r>
            <a:endParaRPr lang="zh-CN" altLang="en-US" dirty="0"/>
          </a:p>
        </p:txBody>
      </p:sp>
      <p:pic>
        <p:nvPicPr>
          <p:cNvPr id="4" name="Picture 12" descr="underline_base">
            <a:extLst>
              <a:ext uri="{FF2B5EF4-FFF2-40B4-BE49-F238E27FC236}">
                <a16:creationId xmlns:a16="http://schemas.microsoft.com/office/drawing/2014/main" id="{4511E786-2158-46B6-8E35-54C98838882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71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EE59-6449-4505-9E23-BB8AD72E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Settings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9540-6017-4F1F-B6A8-BF9039A1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Installation</a:t>
            </a:r>
            <a:endParaRPr lang="zh-CN" altLang="en-US" dirty="0"/>
          </a:p>
        </p:txBody>
      </p:sp>
      <p:pic>
        <p:nvPicPr>
          <p:cNvPr id="4" name="Picture 12" descr="underline_base">
            <a:extLst>
              <a:ext uri="{FF2B5EF4-FFF2-40B4-BE49-F238E27FC236}">
                <a16:creationId xmlns:a16="http://schemas.microsoft.com/office/drawing/2014/main" id="{C5C191AF-A37D-4AD6-B697-FD96B2936DB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B3D20E-499B-4CA8-A05D-B090B852A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2616200"/>
            <a:ext cx="4752975" cy="3695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31D0A9-17E0-4E43-83E9-7BECF157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2" y="26162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4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9194B-88D8-40A9-B676-8E00F107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Settings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6F037-6F28-44FC-A604-75D0BC61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virtual environment</a:t>
            </a:r>
          </a:p>
          <a:p>
            <a:r>
              <a:rPr lang="en-US" altLang="zh-CN" dirty="0"/>
              <a:t>Press “Win + R” and Run “</a:t>
            </a:r>
            <a:r>
              <a:rPr lang="en-US" altLang="zh-CN" dirty="0" err="1"/>
              <a:t>miniconda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Run “</a:t>
            </a:r>
            <a:r>
              <a:rPr lang="en-US" altLang="zh-CN" dirty="0" err="1"/>
              <a:t>conda</a:t>
            </a:r>
            <a:r>
              <a:rPr lang="en-US" altLang="zh-CN" dirty="0"/>
              <a:t> create –n </a:t>
            </a:r>
            <a:r>
              <a:rPr lang="en-US" altLang="zh-CN" dirty="0">
                <a:solidFill>
                  <a:srgbClr val="FF0000"/>
                </a:solidFill>
              </a:rPr>
              <a:t>network</a:t>
            </a:r>
            <a:r>
              <a:rPr lang="en-US" altLang="zh-CN" dirty="0"/>
              <a:t>”</a:t>
            </a:r>
          </a:p>
        </p:txBody>
      </p:sp>
      <p:pic>
        <p:nvPicPr>
          <p:cNvPr id="4" name="Picture 12" descr="underline_base">
            <a:extLst>
              <a:ext uri="{FF2B5EF4-FFF2-40B4-BE49-F238E27FC236}">
                <a16:creationId xmlns:a16="http://schemas.microsoft.com/office/drawing/2014/main" id="{63248928-F0E9-4204-9254-B7AA307F730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FB3D36-608E-4506-9370-1754818B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2467"/>
            <a:ext cx="7829754" cy="6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7F59-BC1E-4705-BCFB-7AAECDC2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Development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B58A8-468F-4E67-AEDB-BFF9EA8B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97" y="1690688"/>
            <a:ext cx="10515600" cy="4351338"/>
          </a:xfrm>
        </p:spPr>
        <p:txBody>
          <a:bodyPr/>
          <a:lstStyle/>
          <a:p>
            <a:r>
              <a:rPr lang="en-US" altLang="zh-CN" dirty="0" err="1"/>
              <a:t>Pycharm</a:t>
            </a:r>
            <a:r>
              <a:rPr lang="en-US" altLang="zh-CN" dirty="0"/>
              <a:t> (</a:t>
            </a:r>
            <a:r>
              <a:rPr lang="en-US" altLang="zh-CN" dirty="0">
                <a:hlinkClick r:id="rId2"/>
              </a:rPr>
              <a:t>https://www.jetbrains.com/pycharm/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通过企业微信注册云大邮箱，并申请免费</a:t>
            </a:r>
            <a:r>
              <a:rPr lang="en-US" altLang="zh-CN" dirty="0"/>
              <a:t>License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0E925-AE8C-4681-BF2A-7F78EE1DB5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94" y="2897837"/>
            <a:ext cx="6468124" cy="3777283"/>
          </a:xfrm>
          <a:prstGeom prst="rect">
            <a:avLst/>
          </a:prstGeom>
        </p:spPr>
      </p:pic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23B4B551-E72A-4C63-8F54-01EA33F218F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19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6B70-6321-4C36-8E67-A1EA3897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Development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DDB8C-A3E9-494F-9253-F0AB8A6D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interpreter settings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00213F-94DE-4C14-928B-B4DE5B3E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41" y="2387065"/>
            <a:ext cx="6349003" cy="4269961"/>
          </a:xfrm>
          <a:prstGeom prst="rect">
            <a:avLst/>
          </a:prstGeom>
        </p:spPr>
      </p:pic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F2C800A1-E983-40A2-B30A-7D8C71A8BA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75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23906-D9BF-4058-893A-A0C77AD1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Development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F7907-0569-4E9A-8FB5-F552DC2F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点击右侧齿轮符号，选择“</a:t>
            </a:r>
            <a:r>
              <a:rPr lang="en-US" altLang="zh-CN" dirty="0"/>
              <a:t>Add…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A5A43-0C84-45F0-AC34-3E757E69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8" y="2299850"/>
            <a:ext cx="6243805" cy="4448240"/>
          </a:xfrm>
          <a:prstGeom prst="rect">
            <a:avLst/>
          </a:prstGeom>
        </p:spPr>
      </p:pic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31C9FF7E-0DF2-4545-AFD1-288E883BD0F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C3E-12E1-4516-B243-24CC521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Development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BAA80-D5E4-4D51-BD24-82C8D45C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点击“</a:t>
            </a:r>
            <a:r>
              <a:rPr lang="en-US" altLang="zh-CN" dirty="0"/>
              <a:t>Existing environment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点击“</a:t>
            </a:r>
            <a:r>
              <a:rPr lang="en-US" altLang="zh-CN" dirty="0"/>
              <a:t>…</a:t>
            </a:r>
            <a:r>
              <a:rPr lang="zh-CN" altLang="en-US" dirty="0"/>
              <a:t>”，选择安装了</a:t>
            </a:r>
            <a:r>
              <a:rPr lang="en-US" altLang="zh-CN" dirty="0"/>
              <a:t>anaconda</a:t>
            </a:r>
            <a:r>
              <a:rPr lang="zh-CN" altLang="en-US" dirty="0"/>
              <a:t>的文件夹下的</a:t>
            </a:r>
            <a:r>
              <a:rPr lang="en-US" altLang="zh-CN" dirty="0"/>
              <a:t>python.exe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A07A7-1EDD-430C-B3EC-9BCE3B40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41" y="2815888"/>
            <a:ext cx="5743410" cy="3904151"/>
          </a:xfrm>
          <a:prstGeom prst="rect">
            <a:avLst/>
          </a:prstGeom>
        </p:spPr>
      </p:pic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AFC89FB7-C8FD-4570-A41A-1C5A2D00E2B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6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C3E9451-FC82-4B07-A417-D9DEEE57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ＭＳ Ｐゴシック" panose="020B0600070205080204" pitchFamily="34" charset="-128"/>
              </a:rPr>
              <a:t>Lectural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2C16124-E5EA-4D6D-B65D-42EBF1C8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zh-CN" dirty="0">
              <a:ea typeface="ＭＳ Ｐゴシック" panose="020B0600070205080204" pitchFamily="34" charset="-128"/>
            </a:endParaRPr>
          </a:p>
          <a:p>
            <a:pPr algn="just"/>
            <a:endParaRPr lang="en-US" altLang="zh-CN" dirty="0">
              <a:ea typeface="ＭＳ Ｐゴシック" panose="020B0600070205080204" pitchFamily="34" charset="-128"/>
            </a:endParaRPr>
          </a:p>
          <a:p>
            <a:pPr algn="just"/>
            <a:endParaRPr lang="en-US" altLang="zh-CN" dirty="0">
              <a:ea typeface="ＭＳ Ｐゴシック" panose="020B0600070205080204" pitchFamily="34" charset="-128"/>
            </a:endParaRPr>
          </a:p>
          <a:p>
            <a:pPr algn="just"/>
            <a:endParaRPr lang="en-US" altLang="zh-CN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zh-CN" dirty="0">
                <a:ea typeface="ＭＳ Ｐゴシック" panose="020B0600070205080204" pitchFamily="34" charset="-128"/>
              </a:rPr>
              <a:t>Tel: 13308859600</a:t>
            </a:r>
          </a:p>
          <a:p>
            <a:pPr algn="just"/>
            <a:r>
              <a:rPr lang="en-US" altLang="zh-CN" dirty="0">
                <a:ea typeface="ＭＳ Ｐゴシック" panose="020B0600070205080204" pitchFamily="34" charset="-128"/>
              </a:rPr>
              <a:t>E-mail: </a:t>
            </a:r>
            <a:r>
              <a:rPr lang="en-US" altLang="zh-CN" dirty="0">
                <a:ea typeface="ＭＳ Ｐゴシック" panose="020B0600070205080204" pitchFamily="34" charset="-128"/>
                <a:hlinkClick r:id="rId2"/>
              </a:rPr>
              <a:t>wangjin@ynu.edu.cn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zh-CN" dirty="0" err="1">
                <a:ea typeface="ＭＳ Ｐゴシック" panose="020B0600070205080204" pitchFamily="34" charset="-128"/>
              </a:rPr>
              <a:t>Github</a:t>
            </a:r>
            <a:r>
              <a:rPr lang="en-US" altLang="zh-CN" dirty="0">
                <a:ea typeface="ＭＳ Ｐゴシック" panose="020B0600070205080204" pitchFamily="34" charset="-128"/>
              </a:rPr>
              <a:t>:</a:t>
            </a:r>
          </a:p>
          <a:p>
            <a:pPr algn="just"/>
            <a:r>
              <a:rPr lang="en-US" altLang="zh-CN" sz="2400" dirty="0"/>
              <a:t>https://github.com/wangjin0818/Advanced_Computer_Network_2024</a:t>
            </a:r>
            <a:endParaRPr lang="zh-CN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12292" name="Picture 12" descr="underline_base">
            <a:extLst>
              <a:ext uri="{FF2B5EF4-FFF2-40B4-BE49-F238E27FC236}">
                <a16:creationId xmlns:a16="http://schemas.microsoft.com/office/drawing/2014/main" id="{1C691984-B28F-4878-930B-CD37B410186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33A68C6-CA2B-47A3-801E-8915930441CB}"/>
              </a:ext>
            </a:extLst>
          </p:cNvPr>
          <p:cNvSpPr txBox="1">
            <a:spLocks/>
          </p:cNvSpPr>
          <p:nvPr/>
        </p:nvSpPr>
        <p:spPr>
          <a:xfrm>
            <a:off x="838200" y="2343881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王津   </a:t>
            </a:r>
            <a:r>
              <a:rPr lang="zh-CN" altLang="en-US" b="1" dirty="0"/>
              <a:t>教授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9559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C3E9451-FC82-4B07-A417-D9DEEE57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Welcome to this course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2C16124-E5EA-4D6D-B65D-42EBF1C8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ea typeface="ＭＳ Ｐゴシック" panose="020B0600070205080204" pitchFamily="34" charset="-128"/>
              </a:rPr>
              <a:t>This project-based course will explore research topics in computer networking, primarily at the IP layer and above.</a:t>
            </a:r>
          </a:p>
          <a:p>
            <a:pPr algn="just">
              <a:spcBef>
                <a:spcPts val="1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You will gain exposure to burgeoning areas of computer networking and learn how to use the tools commonly used for networking research today.</a:t>
            </a:r>
          </a:p>
          <a:p>
            <a:pPr algn="just">
              <a:spcBef>
                <a:spcPts val="1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Thinking and doing.</a:t>
            </a:r>
          </a:p>
          <a:p>
            <a:pPr algn="just">
              <a:spcBef>
                <a:spcPts val="1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All material can be 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2292" name="Picture 12" descr="underline_base">
            <a:extLst>
              <a:ext uri="{FF2B5EF4-FFF2-40B4-BE49-F238E27FC236}">
                <a16:creationId xmlns:a16="http://schemas.microsoft.com/office/drawing/2014/main" id="{1C691984-B28F-4878-930B-CD37B410186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36BBE36-1445-441F-85AD-DB0D2246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Syllabus</a:t>
            </a:r>
            <a:endParaRPr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4720836-3B76-4AB3-92EC-C6152C52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Chapter 1: Computer Networks and the Internet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2: Application Layer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3: Transport Layer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4: The Network Layer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5: The Link Layer: Links, Access Networks and LAN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6: Wireless and Mobile Networks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7: Multimedia Networking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Chapter 8: Security in Computer Networks</a:t>
            </a:r>
          </a:p>
        </p:txBody>
      </p:sp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226BC9D9-0764-4DF2-ACFA-6BC2A7CBEFC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36BBE36-1445-441F-85AD-DB0D2246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Knowledge you will learn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4720836-3B76-4AB3-92EC-C6152C52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K1: Wireless Networks and 5G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K2: Encryption and Blockchain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K3: Multimedia Networking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K4: Distributed Hash Table and P2P Streaming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K5: Congestion Management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K6: Reliable Data Transfer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K7: Bellman-Ford Equation and RIP protocol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K8: Dijkstra Algorithm and OSPF protocol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K9: Software Defined Network </a:t>
            </a:r>
            <a:r>
              <a:rPr lang="zh-CN" altLang="en-US" dirty="0">
                <a:ea typeface="ＭＳ Ｐゴシック" panose="020B0600070205080204" pitchFamily="34" charset="-128"/>
              </a:rPr>
              <a:t>（</a:t>
            </a:r>
            <a:r>
              <a:rPr lang="en-US" altLang="zh-CN" dirty="0">
                <a:ea typeface="ＭＳ Ｐゴシック" panose="020B0600070205080204" pitchFamily="34" charset="-128"/>
              </a:rPr>
              <a:t>SDN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endParaRPr lang="en-US" altLang="zh-CN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226BC9D9-0764-4DF2-ACFA-6BC2A7CBEFC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01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07ED665-0CF3-493E-BA25-13239D76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Teaching material - Primary</a:t>
            </a:r>
            <a:endParaRPr lang="zh-CN" altLang="en-US">
              <a:ea typeface="ＭＳ Ｐゴシック" panose="020B0600070205080204" pitchFamily="34" charset="-128"/>
            </a:endParaRPr>
          </a:p>
        </p:txBody>
      </p:sp>
      <p:pic>
        <p:nvPicPr>
          <p:cNvPr id="14339" name="Picture 1" descr="6e_cover.jpg">
            <a:extLst>
              <a:ext uri="{FF2B5EF4-FFF2-40B4-BE49-F238E27FC236}">
                <a16:creationId xmlns:a16="http://schemas.microsoft.com/office/drawing/2014/main" id="{8DD3DACA-2CE4-4F89-80C9-A3DEB9E1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3367088"/>
            <a:ext cx="2306638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内容占位符 9">
            <a:extLst>
              <a:ext uri="{FF2B5EF4-FFF2-40B4-BE49-F238E27FC236}">
                <a16:creationId xmlns:a16="http://schemas.microsoft.com/office/drawing/2014/main" id="{9C823481-7E8F-4170-A552-7DAA23E7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11314"/>
            <a:ext cx="7772400" cy="3152775"/>
          </a:xfrm>
        </p:spPr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Computer Networking: A Top-Down Approach</a:t>
            </a:r>
          </a:p>
          <a:p>
            <a:r>
              <a:rPr lang="zh-CN" altLang="en-US" dirty="0">
                <a:ea typeface="ＭＳ Ｐゴシック" panose="020B0600070205080204" pitchFamily="34" charset="-128"/>
              </a:rPr>
              <a:t>计算机网络： 自顶向下方法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zh-CN" baseline="30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edition</a:t>
            </a:r>
            <a:r>
              <a:rPr lang="zh-CN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，</a:t>
            </a:r>
            <a:r>
              <a:rPr lang="en-US" altLang="zh-CN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Jim Kurose, Keith Ross</a:t>
            </a:r>
            <a:br>
              <a:rPr lang="en-US" altLang="zh-CN" dirty="0">
                <a:solidFill>
                  <a:srgbClr val="008000"/>
                </a:solidFill>
                <a:ea typeface="ＭＳ Ｐゴシック" panose="020B0600070205080204" pitchFamily="34" charset="-128"/>
              </a:rPr>
            </a:br>
            <a:endParaRPr lang="zh-CN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4341" name="图片 13">
            <a:extLst>
              <a:ext uri="{FF2B5EF4-FFF2-40B4-BE49-F238E27FC236}">
                <a16:creationId xmlns:a16="http://schemas.microsoft.com/office/drawing/2014/main" id="{C3701189-E135-4CC9-8184-79878843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3238501"/>
            <a:ext cx="293846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underline_base">
            <a:extLst>
              <a:ext uri="{FF2B5EF4-FFF2-40B4-BE49-F238E27FC236}">
                <a16:creationId xmlns:a16="http://schemas.microsoft.com/office/drawing/2014/main" id="{D6F56E3B-D1C8-4BD2-9657-6BF2B0FEB7D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D2393567-5932-4BD3-BF58-8ACEFF1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Teaching material - Supplement</a:t>
            </a:r>
            <a:endParaRPr lang="zh-CN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9B0706C7-4475-4BFA-A5FD-20686C75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ＭＳ Ｐゴシック" panose="020B0600070205080204" pitchFamily="34" charset="-128"/>
              </a:rPr>
              <a:t>高级计算机网络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zh-CN" altLang="en-US" dirty="0">
                <a:ea typeface="ＭＳ Ｐゴシック" panose="020B0600070205080204" pitchFamily="34" charset="-128"/>
              </a:rPr>
              <a:t>中科大郑烇、杨坚</a:t>
            </a:r>
          </a:p>
        </p:txBody>
      </p:sp>
      <p:pic>
        <p:nvPicPr>
          <p:cNvPr id="15364" name="Picture 12" descr="underline_base">
            <a:extLst>
              <a:ext uri="{FF2B5EF4-FFF2-40B4-BE49-F238E27FC236}">
                <a16:creationId xmlns:a16="http://schemas.microsoft.com/office/drawing/2014/main" id="{4C16C5FD-5BFD-4163-A3D5-8F58F4CD544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9064"/>
            <a:ext cx="7232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6D6DB1-E323-488C-B7F1-83B0ED93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99" y="2891908"/>
            <a:ext cx="5232396" cy="29432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FF3715-B39E-4BC2-80B3-6B33D933DB5F}"/>
              </a:ext>
            </a:extLst>
          </p:cNvPr>
          <p:cNvSpPr txBox="1"/>
          <p:nvPr/>
        </p:nvSpPr>
        <p:spPr>
          <a:xfrm>
            <a:off x="3227099" y="597690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https://www.bilibili.com/video/BV1BL4y1J7vh/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B5BB5CC5-45AA-4CF0-B36C-B2656A39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Grading</a:t>
            </a:r>
            <a:endParaRPr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04140F60-E67C-4265-AF27-31850F52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Algorithm Implementation (20%)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Network Basics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Raw Sockets and Sniffing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Pretty Good Privacy (PGP) – How to implement a secure system online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Bellman-Ford Equation and RIP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Dijkstra Algorithm and OSPF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Course Project </a:t>
            </a:r>
            <a:r>
              <a:rPr lang="zh-CN" altLang="en-US" dirty="0">
                <a:ea typeface="ＭＳ Ｐゴシック" panose="020B0600070205080204" pitchFamily="34" charset="-128"/>
              </a:rPr>
              <a:t>（</a:t>
            </a:r>
            <a:r>
              <a:rPr lang="en-US" altLang="zh-CN" dirty="0">
                <a:ea typeface="ＭＳ Ｐゴシック" panose="020B0600070205080204" pitchFamily="34" charset="-128"/>
              </a:rPr>
              <a:t>Campus network simulation</a:t>
            </a:r>
            <a:r>
              <a:rPr lang="zh-CN" altLang="en-US" dirty="0">
                <a:ea typeface="ＭＳ Ｐゴシック" panose="020B0600070205080204" pitchFamily="34" charset="-128"/>
              </a:rPr>
              <a:t>） </a:t>
            </a:r>
            <a:r>
              <a:rPr lang="en-US" altLang="zh-CN" dirty="0">
                <a:ea typeface="ＭＳ Ｐゴシック" panose="020B0600070205080204" pitchFamily="34" charset="-128"/>
              </a:rPr>
              <a:t>(20%)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Final Exam (60%)</a:t>
            </a:r>
          </a:p>
          <a:p>
            <a:r>
              <a:rPr lang="en-US" altLang="zh-CN" u="sng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Attendence</a:t>
            </a:r>
            <a:endParaRPr lang="zh-CN" altLang="en-US" u="sng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" name="Picture 12" descr="underline_base">
            <a:extLst>
              <a:ext uri="{FF2B5EF4-FFF2-40B4-BE49-F238E27FC236}">
                <a16:creationId xmlns:a16="http://schemas.microsoft.com/office/drawing/2014/main" id="{586977AC-349F-4C16-9CBA-164D7C214FC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49F9-BDF1-49AC-95EB-8D5332FA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63E20-C0A8-4A7E-9474-EEC97336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8845" cy="4351338"/>
          </a:xfrm>
        </p:spPr>
        <p:txBody>
          <a:bodyPr/>
          <a:lstStyle/>
          <a:p>
            <a:r>
              <a:rPr lang="zh-CN" altLang="en-US" dirty="0"/>
              <a:t>雨课堂提交</a:t>
            </a:r>
            <a:endParaRPr lang="en-US" altLang="zh-CN" dirty="0"/>
          </a:p>
          <a:p>
            <a:r>
              <a:rPr lang="en-US" altLang="zh-CN" dirty="0"/>
              <a:t>All codes are required to be written in </a:t>
            </a:r>
            <a:r>
              <a:rPr lang="en-US" altLang="zh-CN" b="1" u="sng" dirty="0"/>
              <a:t>Python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Plagiarism is strictly prohibited</a:t>
            </a:r>
          </a:p>
          <a:p>
            <a:r>
              <a:rPr lang="en-US" altLang="zh-CN" dirty="0"/>
              <a:t>Both persons involved in plagiarism will have their grades cancelled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E321F-E4D7-48D5-904E-E403EE89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00" y="1690688"/>
            <a:ext cx="2676525" cy="3448050"/>
          </a:xfrm>
          <a:prstGeom prst="rect">
            <a:avLst/>
          </a:prstGeom>
        </p:spPr>
      </p:pic>
      <p:pic>
        <p:nvPicPr>
          <p:cNvPr id="6" name="Picture 12" descr="underline_base">
            <a:extLst>
              <a:ext uri="{FF2B5EF4-FFF2-40B4-BE49-F238E27FC236}">
                <a16:creationId xmlns:a16="http://schemas.microsoft.com/office/drawing/2014/main" id="{40A5463C-4BA9-4447-9CF1-A18518FBB6C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19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05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566</Words>
  <Application>Microsoft Office PowerPoint</Application>
  <PresentationFormat>宽屏</PresentationFormat>
  <Paragraphs>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Advanced Computer Network</vt:lpstr>
      <vt:lpstr>Lectural</vt:lpstr>
      <vt:lpstr>Welcome to this course</vt:lpstr>
      <vt:lpstr>Syllabus</vt:lpstr>
      <vt:lpstr>Knowledge you will learn</vt:lpstr>
      <vt:lpstr>Teaching material - Primary</vt:lpstr>
      <vt:lpstr>Teaching material - Supplement</vt:lpstr>
      <vt:lpstr>Grading</vt:lpstr>
      <vt:lpstr>Code Submission</vt:lpstr>
      <vt:lpstr>Tips</vt:lpstr>
      <vt:lpstr>Environment Settings</vt:lpstr>
      <vt:lpstr>Environment Settings</vt:lpstr>
      <vt:lpstr>Environment Settings</vt:lpstr>
      <vt:lpstr>Integrated Development Environment</vt:lpstr>
      <vt:lpstr>Integrated Development Environment</vt:lpstr>
      <vt:lpstr>Integrated Development Environment</vt:lpstr>
      <vt:lpstr>Integrated 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Network</dc:title>
  <dc:creator>津 王</dc:creator>
  <cp:lastModifiedBy>津 王</cp:lastModifiedBy>
  <cp:revision>13</cp:revision>
  <dcterms:created xsi:type="dcterms:W3CDTF">2024-08-21T06:31:15Z</dcterms:created>
  <dcterms:modified xsi:type="dcterms:W3CDTF">2024-08-21T09:40:25Z</dcterms:modified>
</cp:coreProperties>
</file>