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99" r:id="rId2"/>
    <p:sldId id="713" r:id="rId3"/>
    <p:sldId id="738" r:id="rId4"/>
    <p:sldId id="807" r:id="rId5"/>
    <p:sldId id="843" r:id="rId6"/>
    <p:sldId id="844" r:id="rId7"/>
    <p:sldId id="845" r:id="rId8"/>
    <p:sldId id="846" r:id="rId9"/>
    <p:sldId id="847" r:id="rId10"/>
    <p:sldId id="848" r:id="rId11"/>
    <p:sldId id="849" r:id="rId12"/>
    <p:sldId id="850" r:id="rId13"/>
    <p:sldId id="851" r:id="rId14"/>
    <p:sldId id="852" r:id="rId15"/>
    <p:sldId id="853" r:id="rId16"/>
    <p:sldId id="854" r:id="rId17"/>
    <p:sldId id="792" r:id="rId18"/>
    <p:sldId id="819" r:id="rId19"/>
    <p:sldId id="855" r:id="rId20"/>
    <p:sldId id="856" r:id="rId21"/>
    <p:sldId id="857" r:id="rId22"/>
    <p:sldId id="858" r:id="rId23"/>
    <p:sldId id="831" r:id="rId24"/>
    <p:sldId id="859" r:id="rId25"/>
    <p:sldId id="860" r:id="rId26"/>
    <p:sldId id="861" r:id="rId27"/>
    <p:sldId id="862" r:id="rId28"/>
    <p:sldId id="863" r:id="rId29"/>
    <p:sldId id="796" r:id="rId30"/>
    <p:sldId id="790" r:id="rId31"/>
    <p:sldId id="791" r:id="rId32"/>
    <p:sldId id="797" r:id="rId33"/>
    <p:sldId id="801" r:id="rId34"/>
    <p:sldId id="795" r:id="rId35"/>
    <p:sldId id="803" r:id="rId36"/>
    <p:sldId id="802" r:id="rId37"/>
    <p:sldId id="804" r:id="rId38"/>
    <p:sldId id="805" r:id="rId39"/>
    <p:sldId id="806" r:id="rId40"/>
    <p:sldId id="833" r:id="rId41"/>
    <p:sldId id="834" r:id="rId42"/>
    <p:sldId id="835" r:id="rId43"/>
    <p:sldId id="836" r:id="rId44"/>
    <p:sldId id="837" r:id="rId45"/>
    <p:sldId id="838" r:id="rId46"/>
    <p:sldId id="839" r:id="rId47"/>
    <p:sldId id="840" r:id="rId48"/>
    <p:sldId id="841" r:id="rId49"/>
    <p:sldId id="842" r:id="rId50"/>
    <p:sldId id="736" r:id="rId51"/>
  </p:sldIdLst>
  <p:sldSz cx="9144000" cy="5143500" type="screen16x9"/>
  <p:notesSz cx="9942513" cy="6761163"/>
  <p:custDataLst>
    <p:tags r:id="rId5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88769" autoAdjust="0"/>
  </p:normalViewPr>
  <p:slideViewPr>
    <p:cSldViewPr snapToGrid="0">
      <p:cViewPr varScale="1">
        <p:scale>
          <a:sx n="134" d="100"/>
          <a:sy n="134" d="100"/>
        </p:scale>
        <p:origin x="912" y="102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09:30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61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0.w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6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5.w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4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4.wmf"/><Relationship Id="rId3" Type="http://schemas.openxmlformats.org/officeDocument/2006/relationships/image" Target="../media/image70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3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0.bin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69.bin"/><Relationship Id="rId17" Type="http://schemas.openxmlformats.org/officeDocument/2006/relationships/oleObject" Target="../embeddings/oleObject74.bin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76.wmf"/><Relationship Id="rId15" Type="http://schemas.openxmlformats.org/officeDocument/2006/relationships/oleObject" Target="../embeddings/oleObject7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7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77.bin"/><Relationship Id="rId3" Type="http://schemas.openxmlformats.org/officeDocument/2006/relationships/image" Target="../media/image81.emf"/><Relationship Id="rId7" Type="http://schemas.openxmlformats.org/officeDocument/2006/relationships/image" Target="../media/image84.wmf"/><Relationship Id="rId12" Type="http://schemas.openxmlformats.org/officeDocument/2006/relationships/image" Target="../media/image88.wmf"/><Relationship Id="rId2" Type="http://schemas.openxmlformats.org/officeDocument/2006/relationships/image" Target="../media/image80.emf"/><Relationship Id="rId16" Type="http://schemas.openxmlformats.org/officeDocument/2006/relationships/image" Target="../media/image9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76.bin"/><Relationship Id="rId5" Type="http://schemas.openxmlformats.org/officeDocument/2006/relationships/image" Target="../media/image83.emf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7.emf"/><Relationship Id="rId4" Type="http://schemas.openxmlformats.org/officeDocument/2006/relationships/image" Target="../media/image82.emf"/><Relationship Id="rId9" Type="http://schemas.openxmlformats.org/officeDocument/2006/relationships/image" Target="../media/image86.emf"/><Relationship Id="rId14" Type="http://schemas.openxmlformats.org/officeDocument/2006/relationships/image" Target="../media/image8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8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0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9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9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97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6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wmf"/><Relationship Id="rId1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31.wmf"/><Relationship Id="rId3" Type="http://schemas.openxmlformats.org/officeDocument/2006/relationships/image" Target="../media/image26.e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34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5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7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2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1.w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41" y="1986975"/>
            <a:ext cx="287771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逻辑斯蒂回归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F8D6-CB1C-4FE8-9ED7-7B6FA3ED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81A1-769D-4AEC-AF03-4DF4DD97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非线性决策平面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E1D732-BD42-440E-860B-26EEF1E8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86" y="1245392"/>
            <a:ext cx="3587939" cy="3213907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8D217F-9963-4203-86E4-B27AB0A07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91612"/>
              </p:ext>
            </p:extLst>
          </p:nvPr>
        </p:nvGraphicFramePr>
        <p:xfrm>
          <a:off x="4124514" y="1168400"/>
          <a:ext cx="463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35360" imgH="419040" progId="Equation.DSMT4">
                  <p:embed/>
                </p:oleObj>
              </mc:Choice>
              <mc:Fallback>
                <p:oleObj name="Equation" r:id="rId3" imgW="463536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25A0A3D-13EC-436A-B455-0F9B54213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4514" y="1168400"/>
                        <a:ext cx="4635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1E2A773-3957-41E2-B50F-7B42DCFB7F8E}"/>
              </a:ext>
            </a:extLst>
          </p:cNvPr>
          <p:cNvSpPr txBox="1"/>
          <p:nvPr/>
        </p:nvSpPr>
        <p:spPr>
          <a:xfrm>
            <a:off x="4300537" y="2052325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DF537FD-BA30-424A-B3DF-DB9AAAC1E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73395"/>
              </p:ext>
            </p:extLst>
          </p:nvPr>
        </p:nvGraphicFramePr>
        <p:xfrm>
          <a:off x="5779294" y="2027441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160" imgH="419040" progId="Equation.DSMT4">
                  <p:embed/>
                </p:oleObj>
              </mc:Choice>
              <mc:Fallback>
                <p:oleObj name="Equation" r:id="rId5" imgW="1892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9294" y="2027441"/>
                        <a:ext cx="1892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591C7ED-12C4-43D4-8A4D-E5620ED66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34873"/>
              </p:ext>
            </p:extLst>
          </p:nvPr>
        </p:nvGraphicFramePr>
        <p:xfrm>
          <a:off x="4247416" y="2852345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67080" imgH="914400" progId="Equation.DSMT4">
                  <p:embed/>
                </p:oleObj>
              </mc:Choice>
              <mc:Fallback>
                <p:oleObj name="Equation" r:id="rId7" imgW="4267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7416" y="2852345"/>
                        <a:ext cx="4267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016118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AF96-86DA-4817-89DB-11D3658B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3B2E-F4EA-4B4F-A85B-A81C238C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个样本                                  ，其中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求解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96CBD3-67DA-4BD2-86E0-83EC10183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94068"/>
              </p:ext>
            </p:extLst>
          </p:nvPr>
        </p:nvGraphicFramePr>
        <p:xfrm>
          <a:off x="1779588" y="625289"/>
          <a:ext cx="441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19360" imgH="406080" progId="Equation.DSMT4">
                  <p:embed/>
                </p:oleObj>
              </mc:Choice>
              <mc:Fallback>
                <p:oleObj name="Equation" r:id="rId2" imgW="4419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9588" y="625289"/>
                        <a:ext cx="4419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5AAE6E-AD70-42A2-AC34-564707CF1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84086"/>
              </p:ext>
            </p:extLst>
          </p:nvPr>
        </p:nvGraphicFramePr>
        <p:xfrm>
          <a:off x="1853407" y="1412081"/>
          <a:ext cx="1828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1803240" progId="Equation.DSMT4">
                  <p:embed/>
                </p:oleObj>
              </mc:Choice>
              <mc:Fallback>
                <p:oleObj name="Equation" r:id="rId4" imgW="182880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3407" y="1412081"/>
                        <a:ext cx="1828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A9B8145-6E7B-4FBC-9D27-E316E2F57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73532"/>
              </p:ext>
            </p:extLst>
          </p:nvPr>
        </p:nvGraphicFramePr>
        <p:xfrm>
          <a:off x="4586288" y="212328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380880" progId="Equation.DSMT4">
                  <p:embed/>
                </p:oleObj>
              </mc:Choice>
              <mc:Fallback>
                <p:oleObj name="Equation" r:id="rId6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6288" y="212328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30D6832-8FBD-43CF-9346-0E1F71BCF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22721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306720" progId="Equation.DSMT4">
                  <p:embed/>
                </p:oleObj>
              </mc:Choice>
              <mc:Fallback>
                <p:oleObj name="Equation" r:id="rId8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939BBCB-56C5-4FD2-A22C-57ABA80A5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636008"/>
              </p:ext>
            </p:extLst>
          </p:nvPr>
        </p:nvGraphicFramePr>
        <p:xfrm>
          <a:off x="721518" y="3352800"/>
          <a:ext cx="313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36680" imgH="774360" progId="Equation.DSMT4">
                  <p:embed/>
                </p:oleObj>
              </mc:Choice>
              <mc:Fallback>
                <p:oleObj name="Equation" r:id="rId10" imgW="3136680" imgH="7743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1518" y="3352800"/>
                        <a:ext cx="31369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A15BF02-8F0B-4311-8BD7-4CD1A6026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030565"/>
              </p:ext>
            </p:extLst>
          </p:nvPr>
        </p:nvGraphicFramePr>
        <p:xfrm>
          <a:off x="1280319" y="4378511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79360" progId="Equation.DSMT4">
                  <p:embed/>
                </p:oleObj>
              </mc:Choice>
              <mc:Fallback>
                <p:oleObj name="Equation" r:id="rId12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80319" y="4378511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332723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535D-505D-4E3F-8953-C482A7F5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E5881-2708-4F1C-88CC-27553563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529724"/>
            <a:ext cx="8523798" cy="4121188"/>
          </a:xfrm>
        </p:spPr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线性回归：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逻辑斯蒂回归：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E865D09-3CE3-4C69-934B-91B006634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02902"/>
              </p:ext>
            </p:extLst>
          </p:nvPr>
        </p:nvGraphicFramePr>
        <p:xfrm>
          <a:off x="2110581" y="1212850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787320" progId="Equation.DSMT4">
                  <p:embed/>
                </p:oleObj>
              </mc:Choice>
              <mc:Fallback>
                <p:oleObj name="Equation" r:id="rId2" imgW="36576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0581" y="1212850"/>
                        <a:ext cx="3657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7D21808-D1DA-479A-A5E3-4D8E16DC9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71534"/>
              </p:ext>
            </p:extLst>
          </p:nvPr>
        </p:nvGraphicFramePr>
        <p:xfrm>
          <a:off x="2578100" y="214581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81480" imgH="888840" progId="Equation.DSMT4">
                  <p:embed/>
                </p:oleObj>
              </mc:Choice>
              <mc:Fallback>
                <p:oleObj name="Equation" r:id="rId4" imgW="5181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8100" y="214581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D5A9F98-C2F8-4C60-9080-992654CFF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3143250"/>
            <a:ext cx="3009900" cy="2038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41684C-C898-448C-8ED2-9EF6A4BB1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" y="3106255"/>
            <a:ext cx="2971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815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78818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/>
              <a:t>，则误差趋向无穷大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63427"/>
              </p:ext>
            </p:extLst>
          </p:nvPr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480" imgH="888840" progId="Equation.DSMT4">
                  <p:embed/>
                </p:oleObj>
              </mc:Choice>
              <mc:Fallback>
                <p:oleObj name="Equation" r:id="rId2" imgW="5181480" imgH="8888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7D21808-D1DA-479A-A5E3-4D8E16DC9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FC102F-D611-4E66-A723-FCAD31E6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54" y="1893727"/>
            <a:ext cx="3264089" cy="324977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8447D8F-DE55-41BA-9F27-889DE6D66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78986"/>
              </p:ext>
            </p:extLst>
          </p:nvPr>
        </p:nvGraphicFramePr>
        <p:xfrm>
          <a:off x="6847682" y="203311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380880" progId="Equation.DSMT4">
                  <p:embed/>
                </p:oleObj>
              </mc:Choice>
              <mc:Fallback>
                <p:oleObj name="Equation" r:id="rId5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7682" y="203311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A068E6A-46C2-4D18-864C-AEB21DC7E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85763"/>
              </p:ext>
            </p:extLst>
          </p:nvPr>
        </p:nvGraphicFramePr>
        <p:xfrm>
          <a:off x="6403302" y="2468407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761760" progId="Equation.DSMT4">
                  <p:embed/>
                </p:oleObj>
              </mc:Choice>
              <mc:Fallback>
                <p:oleObj name="Equation" r:id="rId7" imgW="12571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3302" y="2468407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67CBCB9-015A-489D-9FF7-36B513713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12499"/>
              </p:ext>
            </p:extLst>
          </p:nvPr>
        </p:nvGraphicFramePr>
        <p:xfrm>
          <a:off x="6530975" y="3468688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30040" imgH="380880" progId="Equation.DSMT4">
                  <p:embed/>
                </p:oleObj>
              </mc:Choice>
              <mc:Fallback>
                <p:oleObj name="Equation" r:id="rId9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30975" y="3468688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1FAC21D-C47A-4E2C-BE70-1F156DE69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32537"/>
              </p:ext>
            </p:extLst>
          </p:nvPr>
        </p:nvGraphicFramePr>
        <p:xfrm>
          <a:off x="5899150" y="3881438"/>
          <a:ext cx="208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82600" imgH="342720" progId="Equation.DSMT4">
                  <p:embed/>
                </p:oleObj>
              </mc:Choice>
              <mc:Fallback>
                <p:oleObj name="Equation" r:id="rId11" imgW="2082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99150" y="3881438"/>
                        <a:ext cx="2082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ABAE2DE-0F16-42AD-BA45-35D5F5AA005A}"/>
              </a:ext>
            </a:extLst>
          </p:cNvPr>
          <p:cNvSpPr txBox="1"/>
          <p:nvPr/>
        </p:nvSpPr>
        <p:spPr>
          <a:xfrm>
            <a:off x="3364705" y="814388"/>
            <a:ext cx="1621631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984828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B583E-1414-49F9-83CC-8E3CA65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63FE8-84E9-488B-80B8-46B3917D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586" y="1903573"/>
            <a:ext cx="4103929" cy="289624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Cost=0   if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也就是说如果                 ，即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但真实结果是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/>
              <a:t>，则误差趋向无穷大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A776392-384E-4B5A-A1F7-A56130E87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902805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480" imgH="888840" progId="Equation.DSMT4">
                  <p:embed/>
                </p:oleObj>
              </mc:Choice>
              <mc:Fallback>
                <p:oleObj name="Equation" r:id="rId2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6500" y="902805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3A1C63-A293-44E2-8074-2194114CF1E3}"/>
              </a:ext>
            </a:extLst>
          </p:cNvPr>
          <p:cNvSpPr txBox="1"/>
          <p:nvPr/>
        </p:nvSpPr>
        <p:spPr>
          <a:xfrm>
            <a:off x="3364705" y="1292381"/>
            <a:ext cx="1914526" cy="528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DF3304-C032-49B1-9A79-D1F255440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04" y="2009851"/>
            <a:ext cx="3110947" cy="307001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F531673-ACA7-4A50-8713-BA04CD549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88563"/>
              </p:ext>
            </p:extLst>
          </p:nvPr>
        </p:nvGraphicFramePr>
        <p:xfrm>
          <a:off x="6991350" y="198120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380880" progId="Equation.DSMT4">
                  <p:embed/>
                </p:oleObj>
              </mc:Choice>
              <mc:Fallback>
                <p:oleObj name="Equation" r:id="rId5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1350" y="198120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781C33F-B8C7-4418-9035-76D8DE6B0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52978"/>
              </p:ext>
            </p:extLst>
          </p:nvPr>
        </p:nvGraphicFramePr>
        <p:xfrm>
          <a:off x="6388100" y="2473968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761760" progId="Equation.DSMT4">
                  <p:embed/>
                </p:oleObj>
              </mc:Choice>
              <mc:Fallback>
                <p:oleObj name="Equation" r:id="rId7" imgW="1257120" imgH="7617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A068E6A-46C2-4D18-864C-AEB21DC7E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88100" y="2473968"/>
                        <a:ext cx="12573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D58D6EB-6D5D-4745-9D41-2B8A015B2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75641"/>
              </p:ext>
            </p:extLst>
          </p:nvPr>
        </p:nvGraphicFramePr>
        <p:xfrm>
          <a:off x="6721475" y="3382963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80880" progId="Equation.DSMT4">
                  <p:embed/>
                </p:oleObj>
              </mc:Choice>
              <mc:Fallback>
                <p:oleObj name="Equation" r:id="rId9" imgW="107928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67CBCB9-015A-489D-9FF7-36B513713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1475" y="3382963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46DAB1F-F168-4491-89A2-C8D76C020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27018"/>
              </p:ext>
            </p:extLst>
          </p:nvPr>
        </p:nvGraphicFramePr>
        <p:xfrm>
          <a:off x="6089650" y="3795713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31840" imgH="342720" progId="Equation.DSMT4">
                  <p:embed/>
                </p:oleObj>
              </mc:Choice>
              <mc:Fallback>
                <p:oleObj name="Equation" r:id="rId11" imgW="2031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1FAC21D-C47A-4E2C-BE70-1F156DE69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9650" y="3795713"/>
                        <a:ext cx="2032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589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4C5D-44E5-4F3D-B4FF-CCD05F11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EC4FB-A883-4022-8739-5557987A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B5C133-B735-4365-9B7B-CFCB41F5A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219499"/>
              </p:ext>
            </p:extLst>
          </p:nvPr>
        </p:nvGraphicFramePr>
        <p:xfrm>
          <a:off x="1027907" y="1081398"/>
          <a:ext cx="518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480" imgH="888840" progId="Equation.DSMT4">
                  <p:embed/>
                </p:oleObj>
              </mc:Choice>
              <mc:Fallback>
                <p:oleObj name="Equation" r:id="rId2" imgW="5181480" imgH="8888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A776392-384E-4B5A-A1F7-A56130E87A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7907" y="1081398"/>
                        <a:ext cx="5181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E4E2C38-8D29-4920-9B8D-24965DAE7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08310"/>
              </p:ext>
            </p:extLst>
          </p:nvPr>
        </p:nvGraphicFramePr>
        <p:xfrm>
          <a:off x="1143000" y="2434511"/>
          <a:ext cx="685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0" imgH="1676160" progId="Equation.DSMT4">
                  <p:embed/>
                </p:oleObj>
              </mc:Choice>
              <mc:Fallback>
                <p:oleObj name="Equation" r:id="rId4" imgW="685800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2434511"/>
                        <a:ext cx="68580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2B65D7F-26DC-492F-BCD6-1FC06FFE3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40358"/>
              </p:ext>
            </p:extLst>
          </p:nvPr>
        </p:nvGraphicFramePr>
        <p:xfrm>
          <a:off x="1355726" y="4346761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342720" progId="Equation.DSMT4">
                  <p:embed/>
                </p:oleObj>
              </mc:Choice>
              <mc:Fallback>
                <p:oleObj name="Equation" r:id="rId6" imgW="1562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5726" y="4346761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88EBE7D-015D-4B5A-B766-ADA4BD73C598}"/>
              </a:ext>
            </a:extLst>
          </p:cNvPr>
          <p:cNvSpPr txBox="1">
            <a:spLocks/>
          </p:cNvSpPr>
          <p:nvPr/>
        </p:nvSpPr>
        <p:spPr>
          <a:xfrm>
            <a:off x="3971402" y="4284941"/>
            <a:ext cx="4103929" cy="46654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模型预测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71D8373-1E8B-4888-9B6C-D51ED1C0C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90916"/>
              </p:ext>
            </p:extLst>
          </p:nvPr>
        </p:nvGraphicFramePr>
        <p:xfrm>
          <a:off x="5686425" y="4196637"/>
          <a:ext cx="2921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0680" imgH="774360" progId="Equation.DSMT4">
                  <p:embed/>
                </p:oleObj>
              </mc:Choice>
              <mc:Fallback>
                <p:oleObj name="Equation" r:id="rId8" imgW="29206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6425" y="4196637"/>
                        <a:ext cx="29210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397314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7818-80C4-474B-ADD8-20B334A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05A86-EF73-4137-B9D3-BDEF8C5E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省略过程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C096FDE-C61B-49EC-873F-A82DBC2A0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007761"/>
              </p:ext>
            </p:extLst>
          </p:nvPr>
        </p:nvGraphicFramePr>
        <p:xfrm>
          <a:off x="1096949" y="1157287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33960" imgH="787320" progId="Equation.DSMT4">
                  <p:embed/>
                </p:oleObj>
              </mc:Choice>
              <mc:Fallback>
                <p:oleObj name="Equation" r:id="rId2" imgW="6933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6949" y="1157287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DEB88D0-5A18-48D1-8E02-315B835D5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880647"/>
              </p:ext>
            </p:extLst>
          </p:nvPr>
        </p:nvGraphicFramePr>
        <p:xfrm>
          <a:off x="1412876" y="2148073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342720" progId="Equation.DSMT4">
                  <p:embed/>
                </p:oleObj>
              </mc:Choice>
              <mc:Fallback>
                <p:oleObj name="Equation" r:id="rId4" imgW="15620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2B65D7F-26DC-492F-BCD6-1FC06FFE3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2876" y="2148073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FF98F27-E3D8-4C2F-B4E6-9238A79A7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00931"/>
              </p:ext>
            </p:extLst>
          </p:nvPr>
        </p:nvGraphicFramePr>
        <p:xfrm>
          <a:off x="1412876" y="2772570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200" imgH="838080" progId="Equation.DSMT4">
                  <p:embed/>
                </p:oleObj>
              </mc:Choice>
              <mc:Fallback>
                <p:oleObj name="Equation" r:id="rId6" imgW="2527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2876" y="2772570"/>
                        <a:ext cx="2527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65B6B1F-C3EE-467A-9FEC-AF2D62B4C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56143"/>
              </p:ext>
            </p:extLst>
          </p:nvPr>
        </p:nvGraphicFramePr>
        <p:xfrm>
          <a:off x="2120106" y="3917160"/>
          <a:ext cx="424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41520" imgH="850680" progId="Equation.DSMT4">
                  <p:embed/>
                </p:oleObj>
              </mc:Choice>
              <mc:Fallback>
                <p:oleObj name="Equation" r:id="rId8" imgW="42415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0106" y="3917160"/>
                        <a:ext cx="42418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4749147-0918-4D86-8284-B5C5FCC0AB38}"/>
              </a:ext>
            </a:extLst>
          </p:cNvPr>
          <p:cNvSpPr/>
          <p:nvPr/>
        </p:nvSpPr>
        <p:spPr>
          <a:xfrm>
            <a:off x="4186238" y="3917160"/>
            <a:ext cx="978693" cy="78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C8B5DD6-27D8-43DD-ABB5-3029C6328EBE}"/>
              </a:ext>
            </a:extLst>
          </p:cNvPr>
          <p:cNvSpPr/>
          <p:nvPr/>
        </p:nvSpPr>
        <p:spPr>
          <a:xfrm rot="15059318">
            <a:off x="5699778" y="3341200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2377CE6-882C-49F9-B6FD-450D896BB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14843"/>
              </p:ext>
            </p:extLst>
          </p:nvPr>
        </p:nvGraphicFramePr>
        <p:xfrm>
          <a:off x="4572000" y="1870870"/>
          <a:ext cx="977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7760" imgH="1803240" progId="Equation.DSMT4">
                  <p:embed/>
                </p:oleObj>
              </mc:Choice>
              <mc:Fallback>
                <p:oleObj name="Equation" r:id="rId10" imgW="9777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0" y="1870870"/>
                        <a:ext cx="9779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153200A-8F5C-448B-8B20-D2B1C28CF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92086"/>
              </p:ext>
            </p:extLst>
          </p:nvPr>
        </p:nvGraphicFramePr>
        <p:xfrm>
          <a:off x="6531216" y="2852269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42920" imgH="1269720" progId="Equation.DSMT4">
                  <p:embed/>
                </p:oleObj>
              </mc:Choice>
              <mc:Fallback>
                <p:oleObj name="Equation" r:id="rId12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31216" y="2852269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45003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39" y="2857637"/>
            <a:ext cx="242887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多分类任务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0510-6AE1-4BB8-B78C-1E7CCD6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EAEA1-73FC-4A18-8A78-7A5D201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电子邮件自动归类：工作、社交、家庭、行程等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医疗诊断：无病、普通感冒、流感、新冠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天气：晴天、多云、下雨、下雪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3D9B95C-5FDA-49D2-A366-3E9F06490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50247"/>
              </p:ext>
            </p:extLst>
          </p:nvPr>
        </p:nvGraphicFramePr>
        <p:xfrm>
          <a:off x="2934494" y="1220788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342720" progId="Equation.DSMT4">
                  <p:embed/>
                </p:oleObj>
              </mc:Choice>
              <mc:Fallback>
                <p:oleObj name="Equation" r:id="rId2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4494" y="1220788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062887-F5CA-47BC-8A5A-5E665CDD9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80550"/>
              </p:ext>
            </p:extLst>
          </p:nvPr>
        </p:nvGraphicFramePr>
        <p:xfrm>
          <a:off x="3692525" y="1220788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42720" progId="Equation.DSMT4">
                  <p:embed/>
                </p:oleObj>
              </mc:Choice>
              <mc:Fallback>
                <p:oleObj name="Equation" r:id="rId4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2525" y="1220788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D7941D7-C4C3-415C-B2DD-FF7A5B8A1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02967"/>
              </p:ext>
            </p:extLst>
          </p:nvPr>
        </p:nvGraphicFramePr>
        <p:xfrm>
          <a:off x="4454525" y="1192213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342720" progId="Equation.DSMT4">
                  <p:embed/>
                </p:oleObj>
              </mc:Choice>
              <mc:Fallback>
                <p:oleObj name="Equation" r:id="rId6" imgW="6476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54525" y="1192213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1D63A5C-3FC0-4870-8265-8090E45D9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36423"/>
              </p:ext>
            </p:extLst>
          </p:nvPr>
        </p:nvGraphicFramePr>
        <p:xfrm>
          <a:off x="5222081" y="1171575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342720" progId="Equation.DSMT4">
                  <p:embed/>
                </p:oleObj>
              </mc:Choice>
              <mc:Fallback>
                <p:oleObj name="Equation" r:id="rId8" imgW="672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22081" y="1171575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E36A7CB-2543-464D-9535-53F6217A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26733"/>
              </p:ext>
            </p:extLst>
          </p:nvPr>
        </p:nvGraphicFramePr>
        <p:xfrm>
          <a:off x="1908175" y="257889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480" imgH="342720" progId="Equation.DSMT4">
                  <p:embed/>
                </p:oleObj>
              </mc:Choice>
              <mc:Fallback>
                <p:oleObj name="Equation" r:id="rId10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8175" y="257889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CA91807-A0F7-4A30-9905-38EA17BE3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46838"/>
              </p:ext>
            </p:extLst>
          </p:nvPr>
        </p:nvGraphicFramePr>
        <p:xfrm>
          <a:off x="2934494" y="2578894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72840" imgH="342720" progId="Equation.DSMT4">
                  <p:embed/>
                </p:oleObj>
              </mc:Choice>
              <mc:Fallback>
                <p:oleObj name="Equation" r:id="rId11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4494" y="2578894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50F309B-A13E-481D-B2DF-81A712C67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5791"/>
              </p:ext>
            </p:extLst>
          </p:nvPr>
        </p:nvGraphicFramePr>
        <p:xfrm>
          <a:off x="3924300" y="2571750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40" imgH="342720" progId="Equation.DSMT4">
                  <p:embed/>
                </p:oleObj>
              </mc:Choice>
              <mc:Fallback>
                <p:oleObj name="Equation" r:id="rId12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4300" y="2571750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C83FBC7-BB69-4C72-A35A-5124E49F9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88653"/>
              </p:ext>
            </p:extLst>
          </p:nvPr>
        </p:nvGraphicFramePr>
        <p:xfrm>
          <a:off x="4702971" y="257175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72840" imgH="342720" progId="Equation.DSMT4">
                  <p:embed/>
                </p:oleObj>
              </mc:Choice>
              <mc:Fallback>
                <p:oleObj name="Equation" r:id="rId13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02971" y="257175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1667EF4-1BD6-41F4-B51C-3E9B32658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508729"/>
              </p:ext>
            </p:extLst>
          </p:nvPr>
        </p:nvGraphicFramePr>
        <p:xfrm>
          <a:off x="1404938" y="3744913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9480" imgH="342720" progId="Equation.DSMT4">
                  <p:embed/>
                </p:oleObj>
              </mc:Choice>
              <mc:Fallback>
                <p:oleObj name="Equation" r:id="rId14" imgW="609480" imgH="3427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3D9B95C-5FDA-49D2-A366-3E9F06490C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4938" y="3744913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53D291CE-A9AA-4F36-8B64-CEFEF4E1E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76682"/>
              </p:ext>
            </p:extLst>
          </p:nvPr>
        </p:nvGraphicFramePr>
        <p:xfrm>
          <a:off x="2162969" y="3744913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72840" imgH="342720" progId="Equation.DSMT4">
                  <p:embed/>
                </p:oleObj>
              </mc:Choice>
              <mc:Fallback>
                <p:oleObj name="Equation" r:id="rId15" imgW="672840" imgH="3427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A062887-F5CA-47BC-8A5A-5E665CDD9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969" y="3744913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8E9F023-9E84-4858-9BCA-0D320DE4F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00138"/>
              </p:ext>
            </p:extLst>
          </p:nvPr>
        </p:nvGraphicFramePr>
        <p:xfrm>
          <a:off x="2924969" y="3716338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7640" imgH="342720" progId="Equation.DSMT4">
                  <p:embed/>
                </p:oleObj>
              </mc:Choice>
              <mc:Fallback>
                <p:oleObj name="Equation" r:id="rId16" imgW="647640" imgH="3427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D7941D7-C4C3-415C-B2DD-FF7A5B8A1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4969" y="3716338"/>
                        <a:ext cx="647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499479A-AA48-448F-B57F-B60585B47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71401"/>
              </p:ext>
            </p:extLst>
          </p:nvPr>
        </p:nvGraphicFramePr>
        <p:xfrm>
          <a:off x="3692525" y="3695700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72840" imgH="342720" progId="Equation.DSMT4">
                  <p:embed/>
                </p:oleObj>
              </mc:Choice>
              <mc:Fallback>
                <p:oleObj name="Equation" r:id="rId17" imgW="672840" imgH="3427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1D63A5C-3FC0-4870-8265-8090E45D9B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92525" y="3695700"/>
                        <a:ext cx="673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8415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728A-D3E6-48B6-B9C7-FD6759E1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948A9-33F8-41AF-9030-399D34D9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269850" cy="4121188"/>
          </a:xfrm>
        </p:spPr>
        <p:txBody>
          <a:bodyPr/>
          <a:lstStyle/>
          <a:p>
            <a:r>
              <a:rPr lang="zh-CN" altLang="en-US" dirty="0"/>
              <a:t>二分类问题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A100D5-2FA5-4BF4-9460-24187CFF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88191"/>
            <a:ext cx="3748087" cy="335828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64F7E6-0291-4375-87BB-FCF17D3B186A}"/>
              </a:ext>
            </a:extLst>
          </p:cNvPr>
          <p:cNvSpPr txBox="1">
            <a:spLocks/>
          </p:cNvSpPr>
          <p:nvPr/>
        </p:nvSpPr>
        <p:spPr>
          <a:xfrm>
            <a:off x="4686300" y="625289"/>
            <a:ext cx="4139648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多分类问题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AE3B32-48DF-4DA5-8898-FADDABFF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5" y="1359615"/>
            <a:ext cx="3750469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4738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多分类任务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逻辑斯蒂回归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过拟合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编程应用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CF41-3C3A-44F1-859F-0CB0065B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E2B2F-8A0C-4D5E-90E5-38CB8523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一对多</a:t>
            </a:r>
            <a:r>
              <a:rPr lang="en-US" altLang="zh-CN" dirty="0"/>
              <a:t>(one-vs-all    or   one-vs-rest)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1CE4D-33C5-490B-AA7D-E92591F7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0" y="1083459"/>
            <a:ext cx="3000374" cy="26883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2DFD61-2FCA-48ED-8EA4-243B228FA037}"/>
              </a:ext>
            </a:extLst>
          </p:cNvPr>
          <p:cNvSpPr txBox="1"/>
          <p:nvPr/>
        </p:nvSpPr>
        <p:spPr>
          <a:xfrm>
            <a:off x="786417" y="3638685"/>
            <a:ext cx="2064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1:</a:t>
            </a:r>
          </a:p>
          <a:p>
            <a:r>
              <a:rPr lang="en-US" altLang="zh-CN" dirty="0"/>
              <a:t>Class 2:</a:t>
            </a:r>
          </a:p>
          <a:p>
            <a:r>
              <a:rPr lang="en-US" altLang="zh-CN" dirty="0"/>
              <a:t>Class 3: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1ADD2E-3EFE-4835-8BCC-67F19C1A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89" y="3731454"/>
            <a:ext cx="200025" cy="200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D21A9A-726E-4F59-A290-0335502E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89" y="4024248"/>
            <a:ext cx="190500" cy="190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1FCBCE-FC7C-48E8-93E2-58363B5C4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689" y="4309468"/>
            <a:ext cx="190500" cy="19050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5A56E6E-FC78-4468-B2CA-008CEC6DF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90957"/>
              </p:ext>
            </p:extLst>
          </p:nvPr>
        </p:nvGraphicFramePr>
        <p:xfrm>
          <a:off x="871538" y="4617725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92280" imgH="419040" progId="Equation.DSMT4">
                  <p:embed/>
                </p:oleObj>
              </mc:Choice>
              <mc:Fallback>
                <p:oleObj name="Equation" r:id="rId6" imgW="4292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1538" y="4617725"/>
                        <a:ext cx="4292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3B625CD7-9CD5-4A9B-9436-B74C900C5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9773" y="397023"/>
            <a:ext cx="1585669" cy="15412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FC708F-6B43-429A-95B9-72BC2CF8F5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9773" y="1974224"/>
            <a:ext cx="1690190" cy="14233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69A483-859C-4BDA-9304-A9268856AE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3538" y="3509636"/>
            <a:ext cx="1646425" cy="1475197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BD227575-D8D4-464E-B61D-29C65AB0CEAA}"/>
              </a:ext>
            </a:extLst>
          </p:cNvPr>
          <p:cNvSpPr/>
          <p:nvPr/>
        </p:nvSpPr>
        <p:spPr>
          <a:xfrm rot="15059318">
            <a:off x="4249596" y="1093218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81DFE26-C7B1-4569-9151-E8DE4416B816}"/>
              </a:ext>
            </a:extLst>
          </p:cNvPr>
          <p:cNvSpPr/>
          <p:nvPr/>
        </p:nvSpPr>
        <p:spPr>
          <a:xfrm rot="17299737">
            <a:off x="4250484" y="1836515"/>
            <a:ext cx="214312" cy="1100138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383B53E-ECA2-4392-97D3-ACA00DA215B2}"/>
              </a:ext>
            </a:extLst>
          </p:cNvPr>
          <p:cNvSpPr/>
          <p:nvPr/>
        </p:nvSpPr>
        <p:spPr>
          <a:xfrm rot="18145446">
            <a:off x="4347991" y="2411953"/>
            <a:ext cx="185212" cy="1495347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CDEE321-2D82-464C-B89D-534E7307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43169"/>
              </p:ext>
            </p:extLst>
          </p:nvPr>
        </p:nvGraphicFramePr>
        <p:xfrm>
          <a:off x="7181056" y="758255"/>
          <a:ext cx="195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55520" imgH="863280" progId="Equation.DSMT4">
                  <p:embed/>
                </p:oleObj>
              </mc:Choice>
              <mc:Fallback>
                <p:oleObj name="Equation" r:id="rId11" imgW="195552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81056" y="758255"/>
                        <a:ext cx="1955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ABA7689-7DC8-459B-AA14-305B4F7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33412"/>
              </p:ext>
            </p:extLst>
          </p:nvPr>
        </p:nvGraphicFramePr>
        <p:xfrm>
          <a:off x="7116763" y="2230438"/>
          <a:ext cx="201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19240" imgH="863280" progId="Equation.DSMT4">
                  <p:embed/>
                </p:oleObj>
              </mc:Choice>
              <mc:Fallback>
                <p:oleObj name="Equation" r:id="rId13" imgW="20192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16763" y="2230438"/>
                        <a:ext cx="2019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DBAB5AC-0AB4-4436-805F-65AB88300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77187"/>
              </p:ext>
            </p:extLst>
          </p:nvPr>
        </p:nvGraphicFramePr>
        <p:xfrm>
          <a:off x="7192963" y="3722688"/>
          <a:ext cx="1993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93680" imgH="863280" progId="Equation.DSMT4">
                  <p:embed/>
                </p:oleObj>
              </mc:Choice>
              <mc:Fallback>
                <p:oleObj name="Equation" r:id="rId15" imgW="19936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92963" y="3722688"/>
                        <a:ext cx="1993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6337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7AD3-92C5-41F8-A461-717AC59A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83EDF-B9BC-4AA6-918D-92FB40D6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softmax</a:t>
            </a:r>
            <a:r>
              <a:rPr lang="zh-CN" altLang="en-US" dirty="0"/>
              <a:t>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56D2998-1C8B-421C-8644-546599223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3873"/>
              </p:ext>
            </p:extLst>
          </p:nvPr>
        </p:nvGraphicFramePr>
        <p:xfrm>
          <a:off x="1018368" y="955675"/>
          <a:ext cx="31384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7994" imgH="774388" progId="Equation.DSMT4">
                  <p:embed/>
                </p:oleObj>
              </mc:Choice>
              <mc:Fallback>
                <p:oleObj name="Equation" r:id="rId2" imgW="3137994" imgH="7743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8368" y="955675"/>
                        <a:ext cx="313848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AC2B59-6EA5-4A72-8A81-CD819A121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5357"/>
              </p:ext>
            </p:extLst>
          </p:nvPr>
        </p:nvGraphicFramePr>
        <p:xfrm>
          <a:off x="1018368" y="1730375"/>
          <a:ext cx="693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33960" imgH="787320" progId="Equation.DSMT4">
                  <p:embed/>
                </p:oleObj>
              </mc:Choice>
              <mc:Fallback>
                <p:oleObj name="Equation" r:id="rId4" imgW="693396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C096FDE-C61B-49EC-873F-A82DBC2A0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8368" y="1730375"/>
                        <a:ext cx="6934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E3E198C-D547-4018-818D-EB0B19A09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40516"/>
              </p:ext>
            </p:extLst>
          </p:nvPr>
        </p:nvGraphicFramePr>
        <p:xfrm>
          <a:off x="854075" y="2947988"/>
          <a:ext cx="50419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41800" imgH="2031840" progId="Equation.DSMT4">
                  <p:embed/>
                </p:oleObj>
              </mc:Choice>
              <mc:Fallback>
                <p:oleObj name="Equation" r:id="rId6" imgW="5041800" imgH="203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4075" y="2947988"/>
                        <a:ext cx="50419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862502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类似于</a:t>
            </a:r>
            <a:r>
              <a:rPr lang="en-US" altLang="zh-CN" dirty="0"/>
              <a:t>one-vs-all</a:t>
            </a:r>
            <a:r>
              <a:rPr lang="zh-CN" altLang="en-US" dirty="0"/>
              <a:t>策略，</a:t>
            </a:r>
            <a:r>
              <a:rPr lang="en-US" altLang="zh-CN" dirty="0"/>
              <a:t>softmax</a:t>
            </a:r>
            <a:r>
              <a:rPr lang="zh-CN" altLang="en-US" dirty="0"/>
              <a:t>为每一个类别建立一个模型，即一套参数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67206B4-DAF7-4451-A088-9900F9CDA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280844"/>
              </p:ext>
            </p:extLst>
          </p:nvPr>
        </p:nvGraphicFramePr>
        <p:xfrm>
          <a:off x="1199961" y="1161256"/>
          <a:ext cx="1651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1828800" progId="Equation.DSMT4">
                  <p:embed/>
                </p:oleObj>
              </mc:Choice>
              <mc:Fallback>
                <p:oleObj name="Equation" r:id="rId2" imgW="16509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9961" y="1161256"/>
                        <a:ext cx="16510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69A4C9C-BFB0-4EC2-B5D7-88F8F1F2B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833801"/>
              </p:ext>
            </p:extLst>
          </p:nvPr>
        </p:nvGraphicFramePr>
        <p:xfrm>
          <a:off x="2025461" y="2971664"/>
          <a:ext cx="51689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68880" imgH="2108160" progId="Equation.DSMT4">
                  <p:embed/>
                </p:oleObj>
              </mc:Choice>
              <mc:Fallback>
                <p:oleObj name="Equation" r:id="rId4" imgW="5168880" imgH="21081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DAC2B59-6EA5-4A72-8A81-CD819A121C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5461" y="2971664"/>
                        <a:ext cx="51689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39599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369282" y="2857637"/>
            <a:ext cx="1531189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过拟合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0182A-F88E-4FD3-B0F6-BBF89073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1690-3DF8-4BD0-9F39-CA03519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3718A-33F2-456B-B578-4D8D39A0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5" y="1181100"/>
            <a:ext cx="8015289" cy="2360594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70756E6-0C25-46D6-BF15-BA066B951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38075"/>
              </p:ext>
            </p:extLst>
          </p:nvPr>
        </p:nvGraphicFramePr>
        <p:xfrm>
          <a:off x="1216764" y="3468688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380880" progId="Equation.DSMT4">
                  <p:embed/>
                </p:oleObj>
              </mc:Choice>
              <mc:Fallback>
                <p:oleObj name="Equation" r:id="rId3" imgW="939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6764" y="3468688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90264E-678C-4840-AE02-E09301ED1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33879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B4DD302-8A8F-45C5-B696-8ADB7697E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53552"/>
              </p:ext>
            </p:extLst>
          </p:nvPr>
        </p:nvGraphicFramePr>
        <p:xfrm>
          <a:off x="3748773" y="3440576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19040" progId="Equation.DSMT4">
                  <p:embed/>
                </p:oleObj>
              </mc:Choice>
              <mc:Fallback>
                <p:oleObj name="Equation" r:id="rId7" imgW="1650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8773" y="3440576"/>
                        <a:ext cx="1651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A68538D-2CE5-4F5B-89FB-76CA5D68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53591"/>
              </p:ext>
            </p:extLst>
          </p:nvPr>
        </p:nvGraphicFramePr>
        <p:xfrm>
          <a:off x="5884323" y="3449638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11480" imgH="419040" progId="Equation.DSMT4">
                  <p:embed/>
                </p:oleObj>
              </mc:Choice>
              <mc:Fallback>
                <p:oleObj name="Equation" r:id="rId9" imgW="3111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4323" y="3449638"/>
                        <a:ext cx="3111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BC0152E-4904-48AA-8CE5-E8970DFF10FA}"/>
              </a:ext>
            </a:extLst>
          </p:cNvPr>
          <p:cNvSpPr txBox="1"/>
          <p:nvPr/>
        </p:nvSpPr>
        <p:spPr>
          <a:xfrm>
            <a:off x="4118372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43E5CA-E8E7-45A0-9EF9-850D93530061}"/>
              </a:ext>
            </a:extLst>
          </p:cNvPr>
          <p:cNvSpPr txBox="1"/>
          <p:nvPr/>
        </p:nvSpPr>
        <p:spPr>
          <a:xfrm>
            <a:off x="786671" y="394050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0D1B85-15E0-4488-9C52-A83DAF76FA29}"/>
              </a:ext>
            </a:extLst>
          </p:cNvPr>
          <p:cNvSpPr txBox="1"/>
          <p:nvPr/>
        </p:nvSpPr>
        <p:spPr>
          <a:xfrm>
            <a:off x="6400156" y="398498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B7FCCA-F7CF-4E3B-B5D4-A32DD80E987A}"/>
              </a:ext>
            </a:extLst>
          </p:cNvPr>
          <p:cNvSpPr txBox="1"/>
          <p:nvPr/>
        </p:nvSpPr>
        <p:spPr>
          <a:xfrm>
            <a:off x="4140742" y="398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</p:spTree>
    <p:extLst>
      <p:ext uri="{BB962C8B-B14F-4D97-AF65-F5344CB8AC3E}">
        <p14:creationId xmlns:p14="http://schemas.microsoft.com/office/powerpoint/2010/main" val="2321353886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4495-B130-4CA8-B052-6B3849BE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91888-D01C-4051-8457-8AEC60B5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E49042-DCCC-418F-8039-21FC29D2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9" y="1006326"/>
            <a:ext cx="8645231" cy="238125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99EBD0-A7AF-44D9-AFE4-928B57D22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4519"/>
              </p:ext>
            </p:extLst>
          </p:nvPr>
        </p:nvGraphicFramePr>
        <p:xfrm>
          <a:off x="143373" y="3376933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240" imgH="380880" progId="Equation.DSMT4">
                  <p:embed/>
                </p:oleObj>
              </mc:Choice>
              <mc:Fallback>
                <p:oleObj name="Equation" r:id="rId3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373" y="3376933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7610FE1-273D-4CAC-819A-EB2127AEB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95989"/>
              </p:ext>
            </p:extLst>
          </p:nvPr>
        </p:nvGraphicFramePr>
        <p:xfrm>
          <a:off x="3586957" y="3376933"/>
          <a:ext cx="2082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82600" imgH="1358640" progId="Equation.DSMT4">
                  <p:embed/>
                </p:oleObj>
              </mc:Choice>
              <mc:Fallback>
                <p:oleObj name="Equation" r:id="rId5" imgW="20826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6957" y="3376933"/>
                        <a:ext cx="2082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09E90C3-4D51-4D93-BFD6-F5E08F611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95120"/>
              </p:ext>
            </p:extLst>
          </p:nvPr>
        </p:nvGraphicFramePr>
        <p:xfrm>
          <a:off x="6143127" y="3387577"/>
          <a:ext cx="2857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57320" imgH="1434960" progId="Equation.DSMT4">
                  <p:embed/>
                </p:oleObj>
              </mc:Choice>
              <mc:Fallback>
                <p:oleObj name="Equation" r:id="rId7" imgW="285732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3127" y="3387577"/>
                        <a:ext cx="28575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2D78FE1-A04B-4201-A33C-F410F70DE594}"/>
              </a:ext>
            </a:extLst>
          </p:cNvPr>
          <p:cNvSpPr txBox="1"/>
          <p:nvPr/>
        </p:nvSpPr>
        <p:spPr>
          <a:xfrm>
            <a:off x="728096" y="4009738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欠拟合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高偏差</a:t>
            </a:r>
            <a:r>
              <a:rPr lang="en-US" altLang="zh-CN" dirty="0">
                <a:solidFill>
                  <a:srgbClr val="FF0000"/>
                </a:solidFill>
              </a:rPr>
              <a:t>(High bias)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7F702-0C31-4E8D-9A89-7F33D606D550}"/>
              </a:ext>
            </a:extLst>
          </p:cNvPr>
          <p:cNvSpPr txBox="1"/>
          <p:nvPr/>
        </p:nvSpPr>
        <p:spPr>
          <a:xfrm>
            <a:off x="3965236" y="745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最佳情况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E3F93F-3474-4568-B391-6522C485DB0C}"/>
              </a:ext>
            </a:extLst>
          </p:cNvPr>
          <p:cNvSpPr txBox="1"/>
          <p:nvPr/>
        </p:nvSpPr>
        <p:spPr>
          <a:xfrm>
            <a:off x="6453402" y="57600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过拟合</a:t>
            </a:r>
            <a:r>
              <a:rPr lang="en-US" altLang="zh-CN" dirty="0">
                <a:solidFill>
                  <a:srgbClr val="FF0000"/>
                </a:solidFill>
              </a:rPr>
              <a:t>(Underfit)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高方差</a:t>
            </a:r>
            <a:r>
              <a:rPr lang="en-US" altLang="zh-CN" dirty="0">
                <a:solidFill>
                  <a:srgbClr val="FF0000"/>
                </a:solidFill>
              </a:rPr>
              <a:t>(High variance)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9453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BF61-0844-4C74-9EF6-2546AE2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E4A86-6D0A-48AB-A1EC-DD4723FE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过拟合的危害</a:t>
            </a:r>
            <a:endParaRPr lang="en-US" altLang="zh-CN" dirty="0"/>
          </a:p>
          <a:p>
            <a:pPr lvl="1"/>
            <a:r>
              <a:rPr lang="zh-CN" altLang="en-US" dirty="0"/>
              <a:t>模型看起来在训练集表现非常好。</a:t>
            </a:r>
            <a:endParaRPr lang="en-US" altLang="zh-CN" dirty="0"/>
          </a:p>
          <a:p>
            <a:pPr lvl="1"/>
            <a:r>
              <a:rPr lang="zh-CN" altLang="en-US" dirty="0"/>
              <a:t>但是在新的样本上表现极差。</a:t>
            </a:r>
            <a:endParaRPr lang="en-US" altLang="zh-CN" dirty="0"/>
          </a:p>
          <a:p>
            <a:pPr lvl="1"/>
            <a:r>
              <a:rPr lang="zh-CN" altLang="en-US" dirty="0"/>
              <a:t>降低了模型的泛化性能，使得模型根本无法使用。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产生过拟合的原因</a:t>
            </a:r>
            <a:endParaRPr lang="en-US" altLang="zh-CN" dirty="0"/>
          </a:p>
          <a:p>
            <a:pPr lvl="1"/>
            <a:r>
              <a:rPr lang="zh-CN" altLang="en-US" dirty="0"/>
              <a:t>特征过多，模型过于复杂</a:t>
            </a:r>
            <a:endParaRPr lang="en-US" altLang="zh-CN" dirty="0"/>
          </a:p>
          <a:p>
            <a:pPr lvl="1"/>
            <a:r>
              <a:rPr lang="zh-CN" altLang="en-US" dirty="0"/>
              <a:t>训练集过少，使得训练模型完全拟合到训练集上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A34698-E77B-492A-BE70-F4C986095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703647"/>
              </p:ext>
            </p:extLst>
          </p:nvPr>
        </p:nvGraphicFramePr>
        <p:xfrm>
          <a:off x="4727050" y="625289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14800" imgH="787320" progId="Equation.DSMT4">
                  <p:embed/>
                </p:oleObj>
              </mc:Choice>
              <mc:Fallback>
                <p:oleObj name="Equation" r:id="rId2" imgW="41148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050" y="625289"/>
                        <a:ext cx="4114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163537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6241-B594-489C-9D28-FE4108B1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D6978-0F55-4304-B246-7A5AB2E9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32433"/>
            <a:ext cx="8523798" cy="4121188"/>
          </a:xfrm>
        </p:spPr>
        <p:txBody>
          <a:bodyPr/>
          <a:lstStyle/>
          <a:p>
            <a:r>
              <a:rPr lang="zh-CN" altLang="en-US" dirty="0"/>
              <a:t>如何解决过拟合问题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、降低模型复杂度</a:t>
            </a:r>
            <a:endParaRPr lang="en-US" altLang="zh-CN" dirty="0"/>
          </a:p>
          <a:p>
            <a:pPr lvl="1"/>
            <a:r>
              <a:rPr lang="zh-CN" altLang="en-US" dirty="0"/>
              <a:t>手动选择那些特征需要保留下来（计算“特征”与“预测”的相关性）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Model Selection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、常规化</a:t>
            </a:r>
            <a:r>
              <a:rPr lang="en-US" altLang="zh-CN" dirty="0"/>
              <a:t>(Regularization)</a:t>
            </a:r>
          </a:p>
          <a:p>
            <a:pPr lvl="1"/>
            <a:r>
              <a:rPr lang="zh-CN" altLang="en-US" dirty="0"/>
              <a:t>保留所有的特征，并且尽可能降低       的值。</a:t>
            </a:r>
            <a:endParaRPr lang="en-US" altLang="zh-CN" dirty="0"/>
          </a:p>
          <a:p>
            <a:pPr lvl="1"/>
            <a:r>
              <a:rPr lang="zh-CN" altLang="en-US" dirty="0"/>
              <a:t>当我们有大量特征的时候，是一种较为有效的办法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877AFF-01A5-40E7-BE1E-EF0B7AF9E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83204"/>
              </p:ext>
            </p:extLst>
          </p:nvPr>
        </p:nvGraphicFramePr>
        <p:xfrm>
          <a:off x="4572000" y="3118644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419040" progId="Equation.DSMT4">
                  <p:embed/>
                </p:oleObj>
              </mc:Choice>
              <mc:Fallback>
                <p:oleObj name="Equation" r:id="rId2" imgW="279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3118644"/>
                        <a:ext cx="279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446715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CD2F3-3821-4705-A3AD-09D4B1A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8253D-BA06-4638-A6E9-A56C3039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6118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44859" y="2857637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编程应用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2" y="2790522"/>
            <a:ext cx="28777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逻辑斯蒂回归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92D0-E1DE-4AD1-B8DF-D05066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AA72-8A5E-466F-BDD8-48E342AC75ED}"/>
              </a:ext>
            </a:extLst>
          </p:cNvPr>
          <p:cNvSpPr/>
          <p:nvPr/>
        </p:nvSpPr>
        <p:spPr>
          <a:xfrm>
            <a:off x="564961" y="9693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定义损失函数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定义优化器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训练（梯度下降）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评测模型性能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E28B8C0-30DC-4099-8A02-4AD9780BD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85983"/>
              </p:ext>
            </p:extLst>
          </p:nvPr>
        </p:nvGraphicFramePr>
        <p:xfrm>
          <a:off x="4037986" y="1399839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368280" progId="Equation.DSMT4">
                  <p:embed/>
                </p:oleObj>
              </mc:Choice>
              <mc:Fallback>
                <p:oleObj name="Equation" r:id="rId2" imgW="1790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7986" y="1399839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03AA22BB-3E65-483F-8C87-8088CE8240A6}"/>
              </a:ext>
            </a:extLst>
          </p:cNvPr>
          <p:cNvSpPr/>
          <p:nvPr/>
        </p:nvSpPr>
        <p:spPr>
          <a:xfrm rot="21152460">
            <a:off x="2575559" y="1767840"/>
            <a:ext cx="117348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07BE4-02A8-4B3F-84C9-AB45A373BF68}"/>
              </a:ext>
            </a:extLst>
          </p:cNvPr>
          <p:cNvSpPr txBox="1"/>
          <p:nvPr/>
        </p:nvSpPr>
        <p:spPr>
          <a:xfrm>
            <a:off x="4037986" y="728099"/>
            <a:ext cx="3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均方误差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5A0DBA-EBB9-4832-8061-396B4B1E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46972"/>
              </p:ext>
            </p:extLst>
          </p:nvPr>
        </p:nvGraphicFramePr>
        <p:xfrm>
          <a:off x="4210664" y="2510049"/>
          <a:ext cx="2250592" cy="80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393480" progId="Equation.DSMT4">
                  <p:embed/>
                </p:oleObj>
              </mc:Choice>
              <mc:Fallback>
                <p:oleObj name="Equation" r:id="rId4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0664" y="2510049"/>
                        <a:ext cx="2250592" cy="80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BDBE741-1785-4739-9358-7DC9C15E1E47}"/>
              </a:ext>
            </a:extLst>
          </p:cNvPr>
          <p:cNvSpPr/>
          <p:nvPr/>
        </p:nvSpPr>
        <p:spPr>
          <a:xfrm rot="1575991">
            <a:off x="2457475" y="2489722"/>
            <a:ext cx="1730362" cy="22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E391-0920-4E2B-B633-63A5B692DDF5}"/>
              </a:ext>
            </a:extLst>
          </p:cNvPr>
          <p:cNvSpPr txBox="1"/>
          <p:nvPr/>
        </p:nvSpPr>
        <p:spPr>
          <a:xfrm>
            <a:off x="4064702" y="2203927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0370AC-B72A-4B1F-BB4B-4BA3A2CE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590597"/>
              </p:ext>
            </p:extLst>
          </p:nvPr>
        </p:nvGraphicFramePr>
        <p:xfrm>
          <a:off x="4150156" y="3689013"/>
          <a:ext cx="3988936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368280" progId="Equation.DSMT4">
                  <p:embed/>
                </p:oleObj>
              </mc:Choice>
              <mc:Fallback>
                <p:oleObj name="Equation" r:id="rId6" imgW="1930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0156" y="3689013"/>
                        <a:ext cx="3988936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539CF-6594-4A39-A5E3-98FBEA5995F9}"/>
              </a:ext>
            </a:extLst>
          </p:cNvPr>
          <p:cNvSpPr/>
          <p:nvPr/>
        </p:nvSpPr>
        <p:spPr>
          <a:xfrm rot="2598128">
            <a:off x="2212414" y="3386732"/>
            <a:ext cx="2127162" cy="19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0D912-E006-4CA6-9A1A-1EE50C3E238C}"/>
              </a:ext>
            </a:extLst>
          </p:cNvPr>
          <p:cNvSpPr txBox="1"/>
          <p:nvPr/>
        </p:nvSpPr>
        <p:spPr>
          <a:xfrm>
            <a:off x="4060879" y="3261599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不停重复</a:t>
            </a:r>
          </a:p>
        </p:txBody>
      </p:sp>
    </p:spTree>
    <p:extLst>
      <p:ext uri="{BB962C8B-B14F-4D97-AF65-F5344CB8AC3E}">
        <p14:creationId xmlns:p14="http://schemas.microsoft.com/office/powerpoint/2010/main" val="4074774137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2142-4E71-4408-AB5A-66FED1F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79B0-0BC3-4F5A-A785-92CC842E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602429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训练数据存放在</a:t>
            </a:r>
            <a:r>
              <a:rPr lang="en-US" altLang="zh-CN" dirty="0"/>
              <a:t>multi_variable.txt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41A10-7CD1-4A60-B6AB-8024F022962A}"/>
              </a:ext>
            </a:extLst>
          </p:cNvPr>
          <p:cNvSpPr/>
          <p:nvPr/>
        </p:nvSpPr>
        <p:spPr>
          <a:xfrm>
            <a:off x="664038" y="1584296"/>
            <a:ext cx="78159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X_1           	x_2           	x_3            	y</a:t>
            </a:r>
          </a:p>
          <a:p>
            <a:r>
              <a:rPr lang="zh-CN" altLang="en-US" dirty="0"/>
              <a:t>0.839728	0.384401	0.427936	0.689234</a:t>
            </a:r>
          </a:p>
          <a:p>
            <a:r>
              <a:rPr lang="zh-CN" altLang="en-US" dirty="0"/>
              <a:t>0.751300	0.628308	0.607947	0.783176</a:t>
            </a:r>
          </a:p>
          <a:p>
            <a:r>
              <a:rPr lang="zh-CN" altLang="en-US" dirty="0"/>
              <a:t>0.117734	0.407543	0.769312	0.724076</a:t>
            </a:r>
          </a:p>
          <a:p>
            <a:r>
              <a:rPr lang="zh-CN" altLang="en-US" dirty="0"/>
              <a:t>0.367446	0.087254	0.837090	0.705322</a:t>
            </a:r>
          </a:p>
          <a:p>
            <a:r>
              <a:rPr lang="zh-CN" altLang="en-US" dirty="0"/>
              <a:t>0.983624	0.942050	0.348014	0.791177</a:t>
            </a:r>
          </a:p>
          <a:p>
            <a:r>
              <a:rPr lang="zh-CN" altLang="en-US" dirty="0"/>
              <a:t>0.128296	0.562249	0.463776	0.664412</a:t>
            </a:r>
          </a:p>
          <a:p>
            <a:r>
              <a:rPr lang="zh-CN" altLang="en-US" dirty="0"/>
              <a:t>0.742661	0.203818	0.505683	0.666735</a:t>
            </a:r>
          </a:p>
          <a:p>
            <a:r>
              <a:rPr lang="zh-CN" altLang="en-US" dirty="0"/>
              <a:t>0.510024	0.544419	0.113197	0.593845</a:t>
            </a:r>
          </a:p>
          <a:p>
            <a:r>
              <a:rPr lang="zh-CN" altLang="en-US" dirty="0"/>
              <a:t>0.331489	0.015713	0.498159	0.585739</a:t>
            </a:r>
          </a:p>
          <a:p>
            <a:r>
              <a:rPr lang="zh-CN" altLang="en-US" dirty="0"/>
              <a:t>0.507342	0.474522	0.227461	0.613877</a:t>
            </a:r>
          </a:p>
        </p:txBody>
      </p:sp>
    </p:spTree>
    <p:extLst>
      <p:ext uri="{BB962C8B-B14F-4D97-AF65-F5344CB8AC3E}">
        <p14:creationId xmlns:p14="http://schemas.microsoft.com/office/powerpoint/2010/main" val="2289857090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TensorFlow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010816-6AC3-4005-892A-D0BF23A3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05" y="1043554"/>
            <a:ext cx="480626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'multiple_variable.txt'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[]; train_y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train_y.append([data[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D282DF-C208-4B54-A7E4-A29D6138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2" y="3735616"/>
            <a:ext cx="48213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tf.constant(train_x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tf.constant(train_y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(train_y)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4676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D13-521B-4803-871D-1000688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93F3-1575-4365-91F5-4ADD676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72C1-99BC-44B7-A8FA-B1034737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2" y="1325255"/>
            <a:ext cx="590748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data_iter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labels):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num_examples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(features)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indices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(num_examples))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random.shuffle(indices)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j = indices[i: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(i+batch_size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00484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7D82-55B7-407A-8E80-F88B15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2B1B-3B9C-43E9-82B1-AF79CCF3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6F3A22-6C49-491D-B74C-0CA131F3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1043341"/>
            <a:ext cx="527493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tf.Variable(tf.random.normal((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train_x.shape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stddev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linreg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tf.matmul(X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theta_1) + theta_0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0DFF7AA-1FD3-41F9-8DBE-98DFADD0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2954820"/>
            <a:ext cx="523269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squared_loss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 - tf.reshape(y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y_hat.shape)) **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4E7D51E-D3BE-4641-AE27-2874E525A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78462"/>
              </p:ext>
            </p:extLst>
          </p:nvPr>
        </p:nvGraphicFramePr>
        <p:xfrm>
          <a:off x="5488427" y="2857974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368280" progId="Equation.DSMT4">
                  <p:embed/>
                </p:oleObj>
              </mc:Choice>
              <mc:Fallback>
                <p:oleObj name="Equation" r:id="rId2" imgW="1790640" imgH="368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E28B8C0-30DC-4099-8A02-4AD9780BD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8427" y="2857974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1C2754E-9C3D-4963-AE10-687E9F4C4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18998"/>
              </p:ext>
            </p:extLst>
          </p:nvPr>
        </p:nvGraphicFramePr>
        <p:xfrm>
          <a:off x="5754764" y="1435451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31640" progId="Equation.DSMT4">
                  <p:embed/>
                </p:oleObj>
              </mc:Choice>
              <mc:Fallback>
                <p:oleObj name="Equation" r:id="rId4" imgW="1473120" imgH="431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5AB9448-7719-44EC-BECB-290DA7113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4764" y="1435451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3B745BC1-45F5-4302-90F6-78AE09D6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4130299"/>
            <a:ext cx="467590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31AEE46-F7E5-485B-9C7C-2B29B31D2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64925"/>
              </p:ext>
            </p:extLst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" imgH="749160" progId="Equation.DSMT4">
                  <p:embed/>
                </p:oleObj>
              </mc:Choice>
              <mc:Fallback>
                <p:oleObj name="Equation" r:id="rId6" imgW="4114800" imgH="749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A26BB5-E7F6-4BB3-BEDF-9CDAD4E97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885234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1E871-BC8A-4385-87A7-363D134F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26242"/>
            <a:ext cx="520711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linreg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squared_loss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(num_epochs):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tf.GradientTape()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t.watch([theta_1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l = tf.reduce_sum(loss(net(X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grads = t.gradient(l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sgd([theta_1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grads)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train_l = loss(net(train_x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'epoch %d, loss %f'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(epoch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9AA62-B78B-4DD3-87DF-546CE305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457700"/>
            <a:ext cx="520711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(linreg([[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, 0.25, 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0ACDAF-4B43-4488-A44B-552E8D925340}"/>
              </a:ext>
            </a:extLst>
          </p:cNvPr>
          <p:cNvSpPr/>
          <p:nvPr/>
        </p:nvSpPr>
        <p:spPr>
          <a:xfrm>
            <a:off x="5541064" y="125317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3FB25-B890-4E78-AEE9-5A8EF488310E}"/>
              </a:ext>
            </a:extLst>
          </p:cNvPr>
          <p:cNvSpPr/>
          <p:nvPr/>
        </p:nvSpPr>
        <p:spPr>
          <a:xfrm>
            <a:off x="5923390" y="164636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C97802-4B15-4A64-AE9B-93945E4F3146}"/>
              </a:ext>
            </a:extLst>
          </p:cNvPr>
          <p:cNvSpPr/>
          <p:nvPr/>
        </p:nvSpPr>
        <p:spPr>
          <a:xfrm>
            <a:off x="5541064" y="310100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93820-A8AF-471F-8BB6-DAF22CCE4DDC}"/>
              </a:ext>
            </a:extLst>
          </p:cNvPr>
          <p:cNvSpPr/>
          <p:nvPr/>
        </p:nvSpPr>
        <p:spPr>
          <a:xfrm>
            <a:off x="5836712" y="335569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61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4C20-C041-4613-83C6-1E643ACA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B0091-747A-4BCF-9124-E83FAD57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numpy</a:t>
            </a:r>
            <a:r>
              <a:rPr lang="zh-CN" altLang="en-US" dirty="0"/>
              <a:t>格式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FC532-348D-4834-BD33-989B9FD3C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1058388"/>
            <a:ext cx="502009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eaLnBrk="0" hangingPunct="0"/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numpy</a:t>
            </a:r>
            <a:r>
              <a:rPr lang="zh-CN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as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'one_variable.txt'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print(data[0], data[1])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train_x.append([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data[1][i], data[2][i]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28FDD12-9DFE-4364-A4E3-07B154B1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3990547"/>
            <a:ext cx="50200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 = np.array(data[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18125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90C6-03F7-40A3-9679-59AD5ECA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5D89-F7BF-425A-A109-BAF01A89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2B301-7319-433B-BE6D-827E8C8C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81100"/>
            <a:ext cx="509762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LinearRegression()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22AA1E-EDCA-4A53-9199-ABD40700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294751"/>
            <a:ext cx="509762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1EF30E-DF32-44A2-A553-6A9157BF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3335948"/>
            <a:ext cx="508172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(lr.coef_)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weight theta_1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(lr.intercept_)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bias theta_0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(lr.predict([[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, 0.25, 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A3855-1159-485D-B9C4-4E2AE7F550A4}"/>
              </a:ext>
            </a:extLst>
          </p:cNvPr>
          <p:cNvSpPr/>
          <p:nvPr/>
        </p:nvSpPr>
        <p:spPr>
          <a:xfrm>
            <a:off x="5480104" y="107791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37B492-72A1-4E0C-92F3-FB8F1C049309}"/>
              </a:ext>
            </a:extLst>
          </p:cNvPr>
          <p:cNvSpPr/>
          <p:nvPr/>
        </p:nvSpPr>
        <p:spPr>
          <a:xfrm>
            <a:off x="5862430" y="147110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1D00FE-5A37-4801-85A8-C627BA066BCF}"/>
              </a:ext>
            </a:extLst>
          </p:cNvPr>
          <p:cNvSpPr/>
          <p:nvPr/>
        </p:nvSpPr>
        <p:spPr>
          <a:xfrm>
            <a:off x="5480104" y="292574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B3E2A4-A413-44E3-9D8A-3C4BE009C2E5}"/>
              </a:ext>
            </a:extLst>
          </p:cNvPr>
          <p:cNvSpPr/>
          <p:nvPr/>
        </p:nvSpPr>
        <p:spPr>
          <a:xfrm>
            <a:off x="5862430" y="318043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1394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06C6F6-43EE-49A7-BDAA-66CF9D719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4" y="1325255"/>
            <a:ext cx="4995913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'multiple_variable.txt'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np.array(data[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9828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91F-ACC6-4ECA-8801-80634A6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DF15-6A69-4F13-9005-30CF354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D84752-C670-4FF6-9C4A-C3C16E22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2913287"/>
            <a:ext cx="509762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model.compile(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optimizer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'sgd'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'mean_squared_error'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epochs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=epoch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38356D-02BB-4DFF-AB4A-0768C5D1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4512852"/>
            <a:ext cx="509762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(model.layers[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].get_weights())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(model.predict(np.array([[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0.25,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B68A7C-BACB-4D18-8EF9-FBD04BDA1F25}"/>
              </a:ext>
            </a:extLst>
          </p:cNvPr>
          <p:cNvSpPr/>
          <p:nvPr/>
        </p:nvSpPr>
        <p:spPr>
          <a:xfrm>
            <a:off x="5556304" y="85693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B3147-97F1-4799-AB7E-8D3DB465CA60}"/>
              </a:ext>
            </a:extLst>
          </p:cNvPr>
          <p:cNvSpPr/>
          <p:nvPr/>
        </p:nvSpPr>
        <p:spPr>
          <a:xfrm>
            <a:off x="5938630" y="125012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BDCF7E-B942-4ABD-9803-28333CD9FB28}"/>
              </a:ext>
            </a:extLst>
          </p:cNvPr>
          <p:cNvSpPr/>
          <p:nvPr/>
        </p:nvSpPr>
        <p:spPr>
          <a:xfrm>
            <a:off x="5556304" y="270476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66367-9A1C-430B-96B5-971A26A2E627}"/>
              </a:ext>
            </a:extLst>
          </p:cNvPr>
          <p:cNvSpPr/>
          <p:nvPr/>
        </p:nvSpPr>
        <p:spPr>
          <a:xfrm>
            <a:off x="5851952" y="2951210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C3903B5-6475-4E1A-BDDC-6C940AE6C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1034712"/>
            <a:ext cx="499591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tensorflow.keras.layers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tensorflow.keras.models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Input(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train_x.shape[1]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'linear'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)(x)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Model(x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6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AC066754-C2E6-4637-8657-E1FB9D2A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监督学习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回归</a:t>
            </a:r>
            <a:r>
              <a:rPr lang="en-US" altLang="zh-CN" dirty="0"/>
              <a:t>(Regression)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分类</a:t>
            </a:r>
            <a:r>
              <a:rPr lang="en-US" altLang="zh-CN" dirty="0"/>
              <a:t>(Classification)</a:t>
            </a:r>
          </a:p>
          <a:p>
            <a:endParaRPr lang="en-US" altLang="zh-CN" dirty="0"/>
          </a:p>
          <a:p>
            <a:r>
              <a:rPr lang="zh-CN" altLang="en-US" dirty="0"/>
              <a:t>电子邮件：垃圾邮件</a:t>
            </a:r>
            <a:r>
              <a:rPr lang="en-US" altLang="zh-CN" dirty="0"/>
              <a:t>/</a:t>
            </a:r>
            <a:r>
              <a:rPr lang="zh-CN" altLang="en-US" dirty="0"/>
              <a:t>正常邮件</a:t>
            </a:r>
            <a:endParaRPr lang="en-US" altLang="zh-CN" dirty="0"/>
          </a:p>
          <a:p>
            <a:r>
              <a:rPr lang="zh-CN" altLang="en-US" dirty="0"/>
              <a:t>在线交易：正常交易</a:t>
            </a:r>
            <a:r>
              <a:rPr lang="en-US" altLang="zh-CN" dirty="0"/>
              <a:t>/</a:t>
            </a:r>
            <a:r>
              <a:rPr lang="zh-CN" altLang="en-US" dirty="0"/>
              <a:t>欺诈交易</a:t>
            </a:r>
            <a:endParaRPr lang="en-US" altLang="zh-CN" dirty="0"/>
          </a:p>
          <a:p>
            <a:r>
              <a:rPr lang="zh-CN" altLang="en-US" dirty="0"/>
              <a:t>肿瘤：良性</a:t>
            </a:r>
            <a:r>
              <a:rPr lang="en-US" altLang="zh-CN" dirty="0"/>
              <a:t>/</a:t>
            </a:r>
            <a:r>
              <a:rPr lang="zh-CN" altLang="en-US" dirty="0"/>
              <a:t>恶性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图片的动物：猫</a:t>
            </a:r>
            <a:r>
              <a:rPr lang="en-US" altLang="zh-CN" dirty="0"/>
              <a:t>/</a:t>
            </a:r>
            <a:r>
              <a:rPr lang="zh-CN" altLang="en-US" dirty="0"/>
              <a:t>狗</a:t>
            </a:r>
            <a:r>
              <a:rPr lang="en-US" altLang="zh-CN" dirty="0"/>
              <a:t>/</a:t>
            </a:r>
            <a:r>
              <a:rPr lang="zh-CN" altLang="en-US" dirty="0"/>
              <a:t>鸟</a:t>
            </a:r>
            <a:r>
              <a:rPr lang="en-US" altLang="zh-CN" dirty="0"/>
              <a:t>/</a:t>
            </a:r>
            <a:r>
              <a:rPr lang="zh-CN" altLang="en-US" dirty="0"/>
              <a:t>大象</a:t>
            </a:r>
            <a:r>
              <a:rPr lang="en-US" altLang="zh-CN" dirty="0"/>
              <a:t>/…</a:t>
            </a:r>
          </a:p>
          <a:p>
            <a:r>
              <a:rPr lang="zh-CN" altLang="en-US" dirty="0"/>
              <a:t>手写体数字：</a:t>
            </a:r>
            <a:r>
              <a:rPr lang="en-US" altLang="zh-CN" dirty="0"/>
              <a:t>1~9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A9262E5-BC11-4DC9-9591-39AB1F700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68505"/>
              </p:ext>
            </p:extLst>
          </p:nvPr>
        </p:nvGraphicFramePr>
        <p:xfrm>
          <a:off x="5870575" y="2342983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342720" progId="Equation.DSMT4">
                  <p:embed/>
                </p:oleObj>
              </mc:Choice>
              <mc:Fallback>
                <p:oleObj name="Equation" r:id="rId2" imgW="1066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70575" y="2342983"/>
                        <a:ext cx="1066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5014937-08BF-4D80-8633-698B88BF6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20457"/>
              </p:ext>
            </p:extLst>
          </p:nvPr>
        </p:nvGraphicFramePr>
        <p:xfrm>
          <a:off x="5870575" y="3780474"/>
          <a:ext cx="1905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760" imgH="342720" progId="Equation.DSMT4">
                  <p:embed/>
                </p:oleObj>
              </mc:Choice>
              <mc:Fallback>
                <p:oleObj name="Equation" r:id="rId4" imgW="1904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0575" y="3780474"/>
                        <a:ext cx="1905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4C329-582C-436E-8017-81EB6EEB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355F1-5CB2-43C2-9546-2B47C78A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0412B1-840F-457A-8A10-1EB44503A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0" y="1092020"/>
            <a:ext cx="6066264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80640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0B1D-DE74-40BF-B20C-BB35DB77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D7828-BA64-4BBA-B41B-6236B323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F23B86-0ECB-4786-BAD7-75B17D37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17" y="1181945"/>
            <a:ext cx="4938856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tf.constant(x_train_scaled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tf.constant(y_train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tf.constant(x_test_scaled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01614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E315-09CA-4453-9A0B-EF57E520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573D1-F266-42EA-B61E-71C327B4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E199E5-C879-4F93-95E1-6E69364D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076604"/>
            <a:ext cx="6277070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data_iter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labels):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num_examples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(features)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indices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(num_examples))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random.shuffle(indices)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num_examples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j = indices[i: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(i+batch_size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num_examples)]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yield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tf.gather(features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tf.gather(labels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data_iter(batch_size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25963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B45B-5155-4335-85F2-0F3F9AD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114BFCD-4850-4A92-93AE-5BE4C3BE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FBA3695-516C-4C1D-B053-91CF03217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55846"/>
              </p:ext>
            </p:extLst>
          </p:nvPr>
        </p:nvGraphicFramePr>
        <p:xfrm>
          <a:off x="5488427" y="2857974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368280" progId="Equation.DSMT4">
                  <p:embed/>
                </p:oleObj>
              </mc:Choice>
              <mc:Fallback>
                <p:oleObj name="Equation" r:id="rId2" imgW="1790640" imgH="3682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4E7D51E-D3BE-4641-AE27-2874E525AA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8427" y="2857974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9D1CCC-70BD-4355-9544-D190375CC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01937"/>
              </p:ext>
            </p:extLst>
          </p:nvPr>
        </p:nvGraphicFramePr>
        <p:xfrm>
          <a:off x="6520481" y="1435451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31640" progId="Equation.DSMT4">
                  <p:embed/>
                </p:oleObj>
              </mc:Choice>
              <mc:Fallback>
                <p:oleObj name="Equation" r:id="rId4" imgW="147312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1C2754E-9C3D-4963-AE10-687E9F4C4F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0481" y="1435451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3087E84-6DBB-4A8C-B3A6-3CAB469DB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58141"/>
              </p:ext>
            </p:extLst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" imgH="749160" progId="Equation.DSMT4">
                  <p:embed/>
                </p:oleObj>
              </mc:Choice>
              <mc:Fallback>
                <p:oleObj name="Equation" r:id="rId6" imgW="4114800" imgH="7491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31AEE46-F7E5-485B-9C7C-2B29B31D2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AA37691-A0B8-4CAC-9D97-D0301A59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3" y="1005020"/>
            <a:ext cx="6284504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 = tf.Variable(tf.random.normal((x_train_scaled.shape[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stddev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 = tf.Variable(tf.zeros((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(theta_1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linreg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tf.matmul(X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theta_1) + theta_0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FC192D2-895A-4A02-91AD-02A67E1A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3" y="2992276"/>
            <a:ext cx="4366494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squared_loss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(y_hat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(y_hat - tf.reshape(y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y_hat.shape)) **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303FA8-1C7D-4103-8B4A-A3CE2A0F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3" y="4163468"/>
            <a:ext cx="4425967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26628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5362D-F824-4A9D-BD47-9447D35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B0BD3-8A42-4F69-ACFF-D1FDF9AF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测试集预测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32FBB-7951-4238-B00B-30751174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28644"/>
            <a:ext cx="5704640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0.03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net = linreg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loss = squared_loss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(num_epochs):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data_iter(batch_size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tf.GradientTape()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t.watch([theta_1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 = tf.reduce_sum(loss(net(X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grads = t.gradient(l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sgd([theta_1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train_l = loss(net(x_train_scaled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 %d, loss %f'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(epoch 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336A33-D305-40D4-8F21-0B6D322F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380088"/>
            <a:ext cx="5688738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net(x_test_scaled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63937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3767F-5F61-4383-9111-E39854EA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3AFF-B2A3-4E0E-BCA6-BA6AB7EA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2CAEF8-8CA2-412C-A75F-235208E6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5" y="1146777"/>
            <a:ext cx="5798634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08320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67F0-AF5F-4100-A341-18E2E7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751D6-8856-4792-ADCA-04320D92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训练与预测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7B0893-7961-42F6-89F7-109BD5C1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098835"/>
            <a:ext cx="5081721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15742C-4DC4-4AD9-B36A-9B56ADFD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865566"/>
            <a:ext cx="5081721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LinearRegression()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E456BE-996C-4F68-9B06-E3BEF387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00" y="4003552"/>
            <a:ext cx="5081721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lr.fit(x_train_scaled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lr.predict(x_test_scaled)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76008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1380E-D2C1-423F-9A62-C5AFE1E4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64D9C-333B-4E1A-AF7B-AB79AC04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CF098-B4F5-4C1A-ADA3-5B7C21EB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025113"/>
            <a:ext cx="5547489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(tf.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__version__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65632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E8DA-3CBD-4AB8-85BB-CC002D70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6DDE3-EE94-4E07-B6FB-BD532428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模型定义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6DAA59-6123-449F-BC2C-51ADAF57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076532"/>
            <a:ext cx="5097623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0C8B43-4B39-45DC-9DF4-27DF3436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49" y="2901950"/>
            <a:ext cx="5097623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tensorflow.keras.layers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tensorflow.keras.models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Input(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=(x_train_scaled.shape[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Dense(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'linear'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)(x)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Model(x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62867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F21EB-298C-45BE-A0BD-7D184C64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37E1D-EA67-44BD-817E-DC29F428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模型训练与预测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性能评估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AEF35-44D3-4B5B-8CC6-2CD21C34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25188"/>
            <a:ext cx="5660035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model.compile(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optimizer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'sgd'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'mean_squared_error'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model.fit(x_train_scaled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=epoch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model.predict(x_test_scaled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7EA320-E400-427B-A88F-A2F8D232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3348660"/>
            <a:ext cx="7109694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sklearn.metrics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mean_absolute_error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mean_squared_error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"Root Mean Squared Error: %.3f"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(math.sqrt(mean_squared_error(y_test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y_pred))))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"Mean Absolute Error: %.3f"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(mean_absolute_error(y_test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y_pred)))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18547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6818-3F09-486A-882E-4C87968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F696D-2CC5-4A6F-80CF-AAACC42B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恶性肿瘤分类</a:t>
            </a:r>
            <a:endParaRPr lang="en-US" altLang="zh-CN" dirty="0"/>
          </a:p>
          <a:p>
            <a:r>
              <a:rPr lang="zh-CN" altLang="en-US" dirty="0"/>
              <a:t>如果                    ，模型预测分类为</a:t>
            </a:r>
            <a:endParaRPr lang="en-US" altLang="zh-CN" dirty="0"/>
          </a:p>
          <a:p>
            <a:r>
              <a:rPr lang="zh-CN" altLang="en-US" dirty="0"/>
              <a:t>如果                    ，模型预测分类为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A45378-C82F-44F8-AF9F-C7D05BB2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31" y="2192505"/>
            <a:ext cx="7333782" cy="2740518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9306C6-112A-417D-83A0-615CC6754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78789"/>
              </p:ext>
            </p:extLst>
          </p:nvPr>
        </p:nvGraphicFramePr>
        <p:xfrm>
          <a:off x="1316831" y="1027094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380880" progId="Equation.DSMT4">
                  <p:embed/>
                </p:oleObj>
              </mc:Choice>
              <mc:Fallback>
                <p:oleObj name="Equation" r:id="rId3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6831" y="1027094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64D92B1-1CAA-4A0A-845C-7CD46F529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02447"/>
              </p:ext>
            </p:extLst>
          </p:nvPr>
        </p:nvGraphicFramePr>
        <p:xfrm>
          <a:off x="4836439" y="1046144"/>
          <a:ext cx="609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480" imgH="342720" progId="Equation.DSMT4">
                  <p:embed/>
                </p:oleObj>
              </mc:Choice>
              <mc:Fallback>
                <p:oleObj name="Equation" r:id="rId5" imgW="609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6439" y="1046144"/>
                        <a:ext cx="609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8D9C87-2E24-4648-A541-5A61E0964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50145"/>
              </p:ext>
            </p:extLst>
          </p:nvPr>
        </p:nvGraphicFramePr>
        <p:xfrm>
          <a:off x="1316831" y="1428898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8640" imgH="380880" progId="Equation.DSMT4">
                  <p:embed/>
                </p:oleObj>
              </mc:Choice>
              <mc:Fallback>
                <p:oleObj name="Equation" r:id="rId7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6831" y="1428898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0A3BA2E-FA48-4F88-9ABE-BDDA79317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64045"/>
              </p:ext>
            </p:extLst>
          </p:nvPr>
        </p:nvGraphicFramePr>
        <p:xfrm>
          <a:off x="4811713" y="142875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342720" progId="Equation.DSMT4">
                  <p:embed/>
                </p:oleObj>
              </mc:Choice>
              <mc:Fallback>
                <p:oleObj name="Equation" r:id="rId9" imgW="6602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1713" y="1428750"/>
                        <a:ext cx="660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269711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D4A72-F56B-471F-B2DB-743C70F6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7EB0-7D2E-4438-98ED-CA7794B6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分类目标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=0 </a:t>
            </a:r>
            <a:r>
              <a:rPr lang="zh-CN" altLang="en-US" dirty="0">
                <a:latin typeface="Times New Roman" panose="02020603050405020304" pitchFamily="18" charset="0"/>
              </a:rPr>
              <a:t>或者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但是             的取值范围是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因此，逻辑斯蒂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回归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分类</a:t>
            </a:r>
            <a:r>
              <a:rPr lang="zh-CN" altLang="en-US" dirty="0">
                <a:latin typeface="Times New Roman" panose="02020603050405020304" pitchFamily="18" charset="0"/>
              </a:rPr>
              <a:t>）的目标就是：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模型表示                    其中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89AF82-8E59-487D-B4ED-EC1CD04D5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860515"/>
              </p:ext>
            </p:extLst>
          </p:nvPr>
        </p:nvGraphicFramePr>
        <p:xfrm>
          <a:off x="1257299" y="1038224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80880" progId="Equation.DSMT4">
                  <p:embed/>
                </p:oleObj>
              </mc:Choice>
              <mc:Fallback>
                <p:oleObj name="Equation" r:id="rId2" imgW="685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7299" y="1038224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D1FBC6E-7307-46C2-9FF0-6761633BB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84852"/>
              </p:ext>
            </p:extLst>
          </p:nvPr>
        </p:nvGraphicFramePr>
        <p:xfrm>
          <a:off x="3646488" y="1031080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380880" progId="Equation.DSMT4">
                  <p:embed/>
                </p:oleObj>
              </mc:Choice>
              <mc:Fallback>
                <p:oleObj name="Equation" r:id="rId4" imgW="1079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6488" y="1031080"/>
                        <a:ext cx="107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0B5F1AE-23AE-4976-B5A9-770D2ED5A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74348"/>
              </p:ext>
            </p:extLst>
          </p:nvPr>
        </p:nvGraphicFramePr>
        <p:xfrm>
          <a:off x="4969669" y="1031080"/>
          <a:ext cx="113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380880" progId="Equation.DSMT4">
                  <p:embed/>
                </p:oleObj>
              </mc:Choice>
              <mc:Fallback>
                <p:oleObj name="Equation" r:id="rId6" imgW="1130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9669" y="1031080"/>
                        <a:ext cx="113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BE84BCC-E348-4C5F-9E8C-C612AA4B8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49178"/>
              </p:ext>
            </p:extLst>
          </p:nvPr>
        </p:nvGraphicFramePr>
        <p:xfrm>
          <a:off x="1993305" y="2385222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380880" progId="Equation.DSMT4">
                  <p:embed/>
                </p:oleObj>
              </mc:Choice>
              <mc:Fallback>
                <p:oleObj name="Equation" r:id="rId8" imgW="1523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3305" y="2385222"/>
                        <a:ext cx="152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25046C1-C606-456E-BE87-FEEE42272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06467"/>
              </p:ext>
            </p:extLst>
          </p:nvPr>
        </p:nvGraphicFramePr>
        <p:xfrm>
          <a:off x="590217" y="3688557"/>
          <a:ext cx="1943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2920" imgH="1269720" progId="Equation.DSMT4">
                  <p:embed/>
                </p:oleObj>
              </mc:Choice>
              <mc:Fallback>
                <p:oleObj name="Equation" r:id="rId10" imgW="194292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0217" y="3688557"/>
                        <a:ext cx="19431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F313380-8BC8-4226-A824-0DE54D04E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07985"/>
              </p:ext>
            </p:extLst>
          </p:nvPr>
        </p:nvGraphicFramePr>
        <p:xfrm>
          <a:off x="3233936" y="3586957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8760" imgH="736560" progId="Equation.DSMT4">
                  <p:embed/>
                </p:oleObj>
              </mc:Choice>
              <mc:Fallback>
                <p:oleObj name="Equation" r:id="rId12" imgW="16887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3936" y="3586957"/>
                        <a:ext cx="1689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7525EC-5920-4625-9AFE-665B80C169F1}"/>
              </a:ext>
            </a:extLst>
          </p:cNvPr>
          <p:cNvSpPr txBox="1"/>
          <p:nvPr/>
        </p:nvSpPr>
        <p:spPr>
          <a:xfrm>
            <a:off x="2857698" y="4403939"/>
            <a:ext cx="34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15EE15-1E7E-43CF-9D1E-680472327F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0" y="1817871"/>
            <a:ext cx="4465651" cy="20561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80216C-8AA9-4E4B-B164-68CEFF01E1F1}"/>
              </a:ext>
            </a:extLst>
          </p:cNvPr>
          <p:cNvSpPr txBox="1"/>
          <p:nvPr/>
        </p:nvSpPr>
        <p:spPr>
          <a:xfrm>
            <a:off x="6804825" y="4148879"/>
            <a:ext cx="213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寻求最优的参数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DFB02D6-9C00-451D-8ED6-CAB09B3A0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76967"/>
              </p:ext>
            </p:extLst>
          </p:nvPr>
        </p:nvGraphicFramePr>
        <p:xfrm>
          <a:off x="8553783" y="419384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3040" imgH="279360" progId="Equation.DSMT4">
                  <p:embed/>
                </p:oleObj>
              </mc:Choice>
              <mc:Fallback>
                <p:oleObj name="Equation" r:id="rId15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53783" y="4193845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379C2D-210D-4A61-B9BC-E54A78FED9C9}"/>
              </a:ext>
            </a:extLst>
          </p:cNvPr>
          <p:cNvSpPr txBox="1"/>
          <p:nvPr/>
        </p:nvSpPr>
        <p:spPr>
          <a:xfrm>
            <a:off x="6743700" y="4029075"/>
            <a:ext cx="2200550" cy="5786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47586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98DCF-EF01-4127-B0D7-89BD4B0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C5EB3-9F9D-4746-9058-4AAFEE77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</a:t>
            </a:r>
            <a:r>
              <a:rPr lang="zh-CN" altLang="en-US" dirty="0"/>
              <a:t>可以表示为输入特征</a:t>
            </a:r>
            <a:r>
              <a:rPr lang="en-US" altLang="zh-CN" dirty="0"/>
              <a:t>x</a:t>
            </a:r>
            <a:r>
              <a:rPr lang="zh-CN" altLang="en-US" dirty="0"/>
              <a:t>后，模型预测</a:t>
            </a:r>
            <a:r>
              <a:rPr lang="en-US" altLang="zh-CN" dirty="0"/>
              <a:t>y=1</a:t>
            </a:r>
            <a:r>
              <a:rPr lang="zh-CN" altLang="en-US" dirty="0"/>
              <a:t>的概率值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例如，如果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可以告诉病人，</a:t>
            </a:r>
            <a:r>
              <a:rPr lang="en-US" altLang="zh-CN" dirty="0"/>
              <a:t>70%</a:t>
            </a:r>
            <a:r>
              <a:rPr lang="zh-CN" altLang="en-US" dirty="0"/>
              <a:t>的概率肿瘤可能是恶性的。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7C2F7A-998C-46D8-8981-F531301AE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42790"/>
              </p:ext>
            </p:extLst>
          </p:nvPr>
        </p:nvGraphicFramePr>
        <p:xfrm>
          <a:off x="685800" y="673893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51" imgH="381254" progId="Equation.DSMT4">
                  <p:embed/>
                </p:oleObj>
              </mc:Choice>
              <mc:Fallback>
                <p:oleObj name="Equation" r:id="rId2" imgW="685851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673893"/>
                        <a:ext cx="68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671A8F2-BA05-4E19-AEBD-7790D4CC6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16322"/>
              </p:ext>
            </p:extLst>
          </p:nvPr>
        </p:nvGraphicFramePr>
        <p:xfrm>
          <a:off x="2136775" y="1154906"/>
          <a:ext cx="281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888840" progId="Equation.DSMT4">
                  <p:embed/>
                </p:oleObj>
              </mc:Choice>
              <mc:Fallback>
                <p:oleObj name="Equation" r:id="rId4" imgW="2819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6775" y="1154906"/>
                        <a:ext cx="2819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9FB6218A-0330-4E54-B366-519F5BE962A9}"/>
              </a:ext>
            </a:extLst>
          </p:cNvPr>
          <p:cNvSpPr/>
          <p:nvPr/>
        </p:nvSpPr>
        <p:spPr>
          <a:xfrm>
            <a:off x="3157538" y="2078831"/>
            <a:ext cx="45720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C15CEDF-E05D-46FA-9574-14A5398F6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04161"/>
              </p:ext>
            </p:extLst>
          </p:nvPr>
        </p:nvGraphicFramePr>
        <p:xfrm>
          <a:off x="2700338" y="2437295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380880" progId="Equation.DSMT4">
                  <p:embed/>
                </p:oleObj>
              </mc:Choice>
              <mc:Fallback>
                <p:oleObj name="Equation" r:id="rId6" imgW="1371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00338" y="2437295"/>
                        <a:ext cx="1371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72AA06C-B7E8-4C8F-A048-0BCD2F58B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86444"/>
              </p:ext>
            </p:extLst>
          </p:nvPr>
        </p:nvGraphicFramePr>
        <p:xfrm>
          <a:off x="1314450" y="3591886"/>
          <a:ext cx="257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77960" imgH="380880" progId="Equation.DSMT4">
                  <p:embed/>
                </p:oleObj>
              </mc:Choice>
              <mc:Fallback>
                <p:oleObj name="Equation" r:id="rId8" imgW="2577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4450" y="3591886"/>
                        <a:ext cx="2578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1F2F217-0D33-4BB9-8C1A-423AD6CD0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62226"/>
              </p:ext>
            </p:extLst>
          </p:nvPr>
        </p:nvGraphicFramePr>
        <p:xfrm>
          <a:off x="1133475" y="4037180"/>
          <a:ext cx="200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06280" imgH="342720" progId="Equation.DSMT4">
                  <p:embed/>
                </p:oleObj>
              </mc:Choice>
              <mc:Fallback>
                <p:oleObj name="Equation" r:id="rId10" imgW="2006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33475" y="4037180"/>
                        <a:ext cx="2006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DDC2CC5-0D2F-447E-AEE2-3ED7642EE34E}"/>
              </a:ext>
            </a:extLst>
          </p:cNvPr>
          <p:cNvSpPr txBox="1"/>
          <p:nvPr/>
        </p:nvSpPr>
        <p:spPr>
          <a:xfrm>
            <a:off x="4710827" y="341305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的概率，给定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     为参数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8870CC-CC2E-46A7-9F92-7F88A26E9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18125"/>
              </p:ext>
            </p:extLst>
          </p:nvPr>
        </p:nvGraphicFramePr>
        <p:xfrm>
          <a:off x="7206456" y="3458536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79360" progId="Equation.DSMT4">
                  <p:embed/>
                </p:oleObj>
              </mc:Choice>
              <mc:Fallback>
                <p:oleObj name="Equation" r:id="rId12" imgW="2030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06456" y="3458536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C32913A-E773-4FF2-A657-471A7791D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02276"/>
              </p:ext>
            </p:extLst>
          </p:nvPr>
        </p:nvGraphicFramePr>
        <p:xfrm>
          <a:off x="4710827" y="3972886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49560" imgH="342720" progId="Equation.DSMT4">
                  <p:embed/>
                </p:oleObj>
              </mc:Choice>
              <mc:Fallback>
                <p:oleObj name="Equation" r:id="rId14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10827" y="3972886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516FD4C-458E-425C-9FCC-C64A5D11B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36265"/>
              </p:ext>
            </p:extLst>
          </p:nvPr>
        </p:nvGraphicFramePr>
        <p:xfrm>
          <a:off x="4710827" y="4448517"/>
          <a:ext cx="394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49560" imgH="342720" progId="Equation.DSMT4">
                  <p:embed/>
                </p:oleObj>
              </mc:Choice>
              <mc:Fallback>
                <p:oleObj name="Equation" r:id="rId16" imgW="3949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10827" y="4448517"/>
                        <a:ext cx="3949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89812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E41BE-0B67-48AB-B1B9-AB7A1A9A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576B4-903C-4768-866D-53CBFCB1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如果模型预测结果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如果模型预测结果</a:t>
            </a:r>
            <a:r>
              <a:rPr lang="en-US" altLang="zh-CN" dirty="0"/>
              <a:t>y=0</a:t>
            </a:r>
            <a:r>
              <a:rPr lang="zh-CN" altLang="en-US" dirty="0"/>
              <a:t>，则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809AB67-9F6D-4B9C-BBEE-D25C12EC6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02130"/>
              </p:ext>
            </p:extLst>
          </p:nvPr>
        </p:nvGraphicFramePr>
        <p:xfrm>
          <a:off x="996761" y="1272381"/>
          <a:ext cx="1854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1244520" progId="Equation.DSMT4">
                  <p:embed/>
                </p:oleObj>
              </mc:Choice>
              <mc:Fallback>
                <p:oleObj name="Equation" r:id="rId2" imgW="1854000" imgH="12445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25046C1-C606-456E-BE87-FEEE42272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6761" y="1272381"/>
                        <a:ext cx="18542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225A480-C182-4DF8-AD26-D77F6C51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866617"/>
            <a:ext cx="4465651" cy="2056127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0383F7D-7F16-409B-B409-F3553DA24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68644"/>
              </p:ext>
            </p:extLst>
          </p:nvPr>
        </p:nvGraphicFramePr>
        <p:xfrm>
          <a:off x="3777443" y="2865592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380880" progId="Equation.DSMT4">
                  <p:embed/>
                </p:oleObj>
              </mc:Choice>
              <mc:Fallback>
                <p:oleObj name="Equation" r:id="rId5" imgW="1358640" imgH="380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19306C6-112A-417D-83A0-615CC6754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7443" y="2865592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06169AE-AE5E-4939-98D3-5D4829A49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102858"/>
              </p:ext>
            </p:extLst>
          </p:nvPr>
        </p:nvGraphicFramePr>
        <p:xfrm>
          <a:off x="3777443" y="3986359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8640" imgH="380880" progId="Equation.DSMT4">
                  <p:embed/>
                </p:oleObj>
              </mc:Choice>
              <mc:Fallback>
                <p:oleObj name="Equation" r:id="rId7" imgW="1358640" imgH="3808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A8D9C87-2E24-4648-A541-5A61E0964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7443" y="3986359"/>
                        <a:ext cx="135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C873A39-039E-49AE-9989-8E76EBD53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47382"/>
              </p:ext>
            </p:extLst>
          </p:nvPr>
        </p:nvGraphicFramePr>
        <p:xfrm>
          <a:off x="3777443" y="335502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68480" imgH="342720" progId="Equation.DSMT4">
                  <p:embed/>
                </p:oleObj>
              </mc:Choice>
              <mc:Fallback>
                <p:oleObj name="Equation" r:id="rId9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7443" y="335502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2814F7-6B97-4B59-8B0D-AC1952EC5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499219"/>
              </p:ext>
            </p:extLst>
          </p:nvPr>
        </p:nvGraphicFramePr>
        <p:xfrm>
          <a:off x="3795686" y="4484344"/>
          <a:ext cx="196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68480" imgH="342720" progId="Equation.DSMT4">
                  <p:embed/>
                </p:oleObj>
              </mc:Choice>
              <mc:Fallback>
                <p:oleObj name="Equation" r:id="rId11" imgW="1968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95686" y="4484344"/>
                        <a:ext cx="1968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13721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18DD-5C37-4092-978E-87859D24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9186-7149-4381-AC08-DDA00C1C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线性决策平面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5A0A3D-13EC-436A-B455-0F9B54213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22888"/>
              </p:ext>
            </p:extLst>
          </p:nvPr>
        </p:nvGraphicFramePr>
        <p:xfrm>
          <a:off x="4757738" y="1273175"/>
          <a:ext cx="316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380880" progId="Equation.DSMT4">
                  <p:embed/>
                </p:oleObj>
              </mc:Choice>
              <mc:Fallback>
                <p:oleObj name="Equation" r:id="rId2" imgW="3162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57738" y="1273175"/>
                        <a:ext cx="316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D8CDF17-797A-4FD2-A5DB-B9F3ED8344BA}"/>
              </a:ext>
            </a:extLst>
          </p:cNvPr>
          <p:cNvSpPr txBox="1"/>
          <p:nvPr/>
        </p:nvSpPr>
        <p:spPr>
          <a:xfrm>
            <a:off x="5550694" y="2064544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-4</a:t>
            </a:r>
            <a:endParaRPr lang="zh-CN" altLang="en-US" sz="24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A26F4A0-2212-442C-BC88-D78BD66B62B5}"/>
              </a:ext>
            </a:extLst>
          </p:cNvPr>
          <p:cNvSpPr/>
          <p:nvPr/>
        </p:nvSpPr>
        <p:spPr>
          <a:xfrm rot="1575687">
            <a:off x="5786437" y="1780909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EE5D46E-5CD4-4270-AE71-0F1E4982DBD1}"/>
              </a:ext>
            </a:extLst>
          </p:cNvPr>
          <p:cNvSpPr/>
          <p:nvPr/>
        </p:nvSpPr>
        <p:spPr>
          <a:xfrm>
            <a:off x="6538912" y="1766622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F80EFE-3928-44F6-89DF-E847A0BBE5BD}"/>
              </a:ext>
            </a:extLst>
          </p:cNvPr>
          <p:cNvSpPr txBox="1"/>
          <p:nvPr/>
        </p:nvSpPr>
        <p:spPr>
          <a:xfrm>
            <a:off x="6401967" y="2071228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64C4396-441C-416F-B044-041FE7B048E8}"/>
              </a:ext>
            </a:extLst>
          </p:cNvPr>
          <p:cNvSpPr/>
          <p:nvPr/>
        </p:nvSpPr>
        <p:spPr>
          <a:xfrm>
            <a:off x="7287726" y="1762607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A82FE8-2EEF-4A30-ABAB-B20BC8BC60EB}"/>
              </a:ext>
            </a:extLst>
          </p:cNvPr>
          <p:cNvSpPr txBox="1"/>
          <p:nvPr/>
        </p:nvSpPr>
        <p:spPr>
          <a:xfrm>
            <a:off x="7150781" y="2064543"/>
            <a:ext cx="54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A338D0-2AE8-43EB-BBD8-02F6EED9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3" y="1089194"/>
            <a:ext cx="3810018" cy="376571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6881094-F2D4-453E-AC4C-0A29A3859382}"/>
              </a:ext>
            </a:extLst>
          </p:cNvPr>
          <p:cNvSpPr txBox="1"/>
          <p:nvPr/>
        </p:nvSpPr>
        <p:spPr>
          <a:xfrm>
            <a:off x="4572000" y="2830994"/>
            <a:ext cx="36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预测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0541C7-A42A-4363-B443-58A134F51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92854"/>
              </p:ext>
            </p:extLst>
          </p:nvPr>
        </p:nvGraphicFramePr>
        <p:xfrm>
          <a:off x="6078538" y="2838931"/>
          <a:ext cx="184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400" imgH="380880" progId="Equation.DSMT4">
                  <p:embed/>
                </p:oleObj>
              </mc:Choice>
              <mc:Fallback>
                <p:oleObj name="Equation" r:id="rId5" imgW="1841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8538" y="2838931"/>
                        <a:ext cx="184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箭头: 下 16">
            <a:extLst>
              <a:ext uri="{FF2B5EF4-FFF2-40B4-BE49-F238E27FC236}">
                <a16:creationId xmlns:a16="http://schemas.microsoft.com/office/drawing/2014/main" id="{EDD4316F-CD66-42C7-A62D-82091284FA77}"/>
              </a:ext>
            </a:extLst>
          </p:cNvPr>
          <p:cNvSpPr/>
          <p:nvPr/>
        </p:nvSpPr>
        <p:spPr>
          <a:xfrm>
            <a:off x="6559110" y="3290300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F8900CF-AF98-4093-B22C-4AA3F6611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148443"/>
              </p:ext>
            </p:extLst>
          </p:nvPr>
        </p:nvGraphicFramePr>
        <p:xfrm>
          <a:off x="6401967" y="3609983"/>
          <a:ext cx="495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5000" imgH="342720" progId="Equation.DSMT4">
                  <p:embed/>
                </p:oleObj>
              </mc:Choice>
              <mc:Fallback>
                <p:oleObj name="Equation" r:id="rId7" imgW="495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1967" y="3609983"/>
                        <a:ext cx="495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6D21039-12EB-47A7-9033-1FC02E5C4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40484"/>
              </p:ext>
            </p:extLst>
          </p:nvPr>
        </p:nvGraphicFramePr>
        <p:xfrm>
          <a:off x="5109369" y="438634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0" imgH="380880" progId="Equation.DSMT4">
                  <p:embed/>
                </p:oleObj>
              </mc:Choice>
              <mc:Fallback>
                <p:oleObj name="Equation" r:id="rId9" imgW="1143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9369" y="438634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124CDD1C-145C-4CE4-A31D-40AF12050B59}"/>
              </a:ext>
            </a:extLst>
          </p:cNvPr>
          <p:cNvSpPr/>
          <p:nvPr/>
        </p:nvSpPr>
        <p:spPr>
          <a:xfrm rot="16200000">
            <a:off x="6518008" y="4439273"/>
            <a:ext cx="271462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9441034-6596-4CEF-A769-B290B988B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10239"/>
              </p:ext>
            </p:extLst>
          </p:nvPr>
        </p:nvGraphicFramePr>
        <p:xfrm>
          <a:off x="7012066" y="4366644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44520" imgH="380880" progId="Equation.DSMT4">
                  <p:embed/>
                </p:oleObj>
              </mc:Choice>
              <mc:Fallback>
                <p:oleObj name="Equation" r:id="rId11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2066" y="4366644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052040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4075</Words>
  <Application>Microsoft Office PowerPoint</Application>
  <PresentationFormat>全屏显示(16:9)</PresentationFormat>
  <Paragraphs>409</Paragraphs>
  <Slides>50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 Unicode MS</vt:lpstr>
      <vt:lpstr>华文彩云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MathType 7.0 Equation</vt:lpstr>
      <vt:lpstr>PowerPoint 演示文稿</vt:lpstr>
      <vt:lpstr>PowerPoint 演示文稿</vt:lpstr>
      <vt:lpstr>PowerPoint 演示文稿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逻辑斯蒂回归</vt:lpstr>
      <vt:lpstr>PowerPoint 演示文稿</vt:lpstr>
      <vt:lpstr>多分类问题</vt:lpstr>
      <vt:lpstr>多分类问题</vt:lpstr>
      <vt:lpstr>多分类问题</vt:lpstr>
      <vt:lpstr>多分类问题</vt:lpstr>
      <vt:lpstr>多分类问题</vt:lpstr>
      <vt:lpstr>PowerPoint 演示文稿</vt:lpstr>
      <vt:lpstr>过拟合</vt:lpstr>
      <vt:lpstr>过拟合</vt:lpstr>
      <vt:lpstr>过拟合</vt:lpstr>
      <vt:lpstr>过拟合</vt:lpstr>
      <vt:lpstr>PowerPoint 演示文稿</vt:lpstr>
      <vt:lpstr>PowerPoint 演示文稿</vt:lpstr>
      <vt:lpstr>编程应用</vt:lpstr>
      <vt:lpstr>编程应用</vt:lpstr>
      <vt:lpstr>编程应用</vt:lpstr>
      <vt:lpstr>TensorFlow</vt:lpstr>
      <vt:lpstr>TensorFlow</vt:lpstr>
      <vt:lpstr>TensorFlow</vt:lpstr>
      <vt:lpstr>Sklearn</vt:lpstr>
      <vt:lpstr>Sklearn</vt:lpstr>
      <vt:lpstr>Keras</vt:lpstr>
      <vt:lpstr>Keras</vt:lpstr>
      <vt:lpstr>波士顿房价预测-TensorFlow</vt:lpstr>
      <vt:lpstr>波士顿房价预测-TensorFlow</vt:lpstr>
      <vt:lpstr>波士顿房价预测-TensorFlow</vt:lpstr>
      <vt:lpstr>波士顿房价预测-TensorFlow</vt:lpstr>
      <vt:lpstr>波士顿房价预测-TensorFlow</vt:lpstr>
      <vt:lpstr>波士顿房价预测-Sklearn</vt:lpstr>
      <vt:lpstr>波士顿房价预测-Sklearn</vt:lpstr>
      <vt:lpstr>波士顿房价预测-Keras</vt:lpstr>
      <vt:lpstr>波士顿房价预测-Keras</vt:lpstr>
      <vt:lpstr>波士顿房价预测-Keras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 津</cp:lastModifiedBy>
  <cp:revision>3136</cp:revision>
  <cp:lastPrinted>2018-07-16T05:25:00Z</cp:lastPrinted>
  <dcterms:created xsi:type="dcterms:W3CDTF">2008-09-02T01:49:00Z</dcterms:created>
  <dcterms:modified xsi:type="dcterms:W3CDTF">2021-03-25T09:33:19Z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