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99" r:id="rId2"/>
    <p:sldId id="713" r:id="rId3"/>
    <p:sldId id="738" r:id="rId4"/>
    <p:sldId id="807" r:id="rId5"/>
    <p:sldId id="818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792" r:id="rId17"/>
    <p:sldId id="776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1" r:id="rId30"/>
    <p:sldId id="830" r:id="rId31"/>
    <p:sldId id="832" r:id="rId32"/>
    <p:sldId id="796" r:id="rId33"/>
    <p:sldId id="790" r:id="rId34"/>
    <p:sldId id="791" r:id="rId35"/>
    <p:sldId id="797" r:id="rId36"/>
    <p:sldId id="801" r:id="rId37"/>
    <p:sldId id="795" r:id="rId38"/>
    <p:sldId id="803" r:id="rId39"/>
    <p:sldId id="802" r:id="rId40"/>
    <p:sldId id="804" r:id="rId41"/>
    <p:sldId id="805" r:id="rId42"/>
    <p:sldId id="806" r:id="rId43"/>
    <p:sldId id="736" r:id="rId44"/>
  </p:sldIdLst>
  <p:sldSz cx="9144000" cy="5143500" type="screen16x9"/>
  <p:notesSz cx="9942513" cy="6761163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101" d="100"/>
          <a:sy n="101" d="100"/>
        </p:scale>
        <p:origin x="888" y="72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69.wmf"/><Relationship Id="rId1" Type="http://schemas.openxmlformats.org/officeDocument/2006/relationships/image" Target="../media/image66.wmf"/><Relationship Id="rId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6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16:50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96.emf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00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image" Target="../media/image21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emf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0.wmf"/><Relationship Id="rId10" Type="http://schemas.openxmlformats.org/officeDocument/2006/relationships/image" Target="../media/image28.emf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621" y="1986975"/>
            <a:ext cx="3326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多变量线性回归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EF3-0232-4208-BE09-A3E3BB5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06ECE-1C58-4A25-8B4A-5B4A9CB1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矩阵向量乘法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268D75-914C-40CD-B2DF-75FF23014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77680"/>
              </p:ext>
            </p:extLst>
          </p:nvPr>
        </p:nvGraphicFramePr>
        <p:xfrm>
          <a:off x="1065212" y="1339683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2133360" imgH="1346040" progId="Equation.DSMT4">
                  <p:embed/>
                </p:oleObj>
              </mc:Choice>
              <mc:Fallback>
                <p:oleObj name="Equation" r:id="rId3" imgW="2133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212" y="1339683"/>
                        <a:ext cx="213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C352EC-576A-40EF-80AC-E264C358C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34692"/>
              </p:ext>
            </p:extLst>
          </p:nvPr>
        </p:nvGraphicFramePr>
        <p:xfrm>
          <a:off x="4586973" y="1415883"/>
          <a:ext cx="162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1625400" imgH="1193760" progId="Equation.DSMT4">
                  <p:embed/>
                </p:oleObj>
              </mc:Choice>
              <mc:Fallback>
                <p:oleObj name="Equation" r:id="rId5" imgW="16254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6973" y="1415883"/>
                        <a:ext cx="1625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9D31F2-CEE9-4F47-B9DD-9F55C9E4B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03456"/>
              </p:ext>
            </p:extLst>
          </p:nvPr>
        </p:nvGraphicFramePr>
        <p:xfrm>
          <a:off x="1124744" y="2874963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622080" imgH="380880" progId="Equation.DSMT4">
                  <p:embed/>
                </p:oleObj>
              </mc:Choice>
              <mc:Fallback>
                <p:oleObj name="Equation" r:id="rId7" imgW="62208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BF4D0CC-F5BC-43F3-9771-41808D159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4744" y="2874963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A26E85-D1E8-4B76-9B35-17E5E9D4E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16887"/>
              </p:ext>
            </p:extLst>
          </p:nvPr>
        </p:nvGraphicFramePr>
        <p:xfrm>
          <a:off x="1908176" y="2861471"/>
          <a:ext cx="595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9" imgW="596880" imgH="380880" progId="Equation.DSMT4">
                  <p:embed/>
                </p:oleObj>
              </mc:Choice>
              <mc:Fallback>
                <p:oleObj name="Equation" r:id="rId9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6" y="2861471"/>
                        <a:ext cx="5953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E19925-5518-43FC-9C03-3291C9F4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420"/>
              </p:ext>
            </p:extLst>
          </p:nvPr>
        </p:nvGraphicFramePr>
        <p:xfrm>
          <a:off x="2614612" y="28749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1" imgW="583920" imgH="380880" progId="Equation.DSMT4">
                  <p:embed/>
                </p:oleObj>
              </mc:Choice>
              <mc:Fallback>
                <p:oleObj name="Equation" r:id="rId11" imgW="583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4612" y="2874963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8B6D88B-8C41-4149-8302-195FF9AA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653870"/>
            <a:ext cx="508782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(A)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58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5344-A630-47C9-91F3-33DB9D6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277E-9D7A-4955-BD73-94C1926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房屋面积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09F94D-126F-4E74-AF35-AED959B6B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65604"/>
              </p:ext>
            </p:extLst>
          </p:nvPr>
        </p:nvGraphicFramePr>
        <p:xfrm>
          <a:off x="874713" y="1181101"/>
          <a:ext cx="685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685800" imgH="1650960" progId="Equation.DSMT4">
                  <p:embed/>
                </p:oleObj>
              </mc:Choice>
              <mc:Fallback>
                <p:oleObj name="Equation" r:id="rId3" imgW="685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181101"/>
                        <a:ext cx="6858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CC9C0E-02F5-47E7-B14D-9A4C2714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53223"/>
              </p:ext>
            </p:extLst>
          </p:nvPr>
        </p:nvGraphicFramePr>
        <p:xfrm>
          <a:off x="3186906" y="701676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904760" imgH="380880" progId="Equation.DSMT4">
                  <p:embed/>
                </p:oleObj>
              </mc:Choice>
              <mc:Fallback>
                <p:oleObj name="Equation" r:id="rId5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6906" y="701676"/>
                        <a:ext cx="1905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84E256-04F6-468B-B3A2-0C6B7E4C3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1975"/>
              </p:ext>
            </p:extLst>
          </p:nvPr>
        </p:nvGraphicFramePr>
        <p:xfrm>
          <a:off x="2653748" y="1245469"/>
          <a:ext cx="6172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6172200" imgH="1777680" progId="Equation.DSMT4">
                  <p:embed/>
                </p:oleObj>
              </mc:Choice>
              <mc:Fallback>
                <p:oleObj name="Equation" r:id="rId7" imgW="6172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3748" y="1245469"/>
                        <a:ext cx="6172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F33571-5ED3-447E-9BA1-C34DA2213484}"/>
              </a:ext>
            </a:extLst>
          </p:cNvPr>
          <p:cNvSpPr txBox="1">
            <a:spLocks/>
          </p:cNvSpPr>
          <p:nvPr/>
        </p:nvSpPr>
        <p:spPr>
          <a:xfrm>
            <a:off x="2490095" y="3023518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DataMatrix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F43B22-E4F1-4B5A-9B5E-6982BA18CBFA}"/>
              </a:ext>
            </a:extLst>
          </p:cNvPr>
          <p:cNvSpPr txBox="1">
            <a:spLocks/>
          </p:cNvSpPr>
          <p:nvPr/>
        </p:nvSpPr>
        <p:spPr>
          <a:xfrm>
            <a:off x="4267250" y="2991865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* parameter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9301AA-0337-493D-B10B-DD4F86818E79}"/>
              </a:ext>
            </a:extLst>
          </p:cNvPr>
          <p:cNvSpPr txBox="1">
            <a:spLocks/>
          </p:cNvSpPr>
          <p:nvPr/>
        </p:nvSpPr>
        <p:spPr>
          <a:xfrm>
            <a:off x="6394482" y="2991864"/>
            <a:ext cx="1953545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= prediction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BE9F120-C299-4960-B622-6F5AA965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96" y="3677257"/>
            <a:ext cx="596695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88.9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72.5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65.2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112.3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(parameter)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(tf.matmul(data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8988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B299-E2C2-4D0C-9050-2CDF3CA0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B322-4A4B-4F6D-90F0-F426BADD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矩阵不满足交换律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17EFD6-B698-4D16-B63A-C6BBF9D3D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79342"/>
              </p:ext>
            </p:extLst>
          </p:nvPr>
        </p:nvGraphicFramePr>
        <p:xfrm>
          <a:off x="932919" y="1278731"/>
          <a:ext cx="1638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1638000" imgH="266400" progId="Equation.DSMT4">
                  <p:embed/>
                </p:oleObj>
              </mc:Choice>
              <mc:Fallback>
                <p:oleObj name="Equation" r:id="rId3" imgW="1638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19" y="1278731"/>
                        <a:ext cx="1638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6DDEFD-1313-4A5F-A6D7-948AB3134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14390"/>
              </p:ext>
            </p:extLst>
          </p:nvPr>
        </p:nvGraphicFramePr>
        <p:xfrm>
          <a:off x="3201987" y="1092125"/>
          <a:ext cx="2946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2946240" imgH="1828800" progId="Equation.DSMT4">
                  <p:embed/>
                </p:oleObj>
              </mc:Choice>
              <mc:Fallback>
                <p:oleObj name="Equation" r:id="rId5" imgW="29462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1987" y="1092125"/>
                        <a:ext cx="29464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4389D3-D2C1-4E06-A1C6-BC40DE59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1689"/>
              </p:ext>
            </p:extLst>
          </p:nvPr>
        </p:nvGraphicFramePr>
        <p:xfrm>
          <a:off x="6414295" y="1199983"/>
          <a:ext cx="248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7" imgW="2489040" imgH="1485720" progId="Equation.DSMT4">
                  <p:embed/>
                </p:oleObj>
              </mc:Choice>
              <mc:Fallback>
                <p:oleObj name="Equation" r:id="rId7" imgW="248904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4295" y="1199983"/>
                        <a:ext cx="24892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98FAFF-2701-4BB8-A277-6B0B9600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94536"/>
              </p:ext>
            </p:extLst>
          </p:nvPr>
        </p:nvGraphicFramePr>
        <p:xfrm>
          <a:off x="983719" y="3322638"/>
          <a:ext cx="1587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9" imgW="1587240" imgH="1257120" progId="Equation.DSMT4">
                  <p:embed/>
                </p:oleObj>
              </mc:Choice>
              <mc:Fallback>
                <p:oleObj name="Equation" r:id="rId9" imgW="158724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719" y="3322638"/>
                        <a:ext cx="1587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970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8846-B911-4B48-86AB-3A756AA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5E27-BF2B-4583-94DF-CAFE12B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r>
              <a:rPr lang="en-US" altLang="zh-CN" dirty="0"/>
              <a:t>(</a:t>
            </a:r>
            <a:r>
              <a:rPr lang="zh-CN" altLang="en-US" dirty="0"/>
              <a:t>表示为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对于任意的矩阵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DC789C-D480-4C79-936D-B8BFDF55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2282"/>
              </p:ext>
            </p:extLst>
          </p:nvPr>
        </p:nvGraphicFramePr>
        <p:xfrm>
          <a:off x="1051719" y="1250950"/>
          <a:ext cx="88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888840" imgH="1320480" progId="Equation.DSMT4">
                  <p:embed/>
                </p:oleObj>
              </mc:Choice>
              <mc:Fallback>
                <p:oleObj name="Equation" r:id="rId3" imgW="8888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719" y="1250950"/>
                        <a:ext cx="889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56BFA8-E0A0-41C5-A503-C2F8765BF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3642"/>
              </p:ext>
            </p:extLst>
          </p:nvPr>
        </p:nvGraphicFramePr>
        <p:xfrm>
          <a:off x="2778919" y="1250950"/>
          <a:ext cx="1320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1320480" imgH="1803240" progId="Equation.DSMT4">
                  <p:embed/>
                </p:oleObj>
              </mc:Choice>
              <mc:Fallback>
                <p:oleObj name="Equation" r:id="rId5" imgW="13204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8919" y="1250950"/>
                        <a:ext cx="1320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E6695D-14FE-43C8-BADF-CCA0834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43631"/>
              </p:ext>
            </p:extLst>
          </p:nvPr>
        </p:nvGraphicFramePr>
        <p:xfrm>
          <a:off x="4937919" y="1250950"/>
          <a:ext cx="1765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1765080" imgH="2234880" progId="Equation.DSMT4">
                  <p:embed/>
                </p:oleObj>
              </mc:Choice>
              <mc:Fallback>
                <p:oleObj name="Equation" r:id="rId7" imgW="17650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919" y="1250950"/>
                        <a:ext cx="17653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61FBDB7-C0E0-4757-869F-CF0DDC0AD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02521"/>
              </p:ext>
            </p:extLst>
          </p:nvPr>
        </p:nvGraphicFramePr>
        <p:xfrm>
          <a:off x="924719" y="4157662"/>
          <a:ext cx="203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2031840" imgH="266400" progId="Equation.DSMT4">
                  <p:embed/>
                </p:oleObj>
              </mc:Choice>
              <mc:Fallback>
                <p:oleObj name="Equation" r:id="rId9" imgW="2031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4719" y="4157662"/>
                        <a:ext cx="2032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CAB1059-E0E8-4E60-87DE-9F6133BC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288" y="3708774"/>
            <a:ext cx="5262562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identityMatrix = tf.eye(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(identityMatrix)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4360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2AA3-0727-476F-BA20-397BAE2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E4DB-D65C-4035-AF0D-7B11405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  <a:r>
              <a:rPr lang="en-US" altLang="zh-CN" dirty="0"/>
              <a:t>(inverse matrix)</a:t>
            </a:r>
          </a:p>
          <a:p>
            <a:r>
              <a:rPr lang="zh-CN" altLang="en-US" dirty="0"/>
              <a:t>如果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的方阵，并且该矩阵可逆，则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如果矩阵</a:t>
            </a:r>
            <a:r>
              <a:rPr lang="en-US" altLang="zh-CN" dirty="0"/>
              <a:t>A</a:t>
            </a:r>
            <a:r>
              <a:rPr lang="zh-CN" altLang="en-US" dirty="0"/>
              <a:t>不存在逆矩阵，称为“奇异矩阵”或者“退化矩阵”。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51010F-4B8A-4FC8-89B4-CD2B108B7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26668"/>
              </p:ext>
            </p:extLst>
          </p:nvPr>
        </p:nvGraphicFramePr>
        <p:xfrm>
          <a:off x="1078706" y="1466057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120760" imgH="380880" progId="Equation.DSMT4">
                  <p:embed/>
                </p:oleObj>
              </mc:Choice>
              <mc:Fallback>
                <p:oleObj name="Equation" r:id="rId3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8706" y="1466057"/>
                        <a:ext cx="212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FCA69B-EF0E-43DE-83B7-D3E160D3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88264"/>
              </p:ext>
            </p:extLst>
          </p:nvPr>
        </p:nvGraphicFramePr>
        <p:xfrm>
          <a:off x="1078706" y="2139950"/>
          <a:ext cx="549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5499000" imgH="863280" progId="Equation.DSMT4">
                  <p:embed/>
                </p:oleObj>
              </mc:Choice>
              <mc:Fallback>
                <p:oleObj name="Equation" r:id="rId5" imgW="5499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706" y="2139950"/>
                        <a:ext cx="5499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CCAA229-A048-417A-A6F3-2FB01F81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882657"/>
            <a:ext cx="6929438" cy="9694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inverseMatrix = tf.linalg.inv(originMatrix)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(inverseMatrix)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889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E1A2-19FB-4CD5-A0DD-4BC4D2F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6487-1C82-479D-A1AA-CD0C994C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</a:t>
            </a:r>
            <a:r>
              <a:rPr lang="en-US" altLang="zh-CN" dirty="0"/>
              <a:t>(matrix transpose)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矩阵，使得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矩阵，并且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D7265FE-0D25-4410-AFEF-A4FF25FAF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94817"/>
              </p:ext>
            </p:extLst>
          </p:nvPr>
        </p:nvGraphicFramePr>
        <p:xfrm>
          <a:off x="1174750" y="1217613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828800" imgH="863280" progId="Equation.DSMT4">
                  <p:embed/>
                </p:oleObj>
              </mc:Choice>
              <mc:Fallback>
                <p:oleObj name="Equation" r:id="rId3" imgW="1828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1217613"/>
                        <a:ext cx="182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F4A072-3090-4DAF-B8A9-0324339D0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2467"/>
              </p:ext>
            </p:extLst>
          </p:nvPr>
        </p:nvGraphicFramePr>
        <p:xfrm>
          <a:off x="4235450" y="976313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2108160" imgH="1346040" progId="Equation.DSMT4">
                  <p:embed/>
                </p:oleObj>
              </mc:Choice>
              <mc:Fallback>
                <p:oleObj name="Equation" r:id="rId5" imgW="2108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5450" y="976313"/>
                        <a:ext cx="2108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4B5705F-0D57-4FC6-A612-9AF04A673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98816"/>
              </p:ext>
            </p:extLst>
          </p:nvPr>
        </p:nvGraphicFramePr>
        <p:xfrm>
          <a:off x="4114800" y="243998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914400" imgH="380880" progId="Equation.DSMT4">
                  <p:embed/>
                </p:oleObj>
              </mc:Choice>
              <mc:Fallback>
                <p:oleObj name="Equation" r:id="rId7" imgW="914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39988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DC7D8F7-624F-44B9-AE33-08B07EFCB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81436"/>
              </p:ext>
            </p:extLst>
          </p:nvPr>
        </p:nvGraphicFramePr>
        <p:xfrm>
          <a:off x="1677987" y="3390901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079280" imgH="431640" progId="Equation.DSMT4">
                  <p:embed/>
                </p:oleObj>
              </mc:Choice>
              <mc:Fallback>
                <p:oleObj name="Equation" r:id="rId9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7987" y="3390901"/>
                        <a:ext cx="107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CB582C-68AE-4579-9A72-B6064A24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01767"/>
            <a:ext cx="5886450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transposeMatrix = tf.transpose(originMatrix)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(transposeMatrix)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6743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71598" y="2857637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多变量线性回归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34D5B26-97F6-4BEE-9B7E-DCBA6E52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5086"/>
              </p:ext>
            </p:extLst>
          </p:nvPr>
        </p:nvGraphicFramePr>
        <p:xfrm>
          <a:off x="2989676" y="920113"/>
          <a:ext cx="31646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9947038-D6D2-4595-A897-CCF0A9CC4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66700"/>
              </p:ext>
            </p:extLst>
          </p:nvPr>
        </p:nvGraphicFramePr>
        <p:xfrm>
          <a:off x="3613149" y="392906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917360" imgH="380880" progId="Equation.DSMT4">
                  <p:embed/>
                </p:oleObj>
              </mc:Choice>
              <mc:Fallback>
                <p:oleObj name="Equation" r:id="rId3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49" y="392906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2818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多变量特征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03A913C-22AC-4C5B-80BE-67D42A52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6976"/>
              </p:ext>
            </p:extLst>
          </p:nvPr>
        </p:nvGraphicFramePr>
        <p:xfrm>
          <a:off x="937627" y="1173313"/>
          <a:ext cx="726874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DFA6D37-E50F-42FD-AD71-A23AAF882117}"/>
              </a:ext>
            </a:extLst>
          </p:cNvPr>
          <p:cNvSpPr/>
          <p:nvPr/>
        </p:nvSpPr>
        <p:spPr>
          <a:xfrm>
            <a:off x="1028700" y="3868102"/>
            <a:ext cx="4572000" cy="1099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特征个数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个训练样本的第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j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35BF1A-FB0E-4098-B966-BA30CECE7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68700"/>
              </p:ext>
            </p:extLst>
          </p:nvPr>
        </p:nvGraphicFramePr>
        <p:xfrm>
          <a:off x="1377156" y="457901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30120" imgH="380880" progId="Equation.DSMT4">
                  <p:embed/>
                </p:oleObj>
              </mc:Choice>
              <mc:Fallback>
                <p:oleObj name="Equation" r:id="rId3" imgW="33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156" y="4579010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1D29-63A9-4CD4-B575-358D7A9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14F8-11F3-4DE1-A079-C41B63A1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 (</a:t>
            </a:r>
            <a:r>
              <a:rPr lang="zh-CN" altLang="en-US" dirty="0"/>
              <a:t>单变量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Hypothesis (</a:t>
            </a:r>
            <a:r>
              <a:rPr lang="zh-CN" altLang="en-US" dirty="0"/>
              <a:t>多变量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例如：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BE71D0-E0A5-4669-9738-259961C61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38564"/>
              </p:ext>
            </p:extLst>
          </p:nvPr>
        </p:nvGraphicFramePr>
        <p:xfrm>
          <a:off x="1892111" y="124942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1917360" imgH="380880" progId="Equation.DSMT4">
                  <p:embed/>
                </p:oleObj>
              </mc:Choice>
              <mc:Fallback>
                <p:oleObj name="Equation" r:id="rId3" imgW="1917360" imgH="380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947038-D6D2-4595-A897-CCF0A9CC4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111" y="124942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6EF0AD76-FB4C-42CF-8E2E-B97274830F48}"/>
              </a:ext>
            </a:extLst>
          </p:cNvPr>
          <p:cNvSpPr/>
          <p:nvPr/>
        </p:nvSpPr>
        <p:spPr>
          <a:xfrm>
            <a:off x="2671762" y="1880698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3A70CD-5A5F-4F7F-A473-01913E610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5146"/>
              </p:ext>
            </p:extLst>
          </p:nvPr>
        </p:nvGraphicFramePr>
        <p:xfrm>
          <a:off x="1073150" y="3176587"/>
          <a:ext cx="436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4368600" imgH="380880" progId="Equation.DSMT4">
                  <p:embed/>
                </p:oleObj>
              </mc:Choice>
              <mc:Fallback>
                <p:oleObj name="Equation" r:id="rId5" imgW="4368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150" y="3176587"/>
                        <a:ext cx="436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DAA23D-2C47-4E02-89E6-AB85802DE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43226"/>
              </p:ext>
            </p:extLst>
          </p:nvPr>
        </p:nvGraphicFramePr>
        <p:xfrm>
          <a:off x="1614488" y="3964782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7" imgW="4572000" imgH="380880" progId="Equation.DSMT4">
                  <p:embed/>
                </p:oleObj>
              </mc:Choice>
              <mc:Fallback>
                <p:oleObj name="Equation" r:id="rId7" imgW="4572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4488" y="3964782"/>
                        <a:ext cx="4572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7717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多变量线性回归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线性代数回归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最小二乘法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B399-1B21-424A-9743-6409DBC0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1B136-7B1B-4A95-9DB8-84B8136F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linear regression (</a:t>
            </a:r>
            <a:r>
              <a:rPr lang="zh-CN" altLang="en-US" dirty="0"/>
              <a:t>多变量线性回归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为了标识的简单，可以定义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5FAA17-3840-4A95-8561-F3B40FA97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40441"/>
              </p:ext>
            </p:extLst>
          </p:nvPr>
        </p:nvGraphicFramePr>
        <p:xfrm>
          <a:off x="1464469" y="1223169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4127400" imgH="380880" progId="Equation.DSMT4">
                  <p:embed/>
                </p:oleObj>
              </mc:Choice>
              <mc:Fallback>
                <p:oleObj name="Equation" r:id="rId3" imgW="4127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469" y="1223169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0432628-9F2F-4392-AFAF-4C5C5ADD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024"/>
              </p:ext>
            </p:extLst>
          </p:nvPr>
        </p:nvGraphicFramePr>
        <p:xfrm>
          <a:off x="3915568" y="1750218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711000" imgH="380880" progId="Equation.DSMT4">
                  <p:embed/>
                </p:oleObj>
              </mc:Choice>
              <mc:Fallback>
                <p:oleObj name="Equation" r:id="rId5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5568" y="1750218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B58A370-1233-49E3-ADE0-C4723B17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42588"/>
              </p:ext>
            </p:extLst>
          </p:nvPr>
        </p:nvGraphicFramePr>
        <p:xfrm>
          <a:off x="1127125" y="2318073"/>
          <a:ext cx="1409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1409400" imgH="1714320" progId="Equation.DSMT4">
                  <p:embed/>
                </p:oleObj>
              </mc:Choice>
              <mc:Fallback>
                <p:oleObj name="Equation" r:id="rId7" imgW="14094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7125" y="2318073"/>
                        <a:ext cx="1409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B3071C-5982-4C7F-9395-8260D0F6D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07742"/>
              </p:ext>
            </p:extLst>
          </p:nvPr>
        </p:nvGraphicFramePr>
        <p:xfrm>
          <a:off x="3059907" y="2318073"/>
          <a:ext cx="142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1422360" imgH="1714320" progId="Equation.DSMT4">
                  <p:embed/>
                </p:oleObj>
              </mc:Choice>
              <mc:Fallback>
                <p:oleObj name="Equation" r:id="rId9" imgW="14223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907" y="2318073"/>
                        <a:ext cx="1422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CE98BE-BD3C-489D-AD4C-A7A725B3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67858"/>
              </p:ext>
            </p:extLst>
          </p:nvPr>
        </p:nvGraphicFramePr>
        <p:xfrm>
          <a:off x="4814095" y="2318073"/>
          <a:ext cx="3048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1" imgW="3047760" imgH="1714320" progId="Equation.DSMT4">
                  <p:embed/>
                </p:oleObj>
              </mc:Choice>
              <mc:Fallback>
                <p:oleObj name="Equation" r:id="rId11" imgW="30477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4095" y="2318073"/>
                        <a:ext cx="30480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20D35D-A163-4C66-AF5F-CB7B03F6C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03195"/>
              </p:ext>
            </p:extLst>
          </p:nvPr>
        </p:nvGraphicFramePr>
        <p:xfrm>
          <a:off x="1464469" y="4314677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3" imgW="1473120" imgH="431640" progId="Equation.DSMT4">
                  <p:embed/>
                </p:oleObj>
              </mc:Choice>
              <mc:Fallback>
                <p:oleObj name="Equation" r:id="rId13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4469" y="4314677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2E3717-2A7D-47FC-BBD5-AA5EA5018F7B}"/>
              </a:ext>
            </a:extLst>
          </p:cNvPr>
          <p:cNvSpPr txBox="1"/>
          <p:nvPr/>
        </p:nvSpPr>
        <p:spPr>
          <a:xfrm>
            <a:off x="1141413" y="4217183"/>
            <a:ext cx="2080419" cy="67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2481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C6C5-FC43-42C7-8E3A-DF90287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C530-C959-4F69-B745-6795ED2E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模型</a:t>
            </a:r>
            <a:r>
              <a:rPr lang="en-US" altLang="zh-CN" dirty="0"/>
              <a:t>: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损失函数：</a:t>
            </a: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梯度下降：</a:t>
            </a:r>
            <a:endParaRPr lang="en-US" altLang="zh-CN" dirty="0"/>
          </a:p>
          <a:p>
            <a:pPr marL="0" indent="0">
              <a:lnSpc>
                <a:spcPct val="18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E39DDFB-562A-4DD4-B283-32885F03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7037"/>
              </p:ext>
            </p:extLst>
          </p:nvPr>
        </p:nvGraphicFramePr>
        <p:xfrm>
          <a:off x="1631950" y="796280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3" imgW="4127400" imgH="380880" progId="Equation.DSMT4">
                  <p:embed/>
                </p:oleObj>
              </mc:Choice>
              <mc:Fallback>
                <p:oleObj name="Equation" r:id="rId3" imgW="412740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F5FAA17-3840-4A95-8561-F3B40FA97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50" y="796280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1307C0-175E-40CB-B06A-D91E6D22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347"/>
              </p:ext>
            </p:extLst>
          </p:nvPr>
        </p:nvGraphicFramePr>
        <p:xfrm>
          <a:off x="1631950" y="1348271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950" y="1348271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CF1D93-9E8E-498F-BDF4-7DBB193E8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80120"/>
              </p:ext>
            </p:extLst>
          </p:nvPr>
        </p:nvGraphicFramePr>
        <p:xfrm>
          <a:off x="1829594" y="2473951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7" imgW="3632040" imgH="838080" progId="Equation.DSMT4">
                  <p:embed/>
                </p:oleObj>
              </mc:Choice>
              <mc:Fallback>
                <p:oleObj name="Equation" r:id="rId7" imgW="36320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9594" y="2473951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B0D75F-3FFD-4890-9E6D-9A51F7C91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2150"/>
              </p:ext>
            </p:extLst>
          </p:nvPr>
        </p:nvGraphicFramePr>
        <p:xfrm>
          <a:off x="1829594" y="4002736"/>
          <a:ext cx="256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9" imgW="2565360" imgH="850680" progId="Equation.DSMT4">
                  <p:embed/>
                </p:oleObj>
              </mc:Choice>
              <mc:Fallback>
                <p:oleObj name="Equation" r:id="rId9" imgW="2565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9594" y="4002736"/>
                        <a:ext cx="25654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9215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FE06-A44A-434F-8E94-A74D3C9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C385-215C-4003-8B12-052F418E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04C646B-5C3E-4C99-A4A4-B9D9F5FE67EE}"/>
              </a:ext>
            </a:extLst>
          </p:cNvPr>
          <p:cNvSpPr txBox="1">
            <a:spLocks/>
          </p:cNvSpPr>
          <p:nvPr/>
        </p:nvSpPr>
        <p:spPr>
          <a:xfrm>
            <a:off x="4572000" y="625289"/>
            <a:ext cx="4269850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n&gt;1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8E7996-F89A-414C-AC89-6E6D3BA98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5207"/>
              </p:ext>
            </p:extLst>
          </p:nvPr>
        </p:nvGraphicFramePr>
        <p:xfrm>
          <a:off x="173562" y="1066467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904760" imgH="749160" progId="Equation.DSMT4">
                  <p:embed/>
                </p:oleObj>
              </mc:Choice>
              <mc:Fallback>
                <p:oleObj name="Equation" r:id="rId3" imgW="1904760" imgH="749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C37D7A9-F862-4B57-83B5-7F2D0618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62" y="1066467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A26BB5-E7F6-4BB3-BEDF-9CDAD4E97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41657"/>
              </p:ext>
            </p:extLst>
          </p:nvPr>
        </p:nvGraphicFramePr>
        <p:xfrm>
          <a:off x="4540252" y="1046620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4114800" imgH="749160" progId="Equation.DSMT4">
                  <p:embed/>
                </p:oleObj>
              </mc:Choice>
              <mc:Fallback>
                <p:oleObj name="Equation" r:id="rId5" imgW="41148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0252" y="1046620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2008F819-38D6-4BA0-862B-466B1737C6CD}"/>
              </a:ext>
            </a:extLst>
          </p:cNvPr>
          <p:cNvSpPr/>
          <p:nvPr/>
        </p:nvSpPr>
        <p:spPr>
          <a:xfrm>
            <a:off x="6304758" y="2018022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78209A-54CA-45FD-93FB-F6E108847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5530"/>
              </p:ext>
            </p:extLst>
          </p:nvPr>
        </p:nvGraphicFramePr>
        <p:xfrm>
          <a:off x="4635105" y="2514145"/>
          <a:ext cx="4114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4114800" imgH="2400120" progId="Equation.DSMT4">
                  <p:embed/>
                </p:oleObj>
              </mc:Choice>
              <mc:Fallback>
                <p:oleObj name="Equation" r:id="rId7" imgW="411480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105" y="2514145"/>
                        <a:ext cx="41148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0D9253-84CF-4DE8-A813-7288C189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74979"/>
              </p:ext>
            </p:extLst>
          </p:nvPr>
        </p:nvGraphicFramePr>
        <p:xfrm>
          <a:off x="7778753" y="1964532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9" imgW="660240" imgH="380880" progId="Equation.DSMT4">
                  <p:embed/>
                </p:oleObj>
              </mc:Choice>
              <mc:Fallback>
                <p:oleObj name="Equation" r:id="rId9" imgW="66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8753" y="1964532"/>
                        <a:ext cx="660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3ED52F-A32C-4B27-A480-543DAD532919}"/>
              </a:ext>
            </a:extLst>
          </p:cNvPr>
          <p:cNvSpPr txBox="1"/>
          <p:nvPr/>
        </p:nvSpPr>
        <p:spPr>
          <a:xfrm>
            <a:off x="7512449" y="1865953"/>
            <a:ext cx="1193007" cy="563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3137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F5A0-9E62-4E83-95E1-2EEB744D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D3F5-C19F-4C35-8726-CC9D611A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特征的取值范围不一样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5EE9B-25B7-4256-B946-57B943139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29428"/>
              </p:ext>
            </p:extLst>
          </p:nvPr>
        </p:nvGraphicFramePr>
        <p:xfrm>
          <a:off x="1417638" y="1387476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3238200" imgH="799920" progId="Equation.DSMT4">
                  <p:embed/>
                </p:oleObj>
              </mc:Choice>
              <mc:Fallback>
                <p:oleObj name="Equation" r:id="rId3" imgW="32382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638" y="1387476"/>
                        <a:ext cx="3238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456706-8D8C-49F6-AABC-61AE2DE2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30099"/>
              </p:ext>
            </p:extLst>
          </p:nvPr>
        </p:nvGraphicFramePr>
        <p:xfrm>
          <a:off x="5502793" y="727076"/>
          <a:ext cx="247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2476440" imgH="1460160" progId="Equation.DSMT4">
                  <p:embed/>
                </p:oleObj>
              </mc:Choice>
              <mc:Fallback>
                <p:oleObj name="Equation" r:id="rId5" imgW="247644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2793" y="727076"/>
                        <a:ext cx="247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7321639-264F-466B-BD4A-ACA82B51C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2245519"/>
            <a:ext cx="2590800" cy="2952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EE78D-2FC7-48AF-98D0-B44E47ADB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2556" y="2407444"/>
            <a:ext cx="2590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559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98B9-54F7-49D0-BBB8-536ADBFD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D9961-C88D-4C10-B18C-D6D972BF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目标：让每个特征都缩放到</a:t>
            </a:r>
            <a:r>
              <a:rPr lang="en-US" altLang="zh-CN" dirty="0"/>
              <a:t>[-1, 1]</a:t>
            </a:r>
            <a:r>
              <a:rPr lang="zh-CN" altLang="en-US" dirty="0"/>
              <a:t>之间。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F1813A-70F5-4486-85DB-C91862400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1014"/>
              </p:ext>
            </p:extLst>
          </p:nvPr>
        </p:nvGraphicFramePr>
        <p:xfrm>
          <a:off x="5586534" y="1412718"/>
          <a:ext cx="156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3" imgW="1562040" imgH="749160" progId="Equation.DSMT4">
                  <p:embed/>
                </p:oleObj>
              </mc:Choice>
              <mc:Fallback>
                <p:oleObj name="Equation" r:id="rId3" imgW="15620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6534" y="1412718"/>
                        <a:ext cx="156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B9FA14-0AA3-4327-8E1E-A2A0EAFA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9374"/>
              </p:ext>
            </p:extLst>
          </p:nvPr>
        </p:nvGraphicFramePr>
        <p:xfrm>
          <a:off x="5592090" y="2399976"/>
          <a:ext cx="264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5" imgW="2641320" imgH="812520" progId="Equation.DSMT4">
                  <p:embed/>
                </p:oleObj>
              </mc:Choice>
              <mc:Fallback>
                <p:oleObj name="Equation" r:id="rId5" imgW="2641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2090" y="2399976"/>
                        <a:ext cx="2641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040C1C-F9CA-4C31-B24B-4285B9F6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08783"/>
              </p:ext>
            </p:extLst>
          </p:nvPr>
        </p:nvGraphicFramePr>
        <p:xfrm>
          <a:off x="5586534" y="3614423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7" imgW="1650960" imgH="850680" progId="Equation.DSMT4">
                  <p:embed/>
                </p:oleObj>
              </mc:Choice>
              <mc:Fallback>
                <p:oleObj name="Equation" r:id="rId7" imgW="1650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6534" y="3614423"/>
                        <a:ext cx="1651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CCF02B-5618-46CF-882C-DC669BEA5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01"/>
              </p:ext>
            </p:extLst>
          </p:nvPr>
        </p:nvGraphicFramePr>
        <p:xfrm>
          <a:off x="1119188" y="1841500"/>
          <a:ext cx="2311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9" imgW="2311200" imgH="1460160" progId="Equation.DSMT4">
                  <p:embed/>
                </p:oleObj>
              </mc:Choice>
              <mc:Fallback>
                <p:oleObj name="Equation" r:id="rId9" imgW="231120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9188" y="1841500"/>
                        <a:ext cx="2311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4B5E391F-EDFF-4AA7-A7EC-B2FEDEBC589B}"/>
              </a:ext>
            </a:extLst>
          </p:cNvPr>
          <p:cNvSpPr/>
          <p:nvPr/>
        </p:nvSpPr>
        <p:spPr>
          <a:xfrm>
            <a:off x="1918496" y="3505043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BF5072-598A-4573-B027-ECDC1BD9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98506"/>
              </p:ext>
            </p:extLst>
          </p:nvPr>
        </p:nvGraphicFramePr>
        <p:xfrm>
          <a:off x="783432" y="4122423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1" imgW="3429000" imgH="342720" progId="Equation.DSMT4">
                  <p:embed/>
                </p:oleObj>
              </mc:Choice>
              <mc:Fallback>
                <p:oleObj name="Equation" r:id="rId11" imgW="3429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3432" y="4122423"/>
                        <a:ext cx="3429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58868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008FC-9661-486C-8E30-5B0D0A1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3209-1A13-4BEE-90DB-B040FBE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753500" cy="4121188"/>
          </a:xfrm>
        </p:spPr>
        <p:txBody>
          <a:bodyPr/>
          <a:lstStyle/>
          <a:p>
            <a:r>
              <a:rPr lang="zh-CN" altLang="en-US" dirty="0"/>
              <a:t>如何来选取合适的学习率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如何来确认梯度下降是正常的工作呢？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</a:t>
            </a:r>
            <a:r>
              <a:rPr lang="zh-CN" altLang="en-US" dirty="0"/>
              <a:t>需要每个</a:t>
            </a:r>
            <a:r>
              <a:rPr lang="en-US" altLang="zh-CN" dirty="0"/>
              <a:t>epoch</a:t>
            </a:r>
            <a:r>
              <a:rPr lang="zh-CN" altLang="en-US" dirty="0"/>
              <a:t>都下降。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如果没有，大概率和学习率有关。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如果某两个</a:t>
            </a:r>
            <a:r>
              <a:rPr lang="en-US" altLang="zh-CN" dirty="0"/>
              <a:t>epoch</a:t>
            </a:r>
            <a:r>
              <a:rPr lang="zh-CN" altLang="en-US" dirty="0"/>
              <a:t>之间</a:t>
            </a:r>
            <a:r>
              <a:rPr lang="en-US" altLang="zh-CN" dirty="0"/>
              <a:t>loss</a:t>
            </a:r>
            <a:r>
              <a:rPr lang="zh-CN" altLang="en-US" dirty="0"/>
              <a:t>下降小于一个实数值，可认为模型已收敛。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B58981-2D73-40A7-8B50-4ED5B3E2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22043"/>
              </p:ext>
            </p:extLst>
          </p:nvPr>
        </p:nvGraphicFramePr>
        <p:xfrm>
          <a:off x="1103312" y="1151732"/>
          <a:ext cx="2565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565191" imgH="852151" progId="Equation.DSMT4">
                  <p:embed/>
                </p:oleObj>
              </mc:Choice>
              <mc:Fallback>
                <p:oleObj name="Equation" r:id="rId3" imgW="2565191" imgH="8521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312" y="1151732"/>
                        <a:ext cx="25654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09DE3D-C323-4D29-B90E-DBEBF77E9B49}"/>
              </a:ext>
            </a:extLst>
          </p:cNvPr>
          <p:cNvSpPr txBox="1"/>
          <p:nvPr/>
        </p:nvSpPr>
        <p:spPr>
          <a:xfrm>
            <a:off x="2241749" y="1365891"/>
            <a:ext cx="288526" cy="29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517FB-5ED2-4FA9-A81F-DD3C4F58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637" y="1151732"/>
            <a:ext cx="4125254" cy="3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80792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05FA-7A07-45EF-B501-4887F6B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79264-1790-4065-AE71-26F7DE6C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349" y="2983591"/>
            <a:ext cx="4760269" cy="1995718"/>
          </a:xfrm>
        </p:spPr>
        <p:txBody>
          <a:bodyPr/>
          <a:lstStyle/>
          <a:p>
            <a:r>
              <a:rPr lang="zh-CN" altLang="en-US" dirty="0"/>
              <a:t>如果学习率选取恰当，</a:t>
            </a:r>
            <a:r>
              <a:rPr lang="en-US" altLang="zh-CN" dirty="0"/>
              <a:t>loss</a:t>
            </a:r>
            <a:r>
              <a:rPr lang="zh-CN" altLang="en-US" dirty="0"/>
              <a:t>应该会每个</a:t>
            </a:r>
            <a:r>
              <a:rPr lang="en-US" altLang="zh-CN" dirty="0"/>
              <a:t>epoch</a:t>
            </a:r>
            <a:r>
              <a:rPr lang="zh-CN" altLang="en-US" dirty="0"/>
              <a:t>下降。</a:t>
            </a:r>
            <a:endParaRPr lang="en-US" altLang="zh-CN" dirty="0"/>
          </a:p>
          <a:p>
            <a:r>
              <a:rPr lang="zh-CN" altLang="en-US" dirty="0"/>
              <a:t>如果学习率选取过小，梯度下降收敛速度将过慢。</a:t>
            </a:r>
            <a:endParaRPr lang="en-US" altLang="zh-CN" dirty="0"/>
          </a:p>
          <a:p>
            <a:r>
              <a:rPr lang="zh-CN" altLang="en-US" dirty="0"/>
              <a:t>如果学习率选取过大，</a:t>
            </a:r>
            <a:r>
              <a:rPr lang="en-US" altLang="zh-CN" dirty="0"/>
              <a:t>loss</a:t>
            </a:r>
            <a:r>
              <a:rPr lang="zh-CN" altLang="en-US" dirty="0"/>
              <a:t>将无法收敛。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29413-F43A-41E6-899E-257C9FEB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9" y="516857"/>
            <a:ext cx="2766060" cy="232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E01CAC-4FC7-4E7A-8204-B958C24C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49" y="2819400"/>
            <a:ext cx="2766060" cy="232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428A99-C25C-4F97-B0D1-4F0A99EC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83" y="516857"/>
            <a:ext cx="27660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246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C9DD-5C5E-4270-9495-247FA16E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7045C-39FA-479A-AD50-B2C83FC6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通过填充已有特征的多项式表示作为新特征，强行把线性回归变为非线性形式。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A1299-3390-44FB-9264-0A6E43B7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70" y="1471625"/>
            <a:ext cx="2732019" cy="172499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109603-D6A0-4430-A4CF-9517F7A02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93719"/>
              </p:ext>
            </p:extLst>
          </p:nvPr>
        </p:nvGraphicFramePr>
        <p:xfrm>
          <a:off x="558611" y="1823657"/>
          <a:ext cx="458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4" imgW="4584600" imgH="380880" progId="Equation.DSMT4">
                  <p:embed/>
                </p:oleObj>
              </mc:Choice>
              <mc:Fallback>
                <p:oleObj name="Equation" r:id="rId4" imgW="458460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3A70CD-5A5F-4F7F-A473-01913E610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611" y="1823657"/>
                        <a:ext cx="4584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5B5E9F-2B5A-4D4A-A04D-35E096C79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2700"/>
              </p:ext>
            </p:extLst>
          </p:nvPr>
        </p:nvGraphicFramePr>
        <p:xfrm>
          <a:off x="1390650" y="2632075"/>
          <a:ext cx="292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6" imgW="2920680" imgH="342720" progId="Equation.DSMT4">
                  <p:embed/>
                </p:oleObj>
              </mc:Choice>
              <mc:Fallback>
                <p:oleObj name="Equation" r:id="rId6" imgW="2920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0650" y="2632075"/>
                        <a:ext cx="292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99225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150E-4CC9-40B5-807B-65511D3F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336E3-E781-4723-A16D-30D65791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" y="679573"/>
            <a:ext cx="4844184" cy="404788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8F555B-925E-4306-8ACE-E634DC03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46348"/>
              </p:ext>
            </p:extLst>
          </p:nvPr>
        </p:nvGraphicFramePr>
        <p:xfrm>
          <a:off x="4862316" y="1171185"/>
          <a:ext cx="259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4" imgW="2590560" imgH="380880" progId="Equation.DSMT4">
                  <p:embed/>
                </p:oleObj>
              </mc:Choice>
              <mc:Fallback>
                <p:oleObj name="Equation" r:id="rId4" imgW="259056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109603-D6A0-4430-A4CF-9517F7A02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2316" y="1171185"/>
                        <a:ext cx="2590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88C3EC-AD4F-43C5-8C4D-F6A090FAE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20622"/>
              </p:ext>
            </p:extLst>
          </p:nvPr>
        </p:nvGraphicFramePr>
        <p:xfrm>
          <a:off x="4862316" y="2043796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6" imgW="4190760" imgH="431640" progId="Equation.DSMT4">
                  <p:embed/>
                </p:oleObj>
              </mc:Choice>
              <mc:Fallback>
                <p:oleObj name="Equation" r:id="rId6" imgW="4190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2316" y="2043796"/>
                        <a:ext cx="4191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36F6D7-D6D7-4D2D-BAB4-8D57BC8F5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98795"/>
              </p:ext>
            </p:extLst>
          </p:nvPr>
        </p:nvGraphicFramePr>
        <p:xfrm>
          <a:off x="4862316" y="2981233"/>
          <a:ext cx="419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8" imgW="4190760" imgH="965160" progId="Equation.DSMT4">
                  <p:embed/>
                </p:oleObj>
              </mc:Choice>
              <mc:Fallback>
                <p:oleObj name="Equation" r:id="rId8" imgW="419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2316" y="2981233"/>
                        <a:ext cx="4191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DBBC893-8516-49A8-A247-1CC46A810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67360"/>
              </p:ext>
            </p:extLst>
          </p:nvPr>
        </p:nvGraphicFramePr>
        <p:xfrm>
          <a:off x="4862316" y="4109149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0" imgW="4165560" imgH="444240" progId="Equation.DSMT4">
                  <p:embed/>
                </p:oleObj>
              </mc:Choice>
              <mc:Fallback>
                <p:oleObj name="Equation" r:id="rId10" imgW="4165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2316" y="4109149"/>
                        <a:ext cx="416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999199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2" y="2857637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最小二乘法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3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线性代数回顾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1965-5C90-4D56-99D8-1F0C0E9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B1AE42-C951-464E-B876-8659FB46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2769"/>
              </p:ext>
            </p:extLst>
          </p:nvPr>
        </p:nvGraphicFramePr>
        <p:xfrm>
          <a:off x="929676" y="856063"/>
          <a:ext cx="72687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062AD3-2F6B-4809-958E-50B69B3ED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50044"/>
              </p:ext>
            </p:extLst>
          </p:nvPr>
        </p:nvGraphicFramePr>
        <p:xfrm>
          <a:off x="2122526" y="3397657"/>
          <a:ext cx="2171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2171520" imgH="1358640" progId="Equation.DSMT4">
                  <p:embed/>
                </p:oleObj>
              </mc:Choice>
              <mc:Fallback>
                <p:oleObj name="Equation" r:id="rId3" imgW="217152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526" y="3397657"/>
                        <a:ext cx="21717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1F4D0B-CFC0-45C9-AEC0-5120E5B72918}"/>
              </a:ext>
            </a:extLst>
          </p:cNvPr>
          <p:cNvSpPr/>
          <p:nvPr/>
        </p:nvSpPr>
        <p:spPr>
          <a:xfrm>
            <a:off x="869058" y="793488"/>
            <a:ext cx="5675325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B3028AB-94E3-4F1C-A371-09867F470E1D}"/>
              </a:ext>
            </a:extLst>
          </p:cNvPr>
          <p:cNvSpPr/>
          <p:nvPr/>
        </p:nvSpPr>
        <p:spPr>
          <a:xfrm>
            <a:off x="3060595" y="2796099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BFC4D-40B7-4C15-8BBA-C0294465BBC8}"/>
              </a:ext>
            </a:extLst>
          </p:cNvPr>
          <p:cNvSpPr/>
          <p:nvPr/>
        </p:nvSpPr>
        <p:spPr>
          <a:xfrm>
            <a:off x="6661541" y="793488"/>
            <a:ext cx="1419722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E0C01A2-6E13-4808-A30B-D92B42E9058E}"/>
              </a:ext>
            </a:extLst>
          </p:cNvPr>
          <p:cNvSpPr/>
          <p:nvPr/>
        </p:nvSpPr>
        <p:spPr>
          <a:xfrm>
            <a:off x="7076678" y="2802154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42914D-86C2-4EE9-83ED-863D76EB7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82165"/>
              </p:ext>
            </p:extLst>
          </p:nvPr>
        </p:nvGraphicFramePr>
        <p:xfrm>
          <a:off x="6726326" y="3397657"/>
          <a:ext cx="939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939600" imgH="1358640" progId="Equation.DSMT4">
                  <p:embed/>
                </p:oleObj>
              </mc:Choice>
              <mc:Fallback>
                <p:oleObj name="Equation" r:id="rId5" imgW="939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326" y="3397657"/>
                        <a:ext cx="939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6844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BF9F-FADF-461A-917C-C7F448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5ED40-8C9A-4888-830E-4FF6B3DB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梯度下降过程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AB9448-7719-44EC-BECB-290DA7113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12340"/>
              </p:ext>
            </p:extLst>
          </p:nvPr>
        </p:nvGraphicFramePr>
        <p:xfrm>
          <a:off x="1117988" y="120874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420D35D-A163-4C66-AF5F-CB7B03F6C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988" y="1208740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5BC701-90DC-425F-93B4-C2011FF3A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60888"/>
              </p:ext>
            </p:extLst>
          </p:nvPr>
        </p:nvGraphicFramePr>
        <p:xfrm>
          <a:off x="1117988" y="1847683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5" imgW="3632040" imgH="838080" progId="Equation.DSMT4">
                  <p:embed/>
                </p:oleObj>
              </mc:Choice>
              <mc:Fallback>
                <p:oleObj name="Equation" r:id="rId5" imgW="3632040" imgH="838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CF1D93-9E8E-498F-BDF4-7DBB193E8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7988" y="1847683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56950CC-F79C-4E52-ACCB-7CA4E8A5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96596"/>
              </p:ext>
            </p:extLst>
          </p:nvPr>
        </p:nvGraphicFramePr>
        <p:xfrm>
          <a:off x="1117988" y="2761819"/>
          <a:ext cx="3213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7" imgW="3213000" imgH="736560" progId="Equation.DSMT4">
                  <p:embed/>
                </p:oleObj>
              </mc:Choice>
              <mc:Fallback>
                <p:oleObj name="Equation" r:id="rId7" imgW="3213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988" y="2761819"/>
                        <a:ext cx="3213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DA05F280-8082-4121-AED0-5E6CE4EF5587}"/>
              </a:ext>
            </a:extLst>
          </p:cNvPr>
          <p:cNvSpPr/>
          <p:nvPr/>
        </p:nvSpPr>
        <p:spPr>
          <a:xfrm>
            <a:off x="2149498" y="3574355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94D502-2EB3-49D0-A7DD-293F70269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12214"/>
              </p:ext>
            </p:extLst>
          </p:nvPr>
        </p:nvGraphicFramePr>
        <p:xfrm>
          <a:off x="1428222" y="4128161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9" imgW="2031840" imgH="419040" progId="Equation.DSMT4">
                  <p:embed/>
                </p:oleObj>
              </mc:Choice>
              <mc:Fallback>
                <p:oleObj name="Equation" r:id="rId9" imgW="2031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222" y="4128161"/>
                        <a:ext cx="2032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85018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28B8C0-30DC-4099-8A02-4AD9780B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5983"/>
              </p:ext>
            </p:extLst>
          </p:nvPr>
        </p:nvGraphicFramePr>
        <p:xfrm>
          <a:off x="4037986" y="139983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7986" y="139983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3AA22BB-3E65-483F-8C87-8088CE8240A6}"/>
              </a:ext>
            </a:extLst>
          </p:cNvPr>
          <p:cNvSpPr/>
          <p:nvPr/>
        </p:nvSpPr>
        <p:spPr>
          <a:xfrm rot="21152460">
            <a:off x="2575559" y="1767840"/>
            <a:ext cx="117348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90597"/>
              </p:ext>
            </p:extLst>
          </p:nvPr>
        </p:nvGraphicFramePr>
        <p:xfrm>
          <a:off x="4150156" y="3689013"/>
          <a:ext cx="3988936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7" imgW="1930320" imgH="368280" progId="Equation.DSMT4">
                  <p:embed/>
                </p:oleObj>
              </mc:Choice>
              <mc:Fallback>
                <p:oleObj name="Equation" r:id="rId7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0156" y="3689013"/>
                        <a:ext cx="3988936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multi_variable.txt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X_1           	x_2           	x_3            	y</a:t>
            </a:r>
          </a:p>
          <a:p>
            <a:r>
              <a:rPr lang="zh-CN" altLang="en-US" dirty="0"/>
              <a:t>0.839728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010816-6AC3-4005-892A-D0BF23A3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05" y="1043554"/>
            <a:ext cx="480626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F3A22-6C49-491D-B74C-0CA131F3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1043341"/>
            <a:ext cx="527493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train_x.shape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linreg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DFF7AA-1FD3-41F9-8DBE-98DFADD0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2954820"/>
            <a:ext cx="523269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squared_loss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 - tf.reshape(y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y_hat.shape)) **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E7D51E-D3BE-4641-AE27-2874E525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78462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E28B8C0-30DC-4099-8A02-4AD9780B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1C2754E-9C3D-4963-AE10-687E9F4C4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8998"/>
              </p:ext>
            </p:extLst>
          </p:nvPr>
        </p:nvGraphicFramePr>
        <p:xfrm>
          <a:off x="5754764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AB9448-7719-44EC-BECB-290DA7113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4764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4114800" imgH="749160" progId="Equation.DSMT4">
                  <p:embed/>
                </p:oleObj>
              </mc:Choice>
              <mc:Fallback>
                <p:oleObj name="Equation" r:id="rId7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tf.reduce_sum(loss(net(X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FC532-348D-4834-BD33-989B9FD3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1058388"/>
            <a:ext cx="502009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hangingPunct="0"/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numpy</a:t>
            </a:r>
            <a:r>
              <a:rPr lang="zh-CN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data[1][i], data[2][i]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3990547"/>
            <a:ext cx="50200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2B4B-5736-44F1-82FD-96B435500853}"/>
              </a:ext>
            </a:extLst>
          </p:cNvPr>
          <p:cNvSpPr/>
          <p:nvPr/>
        </p:nvSpPr>
        <p:spPr>
          <a:xfrm>
            <a:off x="302150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Scalar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标量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88473AE-395B-4356-B2F6-93CB21683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497"/>
              </p:ext>
            </p:extLst>
          </p:nvPr>
        </p:nvGraphicFramePr>
        <p:xfrm>
          <a:off x="808832" y="1551782"/>
          <a:ext cx="67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672840" imgH="330120" progId="Equation.DSMT4">
                  <p:embed/>
                </p:oleObj>
              </mc:Choice>
              <mc:Fallback>
                <p:oleObj name="Equation" r:id="rId3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832" y="1551782"/>
                        <a:ext cx="673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4A761D3-1DD8-48B0-B75E-F1FC654A1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90517"/>
              </p:ext>
            </p:extLst>
          </p:nvPr>
        </p:nvGraphicFramePr>
        <p:xfrm>
          <a:off x="967582" y="2053367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355320" imgH="380880" progId="Equation.DSMT4">
                  <p:embed/>
                </p:oleObj>
              </mc:Choice>
              <mc:Fallback>
                <p:oleObj name="Equation" r:id="rId5" imgW="355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582" y="2053367"/>
                        <a:ext cx="35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B3FD6F2-45B7-4B8A-995F-6DF2958973B7}"/>
              </a:ext>
            </a:extLst>
          </p:cNvPr>
          <p:cNvSpPr/>
          <p:nvPr/>
        </p:nvSpPr>
        <p:spPr>
          <a:xfrm>
            <a:off x="5611684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矩阵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7763BB-AFA1-4258-8709-74B89D72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38530"/>
              </p:ext>
            </p:extLst>
          </p:nvPr>
        </p:nvGraphicFramePr>
        <p:xfrm>
          <a:off x="5254196" y="1245674"/>
          <a:ext cx="173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7" imgW="1739880" imgH="1777680" progId="Equation.DSMT4">
                  <p:embed/>
                </p:oleObj>
              </mc:Choice>
              <mc:Fallback>
                <p:oleObj name="Equation" r:id="rId7" imgW="1739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4196" y="1245674"/>
                        <a:ext cx="1739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A69562-861A-4729-9EE0-EE17B474F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19838"/>
              </p:ext>
            </p:extLst>
          </p:nvPr>
        </p:nvGraphicFramePr>
        <p:xfrm>
          <a:off x="5654078" y="3613463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9" imgW="647640" imgH="380880" progId="Equation.DSMT4">
                  <p:embed/>
                </p:oleObj>
              </mc:Choice>
              <mc:Fallback>
                <p:oleObj name="Equation" r:id="rId9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4078" y="3613463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C51B15-02A8-448D-979A-9EDB48943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50572"/>
              </p:ext>
            </p:extLst>
          </p:nvPr>
        </p:nvGraphicFramePr>
        <p:xfrm>
          <a:off x="5384006" y="3232607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1" imgW="583920" imgH="266400" progId="Equation.DSMT4">
                  <p:embed/>
                </p:oleObj>
              </mc:Choice>
              <mc:Fallback>
                <p:oleObj name="Equation" r:id="rId11" imgW="583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4006" y="3232607"/>
                        <a:ext cx="584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D17DFA9-D3FE-402C-86CA-B5D956ABA1E2}"/>
              </a:ext>
            </a:extLst>
          </p:cNvPr>
          <p:cNvSpPr txBox="1"/>
          <p:nvPr/>
        </p:nvSpPr>
        <p:spPr>
          <a:xfrm>
            <a:off x="6043016" y="3181291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08C41F-67EF-4447-9FF5-A6836BE2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554"/>
              </p:ext>
            </p:extLst>
          </p:nvPr>
        </p:nvGraphicFramePr>
        <p:xfrm>
          <a:off x="7489728" y="1683880"/>
          <a:ext cx="133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3" imgW="1333440" imgH="863280" progId="Equation.DSMT4">
                  <p:embed/>
                </p:oleObj>
              </mc:Choice>
              <mc:Fallback>
                <p:oleObj name="Equation" r:id="rId13" imgW="13334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89728" y="1683880"/>
                        <a:ext cx="1333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9A5DD54-8423-42FC-B25A-D4671D4F1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64854"/>
              </p:ext>
            </p:extLst>
          </p:nvPr>
        </p:nvGraphicFramePr>
        <p:xfrm>
          <a:off x="7478799" y="286982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5" imgW="558720" imgH="279360" progId="Equation.DSMT4">
                  <p:embed/>
                </p:oleObj>
              </mc:Choice>
              <mc:Fallback>
                <p:oleObj name="Equation" r:id="rId15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8799" y="2869829"/>
                        <a:ext cx="55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6462145-0448-48FF-99D9-FF9E6E246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25976"/>
              </p:ext>
            </p:extLst>
          </p:nvPr>
        </p:nvGraphicFramePr>
        <p:xfrm>
          <a:off x="7845328" y="3363298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7" imgW="622080" imgH="380880" progId="Equation.DSMT4">
                  <p:embed/>
                </p:oleObj>
              </mc:Choice>
              <mc:Fallback>
                <p:oleObj name="Equation" r:id="rId17" imgW="622080" imgH="380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A69562-861A-4729-9EE0-EE17B474F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45328" y="3363298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6299268-4DA8-410E-A9AE-537D60383B35}"/>
              </a:ext>
            </a:extLst>
          </p:cNvPr>
          <p:cNvSpPr txBox="1"/>
          <p:nvPr/>
        </p:nvSpPr>
        <p:spPr>
          <a:xfrm>
            <a:off x="8078211" y="2809474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B1E7E4-1FEE-4035-9679-2962E217B671}"/>
              </a:ext>
            </a:extLst>
          </p:cNvPr>
          <p:cNvSpPr/>
          <p:nvPr/>
        </p:nvSpPr>
        <p:spPr>
          <a:xfrm>
            <a:off x="302150" y="2709134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Tensor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张量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BEBB85-C809-4976-887B-FDB60B66BE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7702" y="3414846"/>
            <a:ext cx="1533525" cy="1295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488162-929E-44C8-AD5A-5BA18205329C}"/>
              </a:ext>
            </a:extLst>
          </p:cNvPr>
          <p:cNvSpPr/>
          <p:nvPr/>
        </p:nvSpPr>
        <p:spPr>
          <a:xfrm>
            <a:off x="2850961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Vector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向量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34E21FC-068A-432C-9615-168F98682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95020"/>
              </p:ext>
            </p:extLst>
          </p:nvPr>
        </p:nvGraphicFramePr>
        <p:xfrm>
          <a:off x="3406775" y="1231529"/>
          <a:ext cx="774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20" imgW="774360" imgH="1777680" progId="Equation.DSMT4">
                  <p:embed/>
                </p:oleObj>
              </mc:Choice>
              <mc:Fallback>
                <p:oleObj name="Equation" r:id="rId20" imgW="774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06775" y="1231529"/>
                        <a:ext cx="774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CBFE61-EA2A-48AC-B875-94BFB97BC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78645"/>
              </p:ext>
            </p:extLst>
          </p:nvPr>
        </p:nvGraphicFramePr>
        <p:xfrm>
          <a:off x="3597275" y="314860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22" imgW="393480" imgH="380880" progId="Equation.DSMT4">
                  <p:embed/>
                </p:oleObj>
              </mc:Choice>
              <mc:Fallback>
                <p:oleObj name="Equation" r:id="rId22" imgW="393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97275" y="3148603"/>
                        <a:ext cx="39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id="{923F2587-3683-4D7F-BD7C-9074F0BE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572" y="4101475"/>
            <a:ext cx="5249893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tf.constant(range(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print(x.shape)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tf.reshape(x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2B301-7319-433B-BE6D-827E8C8C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110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1EF30E-DF32-44A2-A553-6A9157BF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35948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(lr.coef_)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weight theta_1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(lr.intercept_)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bias theta_0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06C6F6-43EE-49A7-BDAA-66CF9D71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" y="1325255"/>
            <a:ext cx="499591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84752-C670-4FF6-9C4A-C3C16E22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2913287"/>
            <a:ext cx="50976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'mean_squared_error'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38356D-02BB-4DFF-AB4A-0768C5D1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4512852"/>
            <a:ext cx="509762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3903B5-6475-4E1A-BDDC-6C940AE6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1034712"/>
            <a:ext cx="49959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train_x.shape[1]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4675-907A-463C-85AF-51D977A3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5DA5B-7AA7-4065-8B0F-7DB7BEF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中的最主要的两种数据格式</a:t>
            </a:r>
            <a:endParaRPr lang="en-US" altLang="zh-CN" dirty="0"/>
          </a:p>
          <a:p>
            <a:r>
              <a:rPr lang="en-US" altLang="zh-CN" dirty="0" err="1"/>
              <a:t>tf.constant</a:t>
            </a:r>
            <a:r>
              <a:rPr lang="en-US" altLang="zh-CN" dirty="0"/>
              <a:t> (</a:t>
            </a:r>
            <a:r>
              <a:rPr lang="zh-CN" altLang="en-US" dirty="0"/>
              <a:t>常量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常用于存储训练数据集，训练数据矩阵等。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tf.Variable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常用于记录需要进行梯度下降更新的参数，参数矩阵等。</a:t>
            </a:r>
          </a:p>
        </p:txBody>
      </p:sp>
    </p:spTree>
    <p:extLst>
      <p:ext uri="{BB962C8B-B14F-4D97-AF65-F5344CB8AC3E}">
        <p14:creationId xmlns:p14="http://schemas.microsoft.com/office/powerpoint/2010/main" val="3751906046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E12B-6BF4-4274-B092-872458C9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8C77F-9790-4272-903D-344E1524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矩阵元素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EDBB9DF-E561-4D80-89C4-968198AAA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8732"/>
              </p:ext>
            </p:extLst>
          </p:nvPr>
        </p:nvGraphicFramePr>
        <p:xfrm>
          <a:off x="1004095" y="1221581"/>
          <a:ext cx="226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260440" imgH="1777680" progId="Equation.DSMT4">
                  <p:embed/>
                </p:oleObj>
              </mc:Choice>
              <mc:Fallback>
                <p:oleObj name="Equation" r:id="rId3" imgW="226044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27763BB-AFA1-4258-8709-74B89D725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095" y="1221581"/>
                        <a:ext cx="2260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BED91-D5F4-4643-9F84-A9AE6A60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3300"/>
              </p:ext>
            </p:extLst>
          </p:nvPr>
        </p:nvGraphicFramePr>
        <p:xfrm>
          <a:off x="900113" y="3225329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634680" imgH="431640" progId="Equation.DSMT4">
                  <p:embed/>
                </p:oleObj>
              </mc:Choice>
              <mc:Fallback>
                <p:oleObj name="Equation" r:id="rId5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225329"/>
                        <a:ext cx="63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4543A2-280F-4C7B-83A1-5B49E2BEB9DD}"/>
              </a:ext>
            </a:extLst>
          </p:cNvPr>
          <p:cNvSpPr txBox="1"/>
          <p:nvPr/>
        </p:nvSpPr>
        <p:spPr>
          <a:xfrm>
            <a:off x="1600181" y="3225329"/>
            <a:ext cx="3021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/>
              <a:t>行，第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列的元素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5E9F1A-3784-412C-951C-A7FEFF4B4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32467"/>
              </p:ext>
            </p:extLst>
          </p:nvPr>
        </p:nvGraphicFramePr>
        <p:xfrm>
          <a:off x="4781550" y="1221581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358640" imgH="1777680" progId="Equation.DSMT4">
                  <p:embed/>
                </p:oleObj>
              </mc:Choice>
              <mc:Fallback>
                <p:oleObj name="Equation" r:id="rId7" imgW="1358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1550" y="1221581"/>
                        <a:ext cx="1358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249B2DB-D94D-4264-BA8E-E4F5A4CC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3871399"/>
            <a:ext cx="5404644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tf.zeros((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tf.ones((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tf.random.normal(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48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5DAD-780F-4723-BBC1-75B36EB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BD45-9DB6-4D98-A4CF-62690F66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424BE9-0C40-41FD-8009-0F945B445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45744"/>
              </p:ext>
            </p:extLst>
          </p:nvPr>
        </p:nvGraphicFramePr>
        <p:xfrm>
          <a:off x="688975" y="1284288"/>
          <a:ext cx="354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3543120" imgH="1346040" progId="Equation.DSMT4">
                  <p:embed/>
                </p:oleObj>
              </mc:Choice>
              <mc:Fallback>
                <p:oleObj name="Equation" r:id="rId3" imgW="3543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284288"/>
                        <a:ext cx="3543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860563-4FB4-4CC6-A710-7200F697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193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F4D0CC-F5BC-43F3-9771-41808D159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3265"/>
              </p:ext>
            </p:extLst>
          </p:nvPr>
        </p:nvGraphicFramePr>
        <p:xfrm>
          <a:off x="774700" y="2746375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7" imgW="622080" imgH="380880" progId="Equation.DSMT4">
                  <p:embed/>
                </p:oleObj>
              </mc:Choice>
              <mc:Fallback>
                <p:oleObj name="Equation" r:id="rId7" imgW="622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700" y="2746375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99C727-3E3A-49FE-BABD-2B58384A8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3892"/>
              </p:ext>
            </p:extLst>
          </p:nvPr>
        </p:nvGraphicFramePr>
        <p:xfrm>
          <a:off x="2048272" y="274637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9" imgW="623567" imgH="381254" progId="Equation.DSMT4">
                  <p:embed/>
                </p:oleObj>
              </mc:Choice>
              <mc:Fallback>
                <p:oleObj name="Equation" r:id="rId9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8272" y="274637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D2E041-D6CE-4F44-AAE0-73DB00366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589"/>
              </p:ext>
            </p:extLst>
          </p:nvPr>
        </p:nvGraphicFramePr>
        <p:xfrm>
          <a:off x="3323431" y="270399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623567" imgH="381254" progId="Equation.DSMT4">
                  <p:embed/>
                </p:oleObj>
              </mc:Choice>
              <mc:Fallback>
                <p:oleObj name="Equation" r:id="rId11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3431" y="270399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C75B6-3A79-4885-A56C-EE1FFFAFA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8856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3" imgW="914400" imgH="306720" progId="Equation.DSMT4">
                  <p:embed/>
                </p:oleObj>
              </mc:Choice>
              <mc:Fallback>
                <p:oleObj name="Equation" r:id="rId13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F7E793-B957-408A-BEE4-7BB0A2195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19695"/>
              </p:ext>
            </p:extLst>
          </p:nvPr>
        </p:nvGraphicFramePr>
        <p:xfrm>
          <a:off x="5010150" y="1271495"/>
          <a:ext cx="3187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4" imgW="3187440" imgH="1346040" progId="Equation.DSMT4">
                  <p:embed/>
                </p:oleObj>
              </mc:Choice>
              <mc:Fallback>
                <p:oleObj name="Equation" r:id="rId14" imgW="31874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0150" y="1271495"/>
                        <a:ext cx="3187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F6D43D-3952-4AC3-A3FD-49BE1B5A7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7211"/>
              </p:ext>
            </p:extLst>
          </p:nvPr>
        </p:nvGraphicFramePr>
        <p:xfrm>
          <a:off x="5125166" y="2685883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6" imgW="623567" imgH="381254" progId="Equation.DSMT4">
                  <p:embed/>
                </p:oleObj>
              </mc:Choice>
              <mc:Fallback>
                <p:oleObj name="Equation" r:id="rId16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25166" y="2685883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01A8A8A-78B2-4F17-9379-35B0767C4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1744"/>
              </p:ext>
            </p:extLst>
          </p:nvPr>
        </p:nvGraphicFramePr>
        <p:xfrm>
          <a:off x="6362700" y="2630488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8" imgW="647640" imgH="380880" progId="Equation.DSMT4">
                  <p:embed/>
                </p:oleObj>
              </mc:Choice>
              <mc:Fallback>
                <p:oleObj name="Equation" r:id="rId18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62700" y="2630488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48073DD8-D07D-4727-9202-102EB60E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92537"/>
            <a:ext cx="5457825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474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6494A-95CE-4B39-96B8-8C0626F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9A337-1FC8-45AF-B1F3-77260B5E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D7C9EB-C4A1-4837-91CC-7C91ABB9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13765"/>
              </p:ext>
            </p:extLst>
          </p:nvPr>
        </p:nvGraphicFramePr>
        <p:xfrm>
          <a:off x="415925" y="1339683"/>
          <a:ext cx="397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974760" imgH="1346040" progId="Equation.DSMT4">
                  <p:embed/>
                </p:oleObj>
              </mc:Choice>
              <mc:Fallback>
                <p:oleObj name="Equation" r:id="rId3" imgW="3974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" y="1339683"/>
                        <a:ext cx="3975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374E1C-B09A-49C6-9EF3-0C1EBC64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68943"/>
              </p:ext>
            </p:extLst>
          </p:nvPr>
        </p:nvGraphicFramePr>
        <p:xfrm>
          <a:off x="4752977" y="1327150"/>
          <a:ext cx="4127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4127400" imgH="1244520" progId="Equation.DSMT4">
                  <p:embed/>
                </p:oleObj>
              </mc:Choice>
              <mc:Fallback>
                <p:oleObj name="Equation" r:id="rId5" imgW="4127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977" y="1327150"/>
                        <a:ext cx="41275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DB99540-8E45-4DF9-B19B-5224117C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148559"/>
            <a:ext cx="4983848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/ 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5082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03F7-D97D-4464-A11C-C6184E8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6F08-B223-404D-9985-7E3F4C35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153A05-E675-4D46-93AB-BF6AE88E5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44948"/>
              </p:ext>
            </p:extLst>
          </p:nvPr>
        </p:nvGraphicFramePr>
        <p:xfrm>
          <a:off x="484982" y="1301583"/>
          <a:ext cx="370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708360" imgH="2768400" progId="Equation.DSMT4">
                  <p:embed/>
                </p:oleObj>
              </mc:Choice>
              <mc:Fallback>
                <p:oleObj name="Equation" r:id="rId3" imgW="370836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982" y="1301583"/>
                        <a:ext cx="3708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7C8290F-36F7-4AFE-9CCC-AC1905DA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18" y="1382524"/>
            <a:ext cx="4572000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* A + B - C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075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2760</Words>
  <Application>Microsoft Office PowerPoint</Application>
  <PresentationFormat>全屏显示(16:9)</PresentationFormat>
  <Paragraphs>367</Paragraphs>
  <Slides>43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Arial Unicode MS</vt:lpstr>
      <vt:lpstr>JetBrains Mono</vt:lpstr>
      <vt:lpstr>Microsoft Yahei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MathType 7.0 Equation</vt:lpstr>
      <vt:lpstr>PowerPoint 演示文稿</vt:lpstr>
      <vt:lpstr>PowerPoint 演示文稿</vt:lpstr>
      <vt:lpstr>PowerPoint 演示文稿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PowerPoint 演示文稿</vt:lpstr>
      <vt:lpstr>多变量线性回归</vt:lpstr>
      <vt:lpstr>多变量线性回归</vt:lpstr>
      <vt:lpstr>模型表示</vt:lpstr>
      <vt:lpstr>模型表示</vt:lpstr>
      <vt:lpstr>梯度下降</vt:lpstr>
      <vt:lpstr>梯度下降</vt:lpstr>
      <vt:lpstr>特征缩放(Feature Scaling)</vt:lpstr>
      <vt:lpstr>特征缩放</vt:lpstr>
      <vt:lpstr>学习率</vt:lpstr>
      <vt:lpstr>学习率</vt:lpstr>
      <vt:lpstr>多项式线性回归</vt:lpstr>
      <vt:lpstr>多项式回归</vt:lpstr>
      <vt:lpstr>PowerPoint 演示文稿</vt:lpstr>
      <vt:lpstr>最小二乘法</vt:lpstr>
      <vt:lpstr>最小二乘法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3125</cp:revision>
  <cp:lastPrinted>2018-07-16T05:25:00Z</cp:lastPrinted>
  <dcterms:created xsi:type="dcterms:W3CDTF">2008-09-02T01:49:00Z</dcterms:created>
  <dcterms:modified xsi:type="dcterms:W3CDTF">2021-03-20T09:58:21Z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