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399" r:id="rId2"/>
    <p:sldId id="713" r:id="rId3"/>
    <p:sldId id="738" r:id="rId4"/>
    <p:sldId id="807" r:id="rId5"/>
    <p:sldId id="910" r:id="rId6"/>
    <p:sldId id="911" r:id="rId7"/>
    <p:sldId id="912" r:id="rId8"/>
    <p:sldId id="913" r:id="rId9"/>
    <p:sldId id="914" r:id="rId10"/>
    <p:sldId id="915" r:id="rId11"/>
    <p:sldId id="928" r:id="rId12"/>
    <p:sldId id="916" r:id="rId13"/>
    <p:sldId id="917" r:id="rId14"/>
    <p:sldId id="918" r:id="rId15"/>
    <p:sldId id="919" r:id="rId16"/>
    <p:sldId id="921" r:id="rId17"/>
    <p:sldId id="920" r:id="rId18"/>
    <p:sldId id="922" r:id="rId19"/>
    <p:sldId id="923" r:id="rId20"/>
    <p:sldId id="924" r:id="rId21"/>
    <p:sldId id="925" r:id="rId22"/>
    <p:sldId id="926" r:id="rId23"/>
    <p:sldId id="927" r:id="rId24"/>
    <p:sldId id="792" r:id="rId25"/>
    <p:sldId id="877" r:id="rId26"/>
    <p:sldId id="878" r:id="rId27"/>
    <p:sldId id="879" r:id="rId28"/>
    <p:sldId id="876" r:id="rId29"/>
    <p:sldId id="880" r:id="rId30"/>
    <p:sldId id="881" r:id="rId31"/>
    <p:sldId id="882" r:id="rId32"/>
    <p:sldId id="884" r:id="rId33"/>
    <p:sldId id="883" r:id="rId34"/>
    <p:sldId id="831" r:id="rId35"/>
    <p:sldId id="885" r:id="rId36"/>
    <p:sldId id="886" r:id="rId37"/>
    <p:sldId id="887" r:id="rId38"/>
    <p:sldId id="888" r:id="rId39"/>
    <p:sldId id="889" r:id="rId40"/>
    <p:sldId id="890" r:id="rId41"/>
    <p:sldId id="891" r:id="rId42"/>
    <p:sldId id="892" r:id="rId43"/>
    <p:sldId id="894" r:id="rId44"/>
    <p:sldId id="895" r:id="rId45"/>
    <p:sldId id="893" r:id="rId46"/>
    <p:sldId id="796" r:id="rId47"/>
    <p:sldId id="896" r:id="rId48"/>
    <p:sldId id="897" r:id="rId49"/>
    <p:sldId id="898" r:id="rId50"/>
    <p:sldId id="899" r:id="rId51"/>
    <p:sldId id="900" r:id="rId52"/>
    <p:sldId id="901" r:id="rId53"/>
    <p:sldId id="902" r:id="rId54"/>
    <p:sldId id="903" r:id="rId55"/>
    <p:sldId id="904" r:id="rId56"/>
    <p:sldId id="905" r:id="rId57"/>
    <p:sldId id="906" r:id="rId58"/>
    <p:sldId id="907" r:id="rId59"/>
    <p:sldId id="736" r:id="rId60"/>
  </p:sldIdLst>
  <p:sldSz cx="9144000" cy="5143500" type="screen16x9"/>
  <p:notesSz cx="9942513" cy="6761163"/>
  <p:custDataLst>
    <p:tags r:id="rId6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92174B1-06CD-4EDE-AE16-FAE4EF67DABC}">
          <p14:sldIdLst>
            <p14:sldId id="399"/>
            <p14:sldId id="713"/>
            <p14:sldId id="738"/>
            <p14:sldId id="807"/>
            <p14:sldId id="910"/>
            <p14:sldId id="911"/>
            <p14:sldId id="912"/>
            <p14:sldId id="913"/>
            <p14:sldId id="914"/>
            <p14:sldId id="915"/>
            <p14:sldId id="928"/>
            <p14:sldId id="916"/>
            <p14:sldId id="917"/>
            <p14:sldId id="918"/>
            <p14:sldId id="919"/>
            <p14:sldId id="921"/>
            <p14:sldId id="920"/>
            <p14:sldId id="922"/>
            <p14:sldId id="923"/>
            <p14:sldId id="924"/>
            <p14:sldId id="925"/>
            <p14:sldId id="926"/>
            <p14:sldId id="927"/>
            <p14:sldId id="792"/>
            <p14:sldId id="877"/>
            <p14:sldId id="878"/>
            <p14:sldId id="879"/>
            <p14:sldId id="876"/>
            <p14:sldId id="880"/>
            <p14:sldId id="881"/>
            <p14:sldId id="882"/>
            <p14:sldId id="884"/>
            <p14:sldId id="883"/>
            <p14:sldId id="831"/>
            <p14:sldId id="885"/>
            <p14:sldId id="886"/>
            <p14:sldId id="887"/>
            <p14:sldId id="888"/>
            <p14:sldId id="889"/>
            <p14:sldId id="890"/>
            <p14:sldId id="891"/>
            <p14:sldId id="892"/>
            <p14:sldId id="894"/>
            <p14:sldId id="895"/>
            <p14:sldId id="893"/>
            <p14:sldId id="796"/>
            <p14:sldId id="896"/>
            <p14:sldId id="897"/>
            <p14:sldId id="898"/>
            <p14:sldId id="899"/>
            <p14:sldId id="900"/>
            <p14:sldId id="901"/>
            <p14:sldId id="902"/>
            <p14:sldId id="903"/>
            <p14:sldId id="904"/>
            <p14:sldId id="905"/>
            <p14:sldId id="906"/>
            <p14:sldId id="907"/>
            <p14:sldId id="7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90">
          <p15:clr>
            <a:srgbClr val="A4A3A4"/>
          </p15:clr>
        </p15:guide>
        <p15:guide id="2" pos="453">
          <p15:clr>
            <a:srgbClr val="A4A3A4"/>
          </p15:clr>
        </p15:guide>
        <p15:guide id="3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F8E4C"/>
    <a:srgbClr val="F8CBAD"/>
    <a:srgbClr val="FFF2CC"/>
    <a:srgbClr val="C3DDB3"/>
    <a:srgbClr val="C5E0B4"/>
    <a:srgbClr val="FFE699"/>
    <a:srgbClr val="EDEDED"/>
    <a:srgbClr val="D5CEC6"/>
    <a:srgbClr val="F09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8" autoAdjust="0"/>
    <p:restoredTop sz="88015" autoAdjust="0"/>
  </p:normalViewPr>
  <p:slideViewPr>
    <p:cSldViewPr snapToGrid="0">
      <p:cViewPr varScale="1">
        <p:scale>
          <a:sx n="133" d="100"/>
          <a:sy n="133" d="100"/>
        </p:scale>
        <p:origin x="942" y="114"/>
      </p:cViewPr>
      <p:guideLst>
        <p:guide orient="horz" pos="1090"/>
        <p:guide pos="453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160" y="35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69CFA-11C7-4DA9-ACBF-C33CD51B1BB2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FD892-7058-4AC6-A327-872754B3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34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7119-95BD-4228-9886-B2ACBAF66FB6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16213" y="506413"/>
            <a:ext cx="4510087" cy="2536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B666E-3B84-4CB4-9B7B-D2C16F9D2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62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91282-A8C9-4973-AC3E-440DA888F80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926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dirty="0"/>
              <a:t>按照脚本修改，</a:t>
            </a:r>
            <a:r>
              <a:rPr lang="zh-CN" altLang="en-US" sz="900" dirty="0">
                <a:sym typeface="+mn-ea"/>
              </a:rPr>
              <a:t>在右边</a:t>
            </a:r>
            <a:r>
              <a:rPr lang="zh-CN" altLang="en-US" sz="900" dirty="0"/>
              <a:t>添加云大和信息学院图案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84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356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054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618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515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901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08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" y="339389"/>
            <a:ext cx="1061688" cy="95157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486155" y="333954"/>
            <a:ext cx="1061687" cy="978011"/>
          </a:xfrm>
          <a:prstGeom prst="rect">
            <a:avLst/>
          </a:prstGeom>
          <a:solidFill>
            <a:schemeClr val="tx1">
              <a:lumMod val="8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1311966"/>
            <a:ext cx="9144000" cy="30787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781093"/>
            <a:ext cx="9144000" cy="588399"/>
          </a:xfrm>
          <a:prstGeom prst="rect">
            <a:avLst/>
          </a:prstGeom>
        </p:spPr>
        <p:txBody>
          <a:bodyPr anchor="b" anchorCtr="0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-1" y="333955"/>
            <a:ext cx="440111" cy="936000"/>
          </a:xfrm>
          <a:prstGeom prst="rect">
            <a:avLst/>
          </a:prstGeom>
          <a:solidFill>
            <a:schemeClr val="tx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2369492"/>
            <a:ext cx="9144000" cy="112113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6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525" y="486025"/>
            <a:ext cx="3188736" cy="66724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0" y="63636"/>
            <a:ext cx="5097623" cy="453221"/>
          </a:xfrm>
          <a:prstGeom prst="rect">
            <a:avLst/>
          </a:prstGeom>
        </p:spPr>
        <p:txBody>
          <a:bodyPr anchor="b" anchorCtr="0"/>
          <a:lstStyle>
            <a:lvl1pPr>
              <a:defRPr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977" y="3621337"/>
            <a:ext cx="907086" cy="845408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7710062" y="3590054"/>
            <a:ext cx="936000" cy="936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33" y="1566110"/>
            <a:ext cx="936002" cy="997030"/>
          </a:xfrm>
          <a:prstGeom prst="rect">
            <a:avLst/>
          </a:prstGeom>
        </p:spPr>
      </p:pic>
      <p:sp>
        <p:nvSpPr>
          <p:cNvPr id="31" name="矩形 30"/>
          <p:cNvSpPr/>
          <p:nvPr userDrawn="1"/>
        </p:nvSpPr>
        <p:spPr>
          <a:xfrm>
            <a:off x="6716234" y="1559775"/>
            <a:ext cx="936002" cy="1030773"/>
          </a:xfrm>
          <a:prstGeom prst="rect">
            <a:avLst/>
          </a:prstGeom>
          <a:solidFill>
            <a:sysClr val="window" lastClr="FFFFFF">
              <a:lumMod val="85000"/>
              <a:alpha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60" y="2850635"/>
            <a:ext cx="936002" cy="1284870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6716233" y="2590549"/>
            <a:ext cx="936001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6716235" y="3520214"/>
            <a:ext cx="960207" cy="61529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711345" y="2590549"/>
            <a:ext cx="936000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 userDrawn="1"/>
        </p:nvSpPr>
        <p:spPr>
          <a:xfrm>
            <a:off x="7652234" y="2861406"/>
            <a:ext cx="9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</a:rPr>
              <a:t>Yunnan University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0" y="478214"/>
            <a:ext cx="1763486" cy="6008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1763486" y="478213"/>
            <a:ext cx="1763486" cy="6008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2150" y="1214846"/>
            <a:ext cx="4831553" cy="359887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accent4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6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accent5">
                  <a:lumMod val="60000"/>
                  <a:lumOff val="40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 eaLnBrk="1" latinLnBrk="0" hangingPunct="1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8706271" y="1593520"/>
            <a:ext cx="440111" cy="936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8706271" y="2590549"/>
            <a:ext cx="440111" cy="936000"/>
          </a:xfrm>
          <a:prstGeom prst="rect">
            <a:avLst/>
          </a:prstGeom>
          <a:solidFill>
            <a:sysClr val="window" lastClr="FFFFFF">
              <a:lumMod val="9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8703889" y="3590054"/>
            <a:ext cx="440111" cy="936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8703889" y="4587083"/>
            <a:ext cx="440111" cy="432807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5" y="407774"/>
            <a:ext cx="1145743" cy="862181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492747" y="407773"/>
            <a:ext cx="1145743" cy="862623"/>
          </a:xfrm>
          <a:prstGeom prst="rect">
            <a:avLst/>
          </a:prstGeom>
          <a:solidFill>
            <a:sysClr val="window" lastClr="FFFFFF">
              <a:lumMod val="85000"/>
              <a:alpha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4709222" y="1167563"/>
            <a:ext cx="1433700" cy="1023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 userDrawn="1"/>
        </p:nvSpPr>
        <p:spPr>
          <a:xfrm>
            <a:off x="6114122" y="1167563"/>
            <a:ext cx="1548000" cy="1023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 userDrawn="1"/>
        </p:nvSpPr>
        <p:spPr>
          <a:xfrm>
            <a:off x="7633322" y="1167563"/>
            <a:ext cx="1510678" cy="1023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6591" y="334397"/>
            <a:ext cx="440111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575" y="370647"/>
            <a:ext cx="3291723" cy="688796"/>
          </a:xfrm>
          <a:prstGeom prst="rect">
            <a:avLst/>
          </a:prstGeom>
        </p:spPr>
      </p:pic>
      <p:sp>
        <p:nvSpPr>
          <p:cNvPr id="24" name="矩形 23"/>
          <p:cNvSpPr/>
          <p:nvPr userDrawn="1"/>
        </p:nvSpPr>
        <p:spPr>
          <a:xfrm>
            <a:off x="-336" y="1377875"/>
            <a:ext cx="9144000" cy="31109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 userDrawn="1"/>
        </p:nvCxnSpPr>
        <p:spPr>
          <a:xfrm>
            <a:off x="0" y="501648"/>
            <a:ext cx="9144000" cy="0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矩形 1"/>
          <p:cNvSpPr/>
          <p:nvPr userDrawn="1"/>
        </p:nvSpPr>
        <p:spPr>
          <a:xfrm>
            <a:off x="0" y="0"/>
            <a:ext cx="310100" cy="6281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Date Placeholder 3"/>
          <p:cNvSpPr txBox="1"/>
          <p:nvPr userDrawn="1"/>
        </p:nvSpPr>
        <p:spPr>
          <a:xfrm>
            <a:off x="8290683" y="4916051"/>
            <a:ext cx="853317" cy="227449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fld id="{C89FB959-9AA2-4214-ACBE-8CB9E5BC13E9}" type="datetime10">
              <a:rPr lang="zh-CN" altLang="en-US" smtClean="0">
                <a:solidFill>
                  <a:schemeClr val="tx2">
                    <a:lumMod val="75000"/>
                  </a:schemeClr>
                </a:solidFill>
              </a:rPr>
              <a:t>17:38</a:t>
            </a:fld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/ </a:t>
            </a:r>
            <a:fld id="{0C913308-F349-4B6D-A68A-DD1791B4A57B}" type="slidenum"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‹#›</a:t>
            </a:fld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155" y="12223"/>
            <a:ext cx="2338938" cy="489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slow">
    <p:pull/>
  </p:transition>
  <p:hf hdr="0" ftr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29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0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3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7" Type="http://schemas.openxmlformats.org/officeDocument/2006/relationships/image" Target="../media/image36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7" Type="http://schemas.openxmlformats.org/officeDocument/2006/relationships/image" Target="../media/image4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37.bin"/><Relationship Id="rId3" Type="http://schemas.openxmlformats.org/officeDocument/2006/relationships/image" Target="../media/image24.wmf"/><Relationship Id="rId21" Type="http://schemas.openxmlformats.org/officeDocument/2006/relationships/image" Target="../media/image47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45.wmf"/><Relationship Id="rId2" Type="http://schemas.openxmlformats.org/officeDocument/2006/relationships/oleObject" Target="../embeddings/oleObject14.bin"/><Relationship Id="rId16" Type="http://schemas.openxmlformats.org/officeDocument/2006/relationships/oleObject" Target="../embeddings/oleObject36.bin"/><Relationship Id="rId20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5" Type="http://schemas.openxmlformats.org/officeDocument/2006/relationships/image" Target="../media/image44.wmf"/><Relationship Id="rId23" Type="http://schemas.openxmlformats.org/officeDocument/2006/relationships/image" Target="../media/image48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46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35.bin"/><Relationship Id="rId22" Type="http://schemas.openxmlformats.org/officeDocument/2006/relationships/oleObject" Target="../embeddings/oleObject3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3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56.wmf"/><Relationship Id="rId18" Type="http://schemas.openxmlformats.org/officeDocument/2006/relationships/oleObject" Target="../embeddings/oleObject53.bin"/><Relationship Id="rId26" Type="http://schemas.openxmlformats.org/officeDocument/2006/relationships/oleObject" Target="../embeddings/oleObject57.bin"/><Relationship Id="rId3" Type="http://schemas.openxmlformats.org/officeDocument/2006/relationships/image" Target="../media/image48.wmf"/><Relationship Id="rId21" Type="http://schemas.openxmlformats.org/officeDocument/2006/relationships/image" Target="../media/image44.wmf"/><Relationship Id="rId34" Type="http://schemas.openxmlformats.org/officeDocument/2006/relationships/oleObject" Target="../embeddings/oleObject61.bin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28.wmf"/><Relationship Id="rId25" Type="http://schemas.openxmlformats.org/officeDocument/2006/relationships/image" Target="../media/image46.wmf"/><Relationship Id="rId33" Type="http://schemas.openxmlformats.org/officeDocument/2006/relationships/image" Target="../media/image61.wmf"/><Relationship Id="rId2" Type="http://schemas.openxmlformats.org/officeDocument/2006/relationships/oleObject" Target="../embeddings/oleObject46.bin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54.bin"/><Relationship Id="rId29" Type="http://schemas.openxmlformats.org/officeDocument/2006/relationships/image" Target="../media/image59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55.wmf"/><Relationship Id="rId24" Type="http://schemas.openxmlformats.org/officeDocument/2006/relationships/oleObject" Target="../embeddings/oleObject56.bin"/><Relationship Id="rId32" Type="http://schemas.openxmlformats.org/officeDocument/2006/relationships/oleObject" Target="../embeddings/oleObject60.bin"/><Relationship Id="rId5" Type="http://schemas.openxmlformats.org/officeDocument/2006/relationships/image" Target="../media/image50.wmf"/><Relationship Id="rId15" Type="http://schemas.openxmlformats.org/officeDocument/2006/relationships/image" Target="../media/image57.wmf"/><Relationship Id="rId23" Type="http://schemas.openxmlformats.org/officeDocument/2006/relationships/image" Target="../media/image45.wmf"/><Relationship Id="rId28" Type="http://schemas.openxmlformats.org/officeDocument/2006/relationships/oleObject" Target="../embeddings/oleObject58.bin"/><Relationship Id="rId10" Type="http://schemas.openxmlformats.org/officeDocument/2006/relationships/oleObject" Target="../embeddings/oleObject50.bin"/><Relationship Id="rId19" Type="http://schemas.openxmlformats.org/officeDocument/2006/relationships/image" Target="../media/image43.wmf"/><Relationship Id="rId31" Type="http://schemas.openxmlformats.org/officeDocument/2006/relationships/image" Target="../media/image60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4.wmf"/><Relationship Id="rId14" Type="http://schemas.openxmlformats.org/officeDocument/2006/relationships/oleObject" Target="../embeddings/oleObject52.bin"/><Relationship Id="rId22" Type="http://schemas.openxmlformats.org/officeDocument/2006/relationships/oleObject" Target="../embeddings/oleObject55.bin"/><Relationship Id="rId27" Type="http://schemas.openxmlformats.org/officeDocument/2006/relationships/image" Target="../media/image58.wmf"/><Relationship Id="rId30" Type="http://schemas.openxmlformats.org/officeDocument/2006/relationships/oleObject" Target="../embeddings/oleObject59.bin"/><Relationship Id="rId35" Type="http://schemas.openxmlformats.org/officeDocument/2006/relationships/image" Target="../media/image6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7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3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emf"/><Relationship Id="rId4" Type="http://schemas.openxmlformats.org/officeDocument/2006/relationships/oleObject" Target="../embeddings/oleObject6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emf"/><Relationship Id="rId4" Type="http://schemas.openxmlformats.org/officeDocument/2006/relationships/oleObject" Target="../embeddings/oleObject67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emf"/><Relationship Id="rId4" Type="http://schemas.openxmlformats.org/officeDocument/2006/relationships/oleObject" Target="../embeddings/oleObject69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emf"/><Relationship Id="rId4" Type="http://schemas.openxmlformats.org/officeDocument/2006/relationships/oleObject" Target="../embeddings/oleObject7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1.wmf"/><Relationship Id="rId7" Type="http://schemas.openxmlformats.org/officeDocument/2006/relationships/image" Target="../media/image1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4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emf"/><Relationship Id="rId4" Type="http://schemas.openxmlformats.org/officeDocument/2006/relationships/oleObject" Target="../embeddings/oleObject76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emf"/><Relationship Id="rId4" Type="http://schemas.openxmlformats.org/officeDocument/2006/relationships/oleObject" Target="../embeddings/oleObject79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oleObject" Target="../embeddings/oleObject8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6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wmf"/><Relationship Id="rId4" Type="http://schemas.openxmlformats.org/officeDocument/2006/relationships/oleObject" Target="../embeddings/oleObject83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oleObject" Target="../embeddings/oleObject8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wmf"/><Relationship Id="rId4" Type="http://schemas.openxmlformats.org/officeDocument/2006/relationships/oleObject" Target="../embeddings/oleObject85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oleObject" Target="../embeddings/oleObject8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oleObject" Target="../embeddings/oleObject8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88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oleObject" Target="../embeddings/oleObject89.bin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8" t="5924" r="7009" b="5975"/>
          <a:stretch>
            <a:fillRect/>
          </a:stretch>
        </p:blipFill>
        <p:spPr>
          <a:xfrm>
            <a:off x="1180034" y="1636030"/>
            <a:ext cx="2398908" cy="2433069"/>
          </a:xfrm>
          <a:prstGeom prst="rect">
            <a:avLst/>
          </a:prstGeom>
        </p:spPr>
      </p:pic>
      <p:sp>
        <p:nvSpPr>
          <p:cNvPr id="3" name="文本框 1"/>
          <p:cNvSpPr>
            <a:spLocks noChangeArrowheads="1"/>
          </p:cNvSpPr>
          <p:nvPr/>
        </p:nvSpPr>
        <p:spPr bwMode="auto">
          <a:xfrm>
            <a:off x="5752613" y="2720259"/>
            <a:ext cx="774572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b="1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王津</a:t>
            </a: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AD3A5AEB-8EDD-4A8B-95AA-334BB22C6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041" y="1986975"/>
            <a:ext cx="2877712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latin typeface="华文彩云" panose="02010800040101010101" pitchFamily="2" charset="-122"/>
                <a:ea typeface="华文彩云" panose="02010800040101010101" pitchFamily="2" charset="-122"/>
                <a:sym typeface="微软雅黑" panose="020B0503020204020204" pitchFamily="34" charset="-122"/>
              </a:rPr>
              <a:t>逻辑斯蒂回归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6DF6B-BBF4-4B21-AED0-2CCF73AA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如何设计合适的机器学习模型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287D3-CA6C-47C0-90A2-B94B22629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调参过程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4D7FE37-792C-44D0-A0EB-BA2F44437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46845"/>
              </p:ext>
            </p:extLst>
          </p:nvPr>
        </p:nvGraphicFramePr>
        <p:xfrm>
          <a:off x="643764" y="1166829"/>
          <a:ext cx="1562192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92">
                  <a:extLst>
                    <a:ext uri="{9D8B030D-6E8A-4147-A177-3AD203B41FA5}">
                      <a16:colId xmlns:a16="http://schemas.microsoft.com/office/drawing/2014/main" val="647387250"/>
                    </a:ext>
                  </a:extLst>
                </a:gridCol>
              </a:tblGrid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房屋面积（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408968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830873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201m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78788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75.9m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341106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70.2m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910107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55m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661265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56m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77036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12082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128m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631194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132m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646040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79m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918384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A84FC72-A46A-4333-9D36-9E0507BF1346}"/>
              </a:ext>
            </a:extLst>
          </p:cNvPr>
          <p:cNvSpPr/>
          <p:nvPr/>
        </p:nvSpPr>
        <p:spPr>
          <a:xfrm>
            <a:off x="3167246" y="1170486"/>
            <a:ext cx="1154447" cy="23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(60%)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F01740-269F-414C-A06A-10E0F8FC0690}"/>
              </a:ext>
            </a:extLst>
          </p:cNvPr>
          <p:cNvSpPr/>
          <p:nvPr/>
        </p:nvSpPr>
        <p:spPr>
          <a:xfrm>
            <a:off x="3167246" y="4197623"/>
            <a:ext cx="1154447" cy="6572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5811CE-909D-4C18-8A75-315F9A7A5279}"/>
              </a:ext>
            </a:extLst>
          </p:cNvPr>
          <p:cNvSpPr/>
          <p:nvPr/>
        </p:nvSpPr>
        <p:spPr>
          <a:xfrm>
            <a:off x="3166321" y="3523398"/>
            <a:ext cx="1154447" cy="6572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BDA296A3-3082-403E-B560-54BDD3A083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615616"/>
              </p:ext>
            </p:extLst>
          </p:nvPr>
        </p:nvGraphicFramePr>
        <p:xfrm>
          <a:off x="2200275" y="681038"/>
          <a:ext cx="3086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85920" imgH="380880" progId="Equation.DSMT4">
                  <p:embed/>
                </p:oleObj>
              </mc:Choice>
              <mc:Fallback>
                <p:oleObj name="Equation" r:id="rId2" imgW="3085920" imgH="38088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549564B1-2DF9-478A-8F63-3B4E6DAAC9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00275" y="681038"/>
                        <a:ext cx="3086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箭头: 右 9">
            <a:extLst>
              <a:ext uri="{FF2B5EF4-FFF2-40B4-BE49-F238E27FC236}">
                <a16:creationId xmlns:a16="http://schemas.microsoft.com/office/drawing/2014/main" id="{FAEC195F-57F3-40DE-95C6-81C499DAA669}"/>
              </a:ext>
            </a:extLst>
          </p:cNvPr>
          <p:cNvSpPr/>
          <p:nvPr/>
        </p:nvSpPr>
        <p:spPr>
          <a:xfrm>
            <a:off x="4822309" y="1907723"/>
            <a:ext cx="1893775" cy="430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447C78AA-5509-473B-84B1-699F5FCF3CC7}"/>
              </a:ext>
            </a:extLst>
          </p:cNvPr>
          <p:cNvSpPr/>
          <p:nvPr/>
        </p:nvSpPr>
        <p:spPr>
          <a:xfrm>
            <a:off x="4572001" y="4320548"/>
            <a:ext cx="2283892" cy="43075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79EEAA81-5B80-457B-80BC-0622E7CD61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137841"/>
              </p:ext>
            </p:extLst>
          </p:nvPr>
        </p:nvGraphicFramePr>
        <p:xfrm>
          <a:off x="7076550" y="1077956"/>
          <a:ext cx="18288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28800" imgH="1777680" progId="Equation.DSMT4">
                  <p:embed/>
                </p:oleObj>
              </mc:Choice>
              <mc:Fallback>
                <p:oleObj name="Equation" r:id="rId4" imgW="1828800" imgH="17776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D28F5F55-AB32-4094-9134-3C407056D6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76550" y="1077956"/>
                        <a:ext cx="18288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0F0CD5DF-1098-43D9-A2A0-300AD6F491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807773"/>
              </p:ext>
            </p:extLst>
          </p:nvPr>
        </p:nvGraphicFramePr>
        <p:xfrm>
          <a:off x="7140050" y="3308623"/>
          <a:ext cx="17018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01720" imgH="1777680" progId="Equation.DSMT4">
                  <p:embed/>
                </p:oleObj>
              </mc:Choice>
              <mc:Fallback>
                <p:oleObj name="Equation" r:id="rId6" imgW="1701720" imgH="17776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E1CC3370-C826-4528-B880-B17D731643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40050" y="3308623"/>
                        <a:ext cx="17018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5CB9452-24C0-42DE-9AD6-F3D2861548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467441"/>
              </p:ext>
            </p:extLst>
          </p:nvPr>
        </p:nvGraphicFramePr>
        <p:xfrm>
          <a:off x="5371548" y="2446905"/>
          <a:ext cx="16891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88760" imgH="1777680" progId="Equation.DSMT4">
                  <p:embed/>
                </p:oleObj>
              </mc:Choice>
              <mc:Fallback>
                <p:oleObj name="Equation" r:id="rId8" imgW="168876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71548" y="2446905"/>
                        <a:ext cx="16891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箭头: 右 13">
            <a:extLst>
              <a:ext uri="{FF2B5EF4-FFF2-40B4-BE49-F238E27FC236}">
                <a16:creationId xmlns:a16="http://schemas.microsoft.com/office/drawing/2014/main" id="{3B826F9C-1E9E-4BA4-A83B-7DFA131C753E}"/>
              </a:ext>
            </a:extLst>
          </p:cNvPr>
          <p:cNvSpPr/>
          <p:nvPr/>
        </p:nvSpPr>
        <p:spPr>
          <a:xfrm>
            <a:off x="4548141" y="3581191"/>
            <a:ext cx="769556" cy="430750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837269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F7287-AE2B-473A-9500-9F5633B9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如何设计合适的机器学习模型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337E5E-1167-44D5-BB9B-488363158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交叉验证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训练集要进一步拆分出开发集</a:t>
            </a:r>
            <a:r>
              <a:rPr lang="en-US" altLang="zh-CN" dirty="0"/>
              <a:t>(20%)</a:t>
            </a:r>
            <a:r>
              <a:rPr lang="zh-CN" altLang="en-US" dirty="0"/>
              <a:t>，用于调参和模型选择。</a:t>
            </a:r>
            <a:endParaRPr lang="en-US" altLang="zh-CN" dirty="0"/>
          </a:p>
          <a:p>
            <a:r>
              <a:rPr lang="zh-CN" altLang="en-US" dirty="0"/>
              <a:t>五次结果取平均为最终测试结果。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6FCE75-7B29-4D1A-9F61-F40D83874F0A}"/>
              </a:ext>
            </a:extLst>
          </p:cNvPr>
          <p:cNvSpPr/>
          <p:nvPr/>
        </p:nvSpPr>
        <p:spPr>
          <a:xfrm>
            <a:off x="820046" y="1040886"/>
            <a:ext cx="1154447" cy="65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EF312B-EC6A-4947-BF91-E7CD9D850664}"/>
              </a:ext>
            </a:extLst>
          </p:cNvPr>
          <p:cNvSpPr/>
          <p:nvPr/>
        </p:nvSpPr>
        <p:spPr>
          <a:xfrm>
            <a:off x="820045" y="3659528"/>
            <a:ext cx="1154447" cy="6572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ACB9FF-2ECB-44B8-97A3-53BBF9158FD3}"/>
              </a:ext>
            </a:extLst>
          </p:cNvPr>
          <p:cNvSpPr/>
          <p:nvPr/>
        </p:nvSpPr>
        <p:spPr>
          <a:xfrm>
            <a:off x="820046" y="1704776"/>
            <a:ext cx="1154447" cy="65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9F356E-4103-4690-9593-37C2B06A9A2A}"/>
              </a:ext>
            </a:extLst>
          </p:cNvPr>
          <p:cNvSpPr/>
          <p:nvPr/>
        </p:nvSpPr>
        <p:spPr>
          <a:xfrm>
            <a:off x="820045" y="2378105"/>
            <a:ext cx="1154447" cy="65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505E34-3FD6-465B-9144-458B0BAD579A}"/>
              </a:ext>
            </a:extLst>
          </p:cNvPr>
          <p:cNvSpPr/>
          <p:nvPr/>
        </p:nvSpPr>
        <p:spPr>
          <a:xfrm>
            <a:off x="820045" y="3024407"/>
            <a:ext cx="1154447" cy="65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B35014-1771-4F07-A687-2BA51B0CBC06}"/>
              </a:ext>
            </a:extLst>
          </p:cNvPr>
          <p:cNvSpPr/>
          <p:nvPr/>
        </p:nvSpPr>
        <p:spPr>
          <a:xfrm>
            <a:off x="2347646" y="1051870"/>
            <a:ext cx="1154447" cy="65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E58A995-2B3B-42AA-975C-CD1A66F9CFA0}"/>
              </a:ext>
            </a:extLst>
          </p:cNvPr>
          <p:cNvSpPr/>
          <p:nvPr/>
        </p:nvSpPr>
        <p:spPr>
          <a:xfrm>
            <a:off x="2347643" y="3024407"/>
            <a:ext cx="1154447" cy="6572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A25D798-0470-4B9E-95C1-FAA2802037E3}"/>
              </a:ext>
            </a:extLst>
          </p:cNvPr>
          <p:cNvSpPr/>
          <p:nvPr/>
        </p:nvSpPr>
        <p:spPr>
          <a:xfrm>
            <a:off x="2347646" y="1715760"/>
            <a:ext cx="1154447" cy="65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8595F3-6D6A-4C0B-B4F9-F0A339C5DD01}"/>
              </a:ext>
            </a:extLst>
          </p:cNvPr>
          <p:cNvSpPr/>
          <p:nvPr/>
        </p:nvSpPr>
        <p:spPr>
          <a:xfrm>
            <a:off x="2347645" y="2389089"/>
            <a:ext cx="1154447" cy="65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7CB965D-DB40-4C26-85BB-CB445DF81745}"/>
              </a:ext>
            </a:extLst>
          </p:cNvPr>
          <p:cNvSpPr/>
          <p:nvPr/>
        </p:nvSpPr>
        <p:spPr>
          <a:xfrm>
            <a:off x="2347644" y="3675571"/>
            <a:ext cx="1154447" cy="65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0B437C7-6308-431F-B9B6-6CCAB7C1FEB7}"/>
              </a:ext>
            </a:extLst>
          </p:cNvPr>
          <p:cNvSpPr/>
          <p:nvPr/>
        </p:nvSpPr>
        <p:spPr>
          <a:xfrm>
            <a:off x="3875241" y="1051870"/>
            <a:ext cx="1154447" cy="65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1A88334-76FB-4AB5-8FA7-D3D062C78A05}"/>
              </a:ext>
            </a:extLst>
          </p:cNvPr>
          <p:cNvSpPr/>
          <p:nvPr/>
        </p:nvSpPr>
        <p:spPr>
          <a:xfrm>
            <a:off x="3875237" y="2379650"/>
            <a:ext cx="1154447" cy="6572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13ED3B-74DC-4B83-B196-D23898DEFAE1}"/>
              </a:ext>
            </a:extLst>
          </p:cNvPr>
          <p:cNvSpPr/>
          <p:nvPr/>
        </p:nvSpPr>
        <p:spPr>
          <a:xfrm>
            <a:off x="3875241" y="1715760"/>
            <a:ext cx="1154447" cy="65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104A7D9-FEEE-4B2E-84DD-6FE28EAC3F6C}"/>
              </a:ext>
            </a:extLst>
          </p:cNvPr>
          <p:cNvSpPr/>
          <p:nvPr/>
        </p:nvSpPr>
        <p:spPr>
          <a:xfrm>
            <a:off x="3875238" y="3046375"/>
            <a:ext cx="1154447" cy="65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E4817AE-9962-410B-8709-067EB490C655}"/>
              </a:ext>
            </a:extLst>
          </p:cNvPr>
          <p:cNvSpPr/>
          <p:nvPr/>
        </p:nvSpPr>
        <p:spPr>
          <a:xfrm>
            <a:off x="3875239" y="3675571"/>
            <a:ext cx="1154447" cy="65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83E77DC-BA4E-4EE9-A622-297CA4957408}"/>
              </a:ext>
            </a:extLst>
          </p:cNvPr>
          <p:cNvSpPr/>
          <p:nvPr/>
        </p:nvSpPr>
        <p:spPr>
          <a:xfrm>
            <a:off x="5466446" y="1057956"/>
            <a:ext cx="1154447" cy="65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C39A39A-9C21-41D6-A1B5-32DA2926039C}"/>
              </a:ext>
            </a:extLst>
          </p:cNvPr>
          <p:cNvSpPr/>
          <p:nvPr/>
        </p:nvSpPr>
        <p:spPr>
          <a:xfrm>
            <a:off x="5468398" y="1727325"/>
            <a:ext cx="1154447" cy="6572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8572180-03CB-4536-8DAB-E2EDE659279A}"/>
              </a:ext>
            </a:extLst>
          </p:cNvPr>
          <p:cNvSpPr/>
          <p:nvPr/>
        </p:nvSpPr>
        <p:spPr>
          <a:xfrm>
            <a:off x="5471692" y="3046375"/>
            <a:ext cx="1154447" cy="65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EE417B-96AC-4CBA-93F6-3C14A79FB086}"/>
              </a:ext>
            </a:extLst>
          </p:cNvPr>
          <p:cNvSpPr/>
          <p:nvPr/>
        </p:nvSpPr>
        <p:spPr>
          <a:xfrm>
            <a:off x="5466445" y="2395175"/>
            <a:ext cx="1154447" cy="65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013EBEB-1479-4E8F-9FDA-96A22A40A908}"/>
              </a:ext>
            </a:extLst>
          </p:cNvPr>
          <p:cNvSpPr/>
          <p:nvPr/>
        </p:nvSpPr>
        <p:spPr>
          <a:xfrm>
            <a:off x="5466444" y="3681657"/>
            <a:ext cx="1154447" cy="65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FF51E54-E078-4172-89DC-5512DFD2E39C}"/>
              </a:ext>
            </a:extLst>
          </p:cNvPr>
          <p:cNvSpPr/>
          <p:nvPr/>
        </p:nvSpPr>
        <p:spPr>
          <a:xfrm>
            <a:off x="6988788" y="1735161"/>
            <a:ext cx="1154447" cy="65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A7A0F1C-3B23-4D7B-86ED-0F1309BB504F}"/>
              </a:ext>
            </a:extLst>
          </p:cNvPr>
          <p:cNvSpPr/>
          <p:nvPr/>
        </p:nvSpPr>
        <p:spPr>
          <a:xfrm>
            <a:off x="6995987" y="1068195"/>
            <a:ext cx="1154447" cy="6572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FEF9E77-B8A5-4D1E-A897-E97313C366D4}"/>
              </a:ext>
            </a:extLst>
          </p:cNvPr>
          <p:cNvSpPr/>
          <p:nvPr/>
        </p:nvSpPr>
        <p:spPr>
          <a:xfrm>
            <a:off x="6994037" y="3046375"/>
            <a:ext cx="1154447" cy="65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D4A4647-86C9-42FB-9476-D698536CCFEC}"/>
              </a:ext>
            </a:extLst>
          </p:cNvPr>
          <p:cNvSpPr/>
          <p:nvPr/>
        </p:nvSpPr>
        <p:spPr>
          <a:xfrm>
            <a:off x="6988790" y="2395175"/>
            <a:ext cx="1154447" cy="65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816E1E9-C917-4BA9-BEBF-97325A992BDB}"/>
              </a:ext>
            </a:extLst>
          </p:cNvPr>
          <p:cNvSpPr/>
          <p:nvPr/>
        </p:nvSpPr>
        <p:spPr>
          <a:xfrm>
            <a:off x="6988789" y="3681657"/>
            <a:ext cx="1154447" cy="65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529302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6C807-A0D1-4A14-A934-D434A1FF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如何设计合适的机器学习模型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4BC344-66BF-4433-B5F0-294B7EC79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训练集、开发集和测试集误差</a:t>
            </a:r>
            <a:endParaRPr lang="en-US" altLang="zh-CN" dirty="0"/>
          </a:p>
          <a:p>
            <a:r>
              <a:rPr lang="zh-CN" altLang="en-US" dirty="0"/>
              <a:t>训练集误差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开发集误差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测试集误差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14E561A-FDB7-4C37-9098-081DE93DCD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772712"/>
              </p:ext>
            </p:extLst>
          </p:nvPr>
        </p:nvGraphicFramePr>
        <p:xfrm>
          <a:off x="2106613" y="3536950"/>
          <a:ext cx="417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78160" imgH="850680" progId="Equation.DSMT4">
                  <p:embed/>
                </p:oleObj>
              </mc:Choice>
              <mc:Fallback>
                <p:oleObj name="Equation" r:id="rId2" imgW="4178160" imgH="850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06613" y="3536950"/>
                        <a:ext cx="41783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81E8E87-F4DC-4DD7-AD0E-BBEBCFD37A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309891"/>
              </p:ext>
            </p:extLst>
          </p:nvPr>
        </p:nvGraphicFramePr>
        <p:xfrm>
          <a:off x="2106613" y="2329125"/>
          <a:ext cx="417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78160" imgH="850680" progId="Equation.DSMT4">
                  <p:embed/>
                </p:oleObj>
              </mc:Choice>
              <mc:Fallback>
                <p:oleObj name="Equation" r:id="rId4" imgW="4178160" imgH="850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6613" y="2329125"/>
                        <a:ext cx="41783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2DDEB6D-8E48-47BB-B67D-47E6C6C318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702417"/>
              </p:ext>
            </p:extLst>
          </p:nvPr>
        </p:nvGraphicFramePr>
        <p:xfrm>
          <a:off x="2106613" y="1062038"/>
          <a:ext cx="4432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31960" imgH="850680" progId="Equation.DSMT4">
                  <p:embed/>
                </p:oleObj>
              </mc:Choice>
              <mc:Fallback>
                <p:oleObj name="Equation" r:id="rId6" imgW="4431960" imgH="850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06613" y="1062038"/>
                        <a:ext cx="44323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1687065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1A37E-4738-4723-93F1-DEA58012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如何设计合适的机器学习模型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5ACC4F-5EB5-4055-AAF5-DB5D15B02660}"/>
              </a:ext>
            </a:extLst>
          </p:cNvPr>
          <p:cNvSpPr/>
          <p:nvPr/>
        </p:nvSpPr>
        <p:spPr>
          <a:xfrm>
            <a:off x="1572489" y="2378404"/>
            <a:ext cx="1154447" cy="23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(60%)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86541D-532A-44A1-A320-6466BCD08339}"/>
              </a:ext>
            </a:extLst>
          </p:cNvPr>
          <p:cNvSpPr/>
          <p:nvPr/>
        </p:nvSpPr>
        <p:spPr>
          <a:xfrm>
            <a:off x="1560264" y="1248295"/>
            <a:ext cx="1178896" cy="597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训练模型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3BB864-2980-4979-9022-583A68EDDD75}"/>
              </a:ext>
            </a:extLst>
          </p:cNvPr>
          <p:cNvSpPr/>
          <p:nvPr/>
        </p:nvSpPr>
        <p:spPr>
          <a:xfrm>
            <a:off x="4326288" y="3660542"/>
            <a:ext cx="1154447" cy="6572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41A2E6-5696-45DB-9AFE-CEA976B6560D}"/>
              </a:ext>
            </a:extLst>
          </p:cNvPr>
          <p:cNvSpPr/>
          <p:nvPr/>
        </p:nvSpPr>
        <p:spPr>
          <a:xfrm>
            <a:off x="4326289" y="2305050"/>
            <a:ext cx="1154447" cy="6572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调参</a:t>
            </a:r>
            <a:endParaRPr lang="en-US" altLang="zh-CN" dirty="0"/>
          </a:p>
          <a:p>
            <a:pPr algn="ctr"/>
            <a:r>
              <a:rPr lang="zh-CN" altLang="en-US" dirty="0"/>
              <a:t>模型选择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7200E15-04E9-46DD-9EF2-F4386F610F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775822"/>
              </p:ext>
            </p:extLst>
          </p:nvPr>
        </p:nvGraphicFramePr>
        <p:xfrm>
          <a:off x="1660762" y="783261"/>
          <a:ext cx="977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760" imgH="380880" progId="Equation.DSMT4">
                  <p:embed/>
                </p:oleObj>
              </mc:Choice>
              <mc:Fallback>
                <p:oleObj name="Equation" r:id="rId2" imgW="9777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0762" y="783261"/>
                        <a:ext cx="977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箭头: 右 10">
            <a:extLst>
              <a:ext uri="{FF2B5EF4-FFF2-40B4-BE49-F238E27FC236}">
                <a16:creationId xmlns:a16="http://schemas.microsoft.com/office/drawing/2014/main" id="{0ACC8D93-2FE8-429F-9F0C-343D05749325}"/>
              </a:ext>
            </a:extLst>
          </p:cNvPr>
          <p:cNvSpPr/>
          <p:nvPr/>
        </p:nvSpPr>
        <p:spPr>
          <a:xfrm rot="5400000">
            <a:off x="1923743" y="1896477"/>
            <a:ext cx="451938" cy="430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2F86291C-5229-461C-92B3-DE2A2B5D7BAC}"/>
              </a:ext>
            </a:extLst>
          </p:cNvPr>
          <p:cNvSpPr/>
          <p:nvPr/>
        </p:nvSpPr>
        <p:spPr>
          <a:xfrm rot="2836728">
            <a:off x="2392807" y="2613987"/>
            <a:ext cx="2026987" cy="430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A49ECB2A-8DDD-48B7-87BB-F56FA8E754A4}"/>
              </a:ext>
            </a:extLst>
          </p:cNvPr>
          <p:cNvSpPr/>
          <p:nvPr/>
        </p:nvSpPr>
        <p:spPr>
          <a:xfrm rot="16200000">
            <a:off x="4613732" y="3110976"/>
            <a:ext cx="588420" cy="430750"/>
          </a:xfrm>
          <a:prstGeom prst="rightArrow">
            <a:avLst/>
          </a:prstGeom>
          <a:solidFill>
            <a:srgbClr val="FFFF00"/>
          </a:solidFill>
          <a:ln>
            <a:solidFill>
              <a:srgbClr val="EF8E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DFBC85CB-68C8-4942-BFD4-9FBB155AC512}"/>
              </a:ext>
            </a:extLst>
          </p:cNvPr>
          <p:cNvSpPr/>
          <p:nvPr/>
        </p:nvSpPr>
        <p:spPr>
          <a:xfrm rot="11949932">
            <a:off x="2959282" y="1955379"/>
            <a:ext cx="1218162" cy="430750"/>
          </a:xfrm>
          <a:prstGeom prst="rightArrow">
            <a:avLst/>
          </a:prstGeom>
          <a:solidFill>
            <a:srgbClr val="FFFF00"/>
          </a:solidFill>
          <a:ln>
            <a:solidFill>
              <a:srgbClr val="EF8E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BAA08F9-D092-44AD-B231-87911C5E5C2A}"/>
              </a:ext>
            </a:extLst>
          </p:cNvPr>
          <p:cNvSpPr/>
          <p:nvPr/>
        </p:nvSpPr>
        <p:spPr>
          <a:xfrm>
            <a:off x="6666777" y="1188014"/>
            <a:ext cx="1154447" cy="6572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02562AAD-0A70-4DCF-9CAF-08962695EBD7}"/>
              </a:ext>
            </a:extLst>
          </p:cNvPr>
          <p:cNvSpPr/>
          <p:nvPr/>
        </p:nvSpPr>
        <p:spPr>
          <a:xfrm>
            <a:off x="2976599" y="1331422"/>
            <a:ext cx="3387044" cy="430750"/>
          </a:xfrm>
          <a:prstGeom prst="rightArrow">
            <a:avLst/>
          </a:prstGeom>
          <a:solidFill>
            <a:srgbClr val="FFFF00"/>
          </a:solidFill>
          <a:ln>
            <a:solidFill>
              <a:srgbClr val="EF8E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729EB583-A175-4E4B-B56F-849E8DA32A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218469"/>
              </p:ext>
            </p:extLst>
          </p:nvPr>
        </p:nvGraphicFramePr>
        <p:xfrm>
          <a:off x="4465362" y="4432164"/>
          <a:ext cx="876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240" imgH="380880" progId="Equation.DSMT4">
                  <p:embed/>
                </p:oleObj>
              </mc:Choice>
              <mc:Fallback>
                <p:oleObj name="Equation" r:id="rId4" imgW="876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65362" y="4432164"/>
                        <a:ext cx="876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4CBBB850-79BA-41B0-81EC-273DC347635E}"/>
              </a:ext>
            </a:extLst>
          </p:cNvPr>
          <p:cNvSpPr/>
          <p:nvPr/>
        </p:nvSpPr>
        <p:spPr>
          <a:xfrm>
            <a:off x="6666777" y="2669064"/>
            <a:ext cx="1154447" cy="6572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评测结果</a:t>
            </a: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C627F683-63EE-4A81-8C84-2DDF46FAEE90}"/>
              </a:ext>
            </a:extLst>
          </p:cNvPr>
          <p:cNvSpPr/>
          <p:nvPr/>
        </p:nvSpPr>
        <p:spPr>
          <a:xfrm rot="16200000">
            <a:off x="6949790" y="2064348"/>
            <a:ext cx="588420" cy="43075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52543C8A-3F9D-4DD4-831F-47CB4391B3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519131"/>
              </p:ext>
            </p:extLst>
          </p:nvPr>
        </p:nvGraphicFramePr>
        <p:xfrm>
          <a:off x="6805850" y="3470042"/>
          <a:ext cx="876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76240" imgH="380880" progId="Equation.DSMT4">
                  <p:embed/>
                </p:oleObj>
              </mc:Choice>
              <mc:Fallback>
                <p:oleObj name="Equation" r:id="rId6" imgW="876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05850" y="3470042"/>
                        <a:ext cx="876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808064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806DA-1991-4F82-BE35-71539129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偏置  </a:t>
            </a:r>
            <a:r>
              <a:rPr lang="en-US" altLang="zh-CN" dirty="0"/>
              <a:t>vs.  </a:t>
            </a:r>
            <a:r>
              <a:rPr lang="zh-CN" altLang="en-US" dirty="0"/>
              <a:t>偏差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09508-D853-4E83-81B5-DCF5D8411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偏置</a:t>
            </a:r>
            <a:r>
              <a:rPr lang="en-US" altLang="zh-CN" dirty="0"/>
              <a:t>(bias)</a:t>
            </a:r>
            <a:r>
              <a:rPr lang="zh-CN" altLang="en-US" dirty="0"/>
              <a:t>和偏差</a:t>
            </a:r>
            <a:r>
              <a:rPr lang="en-US" altLang="zh-CN" dirty="0"/>
              <a:t>(variance)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81E126-340D-4B4F-974A-890C625EB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80" y="1181100"/>
            <a:ext cx="8015289" cy="2360594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851BFC7-C682-4635-AC22-00EB554B13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466304"/>
              </p:ext>
            </p:extLst>
          </p:nvPr>
        </p:nvGraphicFramePr>
        <p:xfrm>
          <a:off x="1046889" y="3468688"/>
          <a:ext cx="939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39600" imgH="380880" progId="Equation.DSMT4">
                  <p:embed/>
                </p:oleObj>
              </mc:Choice>
              <mc:Fallback>
                <p:oleObj name="Equation" r:id="rId3" imgW="939600" imgH="3808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770756E6-0C25-46D6-BF15-BA066B9517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6889" y="3468688"/>
                        <a:ext cx="939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F8F4D75-24DC-45D6-87D0-8820302677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234123"/>
              </p:ext>
            </p:extLst>
          </p:nvPr>
        </p:nvGraphicFramePr>
        <p:xfrm>
          <a:off x="5976925" y="335280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14400" imgH="306720" progId="Equation.DSMT4">
                  <p:embed/>
                </p:oleObj>
              </mc:Choice>
              <mc:Fallback>
                <p:oleObj name="Equation" r:id="rId5" imgW="914400" imgH="30672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0F90264E-678C-4840-AE02-E09301ED15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76925" y="335280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C11A950-11A4-4110-819E-9B36666DD5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029617"/>
              </p:ext>
            </p:extLst>
          </p:nvPr>
        </p:nvGraphicFramePr>
        <p:xfrm>
          <a:off x="3578898" y="3440576"/>
          <a:ext cx="165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50960" imgH="419040" progId="Equation.DSMT4">
                  <p:embed/>
                </p:oleObj>
              </mc:Choice>
              <mc:Fallback>
                <p:oleObj name="Equation" r:id="rId7" imgW="1650960" imgH="4190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BB4DD302-8A8F-45C5-B696-8ADB7697E9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78898" y="3440576"/>
                        <a:ext cx="1651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6D0C1FA3-2A6E-4582-AEA6-835608B6DB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690264"/>
              </p:ext>
            </p:extLst>
          </p:nvPr>
        </p:nvGraphicFramePr>
        <p:xfrm>
          <a:off x="5714448" y="3449638"/>
          <a:ext cx="311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111480" imgH="419040" progId="Equation.DSMT4">
                  <p:embed/>
                </p:oleObj>
              </mc:Choice>
              <mc:Fallback>
                <p:oleObj name="Equation" r:id="rId9" imgW="3111480" imgH="4190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FA68538D-2CE5-4F5B-89FB-76CA5D68F5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14448" y="3449638"/>
                        <a:ext cx="3111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31044DB0-55EC-4239-8DBA-AF625DB373BB}"/>
              </a:ext>
            </a:extLst>
          </p:cNvPr>
          <p:cNvSpPr txBox="1"/>
          <p:nvPr/>
        </p:nvSpPr>
        <p:spPr>
          <a:xfrm>
            <a:off x="616796" y="3940503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欠拟合</a:t>
            </a:r>
            <a:r>
              <a:rPr lang="en-US" altLang="zh-CN" dirty="0">
                <a:solidFill>
                  <a:srgbClr val="FF0000"/>
                </a:solidFill>
              </a:rPr>
              <a:t>(Underfit)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高偏差</a:t>
            </a:r>
            <a:r>
              <a:rPr lang="en-US" altLang="zh-CN" dirty="0">
                <a:solidFill>
                  <a:srgbClr val="FF0000"/>
                </a:solidFill>
              </a:rPr>
              <a:t>(High bias)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9B392F-2669-47FB-9577-BE673A028C95}"/>
              </a:ext>
            </a:extLst>
          </p:cNvPr>
          <p:cNvSpPr txBox="1"/>
          <p:nvPr/>
        </p:nvSpPr>
        <p:spPr>
          <a:xfrm>
            <a:off x="6230281" y="3984988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过拟合</a:t>
            </a:r>
            <a:r>
              <a:rPr lang="en-US" altLang="zh-CN" dirty="0">
                <a:solidFill>
                  <a:srgbClr val="FF0000"/>
                </a:solidFill>
              </a:rPr>
              <a:t>(Underfit)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高方差</a:t>
            </a:r>
            <a:r>
              <a:rPr lang="en-US" altLang="zh-CN" dirty="0">
                <a:solidFill>
                  <a:srgbClr val="FF0000"/>
                </a:solidFill>
              </a:rPr>
              <a:t>(High variance)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DDC4AC-0099-4F53-A613-A7755245C7DD}"/>
              </a:ext>
            </a:extLst>
          </p:cNvPr>
          <p:cNvSpPr txBox="1"/>
          <p:nvPr/>
        </p:nvSpPr>
        <p:spPr>
          <a:xfrm>
            <a:off x="3970867" y="39849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最佳情况</a:t>
            </a:r>
          </a:p>
        </p:txBody>
      </p:sp>
    </p:spTree>
    <p:extLst>
      <p:ext uri="{BB962C8B-B14F-4D97-AF65-F5344CB8AC3E}">
        <p14:creationId xmlns:p14="http://schemas.microsoft.com/office/powerpoint/2010/main" val="1482952274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5DF06-B8C2-4EC5-BCFC-E0B75372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模型选择</a:t>
            </a:r>
            <a:r>
              <a:rPr lang="en-US" altLang="zh-CN" dirty="0"/>
              <a:t>(</a:t>
            </a:r>
            <a:r>
              <a:rPr lang="zh-CN" altLang="en-US" dirty="0"/>
              <a:t>使用什么样的特征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32D2BC-2EB3-4295-97DF-D298DDA7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278" y="808781"/>
            <a:ext cx="4623022" cy="4121188"/>
          </a:xfrm>
        </p:spPr>
        <p:txBody>
          <a:bodyPr/>
          <a:lstStyle/>
          <a:p>
            <a:r>
              <a:rPr lang="zh-CN" altLang="en-US" dirty="0"/>
              <a:t>开发集误差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训练集误差</a:t>
            </a:r>
            <a:endParaRPr lang="en-US" altLang="zh-CN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D3A553C-7D1C-46BD-9EF3-2B1F4ABF7B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32847"/>
              </p:ext>
            </p:extLst>
          </p:nvPr>
        </p:nvGraphicFramePr>
        <p:xfrm>
          <a:off x="4572000" y="3609785"/>
          <a:ext cx="4432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431960" imgH="850680" progId="Equation.DSMT4">
                  <p:embed/>
                </p:oleObj>
              </mc:Choice>
              <mc:Fallback>
                <p:oleObj name="Equation" r:id="rId3" imgW="4431960" imgH="8506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2DDEB6D-8E48-47BB-B67D-47E6C6C318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3609785"/>
                        <a:ext cx="44323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4FA03B3-D7C3-47D7-AA97-C8AD9BDA98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200682"/>
              </p:ext>
            </p:extLst>
          </p:nvPr>
        </p:nvGraphicFramePr>
        <p:xfrm>
          <a:off x="4572000" y="1205230"/>
          <a:ext cx="417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78160" imgH="850680" progId="Equation.DSMT4">
                  <p:embed/>
                </p:oleObj>
              </mc:Choice>
              <mc:Fallback>
                <p:oleObj name="Equation" r:id="rId5" imgW="4178160" imgH="8506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881E8E87-F4DC-4DD7-AD0E-BBEBCFD37A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0" y="1205230"/>
                        <a:ext cx="41783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3BA2320F-3772-4201-B15B-266FDB19DA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211" y="719015"/>
            <a:ext cx="4068875" cy="430072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94B9B5D-C869-4766-AFFA-D03B88B4585A}"/>
              </a:ext>
            </a:extLst>
          </p:cNvPr>
          <p:cNvCxnSpPr/>
          <p:nvPr/>
        </p:nvCxnSpPr>
        <p:spPr>
          <a:xfrm flipH="1">
            <a:off x="3733800" y="1630680"/>
            <a:ext cx="647478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87CACAF-945E-470C-AD0B-3D3686F68AA8}"/>
              </a:ext>
            </a:extLst>
          </p:cNvPr>
          <p:cNvCxnSpPr/>
          <p:nvPr/>
        </p:nvCxnSpPr>
        <p:spPr>
          <a:xfrm flipH="1">
            <a:off x="3726180" y="4091940"/>
            <a:ext cx="7543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394136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B6FB6-86E5-4324-BD78-128E2E8D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模型选择</a:t>
            </a:r>
            <a:r>
              <a:rPr lang="en-US" altLang="zh-CN" dirty="0"/>
              <a:t>(</a:t>
            </a:r>
            <a:r>
              <a:rPr lang="zh-CN" altLang="en-US" dirty="0"/>
              <a:t>使用什么样的特征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94EC8-C940-42E8-A671-1D585110A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模型选择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发现                   最小，对应模型选取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10FD607-369F-472E-9741-5593929856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897534"/>
              </p:ext>
            </p:extLst>
          </p:nvPr>
        </p:nvGraphicFramePr>
        <p:xfrm>
          <a:off x="802373" y="1251563"/>
          <a:ext cx="1892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92160" imgH="380880" progId="Equation.DSMT4">
                  <p:embed/>
                </p:oleObj>
              </mc:Choice>
              <mc:Fallback>
                <p:oleObj name="Equation" r:id="rId2" imgW="1892160" imgH="3808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7BB05D9-052A-4753-8863-1C04C8A9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2373" y="1251563"/>
                        <a:ext cx="1892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BDF60A5-F091-41E9-9381-81ABD8FD61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912705"/>
              </p:ext>
            </p:extLst>
          </p:nvPr>
        </p:nvGraphicFramePr>
        <p:xfrm>
          <a:off x="802373" y="1610286"/>
          <a:ext cx="260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03160" imgH="419040" progId="Equation.DSMT4">
                  <p:embed/>
                </p:oleObj>
              </mc:Choice>
              <mc:Fallback>
                <p:oleObj name="Equation" r:id="rId4" imgW="2603160" imgH="4190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1CF2992-D504-47BA-9E6D-5825416A7A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2373" y="1610286"/>
                        <a:ext cx="2603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D268790-AE99-4D88-9F87-FAC8A6AED4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474613"/>
              </p:ext>
            </p:extLst>
          </p:nvPr>
        </p:nvGraphicFramePr>
        <p:xfrm>
          <a:off x="802373" y="1991286"/>
          <a:ext cx="3327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27120" imgH="419040" progId="Equation.DSMT4">
                  <p:embed/>
                </p:oleObj>
              </mc:Choice>
              <mc:Fallback>
                <p:oleObj name="Equation" r:id="rId6" imgW="3327120" imgH="4190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534E9945-3B6B-43D3-AC03-D59336C9E9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02373" y="1991286"/>
                        <a:ext cx="33274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5A6657F-22F6-423D-A462-F9E762EF3A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714087"/>
              </p:ext>
            </p:extLst>
          </p:nvPr>
        </p:nvGraphicFramePr>
        <p:xfrm>
          <a:off x="802373" y="2701396"/>
          <a:ext cx="4597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597200" imgH="419040" progId="Equation.DSMT4">
                  <p:embed/>
                </p:oleObj>
              </mc:Choice>
              <mc:Fallback>
                <p:oleObj name="Equation" r:id="rId8" imgW="4597200" imgH="4190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57DC026-702B-4C6D-997E-47E534C75F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02373" y="2701396"/>
                        <a:ext cx="45974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27BD7F0-BF23-49BD-8E03-FE28EC713A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023646"/>
              </p:ext>
            </p:extLst>
          </p:nvPr>
        </p:nvGraphicFramePr>
        <p:xfrm>
          <a:off x="2377173" y="2409841"/>
          <a:ext cx="88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8560" imgH="291960" progId="Equation.DSMT4">
                  <p:embed/>
                </p:oleObj>
              </mc:Choice>
              <mc:Fallback>
                <p:oleObj name="Equation" r:id="rId10" imgW="88560" imgH="29196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7148270E-F44D-4E18-A278-81417BA3BB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77173" y="2409841"/>
                        <a:ext cx="88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箭头: 下 10">
            <a:extLst>
              <a:ext uri="{FF2B5EF4-FFF2-40B4-BE49-F238E27FC236}">
                <a16:creationId xmlns:a16="http://schemas.microsoft.com/office/drawing/2014/main" id="{9961071F-1786-40BB-BD04-35FE7999CB43}"/>
              </a:ext>
            </a:extLst>
          </p:cNvPr>
          <p:cNvSpPr/>
          <p:nvPr/>
        </p:nvSpPr>
        <p:spPr>
          <a:xfrm rot="16200000">
            <a:off x="5119200" y="1764000"/>
            <a:ext cx="618929" cy="419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BC672B5-BC51-4051-B55D-37FAFF84D4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074473"/>
              </p:ext>
            </p:extLst>
          </p:nvPr>
        </p:nvGraphicFramePr>
        <p:xfrm>
          <a:off x="6604000" y="1251563"/>
          <a:ext cx="111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17440" imgH="419040" progId="Equation.DSMT4">
                  <p:embed/>
                </p:oleObj>
              </mc:Choice>
              <mc:Fallback>
                <p:oleObj name="Equation" r:id="rId12" imgW="11174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604000" y="1251563"/>
                        <a:ext cx="11176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AD1EA0BC-3A64-403F-B31C-BAC666EEBA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268735"/>
              </p:ext>
            </p:extLst>
          </p:nvPr>
        </p:nvGraphicFramePr>
        <p:xfrm>
          <a:off x="6586538" y="1638300"/>
          <a:ext cx="115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55600" imgH="419040" progId="Equation.DSMT4">
                  <p:embed/>
                </p:oleObj>
              </mc:Choice>
              <mc:Fallback>
                <p:oleObj name="Equation" r:id="rId14" imgW="11556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586538" y="1638300"/>
                        <a:ext cx="11557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57BA38D8-BB8F-4903-9777-1168E277DF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931239"/>
              </p:ext>
            </p:extLst>
          </p:nvPr>
        </p:nvGraphicFramePr>
        <p:xfrm>
          <a:off x="6578600" y="1991286"/>
          <a:ext cx="114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43000" imgH="419040" progId="Equation.DSMT4">
                  <p:embed/>
                </p:oleObj>
              </mc:Choice>
              <mc:Fallback>
                <p:oleObj name="Equation" r:id="rId16" imgW="11430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578600" y="1991286"/>
                        <a:ext cx="1143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5C8BAD23-37B8-49E4-8841-06261CF62D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993135"/>
              </p:ext>
            </p:extLst>
          </p:nvPr>
        </p:nvGraphicFramePr>
        <p:xfrm>
          <a:off x="6503988" y="2724150"/>
          <a:ext cx="1219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18960" imgH="419040" progId="Equation.DSMT4">
                  <p:embed/>
                </p:oleObj>
              </mc:Choice>
              <mc:Fallback>
                <p:oleObj name="Equation" r:id="rId18" imgW="12189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503988" y="2724150"/>
                        <a:ext cx="12192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7A2BA10-F319-4717-ACB2-CFD44108C0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364944"/>
              </p:ext>
            </p:extLst>
          </p:nvPr>
        </p:nvGraphicFramePr>
        <p:xfrm>
          <a:off x="1344613" y="3567113"/>
          <a:ext cx="115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155600" imgH="419040" progId="Equation.DSMT4">
                  <p:embed/>
                </p:oleObj>
              </mc:Choice>
              <mc:Fallback>
                <p:oleObj name="Equation" r:id="rId20" imgW="11556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344613" y="3567113"/>
                        <a:ext cx="11557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1FB38E06-D908-4839-BBFF-B9BDD4FA4E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195402"/>
              </p:ext>
            </p:extLst>
          </p:nvPr>
        </p:nvGraphicFramePr>
        <p:xfrm>
          <a:off x="1254937" y="4156795"/>
          <a:ext cx="4127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127400" imgH="419040" progId="Equation.DSMT4">
                  <p:embed/>
                </p:oleObj>
              </mc:Choice>
              <mc:Fallback>
                <p:oleObj name="Equation" r:id="rId22" imgW="41274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254937" y="4156795"/>
                        <a:ext cx="4127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6670599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75F9E-AB24-4178-8C9B-2B531E6A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参数调整</a:t>
            </a:r>
            <a:r>
              <a:rPr lang="en-US" altLang="zh-CN" dirty="0"/>
              <a:t>(</a:t>
            </a:r>
            <a:r>
              <a:rPr lang="zh-CN" altLang="en-US"/>
              <a:t>微调选择参数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97B59-84C5-42F5-9852-FCC25438A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带常规化项的线性回归模型</a:t>
            </a:r>
            <a:endParaRPr lang="en-US" altLang="zh-CN" dirty="0"/>
          </a:p>
          <a:p>
            <a:r>
              <a:rPr lang="zh-CN" altLang="en-US" dirty="0"/>
              <a:t>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53A401-73B2-4E45-83EC-5A43A0E77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49" y="2249818"/>
            <a:ext cx="7867199" cy="2268393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3755227-37DC-4868-B812-47FC2558BA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097548"/>
              </p:ext>
            </p:extLst>
          </p:nvPr>
        </p:nvGraphicFramePr>
        <p:xfrm>
          <a:off x="1442137" y="1012695"/>
          <a:ext cx="4127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27400" imgH="419040" progId="Equation.DSMT4">
                  <p:embed/>
                </p:oleObj>
              </mc:Choice>
              <mc:Fallback>
                <p:oleObj name="Equation" r:id="rId3" imgW="4127400" imgH="4190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1FB38E06-D908-4839-BBFF-B9BDD4FA4E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2137" y="1012695"/>
                        <a:ext cx="4127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A73E445-5218-4C10-8BEC-BC4351A28C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75908"/>
              </p:ext>
            </p:extLst>
          </p:nvPr>
        </p:nvGraphicFramePr>
        <p:xfrm>
          <a:off x="1116013" y="1406451"/>
          <a:ext cx="4978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978080" imgH="825480" progId="Equation.DSMT4">
                  <p:embed/>
                </p:oleObj>
              </mc:Choice>
              <mc:Fallback>
                <p:oleObj name="Equation" r:id="rId5" imgW="4978080" imgH="8254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AD3A553C-7D1C-46BD-9EF3-2B1F4ABF7B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013" y="1406451"/>
                        <a:ext cx="49784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AFB4A536-C649-44F7-B1CE-282A2EB2D34A}"/>
              </a:ext>
            </a:extLst>
          </p:cNvPr>
          <p:cNvSpPr/>
          <p:nvPr/>
        </p:nvSpPr>
        <p:spPr>
          <a:xfrm>
            <a:off x="5052800" y="1406451"/>
            <a:ext cx="260800" cy="3431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51E523-AA40-4702-95E5-A4E9BE0A0EA7}"/>
              </a:ext>
            </a:extLst>
          </p:cNvPr>
          <p:cNvSpPr txBox="1"/>
          <p:nvPr/>
        </p:nvSpPr>
        <p:spPr>
          <a:xfrm>
            <a:off x="1002671" y="4452684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过大的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欠拟合</a:t>
            </a:r>
            <a:r>
              <a:rPr lang="en-US" altLang="zh-CN" dirty="0">
                <a:solidFill>
                  <a:srgbClr val="FF0000"/>
                </a:solidFill>
              </a:rPr>
              <a:t>(Underfit)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8E5398-8369-43DD-B03D-342BEA68EC59}"/>
              </a:ext>
            </a:extLst>
          </p:cNvPr>
          <p:cNvSpPr txBox="1"/>
          <p:nvPr/>
        </p:nvSpPr>
        <p:spPr>
          <a:xfrm>
            <a:off x="6616156" y="4497169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过小的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过拟合</a:t>
            </a:r>
            <a:r>
              <a:rPr lang="en-US" altLang="zh-CN" dirty="0">
                <a:solidFill>
                  <a:srgbClr val="FF0000"/>
                </a:solidFill>
              </a:rPr>
              <a:t>(Underfit)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B17D66-A428-4599-9D41-BD64787F3542}"/>
              </a:ext>
            </a:extLst>
          </p:cNvPr>
          <p:cNvSpPr txBox="1"/>
          <p:nvPr/>
        </p:nvSpPr>
        <p:spPr>
          <a:xfrm>
            <a:off x="4356742" y="44971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最佳情况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308A15D3-85FB-4E4E-93F0-B5451C849B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79169"/>
              </p:ext>
            </p:extLst>
          </p:nvPr>
        </p:nvGraphicFramePr>
        <p:xfrm>
          <a:off x="2268900" y="4503646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8600" imgH="279360" progId="Equation.DSMT4">
                  <p:embed/>
                </p:oleObj>
              </mc:Choice>
              <mc:Fallback>
                <p:oleObj name="Equation" r:id="rId7" imgW="228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68900" y="4503646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93496EC-54CF-4F84-B84D-ABC519615C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099034"/>
              </p:ext>
            </p:extLst>
          </p:nvPr>
        </p:nvGraphicFramePr>
        <p:xfrm>
          <a:off x="7876729" y="4536078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8600" imgH="279360" progId="Equation.DSMT4">
                  <p:embed/>
                </p:oleObj>
              </mc:Choice>
              <mc:Fallback>
                <p:oleObj name="Equation" r:id="rId9" imgW="228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76729" y="4536078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0876810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E91FF-1A89-4016-A1AA-D18AB9BB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参数调整</a:t>
            </a:r>
            <a:r>
              <a:rPr lang="en-US" altLang="zh-CN" dirty="0"/>
              <a:t>(</a:t>
            </a:r>
            <a:r>
              <a:rPr lang="zh-CN" altLang="en-US" dirty="0"/>
              <a:t>微调选择参数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6D2E2E-E6A9-4E72-B0EA-E9B17EF41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250" y="737721"/>
            <a:ext cx="3966150" cy="3896323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C1D47DE-222E-453E-BE9C-EFBD11A175B6}"/>
              </a:ext>
            </a:extLst>
          </p:cNvPr>
          <p:cNvSpPr txBox="1">
            <a:spLocks/>
          </p:cNvSpPr>
          <p:nvPr/>
        </p:nvSpPr>
        <p:spPr>
          <a:xfrm>
            <a:off x="202978" y="737721"/>
            <a:ext cx="4623022" cy="412118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95000"/>
              <a:buFont typeface="Wingdings 2" panose="05020102010507070707"/>
              <a:buChar char="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70000"/>
              <a:buFont typeface="Wingdings 2" panose="05020102010507070707"/>
              <a:buChar char="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21018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/>
              <a:t>开发集误差</a:t>
            </a:r>
            <a:endParaRPr lang="en-US" altLang="zh-CN"/>
          </a:p>
          <a:p>
            <a:pPr fontAlgn="auto">
              <a:spcAft>
                <a:spcPts val="0"/>
              </a:spcAft>
            </a:pPr>
            <a:endParaRPr lang="en-US" altLang="zh-CN"/>
          </a:p>
          <a:p>
            <a:pPr fontAlgn="auto">
              <a:spcAft>
                <a:spcPts val="0"/>
              </a:spcAft>
            </a:pPr>
            <a:endParaRPr lang="en-US" altLang="zh-CN"/>
          </a:p>
          <a:p>
            <a:pPr fontAlgn="auto">
              <a:spcAft>
                <a:spcPts val="0"/>
              </a:spcAft>
            </a:pPr>
            <a:endParaRPr lang="en-US" altLang="zh-CN"/>
          </a:p>
          <a:p>
            <a:pPr fontAlgn="auto">
              <a:spcAft>
                <a:spcPts val="0"/>
              </a:spcAft>
            </a:pPr>
            <a:endParaRPr lang="en-US" altLang="zh-CN"/>
          </a:p>
          <a:p>
            <a:pPr fontAlgn="auto">
              <a:spcAft>
                <a:spcPts val="0"/>
              </a:spcAft>
            </a:pPr>
            <a:endParaRPr lang="en-US" altLang="zh-CN"/>
          </a:p>
          <a:p>
            <a:pPr fontAlgn="auto">
              <a:spcAft>
                <a:spcPts val="0"/>
              </a:spcAft>
            </a:pPr>
            <a:r>
              <a:rPr lang="zh-CN" altLang="en-US"/>
              <a:t>训练集误差</a:t>
            </a:r>
            <a:endParaRPr lang="en-US" altLang="zh-CN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2F8CA01-8D79-4833-BE61-D040547D2E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405402"/>
              </p:ext>
            </p:extLst>
          </p:nvPr>
        </p:nvGraphicFramePr>
        <p:xfrm>
          <a:off x="393700" y="3538725"/>
          <a:ext cx="4432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431960" imgH="850680" progId="Equation.DSMT4">
                  <p:embed/>
                </p:oleObj>
              </mc:Choice>
              <mc:Fallback>
                <p:oleObj name="Equation" r:id="rId3" imgW="4431960" imgH="8506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AD3A553C-7D1C-46BD-9EF3-2B1F4ABF7B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3700" y="3538725"/>
                        <a:ext cx="44323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7482FFC-799E-4284-B6F7-03CFD46822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659581"/>
              </p:ext>
            </p:extLst>
          </p:nvPr>
        </p:nvGraphicFramePr>
        <p:xfrm>
          <a:off x="393700" y="1134170"/>
          <a:ext cx="417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78160" imgH="850680" progId="Equation.DSMT4">
                  <p:embed/>
                </p:oleObj>
              </mc:Choice>
              <mc:Fallback>
                <p:oleObj name="Equation" r:id="rId5" imgW="4178160" imgH="8506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14FA03B3-D7C3-47D7-AA97-C8AD9BDA98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3700" y="1134170"/>
                        <a:ext cx="41783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E813264-CADE-49C8-A0A2-2FB792F28692}"/>
              </a:ext>
            </a:extLst>
          </p:cNvPr>
          <p:cNvCxnSpPr>
            <a:cxnSpLocks/>
          </p:cNvCxnSpPr>
          <p:nvPr/>
        </p:nvCxnSpPr>
        <p:spPr>
          <a:xfrm>
            <a:off x="4826000" y="3967200"/>
            <a:ext cx="365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40D8CAD-7F6F-45D7-B4C5-4EC36A8134E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572000" y="1559620"/>
            <a:ext cx="756000" cy="16838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67471"/>
      </p:ext>
    </p:extLst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8CE42-FF78-47FE-861B-E2CFD4C5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参数调整</a:t>
            </a:r>
            <a:r>
              <a:rPr lang="en-US" altLang="zh-CN" dirty="0"/>
              <a:t>(</a:t>
            </a:r>
            <a:r>
              <a:rPr lang="zh-CN" altLang="en-US" dirty="0"/>
              <a:t>微调选择参数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3F661E-6098-4B86-A7AE-439E61DD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依次尝试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发现                所获得的                  最小，则选择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9453F58-E334-4DF7-B731-8B82E47EE5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008258"/>
              </p:ext>
            </p:extLst>
          </p:nvPr>
        </p:nvGraphicFramePr>
        <p:xfrm>
          <a:off x="1449337" y="625289"/>
          <a:ext cx="4127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27400" imgH="419040" progId="Equation.DSMT4">
                  <p:embed/>
                </p:oleObj>
              </mc:Choice>
              <mc:Fallback>
                <p:oleObj name="Equation" r:id="rId2" imgW="4127400" imgH="4190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E3755227-37DC-4868-B812-47FC2558BA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49337" y="625289"/>
                        <a:ext cx="4127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063A4A3-0524-428E-9EA4-84B14DF3DC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96641"/>
              </p:ext>
            </p:extLst>
          </p:nvPr>
        </p:nvGraphicFramePr>
        <p:xfrm>
          <a:off x="1123213" y="1019045"/>
          <a:ext cx="4978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78080" imgH="825480" progId="Equation.DSMT4">
                  <p:embed/>
                </p:oleObj>
              </mc:Choice>
              <mc:Fallback>
                <p:oleObj name="Equation" r:id="rId4" imgW="4978080" imgH="8254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BA73E445-5218-4C10-8BEC-BC4351A28C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3213" y="1019045"/>
                        <a:ext cx="49784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CE01E4D-E298-4AF9-A1CF-2FD2380498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051285"/>
              </p:ext>
            </p:extLst>
          </p:nvPr>
        </p:nvGraphicFramePr>
        <p:xfrm>
          <a:off x="1951213" y="2187155"/>
          <a:ext cx="673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2840" imgH="279360" progId="Equation.DSMT4">
                  <p:embed/>
                </p:oleObj>
              </mc:Choice>
              <mc:Fallback>
                <p:oleObj name="Equation" r:id="rId6" imgW="6728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51213" y="2187155"/>
                        <a:ext cx="673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B0FC374-6624-4AB2-8F73-A6013E1CD3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112437"/>
              </p:ext>
            </p:extLst>
          </p:nvPr>
        </p:nvGraphicFramePr>
        <p:xfrm>
          <a:off x="1773413" y="2529765"/>
          <a:ext cx="1028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28520" imgH="279360" progId="Equation.DSMT4">
                  <p:embed/>
                </p:oleObj>
              </mc:Choice>
              <mc:Fallback>
                <p:oleObj name="Equation" r:id="rId8" imgW="10285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73413" y="2529765"/>
                        <a:ext cx="1028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F66FA363-99B4-4D17-9E5E-9C82D4B5DD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243601"/>
              </p:ext>
            </p:extLst>
          </p:nvPr>
        </p:nvGraphicFramePr>
        <p:xfrm>
          <a:off x="1748013" y="2872572"/>
          <a:ext cx="1054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54080" imgH="279360" progId="Equation.DSMT4">
                  <p:embed/>
                </p:oleObj>
              </mc:Choice>
              <mc:Fallback>
                <p:oleObj name="Equation" r:id="rId10" imgW="10540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48013" y="2872572"/>
                        <a:ext cx="1054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16564BC-58ED-4D0F-938F-DE406EC0EF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080324"/>
              </p:ext>
            </p:extLst>
          </p:nvPr>
        </p:nvGraphicFramePr>
        <p:xfrm>
          <a:off x="1748013" y="3215379"/>
          <a:ext cx="1054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54080" imgH="279360" progId="Equation.DSMT4">
                  <p:embed/>
                </p:oleObj>
              </mc:Choice>
              <mc:Fallback>
                <p:oleObj name="Equation" r:id="rId12" imgW="10540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748013" y="3215379"/>
                        <a:ext cx="1054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57D5CA2-8DDD-43A0-8000-8E7616A883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915676"/>
              </p:ext>
            </p:extLst>
          </p:nvPr>
        </p:nvGraphicFramePr>
        <p:xfrm>
          <a:off x="1874838" y="3952875"/>
          <a:ext cx="800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99920" imgH="279360" progId="Equation.DSMT4">
                  <p:embed/>
                </p:oleObj>
              </mc:Choice>
              <mc:Fallback>
                <p:oleObj name="Equation" r:id="rId14" imgW="7999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874838" y="3952875"/>
                        <a:ext cx="800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AB8581E-7584-41E7-A796-6D8A991CE6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425544"/>
              </p:ext>
            </p:extLst>
          </p:nvPr>
        </p:nvGraphicFramePr>
        <p:xfrm>
          <a:off x="2243313" y="3603211"/>
          <a:ext cx="88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8560" imgH="291960" progId="Equation.DSMT4">
                  <p:embed/>
                </p:oleObj>
              </mc:Choice>
              <mc:Fallback>
                <p:oleObj name="Equation" r:id="rId16" imgW="88560" imgH="29196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E27BD7F0-BF23-49BD-8E03-FE28EC713A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243313" y="3603211"/>
                        <a:ext cx="88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箭头: 下 11">
            <a:extLst>
              <a:ext uri="{FF2B5EF4-FFF2-40B4-BE49-F238E27FC236}">
                <a16:creationId xmlns:a16="http://schemas.microsoft.com/office/drawing/2014/main" id="{A5BE58EF-72E9-4513-AB40-BCC4FCA1A958}"/>
              </a:ext>
            </a:extLst>
          </p:cNvPr>
          <p:cNvSpPr/>
          <p:nvPr/>
        </p:nvSpPr>
        <p:spPr>
          <a:xfrm rot="16200000">
            <a:off x="3718851" y="2725315"/>
            <a:ext cx="618929" cy="419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59162A46-0591-4412-9540-5B91A27016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506929"/>
              </p:ext>
            </p:extLst>
          </p:nvPr>
        </p:nvGraphicFramePr>
        <p:xfrm>
          <a:off x="5203651" y="2212878"/>
          <a:ext cx="111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17440" imgH="419040" progId="Equation.DSMT4">
                  <p:embed/>
                </p:oleObj>
              </mc:Choice>
              <mc:Fallback>
                <p:oleObj name="Equation" r:id="rId18" imgW="1117440" imgH="4190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6BC672B5-BC51-4051-B55D-37FAFF84D4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203651" y="2212878"/>
                        <a:ext cx="11176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78237C14-BEF4-4239-ACC0-E0F2B39F5E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20137"/>
              </p:ext>
            </p:extLst>
          </p:nvPr>
        </p:nvGraphicFramePr>
        <p:xfrm>
          <a:off x="5186189" y="2534779"/>
          <a:ext cx="115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155600" imgH="419040" progId="Equation.DSMT4">
                  <p:embed/>
                </p:oleObj>
              </mc:Choice>
              <mc:Fallback>
                <p:oleObj name="Equation" r:id="rId20" imgW="1155600" imgH="4190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AD1EA0BC-3A64-403F-B31C-BAC666EEBA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186189" y="2534779"/>
                        <a:ext cx="11557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F876DED6-FF75-4F87-8305-3A7D8AC8FD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358613"/>
              </p:ext>
            </p:extLst>
          </p:nvPr>
        </p:nvGraphicFramePr>
        <p:xfrm>
          <a:off x="5190951" y="2865438"/>
          <a:ext cx="114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143000" imgH="419040" progId="Equation.DSMT4">
                  <p:embed/>
                </p:oleObj>
              </mc:Choice>
              <mc:Fallback>
                <p:oleObj name="Equation" r:id="rId22" imgW="1143000" imgH="4190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57BA38D8-BB8F-4903-9777-1168E277DF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190951" y="2865438"/>
                        <a:ext cx="1143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15EBD0E-E4D0-4C54-83D9-EF0A232309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855803"/>
              </p:ext>
            </p:extLst>
          </p:nvPr>
        </p:nvGraphicFramePr>
        <p:xfrm>
          <a:off x="5102051" y="3856814"/>
          <a:ext cx="1219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218960" imgH="419040" progId="Equation.DSMT4">
                  <p:embed/>
                </p:oleObj>
              </mc:Choice>
              <mc:Fallback>
                <p:oleObj name="Equation" r:id="rId24" imgW="1218960" imgH="4190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5C8BAD23-37B8-49E4-8841-06261CF62D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102051" y="3856814"/>
                        <a:ext cx="12192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D93864E4-E105-4EB2-92E1-A11E2266FB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797995"/>
              </p:ext>
            </p:extLst>
          </p:nvPr>
        </p:nvGraphicFramePr>
        <p:xfrm>
          <a:off x="5178251" y="3176701"/>
          <a:ext cx="115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155600" imgH="419040" progId="Equation.DSMT4">
                  <p:embed/>
                </p:oleObj>
              </mc:Choice>
              <mc:Fallback>
                <p:oleObj name="Equation" r:id="rId26" imgW="11556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178251" y="3176701"/>
                        <a:ext cx="11557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3842BA02-42C3-4F9D-BDF9-D0098925FE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975752"/>
              </p:ext>
            </p:extLst>
          </p:nvPr>
        </p:nvGraphicFramePr>
        <p:xfrm>
          <a:off x="5748901" y="3558078"/>
          <a:ext cx="88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88567" imgH="292691" progId="Equation.DSMT4">
                  <p:embed/>
                </p:oleObj>
              </mc:Choice>
              <mc:Fallback>
                <p:oleObj name="Equation" r:id="rId28" imgW="88567" imgH="29269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748901" y="3558078"/>
                        <a:ext cx="88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26AD1595-E649-466C-AC1E-443709D757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834603"/>
              </p:ext>
            </p:extLst>
          </p:nvPr>
        </p:nvGraphicFramePr>
        <p:xfrm>
          <a:off x="1322388" y="4365625"/>
          <a:ext cx="901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901440" imgH="279360" progId="Equation.DSMT4">
                  <p:embed/>
                </p:oleObj>
              </mc:Choice>
              <mc:Fallback>
                <p:oleObj name="Equation" r:id="rId30" imgW="9014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322388" y="4365625"/>
                        <a:ext cx="901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ADCE94E4-9240-49A7-886D-7C2BBC87C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511002"/>
              </p:ext>
            </p:extLst>
          </p:nvPr>
        </p:nvGraphicFramePr>
        <p:xfrm>
          <a:off x="3513087" y="4330457"/>
          <a:ext cx="114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143000" imgH="419040" progId="Equation.DSMT4">
                  <p:embed/>
                </p:oleObj>
              </mc:Choice>
              <mc:Fallback>
                <p:oleObj name="Equation" r:id="rId32" imgW="11430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513087" y="4330457"/>
                        <a:ext cx="1143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28044A82-7761-4360-A351-8F7F5B2F21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395995"/>
              </p:ext>
            </p:extLst>
          </p:nvPr>
        </p:nvGraphicFramePr>
        <p:xfrm>
          <a:off x="6396350" y="4381375"/>
          <a:ext cx="900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900787" imgH="279010" progId="Equation.DSMT4">
                  <p:embed/>
                </p:oleObj>
              </mc:Choice>
              <mc:Fallback>
                <p:oleObj name="Equation" r:id="rId34" imgW="900787" imgH="27901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6396350" y="4381375"/>
                        <a:ext cx="900113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7677013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 bwMode="auto">
          <a:xfrm>
            <a:off x="1195070" y="2238375"/>
            <a:ext cx="3886835" cy="400050"/>
            <a:chOff x="6255321" y="1264843"/>
            <a:chExt cx="3419123" cy="774704"/>
          </a:xfrm>
          <a:solidFill>
            <a:srgbClr val="8FAADC"/>
          </a:solidFill>
        </p:grpSpPr>
        <p:sp>
          <p:nvSpPr>
            <p:cNvPr id="34" name="圆角矩形 26"/>
            <p:cNvSpPr/>
            <p:nvPr/>
          </p:nvSpPr>
          <p:spPr>
            <a:xfrm>
              <a:off x="6255321" y="1304094"/>
              <a:ext cx="3419123" cy="658211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k-</a:t>
              </a: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最近邻 算法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6273700" y="1264843"/>
              <a:ext cx="3396934" cy="774704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内容占位符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1" b="681"/>
          <a:stretch>
            <a:fillRect/>
          </a:stretch>
        </p:blipFill>
        <p:spPr>
          <a:xfrm>
            <a:off x="3605982" y="7379"/>
            <a:ext cx="5538018" cy="16004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圆角矩形 24"/>
          <p:cNvSpPr/>
          <p:nvPr/>
        </p:nvSpPr>
        <p:spPr>
          <a:xfrm>
            <a:off x="353484" y="1621892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1216831" y="1628257"/>
            <a:ext cx="3866132" cy="400150"/>
            <a:chOff x="6274658" y="1378056"/>
            <a:chExt cx="3419123" cy="598634"/>
          </a:xfrm>
          <a:solidFill>
            <a:srgbClr val="8FAADC"/>
          </a:solidFill>
        </p:grpSpPr>
        <p:sp>
          <p:nvSpPr>
            <p:cNvPr id="15" name="圆角矩形 26"/>
            <p:cNvSpPr/>
            <p:nvPr/>
          </p:nvSpPr>
          <p:spPr>
            <a:xfrm>
              <a:off x="6274658" y="1421414"/>
              <a:ext cx="3419123" cy="511504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机器学习模型训练优化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489421" y="1378056"/>
              <a:ext cx="3070913" cy="598634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</a:p>
          </p:txBody>
        </p:sp>
      </p:grpSp>
      <p:sp>
        <p:nvSpPr>
          <p:cNvPr id="32" name="圆角矩形 24"/>
          <p:cNvSpPr/>
          <p:nvPr/>
        </p:nvSpPr>
        <p:spPr>
          <a:xfrm>
            <a:off x="353484" y="2233075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圆角矩形 24"/>
          <p:cNvSpPr/>
          <p:nvPr/>
        </p:nvSpPr>
        <p:spPr>
          <a:xfrm>
            <a:off x="353484" y="2854972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 bwMode="auto">
          <a:xfrm>
            <a:off x="1087755" y="2834005"/>
            <a:ext cx="3995420" cy="403225"/>
            <a:chOff x="6122090" y="1637603"/>
            <a:chExt cx="3536856" cy="583791"/>
          </a:xfrm>
          <a:solidFill>
            <a:srgbClr val="8FAADC"/>
          </a:solidFill>
        </p:grpSpPr>
        <p:sp>
          <p:nvSpPr>
            <p:cNvPr id="38" name="圆角矩形 26"/>
            <p:cNvSpPr/>
            <p:nvPr/>
          </p:nvSpPr>
          <p:spPr>
            <a:xfrm>
              <a:off x="6239823" y="1637603"/>
              <a:ext cx="3419123" cy="583791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朴素贝叶斯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6122090" y="1669858"/>
              <a:ext cx="3419123" cy="534398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圆角矩形 24"/>
          <p:cNvSpPr/>
          <p:nvPr/>
        </p:nvSpPr>
        <p:spPr>
          <a:xfrm>
            <a:off x="353484" y="3494507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 bwMode="auto">
          <a:xfrm>
            <a:off x="1205865" y="3479800"/>
            <a:ext cx="3877310" cy="384810"/>
            <a:chOff x="6267875" y="1500827"/>
            <a:chExt cx="3437901" cy="756874"/>
          </a:xfrm>
          <a:solidFill>
            <a:srgbClr val="8FAADC"/>
          </a:solidFill>
        </p:grpSpPr>
        <p:sp>
          <p:nvSpPr>
            <p:cNvPr id="42" name="圆角矩形 26"/>
            <p:cNvSpPr/>
            <p:nvPr/>
          </p:nvSpPr>
          <p:spPr>
            <a:xfrm>
              <a:off x="6286653" y="1529365"/>
              <a:ext cx="3419123" cy="728336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决策树与随机森林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6267875" y="1500827"/>
              <a:ext cx="3419122" cy="726127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圆角矩形 24">
            <a:extLst>
              <a:ext uri="{FF2B5EF4-FFF2-40B4-BE49-F238E27FC236}">
                <a16:creationId xmlns:a16="http://schemas.microsoft.com/office/drawing/2014/main" id="{61CA047C-2EC0-4A15-98CC-13729D11C75B}"/>
              </a:ext>
            </a:extLst>
          </p:cNvPr>
          <p:cNvSpPr/>
          <p:nvPr/>
        </p:nvSpPr>
        <p:spPr>
          <a:xfrm>
            <a:off x="353484" y="4114201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41813AB-B937-4F74-AE00-9B5E0C5B1062}"/>
              </a:ext>
            </a:extLst>
          </p:cNvPr>
          <p:cNvGrpSpPr/>
          <p:nvPr/>
        </p:nvGrpSpPr>
        <p:grpSpPr bwMode="auto">
          <a:xfrm>
            <a:off x="1205865" y="4099494"/>
            <a:ext cx="3877310" cy="384810"/>
            <a:chOff x="6267875" y="1500827"/>
            <a:chExt cx="3437901" cy="756874"/>
          </a:xfrm>
          <a:solidFill>
            <a:srgbClr val="8FAADC"/>
          </a:solidFill>
        </p:grpSpPr>
        <p:sp>
          <p:nvSpPr>
            <p:cNvPr id="21" name="圆角矩形 26">
              <a:extLst>
                <a:ext uri="{FF2B5EF4-FFF2-40B4-BE49-F238E27FC236}">
                  <a16:creationId xmlns:a16="http://schemas.microsoft.com/office/drawing/2014/main" id="{C578D76E-85D2-4298-8F5E-42D813CA84C8}"/>
                </a:ext>
              </a:extLst>
            </p:cNvPr>
            <p:cNvSpPr/>
            <p:nvPr/>
          </p:nvSpPr>
          <p:spPr>
            <a:xfrm>
              <a:off x="6286653" y="1529365"/>
              <a:ext cx="3419123" cy="728336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手写体数字识别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483F688-47C0-4984-9E18-39F947F36165}"/>
                </a:ext>
              </a:extLst>
            </p:cNvPr>
            <p:cNvSpPr/>
            <p:nvPr/>
          </p:nvSpPr>
          <p:spPr>
            <a:xfrm>
              <a:off x="6267875" y="1500827"/>
              <a:ext cx="3419122" cy="726127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5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41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57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73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32" grpId="0" animBg="1"/>
      <p:bldP spid="32" grpId="1" animBg="1"/>
      <p:bldP spid="32" grpId="2" animBg="1"/>
      <p:bldP spid="36" grpId="0" animBg="1"/>
      <p:bldP spid="36" grpId="1" animBg="1"/>
      <p:bldP spid="36" grpId="2" animBg="1"/>
      <p:bldP spid="40" grpId="0" animBg="1"/>
      <p:bldP spid="40" grpId="1" animBg="1"/>
      <p:bldP spid="40" grpId="2" animBg="1"/>
      <p:bldP spid="19" grpId="0" animBg="1"/>
      <p:bldP spid="19" grpId="1" animBg="1"/>
      <p:bldP spid="19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F3B3A-5054-4A6D-A0D5-A62BF05B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数据量与模型训练关系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17AD61-5DD6-4DDC-BBCC-92CF6D681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25289"/>
            <a:ext cx="4075450" cy="4121188"/>
          </a:xfrm>
        </p:spPr>
        <p:txBody>
          <a:bodyPr/>
          <a:lstStyle/>
          <a:p>
            <a:r>
              <a:rPr lang="zh-CN" altLang="en-US" dirty="0"/>
              <a:t>学习曲线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0CF3B6-AC2B-4C9C-8082-C89D9B658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600" y="803127"/>
            <a:ext cx="4667250" cy="3943350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B528888-7F72-4AFD-B7AA-85BC3535E5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316868"/>
              </p:ext>
            </p:extLst>
          </p:nvPr>
        </p:nvGraphicFramePr>
        <p:xfrm>
          <a:off x="99150" y="982501"/>
          <a:ext cx="4432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431960" imgH="850680" progId="Equation.DSMT4">
                  <p:embed/>
                </p:oleObj>
              </mc:Choice>
              <mc:Fallback>
                <p:oleObj name="Equation" r:id="rId3" imgW="4431960" imgH="8506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A2F8CA01-8D79-4833-BE61-D040547D2E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150" y="982501"/>
                        <a:ext cx="44323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8385D38-5285-4D8D-AB6B-0BD247FFA8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802639"/>
              </p:ext>
            </p:extLst>
          </p:nvPr>
        </p:nvGraphicFramePr>
        <p:xfrm>
          <a:off x="99150" y="1866302"/>
          <a:ext cx="417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78160" imgH="850680" progId="Equation.DSMT4">
                  <p:embed/>
                </p:oleObj>
              </mc:Choice>
              <mc:Fallback>
                <p:oleObj name="Equation" r:id="rId5" imgW="4178160" imgH="8506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77482FFC-799E-4284-B6F7-03CFD4682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150" y="1866302"/>
                        <a:ext cx="41783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8C3E9A6F-7A5A-4E13-A91A-C54638E0AD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037" y="2807703"/>
            <a:ext cx="27527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33517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F5315-89DA-4541-852A-26994DC3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数据量与模型训练关系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FB8AEF-8063-47EE-A542-FC35CD399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25289"/>
            <a:ext cx="8395450" cy="4121188"/>
          </a:xfrm>
        </p:spPr>
        <p:txBody>
          <a:bodyPr/>
          <a:lstStyle/>
          <a:p>
            <a:r>
              <a:rPr lang="zh-CN" altLang="en-US" dirty="0"/>
              <a:t>高偏差</a:t>
            </a:r>
            <a:r>
              <a:rPr lang="en-US" altLang="zh-CN" dirty="0"/>
              <a:t>(High bias)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当出现高偏差的时候，问题在于模型本身，增加更多的训练样本并不会真正的提升在开发集和测试集上的性能。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AE7C35-9907-4448-BA2D-AA09C69B6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052" y="1076205"/>
            <a:ext cx="3706748" cy="321935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060053C-F6B9-402C-8E0F-DE61588E3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773" y="522639"/>
            <a:ext cx="2343150" cy="2105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F169455-57DB-4B2D-A8DE-F3F4764AA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773" y="2457617"/>
            <a:ext cx="24860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81925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924AC-8BAA-4931-BD8F-6B9965A2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数据量与模型训练关系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7E314-B2C4-4ED9-97AE-BE2FBDF14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高方差</a:t>
            </a:r>
            <a:r>
              <a:rPr lang="en-US" altLang="zh-CN" dirty="0"/>
              <a:t>(High variance)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在高方差的情况下，加入更多的训练数据，将会使模型更不容易过拟合，在开发集和测试集上会得到更好的泛化效果。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5EC1C6-CCB4-4750-864B-7564BB8E3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50" y="1106796"/>
            <a:ext cx="3752363" cy="32589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4E28327-D33D-4C61-A005-DE5747675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773" y="590382"/>
            <a:ext cx="2590800" cy="2095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2742A3-B5E8-4FA2-96B6-51F1060E5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773" y="2517600"/>
            <a:ext cx="24574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45128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8F144-6D3B-4FF2-823B-009B954B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如何设计合理的模型？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06976-A835-4BCA-8475-1C8646C1E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假设你目前已经设计了一个带常规化项的线性回归模型来预测房价。虽然模型在训练集上训练的结果还不错，但在开发集和测试集上得到的效果极差，你需要做的是：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、获取更多的训练数据。</a:t>
            </a:r>
            <a:r>
              <a:rPr lang="en-US" altLang="zh-CN" dirty="0">
                <a:sym typeface="Wingdings" panose="05000000000000000000" pitchFamily="2" charset="2"/>
              </a:rPr>
              <a:t>  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解决高方差</a:t>
            </a:r>
            <a:endParaRPr lang="en-US" altLang="zh-C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、尝试减少特征数量。</a:t>
            </a:r>
            <a:r>
              <a:rPr lang="en-US" altLang="zh-CN" dirty="0">
                <a:sym typeface="Wingdings" panose="05000000000000000000" pitchFamily="2" charset="2"/>
              </a:rPr>
              <a:t>   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解决高方差</a:t>
            </a:r>
            <a:endParaRPr lang="en-US" altLang="zh-C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3</a:t>
            </a:r>
            <a:r>
              <a:rPr lang="zh-CN" altLang="en-US" dirty="0">
                <a:sym typeface="Wingdings" panose="05000000000000000000" pitchFamily="2" charset="2"/>
              </a:rPr>
              <a:t>、获取更多特征。</a:t>
            </a:r>
            <a:r>
              <a:rPr lang="en-US" altLang="zh-CN" dirty="0">
                <a:sym typeface="Wingdings" panose="05000000000000000000" pitchFamily="2" charset="2"/>
              </a:rPr>
              <a:t>  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解决高偏差</a:t>
            </a:r>
            <a:endParaRPr lang="en-US" altLang="zh-C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4</a:t>
            </a:r>
            <a:r>
              <a:rPr lang="zh-CN" altLang="en-US" dirty="0">
                <a:sym typeface="Wingdings" panose="05000000000000000000" pitchFamily="2" charset="2"/>
              </a:rPr>
              <a:t>、增加多项式特征。</a:t>
            </a:r>
            <a:r>
              <a:rPr lang="en-US" altLang="zh-CN" dirty="0">
                <a:sym typeface="Wingdings" panose="05000000000000000000" pitchFamily="2" charset="2"/>
              </a:rPr>
              <a:t>   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解决高偏差</a:t>
            </a:r>
            <a:endParaRPr lang="en-US" altLang="zh-C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5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、尝试减少      。</a:t>
            </a:r>
            <a:r>
              <a:rPr lang="en-US" altLang="zh-CN" dirty="0">
                <a:sym typeface="Wingdings" panose="05000000000000000000" pitchFamily="2" charset="2"/>
              </a:rPr>
              <a:t>   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解决高偏差</a:t>
            </a:r>
            <a:endParaRPr lang="en-US" altLang="zh-C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6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、尝试增加      。</a:t>
            </a:r>
            <a:r>
              <a:rPr lang="en-US" altLang="zh-CN" dirty="0">
                <a:sym typeface="Wingdings" panose="05000000000000000000" pitchFamily="2" charset="2"/>
              </a:rPr>
              <a:t>   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解决高方差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D47AC85-A0CD-4ED3-9C03-5A28F3AED5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457660"/>
              </p:ext>
            </p:extLst>
          </p:nvPr>
        </p:nvGraphicFramePr>
        <p:xfrm>
          <a:off x="2191300" y="36175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279360" progId="Equation.DSMT4">
                  <p:embed/>
                </p:oleObj>
              </mc:Choice>
              <mc:Fallback>
                <p:oleObj name="Equation" r:id="rId2" imgW="228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91300" y="3617500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06624B4-8FC3-4A03-AB3E-6F0913385F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624047"/>
              </p:ext>
            </p:extLst>
          </p:nvPr>
        </p:nvGraphicFramePr>
        <p:xfrm>
          <a:off x="2191300" y="4005332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17" imgH="279010" progId="Equation.DSMT4">
                  <p:embed/>
                </p:oleObj>
              </mc:Choice>
              <mc:Fallback>
                <p:oleObj name="Equation" r:id="rId4" imgW="228617" imgH="27901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91300" y="4005332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5288337"/>
      </p:ext>
    </p:extLst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2682200" y="2857637"/>
            <a:ext cx="2905347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k-</a:t>
            </a: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最近邻模型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2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639483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C3F0A-4293-4C15-9F24-9B26CF2C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最近邻模型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43DEC5-A47F-46A5-B2D6-3B66A5A27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举个例子</a:t>
            </a:r>
            <a:endParaRPr lang="en-US" altLang="zh-CN" dirty="0"/>
          </a:p>
          <a:p>
            <a:r>
              <a:rPr lang="zh-CN" altLang="en-US" dirty="0"/>
              <a:t>猜猜看：最后一行未知电影属于什么类型的电影？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9F529BA-7A15-4C76-8472-CBEEF8F0B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647030"/>
              </p:ext>
            </p:extLst>
          </p:nvPr>
        </p:nvGraphicFramePr>
        <p:xfrm>
          <a:off x="857250" y="1537123"/>
          <a:ext cx="7429500" cy="3413760"/>
        </p:xfrm>
        <a:graphic>
          <a:graphicData uri="http://schemas.openxmlformats.org/drawingml/2006/table">
            <a:tbl>
              <a:tblPr/>
              <a:tblGrid>
                <a:gridCol w="1857375">
                  <a:extLst>
                    <a:ext uri="{9D8B030D-6E8A-4147-A177-3AD203B41FA5}">
                      <a16:colId xmlns:a16="http://schemas.microsoft.com/office/drawing/2014/main" val="677476523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1311665884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1296246421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40539970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Movie</a:t>
                      </a:r>
                      <a:r>
                        <a:rPr lang="en-US" altLang="zh-CN" sz="1600" b="0" baseline="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zh-CN" altLang="en-US" sz="1600" b="0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Fighting</a:t>
                      </a:r>
                      <a:r>
                        <a:rPr lang="en-US" altLang="zh-CN" sz="1600" b="0" baseline="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num.</a:t>
                      </a:r>
                      <a:endParaRPr lang="zh-CN" altLang="en-US" sz="1600" b="0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Kissing num.</a:t>
                      </a:r>
                      <a:endParaRPr lang="zh-CN" altLang="en-US" sz="1600" b="0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Movie</a:t>
                      </a:r>
                      <a:r>
                        <a:rPr lang="en-US" altLang="zh-CN" sz="1600" b="0" baseline="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type</a:t>
                      </a:r>
                      <a:endParaRPr lang="zh-CN" altLang="en-US" sz="1600" b="0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898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Califomia Man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Romance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483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He's Not Really into Dudes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Romance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272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Beautiful Woman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Romance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79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Kevin Longblade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398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Robo Slayer 3000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566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Amped II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18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Unkown</a:t>
                      </a:r>
                      <a:endParaRPr lang="en-US" sz="1600" b="0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Unkown</a:t>
                      </a:r>
                      <a:endParaRPr lang="en-US" sz="1600" b="0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139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047339"/>
      </p:ext>
    </p:extLst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B424D-5171-4906-91ED-5C88B32D3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最近邻模型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AFE15-3C8C-405B-B922-CAD24C26D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如果我们把每部电影当作是平面上的一个点，打斗次数表示</a:t>
            </a:r>
            <a:r>
              <a:rPr lang="en-US" altLang="zh-CN" dirty="0"/>
              <a:t>X</a:t>
            </a:r>
            <a:r>
              <a:rPr lang="zh-CN" altLang="en-US" dirty="0"/>
              <a:t>坐标，接吻次数表示</a:t>
            </a:r>
            <a:r>
              <a:rPr lang="en-US" altLang="zh-CN" dirty="0"/>
              <a:t>Y</a:t>
            </a:r>
            <a:r>
              <a:rPr lang="zh-CN" altLang="en-US" dirty="0"/>
              <a:t>坐标，那么可以得到下面的点的分布图。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B736499-B1BB-4CAF-BD17-268B93413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405" y="1677265"/>
            <a:ext cx="4358745" cy="3241817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128CB56C-375E-4F0A-9ECE-90738B7C4EB8}"/>
              </a:ext>
            </a:extLst>
          </p:cNvPr>
          <p:cNvSpPr txBox="1">
            <a:spLocks/>
          </p:cNvSpPr>
          <p:nvPr/>
        </p:nvSpPr>
        <p:spPr>
          <a:xfrm>
            <a:off x="6486672" y="1918694"/>
            <a:ext cx="1894069" cy="219232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/>
          <a:lstStyle>
            <a:lvl1pPr marL="274320" indent="-274320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95000"/>
              <a:buFont typeface="Wingdings 2" panose="05020102010507070707"/>
              <a:buChar char="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70000"/>
              <a:buFont typeface="Wingdings 2" panose="05020102010507070707"/>
              <a:buChar char="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21018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/>
              <a:t>    Romance</a:t>
            </a:r>
          </a:p>
          <a:p>
            <a:pPr fontAlgn="auto">
              <a:spcAft>
                <a:spcPts val="0"/>
              </a:spcAft>
            </a:pPr>
            <a:endParaRPr lang="en-US" altLang="zh-CN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/>
              <a:t>    Action</a:t>
            </a:r>
          </a:p>
          <a:p>
            <a:pPr fontAlgn="auto">
              <a:spcAft>
                <a:spcPts val="0"/>
              </a:spcAft>
            </a:pPr>
            <a:endParaRPr lang="en-US" altLang="zh-CN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/>
              <a:t>    Unknown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6A908F2-96FE-4E66-B432-EB9B6B3BEC00}"/>
              </a:ext>
            </a:extLst>
          </p:cNvPr>
          <p:cNvSpPr/>
          <p:nvPr/>
        </p:nvSpPr>
        <p:spPr>
          <a:xfrm>
            <a:off x="6589726" y="2039793"/>
            <a:ext cx="192983" cy="204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39D8112-A6FF-416D-BE15-0CDCF05D9BBF}"/>
              </a:ext>
            </a:extLst>
          </p:cNvPr>
          <p:cNvSpPr/>
          <p:nvPr/>
        </p:nvSpPr>
        <p:spPr>
          <a:xfrm>
            <a:off x="6589726" y="2783346"/>
            <a:ext cx="192983" cy="204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D00F4B7-A652-4546-914D-B9A0D0107AD7}"/>
              </a:ext>
            </a:extLst>
          </p:cNvPr>
          <p:cNvSpPr/>
          <p:nvPr/>
        </p:nvSpPr>
        <p:spPr>
          <a:xfrm>
            <a:off x="6606153" y="3509769"/>
            <a:ext cx="192983" cy="2040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451844"/>
      </p:ext>
    </p:extLst>
  </p:cSld>
  <p:clrMapOvr>
    <a:masterClrMapping/>
  </p:clrMapOvr>
  <p:transition spd="slow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F2A6B-7289-4A7B-8A06-BB1368B3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最近邻模型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0897B-4410-4A7D-9A5C-B1DC2C7B1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再举个例子</a:t>
            </a:r>
            <a:endParaRPr lang="en-US" altLang="zh-CN" dirty="0"/>
          </a:p>
          <a:p>
            <a:r>
              <a:rPr lang="zh-CN" altLang="en-US" dirty="0"/>
              <a:t>下面图片中只有三种豆，有三个豆是未知的种类，如何判定他们的种类？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提供一种思路，即：未知的豆离哪种豆最近就认为未知豆和该豆是同一种类。由此，我们引出最近邻算法的定义：为了判定未知样本的类别，以全部训练样本作为参考，计算未知样本与所有训练样本的距离，并以最近邻者的类别作为决策未知样本类别的唯一依据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E3C808-5900-495C-B2F1-D59BAB396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001" y="1472698"/>
            <a:ext cx="4638095" cy="1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36353"/>
      </p:ext>
    </p:extLst>
  </p:cSld>
  <p:clrMapOvr>
    <a:masterClrMapping/>
  </p:clrMapOvr>
  <p:transition spd="slow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309FA-B04E-4ABA-830F-0D45E22E0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50" y="63636"/>
            <a:ext cx="5097623" cy="453221"/>
          </a:xfrm>
        </p:spPr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最近邻模型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F4E9F-9664-467E-A3B4-DBF43B62C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机器学习两个重要的假设：</a:t>
            </a:r>
            <a:endParaRPr lang="en-US" altLang="zh-CN" dirty="0"/>
          </a:p>
          <a:p>
            <a:r>
              <a:rPr lang="zh-CN" altLang="en-US" dirty="0"/>
              <a:t>流形假设</a:t>
            </a:r>
            <a:r>
              <a:rPr lang="en-US" altLang="zh-CN" dirty="0"/>
              <a:t>(Manifold Assumption)</a:t>
            </a:r>
            <a:r>
              <a:rPr lang="zh-CN" altLang="en-US" dirty="0"/>
              <a:t>：是指处于一个很小的局部邻域内的示例具有相似的性质，因此，其标记也应该相似。</a:t>
            </a:r>
            <a:endParaRPr lang="en-US" altLang="zh-CN" dirty="0"/>
          </a:p>
          <a:p>
            <a:r>
              <a:rPr lang="zh-CN" altLang="en-US" dirty="0"/>
              <a:t>聚类假设</a:t>
            </a:r>
            <a:r>
              <a:rPr lang="en-US" altLang="zh-CN" dirty="0"/>
              <a:t>(Cluster Assumption)</a:t>
            </a:r>
            <a:r>
              <a:rPr lang="zh-CN" altLang="en-US" dirty="0"/>
              <a:t>：处在相同聚类（</a:t>
            </a:r>
            <a:r>
              <a:rPr lang="en-US" altLang="zh-CN" dirty="0"/>
              <a:t>cluster</a:t>
            </a:r>
            <a:r>
              <a:rPr lang="zh-CN" altLang="en-US" dirty="0"/>
              <a:t>）中的示例有较大的可能拥有相同的标记。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781BF4-ECDA-4200-B11F-EEAD647EF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21" y="2571750"/>
            <a:ext cx="2957757" cy="24884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B11499-CE35-4D99-865E-F7B7C92E9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448" y="2571750"/>
            <a:ext cx="2957757" cy="248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44626"/>
      </p:ext>
    </p:extLst>
  </p:cSld>
  <p:clrMapOvr>
    <a:masterClrMapping/>
  </p:clrMapOvr>
  <p:transition spd="slow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3A1FC-06C5-4F70-AD96-CF5BD655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最近邻模型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86ADC3-79C6-474B-8542-7F0F84355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最近邻模型</a:t>
            </a:r>
            <a:r>
              <a:rPr lang="en-US" altLang="zh-CN" dirty="0"/>
              <a:t>(k-Nearest Neighbor)</a:t>
            </a:r>
          </a:p>
          <a:p>
            <a:r>
              <a:rPr lang="zh-CN" altLang="en-US" dirty="0"/>
              <a:t>基本思想：和观测点最近的</a:t>
            </a:r>
            <a:r>
              <a:rPr lang="en-US" altLang="zh-CN" dirty="0"/>
              <a:t>k</a:t>
            </a:r>
            <a:r>
              <a:rPr lang="zh-CN" altLang="en-US" dirty="0"/>
              <a:t>个样本中大多数属于哪一类，则该观测点就属于哪一类。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CC53D9-D95A-4641-9FF2-EF8454248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30" y="1833648"/>
            <a:ext cx="7680740" cy="313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98638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2701342" y="2790522"/>
            <a:ext cx="2877711" cy="10772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机器学习模型</a:t>
            </a:r>
            <a:endParaRPr lang="en-US" altLang="zh-CN" sz="3200" b="1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训练优化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1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75066-E59F-412B-986F-2A9D0131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最近邻算法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516CE-37BE-441D-8FAB-05D651D9F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579947"/>
            <a:ext cx="8523798" cy="4121188"/>
          </a:xfrm>
        </p:spPr>
        <p:txBody>
          <a:bodyPr/>
          <a:lstStyle/>
          <a:p>
            <a:r>
              <a:rPr lang="zh-CN" altLang="en-US" dirty="0"/>
              <a:t>基本步骤</a:t>
            </a:r>
            <a:endParaRPr lang="en-US" altLang="zh-CN" dirty="0"/>
          </a:p>
          <a:p>
            <a:r>
              <a:rPr lang="en-US" altLang="zh-CN" dirty="0"/>
              <a:t>step.1 -- </a:t>
            </a:r>
            <a:r>
              <a:rPr lang="zh-CN" altLang="en-US" dirty="0"/>
              <a:t>初始化距离为最大值；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step.2 -- </a:t>
            </a:r>
            <a:r>
              <a:rPr lang="zh-CN" altLang="en-US" dirty="0"/>
              <a:t>计算未知样本和每个训练样本的距离</a:t>
            </a:r>
            <a:r>
              <a:rPr lang="en-US" altLang="zh-CN" dirty="0"/>
              <a:t>dist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step.3 -- </a:t>
            </a:r>
            <a:r>
              <a:rPr lang="zh-CN" altLang="en-US" dirty="0"/>
              <a:t>排序取距离最小的前</a:t>
            </a:r>
            <a:r>
              <a:rPr lang="en-US" altLang="zh-CN" dirty="0"/>
              <a:t>k</a:t>
            </a:r>
            <a:r>
              <a:rPr lang="zh-CN" altLang="en-US" dirty="0"/>
              <a:t>个训练样本作为</a:t>
            </a:r>
            <a:r>
              <a:rPr lang="en-US" altLang="zh-CN" dirty="0"/>
              <a:t>k-</a:t>
            </a:r>
            <a:r>
              <a:rPr lang="zh-CN" altLang="en-US" dirty="0"/>
              <a:t>最近邻样本；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step.4 -- </a:t>
            </a:r>
            <a:r>
              <a:rPr lang="zh-CN" altLang="en-US" dirty="0"/>
              <a:t>统计</a:t>
            </a:r>
            <a:r>
              <a:rPr lang="en-US" altLang="zh-CN" dirty="0"/>
              <a:t>k</a:t>
            </a:r>
            <a:r>
              <a:rPr lang="zh-CN" altLang="en-US" dirty="0"/>
              <a:t>个最近邻样本中每个类别出现的次数；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step.5 -- </a:t>
            </a:r>
            <a:r>
              <a:rPr lang="zh-CN" altLang="en-US" dirty="0"/>
              <a:t>选择出现频率最大的类别作为未知样本的类别；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step.6 – </a:t>
            </a:r>
            <a:r>
              <a:rPr lang="zh-CN" altLang="en-US" dirty="0"/>
              <a:t>取下一个样本继续。</a:t>
            </a:r>
          </a:p>
        </p:txBody>
      </p:sp>
    </p:spTree>
    <p:extLst>
      <p:ext uri="{BB962C8B-B14F-4D97-AF65-F5344CB8AC3E}">
        <p14:creationId xmlns:p14="http://schemas.microsoft.com/office/powerpoint/2010/main" val="1240922099"/>
      </p:ext>
    </p:extLst>
  </p:cSld>
  <p:clrMapOvr>
    <a:masterClrMapping/>
  </p:clrMapOvr>
  <p:transition spd="slow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AD6DC-434B-4754-A888-83F9BB82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最近邻模型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EA184-DB92-4816-9329-1CAEA1D1D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511156"/>
            <a:ext cx="8523798" cy="412118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观察下面的例子，我们看到，对于位置样本</a:t>
            </a:r>
            <a:r>
              <a:rPr lang="en-US" altLang="zh-CN" dirty="0"/>
              <a:t>X</a:t>
            </a:r>
            <a:r>
              <a:rPr lang="zh-CN" altLang="en-US" dirty="0"/>
              <a:t>，通过</a:t>
            </a:r>
            <a:r>
              <a:rPr lang="en-US" altLang="zh-CN" dirty="0"/>
              <a:t>KNN</a:t>
            </a:r>
            <a:r>
              <a:rPr lang="zh-CN" altLang="en-US" dirty="0"/>
              <a:t>算法，我们显然可以得到</a:t>
            </a:r>
            <a:r>
              <a:rPr lang="en-US" altLang="zh-CN" dirty="0"/>
              <a:t>X</a:t>
            </a:r>
            <a:r>
              <a:rPr lang="zh-CN" altLang="en-US" dirty="0"/>
              <a:t>应属于红点。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但对于位置样本</a:t>
            </a:r>
            <a:r>
              <a:rPr lang="en-US" altLang="zh-CN" dirty="0"/>
              <a:t>Y</a:t>
            </a:r>
            <a:r>
              <a:rPr lang="zh-CN" altLang="en-US" dirty="0"/>
              <a:t>，通过</a:t>
            </a:r>
            <a:r>
              <a:rPr lang="en-US" altLang="zh-CN" dirty="0"/>
              <a:t>KNN</a:t>
            </a:r>
            <a:r>
              <a:rPr lang="zh-CN" altLang="en-US" dirty="0"/>
              <a:t>算法我们似乎得到了</a:t>
            </a:r>
            <a:r>
              <a:rPr lang="en-US" altLang="zh-CN" dirty="0"/>
              <a:t>Y</a:t>
            </a:r>
            <a:r>
              <a:rPr lang="zh-CN" altLang="en-US" dirty="0"/>
              <a:t>应属于蓝点的结论，而这个结论直观来看并没有说服力。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FBF4BA-6722-4862-805A-C858AA08B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76" y="2021208"/>
            <a:ext cx="3615647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67745"/>
      </p:ext>
    </p:extLst>
  </p:cSld>
  <p:clrMapOvr>
    <a:masterClrMapping/>
  </p:clrMapOvr>
  <p:transition spd="slow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B93CE-4D3E-4531-8B54-1BC78F2B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最近邻模型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451EA-13DA-4CA5-BBDD-57E9A806E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简单代码实现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B37DAD-46C7-4C8D-8039-36C1E781C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48" y="1301381"/>
            <a:ext cx="5259689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X = [[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 = 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sklearn.neighbors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KNeighborsClassifier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neigh = KNeighborsClassifier(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n_neighbors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neigh.fit(X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(neigh.predict([[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1.1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(neigh.predict_proba([[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0.9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994543"/>
      </p:ext>
    </p:extLst>
  </p:cSld>
  <p:clrMapOvr>
    <a:masterClrMapping/>
  </p:clrMapOvr>
  <p:transition spd="slow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55B40-A01C-4C8E-9513-C3ECF7540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最近邻模型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A6A5C-A9DF-40FF-A879-07D9A40A8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kNN</a:t>
            </a:r>
            <a:r>
              <a:rPr lang="zh-CN" altLang="en-US" dirty="0"/>
              <a:t>算法的优点：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、思想简单，理论成熟，既可以用来做分类也可以用来做回归； 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、可用于非线性分类； 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、对数据没有假设，对</a:t>
            </a:r>
            <a:r>
              <a:rPr lang="en-US" altLang="zh-CN" dirty="0"/>
              <a:t>outlier</a:t>
            </a:r>
            <a:r>
              <a:rPr lang="zh-CN" altLang="en-US" dirty="0"/>
              <a:t>不敏感；</a:t>
            </a:r>
          </a:p>
          <a:p>
            <a:endParaRPr lang="en-US" altLang="zh-CN" dirty="0"/>
          </a:p>
          <a:p>
            <a:r>
              <a:rPr lang="zh-CN" altLang="en-US" dirty="0"/>
              <a:t>缺点： 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、排序计算量大； 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、样本不平衡问题（即有些类别的样本数量很多，而其它样本的数量很少）； 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、需要大量的内存；</a:t>
            </a:r>
          </a:p>
        </p:txBody>
      </p:sp>
    </p:spTree>
    <p:extLst>
      <p:ext uri="{BB962C8B-B14F-4D97-AF65-F5344CB8AC3E}">
        <p14:creationId xmlns:p14="http://schemas.microsoft.com/office/powerpoint/2010/main" val="176745801"/>
      </p:ext>
    </p:extLst>
  </p:cSld>
  <p:clrMapOvr>
    <a:masterClrMapping/>
  </p:clrMapOvr>
  <p:transition spd="slow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2920441" y="2857637"/>
            <a:ext cx="2428871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朴素贝叶斯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2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511661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B988B-B175-4070-AC57-9D7BB799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0C718-6E6A-4B5F-B461-D0598B11A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逻辑回归通过拟合曲线（或者学习超平面）实现分类。</a:t>
            </a:r>
          </a:p>
          <a:p>
            <a:r>
              <a:rPr lang="zh-CN" altLang="en-US" dirty="0"/>
              <a:t>朴素贝叶斯</a:t>
            </a:r>
            <a:r>
              <a:rPr lang="en-US" altLang="zh-CN" dirty="0"/>
              <a:t>(Naïve Bayes)</a:t>
            </a:r>
            <a:r>
              <a:rPr lang="zh-CN" altLang="en-US" dirty="0"/>
              <a:t>独辟蹊径，通过考虑特征概率来预测分类。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FF0696-8A3E-47B8-8413-EEAF29A33353}"/>
              </a:ext>
            </a:extLst>
          </p:cNvPr>
          <p:cNvSpPr/>
          <p:nvPr/>
        </p:nvSpPr>
        <p:spPr>
          <a:xfrm>
            <a:off x="994026" y="1687807"/>
            <a:ext cx="7416941" cy="1200329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latin typeface="Times New Roman" panose="02020603050405020304" pitchFamily="18" charset="0"/>
              </a:rPr>
              <a:t>假设有两个事件，事件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和事件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，已知事件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发生的概率为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，事件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发生的概率为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，事件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发生的前提下，事件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发生的概率为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，事件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发生的前提下，事件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发生的概率为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，事件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和事件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同时发生的概率是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，则有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E351949-74C2-492F-A475-2FB2A8383A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52129"/>
              </p:ext>
            </p:extLst>
          </p:nvPr>
        </p:nvGraphicFramePr>
        <p:xfrm>
          <a:off x="2232025" y="3057827"/>
          <a:ext cx="467995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80349" imgH="401054" progId="Equation.DSMT4">
                  <p:embed/>
                </p:oleObj>
              </mc:Choice>
              <mc:Fallback>
                <p:oleObj name="Equation" r:id="rId2" imgW="4680349" imgH="40105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32025" y="3057827"/>
                        <a:ext cx="4679950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6D08F62A-5746-4310-8738-8C06CFB48969}"/>
              </a:ext>
            </a:extLst>
          </p:cNvPr>
          <p:cNvSpPr/>
          <p:nvPr/>
        </p:nvSpPr>
        <p:spPr>
          <a:xfrm>
            <a:off x="994026" y="3605455"/>
            <a:ext cx="2133918" cy="369332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推出</a:t>
            </a:r>
            <a:r>
              <a:rPr lang="en-US" altLang="zh-CN" dirty="0">
                <a:latin typeface="Times New Roman" panose="02020603050405020304" pitchFamily="18" charset="0"/>
              </a:rPr>
              <a:t>Bayes</a:t>
            </a:r>
            <a:r>
              <a:rPr lang="zh-CN" altLang="en-US" dirty="0">
                <a:latin typeface="Times New Roman" panose="02020603050405020304" pitchFamily="18" charset="0"/>
              </a:rPr>
              <a:t>定理为：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D3A461C-11CF-4E00-B18F-A5C62B2CC7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537061"/>
              </p:ext>
            </p:extLst>
          </p:nvPr>
        </p:nvGraphicFramePr>
        <p:xfrm>
          <a:off x="3127944" y="4176783"/>
          <a:ext cx="28543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54653" imgH="784828" progId="Equation.DSMT4">
                  <p:embed/>
                </p:oleObj>
              </mc:Choice>
              <mc:Fallback>
                <p:oleObj name="Equation" r:id="rId4" imgW="2854653" imgH="78482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27944" y="4176783"/>
                        <a:ext cx="2854325" cy="78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9880831"/>
      </p:ext>
    </p:extLst>
  </p:cSld>
  <p:clrMapOvr>
    <a:masterClrMapping/>
  </p:clrMapOvr>
  <p:transition spd="slow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66BF6-9751-414B-BC0A-EA415CB1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514E04-E0DC-4805-8B0F-FCF2BD374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给定一个全集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,…,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，其中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是不相交的，即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</a:rPr>
              <a:t>∩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=∅</a:t>
            </a:r>
            <a:r>
              <a:rPr lang="zh-CN" altLang="en-US" dirty="0">
                <a:latin typeface="Times New Roman" panose="02020603050405020304" pitchFamily="18" charset="0"/>
              </a:rPr>
              <a:t>，则根据全概率公式，对于一个事件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，会有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/>
              <a:t>则广义的贝叶斯定理有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9C439D8-B6EC-45BC-8723-A18395652F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956514"/>
              </p:ext>
            </p:extLst>
          </p:nvPr>
        </p:nvGraphicFramePr>
        <p:xfrm>
          <a:off x="3120217" y="1517414"/>
          <a:ext cx="288766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88135" imgH="792748" progId="Equation.DSMT4">
                  <p:embed/>
                </p:oleObj>
              </mc:Choice>
              <mc:Fallback>
                <p:oleObj name="Equation" r:id="rId2" imgW="2888135" imgH="79274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20217" y="1517414"/>
                        <a:ext cx="2887663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AED890-A60D-4E68-9E53-5B5270A634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366830"/>
              </p:ext>
            </p:extLst>
          </p:nvPr>
        </p:nvGraphicFramePr>
        <p:xfrm>
          <a:off x="2703512" y="3201702"/>
          <a:ext cx="373697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37079" imgH="934234" progId="Equation.DSMT4">
                  <p:embed/>
                </p:oleObj>
              </mc:Choice>
              <mc:Fallback>
                <p:oleObj name="Equation" r:id="rId4" imgW="3737079" imgH="93423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03512" y="3201702"/>
                        <a:ext cx="3736975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3604097"/>
      </p:ext>
    </p:extLst>
  </p:cSld>
  <p:clrMapOvr>
    <a:masterClrMapping/>
  </p:clrMapOvr>
  <p:transition spd="slow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BEDEE-B425-476F-A2F2-2EE51613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27E31-11F6-4C39-A9B9-D9126F00F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给定一组训练数据集</a:t>
            </a:r>
            <a:r>
              <a:rPr lang="en-US" altLang="zh-CN" dirty="0">
                <a:latin typeface="Times New Roman" panose="02020603050405020304" pitchFamily="18" charset="0"/>
              </a:rPr>
              <a:t>{(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),(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),(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),…,(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)} </a:t>
            </a:r>
            <a:r>
              <a:rPr lang="zh-CN" altLang="en-US" dirty="0">
                <a:latin typeface="Times New Roman" panose="02020603050405020304" pitchFamily="18" charset="0"/>
              </a:rPr>
              <a:t>，其中，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是样本的个数，每个数据集包含着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个特征，即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,…,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。类标记集合为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,…, 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} </a:t>
            </a:r>
            <a:r>
              <a:rPr lang="zh-CN" altLang="en-US" dirty="0">
                <a:latin typeface="Times New Roman" panose="02020603050405020304" pitchFamily="18" charset="0"/>
              </a:rPr>
              <a:t>。设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</a:rPr>
              <a:t>|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表示输入的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样本为</a:t>
            </a:r>
            <a:r>
              <a:rPr lang="en-US" altLang="zh-CN" b="1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时，输出的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的概率。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假设现在给定一个新的样本</a:t>
            </a:r>
            <a:r>
              <a:rPr lang="en-US" altLang="zh-CN" dirty="0">
                <a:latin typeface="Times New Roman" panose="02020603050405020304" pitchFamily="18" charset="0"/>
              </a:rPr>
              <a:t>xx</a:t>
            </a:r>
            <a:r>
              <a:rPr lang="zh-CN" altLang="en-US" dirty="0">
                <a:latin typeface="Times New Roman" panose="02020603050405020304" pitchFamily="18" charset="0"/>
              </a:rPr>
              <a:t>，要判断其属于哪一类，可分别求解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 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 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 err="1">
                <a:latin typeface="Times New Roman" panose="02020603050405020304" pitchFamily="18" charset="0"/>
              </a:rPr>
              <a:t>|</a:t>
            </a:r>
            <a:r>
              <a:rPr lang="en-US" altLang="zh-CN" b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的值，哪一个值最大，就属于那一类。即，求解最大的后验概率 </a:t>
            </a:r>
            <a:r>
              <a:rPr lang="en-US" altLang="zh-CN" dirty="0">
                <a:latin typeface="Times New Roman" panose="02020603050405020304" pitchFamily="18" charset="0"/>
              </a:rPr>
              <a:t>argmax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 err="1">
                <a:latin typeface="Times New Roman" panose="02020603050405020304" pitchFamily="18" charset="0"/>
              </a:rPr>
              <a:t>|</a:t>
            </a:r>
            <a:r>
              <a:rPr lang="en-US" altLang="zh-CN" b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/>
              <a:t>根据贝叶斯定理，有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C7F97A6-DB32-4C31-8A1C-561F205238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906519"/>
              </p:ext>
            </p:extLst>
          </p:nvPr>
        </p:nvGraphicFramePr>
        <p:xfrm>
          <a:off x="2428167" y="3735756"/>
          <a:ext cx="39989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99178" imgH="936034" progId="Equation.DSMT4">
                  <p:embed/>
                </p:oleObj>
              </mc:Choice>
              <mc:Fallback>
                <p:oleObj name="Equation" r:id="rId2" imgW="3999178" imgH="93603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28167" y="3735756"/>
                        <a:ext cx="3998913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8442483"/>
      </p:ext>
    </p:extLst>
  </p:cSld>
  <p:clrMapOvr>
    <a:masterClrMapping/>
  </p:clrMapOvr>
  <p:transition spd="slow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A08C0-DD9D-4960-9636-E1350C56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04D73-85B2-46F6-9BD8-55FFC44A2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一般地，朴素贝叶斯方法假设各个特征之间是相互独立的，则上式可以改写为：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由于分母中每一个类别求解都是一样的，因此，实际操作中可以省略掉。最终，</a:t>
            </a:r>
            <a:r>
              <a:rPr lang="en-US" altLang="zh-CN" dirty="0"/>
              <a:t>Naïve Bayes</a:t>
            </a:r>
            <a:r>
              <a:rPr lang="zh-CN" altLang="en-US" dirty="0"/>
              <a:t>分类器的判别公式为：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4CBB5A6-1F6B-489E-9A3B-D062CDC9B5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596788"/>
              </p:ext>
            </p:extLst>
          </p:nvPr>
        </p:nvGraphicFramePr>
        <p:xfrm>
          <a:off x="1853392" y="1297525"/>
          <a:ext cx="5421313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20924" imgH="1580457" progId="Equation.DSMT4">
                  <p:embed/>
                </p:oleObj>
              </mc:Choice>
              <mc:Fallback>
                <p:oleObj name="Equation" r:id="rId2" imgW="5420924" imgH="158045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53392" y="1297525"/>
                        <a:ext cx="5421313" cy="158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524405B-60D0-4A10-A280-03922B298D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081590"/>
              </p:ext>
            </p:extLst>
          </p:nvPr>
        </p:nvGraphicFramePr>
        <p:xfrm>
          <a:off x="1034997" y="3676571"/>
          <a:ext cx="739298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93152" imgH="1009116" progId="Equation.DSMT4">
                  <p:embed/>
                </p:oleObj>
              </mc:Choice>
              <mc:Fallback>
                <p:oleObj name="Equation" r:id="rId4" imgW="7393152" imgH="100911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4997" y="3676571"/>
                        <a:ext cx="7392988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0081996"/>
      </p:ext>
    </p:extLst>
  </p:cSld>
  <p:clrMapOvr>
    <a:masterClrMapping/>
  </p:clrMapOvr>
  <p:transition spd="slow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D1FC7-7385-48A2-86A4-A30A940D8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9DC95-BA41-4FDF-BD09-9E4D77D9C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在朴素贝叶斯法中，学习就是意味着估计先验概率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和 条件概率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|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，然后根据先验概率和条件概率，去计算新的样本的后验概率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 err="1">
                <a:latin typeface="Times New Roman" panose="02020603050405020304" pitchFamily="18" charset="0"/>
              </a:rPr>
              <a:t>|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/>
              <a:t>其中，估计先验概率和条件概率的方法有很多，比如极大似然估计，多项式，高斯，伯努利等。 </a:t>
            </a:r>
            <a:endParaRPr lang="en-US" altLang="zh-CN" dirty="0"/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在极大似然估计中，先验概率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的极大似然估计如下： </a:t>
            </a: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1B126C2-EF9C-4874-8A9C-52D3E73F33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946439"/>
              </p:ext>
            </p:extLst>
          </p:nvPr>
        </p:nvGraphicFramePr>
        <p:xfrm>
          <a:off x="2332024" y="3147449"/>
          <a:ext cx="446405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63973" imgH="887072" progId="Equation.DSMT4">
                  <p:embed/>
                </p:oleObj>
              </mc:Choice>
              <mc:Fallback>
                <p:oleObj name="Equation" r:id="rId2" imgW="4463973" imgH="88707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32024" y="3147449"/>
                        <a:ext cx="4464050" cy="887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1973464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3D471-BCFC-4DE3-96E5-12AE457C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如何设计合适的机器学习模型</a:t>
            </a: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AC066754-C2E6-4637-8657-E1FB9D2A3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</p:spPr>
        <p:txBody>
          <a:bodyPr/>
          <a:lstStyle/>
          <a:p>
            <a:r>
              <a:rPr lang="zh-CN" altLang="en-US" dirty="0"/>
              <a:t>假定你设计一个带常规化项的线性回归来预测房价，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但当你训练好的模型放到新的数据集上使用时，你发现在新的数据集上模型误差极大，那你下一步该做什么呢？</a:t>
            </a:r>
            <a:endParaRPr lang="en-US" altLang="zh-CN" dirty="0"/>
          </a:p>
          <a:p>
            <a:pPr lvl="1"/>
            <a:r>
              <a:rPr lang="zh-CN" altLang="en-US" dirty="0"/>
              <a:t>获取更多的数据集</a:t>
            </a:r>
            <a:endParaRPr lang="en-US" altLang="zh-CN" dirty="0"/>
          </a:p>
          <a:p>
            <a:pPr lvl="1"/>
            <a:r>
              <a:rPr lang="zh-CN" altLang="en-US" dirty="0"/>
              <a:t>尝试使用更少数目的特征</a:t>
            </a:r>
            <a:endParaRPr lang="en-US" altLang="zh-CN" dirty="0"/>
          </a:p>
          <a:p>
            <a:pPr lvl="1"/>
            <a:r>
              <a:rPr lang="zh-CN" altLang="en-US" dirty="0"/>
              <a:t>获取一些额外的新特征</a:t>
            </a:r>
            <a:endParaRPr lang="en-US" altLang="zh-CN" dirty="0"/>
          </a:p>
          <a:p>
            <a:pPr lvl="1"/>
            <a:r>
              <a:rPr lang="zh-CN" altLang="en-US" dirty="0"/>
              <a:t>试试看多项式特征</a:t>
            </a:r>
            <a:r>
              <a:rPr lang="en-US" altLang="zh-CN" dirty="0"/>
              <a:t>(i.e.,                               )</a:t>
            </a:r>
          </a:p>
          <a:p>
            <a:pPr lvl="1"/>
            <a:r>
              <a:rPr lang="zh-CN" altLang="en-US" dirty="0"/>
              <a:t>试着升高</a:t>
            </a:r>
            <a:endParaRPr lang="en-US" altLang="zh-CN" dirty="0"/>
          </a:p>
          <a:p>
            <a:pPr lvl="1"/>
            <a:r>
              <a:rPr lang="zh-CN" altLang="en-US" dirty="0"/>
              <a:t>试着降低</a:t>
            </a:r>
            <a:endParaRPr lang="en-US" altLang="zh-CN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E6FB929-47F8-443D-9C70-D0A84B63E3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178328"/>
              </p:ext>
            </p:extLst>
          </p:nvPr>
        </p:nvGraphicFramePr>
        <p:xfrm>
          <a:off x="2004999" y="1114150"/>
          <a:ext cx="5118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117760" imgH="965160" progId="Equation.DSMT4">
                  <p:embed/>
                </p:oleObj>
              </mc:Choice>
              <mc:Fallback>
                <p:oleObj name="Equation" r:id="rId2" imgW="511776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04999" y="1114150"/>
                        <a:ext cx="51181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78F209A-3E2E-47A1-8E4D-BD1EE99146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10472"/>
              </p:ext>
            </p:extLst>
          </p:nvPr>
        </p:nvGraphicFramePr>
        <p:xfrm>
          <a:off x="2004999" y="4208583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" imgH="279360" progId="Equation.DSMT4">
                  <p:embed/>
                </p:oleObj>
              </mc:Choice>
              <mc:Fallback>
                <p:oleObj name="Equation" r:id="rId4" imgW="228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4999" y="4208583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975AF57-8526-4C3D-AC36-B769A644DB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881855"/>
              </p:ext>
            </p:extLst>
          </p:nvPr>
        </p:nvGraphicFramePr>
        <p:xfrm>
          <a:off x="2021058" y="4555996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617" imgH="279010" progId="Equation.DSMT4">
                  <p:embed/>
                </p:oleObj>
              </mc:Choice>
              <mc:Fallback>
                <p:oleObj name="Equation" r:id="rId6" imgW="228617" imgH="27901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21058" y="4555996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04A0145C-0E9E-40C5-8D7C-EFEE459F1C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051564"/>
              </p:ext>
            </p:extLst>
          </p:nvPr>
        </p:nvGraphicFramePr>
        <p:xfrm>
          <a:off x="3342199" y="3776783"/>
          <a:ext cx="198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81080" imgH="431640" progId="Equation.DSMT4">
                  <p:embed/>
                </p:oleObj>
              </mc:Choice>
              <mc:Fallback>
                <p:oleObj name="Equation" r:id="rId8" imgW="1981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42199" y="3776783"/>
                        <a:ext cx="1981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0983169"/>
      </p:ext>
    </p:extLst>
  </p:cSld>
  <p:clrMapOvr>
    <a:masterClrMapping/>
  </p:clrMapOvr>
  <p:transition spd="slow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BE586-2DE3-48DF-B5B4-74EF74BE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5A3C79-02B5-4579-832F-EE3035C07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假设输入样本的第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的特征中所有可能取值的集合是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，则条件概率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的极大似然估计如下：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C3F8491-635C-41EA-BF5E-BED20DA829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156734"/>
              </p:ext>
            </p:extLst>
          </p:nvPr>
        </p:nvGraphicFramePr>
        <p:xfrm>
          <a:off x="318052" y="1898126"/>
          <a:ext cx="87106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11210" imgH="864391" progId="Equation.DSMT4">
                  <p:embed/>
                </p:oleObj>
              </mc:Choice>
              <mc:Fallback>
                <p:oleObj name="Equation" r:id="rId2" imgW="8711210" imgH="86439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8052" y="1898126"/>
                        <a:ext cx="8710612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4601017"/>
      </p:ext>
    </p:extLst>
  </p:cSld>
  <p:clrMapOvr>
    <a:masterClrMapping/>
  </p:clrMapOvr>
  <p:transition spd="slow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0495E-C6DC-4050-91D3-D9EBC5C2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2D5F2-6893-4608-B707-282552437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举个例子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表中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为特征，取值的集合分别是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={1,2,3}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为类标记，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=1,−1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。试求，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=(2,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的类标记。数据如下所示，其中，特征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的取值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分别表示成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{0,1,2}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E54E0F5-792D-4C23-BA3E-065739837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056993"/>
              </p:ext>
            </p:extLst>
          </p:nvPr>
        </p:nvGraphicFramePr>
        <p:xfrm>
          <a:off x="849297" y="2299439"/>
          <a:ext cx="7818608" cy="2340572"/>
        </p:xfrm>
        <a:graphic>
          <a:graphicData uri="http://schemas.openxmlformats.org/drawingml/2006/table">
            <a:tbl>
              <a:tblPr/>
              <a:tblGrid>
                <a:gridCol w="488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8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8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6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86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86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86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86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86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86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86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86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86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85143">
                <a:tc>
                  <a:txBody>
                    <a:bodyPr/>
                    <a:lstStyle/>
                    <a:p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143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2400" b="1" i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400" b="1" baseline="-250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143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2400" b="1" i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400" b="1" baseline="-250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143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2400" b="1" i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96497"/>
      </p:ext>
    </p:extLst>
  </p:cSld>
  <p:clrMapOvr>
    <a:masterClrMapping/>
  </p:clrMapOvr>
  <p:transition spd="slow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1F76D-DD0C-4762-9B73-9F5643BF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DE4C82A-C053-4F8B-9AA5-5CB93D3859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465462"/>
              </p:ext>
            </p:extLst>
          </p:nvPr>
        </p:nvGraphicFramePr>
        <p:xfrm>
          <a:off x="1083848" y="614645"/>
          <a:ext cx="6976304" cy="1706880"/>
        </p:xfrm>
        <a:graphic>
          <a:graphicData uri="http://schemas.openxmlformats.org/drawingml/2006/table">
            <a:tbl>
              <a:tblPr/>
              <a:tblGrid>
                <a:gridCol w="436019">
                  <a:extLst>
                    <a:ext uri="{9D8B030D-6E8A-4147-A177-3AD203B41FA5}">
                      <a16:colId xmlns:a16="http://schemas.microsoft.com/office/drawing/2014/main" val="205894570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2094258084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54534804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532096183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06979845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79264293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407634534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215715340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1431192718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79097468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1758288810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62858658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2088935148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716140726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973597084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1342234469"/>
                    </a:ext>
                  </a:extLst>
                </a:gridCol>
              </a:tblGrid>
              <a:tr h="338601"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199340"/>
                  </a:ext>
                </a:extLst>
              </a:tr>
              <a:tr h="338601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800" b="1" i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b="1" baseline="-250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28927"/>
                  </a:ext>
                </a:extLst>
              </a:tr>
              <a:tr h="338601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800" b="1" i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b="1" baseline="-250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501634"/>
                  </a:ext>
                </a:extLst>
              </a:tr>
              <a:tr h="338601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800" b="1" i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639709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DE43FF9-8897-4184-8ED6-D893452AEF50}"/>
              </a:ext>
            </a:extLst>
          </p:cNvPr>
          <p:cNvSpPr txBox="1">
            <a:spLocks/>
          </p:cNvSpPr>
          <p:nvPr/>
        </p:nvSpPr>
        <p:spPr>
          <a:xfrm>
            <a:off x="189196" y="2324642"/>
            <a:ext cx="8523798" cy="252042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95000"/>
              <a:buFont typeface="Wingdings 2" panose="05020102010507070707"/>
              <a:buChar char="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70000"/>
              <a:buFont typeface="Wingdings 2" panose="05020102010507070707"/>
              <a:buChar char="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21018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Step1</a:t>
            </a:r>
            <a:r>
              <a:rPr lang="zh-CN" altLang="en-US" dirty="0"/>
              <a:t>：求解先验概率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Step2: </a:t>
            </a:r>
            <a:r>
              <a:rPr lang="zh-CN" altLang="en-US" dirty="0"/>
              <a:t>求解条件概率：特征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3717C64-0E11-4F25-A1E8-6065AFA8CF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584399"/>
              </p:ext>
            </p:extLst>
          </p:nvPr>
        </p:nvGraphicFramePr>
        <p:xfrm>
          <a:off x="904231" y="2713076"/>
          <a:ext cx="31686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68596" imgH="659904" progId="Equation.DSMT4">
                  <p:embed/>
                </p:oleObj>
              </mc:Choice>
              <mc:Fallback>
                <p:oleObj name="Equation" r:id="rId2" imgW="3168596" imgH="65990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4231" y="2713076"/>
                        <a:ext cx="316865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67759F3-149A-4603-B83F-789853B629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231171"/>
              </p:ext>
            </p:extLst>
          </p:nvPr>
        </p:nvGraphicFramePr>
        <p:xfrm>
          <a:off x="431006" y="3761910"/>
          <a:ext cx="8281988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281698" imgH="1415931" progId="Equation.DSMT4">
                  <p:embed/>
                </p:oleObj>
              </mc:Choice>
              <mc:Fallback>
                <p:oleObj name="Equation" r:id="rId4" imgW="8281698" imgH="141593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1006" y="3761910"/>
                        <a:ext cx="8281988" cy="1416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4144675"/>
      </p:ext>
    </p:extLst>
  </p:cSld>
  <p:clrMapOvr>
    <a:masterClrMapping/>
  </p:clrMapOvr>
  <p:transition spd="slow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1F76D-DD0C-4762-9B73-9F5643BF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DE4C82A-C053-4F8B-9AA5-5CB93D3859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83848" y="614645"/>
          <a:ext cx="6976304" cy="1706880"/>
        </p:xfrm>
        <a:graphic>
          <a:graphicData uri="http://schemas.openxmlformats.org/drawingml/2006/table">
            <a:tbl>
              <a:tblPr/>
              <a:tblGrid>
                <a:gridCol w="436019">
                  <a:extLst>
                    <a:ext uri="{9D8B030D-6E8A-4147-A177-3AD203B41FA5}">
                      <a16:colId xmlns:a16="http://schemas.microsoft.com/office/drawing/2014/main" val="205894570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2094258084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54534804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532096183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06979845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79264293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407634534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215715340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1431192718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79097468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1758288810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62858658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2088935148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716140726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973597084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1342234469"/>
                    </a:ext>
                  </a:extLst>
                </a:gridCol>
              </a:tblGrid>
              <a:tr h="338601"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199340"/>
                  </a:ext>
                </a:extLst>
              </a:tr>
              <a:tr h="338601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800" b="1" i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b="1" baseline="-250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28927"/>
                  </a:ext>
                </a:extLst>
              </a:tr>
              <a:tr h="338601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800" b="1" i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b="1" baseline="-250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501634"/>
                  </a:ext>
                </a:extLst>
              </a:tr>
              <a:tr h="338601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800" b="1" i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639709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DE43FF9-8897-4184-8ED6-D893452AEF50}"/>
              </a:ext>
            </a:extLst>
          </p:cNvPr>
          <p:cNvSpPr txBox="1">
            <a:spLocks/>
          </p:cNvSpPr>
          <p:nvPr/>
        </p:nvSpPr>
        <p:spPr>
          <a:xfrm>
            <a:off x="189196" y="2324642"/>
            <a:ext cx="8523798" cy="252042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95000"/>
              <a:buFont typeface="Wingdings 2" panose="05020102010507070707"/>
              <a:buChar char="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70000"/>
              <a:buFont typeface="Wingdings 2" panose="05020102010507070707"/>
              <a:buChar char="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21018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Step3: </a:t>
            </a:r>
            <a:r>
              <a:rPr lang="zh-CN" altLang="en-US" dirty="0"/>
              <a:t>求解条件概率：特征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EFD89AC-1643-4D9B-A5B9-062D5CC949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424999"/>
              </p:ext>
            </p:extLst>
          </p:nvPr>
        </p:nvGraphicFramePr>
        <p:xfrm>
          <a:off x="448469" y="2885562"/>
          <a:ext cx="8264525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64777" imgH="1399010" progId="Equation.DSMT4">
                  <p:embed/>
                </p:oleObj>
              </mc:Choice>
              <mc:Fallback>
                <p:oleObj name="Equation" r:id="rId2" imgW="8264777" imgH="139901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8469" y="2885562"/>
                        <a:ext cx="8264525" cy="1398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5592493"/>
      </p:ext>
    </p:extLst>
  </p:cSld>
  <p:clrMapOvr>
    <a:masterClrMapping/>
  </p:clrMapOvr>
  <p:transition spd="slow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1F76D-DD0C-4762-9B73-9F5643BF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DE4C82A-C053-4F8B-9AA5-5CB93D3859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83848" y="614645"/>
          <a:ext cx="6976304" cy="1706880"/>
        </p:xfrm>
        <a:graphic>
          <a:graphicData uri="http://schemas.openxmlformats.org/drawingml/2006/table">
            <a:tbl>
              <a:tblPr/>
              <a:tblGrid>
                <a:gridCol w="436019">
                  <a:extLst>
                    <a:ext uri="{9D8B030D-6E8A-4147-A177-3AD203B41FA5}">
                      <a16:colId xmlns:a16="http://schemas.microsoft.com/office/drawing/2014/main" val="205894570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2094258084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54534804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532096183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06979845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79264293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407634534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215715340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1431192718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79097468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1758288810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62858658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2088935148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716140726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973597084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1342234469"/>
                    </a:ext>
                  </a:extLst>
                </a:gridCol>
              </a:tblGrid>
              <a:tr h="338601"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199340"/>
                  </a:ext>
                </a:extLst>
              </a:tr>
              <a:tr h="338601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800" b="1" i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b="1" baseline="-250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28927"/>
                  </a:ext>
                </a:extLst>
              </a:tr>
              <a:tr h="338601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800" b="1" i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b="1" baseline="-250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501634"/>
                  </a:ext>
                </a:extLst>
              </a:tr>
              <a:tr h="338601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800" b="1" i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639709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DE43FF9-8897-4184-8ED6-D893452AEF50}"/>
              </a:ext>
            </a:extLst>
          </p:cNvPr>
          <p:cNvSpPr txBox="1">
            <a:spLocks/>
          </p:cNvSpPr>
          <p:nvPr/>
        </p:nvSpPr>
        <p:spPr>
          <a:xfrm>
            <a:off x="189196" y="2324642"/>
            <a:ext cx="8523798" cy="252042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95000"/>
              <a:buFont typeface="Wingdings 2" panose="05020102010507070707"/>
              <a:buChar char="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70000"/>
              <a:buFont typeface="Wingdings 2" panose="05020102010507070707"/>
              <a:buChar char="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21018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Step4: </a:t>
            </a:r>
            <a:r>
              <a:rPr lang="zh-CN" altLang="en-US" dirty="0"/>
              <a:t>求解后验概率</a:t>
            </a:r>
            <a:endParaRPr lang="en-US" altLang="zh-CN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6414598-61AE-4C81-85AA-7CA1A25184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430114"/>
              </p:ext>
            </p:extLst>
          </p:nvPr>
        </p:nvGraphicFramePr>
        <p:xfrm>
          <a:off x="665847" y="2688604"/>
          <a:ext cx="7210425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10258" imgH="1220804" progId="Equation.DSMT4">
                  <p:embed/>
                </p:oleObj>
              </mc:Choice>
              <mc:Fallback>
                <p:oleObj name="Equation" r:id="rId2" imgW="7210258" imgH="122080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5847" y="2688604"/>
                        <a:ext cx="7210425" cy="1220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61736BA-6484-4566-A0F9-299E3AA83D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692299"/>
              </p:ext>
            </p:extLst>
          </p:nvPr>
        </p:nvGraphicFramePr>
        <p:xfrm>
          <a:off x="665847" y="3847759"/>
          <a:ext cx="6915150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14676" imgH="1315487" progId="Equation.DSMT4">
                  <p:embed/>
                </p:oleObj>
              </mc:Choice>
              <mc:Fallback>
                <p:oleObj name="Equation" r:id="rId4" imgW="6914676" imgH="131548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5847" y="3847759"/>
                        <a:ext cx="6915150" cy="1316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1">
            <a:extLst>
              <a:ext uri="{FF2B5EF4-FFF2-40B4-BE49-F238E27FC236}">
                <a16:creationId xmlns:a16="http://schemas.microsoft.com/office/drawing/2014/main" id="{8CB79C40-6402-4DC9-8DC3-484F482A57A2}"/>
              </a:ext>
            </a:extLst>
          </p:cNvPr>
          <p:cNvSpPr txBox="1">
            <a:spLocks/>
          </p:cNvSpPr>
          <p:nvPr/>
        </p:nvSpPr>
        <p:spPr>
          <a:xfrm>
            <a:off x="5440760" y="4347897"/>
            <a:ext cx="3419871" cy="7206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显而易见该样本的类标记为 −</a:t>
            </a:r>
            <a:r>
              <a:rPr lang="en-US" altLang="zh-CN" dirty="0"/>
              <a:t>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5030430"/>
      </p:ext>
    </p:extLst>
  </p:cSld>
  <p:clrMapOvr>
    <a:masterClrMapping/>
  </p:clrMapOvr>
  <p:transition spd="slow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E6BEE-4806-4ECE-A316-E6E16C56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181B71-D0BB-48D6-9FF1-ACD4F6226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简单代码实现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636CB7-832A-4796-B7A9-3790CF639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1307558"/>
            <a:ext cx="8031622" cy="184665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sklearn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datasets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iris = datasets.load_iris()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sklearn.naive_bayes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GaussianNB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  <a:t># MultinomialNB and BernoulliNB can also be import to use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gnb = GaussianNB()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y_pred = gnb.fit(iris.data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iris.target).predict(iris.data)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"Number of mislabeled points out of a total %d points : %d"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%  (iris.data.shape[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(iris.target != y_pred).sum()))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812092"/>
      </p:ext>
    </p:extLst>
  </p:cSld>
  <p:clrMapOvr>
    <a:masterClrMapping/>
  </p:clrMapOvr>
  <p:transition spd="slow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2247178" y="2857637"/>
            <a:ext cx="3775394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决策树与随机森林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2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692279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54BD7-D002-4C2F-BDB7-FA3D87D47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50" y="63636"/>
            <a:ext cx="5097623" cy="453221"/>
          </a:xfrm>
        </p:spPr>
        <p:txBody>
          <a:bodyPr/>
          <a:lstStyle/>
          <a:p>
            <a:r>
              <a:rPr lang="zh-CN" altLang="en-US" sz="2800" spc="300" dirty="0">
                <a:solidFill>
                  <a:srgbClr val="8FAADC"/>
                </a:solidFill>
                <a:sym typeface="微软雅黑" panose="020B0503020204020204" pitchFamily="34" charset="-122"/>
              </a:rPr>
              <a:t>决策树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14B517-DB54-406E-B06B-12780B02F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516857"/>
            <a:ext cx="8523798" cy="412118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决策树</a:t>
            </a:r>
            <a:r>
              <a:rPr lang="en-US" altLang="zh-CN" dirty="0"/>
              <a:t>(decision tree)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决策树是基于树结构来进行决策的，这恰是人类在面临决策问题时一种很自然的处理机制。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例如，我们挑选西瓜，我们要对“这是好瓜吗？”这样的问题进行决策时，通常会进行一系列的判断或“子决策”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显然，最终结果判别“是”或“不是”好瓜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但实际上我们经历了一系列“测试”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例如：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“色泽</a:t>
            </a:r>
            <a:r>
              <a:rPr lang="en-US" altLang="zh-CN" dirty="0"/>
              <a:t>=</a:t>
            </a:r>
            <a:r>
              <a:rPr lang="zh-CN" altLang="en-US" dirty="0"/>
              <a:t>？”“根蒂</a:t>
            </a:r>
            <a:r>
              <a:rPr lang="en-US" altLang="zh-CN" dirty="0"/>
              <a:t>=</a:t>
            </a:r>
            <a:r>
              <a:rPr lang="zh-CN" altLang="en-US" dirty="0"/>
              <a:t>？”等等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024ACE-2E33-4CED-A05A-0E7FDA52B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901" y="2063267"/>
            <a:ext cx="3024336" cy="302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19030"/>
      </p:ext>
    </p:extLst>
  </p:cSld>
  <p:clrMapOvr>
    <a:masterClrMapping/>
  </p:clrMapOvr>
  <p:transition spd="slow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FECC1-F44E-48A0-B933-CD0BF879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spc="300" dirty="0">
                <a:solidFill>
                  <a:srgbClr val="8FAADC"/>
                </a:solidFill>
                <a:sym typeface="微软雅黑" panose="020B0503020204020204" pitchFamily="34" charset="-122"/>
              </a:rPr>
              <a:t>决策树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5C382-A347-4D01-9934-443143324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决策树的关键在于如何构建树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也就是如何选择最优划分属性进行划分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这里为了划分我们引入信息熵</a:t>
            </a:r>
            <a:r>
              <a:rPr lang="en-US" altLang="zh-CN" dirty="0"/>
              <a:t>(entropy)</a:t>
            </a:r>
            <a:r>
              <a:rPr lang="zh-CN" altLang="en-US" dirty="0"/>
              <a:t>，即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</a:rPr>
              <a:t>Ent(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的值越小，则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的纯度越高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CC15146-11EA-4511-8EE9-FA60302543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242795"/>
              </p:ext>
            </p:extLst>
          </p:nvPr>
        </p:nvGraphicFramePr>
        <p:xfrm>
          <a:off x="3063875" y="1914525"/>
          <a:ext cx="2997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97000" imgH="838080" progId="Equation.DSMT4">
                  <p:embed/>
                </p:oleObj>
              </mc:Choice>
              <mc:Fallback>
                <p:oleObj name="Equation" r:id="rId2" imgW="299700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63875" y="1914525"/>
                        <a:ext cx="29972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3608801"/>
      </p:ext>
    </p:extLst>
  </p:cSld>
  <p:clrMapOvr>
    <a:masterClrMapping/>
  </p:clrMapOvr>
  <p:transition spd="slow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41CA-349A-4471-948B-5EB19E5F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spc="300" dirty="0">
                <a:solidFill>
                  <a:srgbClr val="8FAADC"/>
                </a:solidFill>
                <a:sym typeface="微软雅黑" panose="020B0503020204020204" pitchFamily="34" charset="-122"/>
              </a:rPr>
              <a:t>决策树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7746EA-26A2-4B43-83AA-A28C5343F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假设某一个属性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有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个可能的取值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,…,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，若使用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来对样本集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进行划分，则会产生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个分支结点，其中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个分支结点包含了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中所有在属性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上取值为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的样本，记为</a:t>
            </a:r>
            <a:r>
              <a:rPr lang="en-US" altLang="zh-CN" i="1" dirty="0" err="1">
                <a:latin typeface="Times New Roman" panose="02020603050405020304" pitchFamily="18" charset="0"/>
              </a:rPr>
              <a:t>D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通过之前的定义计算</a:t>
            </a:r>
            <a:r>
              <a:rPr lang="en-US" altLang="zh-CN" i="1" dirty="0" err="1">
                <a:latin typeface="Times New Roman" panose="02020603050405020304" pitchFamily="18" charset="0"/>
              </a:rPr>
              <a:t>D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的信息熵，再考虑到不同的分支结点所包含的样本数不同，给分支结点赋予权重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 err="1">
                <a:latin typeface="Times New Roman" panose="02020603050405020304" pitchFamily="18" charset="0"/>
              </a:rPr>
              <a:t>D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|/|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zh-CN" altLang="en-US" dirty="0">
                <a:latin typeface="Times New Roman" panose="02020603050405020304" pitchFamily="18" charset="0"/>
              </a:rPr>
              <a:t>，即样本数越多的分支结点的影响越大，于是可以计算出用属性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对样本集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进行划分所获得的“信息增益”</a:t>
            </a:r>
            <a:r>
              <a:rPr lang="en-US" altLang="zh-CN" dirty="0">
                <a:latin typeface="Times New Roman" panose="02020603050405020304" pitchFamily="18" charset="0"/>
              </a:rPr>
              <a:t>(gain)</a:t>
            </a:r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我们可以用信息增益来进行决策树的划分属性选择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2C2A67D-5634-42DA-8D77-55CBD8B1DA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267930"/>
              </p:ext>
            </p:extLst>
          </p:nvPr>
        </p:nvGraphicFramePr>
        <p:xfrm>
          <a:off x="2101850" y="3335338"/>
          <a:ext cx="4787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87640" imgH="876240" progId="Equation.DSMT4">
                  <p:embed/>
                </p:oleObj>
              </mc:Choice>
              <mc:Fallback>
                <p:oleObj name="Equation" r:id="rId2" imgW="4787640" imgH="876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01850" y="3335338"/>
                        <a:ext cx="478790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73764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A5D18-D47E-4946-8B74-5927BA66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如何设计合适的机器学习模型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29DC93-5ADA-42A7-8A41-A9BC70989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评测模型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3C3F2D2-1B0A-4C2F-81AC-E3A7FFDD2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421140"/>
              </p:ext>
            </p:extLst>
          </p:nvPr>
        </p:nvGraphicFramePr>
        <p:xfrm>
          <a:off x="688368" y="1058397"/>
          <a:ext cx="3164647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92">
                  <a:extLst>
                    <a:ext uri="{9D8B030D-6E8A-4147-A177-3AD203B41FA5}">
                      <a16:colId xmlns:a16="http://schemas.microsoft.com/office/drawing/2014/main" val="3449622386"/>
                    </a:ext>
                  </a:extLst>
                </a:gridCol>
                <a:gridCol w="1602455">
                  <a:extLst>
                    <a:ext uri="{9D8B030D-6E8A-4147-A177-3AD203B41FA5}">
                      <a16:colId xmlns:a16="http://schemas.microsoft.com/office/drawing/2014/main" val="1831633295"/>
                    </a:ext>
                  </a:extLst>
                </a:gridCol>
              </a:tblGrid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房屋面积（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房屋售价（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19056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268737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201m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275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22682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75.9m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78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34726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70.2m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66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76043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55m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57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820419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56m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55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199841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56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382457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128m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141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38291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132m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148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045461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79m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92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966381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55FEC547-D5C2-4DDC-932B-3F1BC0FE6C9B}"/>
              </a:ext>
            </a:extLst>
          </p:cNvPr>
          <p:cNvSpPr/>
          <p:nvPr/>
        </p:nvSpPr>
        <p:spPr>
          <a:xfrm>
            <a:off x="4086757" y="1058397"/>
            <a:ext cx="1154447" cy="3030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(80%)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1B92CE-9CE2-47A0-8337-980C5C154ECF}"/>
              </a:ext>
            </a:extLst>
          </p:cNvPr>
          <p:cNvSpPr/>
          <p:nvPr/>
        </p:nvSpPr>
        <p:spPr>
          <a:xfrm>
            <a:off x="4086757" y="4089191"/>
            <a:ext cx="1154447" cy="6572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3E7FAD49-FB41-4793-A388-4C10936BD77A}"/>
              </a:ext>
            </a:extLst>
          </p:cNvPr>
          <p:cNvSpPr/>
          <p:nvPr/>
        </p:nvSpPr>
        <p:spPr>
          <a:xfrm>
            <a:off x="5648952" y="1857034"/>
            <a:ext cx="793487" cy="430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4D907A0A-FA50-49AB-B5A3-70DBDB8F703B}"/>
              </a:ext>
            </a:extLst>
          </p:cNvPr>
          <p:cNvSpPr/>
          <p:nvPr/>
        </p:nvSpPr>
        <p:spPr>
          <a:xfrm>
            <a:off x="5630062" y="4202459"/>
            <a:ext cx="793487" cy="43075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D28F5F55-AB32-4094-9134-3C407056D6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822898"/>
              </p:ext>
            </p:extLst>
          </p:nvPr>
        </p:nvGraphicFramePr>
        <p:xfrm>
          <a:off x="6719793" y="1124437"/>
          <a:ext cx="18288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1777680" progId="Equation.DSMT4">
                  <p:embed/>
                </p:oleObj>
              </mc:Choice>
              <mc:Fallback>
                <p:oleObj name="Equation" r:id="rId2" imgW="182880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19793" y="1124437"/>
                        <a:ext cx="18288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E1CC3370-C826-4528-B880-B17D731643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069137"/>
              </p:ext>
            </p:extLst>
          </p:nvPr>
        </p:nvGraphicFramePr>
        <p:xfrm>
          <a:off x="6773848" y="3200191"/>
          <a:ext cx="17018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01720" imgH="1777680" progId="Equation.DSMT4">
                  <p:embed/>
                </p:oleObj>
              </mc:Choice>
              <mc:Fallback>
                <p:oleObj name="Equation" r:id="rId4" imgW="170172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73848" y="3200191"/>
                        <a:ext cx="17018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549564B1-2DF9-478A-8F63-3B4E6DAAC9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798188"/>
              </p:ext>
            </p:extLst>
          </p:nvPr>
        </p:nvGraphicFramePr>
        <p:xfrm>
          <a:off x="3853015" y="595913"/>
          <a:ext cx="2070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70000" imgH="380880" progId="Equation.DSMT4">
                  <p:embed/>
                </p:oleObj>
              </mc:Choice>
              <mc:Fallback>
                <p:oleObj name="Equation" r:id="rId6" imgW="20700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53015" y="595913"/>
                        <a:ext cx="2070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3552785"/>
      </p:ext>
    </p:extLst>
  </p:cSld>
  <p:clrMapOvr>
    <a:masterClrMapping/>
  </p:clrMapOvr>
  <p:transition spd="slow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DE653-7E9E-4694-89A4-2E7EF9CB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DC656D0-E535-4A4A-8DE6-D62239E96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335293"/>
              </p:ext>
            </p:extLst>
          </p:nvPr>
        </p:nvGraphicFramePr>
        <p:xfrm>
          <a:off x="803910" y="516857"/>
          <a:ext cx="73152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0376398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6935039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331120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109872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1405449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691905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424390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59458598"/>
                    </a:ext>
                  </a:extLst>
                </a:gridCol>
              </a:tblGrid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色泽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根蒂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敲声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纹理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脐部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触感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好瓜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027915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青绿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蜷缩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浊响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清晰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凹陷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硬滑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620114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>
                          <a:latin typeface="Times New Roman" panose="02020603050405020304" pitchFamily="18" charset="0"/>
                        </a:rPr>
                        <a:t>2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乌黑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蜷缩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baseline="0" dirty="0">
                          <a:latin typeface="Times New Roman" panose="02020603050405020304" pitchFamily="18" charset="0"/>
                        </a:rPr>
                        <a:t>沉闷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清晰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凹陷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硬滑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627088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>
                          <a:latin typeface="Times New Roman" panose="02020603050405020304" pitchFamily="18" charset="0"/>
                        </a:rPr>
                        <a:t>3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乌黑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蜷缩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浊响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清晰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凹陷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硬滑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97744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>
                          <a:latin typeface="Times New Roman" panose="02020603050405020304" pitchFamily="18" charset="0"/>
                        </a:rPr>
                        <a:t>4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青绿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蜷缩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baseline="0" dirty="0">
                          <a:latin typeface="Times New Roman" panose="02020603050405020304" pitchFamily="18" charset="0"/>
                        </a:rPr>
                        <a:t>沉闷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清晰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凹陷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硬滑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83765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>
                          <a:latin typeface="Times New Roman" panose="02020603050405020304" pitchFamily="18" charset="0"/>
                        </a:rPr>
                        <a:t>5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浅白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蜷缩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浊响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清晰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凹陷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硬滑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80433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>
                          <a:latin typeface="Times New Roman" panose="02020603050405020304" pitchFamily="18" charset="0"/>
                        </a:rPr>
                        <a:t>6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青绿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浊响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清晰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软粘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04320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>
                          <a:latin typeface="Times New Roman" panose="02020603050405020304" pitchFamily="18" charset="0"/>
                        </a:rPr>
                        <a:t>7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乌黑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浊响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软粘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915608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>
                          <a:latin typeface="Times New Roman" panose="02020603050405020304" pitchFamily="18" charset="0"/>
                        </a:rPr>
                        <a:t>8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乌黑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浊响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清晰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硬滑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27439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>
                          <a:latin typeface="Times New Roman" panose="02020603050405020304" pitchFamily="18" charset="0"/>
                        </a:rPr>
                        <a:t>9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乌黑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baseline="0" dirty="0">
                          <a:latin typeface="Times New Roman" panose="02020603050405020304" pitchFamily="18" charset="0"/>
                        </a:rPr>
                        <a:t>沉闷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硬滑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149962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>
                          <a:latin typeface="Times New Roman" panose="02020603050405020304" pitchFamily="18" charset="0"/>
                        </a:rPr>
                        <a:t>10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青绿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硬挺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清脆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清晰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平坦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软粘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620592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>
                          <a:latin typeface="Times New Roman" panose="02020603050405020304" pitchFamily="18" charset="0"/>
                        </a:rPr>
                        <a:t>11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浅白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硬挺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清脆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模糊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平坦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硬滑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341465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>
                          <a:latin typeface="Times New Roman" panose="02020603050405020304" pitchFamily="18" charset="0"/>
                        </a:rPr>
                        <a:t>12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浅白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蜷缩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浊响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模糊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平坦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软粘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015547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baseline="0" dirty="0">
                          <a:latin typeface="Times New Roman" panose="02020603050405020304" pitchFamily="18" charset="0"/>
                        </a:rPr>
                        <a:t>13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baseline="0" dirty="0">
                          <a:latin typeface="Times New Roman" panose="02020603050405020304" pitchFamily="18" charset="0"/>
                        </a:rPr>
                        <a:t>青绿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稍蜷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浊响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稍糊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凹陷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硬滑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否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594988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baseline="0" dirty="0">
                          <a:latin typeface="Times New Roman" panose="02020603050405020304" pitchFamily="18" charset="0"/>
                        </a:rPr>
                        <a:t>14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baseline="0" dirty="0">
                          <a:latin typeface="Times New Roman" panose="02020603050405020304" pitchFamily="18" charset="0"/>
                        </a:rPr>
                        <a:t>浅白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稍蜷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baseline="0" dirty="0">
                          <a:latin typeface="Times New Roman" panose="02020603050405020304" pitchFamily="18" charset="0"/>
                        </a:rPr>
                        <a:t>沉闷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稍糊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凹陷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硬滑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否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839682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baseline="0" dirty="0">
                          <a:latin typeface="Times New Roman" panose="02020603050405020304" pitchFamily="18" charset="0"/>
                        </a:rPr>
                        <a:t>15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baseline="0" dirty="0">
                          <a:latin typeface="Times New Roman" panose="02020603050405020304" pitchFamily="18" charset="0"/>
                        </a:rPr>
                        <a:t>乌黑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浊响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清晰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稍凹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软粘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否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264634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baseline="0" dirty="0">
                          <a:latin typeface="Times New Roman" panose="02020603050405020304" pitchFamily="18" charset="0"/>
                        </a:rPr>
                        <a:t>16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baseline="0" dirty="0">
                          <a:latin typeface="Times New Roman" panose="02020603050405020304" pitchFamily="18" charset="0"/>
                        </a:rPr>
                        <a:t>浅白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蜷缩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浊响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模糊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平坦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硬滑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否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79550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baseline="0" dirty="0">
                          <a:latin typeface="Times New Roman" panose="02020603050405020304" pitchFamily="18" charset="0"/>
                        </a:rPr>
                        <a:t>17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baseline="0" dirty="0">
                          <a:latin typeface="Times New Roman" panose="02020603050405020304" pitchFamily="18" charset="0"/>
                        </a:rPr>
                        <a:t>青绿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蜷缩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baseline="0" dirty="0">
                          <a:latin typeface="Times New Roman" panose="02020603050405020304" pitchFamily="18" charset="0"/>
                        </a:rPr>
                        <a:t>沉闷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稍糊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稍凹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硬滑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否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773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387278"/>
      </p:ext>
    </p:extLst>
  </p:cSld>
  <p:clrMapOvr>
    <a:masterClrMapping/>
  </p:clrMapOvr>
  <p:transition spd="slow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69DC0-72FE-4313-BBC3-FF0F6A5B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1279A-4685-4A88-A182-14A0F1F35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以计算“色泽”为例，它共有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中可能取值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zh-CN" altLang="en-US" dirty="0">
                <a:latin typeface="Times New Roman" panose="02020603050405020304" pitchFamily="18" charset="0"/>
              </a:rPr>
              <a:t>青绿，乌黑，浅白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。以此作为划分，就可以划分出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个子集。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子集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色泽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</a:rPr>
              <a:t>青绿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包含编号为</a:t>
            </a:r>
            <a:r>
              <a:rPr lang="en-US" altLang="zh-CN" dirty="0">
                <a:latin typeface="Times New Roman" panose="02020603050405020304" pitchFamily="18" charset="0"/>
              </a:rPr>
              <a:t>{1,4,6,10,13,17}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</a:rPr>
              <a:t>个样例，其中正例占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=3/6</a:t>
            </a:r>
            <a:r>
              <a:rPr lang="zh-CN" altLang="en-US" dirty="0">
                <a:latin typeface="Times New Roman" panose="02020603050405020304" pitchFamily="18" charset="0"/>
              </a:rPr>
              <a:t>，同样反例占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=3/6</a:t>
            </a:r>
            <a:r>
              <a:rPr lang="zh-CN" altLang="en-US" dirty="0">
                <a:latin typeface="Times New Roman" panose="02020603050405020304" pitchFamily="18" charset="0"/>
              </a:rPr>
              <a:t>，那么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子集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色泽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</a:rPr>
              <a:t>乌黑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包含编号为</a:t>
            </a:r>
            <a:r>
              <a:rPr lang="en-US" altLang="zh-CN" dirty="0">
                <a:latin typeface="Times New Roman" panose="02020603050405020304" pitchFamily="18" charset="0"/>
              </a:rPr>
              <a:t>{2,3,7,8,9,15}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</a:rPr>
              <a:t>个样例，其中正例占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=4/6</a:t>
            </a:r>
            <a:r>
              <a:rPr lang="zh-CN" altLang="en-US" dirty="0">
                <a:latin typeface="Times New Roman" panose="02020603050405020304" pitchFamily="18" charset="0"/>
              </a:rPr>
              <a:t>，同样反例占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=2/6</a:t>
            </a:r>
            <a:r>
              <a:rPr lang="zh-CN" altLang="en-US" dirty="0">
                <a:latin typeface="Times New Roman" panose="02020603050405020304" pitchFamily="18" charset="0"/>
              </a:rPr>
              <a:t>，那么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4C0E702-ED5B-45E2-8F05-9E5D9E0136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662796"/>
              </p:ext>
            </p:extLst>
          </p:nvPr>
        </p:nvGraphicFramePr>
        <p:xfrm>
          <a:off x="1930718" y="2134870"/>
          <a:ext cx="4902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02120" imgH="736560" progId="Equation.DSMT4">
                  <p:embed/>
                </p:oleObj>
              </mc:Choice>
              <mc:Fallback>
                <p:oleObj name="Equation" r:id="rId2" imgW="490212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30718" y="2134870"/>
                        <a:ext cx="49022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53C3CFF-030A-406B-8439-B7B04478C1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56294"/>
              </p:ext>
            </p:extLst>
          </p:nvPr>
        </p:nvGraphicFramePr>
        <p:xfrm>
          <a:off x="1930718" y="3781611"/>
          <a:ext cx="4978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78080" imgH="736560" progId="Equation.DSMT4">
                  <p:embed/>
                </p:oleObj>
              </mc:Choice>
              <mc:Fallback>
                <p:oleObj name="Equation" r:id="rId4" imgW="497808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0718" y="3781611"/>
                        <a:ext cx="49784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0903"/>
      </p:ext>
    </p:extLst>
  </p:cSld>
  <p:clrMapOvr>
    <a:masterClrMapping/>
  </p:clrMapOvr>
  <p:transition spd="slow"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60E40-AEE1-438C-A32D-ABFEFB8B7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98CABC-2A36-41B3-9F23-D1F890ED4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子集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色泽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</a:rPr>
              <a:t>浅白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包含编号为</a:t>
            </a:r>
            <a:r>
              <a:rPr lang="en-US" altLang="zh-CN" dirty="0">
                <a:latin typeface="Times New Roman" panose="02020603050405020304" pitchFamily="18" charset="0"/>
              </a:rPr>
              <a:t>{5,11,12,14,16}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个样例，其中正例占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=1/5</a:t>
            </a:r>
            <a:r>
              <a:rPr lang="zh-CN" altLang="en-US" dirty="0">
                <a:latin typeface="Times New Roman" panose="02020603050405020304" pitchFamily="18" charset="0"/>
              </a:rPr>
              <a:t>，同样反例占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=4/5</a:t>
            </a:r>
            <a:r>
              <a:rPr lang="zh-CN" altLang="en-US" dirty="0">
                <a:latin typeface="Times New Roman" panose="02020603050405020304" pitchFamily="18" charset="0"/>
              </a:rPr>
              <a:t>，那么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那么按“色泽”进行划分的信息增益为：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0EFA274-DA86-4CD9-A2D0-A75F1D2E45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063438"/>
              </p:ext>
            </p:extLst>
          </p:nvPr>
        </p:nvGraphicFramePr>
        <p:xfrm>
          <a:off x="1829435" y="1394778"/>
          <a:ext cx="4953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52880" imgH="736560" progId="Equation.DSMT4">
                  <p:embed/>
                </p:oleObj>
              </mc:Choice>
              <mc:Fallback>
                <p:oleObj name="Equation" r:id="rId2" imgW="495288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29435" y="1394778"/>
                        <a:ext cx="49530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876B62D-A24E-45DE-804D-D9AC02D568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449787"/>
              </p:ext>
            </p:extLst>
          </p:nvPr>
        </p:nvGraphicFramePr>
        <p:xfrm>
          <a:off x="1071563" y="2571750"/>
          <a:ext cx="74422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441920" imgH="2323800" progId="Equation.DSMT4">
                  <p:embed/>
                </p:oleObj>
              </mc:Choice>
              <mc:Fallback>
                <p:oleObj name="Equation" r:id="rId4" imgW="7441920" imgH="232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1563" y="2571750"/>
                        <a:ext cx="7442200" cy="232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4779747"/>
      </p:ext>
    </p:extLst>
  </p:cSld>
  <p:clrMapOvr>
    <a:masterClrMapping/>
  </p:clrMapOvr>
  <p:transition spd="slow"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4FF52-0069-4924-A9E0-D6395EC3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955F5B-E537-45A6-AD64-DD7EE36C6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同样计算其他属性的信息增益：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显然，属性“纹理”信息增益最大，所以选为划分属性。则构造第一层决策树为：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然后，学习算法以所有叶子节点进一步进行划分。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EDDC1B7-8272-4636-8325-B97D6CAC02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969883"/>
              </p:ext>
            </p:extLst>
          </p:nvPr>
        </p:nvGraphicFramePr>
        <p:xfrm>
          <a:off x="1720850" y="1127125"/>
          <a:ext cx="57023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02040" imgH="1320480" progId="Equation.DSMT4">
                  <p:embed/>
                </p:oleObj>
              </mc:Choice>
              <mc:Fallback>
                <p:oleObj name="Equation" r:id="rId2" imgW="5702040" imgH="1320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20850" y="1127125"/>
                        <a:ext cx="5702300" cy="13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707587A6-0BAC-4625-B770-80BD580B2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700" y="3068568"/>
            <a:ext cx="5889924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66631"/>
      </p:ext>
    </p:extLst>
  </p:cSld>
  <p:clrMapOvr>
    <a:masterClrMapping/>
  </p:clrMapOvr>
  <p:transition spd="slow">
    <p:pull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EE712-1401-4B9B-AC0E-883EA081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B73E4-46C9-4A1A-887D-6F37324A2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连续值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处理连续值最简单的方法是使用二分法</a:t>
            </a:r>
            <a:r>
              <a:rPr lang="en-US" altLang="zh-CN" dirty="0">
                <a:latin typeface="Times New Roman" panose="02020603050405020304" pitchFamily="18" charset="0"/>
              </a:rPr>
              <a:t>(bi-partition)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给定样本集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和连续属性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，假定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上共有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个不同取值，将这些值从小到大进行排序，得到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,…,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。显然，对于相邻取值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i</a:t>
            </a:r>
            <a:r>
              <a:rPr lang="en-US" altLang="zh-CN" baseline="30000" dirty="0">
                <a:latin typeface="Times New Roman" panose="02020603050405020304" pitchFamily="18" charset="0"/>
              </a:rPr>
              <a:t>+1</a:t>
            </a:r>
            <a:r>
              <a:rPr lang="zh-CN" altLang="en-US" dirty="0">
                <a:latin typeface="Times New Roman" panose="02020603050405020304" pitchFamily="18" charset="0"/>
              </a:rPr>
              <a:t>来说，可以选择划分点为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同样计算信息增益，并取获得最大增益的点为划分点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7B74C65-FFD6-4E5E-AEA7-4B66C63B90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948204"/>
              </p:ext>
            </p:extLst>
          </p:nvPr>
        </p:nvGraphicFramePr>
        <p:xfrm>
          <a:off x="2784475" y="2282677"/>
          <a:ext cx="3302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1920" imgH="888840" progId="Equation.DSMT4">
                  <p:embed/>
                </p:oleObj>
              </mc:Choice>
              <mc:Fallback>
                <p:oleObj name="Equation" r:id="rId2" imgW="33019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84475" y="2282677"/>
                        <a:ext cx="33020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8A85090-DBEA-426E-9CF8-8018F9D4FA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110177"/>
              </p:ext>
            </p:extLst>
          </p:nvPr>
        </p:nvGraphicFramePr>
        <p:xfrm>
          <a:off x="1647825" y="3568700"/>
          <a:ext cx="55753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574960" imgH="1574640" progId="Equation.DSMT4">
                  <p:embed/>
                </p:oleObj>
              </mc:Choice>
              <mc:Fallback>
                <p:oleObj name="Equation" r:id="rId4" imgW="5574960" imgH="1574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7825" y="3568700"/>
                        <a:ext cx="5575300" cy="157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4122674"/>
      </p:ext>
    </p:extLst>
  </p:cSld>
  <p:clrMapOvr>
    <a:masterClrMapping/>
  </p:clrMapOvr>
  <p:transition spd="slow">
    <p:pull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41963-5C8E-4833-9B84-205B6568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5AFF1-8A96-4C51-A674-974D9D67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简单代码实现</a:t>
            </a:r>
          </a:p>
          <a:p>
            <a:endParaRPr lang="zh-CN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72CD759-3D5C-491D-A1B7-9BA896678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90" y="1342728"/>
            <a:ext cx="8316070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sklearn.datasets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load_iris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sklearn.model_selection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cross_val_score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sklearn.tree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DecisionTreeClassifier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clf = DecisionTreeClassifier(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random_state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iris = load_iris()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clf.fit(iris.data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iris.target)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y_pred=clf.predict(iris.data)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(cross_val_score(clf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iris.data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iris.target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cv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927079"/>
      </p:ext>
    </p:extLst>
  </p:cSld>
  <p:clrMapOvr>
    <a:masterClrMapping/>
  </p:clrMapOvr>
  <p:transition spd="slow">
    <p:pull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31E54-727A-4FF9-9995-4ADC04D1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随机森林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055CE8-D189-4EFE-B24A-3009B974C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随机森林是集成学习中</a:t>
            </a:r>
            <a:r>
              <a:rPr lang="en-US" altLang="zh-CN" dirty="0">
                <a:latin typeface="Times New Roman" panose="02020603050405020304" pitchFamily="18" charset="0"/>
              </a:rPr>
              <a:t>Bagging</a:t>
            </a:r>
            <a:r>
              <a:rPr lang="zh-CN" altLang="en-US" dirty="0">
                <a:latin typeface="Times New Roman" panose="02020603050405020304" pitchFamily="18" charset="0"/>
              </a:rPr>
              <a:t>算法在决策树上的一种扩展，顾名思义是很多的决策树在一起组成森林。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考虑一个包含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个样本的数据集，我们每次随机取出一个样本，记录信息后放回数据集。如此一共进行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次采样后，我们记录的样本信息组成一个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个样本的数据集。则某个样本在</a:t>
            </a:r>
            <a:r>
              <a:rPr lang="en-US" altLang="zh-CN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次采样不能被选取的概率是</a:t>
            </a:r>
            <a:r>
              <a:rPr lang="en-US" altLang="zh-CN" dirty="0">
                <a:latin typeface="Times New Roman" panose="02020603050405020304" pitchFamily="18" charset="0"/>
              </a:rPr>
              <a:t>(1-1/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，取极限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也就是说，会有</a:t>
            </a:r>
            <a:r>
              <a:rPr lang="en-US" altLang="zh-CN" dirty="0">
                <a:latin typeface="Times New Roman" panose="02020603050405020304" pitchFamily="18" charset="0"/>
              </a:rPr>
              <a:t>63.2%</a:t>
            </a:r>
            <a:r>
              <a:rPr lang="zh-CN" altLang="en-US" dirty="0">
                <a:latin typeface="Times New Roman" panose="02020603050405020304" pitchFamily="18" charset="0"/>
              </a:rPr>
              <a:t>的样本出现在采样的新数据集中。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8458696-2FD7-4EE0-A39D-0F7FD82397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847209"/>
              </p:ext>
            </p:extLst>
          </p:nvPr>
        </p:nvGraphicFramePr>
        <p:xfrm>
          <a:off x="2701608" y="3005923"/>
          <a:ext cx="3086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85920" imgH="876240" progId="Equation.DSMT4">
                  <p:embed/>
                </p:oleObj>
              </mc:Choice>
              <mc:Fallback>
                <p:oleObj name="Equation" r:id="rId2" imgW="3085920" imgH="876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01608" y="3005923"/>
                        <a:ext cx="308610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0432823"/>
      </p:ext>
    </p:extLst>
  </p:cSld>
  <p:clrMapOvr>
    <a:masterClrMapping/>
  </p:clrMapOvr>
  <p:transition spd="slow">
    <p:pull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FB8D9-BA95-42A6-9F79-F661B22E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随机森林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B197B-94C0-4CC4-948F-01C6F93E7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基于此，我们每进行一次采样，使用</a:t>
            </a:r>
            <a:r>
              <a:rPr lang="en-US" altLang="zh-CN" dirty="0">
                <a:latin typeface="Times New Roman" panose="02020603050405020304" pitchFamily="18" charset="0"/>
              </a:rPr>
              <a:t>63.2%</a:t>
            </a:r>
            <a:r>
              <a:rPr lang="zh-CN" altLang="en-US" dirty="0">
                <a:latin typeface="Times New Roman" panose="02020603050405020304" pitchFamily="18" charset="0"/>
              </a:rPr>
              <a:t>的样本训练一棵决策树。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如此，一共进行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次这样的采样训练，我们可以得到一共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棵不同的决策树。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最终，利用投票机制，如果多数决策树赞同是正类，那最终随机森林的分类结果即为正类；反之，则为负类。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9EB03B-4C09-467F-BCE3-04A588E03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2679705"/>
            <a:ext cx="3197580" cy="24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63925"/>
      </p:ext>
    </p:extLst>
  </p:cSld>
  <p:clrMapOvr>
    <a:masterClrMapping/>
  </p:clrMapOvr>
  <p:transition spd="slow">
    <p:pull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C71AB-4D21-4518-90C3-ED16564F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随机森林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41E2F0-A330-49CA-8525-381C8F525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简单代码实现</a:t>
            </a:r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C5E742-908C-461F-8B70-F9AEA525C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" y="1263164"/>
            <a:ext cx="8343900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sklearn.ensemble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RandomForestClassifier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sklearn.datasets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load_iris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sklearn.model_selection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cross_val_score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iris = load_iris()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clf = RandomForestClassifier(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n_estimators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clf.fit(iris.data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iris.target)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y_pred=clf.predict(iris.data)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(cross_val_score(clf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iris.data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iris.target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cv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028553"/>
      </p:ext>
    </p:extLst>
  </p:cSld>
  <p:clrMapOvr>
    <a:masterClrMapping/>
  </p:clrMapOvr>
  <p:transition spd="slow">
    <p:pull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542097" y="2514283"/>
            <a:ext cx="6059805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extrusionH="57150">
              <a:bevelT w="0" h="0"/>
            </a:sp3d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7200" b="0" i="0" u="none" strike="noStrike" cap="none" spc="0" normalizeH="0" baseline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55000">
                      <a:srgbClr val="FCE291"/>
                    </a:gs>
                  </a:gsLst>
                  <a:lin ang="5400000" scaled="1"/>
                </a:gradFill>
                <a:effectLst>
                  <a:outerShdw blurRad="317500" sx="103000" sy="103000" algn="ctr" rotWithShape="0">
                    <a:srgbClr val="FCE291">
                      <a:alpha val="60000"/>
                    </a:srgbClr>
                  </a:outerShdw>
                </a:effectLst>
                <a:uLnTx/>
                <a:uFillTx/>
                <a:latin typeface="方正清刻本悦宋简体"/>
                <a:ea typeface="方正清刻本悦宋简体"/>
                <a:cs typeface="+mj-cs"/>
              </a:defRPr>
            </a:lvl1pPr>
          </a:lstStyle>
          <a:p>
            <a:r>
              <a:rPr lang="zh-CN" altLang="en-US" sz="5400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谢谢大家</a:t>
            </a:r>
          </a:p>
        </p:txBody>
      </p:sp>
    </p:spTree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3FEDB-2414-4DE1-A76D-34EAE47D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如何设计合适的机器学习模型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E873F0-EBDC-468F-89F8-C49F7AA93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线性回归评测步骤</a:t>
            </a:r>
            <a:endParaRPr lang="en-US" altLang="zh-CN" dirty="0"/>
          </a:p>
          <a:p>
            <a:r>
              <a:rPr lang="en-US" altLang="zh-CN" dirty="0"/>
              <a:t>Step 1</a:t>
            </a:r>
            <a:r>
              <a:rPr lang="zh-CN" altLang="en-US" dirty="0"/>
              <a:t>： 在训练集上训练一个模型（最小化    </a:t>
            </a:r>
            <a:r>
              <a:rPr lang="en-US" altLang="zh-CN" dirty="0"/>
              <a:t>      </a:t>
            </a:r>
            <a:r>
              <a:rPr lang="zh-CN" altLang="en-US" dirty="0"/>
              <a:t>来获得     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Step 2</a:t>
            </a:r>
            <a:r>
              <a:rPr lang="zh-CN" altLang="en-US" dirty="0"/>
              <a:t>：计算测试集上的损失函数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Step 3: </a:t>
            </a:r>
            <a:r>
              <a:rPr lang="zh-CN" altLang="en-US" dirty="0"/>
              <a:t>评价指标：相关系数   </a:t>
            </a:r>
            <a:r>
              <a:rPr lang="en-US" altLang="zh-CN" dirty="0"/>
              <a:t>or   </a:t>
            </a:r>
            <a:r>
              <a:rPr lang="zh-CN" altLang="en-US" dirty="0"/>
              <a:t>绝对值误差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7675FBD-D65D-493E-8934-E9906AFD96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058505"/>
              </p:ext>
            </p:extLst>
          </p:nvPr>
        </p:nvGraphicFramePr>
        <p:xfrm>
          <a:off x="5616549" y="1070120"/>
          <a:ext cx="609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480" imgH="342720" progId="Equation.DSMT4">
                  <p:embed/>
                </p:oleObj>
              </mc:Choice>
              <mc:Fallback>
                <p:oleObj name="Equation" r:id="rId2" imgW="6094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16549" y="1070120"/>
                        <a:ext cx="609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868091C-6ED8-44D0-AE0F-3CBE91FF61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00604"/>
              </p:ext>
            </p:extLst>
          </p:nvPr>
        </p:nvGraphicFramePr>
        <p:xfrm>
          <a:off x="7149785" y="1101870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040" imgH="279360" progId="Equation.DSMT4">
                  <p:embed/>
                </p:oleObj>
              </mc:Choice>
              <mc:Fallback>
                <p:oleObj name="Equation" r:id="rId4" imgW="2030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49785" y="1101870"/>
                        <a:ext cx="203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5A63014-4784-461D-A7BE-A84B926CAF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22875"/>
              </p:ext>
            </p:extLst>
          </p:nvPr>
        </p:nvGraphicFramePr>
        <p:xfrm>
          <a:off x="2419350" y="2260600"/>
          <a:ext cx="417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78160" imgH="850680" progId="Equation.DSMT4">
                  <p:embed/>
                </p:oleObj>
              </mc:Choice>
              <mc:Fallback>
                <p:oleObj name="Equation" r:id="rId6" imgW="4178160" imgH="850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19350" y="2260600"/>
                        <a:ext cx="41783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8692683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580F7-FB76-4882-9A44-101D7476A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如何设计合适的机器学习模型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90438-1676-4862-9545-36E38A08B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逻辑斯蒂回归评测步骤</a:t>
            </a:r>
            <a:endParaRPr lang="en-US" altLang="zh-CN" dirty="0"/>
          </a:p>
          <a:p>
            <a:r>
              <a:rPr lang="en-US" altLang="zh-CN" dirty="0"/>
              <a:t>Step 1</a:t>
            </a:r>
            <a:r>
              <a:rPr lang="zh-CN" altLang="en-US" dirty="0"/>
              <a:t>： 在训练集上训练一个模型（最小化    </a:t>
            </a:r>
            <a:r>
              <a:rPr lang="en-US" altLang="zh-CN" dirty="0"/>
              <a:t>      </a:t>
            </a:r>
            <a:r>
              <a:rPr lang="zh-CN" altLang="en-US" dirty="0"/>
              <a:t>来获得     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Step 2</a:t>
            </a:r>
            <a:r>
              <a:rPr lang="zh-CN" altLang="en-US" dirty="0"/>
              <a:t>：计算测试集上的损失函数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Step 3</a:t>
            </a:r>
            <a:r>
              <a:rPr lang="zh-CN" altLang="en-US" dirty="0"/>
              <a:t>：评价指标：正确率   </a:t>
            </a:r>
            <a:r>
              <a:rPr lang="en-US" altLang="zh-CN" dirty="0"/>
              <a:t>or   </a:t>
            </a:r>
            <a:r>
              <a:rPr lang="zh-CN" altLang="en-US" dirty="0"/>
              <a:t>错误率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4EB9B73-8854-4BC4-808F-E824190A6E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517867"/>
              </p:ext>
            </p:extLst>
          </p:nvPr>
        </p:nvGraphicFramePr>
        <p:xfrm>
          <a:off x="830249" y="2260433"/>
          <a:ext cx="7467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67480" imgH="850680" progId="Equation.DSMT4">
                  <p:embed/>
                </p:oleObj>
              </mc:Choice>
              <mc:Fallback>
                <p:oleObj name="Equation" r:id="rId2" imgW="7467480" imgH="8506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5A63014-4784-461D-A7BE-A84B926CAF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0249" y="2260433"/>
                        <a:ext cx="74676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D24C8BC-7BBD-4484-AC3D-CE6D79F860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615065"/>
              </p:ext>
            </p:extLst>
          </p:nvPr>
        </p:nvGraphicFramePr>
        <p:xfrm>
          <a:off x="5616549" y="1070120"/>
          <a:ext cx="609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480" imgH="342720" progId="Equation.DSMT4">
                  <p:embed/>
                </p:oleObj>
              </mc:Choice>
              <mc:Fallback>
                <p:oleObj name="Equation" r:id="rId4" imgW="609480" imgH="34272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7675FBD-D65D-493E-8934-E9906AFD96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16549" y="1070120"/>
                        <a:ext cx="609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562B321-4B9F-409F-ACB5-59A391F724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163975"/>
              </p:ext>
            </p:extLst>
          </p:nvPr>
        </p:nvGraphicFramePr>
        <p:xfrm>
          <a:off x="7149785" y="1101870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3040" imgH="279360" progId="Equation.DSMT4">
                  <p:embed/>
                </p:oleObj>
              </mc:Choice>
              <mc:Fallback>
                <p:oleObj name="Equation" r:id="rId6" imgW="203040" imgH="27936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3868091C-6ED8-44D0-AE0F-3CBE91FF61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49785" y="1101870"/>
                        <a:ext cx="203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9950886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95017-0B70-47D8-8D12-76B56926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如何设计合适的机器学习模型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B475A-2272-4F14-B367-F6888A589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如何来挑选合适的多项式特征？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看起来在训练集上表现非常好的模型，但并不适合于在测试集中使用。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EC3984-CB20-4481-998D-FE9CAD3F1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57" y="1725945"/>
            <a:ext cx="3553543" cy="2874189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761F41D0-E994-4DE2-9F8B-1FC937D99E41}"/>
              </a:ext>
            </a:extLst>
          </p:cNvPr>
          <p:cNvSpPr/>
          <p:nvPr/>
        </p:nvSpPr>
        <p:spPr>
          <a:xfrm>
            <a:off x="4363789" y="2762012"/>
            <a:ext cx="495380" cy="39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C645E98-CD3C-44CD-89CA-C85EC5607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679" y="1663235"/>
            <a:ext cx="3553543" cy="293689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BCCA7CA-B3A7-4B53-8E51-D28700AAA8D6}"/>
              </a:ext>
            </a:extLst>
          </p:cNvPr>
          <p:cNvSpPr/>
          <p:nvPr/>
        </p:nvSpPr>
        <p:spPr>
          <a:xfrm>
            <a:off x="1889257" y="1048482"/>
            <a:ext cx="1154447" cy="506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8E0455-E609-4689-BA22-9EC817EDF4C1}"/>
              </a:ext>
            </a:extLst>
          </p:cNvPr>
          <p:cNvSpPr/>
          <p:nvPr/>
        </p:nvSpPr>
        <p:spPr>
          <a:xfrm>
            <a:off x="6446142" y="1048482"/>
            <a:ext cx="1154447" cy="5063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测试集</a:t>
            </a:r>
          </a:p>
        </p:txBody>
      </p:sp>
    </p:spTree>
    <p:extLst>
      <p:ext uri="{BB962C8B-B14F-4D97-AF65-F5344CB8AC3E}">
        <p14:creationId xmlns:p14="http://schemas.microsoft.com/office/powerpoint/2010/main" val="2772177986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62FC0-45A2-4211-A165-B232D76BF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如何设计合适的机器学习模型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D585C-6BBD-4D38-B2D3-A5CFB94B4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49" y="625289"/>
            <a:ext cx="8675595" cy="4121188"/>
          </a:xfrm>
        </p:spPr>
        <p:txBody>
          <a:bodyPr/>
          <a:lstStyle/>
          <a:p>
            <a:r>
              <a:rPr lang="zh-CN" altLang="en-US" dirty="0"/>
              <a:t>那换句话说，</a:t>
            </a:r>
            <a:endParaRPr lang="en-US" altLang="zh-CN" dirty="0"/>
          </a:p>
          <a:p>
            <a:pPr lvl="1"/>
            <a:r>
              <a:rPr lang="zh-CN" altLang="en-US" dirty="0"/>
              <a:t>特征太少，容易欠拟合。</a:t>
            </a:r>
            <a:endParaRPr lang="en-US" altLang="zh-CN" dirty="0"/>
          </a:p>
          <a:p>
            <a:pPr lvl="1"/>
            <a:r>
              <a:rPr lang="zh-CN" altLang="en-US" dirty="0"/>
              <a:t>特征太多，容易过拟合。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基本的记录就是，我们设置一个开发集来进行模型选择</a:t>
            </a:r>
            <a:r>
              <a:rPr lang="en-US" altLang="zh-CN" dirty="0"/>
              <a:t>(Model Selection)</a:t>
            </a:r>
            <a:r>
              <a:rPr lang="zh-CN" altLang="en-US" dirty="0"/>
              <a:t>和参数调整（</a:t>
            </a:r>
            <a:r>
              <a:rPr lang="en-US" altLang="zh-CN" dirty="0"/>
              <a:t>Parameter Fine-tuning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7BB05D9-052A-4753-8863-1C04C8A9F1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201822"/>
              </p:ext>
            </p:extLst>
          </p:nvPr>
        </p:nvGraphicFramePr>
        <p:xfrm>
          <a:off x="644958" y="1985963"/>
          <a:ext cx="1892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92160" imgH="380880" progId="Equation.DSMT4">
                  <p:embed/>
                </p:oleObj>
              </mc:Choice>
              <mc:Fallback>
                <p:oleObj name="Equation" r:id="rId2" imgW="18921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4958" y="1985963"/>
                        <a:ext cx="1892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1CF2992-D504-47BA-9E6D-5825416A7A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647226"/>
              </p:ext>
            </p:extLst>
          </p:nvPr>
        </p:nvGraphicFramePr>
        <p:xfrm>
          <a:off x="644958" y="2344686"/>
          <a:ext cx="260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03160" imgH="419040" progId="Equation.DSMT4">
                  <p:embed/>
                </p:oleObj>
              </mc:Choice>
              <mc:Fallback>
                <p:oleObj name="Equation" r:id="rId4" imgW="26031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4958" y="2344686"/>
                        <a:ext cx="2603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34E9945-3B6B-43D3-AC03-D59336C9E9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799314"/>
              </p:ext>
            </p:extLst>
          </p:nvPr>
        </p:nvGraphicFramePr>
        <p:xfrm>
          <a:off x="644958" y="2725686"/>
          <a:ext cx="3327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27120" imgH="419040" progId="Equation.DSMT4">
                  <p:embed/>
                </p:oleObj>
              </mc:Choice>
              <mc:Fallback>
                <p:oleObj name="Equation" r:id="rId6" imgW="33271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4958" y="2725686"/>
                        <a:ext cx="33274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57DC026-702B-4C6D-997E-47E534C75F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070440"/>
              </p:ext>
            </p:extLst>
          </p:nvPr>
        </p:nvGraphicFramePr>
        <p:xfrm>
          <a:off x="644958" y="3435796"/>
          <a:ext cx="4597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597200" imgH="419040" progId="Equation.DSMT4">
                  <p:embed/>
                </p:oleObj>
              </mc:Choice>
              <mc:Fallback>
                <p:oleObj name="Equation" r:id="rId8" imgW="45972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4958" y="3435796"/>
                        <a:ext cx="45974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148270E-F44D-4E18-A278-81417BA3BB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674458"/>
              </p:ext>
            </p:extLst>
          </p:nvPr>
        </p:nvGraphicFramePr>
        <p:xfrm>
          <a:off x="2219758" y="3144241"/>
          <a:ext cx="88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8560" imgH="291960" progId="Equation.DSMT4">
                  <p:embed/>
                </p:oleObj>
              </mc:Choice>
              <mc:Fallback>
                <p:oleObj name="Equation" r:id="rId10" imgW="885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19758" y="3144241"/>
                        <a:ext cx="88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91A6E859-8650-423B-9727-7FBC44F2F699}"/>
              </a:ext>
            </a:extLst>
          </p:cNvPr>
          <p:cNvSpPr/>
          <p:nvPr/>
        </p:nvSpPr>
        <p:spPr>
          <a:xfrm>
            <a:off x="392965" y="1866585"/>
            <a:ext cx="5524185" cy="2063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A39C8B-BC03-4294-AAF7-5AA51DA29526}"/>
              </a:ext>
            </a:extLst>
          </p:cNvPr>
          <p:cNvSpPr/>
          <p:nvPr/>
        </p:nvSpPr>
        <p:spPr>
          <a:xfrm>
            <a:off x="6362686" y="1114124"/>
            <a:ext cx="2017725" cy="871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究竟选择哪个模型最合适？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C37BAC-7A4A-41D0-8BAD-F5D435610DED}"/>
              </a:ext>
            </a:extLst>
          </p:cNvPr>
          <p:cNvSpPr/>
          <p:nvPr/>
        </p:nvSpPr>
        <p:spPr>
          <a:xfrm>
            <a:off x="6362685" y="2251220"/>
            <a:ext cx="2017725" cy="1678433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这里，特征的最高次幂称为多项式特征的度 </a:t>
            </a:r>
            <a:r>
              <a:rPr lang="en-US" altLang="zh-CN" b="1" dirty="0">
                <a:solidFill>
                  <a:schemeClr val="tx1"/>
                </a:solidFill>
              </a:rPr>
              <a:t>(degree)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430906"/>
      </p:ext>
    </p:extLst>
  </p:cSld>
  <p:clrMapOvr>
    <a:masterClrMapping/>
  </p:clrMapOvr>
  <p:transition spd="slow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_TARGET" val="_self"/>
  <p:tag name="GENSWF_MOVIE_PRESENTATION_END_URL_TARGET" val="_self"/>
  <p:tag name="FLASHSPRING_PRESENTATION_TITLE" val="M080287D"/>
  <p:tag name="ISLIDE.GUIDESSETTING" val="{&quot;Name&quot;:&quot;窄&quot;,&quot;HeaderHeight&quot;:10.0,&quot;TopMargin&quot;:0.0,&quot;FooterHeight&quot;:5.0,&quot;BottomMargin&quot;:0.0,&quot;SideMargin&quot;:2.5,&quot;IntervalMargin&quot;:1.0,&quot;Id&quot;:&quot;GuidesStyle_Narrow&quot;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3173</TotalTime>
  <Words>3830</Words>
  <Application>Microsoft Office PowerPoint</Application>
  <PresentationFormat>全屏显示(16:9)</PresentationFormat>
  <Paragraphs>909</Paragraphs>
  <Slides>59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59</vt:i4>
      </vt:variant>
    </vt:vector>
  </HeadingPairs>
  <TitlesOfParts>
    <vt:vector size="71" baseType="lpstr">
      <vt:lpstr>Arial Unicode MS</vt:lpstr>
      <vt:lpstr>华文彩云</vt:lpstr>
      <vt:lpstr>微软雅黑</vt:lpstr>
      <vt:lpstr>Arial</vt:lpstr>
      <vt:lpstr>Calibri</vt:lpstr>
      <vt:lpstr>Constantia</vt:lpstr>
      <vt:lpstr>Times New Roman</vt:lpstr>
      <vt:lpstr>Wingdings</vt:lpstr>
      <vt:lpstr>Wingdings 2</vt:lpstr>
      <vt:lpstr>流畅</vt:lpstr>
      <vt:lpstr>Equation</vt:lpstr>
      <vt:lpstr>MathType 7.0 Equation</vt:lpstr>
      <vt:lpstr>PowerPoint 演示文稿</vt:lpstr>
      <vt:lpstr>PowerPoint 演示文稿</vt:lpstr>
      <vt:lpstr>PowerPoint 演示文稿</vt:lpstr>
      <vt:lpstr>如何设计合适的机器学习模型</vt:lpstr>
      <vt:lpstr>如何设计合适的机器学习模型</vt:lpstr>
      <vt:lpstr>如何设计合适的机器学习模型</vt:lpstr>
      <vt:lpstr>如何设计合适的机器学习模型</vt:lpstr>
      <vt:lpstr>如何设计合适的机器学习模型</vt:lpstr>
      <vt:lpstr>如何设计合适的机器学习模型</vt:lpstr>
      <vt:lpstr>如何设计合适的机器学习模型</vt:lpstr>
      <vt:lpstr>如何设计合适的机器学习模型</vt:lpstr>
      <vt:lpstr>如何设计合适的机器学习模型</vt:lpstr>
      <vt:lpstr>如何设计合适的机器学习模型</vt:lpstr>
      <vt:lpstr>偏置  vs.  偏差</vt:lpstr>
      <vt:lpstr>模型选择(使用什么样的特征)</vt:lpstr>
      <vt:lpstr>模型选择(使用什么样的特征)</vt:lpstr>
      <vt:lpstr>参数调整(微调选择参数)</vt:lpstr>
      <vt:lpstr>参数调整(微调选择参数)</vt:lpstr>
      <vt:lpstr>参数调整(微调选择参数)</vt:lpstr>
      <vt:lpstr>数据量与模型训练关系</vt:lpstr>
      <vt:lpstr>数据量与模型训练关系</vt:lpstr>
      <vt:lpstr>数据量与模型训练关系</vt:lpstr>
      <vt:lpstr>如何设计合理的模型？</vt:lpstr>
      <vt:lpstr>PowerPoint 演示文稿</vt:lpstr>
      <vt:lpstr>k-最近邻模型</vt:lpstr>
      <vt:lpstr>k-最近邻模型</vt:lpstr>
      <vt:lpstr>k-最近邻模型</vt:lpstr>
      <vt:lpstr>k-最近邻模型</vt:lpstr>
      <vt:lpstr>k-最近邻模型</vt:lpstr>
      <vt:lpstr>k-最近邻算法</vt:lpstr>
      <vt:lpstr>k-最近邻模型</vt:lpstr>
      <vt:lpstr>k-最近邻模型</vt:lpstr>
      <vt:lpstr>k-最近邻模型</vt:lpstr>
      <vt:lpstr>PowerPoint 演示文稿</vt:lpstr>
      <vt:lpstr>朴素贝叶斯</vt:lpstr>
      <vt:lpstr>朴素贝叶斯</vt:lpstr>
      <vt:lpstr>朴素贝叶斯</vt:lpstr>
      <vt:lpstr>朴素贝叶斯</vt:lpstr>
      <vt:lpstr>朴素贝叶斯</vt:lpstr>
      <vt:lpstr>朴素贝叶斯</vt:lpstr>
      <vt:lpstr>朴素贝叶斯</vt:lpstr>
      <vt:lpstr>朴素贝叶斯</vt:lpstr>
      <vt:lpstr>朴素贝叶斯</vt:lpstr>
      <vt:lpstr>朴素贝叶斯</vt:lpstr>
      <vt:lpstr>朴素贝叶斯</vt:lpstr>
      <vt:lpstr>PowerPoint 演示文稿</vt:lpstr>
      <vt:lpstr>决策树</vt:lpstr>
      <vt:lpstr>决策树</vt:lpstr>
      <vt:lpstr>决策树</vt:lpstr>
      <vt:lpstr>决策树</vt:lpstr>
      <vt:lpstr>决策树</vt:lpstr>
      <vt:lpstr>决策树</vt:lpstr>
      <vt:lpstr>决策树</vt:lpstr>
      <vt:lpstr>决策树</vt:lpstr>
      <vt:lpstr>决策树</vt:lpstr>
      <vt:lpstr>随机森林</vt:lpstr>
      <vt:lpstr>随机森林</vt:lpstr>
      <vt:lpstr>随机森林</vt:lpstr>
      <vt:lpstr>PowerPoint 演示文稿</vt:lpstr>
    </vt:vector>
  </TitlesOfParts>
  <Company>中智讯（武汉）科技有限公司</Company>
  <LinksUpToDate>false</LinksUpToDate>
  <SharedDoc>false</SharedDoc>
  <HyperlinkBase>www.uicctech.com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基于IPv6技术的无线传感物联网技术</dc:title>
  <dc:subject>物联网解决方案</dc:subject>
  <dc:creator>lusi</dc:creator>
  <cp:lastModifiedBy>王 津</cp:lastModifiedBy>
  <cp:revision>3185</cp:revision>
  <cp:lastPrinted>2018-07-16T05:25:00Z</cp:lastPrinted>
  <dcterms:created xsi:type="dcterms:W3CDTF">2008-09-02T01:49:00Z</dcterms:created>
  <dcterms:modified xsi:type="dcterms:W3CDTF">2021-04-08T09:50:02Z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