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399" r:id="rId2"/>
    <p:sldId id="713" r:id="rId3"/>
    <p:sldId id="738" r:id="rId4"/>
    <p:sldId id="807" r:id="rId5"/>
    <p:sldId id="876" r:id="rId6"/>
    <p:sldId id="877" r:id="rId7"/>
    <p:sldId id="880" r:id="rId8"/>
    <p:sldId id="878" r:id="rId9"/>
    <p:sldId id="879" r:id="rId10"/>
    <p:sldId id="843" r:id="rId11"/>
    <p:sldId id="881" r:id="rId12"/>
    <p:sldId id="882" r:id="rId13"/>
    <p:sldId id="883" r:id="rId14"/>
    <p:sldId id="884" r:id="rId15"/>
    <p:sldId id="885" r:id="rId16"/>
    <p:sldId id="886" r:id="rId17"/>
    <p:sldId id="887" r:id="rId18"/>
    <p:sldId id="888" r:id="rId19"/>
    <p:sldId id="889" r:id="rId20"/>
    <p:sldId id="890" r:id="rId21"/>
    <p:sldId id="891" r:id="rId22"/>
    <p:sldId id="892" r:id="rId23"/>
    <p:sldId id="893" r:id="rId24"/>
    <p:sldId id="894" r:id="rId25"/>
    <p:sldId id="895" r:id="rId26"/>
    <p:sldId id="896" r:id="rId27"/>
    <p:sldId id="897" r:id="rId28"/>
    <p:sldId id="898" r:id="rId29"/>
    <p:sldId id="899" r:id="rId30"/>
    <p:sldId id="900" r:id="rId31"/>
    <p:sldId id="901" r:id="rId32"/>
    <p:sldId id="902" r:id="rId33"/>
    <p:sldId id="903" r:id="rId34"/>
    <p:sldId id="904" r:id="rId35"/>
    <p:sldId id="905" r:id="rId36"/>
    <p:sldId id="906" r:id="rId37"/>
    <p:sldId id="907" r:id="rId38"/>
    <p:sldId id="908" r:id="rId39"/>
    <p:sldId id="909" r:id="rId40"/>
    <p:sldId id="910" r:id="rId41"/>
    <p:sldId id="911" r:id="rId42"/>
    <p:sldId id="912" r:id="rId43"/>
    <p:sldId id="913" r:id="rId44"/>
    <p:sldId id="914" r:id="rId45"/>
    <p:sldId id="915" r:id="rId46"/>
    <p:sldId id="916" r:id="rId47"/>
    <p:sldId id="917" r:id="rId48"/>
    <p:sldId id="918" r:id="rId49"/>
    <p:sldId id="919" r:id="rId50"/>
    <p:sldId id="920" r:id="rId51"/>
    <p:sldId id="921" r:id="rId52"/>
    <p:sldId id="922" r:id="rId53"/>
    <p:sldId id="923" r:id="rId54"/>
    <p:sldId id="924" r:id="rId55"/>
    <p:sldId id="736" r:id="rId56"/>
  </p:sldIdLst>
  <p:sldSz cx="9144000" cy="5143500" type="screen16x9"/>
  <p:notesSz cx="9942513" cy="6761163"/>
  <p:custDataLst>
    <p:tags r:id="rId5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0">
          <p15:clr>
            <a:srgbClr val="A4A3A4"/>
          </p15:clr>
        </p15:guide>
        <p15:guide id="2" pos="453">
          <p15:clr>
            <a:srgbClr val="A4A3A4"/>
          </p15:clr>
        </p15:guide>
        <p15:guide id="3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5B9BD5"/>
    <a:srgbClr val="FFF2CC"/>
    <a:srgbClr val="C3DDB3"/>
    <a:srgbClr val="C5E0B4"/>
    <a:srgbClr val="FFE699"/>
    <a:srgbClr val="EDEDED"/>
    <a:srgbClr val="D5CEC6"/>
    <a:srgbClr val="EF8E4C"/>
    <a:srgbClr val="F09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8" autoAdjust="0"/>
    <p:restoredTop sz="88769" autoAdjust="0"/>
  </p:normalViewPr>
  <p:slideViewPr>
    <p:cSldViewPr snapToGrid="0">
      <p:cViewPr>
        <p:scale>
          <a:sx n="100" d="100"/>
          <a:sy n="100" d="100"/>
        </p:scale>
        <p:origin x="1872" y="654"/>
      </p:cViewPr>
      <p:guideLst>
        <p:guide orient="horz" pos="1090"/>
        <p:guide pos="453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160" y="35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69CFA-11C7-4DA9-ACBF-C33CD51B1BB2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FD892-7058-4AC6-A327-872754B3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4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7119-95BD-4228-9886-B2ACBAF66FB6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16213" y="506413"/>
            <a:ext cx="4510087" cy="2536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B666E-3B84-4CB4-9B7B-D2C16F9D2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2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91282-A8C9-4973-AC3E-440DA888F80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92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/>
              <a:t>按照脚本修改，</a:t>
            </a:r>
            <a:r>
              <a:rPr lang="zh-CN" altLang="en-US" sz="900" dirty="0">
                <a:sym typeface="+mn-ea"/>
              </a:rPr>
              <a:t>在右边</a:t>
            </a:r>
            <a:r>
              <a:rPr lang="zh-CN" altLang="en-US" sz="900" dirty="0"/>
              <a:t>添加云大和信息学院图案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8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356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8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" y="339389"/>
            <a:ext cx="1061688" cy="95157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486155" y="333954"/>
            <a:ext cx="1061687" cy="978011"/>
          </a:xfrm>
          <a:prstGeom prst="rect">
            <a:avLst/>
          </a:prstGeom>
          <a:solidFill>
            <a:schemeClr val="tx1">
              <a:lumMod val="8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1311966"/>
            <a:ext cx="9144000" cy="30787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781093"/>
            <a:ext cx="9144000" cy="588399"/>
          </a:xfrm>
          <a:prstGeom prst="rect">
            <a:avLst/>
          </a:prstGeom>
        </p:spPr>
        <p:txBody>
          <a:bodyPr anchor="b" anchorCtr="0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-1" y="333955"/>
            <a:ext cx="440111" cy="936000"/>
          </a:xfrm>
          <a:prstGeom prst="rect">
            <a:avLst/>
          </a:prstGeom>
          <a:solidFill>
            <a:schemeClr val="tx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2369492"/>
            <a:ext cx="9144000" cy="112113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25" y="486025"/>
            <a:ext cx="3188736" cy="66724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0" y="63636"/>
            <a:ext cx="5097623" cy="453221"/>
          </a:xfrm>
          <a:prstGeom prst="rect">
            <a:avLst/>
          </a:prstGeom>
        </p:spPr>
        <p:txBody>
          <a:bodyPr anchor="b" anchorCtr="0"/>
          <a:lstStyle>
            <a:lvl1pPr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77" y="3621337"/>
            <a:ext cx="907086" cy="845408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7710062" y="3590054"/>
            <a:ext cx="936000" cy="936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33" y="1566110"/>
            <a:ext cx="936002" cy="997030"/>
          </a:xfrm>
          <a:prstGeom prst="rect">
            <a:avLst/>
          </a:prstGeom>
        </p:spPr>
      </p:pic>
      <p:sp>
        <p:nvSpPr>
          <p:cNvPr id="31" name="矩形 30"/>
          <p:cNvSpPr/>
          <p:nvPr userDrawn="1"/>
        </p:nvSpPr>
        <p:spPr>
          <a:xfrm>
            <a:off x="6716234" y="1559775"/>
            <a:ext cx="936002" cy="1030773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60" y="2850635"/>
            <a:ext cx="936002" cy="1284870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6716233" y="2590549"/>
            <a:ext cx="93600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6716235" y="3520214"/>
            <a:ext cx="960207" cy="61529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711345" y="2590549"/>
            <a:ext cx="936000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7652234" y="2861406"/>
            <a:ext cx="9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Yunnan University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0" y="478214"/>
            <a:ext cx="1763486" cy="6008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1763486" y="478213"/>
            <a:ext cx="1763486" cy="6008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2150" y="1214846"/>
            <a:ext cx="4831553" cy="359887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4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6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5">
                  <a:lumMod val="60000"/>
                  <a:lumOff val="40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 eaLnBrk="1" latinLnBrk="0" hangingPunct="1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706271" y="1593520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8706271" y="2590549"/>
            <a:ext cx="440111" cy="936000"/>
          </a:xfrm>
          <a:prstGeom prst="rect">
            <a:avLst/>
          </a:prstGeom>
          <a:solidFill>
            <a:sysClr val="window" lastClr="FFFFFF">
              <a:lumMod val="9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8703889" y="3590054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8703889" y="4587083"/>
            <a:ext cx="440111" cy="43280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5" y="407774"/>
            <a:ext cx="1145743" cy="862181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492747" y="407773"/>
            <a:ext cx="1145743" cy="862623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4709222" y="1167563"/>
            <a:ext cx="1433700" cy="1023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 userDrawn="1"/>
        </p:nvSpPr>
        <p:spPr>
          <a:xfrm>
            <a:off x="6114122" y="1167563"/>
            <a:ext cx="1548000" cy="1023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7633322" y="1167563"/>
            <a:ext cx="1510678" cy="1023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6591" y="334397"/>
            <a:ext cx="44011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75" y="370647"/>
            <a:ext cx="3291723" cy="688796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-336" y="1377875"/>
            <a:ext cx="9144000" cy="31109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 userDrawn="1"/>
        </p:nvCxnSpPr>
        <p:spPr>
          <a:xfrm>
            <a:off x="0" y="501648"/>
            <a:ext cx="9144000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矩形 1"/>
          <p:cNvSpPr/>
          <p:nvPr userDrawn="1"/>
        </p:nvSpPr>
        <p:spPr>
          <a:xfrm>
            <a:off x="0" y="0"/>
            <a:ext cx="310100" cy="6281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8290683" y="4916051"/>
            <a:ext cx="853317" cy="22744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C89FB959-9AA2-4214-ACBE-8CB9E5BC13E9}" type="datetime10">
              <a:rPr lang="zh-CN" altLang="en-US" smtClean="0">
                <a:solidFill>
                  <a:schemeClr val="tx2">
                    <a:lumMod val="75000"/>
                  </a:schemeClr>
                </a:solidFill>
              </a:rPr>
              <a:t>10:26</a:t>
            </a:fld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/ </a:t>
            </a:r>
            <a:fld id="{0C913308-F349-4B6D-A68A-DD1791B4A57B}" type="slidenum"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‹#›</a:t>
            </a:fld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155" y="12223"/>
            <a:ext cx="2338938" cy="489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slow">
    <p:pull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mathtype.cn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mendeley.com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://www.zotero.org/styl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://ieeeauthorcenter.ieee.org/create-your-ieee-article/use-authoring-tools-and-ieee-article-templates/ieee-article-templates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deeplearning.stanford.edu/wiki/index.php/Sparse_Autoencoder_Notation_Summary" TargetMode="External"/><Relationship Id="rId3" Type="http://schemas.openxmlformats.org/officeDocument/2006/relationships/hyperlink" Target="http://deeplearning.stanford.edu/wiki/index.php/Neural_Networks" TargetMode="External"/><Relationship Id="rId7" Type="http://schemas.openxmlformats.org/officeDocument/2006/relationships/hyperlink" Target="http://deeplearning.stanford.edu/wiki/index.php/Visualizing_a_Trained_Autoencoder" TargetMode="External"/><Relationship Id="rId2" Type="http://schemas.openxmlformats.org/officeDocument/2006/relationships/hyperlink" Target="http://deeplearning.stanford.edu/wiki/index.php/UFLDL_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eplearning.stanford.edu/wiki/index.php/Autoencoders_and_Sparsity" TargetMode="External"/><Relationship Id="rId5" Type="http://schemas.openxmlformats.org/officeDocument/2006/relationships/hyperlink" Target="http://deeplearning.stanford.edu/wiki/index.php/Gradient_checking_and_advanced_optimization" TargetMode="External"/><Relationship Id="rId4" Type="http://schemas.openxmlformats.org/officeDocument/2006/relationships/hyperlink" Target="http://deeplearning.stanford.edu/wiki/index.php/Backpropagation_Algorithm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ctex.org/CTeXDownloa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t="5924" r="7009" b="5975"/>
          <a:stretch>
            <a:fillRect/>
          </a:stretch>
        </p:blipFill>
        <p:spPr>
          <a:xfrm>
            <a:off x="1180034" y="1636030"/>
            <a:ext cx="2398908" cy="2433069"/>
          </a:xfrm>
          <a:prstGeom prst="rect">
            <a:avLst/>
          </a:prstGeom>
        </p:spPr>
      </p:pic>
      <p:sp>
        <p:nvSpPr>
          <p:cNvPr id="3" name="文本框 1"/>
          <p:cNvSpPr>
            <a:spLocks noChangeArrowheads="1"/>
          </p:cNvSpPr>
          <p:nvPr/>
        </p:nvSpPr>
        <p:spPr bwMode="auto">
          <a:xfrm>
            <a:off x="5752613" y="2720259"/>
            <a:ext cx="77457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王津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AD3A5AEB-8EDD-4A8B-95AA-334BB22C6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801" y="1986975"/>
            <a:ext cx="3134192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b="1" spc="300" dirty="0"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Latex</a:t>
            </a:r>
            <a:r>
              <a:rPr lang="zh-CN" altLang="en-US" sz="3200" b="1" spc="300" dirty="0"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简要教程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96818-3F09-486A-882E-4C879689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Latex 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F696D-2CC5-4A6F-80CF-AAACC42BD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Let's write the traditional Hello World in LaTeX.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If you have installed CTEX, first open </a:t>
            </a:r>
            <a:r>
              <a:rPr lang="en-US" altLang="zh-CN" dirty="0" err="1"/>
              <a:t>Winedt</a:t>
            </a:r>
            <a:r>
              <a:rPr lang="en-US" altLang="zh-CN" dirty="0"/>
              <a:t> create a new file with ending .tex.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Then type in the following code below to render "Hello World!" and run “</a:t>
            </a:r>
            <a:r>
              <a:rPr lang="en-US" altLang="zh-CN" dirty="0" err="1"/>
              <a:t>PDFTexify</a:t>
            </a:r>
            <a:r>
              <a:rPr lang="en-US" altLang="zh-CN" dirty="0"/>
              <a:t>".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1344F03-7043-4DAE-A415-1A55A4276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330" y="2807485"/>
            <a:ext cx="3839513" cy="1938992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\documentclass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[a4paper]{article}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\begin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{document}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Hello World !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Arial Unicode MS" panose="020B0604020202020204" pitchFamily="34" charset="-122"/>
                <a:ea typeface="SFMono-Regular"/>
              </a:rPr>
              <a:t>% This is your content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6A737D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6A737D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\end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{document}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69711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9CCC9-C939-4461-A044-2BE99005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Latex File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552F0FD-8E81-44FE-81B2-881D0831D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50" y="1214438"/>
            <a:ext cx="5959078" cy="3250406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FD7605B-9A29-4726-83F3-00731B2E31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0"/>
          <a:stretch/>
        </p:blipFill>
        <p:spPr>
          <a:xfrm>
            <a:off x="6223372" y="516857"/>
            <a:ext cx="2618477" cy="462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53853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BDB91-219F-40DA-A9A7-FD614431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Latex 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8ADCD-0E68-479D-BA60-0FD8EB117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 deeper look into your first LaTeX file easily shows that: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zh-CN" dirty="0"/>
              <a:t>The first line tells the Interpreter that you are working on an </a:t>
            </a:r>
            <a:r>
              <a:rPr lang="en-US" altLang="zh-CN" b="1" dirty="0"/>
              <a:t>article</a:t>
            </a:r>
            <a:r>
              <a:rPr lang="en-US" altLang="zh-CN" dirty="0"/>
              <a:t> with the size of the a4. Other types of document you might be working with in the future are </a:t>
            </a:r>
            <a:r>
              <a:rPr lang="en-US" altLang="zh-CN" b="1" dirty="0"/>
              <a:t>report</a:t>
            </a:r>
            <a:r>
              <a:rPr lang="en-US" altLang="zh-CN" dirty="0"/>
              <a:t>, </a:t>
            </a:r>
            <a:r>
              <a:rPr lang="en-US" altLang="zh-CN" b="1" dirty="0"/>
              <a:t>book</a:t>
            </a:r>
            <a:r>
              <a:rPr lang="en-US" altLang="zh-CN" dirty="0"/>
              <a:t>... and so on.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zh-CN" dirty="0"/>
              <a:t>A document is wrapped by the </a:t>
            </a:r>
            <a:r>
              <a:rPr lang="en-US" altLang="zh-CN" b="1" dirty="0"/>
              <a:t>\begin{document} </a:t>
            </a:r>
            <a:r>
              <a:rPr lang="en-US" altLang="zh-CN" dirty="0"/>
              <a:t>and </a:t>
            </a:r>
            <a:r>
              <a:rPr lang="en-US" altLang="zh-CN" b="1" dirty="0"/>
              <a:t>\end{document}</a:t>
            </a:r>
            <a:r>
              <a:rPr lang="en-US" altLang="zh-CN" dirty="0"/>
              <a:t>. Think of this as the heart of the document, as the main() in java or C++... without which the document can't be rendered.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zh-CN" dirty="0"/>
              <a:t>The part between begin and end ( which, in this case, is Hello World ) is simply your own content.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zh-CN" dirty="0"/>
              <a:t>A </a:t>
            </a:r>
            <a:r>
              <a:rPr lang="en-US" altLang="zh-CN" b="1" dirty="0"/>
              <a:t>percent sign </a:t>
            </a:r>
            <a:r>
              <a:rPr lang="en-US" altLang="zh-CN" dirty="0"/>
              <a:t>(%) denotes your comment, which LaTeX will ignore.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646077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D6D7C-9E06-44EE-A64B-D33C06F8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Latex 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3D571-3C55-4D94-B01A-5CED94AE2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800" dirty="0"/>
              <a:t>Attention</a:t>
            </a: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1600" dirty="0"/>
              <a:t>Looking back at </a:t>
            </a:r>
            <a:r>
              <a:rPr lang="en-US" altLang="zh-CN" sz="1600" b="1" dirty="0"/>
              <a:t>\begin{document}, \end{document}, \</a:t>
            </a:r>
            <a:r>
              <a:rPr lang="en-US" altLang="zh-CN" sz="1600" b="1" dirty="0" err="1"/>
              <a:t>documentclass</a:t>
            </a:r>
            <a:r>
              <a:rPr lang="en-US" altLang="zh-CN" sz="1600" b="1" dirty="0"/>
              <a:t>[a4paper]{article}</a:t>
            </a:r>
            <a:r>
              <a:rPr lang="en-US" altLang="zh-CN" sz="1600" dirty="0"/>
              <a:t>. You may notice the pattern now. These are called </a:t>
            </a:r>
            <a:r>
              <a:rPr lang="en-US" altLang="zh-CN" sz="1600" b="1" dirty="0"/>
              <a:t>Typesetting Commands </a:t>
            </a:r>
            <a:r>
              <a:rPr lang="en-US" altLang="zh-CN" sz="1600" dirty="0"/>
              <a:t>( which are usually preceded by “\” ) and arguments ( placed inside curly braces “{}” ). LaTeX are basically normal texts, but powered by these commands.</a:t>
            </a: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1600" dirty="0"/>
              <a:t>While you are following this guide, everything will work smoothly. However, in the future, should there be any problems, </a:t>
            </a:r>
            <a:r>
              <a:rPr lang="en-US" altLang="zh-CN" sz="1600" b="1" dirty="0"/>
              <a:t>don't panic</a:t>
            </a:r>
            <a:r>
              <a:rPr lang="en-US" altLang="zh-CN" sz="1600" dirty="0"/>
              <a:t>. The error reports are human-friendly and readable. If you can't resolve them, a search tool like Google may be your best friend.</a:t>
            </a: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sz="1600" dirty="0"/>
              <a:t>Some characters are </a:t>
            </a:r>
            <a:r>
              <a:rPr lang="en-US" altLang="zh-CN" sz="1600" b="1" dirty="0"/>
              <a:t>predefined with special meanings in LaTeX. You may want to use backslashes (\) in front of these characters for proper output.</a:t>
            </a:r>
            <a:endParaRPr lang="zh-CN" altLang="en-US" sz="1600" b="1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5D5955-2B82-48E5-AAA6-E66B272C2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4473909"/>
            <a:ext cx="33528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63316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27BE3-9D92-47EA-BECB-8D9A78CA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Chinese Usage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4876B-86C9-46AF-9952-5F719D07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A tricky situation is dealing with Chinese in Latex. Here, </a:t>
            </a:r>
            <a:r>
              <a:rPr lang="en-US" altLang="zh-CN" dirty="0" err="1"/>
              <a:t>usepackage</a:t>
            </a:r>
            <a:r>
              <a:rPr lang="en-US" altLang="zh-CN" dirty="0"/>
              <a:t>{CJKutf8} with \begin{CJK}{UTF8} and \end{CJK} comes in very handy. Here's Chinese example: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FC0D0A-84B7-4987-A336-6AA102E48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482" y="1819513"/>
            <a:ext cx="5480988" cy="332398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\documentclass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[a4paper]{article}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\usepackage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{CJKutf8}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\begin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{document}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\begin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{CJK}{UTF8}{min}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这是一行中文字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Arial Unicode MS" panose="020B0604020202020204" pitchFamily="34" charset="-122"/>
                <a:ea typeface="SFMono-Regular"/>
              </a:rPr>
              <a:t>%Thank you for reading this article.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\end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{CJK}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\end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{document}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080717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BE96D-A8AA-406D-B370-FF733917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374A10-389B-4687-A7AB-06EAE9BB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It is very important to organize your document well. Thus, let's start by putting your items into a list.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Two common types of lists are unordered and ordered list. Each of them can be handled with ease in LaTeX document: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Unordered List</a:t>
            </a:r>
            <a:br>
              <a:rPr lang="en-US" altLang="zh-CN" dirty="0"/>
            </a:br>
            <a:r>
              <a:rPr lang="en-US" altLang="zh-CN" dirty="0"/>
              <a:t>Unordered list only needs </a:t>
            </a:r>
            <a:r>
              <a:rPr lang="en-US" altLang="zh-CN" b="1" dirty="0"/>
              <a:t>"itemize"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     (pun intended)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Ordered List</a:t>
            </a:r>
            <a:br>
              <a:rPr lang="en-US" altLang="zh-CN" dirty="0"/>
            </a:br>
            <a:r>
              <a:rPr lang="en-US" altLang="zh-CN" dirty="0"/>
              <a:t>Ordered list, however, need us to </a:t>
            </a:r>
          </a:p>
          <a:p>
            <a:r>
              <a:rPr lang="en-US" altLang="zh-CN" b="1" dirty="0"/>
              <a:t>     "enumerate"</a:t>
            </a:r>
            <a:r>
              <a:rPr lang="en-US" altLang="zh-CN" dirty="0"/>
              <a:t> them. (pun intended)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0BAA5D-2E1D-4152-9A24-A4F898C2A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11" y="2404492"/>
            <a:ext cx="2198038" cy="1107996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\begin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{itemize}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\item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Item.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\item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Another Item.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\end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{itemize}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6E3FDA-AD14-46C2-80FC-8C54E62D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11" y="3882053"/>
            <a:ext cx="2172390" cy="1107996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\begin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{enumerate}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\item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First Item.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\item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Second Item.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\end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{enumerate}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720792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2F962-D280-4598-94A7-B1706FB9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Lists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FD123-8D8C-4716-975D-5DA291A6E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Here's how two types of list display in the output: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AB78FA-6939-4673-8D28-1CD4C8D3F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51" y="1248172"/>
            <a:ext cx="9144000" cy="302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82830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1E17A-3BAA-4938-A628-7000BA5E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Paragraph and section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47E3F-2197-4BD1-BF45-1B378FFAC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 begin a section with </a:t>
            </a:r>
            <a:r>
              <a:rPr lang="en-US" altLang="zh-CN" b="1" dirty="0"/>
              <a:t>\section </a:t>
            </a:r>
            <a:r>
              <a:rPr lang="en-US" altLang="zh-CN" dirty="0"/>
              <a:t>and a paragraph with </a:t>
            </a:r>
            <a:r>
              <a:rPr lang="en-US" altLang="zh-CN" b="1" dirty="0"/>
              <a:t>\paragraph</a:t>
            </a:r>
            <a:r>
              <a:rPr lang="en-US" altLang="zh-CN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You can also add subsection with </a:t>
            </a:r>
            <a:r>
              <a:rPr lang="en-US" altLang="zh-CN" b="1" dirty="0"/>
              <a:t>\subsection </a:t>
            </a:r>
            <a:r>
              <a:rPr lang="en-US" altLang="zh-CN" dirty="0"/>
              <a:t>and subparagraph with </a:t>
            </a:r>
            <a:r>
              <a:rPr lang="en-US" altLang="zh-CN" b="1" dirty="0"/>
              <a:t>\subparagraph</a:t>
            </a:r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1D4755-26FE-453A-AAC4-248E5B404C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81" y="2204507"/>
            <a:ext cx="6719935" cy="287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89526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ACAAE-1010-469B-A01B-6D563CE8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Making a table of 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B2C21-19DA-4EAC-8F91-E974C0CF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It's useful to open sections and subsections with a </a:t>
            </a:r>
            <a:r>
              <a:rPr lang="en-US" altLang="zh-CN" b="1" dirty="0"/>
              <a:t>\</a:t>
            </a:r>
            <a:r>
              <a:rPr lang="en-US" altLang="zh-CN" b="1" dirty="0" err="1"/>
              <a:t>tableofcontents</a:t>
            </a: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you can use </a:t>
            </a:r>
            <a:r>
              <a:rPr lang="en-US" altLang="zh-CN" b="1" dirty="0"/>
              <a:t>\</a:t>
            </a:r>
            <a:r>
              <a:rPr lang="en-US" altLang="zh-CN" b="1" dirty="0" err="1"/>
              <a:t>newpage</a:t>
            </a:r>
            <a:r>
              <a:rPr lang="en-US" altLang="zh-CN" b="1" dirty="0"/>
              <a:t> </a:t>
            </a:r>
            <a:r>
              <a:rPr lang="en-US" altLang="zh-CN" dirty="0"/>
              <a:t>if you want to make a new page.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BC4E96-2877-41B7-A7B8-5369DED38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3696"/>
            <a:ext cx="9144000" cy="250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88308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88285-75A6-43AD-BB56-7B33A0D6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Footnotes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E1D59-05FC-4595-9D15-7497D7184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It's as easy as pie to use </a:t>
            </a:r>
            <a:r>
              <a:rPr lang="en-US" altLang="zh-CN" dirty="0" err="1"/>
              <a:t>footnote+label+ref</a:t>
            </a:r>
            <a:r>
              <a:rPr lang="en-US" altLang="zh-CN" dirty="0"/>
              <a:t> to make all kinds of footnotes you want. For example: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C4351F-442E-46A4-AF60-C0B9C24EF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87" y="1478261"/>
            <a:ext cx="8403361" cy="83099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Hi let me introduce myself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\footnote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\label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{myfootnote}Hello footnote}.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... (later on)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I'm referring to myself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\ref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{myfootnote}.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0B7F0A-9C81-4CDA-BC43-F79D8E301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1409"/>
            <a:ext cx="9144000" cy="258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24447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 bwMode="auto">
          <a:xfrm>
            <a:off x="1195070" y="2238375"/>
            <a:ext cx="3886835" cy="400050"/>
            <a:chOff x="6255321" y="1264843"/>
            <a:chExt cx="3419123" cy="774704"/>
          </a:xfrm>
          <a:solidFill>
            <a:srgbClr val="8FAADC"/>
          </a:solidFill>
        </p:grpSpPr>
        <p:sp>
          <p:nvSpPr>
            <p:cNvPr id="34" name="圆角矩形 26"/>
            <p:cNvSpPr/>
            <p:nvPr/>
          </p:nvSpPr>
          <p:spPr>
            <a:xfrm>
              <a:off x="6255321" y="1304094"/>
              <a:ext cx="3419123" cy="65821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MathType</a:t>
              </a: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与公式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6273700" y="1264843"/>
              <a:ext cx="3396934" cy="774704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内容占位符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1" b="681"/>
          <a:stretch>
            <a:fillRect/>
          </a:stretch>
        </p:blipFill>
        <p:spPr>
          <a:xfrm>
            <a:off x="3605982" y="7379"/>
            <a:ext cx="5538018" cy="16004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圆角矩形 24"/>
          <p:cNvSpPr/>
          <p:nvPr/>
        </p:nvSpPr>
        <p:spPr>
          <a:xfrm>
            <a:off x="353484" y="1621892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1216831" y="1628257"/>
            <a:ext cx="3866132" cy="400150"/>
            <a:chOff x="6274658" y="1378056"/>
            <a:chExt cx="3419123" cy="598634"/>
          </a:xfrm>
          <a:solidFill>
            <a:srgbClr val="8FAADC"/>
          </a:solidFill>
        </p:grpSpPr>
        <p:sp>
          <p:nvSpPr>
            <p:cNvPr id="15" name="圆角矩形 26"/>
            <p:cNvSpPr/>
            <p:nvPr/>
          </p:nvSpPr>
          <p:spPr>
            <a:xfrm>
              <a:off x="6274658" y="1421414"/>
              <a:ext cx="3419123" cy="511504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Latex</a:t>
              </a: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简要教程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489421" y="1378056"/>
              <a:ext cx="3070913" cy="598634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</a:p>
          </p:txBody>
        </p:sp>
      </p:grpSp>
      <p:sp>
        <p:nvSpPr>
          <p:cNvPr id="32" name="圆角矩形 24"/>
          <p:cNvSpPr/>
          <p:nvPr/>
        </p:nvSpPr>
        <p:spPr>
          <a:xfrm>
            <a:off x="353484" y="2233075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圆角矩形 24"/>
          <p:cNvSpPr/>
          <p:nvPr/>
        </p:nvSpPr>
        <p:spPr>
          <a:xfrm>
            <a:off x="353484" y="2854972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 bwMode="auto">
          <a:xfrm>
            <a:off x="1087755" y="2834005"/>
            <a:ext cx="3995420" cy="403225"/>
            <a:chOff x="6122090" y="1637603"/>
            <a:chExt cx="3536856" cy="583791"/>
          </a:xfrm>
          <a:solidFill>
            <a:srgbClr val="8FAADC"/>
          </a:solidFill>
        </p:grpSpPr>
        <p:sp>
          <p:nvSpPr>
            <p:cNvPr id="38" name="圆角矩形 26"/>
            <p:cNvSpPr/>
            <p:nvPr/>
          </p:nvSpPr>
          <p:spPr>
            <a:xfrm>
              <a:off x="6239823" y="1637603"/>
              <a:ext cx="3419123" cy="58379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Mendeley</a:t>
              </a: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与参考文献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6122090" y="1669858"/>
              <a:ext cx="3419123" cy="534398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圆角矩形 24"/>
          <p:cNvSpPr/>
          <p:nvPr/>
        </p:nvSpPr>
        <p:spPr>
          <a:xfrm>
            <a:off x="353484" y="3494507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 bwMode="auto">
          <a:xfrm>
            <a:off x="1205865" y="3479800"/>
            <a:ext cx="3877310" cy="384810"/>
            <a:chOff x="6267875" y="1500827"/>
            <a:chExt cx="3437901" cy="756874"/>
          </a:xfrm>
          <a:solidFill>
            <a:srgbClr val="8FAADC"/>
          </a:solidFill>
        </p:grpSpPr>
        <p:sp>
          <p:nvSpPr>
            <p:cNvPr id="42" name="圆角矩形 26"/>
            <p:cNvSpPr/>
            <p:nvPr/>
          </p:nvSpPr>
          <p:spPr>
            <a:xfrm>
              <a:off x="6286653" y="1529365"/>
              <a:ext cx="3419123" cy="72833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使用模板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6267875" y="1500827"/>
              <a:ext cx="3419122" cy="726127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5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57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32" grpId="0" animBg="1"/>
      <p:bldP spid="32" grpId="1" animBg="1"/>
      <p:bldP spid="32" grpId="2" animBg="1"/>
      <p:bldP spid="36" grpId="0" animBg="1"/>
      <p:bldP spid="36" grpId="1" animBg="1"/>
      <p:bldP spid="36" grpId="2" animBg="1"/>
      <p:bldP spid="40" grpId="0" animBg="1"/>
      <p:bldP spid="40" grpId="1" animBg="1"/>
      <p:bldP spid="40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8F97C-B789-4885-8F14-7587D8F5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5D247-0E68-4ED2-ABA4-3EF25C4A8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Create Equations with MathType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http://www.mathtype.cn/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1A8A47-7D9B-4B80-A782-F034D7076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324" y="1576721"/>
            <a:ext cx="5425450" cy="327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30937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509E3-9A7B-4BBF-A069-B9A2D308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E39372-BF41-4979-BF00-4AB42B44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Open Word, you will find a new toolbar option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Inline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Display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Left-numbered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Right-numbered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CDF82C-7AC9-42ED-850A-4AAC0D5E1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16" y="1285513"/>
            <a:ext cx="5182323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55983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47385-BEE1-4364-86EF-6E282891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B4F14-1834-4A23-9AD3-703FB6C3A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Click “Display” or “Right-numbered”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Try to display the formulation of loss function of a neural network.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32C63D-DFAC-40AE-AA1C-EF12D30B3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24" y="1762894"/>
            <a:ext cx="56578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25457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419B8-F883-452A-B203-D1EC96EE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07D37-424A-4619-83BF-2F9505A87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Formulations in Latex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Inline  $$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E.g. $X \in {\Re ^d}$        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Right-numbered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33FA5F-A6BD-4E31-A360-37BEDC401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04" y="1779662"/>
            <a:ext cx="4115374" cy="36200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E738E26-2CBF-41BE-87A0-96BF97571ED3}"/>
              </a:ext>
            </a:extLst>
          </p:cNvPr>
          <p:cNvSpPr/>
          <p:nvPr/>
        </p:nvSpPr>
        <p:spPr>
          <a:xfrm>
            <a:off x="649660" y="31500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\begin{equation}        </a:t>
            </a:r>
            <a:endParaRPr lang="en-US" altLang="zh-CN" dirty="0"/>
          </a:p>
          <a:p>
            <a:r>
              <a:rPr lang="en-US" altLang="zh-CN" dirty="0"/>
              <a:t>    X \in {\Re ^d} 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\label{eq:</a:t>
            </a:r>
            <a:r>
              <a:rPr lang="en-US" altLang="zh-CN" dirty="0"/>
              <a:t>1</a:t>
            </a:r>
            <a:r>
              <a:rPr lang="zh-CN" altLang="en-US" dirty="0"/>
              <a:t>}    </a:t>
            </a:r>
            <a:endParaRPr lang="en-US" altLang="zh-CN" dirty="0"/>
          </a:p>
          <a:p>
            <a:r>
              <a:rPr lang="zh-CN" altLang="en-US" dirty="0"/>
              <a:t>\end{equation}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CB2343-3AE5-4668-BC91-1E3532DBB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614" y="3507338"/>
            <a:ext cx="5163271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23034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7ECF4-23AD-4E21-9B93-B11D8C5F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9FC12A-C5BA-4B63-A586-82135AC77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Convert the MathType formulation into Latex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AEA89A-557F-4C92-AB56-4B139F68D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34" y="1222227"/>
            <a:ext cx="68770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3572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1471B-0264-4B63-8039-D97B5BA0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AB5AC-05C2-4E7D-9AA7-13E4EFDEC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Convert the </a:t>
            </a:r>
            <a:r>
              <a:rPr lang="en-US" altLang="zh-CN" dirty="0" err="1"/>
              <a:t>Mathtype</a:t>
            </a:r>
            <a:r>
              <a:rPr lang="en-US" altLang="zh-CN" dirty="0"/>
              <a:t> formulation into Latex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Select the formulation in </a:t>
            </a:r>
            <a:r>
              <a:rPr lang="en-US" altLang="zh-CN" dirty="0" err="1"/>
              <a:t>Mathtype</a:t>
            </a:r>
            <a:r>
              <a:rPr lang="en-US" altLang="zh-CN" dirty="0"/>
              <a:t>. Copy and paste in Latex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Delete all comments and \[ \]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466BFD-EC2E-4D30-A591-CF9C63410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85" y="1403424"/>
            <a:ext cx="3168340" cy="233665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E2D0696-C1F9-4099-8EBF-671394089491}"/>
              </a:ext>
            </a:extLst>
          </p:cNvPr>
          <p:cNvSpPr/>
          <p:nvPr/>
        </p:nvSpPr>
        <p:spPr>
          <a:xfrm>
            <a:off x="3324225" y="1670220"/>
            <a:ext cx="58868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% MathType!MTEF!2!1!+-</a:t>
            </a:r>
          </a:p>
          <a:p>
            <a:r>
              <a:rPr lang="zh-CN" altLang="en-US" sz="1400" dirty="0"/>
              <a:t>% feaagKart1ev2aqatCvAUfeBSjuyZL2yd9gzLbvyNv2CaerbuLwBLn</a:t>
            </a:r>
          </a:p>
          <a:p>
            <a:r>
              <a:rPr lang="zh-CN" altLang="en-US" sz="1400" dirty="0"/>
              <a:t>% hiov2DGi1BTfMBaeXatLxBI9gBaerbd9wDYLwzYbItLDharqqtubsr</a:t>
            </a:r>
          </a:p>
          <a:p>
            <a:r>
              <a:rPr lang="zh-CN" altLang="en-US" sz="1400" dirty="0"/>
              <a:t>% 4rNCHbWexLMBbXgBd9gzLbvyNv2CaeHbl7mZLdGeaGqik8vrps0lbb</a:t>
            </a:r>
          </a:p>
          <a:p>
            <a:r>
              <a:rPr lang="zh-CN" altLang="en-US" sz="1400" dirty="0"/>
              <a:t>% f9q8WrFfeuY-Hhbbf9v8qqaqFr0xc9pk0xbba9q8WqFfea0-yr0RYx</a:t>
            </a:r>
          </a:p>
          <a:p>
            <a:r>
              <a:rPr lang="zh-CN" altLang="en-US" sz="1400" dirty="0"/>
              <a:t>% ir-Jbba9q8aq0-yq-He9q8qqQ8frFve9Fve9Ff0dmeaabaqaciGaca</a:t>
            </a:r>
          </a:p>
          <a:p>
            <a:r>
              <a:rPr lang="zh-CN" altLang="en-US" sz="1400" dirty="0"/>
              <a:t>% GaaeqabaWaaeaaeaqbaOqaaiaadIfacqGHiiIZcqGHCeIWdaahaaWc</a:t>
            </a:r>
          </a:p>
          <a:p>
            <a:r>
              <a:rPr lang="zh-CN" altLang="en-US" sz="1400" dirty="0"/>
              <a:t>% beqaaiaadsgaaaaaaa!445E!</a:t>
            </a:r>
          </a:p>
          <a:p>
            <a:r>
              <a:rPr lang="zh-CN" altLang="en-US" sz="1400" dirty="0"/>
              <a:t>$X \in {\Re ^d}$</a:t>
            </a:r>
          </a:p>
        </p:txBody>
      </p:sp>
    </p:spTree>
    <p:extLst>
      <p:ext uri="{BB962C8B-B14F-4D97-AF65-F5344CB8AC3E}">
        <p14:creationId xmlns:p14="http://schemas.microsoft.com/office/powerpoint/2010/main" val="3492081695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B54FC-A393-4B40-A4B6-0B21797D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6CD7F-0B70-45BA-AF73-2C7479026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practical example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6CAFD3-6A74-4020-93D9-CA85DCFB0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193" y="574808"/>
            <a:ext cx="4152131" cy="1938992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\begin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{table}[h!]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\centering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\caption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{Caption for the table.}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\label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{tab:table1}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\begin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{tabular}{l|c||r}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1 &amp; 2 &amp; 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\\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\hline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a &amp; b &amp; 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\\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\end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{tabular}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\end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{table}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BE586F-3864-4CF8-BC0C-A615C25B5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1750"/>
            <a:ext cx="9144000" cy="253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3464"/>
      </p:ext>
    </p:extLst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364CF-4BEB-43F7-9399-BA2B18DF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169A0A-8127-4244-9426-D7B3F5C4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1600" dirty="0"/>
              <a:t>For tables, first we need a table environment, which is why we have \begin{table} and \end{table}.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1600" dirty="0"/>
              <a:t>You will learn about h! later in the image section. It goes with \centering to keep the table at the center of the page.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1600" dirty="0"/>
              <a:t>Caption is for describing. Label is for tagging. You will see these more in image section.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1600" dirty="0"/>
              <a:t>Tabular is the most important part. A table environment always needs a tabular environment inside.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zh-CN" sz="1400" dirty="0"/>
              <a:t>the part {</a:t>
            </a:r>
            <a:r>
              <a:rPr lang="en-US" altLang="zh-CN" sz="1400" dirty="0" err="1"/>
              <a:t>l|c</a:t>
            </a:r>
            <a:r>
              <a:rPr lang="en-US" altLang="zh-CN" sz="1400" dirty="0"/>
              <a:t>||r} is where we format the content inside the table. Here we can see:</a:t>
            </a:r>
          </a:p>
          <a:p>
            <a:pPr marL="1485900" lvl="2" indent="-342900" algn="just"/>
            <a:r>
              <a:rPr lang="en-US" altLang="zh-CN" sz="1200" dirty="0"/>
              <a:t>l or c or r means that the content inside each cell will be left-aligned or center-aligned or right-aligned, respectively.</a:t>
            </a:r>
          </a:p>
          <a:p>
            <a:pPr marL="1485900" lvl="2" indent="-342900" algn="just"/>
            <a:r>
              <a:rPr lang="en-US" altLang="zh-CN" sz="1200" dirty="0"/>
              <a:t>the vertical slash | or || is actually the format of the vertical lines/borders inside the table's columns.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zh-CN" sz="1400" dirty="0"/>
              <a:t>1 &amp; 2 &amp; 3 =&gt; 1 2 3 are the contents of each cells. the ampersand &amp; is used to separate the content of each cell in a row.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zh-CN" sz="1400" dirty="0"/>
              <a:t>a \</a:t>
            </a:r>
            <a:r>
              <a:rPr lang="en-US" altLang="zh-CN" sz="1400" dirty="0" err="1"/>
              <a:t>hline</a:t>
            </a:r>
            <a:r>
              <a:rPr lang="en-US" altLang="zh-CN" sz="1400" dirty="0"/>
              <a:t> actually adds a horizontal line to separate each row.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00666932"/>
      </p:ext>
    </p:extLst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F7A68-9A80-45A6-B9E4-ECABC341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Images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1FAA4-E5B1-413E-B0DA-ED26D63D5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Use Visio to generate a paradigm figure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Use Matplotlib in python to generate a result histogram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0E56C4-AC51-40A1-90EB-624CEC9D5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445" y="1514475"/>
            <a:ext cx="4299110" cy="343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28582"/>
      </p:ext>
    </p:extLst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ACA8D-2DBC-46ED-BB77-B4B206F2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Images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2CF49-4AE5-4FA9-AC3A-EC1E5C8C9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Save as pdf file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Cut into certain shape. (Adobe Acrobat)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296575-DA06-4442-A8CE-FA9747040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69" y="1149499"/>
            <a:ext cx="7916380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06433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499459" y="2790522"/>
            <a:ext cx="3281476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Latex</a:t>
            </a: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简要教程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1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2195A-8E43-4F37-96DC-0E2B10A4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47E76-AB02-4FF3-A7DA-DCE9BADE8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Use Matplotlib to Plot Data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Line</a:t>
            </a:r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B276F1-C7EC-40A0-8FC5-41A8E4470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1544270"/>
            <a:ext cx="6843712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matplotlib.pyplot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numpy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np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x = np.arange(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9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y = np.sin(x)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z = np.cos(x)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10600030101010101" charset="-122"/>
                <a:ea typeface="JetBrains Mono"/>
              </a:rPr>
              <a:t># marker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数据点样式，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10600030101010101" charset="-122"/>
                <a:ea typeface="JetBrains Mono"/>
              </a:rPr>
              <a:t>linewidth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线宽，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10600030101010101" charset="-122"/>
                <a:ea typeface="JetBrains Mono"/>
              </a:rPr>
              <a:t>linestyle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线型样式，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10600030101010101" charset="-122"/>
                <a:ea typeface="JetBrains Mono"/>
              </a:rPr>
              <a:t>color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颜色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plt.plot(x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y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marker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"*"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linewidth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linestyle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"--"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color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"orange"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plt.plot(x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z)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plt.title(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"matplotlib"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plt.xlabel(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"height"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plt.ylabel(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"width"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10600030101010101" charset="-122"/>
                <a:ea typeface="JetBrains Mono"/>
              </a:rPr>
              <a:t>#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设置图例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plt.legend([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"Y"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"Z"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loc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"upper right"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plt.grid(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True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plt.show()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191061"/>
      </p:ext>
    </p:extLst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A9144-3C96-4DD1-8091-3B2F99BD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36A0D-0500-4BC5-AE9C-45F7B5FE5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Click save as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“</a:t>
            </a:r>
            <a:r>
              <a:rPr lang="en-US" altLang="zh-CN" dirty="0" err="1"/>
              <a:t>png</a:t>
            </a:r>
            <a:r>
              <a:rPr lang="en-US" altLang="zh-CN" dirty="0"/>
              <a:t>” or “jpeg” for word file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“pdf” for latex file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1F087A-4878-4380-9519-744C6F4CC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1809290"/>
            <a:ext cx="4238625" cy="31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44416"/>
      </p:ext>
    </p:extLst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35C44-E6B5-4EA1-A09A-5FF536C2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93E014-34ED-4001-B80B-182D4C488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Scatter plot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6E559C-25A2-43B6-B98A-EB7CDD6A1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402" y="1314283"/>
            <a:ext cx="3657600" cy="27432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CCFF583-E818-4D5D-A76D-A8A40A278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02" y="1286783"/>
            <a:ext cx="4770948" cy="256993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matplotlib.pyplot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numpy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np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x = np.random.rand(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10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y = np.random.rand(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10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10600030101010101" charset="-122"/>
                <a:ea typeface="JetBrains Mono"/>
              </a:rPr>
              <a:t># x = (1.0, 2.0, 3.0,)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10600030101010101" charset="-122"/>
                <a:ea typeface="JetBrains Mono"/>
              </a:rPr>
              <a:t># y = (11.1, 2.23, 3.14,)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plt.scatter(x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y)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plt.show()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856488"/>
      </p:ext>
    </p:extLst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7B4A7-AD5F-437C-AD9E-15EAD395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5AD28-D83A-469C-AFE8-00917EC03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Bar plot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B35243-E232-4CB5-9C9F-CDB15C027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0" y="1266658"/>
            <a:ext cx="3784600" cy="283845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F4EA8CC-4B5B-4154-A62B-67AE86923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14" y="1372568"/>
            <a:ext cx="4774122" cy="17697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matplotlib.pyplot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numpy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np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x = np.arange(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10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y = np.random.randint(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30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10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plt.bar(x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y)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plt.show()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526327"/>
      </p:ext>
    </p:extLst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503C3-6A1B-4A2E-81B4-C778D973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9BDEE-EB79-4D07-9A68-81005CC9E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Histogram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BA9EDE-A636-4274-B367-76BBC459D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761" y="1382093"/>
            <a:ext cx="4860400" cy="17697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matplotlib.pyplot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numpy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np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mean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sigma =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1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x = mean + sigma * np.random.randn(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10000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plt.hist(x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50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plt.show()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D1DD2B-E8A9-4371-8B39-A81E9A0FF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354" y="904874"/>
            <a:ext cx="37973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8884"/>
      </p:ext>
    </p:extLst>
  </p:cSld>
  <p:clrMapOvr>
    <a:masterClrMapping/>
  </p:clrMapOvr>
  <p:transition spd="slow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ABC84-3453-4001-BF7E-8D64DEC4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E6A7E-28A1-4474-8A77-61055128F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Advanced example - bar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32735E-365C-495C-881E-72F393C93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253213"/>
            <a:ext cx="6054173" cy="34932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numpy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np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matplotlib.pyplot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font = {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'family'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'Times New Roman'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'color'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'black'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\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'weight'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'normal'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'size'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20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n_groups =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4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means_nn = 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0.743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0.720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0.913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0.900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means_ecnu = 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0.734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0.686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0.884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0.845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means_uwb = 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0.644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0.657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0.846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0.849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means_lsis = 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0.421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0.324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0.599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0.462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fig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ax = plt.subplots()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index = np.arange(n_groups)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bar_width =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0.2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opacity =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0.6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696349"/>
      </p:ext>
    </p:extLst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A05BB-9773-4470-9913-18027695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88AB7-BB3A-47C4-91F4-8F251A839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Latex math in </a:t>
            </a:r>
            <a:r>
              <a:rPr lang="en-US" altLang="zh-CN" dirty="0" err="1"/>
              <a:t>xticks</a:t>
            </a:r>
            <a:r>
              <a:rPr lang="en-US" altLang="zh-CN" dirty="0"/>
              <a:t> and </a:t>
            </a:r>
            <a:r>
              <a:rPr lang="en-US" altLang="zh-CN" dirty="0" err="1"/>
              <a:t>yticks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E67F79-419C-433B-B070-3A1214D81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52" y="1453828"/>
            <a:ext cx="8873573" cy="26930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rects1 = plt.bar(index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means_nn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bar_width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color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'b'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label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'NN'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alpha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0.7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rects2 = plt.bar(index + bar_width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means_ecnu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bar_width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color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'r'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label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'L2R (ECNU)'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alpha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0.7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rects3 = plt.bar(index +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2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* bar_width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means_uwb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bar_width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color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'g'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label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'GP-Reg (UWB)'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alpha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0.7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rects4 = plt.bar(index +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3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* bar_width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means_lsis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bar_width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color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'c'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label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'PMI (LSIS)'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alpha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0.7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10600030101010101" charset="-122"/>
                <a:ea typeface="JetBrains Mono"/>
              </a:rPr>
              <a:t># plt.xlabel('Metrics', fontdict=font)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10600030101010101" charset="-122"/>
                <a:ea typeface="JetBrains Mono"/>
              </a:rPr>
              <a:t># plt.ylabel('Scores', fontdict=font)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10600030101010101" charset="-122"/>
                <a:ea typeface="JetBrains Mono"/>
              </a:rPr>
              <a:t># plt.title('Scores by group and gender')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plt.xticks(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0.2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+ index + bar_width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'Word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\n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 Kendall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\'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s $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\\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tau $'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\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'Phrase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\n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 Kendall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\'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s $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\\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tau $'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\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'Word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\n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 Spearman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\'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s $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\\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rho $'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\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'Phrase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\n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 Spearman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\'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s $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\\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rho $'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family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'Times New Roman'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fontsize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763994"/>
      </p:ext>
    </p:extLst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9438A-6C29-4AFC-8650-FB3969F1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E80B6-CA01-4D31-BD92-AD8FCF31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Advanced Histogram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312184-2D19-4DE5-9815-80FF499C4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13" y="1350242"/>
            <a:ext cx="3852467" cy="288935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EBD8562-5401-4FC3-A5BF-DEBB0F8C0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90" y="1350242"/>
            <a:ext cx="5097623" cy="17697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plt.ylim(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1.2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plt.xlim(-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4.0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plt.legend(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prop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={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'size'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'family'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'Times New Roman'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})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plt.tight_layout()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plt.grid(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True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plt.show()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799750"/>
      </p:ext>
    </p:extLst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748B1-C73C-40CA-9400-F891E73F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192E9-EBF5-4961-B626-D96715EEC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Advanced example – Line plot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B44C97-84D6-41A7-B795-7900B8EB5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253213"/>
            <a:ext cx="6296025" cy="34932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__future__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absolute_import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__future__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print_function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os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sys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logging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matplotlib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pyplot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x_topn = 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5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y_binary = [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88.8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89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88.1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87.2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86.2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y_finegrained = 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64.8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65.8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64.5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61.2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58.8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font = {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'family'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'Times New Roman'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'color'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'black'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\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'weight'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'normal'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'size'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20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fig = plt.figure()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225788"/>
      </p:ext>
    </p:extLst>
  </p:cSld>
  <p:clrMapOvr>
    <a:masterClrMapping/>
  </p:clrMapOvr>
  <p:transition spd="slow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24D7B-6862-4D87-8442-AC7EA834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E594-AC46-4657-9FB1-36700B88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Twin - x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A8D7EE-BDCF-42D6-9B00-02624D8A8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1225002"/>
            <a:ext cx="7029450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ax1 = fig.add_subplot(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111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line1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 ax1.plot(x_topn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y_binary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'rs-'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linewidth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2.2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label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'Binary'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ax1.set_xlim(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0.75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5.25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ax1.set_ylim(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85.5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90.5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ax1.set_ylabel(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'Binary (Macro-F1)'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fontdict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=font)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ax1.set_xlabel(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'$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\\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alpha: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\\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beta$'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fontdict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=font)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ax1.tick_params(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labelsize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16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ax1.set_yticklabels((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'86.0'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'87.0'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'88.0'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'89.0'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'90.0'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ax2 = ax1.twinx()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line2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 ax2.plot(x_topn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y_finegrained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'bh-'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linewidth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2.2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label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'Ternary'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ax2.set_xlim(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0.75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5.25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ax2.set_ylim(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56.5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68.5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ax2.set_ylabel(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'Ternary (Macro-F1)'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fontdict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=font)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ax2.tick_params(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labelsize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16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ax2.set_yticklabels((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'58.0'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'60.0'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'62.0'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'64.0'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'66.0'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'68.0'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919207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3D471-BCFC-4DE3-96E5-12AE457C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Latex</a:t>
            </a:r>
            <a:endParaRPr lang="zh-CN" altLang="en-US" dirty="0"/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AC066754-C2E6-4637-8657-E1FB9D2A3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</p:spPr>
        <p:txBody>
          <a:bodyPr/>
          <a:lstStyle/>
          <a:p>
            <a:r>
              <a:rPr lang="en-US" altLang="zh-CN" dirty="0"/>
              <a:t>What is LaTeX?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Why use LaTeX?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5FEB39-1ACD-4BB0-BB47-9A8427FC5CE0}"/>
              </a:ext>
            </a:extLst>
          </p:cNvPr>
          <p:cNvSpPr txBox="1"/>
          <p:nvPr/>
        </p:nvSpPr>
        <p:spPr>
          <a:xfrm>
            <a:off x="428874" y="1087368"/>
            <a:ext cx="82703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LaTeX, which is pronounced «Lah-tech» or «Lay-tech» (to rhyme with «blech»), is a document preparation system for high-quality typesetting. It is most often used for medium-to-large technical or scientific documents but it can be used for almost any form of publishing.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47B678-CA15-4386-8448-0F8C181FA882}"/>
              </a:ext>
            </a:extLst>
          </p:cNvPr>
          <p:cNvSpPr txBox="1"/>
          <p:nvPr/>
        </p:nvSpPr>
        <p:spPr>
          <a:xfrm>
            <a:off x="428874" y="2928879"/>
            <a:ext cx="83970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LaTeX is free, multiplatform.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LaTeX is just a text document (which can be opened by any text editor), readily converted to PDF.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LaTeX separates content and style. Style once, then focus on content.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The workflow is faster compared to MS Word.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LaTeX is widely used for scientific topics.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LaTeX is simply the best option when it comes to typesetting math expressions.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983169"/>
      </p:ext>
    </p:extLst>
  </p:cSld>
  <p:clrMapOvr>
    <a:masterClrMapping/>
  </p:clrMapOvr>
  <p:transition spd="slow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CC20C-8DAF-4A34-8206-53793675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ECAB-F084-4ED4-8FFB-549FEDB3D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Twin - x</a:t>
            </a:r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C33EF5-C6A0-4FC9-8E79-68B01F637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093058"/>
            <a:ext cx="8507896" cy="169277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plt.legend(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handles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=[line1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line2]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prop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={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'size'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10600030101010101" charset="-122"/>
                <a:ea typeface="JetBrains Mono"/>
              </a:rPr>
              <a:t>18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'family'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'Times New Roman'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}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10600030101010101" charset="-122"/>
                <a:ea typeface="JetBrains Mono"/>
              </a:rPr>
              <a:t>loc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'upper right'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plt.gca().set_xticklabels((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'0.01'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'0.03'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'0.1'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'0.3'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10600030101010101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10600030101010101" charset="-122"/>
                <a:ea typeface="JetBrains Mono"/>
              </a:rPr>
              <a:t>'1.0'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plt.tight_layout()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plt.grid()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10600030101010101" charset="-122"/>
                <a:ea typeface="JetBrains Mono"/>
              </a:rPr>
              <a:t>plt.show()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799053-9AC1-4659-81BF-05125761A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773" y="2208594"/>
            <a:ext cx="3528420" cy="264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70572"/>
      </p:ext>
    </p:extLst>
  </p:cSld>
  <p:clrMapOvr>
    <a:masterClrMapping/>
  </p:clrMapOvr>
  <p:transition spd="slow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38813-0633-46B9-98D0-8A188B1A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779D4C-9326-4DE5-9950-7715F63D2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Mendeley</a:t>
            </a:r>
          </a:p>
          <a:p>
            <a:r>
              <a:rPr lang="en-US" altLang="zh-CN" dirty="0">
                <a:hlinkClick r:id="rId2"/>
              </a:rPr>
              <a:t>https://www.mendeley.com/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DB4042-E282-401F-A128-9EEE2901B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465" y="1440601"/>
            <a:ext cx="5633070" cy="35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56662"/>
      </p:ext>
    </p:extLst>
  </p:cSld>
  <p:clrMapOvr>
    <a:masterClrMapping/>
  </p:clrMapOvr>
  <p:transition spd="slow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21525-7666-4448-A63A-5A343074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41180-2576-43E1-BA99-711C2551B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dirty="0"/>
              <a:t>Drag a pdf paper to directly generate an item.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dirty="0"/>
              <a:t>Revise manually to correct the information.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55EA97-EA84-4ADB-A361-868F648D1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869" y="1569448"/>
            <a:ext cx="4291335" cy="351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02344"/>
      </p:ext>
    </p:extLst>
  </p:cSld>
  <p:clrMapOvr>
    <a:masterClrMapping/>
  </p:clrMapOvr>
  <p:transition spd="slow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18BF8-879C-49EC-8894-D040C958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3B5813-2243-47B9-922F-01D79A03B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Type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Paper – </a:t>
            </a:r>
            <a:r>
              <a:rPr lang="zh-CN" altLang="en-US" dirty="0"/>
              <a:t>学术论文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Journal Article   [J]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Conference Proceedings    [C]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Book        [M]    - </a:t>
            </a:r>
            <a:r>
              <a:rPr lang="zh-CN" altLang="en-US" dirty="0"/>
              <a:t>学术专著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Book section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Report     [R]     - </a:t>
            </a:r>
            <a:r>
              <a:rPr lang="zh-CN" altLang="en-US" dirty="0"/>
              <a:t>学术报告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Thesis    or     Dissertation     [D]   - </a:t>
            </a:r>
            <a:r>
              <a:rPr lang="zh-CN" altLang="en-US" dirty="0"/>
              <a:t>学位论文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</a:rPr>
              <a:t>硕士可称 </a:t>
            </a:r>
            <a:r>
              <a:rPr lang="en-US" altLang="zh-CN" b="1" dirty="0">
                <a:solidFill>
                  <a:srgbClr val="FF0000"/>
                </a:solidFill>
              </a:rPr>
              <a:t>Thesis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</a:rPr>
              <a:t>博士可称 </a:t>
            </a:r>
            <a:r>
              <a:rPr lang="en-US" altLang="zh-CN" b="1" dirty="0">
                <a:solidFill>
                  <a:srgbClr val="FF0000"/>
                </a:solidFill>
              </a:rPr>
              <a:t>Thesis or Dissertation</a:t>
            </a:r>
          </a:p>
        </p:txBody>
      </p:sp>
    </p:spTree>
    <p:extLst>
      <p:ext uri="{BB962C8B-B14F-4D97-AF65-F5344CB8AC3E}">
        <p14:creationId xmlns:p14="http://schemas.microsoft.com/office/powerpoint/2010/main" val="761733299"/>
      </p:ext>
    </p:extLst>
  </p:cSld>
  <p:clrMapOvr>
    <a:masterClrMapping/>
  </p:clrMapOvr>
  <p:transition spd="slow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ACAB9-E0E2-4F4C-8A67-23FC34A0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DF60C-00DD-471E-AA72-90E006FC5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Install word plugin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Ref in word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627D86-D58C-4CDD-A7FB-FA57E67FA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269" y="625289"/>
            <a:ext cx="3848100" cy="22955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BAE5DF-8205-4429-A77D-747916C1A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269" y="3070707"/>
            <a:ext cx="3848100" cy="174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83773"/>
      </p:ext>
    </p:extLst>
  </p:cSld>
  <p:clrMapOvr>
    <a:masterClrMapping/>
  </p:clrMapOvr>
  <p:transition spd="slow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6EB41-50D2-4DEB-87A9-114DF078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6CCAE-2029-4A71-A28E-3B5BD2003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Click “Insert citation”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Click “Insert Bibliography”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402D4A-A03F-4562-A31E-36896FE9B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82" y="516857"/>
            <a:ext cx="4934639" cy="23625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CD77E5-3FAE-446D-ADCC-D500F6680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30503"/>
            <a:ext cx="3893492" cy="221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46427"/>
      </p:ext>
    </p:extLst>
  </p:cSld>
  <p:clrMapOvr>
    <a:masterClrMapping/>
  </p:clrMapOvr>
  <p:transition spd="slow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2247B-5E9E-42D8-AE17-1889B27F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62FD9D-5019-4ED5-8429-BFB1B387F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Latex Format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Save all ref as a bib file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FE536F-7364-4AB9-A6DF-298837CB8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583"/>
            <a:ext cx="9144000" cy="265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33338"/>
      </p:ext>
    </p:extLst>
  </p:cSld>
  <p:clrMapOvr>
    <a:masterClrMapping/>
  </p:clrMapOvr>
  <p:transition spd="slow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09A4E-F989-4986-A67B-DB4AE16A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C3AFBC-A4CA-46F9-970C-A265C6F0EA91}"/>
              </a:ext>
            </a:extLst>
          </p:cNvPr>
          <p:cNvSpPr txBox="1"/>
          <p:nvPr/>
        </p:nvSpPr>
        <p:spPr>
          <a:xfrm>
            <a:off x="261937" y="725329"/>
            <a:ext cx="862012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@inproceedings{Mohammad:2018,</a:t>
            </a:r>
          </a:p>
          <a:p>
            <a:r>
              <a:rPr lang="zh-CN" altLang="en-US" sz="1100" dirty="0"/>
              <a:t>  title={Semeval-2018 Task 1: Affect in tweets},</a:t>
            </a:r>
          </a:p>
          <a:p>
            <a:r>
              <a:rPr lang="zh-CN" altLang="en-US" sz="1100" dirty="0"/>
              <a:t>  author={Saif M. Mohammad and Felipe Bravo-Marquez and Mohammad Salameh and Svetlana Kiritchenko},</a:t>
            </a:r>
          </a:p>
          <a:p>
            <a:r>
              <a:rPr lang="zh-CN" altLang="en-US" sz="1100" dirty="0"/>
              <a:t>  booktitle={Proceedings of International Workshop on Semantic Evaluation (SemEval-2018)},</a:t>
            </a:r>
          </a:p>
          <a:p>
            <a:r>
              <a:rPr lang="zh-CN" altLang="en-US" sz="1100" dirty="0"/>
              <a:t>  address = {New Orleans, LA, USA},</a:t>
            </a:r>
          </a:p>
          <a:p>
            <a:r>
              <a:rPr lang="zh-CN" altLang="en-US" sz="1100" dirty="0"/>
              <a:t>  year={2018},</a:t>
            </a:r>
          </a:p>
          <a:p>
            <a:r>
              <a:rPr lang="zh-CN" altLang="en-US" sz="1100" dirty="0"/>
              <a:t>  month = {June}</a:t>
            </a:r>
          </a:p>
          <a:p>
            <a:r>
              <a:rPr lang="zh-CN" altLang="en-US" sz="1100" dirty="0"/>
              <a:t>}</a:t>
            </a:r>
          </a:p>
          <a:p>
            <a:endParaRPr lang="zh-CN" altLang="en-US" sz="1100" dirty="0"/>
          </a:p>
          <a:p>
            <a:r>
              <a:rPr lang="zh-CN" altLang="en-US" sz="1100" dirty="0"/>
              <a:t>@inproceedings{Mohammad:2018b,</a:t>
            </a:r>
          </a:p>
          <a:p>
            <a:r>
              <a:rPr lang="zh-CN" altLang="en-US" sz="1100" dirty="0"/>
              <a:t>  title={Understanding Emotions: A Dataset of Tweets to Study Interactions between Affect Categories},</a:t>
            </a:r>
          </a:p>
          <a:p>
            <a:r>
              <a:rPr lang="zh-CN" altLang="en-US" sz="1100" dirty="0"/>
              <a:t>  author={Saif M. Mohammad and Svetlana Kiritchenko},</a:t>
            </a:r>
          </a:p>
          <a:p>
            <a:r>
              <a:rPr lang="zh-CN" altLang="en-US" sz="1100" dirty="0"/>
              <a:t>  booktitle={Proceedings of the 11th Edition of the Language Resources and Evaluation Conference (LREC-2018)},</a:t>
            </a:r>
          </a:p>
          <a:p>
            <a:r>
              <a:rPr lang="zh-CN" altLang="en-US" sz="1100" dirty="0"/>
              <a:t>  address = {Miyazaki, Japan},</a:t>
            </a:r>
          </a:p>
          <a:p>
            <a:r>
              <a:rPr lang="zh-CN" altLang="en-US" sz="1100" dirty="0"/>
              <a:t>  year={2018},</a:t>
            </a:r>
          </a:p>
          <a:p>
            <a:r>
              <a:rPr lang="zh-CN" altLang="en-US" sz="1100" dirty="0"/>
              <a:t>  month = {May}</a:t>
            </a:r>
          </a:p>
          <a:p>
            <a:r>
              <a:rPr lang="zh-CN" altLang="en-US" sz="1100" dirty="0"/>
              <a:t>}</a:t>
            </a:r>
          </a:p>
          <a:p>
            <a:endParaRPr lang="zh-CN" altLang="en-US" sz="1100" dirty="0"/>
          </a:p>
          <a:p>
            <a:r>
              <a:rPr lang="zh-CN" altLang="en-US" sz="1100" dirty="0"/>
              <a:t>@article{Mohammad2013NRC,</a:t>
            </a:r>
          </a:p>
          <a:p>
            <a:r>
              <a:rPr lang="zh-CN" altLang="en-US" sz="1100" dirty="0"/>
              <a:t>  title={NRC-Canada: Building the State-of-the-Art in Sentiment Analysis of Tweets},</a:t>
            </a:r>
          </a:p>
          <a:p>
            <a:r>
              <a:rPr lang="zh-CN" altLang="en-US" sz="1100" dirty="0"/>
              <a:t>  author={Mohammad, Saif M and Kiritchenko, Svetlana and Zhu, Xiaodan},</a:t>
            </a:r>
          </a:p>
          <a:p>
            <a:r>
              <a:rPr lang="zh-CN" altLang="en-US" sz="1100" dirty="0"/>
              <a:t>  journal={Computer Science},</a:t>
            </a:r>
          </a:p>
          <a:p>
            <a:r>
              <a:rPr lang="zh-CN" altLang="en-US" sz="1100" dirty="0"/>
              <a:t>  year={2013},</a:t>
            </a:r>
          </a:p>
          <a:p>
            <a:r>
              <a:rPr lang="zh-CN" alt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4934870"/>
      </p:ext>
    </p:extLst>
  </p:cSld>
  <p:clrMapOvr>
    <a:masterClrMapping/>
  </p:clrMapOvr>
  <p:transition spd="slow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E419A-D4A6-40A7-9BA6-10A77F94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A4CF3-80CE-4812-8919-2BD4A6F8C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Including a bib file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Cite a reference in content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8E3E8C-AF3E-4C86-B99B-4D375F0429D7}"/>
              </a:ext>
            </a:extLst>
          </p:cNvPr>
          <p:cNvSpPr/>
          <p:nvPr/>
        </p:nvSpPr>
        <p:spPr>
          <a:xfrm>
            <a:off x="1692857" y="1251223"/>
            <a:ext cx="5742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\bibliography{</a:t>
            </a:r>
            <a:r>
              <a:rPr lang="en-US" altLang="zh-CN" dirty="0" err="1"/>
              <a:t>style_file</a:t>
            </a:r>
            <a:r>
              <a:rPr lang="zh-CN" altLang="en-US" dirty="0"/>
              <a:t>}</a:t>
            </a:r>
            <a:endParaRPr lang="en-US" altLang="zh-CN" dirty="0"/>
          </a:p>
          <a:p>
            <a:r>
              <a:rPr lang="zh-CN" altLang="en-US" dirty="0"/>
              <a:t>\bibliographystyle{</a:t>
            </a:r>
            <a:r>
              <a:rPr lang="en-US" altLang="zh-CN" dirty="0" err="1"/>
              <a:t>bib_file</a:t>
            </a:r>
            <a:r>
              <a:rPr lang="zh-CN" altLang="en-US" dirty="0"/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634839-FFAE-45A8-A3DF-D4C3D57987AB}"/>
              </a:ext>
            </a:extLst>
          </p:cNvPr>
          <p:cNvSpPr/>
          <p:nvPr/>
        </p:nvSpPr>
        <p:spPr>
          <a:xfrm>
            <a:off x="1797265" y="3245947"/>
            <a:ext cx="2276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\cite{Li2008AdaBoost}</a:t>
            </a:r>
          </a:p>
        </p:txBody>
      </p:sp>
    </p:spTree>
    <p:extLst>
      <p:ext uri="{BB962C8B-B14F-4D97-AF65-F5344CB8AC3E}">
        <p14:creationId xmlns:p14="http://schemas.microsoft.com/office/powerpoint/2010/main" val="2389373965"/>
      </p:ext>
    </p:extLst>
  </p:cSld>
  <p:clrMapOvr>
    <a:masterClrMapping/>
  </p:clrMapOvr>
  <p:transition spd="slow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09577-E75A-4A17-9ABD-331F5899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95F25-F679-4D24-B2D3-7A5F5C12C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Import style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hlinkClick r:id="rId2"/>
              </a:rPr>
              <a:t>http://www.zotero.org/styles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Download </a:t>
            </a:r>
            <a:r>
              <a:rPr lang="en-US" altLang="zh-CN" dirty="0" err="1"/>
              <a:t>csl</a:t>
            </a:r>
            <a:r>
              <a:rPr lang="en-US" altLang="zh-CN" dirty="0"/>
              <a:t>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Copy to citationStyles-1.0 folder that you install </a:t>
            </a:r>
            <a:r>
              <a:rPr lang="en-US" altLang="zh-CN" dirty="0" err="1"/>
              <a:t>mendeley</a:t>
            </a:r>
            <a:r>
              <a:rPr lang="en-US" altLang="zh-CN" dirty="0"/>
              <a:t>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dirty="0"/>
              <a:t>Import style 2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dirty="0"/>
              <a:t>Click “More styles”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653B2A-69CD-480B-A54F-9A2F12353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461" y="2277914"/>
            <a:ext cx="4711428" cy="246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14783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6EFD5-892D-44C1-BCA3-256165ED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6647BD-374D-4E78-BDDE-59E00E9EB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Which paper do you think is more acceptable?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38152A-7F70-4B0F-A4FC-20836A34E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25" y="1169722"/>
            <a:ext cx="3599943" cy="37391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12DA34-D978-4D2A-987D-1273C179B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617" y="1110492"/>
            <a:ext cx="3890881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95277"/>
      </p:ext>
    </p:extLst>
  </p:cSld>
  <p:clrMapOvr>
    <a:masterClrMapping/>
  </p:clrMapOvr>
  <p:transition spd="slow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B2CA8-4004-423D-9D23-CB7431E1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F37B1-12D3-4CB2-973B-1F97B186B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Get More Styles (</a:t>
            </a:r>
            <a:r>
              <a:rPr lang="zh-CN" altLang="en-US" dirty="0"/>
              <a:t>毕业论文格式</a:t>
            </a:r>
            <a:r>
              <a:rPr lang="en-US" altLang="zh-CN" dirty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Search for “Chinese Std GB/T 7714-2005 (numeric, Chinese)”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For your thesis or journal article in Chinese 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9B9177-E5AF-42F8-A206-7BFC4C2F3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039" y="1911289"/>
            <a:ext cx="4089303" cy="316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39382"/>
      </p:ext>
    </p:extLst>
  </p:cSld>
  <p:clrMapOvr>
    <a:masterClrMapping/>
  </p:clrMapOvr>
  <p:transition spd="slow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2128E-7EF9-424A-AFEA-9780CB7E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E658D-0D5E-4AD3-9C0C-91C349753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Click “Installed” tab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Click “Use this Style”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1EF976-697D-4E59-9EA2-C03842629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591" y="1205396"/>
            <a:ext cx="4275457" cy="33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08590"/>
      </p:ext>
    </p:extLst>
  </p:cSld>
  <p:clrMapOvr>
    <a:masterClrMapping/>
  </p:clrMapOvr>
  <p:transition spd="slow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14ECD-302B-4103-867F-DA0A6D63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a template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107EB-F362-4584-813A-7851B416A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Template url: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http://ieeeauthorcenter.ieee.org/create-your-ieee-article/use-authoring-tools-and-ieee-article-templates/ieee-article-templates/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The template will be also provided in every conference.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60928C-F81B-44A9-9DE8-265439CF3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657" y="2571750"/>
            <a:ext cx="3737760" cy="241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04361"/>
      </p:ext>
    </p:extLst>
  </p:cSld>
  <p:clrMapOvr>
    <a:masterClrMapping/>
  </p:clrMapOvr>
  <p:transition spd="slow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ADB29-82BD-4965-8EC3-4E2853EA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a template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92579-B6F3-4336-B61B-A044DF0C4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example, down load the IEEE Transaction template.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E90275-A25C-44EB-84CC-7E348C11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35" y="1045077"/>
            <a:ext cx="6711330" cy="403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1977"/>
      </p:ext>
    </p:extLst>
  </p:cSld>
  <p:clrMapOvr>
    <a:masterClrMapping/>
  </p:clrMapOvr>
  <p:transition spd="slow"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DE4F7-07FA-4357-BC4B-065FE3B1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907D3-F778-4B6A-853D-668CAD00A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 using the IEEE Trans template, formatting the following content into a scientific article:</a:t>
            </a:r>
          </a:p>
          <a:p>
            <a:r>
              <a:rPr lang="en-US" altLang="zh-CN" dirty="0">
                <a:hlinkClick r:id="rId2"/>
              </a:rPr>
              <a:t>http://deeplearning.stanford.edu/wiki/index.php/UFLDL_Tutorial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3F5EFB-1D88-4CD8-9BB0-69D88FEFC3C6}"/>
              </a:ext>
            </a:extLst>
          </p:cNvPr>
          <p:cNvSpPr/>
          <p:nvPr/>
        </p:nvSpPr>
        <p:spPr>
          <a:xfrm>
            <a:off x="683568" y="2207518"/>
            <a:ext cx="720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Sparse </a:t>
            </a:r>
            <a:r>
              <a:rPr lang="en-US" altLang="zh-CN" b="1" dirty="0" err="1">
                <a:solidFill>
                  <a:srgbClr val="000000"/>
                </a:solidFill>
                <a:latin typeface="Arial" panose="020B0604020202020204" pitchFamily="34" charset="0"/>
              </a:rPr>
              <a:t>Autoencoder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A3696"/>
                </a:solidFill>
                <a:latin typeface="Arial" panose="020B0604020202020204" pitchFamily="34" charset="0"/>
                <a:hlinkClick r:id="rId3" tooltip="Neural Networks"/>
              </a:rPr>
              <a:t>Neural Networks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A3696"/>
                </a:solidFill>
                <a:latin typeface="Arial" panose="020B0604020202020204" pitchFamily="34" charset="0"/>
                <a:hlinkClick r:id="rId4" tooltip="Backpropagation Algorithm"/>
              </a:rPr>
              <a:t>Backpropagation Algorithm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A3696"/>
                </a:solidFill>
                <a:latin typeface="Arial" panose="020B0604020202020204" pitchFamily="34" charset="0"/>
                <a:hlinkClick r:id="rId5" tooltip="Gradient checking and advanced optimization"/>
              </a:rPr>
              <a:t>Gradient checking and advanced optimization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5A3696"/>
                </a:solidFill>
                <a:latin typeface="Arial" panose="020B0604020202020204" pitchFamily="34" charset="0"/>
                <a:hlinkClick r:id="rId6" tooltip="Autoencoders and Sparsity"/>
              </a:rPr>
              <a:t>Autoencoders</a:t>
            </a:r>
            <a:r>
              <a:rPr lang="en-US" altLang="zh-CN" dirty="0">
                <a:solidFill>
                  <a:srgbClr val="5A3696"/>
                </a:solidFill>
                <a:latin typeface="Arial" panose="020B0604020202020204" pitchFamily="34" charset="0"/>
                <a:hlinkClick r:id="rId6" tooltip="Autoencoders and Sparsity"/>
              </a:rPr>
              <a:t> and Sparsity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A3696"/>
                </a:solidFill>
                <a:latin typeface="Arial" panose="020B0604020202020204" pitchFamily="34" charset="0"/>
                <a:hlinkClick r:id="rId7" tooltip="Visualizing a Trained Autoencoder"/>
              </a:rPr>
              <a:t>Visualizing a Trained </a:t>
            </a:r>
            <a:r>
              <a:rPr lang="en-US" altLang="zh-CN" dirty="0" err="1">
                <a:solidFill>
                  <a:srgbClr val="5A3696"/>
                </a:solidFill>
                <a:latin typeface="Arial" panose="020B0604020202020204" pitchFamily="34" charset="0"/>
                <a:hlinkClick r:id="rId7" tooltip="Visualizing a Trained Autoencoder"/>
              </a:rPr>
              <a:t>Autoencoder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A3696"/>
                </a:solidFill>
                <a:latin typeface="Arial" panose="020B0604020202020204" pitchFamily="34" charset="0"/>
                <a:hlinkClick r:id="rId8" tooltip="Sparse Autoencoder Notation Summary"/>
              </a:rPr>
              <a:t>Sparse </a:t>
            </a:r>
            <a:r>
              <a:rPr lang="en-US" altLang="zh-CN" dirty="0" err="1">
                <a:solidFill>
                  <a:srgbClr val="5A3696"/>
                </a:solidFill>
                <a:latin typeface="Arial" panose="020B0604020202020204" pitchFamily="34" charset="0"/>
                <a:hlinkClick r:id="rId8" tooltip="Sparse Autoencoder Notation Summary"/>
              </a:rPr>
              <a:t>Autoencoder</a:t>
            </a:r>
            <a:r>
              <a:rPr lang="en-US" altLang="zh-CN" dirty="0">
                <a:solidFill>
                  <a:srgbClr val="5A3696"/>
                </a:solidFill>
                <a:latin typeface="Arial" panose="020B0604020202020204" pitchFamily="34" charset="0"/>
                <a:hlinkClick r:id="rId8" tooltip="Sparse Autoencoder Notation Summary"/>
              </a:rPr>
              <a:t> Notation Summary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113334"/>
      </p:ext>
    </p:extLst>
  </p:cSld>
  <p:clrMapOvr>
    <a:masterClrMapping/>
  </p:clrMapOvr>
  <p:transition spd="slow">
    <p:pull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542097" y="2514283"/>
            <a:ext cx="605980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extrusionH="57150">
              <a:bevelT w="0" h="0"/>
            </a:sp3d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7200" b="0" i="0" u="none" strike="noStrike" cap="none" spc="0" normalizeH="0" baseline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55000">
                      <a:srgbClr val="FCE291"/>
                    </a:gs>
                  </a:gsLst>
                  <a:lin ang="5400000" scaled="1"/>
                </a:gradFill>
                <a:effectLst>
                  <a:outerShdw blurRad="317500" sx="103000" sy="103000" algn="ctr" rotWithShape="0">
                    <a:srgbClr val="FCE291">
                      <a:alpha val="60000"/>
                    </a:srgbClr>
                  </a:outerShdw>
                </a:effectLst>
                <a:uLnTx/>
                <a:uFillTx/>
                <a:latin typeface="方正清刻本悦宋简体"/>
                <a:ea typeface="方正清刻本悦宋简体"/>
                <a:cs typeface="+mj-cs"/>
              </a:defRPr>
            </a:lvl1pPr>
          </a:lstStyle>
          <a:p>
            <a:r>
              <a:rPr lang="zh-CN" altLang="en-US" sz="5400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谢谢大家</a:t>
            </a:r>
          </a:p>
        </p:txBody>
      </p:sp>
    </p:spTree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E86E1-FBD5-4C03-BE75-72B0D84C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7F104C-A369-4063-B393-6DBAA38DF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CTEX is the best solution for using both English and Chinese.</a:t>
            </a:r>
          </a:p>
          <a:p>
            <a:pPr algn="just"/>
            <a:r>
              <a:rPr lang="en-US" altLang="zh-CN" dirty="0">
                <a:hlinkClick r:id="rId2"/>
              </a:rPr>
              <a:t>http://www.ctex.org/CTeXDownload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9124BF-6FDA-437C-9EE5-81526E76A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294" y="1572888"/>
            <a:ext cx="4126869" cy="337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59049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EAE7C-7585-4081-BA00-65A85484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Installation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A531EB2-D730-410B-9ADE-E70BCCB0C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625475"/>
            <a:ext cx="8524875" cy="4121150"/>
          </a:xfrm>
        </p:spPr>
        <p:txBody>
          <a:bodyPr/>
          <a:lstStyle/>
          <a:p>
            <a:pPr algn="just"/>
            <a:r>
              <a:rPr lang="en-US" altLang="zh-CN" dirty="0"/>
              <a:t>Before installation, you should backup your system PATH environment variable</a:t>
            </a:r>
          </a:p>
          <a:p>
            <a:r>
              <a:rPr lang="zh-CN" altLang="en-US" dirty="0"/>
              <a:t>右键</a:t>
            </a:r>
            <a:r>
              <a:rPr lang="en-US" altLang="zh-CN" dirty="0"/>
              <a:t>“</a:t>
            </a:r>
            <a:r>
              <a:rPr lang="zh-CN" altLang="en-US" dirty="0"/>
              <a:t>我的电脑</a:t>
            </a:r>
            <a:r>
              <a:rPr lang="en-US" altLang="zh-CN" dirty="0"/>
              <a:t>”-&gt;</a:t>
            </a:r>
            <a:r>
              <a:rPr lang="zh-CN" altLang="en-US" dirty="0"/>
              <a:t>点击</a:t>
            </a:r>
            <a:r>
              <a:rPr lang="en-US" altLang="zh-CN" dirty="0"/>
              <a:t>“</a:t>
            </a:r>
            <a:r>
              <a:rPr lang="zh-CN" altLang="en-US" dirty="0"/>
              <a:t>属性</a:t>
            </a:r>
            <a:r>
              <a:rPr lang="en-US" altLang="zh-CN" dirty="0"/>
              <a:t>”-&gt;</a:t>
            </a:r>
            <a:r>
              <a:rPr lang="zh-CN" altLang="en-US" dirty="0"/>
              <a:t>点击</a:t>
            </a:r>
            <a:r>
              <a:rPr lang="en-US" altLang="zh-CN" dirty="0"/>
              <a:t>“</a:t>
            </a:r>
            <a:r>
              <a:rPr lang="zh-CN" altLang="en-US" dirty="0"/>
              <a:t>高级系统设置</a:t>
            </a:r>
            <a:r>
              <a:rPr lang="en-US" altLang="zh-CN" dirty="0"/>
              <a:t>”-&gt;</a:t>
            </a:r>
            <a:r>
              <a:rPr lang="zh-CN" altLang="en-US" dirty="0"/>
              <a:t>点击</a:t>
            </a:r>
            <a:r>
              <a:rPr lang="en-US" altLang="zh-CN" dirty="0"/>
              <a:t>“</a:t>
            </a:r>
            <a:r>
              <a:rPr lang="zh-CN" altLang="en-US" dirty="0"/>
              <a:t>环境变量</a:t>
            </a:r>
            <a:r>
              <a:rPr lang="en-US" altLang="zh-CN" dirty="0"/>
              <a:t>”-&gt;</a:t>
            </a:r>
            <a:r>
              <a:rPr lang="zh-CN" altLang="en-US" dirty="0"/>
              <a:t>在系统变量中找到</a:t>
            </a:r>
            <a:r>
              <a:rPr lang="en-US" altLang="zh-CN" dirty="0"/>
              <a:t>“PATH”-&gt;</a:t>
            </a:r>
            <a:r>
              <a:rPr lang="zh-CN" altLang="en-US" dirty="0"/>
              <a:t>全选后复制粘贴到一个新建文本中。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720ABD-4860-4CBF-9053-E618E7B92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171" y="2571750"/>
            <a:ext cx="2059981" cy="25717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19325B3-3074-4972-83BE-3D4F9F64B3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0" y="2571750"/>
            <a:ext cx="2734006" cy="25717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6AA79E-979A-403D-B631-291985F7AB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152" y="2571750"/>
            <a:ext cx="2411748" cy="25717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AF785E5-937F-42CB-854A-7CE9726F45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900" y="2571750"/>
            <a:ext cx="240730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65348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C1023-013D-48A9-B696-22E0FFCE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E1514E-914C-4675-B3A6-A40DFDFB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99" y="2033128"/>
            <a:ext cx="3911301" cy="2821781"/>
          </a:xfrm>
          <a:prstGeom prst="rect">
            <a:avLst/>
          </a:prstGeom>
        </p:spPr>
      </p:pic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264F111-EB92-4B6E-90EC-10522C4A0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默认安装即可。</a:t>
            </a:r>
            <a:endParaRPr lang="en-US" altLang="zh-CN" dirty="0"/>
          </a:p>
          <a:p>
            <a:r>
              <a:rPr lang="zh-CN" altLang="en-US" dirty="0"/>
              <a:t>安装完成，将文件夹下的</a:t>
            </a:r>
            <a:r>
              <a:rPr lang="en-US" altLang="zh-CN" dirty="0" err="1"/>
              <a:t>MikTex</a:t>
            </a:r>
            <a:r>
              <a:rPr lang="zh-CN" altLang="en-US" dirty="0"/>
              <a:t>文件夹更名为</a:t>
            </a:r>
            <a:r>
              <a:rPr lang="en-US" altLang="zh-CN" dirty="0" err="1"/>
              <a:t>MikTex_old</a:t>
            </a:r>
            <a:r>
              <a:rPr lang="zh-CN" altLang="en-US" dirty="0"/>
              <a:t>（备份）</a:t>
            </a:r>
            <a:endParaRPr lang="en-US" altLang="zh-CN" dirty="0"/>
          </a:p>
          <a:p>
            <a:r>
              <a:rPr lang="zh-CN" altLang="en-US" dirty="0"/>
              <a:t>安装新版本的</a:t>
            </a:r>
            <a:r>
              <a:rPr lang="en-US" altLang="zh-CN" dirty="0" err="1"/>
              <a:t>MikTex</a:t>
            </a:r>
            <a:r>
              <a:rPr lang="zh-CN" altLang="en-US" dirty="0"/>
              <a:t>（更新）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23DAB36-4E84-4994-9736-FB200E5A3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48" y="2058701"/>
            <a:ext cx="4360702" cy="279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1700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201B9-869E-4AAB-9079-34E90739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EC328-6A1E-4F03-B8BC-EC7827E9A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更新</a:t>
            </a:r>
            <a:r>
              <a:rPr lang="en-US" altLang="zh-CN" dirty="0" err="1"/>
              <a:t>MikTex</a:t>
            </a:r>
            <a:r>
              <a:rPr lang="zh-CN" altLang="en-US" dirty="0"/>
              <a:t>工具</a:t>
            </a:r>
            <a:endParaRPr lang="en-US" altLang="zh-CN" dirty="0"/>
          </a:p>
          <a:p>
            <a:r>
              <a:rPr lang="en-US" altLang="zh-CN" dirty="0"/>
              <a:t>https://miktex.org/download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625C61-7698-43E2-8BDD-783FB016C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4525"/>
            <a:ext cx="4757409" cy="25125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AEE4F2-4D0F-4A57-9ED4-41FB768B0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86" y="1225549"/>
            <a:ext cx="4307814" cy="373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89693"/>
      </p:ext>
    </p:extLst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M080287D"/>
  <p:tag name="ISLIDE.GUIDESSETTING" val="{&quot;Name&quot;:&quot;窄&quot;,&quot;HeaderHeight&quot;:10.0,&quot;TopMargin&quot;:0.0,&quot;FooterHeight&quot;:5.0,&quot;BottomMargin&quot;:0.0,&quot;SideMargin&quot;:2.5,&quot;IntervalMargin&quot;:1.0,&quot;Id&quot;:&quot;GuidesStyle_Narrow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2693</TotalTime>
  <Words>3454</Words>
  <Application>Microsoft Office PowerPoint</Application>
  <PresentationFormat>全屏显示(16:9)</PresentationFormat>
  <Paragraphs>350</Paragraphs>
  <Slides>55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6" baseType="lpstr">
      <vt:lpstr>-apple-system</vt:lpstr>
      <vt:lpstr>Arial Unicode MS</vt:lpstr>
      <vt:lpstr>华文彩云</vt:lpstr>
      <vt:lpstr>宋体</vt:lpstr>
      <vt:lpstr>微软雅黑</vt:lpstr>
      <vt:lpstr>Arial</vt:lpstr>
      <vt:lpstr>Calibri</vt:lpstr>
      <vt:lpstr>Constantia</vt:lpstr>
      <vt:lpstr>Wingdings</vt:lpstr>
      <vt:lpstr>Wingdings 2</vt:lpstr>
      <vt:lpstr>流畅</vt:lpstr>
      <vt:lpstr>PowerPoint 演示文稿</vt:lpstr>
      <vt:lpstr>PowerPoint 演示文稿</vt:lpstr>
      <vt:lpstr>PowerPoint 演示文稿</vt:lpstr>
      <vt:lpstr>Latex</vt:lpstr>
      <vt:lpstr>Latex</vt:lpstr>
      <vt:lpstr>Installation</vt:lpstr>
      <vt:lpstr>Installation</vt:lpstr>
      <vt:lpstr>Installation</vt:lpstr>
      <vt:lpstr>Installation</vt:lpstr>
      <vt:lpstr>First Latex File</vt:lpstr>
      <vt:lpstr>First Latex File</vt:lpstr>
      <vt:lpstr>First Latex File</vt:lpstr>
      <vt:lpstr>First Latex File</vt:lpstr>
      <vt:lpstr>Chinese Usage</vt:lpstr>
      <vt:lpstr>Lists</vt:lpstr>
      <vt:lpstr>Lists</vt:lpstr>
      <vt:lpstr>Paragraph and section</vt:lpstr>
      <vt:lpstr>Making a table of contents</vt:lpstr>
      <vt:lpstr>Footnotes</vt:lpstr>
      <vt:lpstr>Equations</vt:lpstr>
      <vt:lpstr>Equations</vt:lpstr>
      <vt:lpstr>Equations</vt:lpstr>
      <vt:lpstr>Equations</vt:lpstr>
      <vt:lpstr>Equations</vt:lpstr>
      <vt:lpstr>Equations</vt:lpstr>
      <vt:lpstr>Table</vt:lpstr>
      <vt:lpstr>Table</vt:lpstr>
      <vt:lpstr>Adding Images</vt:lpstr>
      <vt:lpstr>Adding Images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Reference</vt:lpstr>
      <vt:lpstr>Reference</vt:lpstr>
      <vt:lpstr>Reference</vt:lpstr>
      <vt:lpstr>Reference</vt:lpstr>
      <vt:lpstr>Reference</vt:lpstr>
      <vt:lpstr>Reference</vt:lpstr>
      <vt:lpstr>Reference</vt:lpstr>
      <vt:lpstr>Reference</vt:lpstr>
      <vt:lpstr>Reference</vt:lpstr>
      <vt:lpstr>Reference</vt:lpstr>
      <vt:lpstr>Reference</vt:lpstr>
      <vt:lpstr>Use a template</vt:lpstr>
      <vt:lpstr>Use a template</vt:lpstr>
      <vt:lpstr>Task</vt:lpstr>
      <vt:lpstr>PowerPoint 演示文稿</vt:lpstr>
    </vt:vector>
  </TitlesOfParts>
  <Company>中智讯（武汉）科技有限公司</Company>
  <LinksUpToDate>false</LinksUpToDate>
  <SharedDoc>false</SharedDoc>
  <HyperlinkBase>www.uicctech.com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基于IPv6技术的无线传感物联网技术</dc:title>
  <dc:subject>物联网解决方案</dc:subject>
  <dc:creator>lusi</dc:creator>
  <cp:lastModifiedBy>王 津</cp:lastModifiedBy>
  <cp:revision>3152</cp:revision>
  <cp:lastPrinted>2018-07-16T05:25:00Z</cp:lastPrinted>
  <dcterms:created xsi:type="dcterms:W3CDTF">2008-09-02T01:49:00Z</dcterms:created>
  <dcterms:modified xsi:type="dcterms:W3CDTF">2021-03-30T05:00:45Z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