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99" r:id="rId2"/>
    <p:sldId id="713" r:id="rId3"/>
    <p:sldId id="738" r:id="rId4"/>
    <p:sldId id="807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792" r:id="rId18"/>
    <p:sldId id="819" r:id="rId19"/>
    <p:sldId id="855" r:id="rId20"/>
    <p:sldId id="856" r:id="rId21"/>
    <p:sldId id="857" r:id="rId22"/>
    <p:sldId id="858" r:id="rId23"/>
    <p:sldId id="831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796" r:id="rId35"/>
    <p:sldId id="790" r:id="rId36"/>
    <p:sldId id="791" r:id="rId37"/>
    <p:sldId id="797" r:id="rId38"/>
    <p:sldId id="801" r:id="rId39"/>
    <p:sldId id="795" r:id="rId40"/>
    <p:sldId id="803" r:id="rId41"/>
    <p:sldId id="802" r:id="rId42"/>
    <p:sldId id="804" r:id="rId43"/>
    <p:sldId id="805" r:id="rId44"/>
    <p:sldId id="806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736" r:id="rId56"/>
  </p:sldIdLst>
  <p:sldSz cx="9144000" cy="5143500" type="screen16x9"/>
  <p:notesSz cx="9942513" cy="6761163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100" d="100"/>
          <a:sy n="100" d="100"/>
        </p:scale>
        <p:origin x="84" y="180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4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54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70.wmf"/><Relationship Id="rId1" Type="http://schemas.openxmlformats.org/officeDocument/2006/relationships/image" Target="../media/image9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14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20:58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6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9.w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4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2.wmf"/><Relationship Id="rId3" Type="http://schemas.openxmlformats.org/officeDocument/2006/relationships/image" Target="../media/image80.e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emf"/><Relationship Id="rId11" Type="http://schemas.openxmlformats.org/officeDocument/2006/relationships/image" Target="../media/image90.emf"/><Relationship Id="rId5" Type="http://schemas.openxmlformats.org/officeDocument/2006/relationships/image" Target="../media/image86.emf"/><Relationship Id="rId15" Type="http://schemas.openxmlformats.org/officeDocument/2006/relationships/image" Target="../media/image83.wmf"/><Relationship Id="rId10" Type="http://schemas.openxmlformats.org/officeDocument/2006/relationships/image" Target="../media/image89.emf"/><Relationship Id="rId4" Type="http://schemas.openxmlformats.org/officeDocument/2006/relationships/image" Target="../media/image85.emf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99.emf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03.emf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8.emf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7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22.emf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3.wmf"/><Relationship Id="rId11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5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5.e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F8D6-CB1C-4FE8-9ED7-7B6FA3E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81A1-769D-4AEC-AF03-4DF4DD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非线性决策平面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1D732-BD42-440E-860B-26EEF1E8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6" y="1245392"/>
            <a:ext cx="3587939" cy="32139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8D217F-9963-4203-86E4-B27AB0A0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91612"/>
              </p:ext>
            </p:extLst>
          </p:nvPr>
        </p:nvGraphicFramePr>
        <p:xfrm>
          <a:off x="4124514" y="11684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4635360" imgH="419040" progId="Equation.DSMT4">
                  <p:embed/>
                </p:oleObj>
              </mc:Choice>
              <mc:Fallback>
                <p:oleObj name="Equation" r:id="rId4" imgW="4635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5A0A3D-13EC-436A-B455-0F9B54213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4514" y="1168400"/>
                        <a:ext cx="463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E2A773-3957-41E2-B50F-7B42DCFB7F8E}"/>
              </a:ext>
            </a:extLst>
          </p:cNvPr>
          <p:cNvSpPr txBox="1"/>
          <p:nvPr/>
        </p:nvSpPr>
        <p:spPr>
          <a:xfrm>
            <a:off x="4300537" y="2052325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F537FD-BA30-424A-B3DF-DB9AAAC1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3395"/>
              </p:ext>
            </p:extLst>
          </p:nvPr>
        </p:nvGraphicFramePr>
        <p:xfrm>
          <a:off x="5779294" y="2027441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1892160" imgH="419040" progId="Equation.DSMT4">
                  <p:embed/>
                </p:oleObj>
              </mc:Choice>
              <mc:Fallback>
                <p:oleObj name="Equation" r:id="rId6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294" y="2027441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91C7ED-12C4-43D4-8A4D-E5620ED6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4873"/>
              </p:ext>
            </p:extLst>
          </p:nvPr>
        </p:nvGraphicFramePr>
        <p:xfrm>
          <a:off x="4247416" y="285234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4267080" imgH="914400" progId="Equation.DSMT4">
                  <p:embed/>
                </p:oleObj>
              </mc:Choice>
              <mc:Fallback>
                <p:oleObj name="Equation" r:id="rId8" imgW="426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7416" y="2852345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61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AF96-86DA-4817-89DB-11D3658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B2E-F4EA-4B4F-A85B-A81C238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                                  ，其中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96CBD3-67DA-4BD2-86E0-83EC10183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068"/>
              </p:ext>
            </p:extLst>
          </p:nvPr>
        </p:nvGraphicFramePr>
        <p:xfrm>
          <a:off x="1779588" y="625289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4419360" imgH="406080" progId="Equation.DSMT4">
                  <p:embed/>
                </p:oleObj>
              </mc:Choice>
              <mc:Fallback>
                <p:oleObj name="Equation" r:id="rId3" imgW="441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588" y="625289"/>
                        <a:ext cx="441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5AAE6E-AD70-42A2-AC34-564707CF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4086"/>
              </p:ext>
            </p:extLst>
          </p:nvPr>
        </p:nvGraphicFramePr>
        <p:xfrm>
          <a:off x="1853407" y="1412081"/>
          <a:ext cx="182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828800" imgH="1803240" progId="Equation.DSMT4">
                  <p:embed/>
                </p:oleObj>
              </mc:Choice>
              <mc:Fallback>
                <p:oleObj name="Equation" r:id="rId5" imgW="1828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07" y="1412081"/>
                        <a:ext cx="182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9B8145-6E7B-4FBC-9D27-E316E2F5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3532"/>
              </p:ext>
            </p:extLst>
          </p:nvPr>
        </p:nvGraphicFramePr>
        <p:xfrm>
          <a:off x="4586288" y="212328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841400" imgH="380880" progId="Equation.DSMT4">
                  <p:embed/>
                </p:oleObj>
              </mc:Choice>
              <mc:Fallback>
                <p:oleObj name="Equation" r:id="rId7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6288" y="212328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0D6832-8FBD-43CF-9346-0E1F71BC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272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9" imgW="914400" imgH="306720" progId="Equation.DSMT4">
                  <p:embed/>
                </p:oleObj>
              </mc:Choice>
              <mc:Fallback>
                <p:oleObj name="Equation" r:id="rId9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39BBCB-56C5-4FD2-A22C-57ABA80A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6008"/>
              </p:ext>
            </p:extLst>
          </p:nvPr>
        </p:nvGraphicFramePr>
        <p:xfrm>
          <a:off x="721518" y="3352800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1" imgW="3136680" imgH="774360" progId="Equation.DSMT4">
                  <p:embed/>
                </p:oleObj>
              </mc:Choice>
              <mc:Fallback>
                <p:oleObj name="Equation" r:id="rId11" imgW="3136680" imgH="774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1518" y="3352800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A15BF02-8F0B-4311-8BD7-4CD1A6026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30565"/>
              </p:ext>
            </p:extLst>
          </p:nvPr>
        </p:nvGraphicFramePr>
        <p:xfrm>
          <a:off x="1280319" y="437851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0319" y="4378511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33272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535D-505D-4E3F-8953-C482A7F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5881-2708-4F1C-88CC-2755356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529724"/>
            <a:ext cx="8523798" cy="4121188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逻辑斯蒂回归：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865D09-3CE3-4C69-934B-91B006634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2902"/>
              </p:ext>
            </p:extLst>
          </p:nvPr>
        </p:nvGraphicFramePr>
        <p:xfrm>
          <a:off x="2110581" y="121285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3657600" imgH="787320" progId="Equation.DSMT4">
                  <p:embed/>
                </p:oleObj>
              </mc:Choice>
              <mc:Fallback>
                <p:oleObj name="Equation" r:id="rId3" imgW="3657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0581" y="1212850"/>
                        <a:ext cx="365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D21808-D1DA-479A-A5E3-4D8E16DC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71534"/>
              </p:ext>
            </p:extLst>
          </p:nvPr>
        </p:nvGraphicFramePr>
        <p:xfrm>
          <a:off x="2578100" y="214581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5181480" imgH="888840" progId="Equation.DSMT4">
                  <p:embed/>
                </p:oleObj>
              </mc:Choice>
              <mc:Fallback>
                <p:oleObj name="Equation" r:id="rId5" imgW="518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8100" y="214581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5A9F98-C2F8-4C60-9080-992654CFF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3143250"/>
            <a:ext cx="3009900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1684C-C898-448C-8ED2-9EF6A4BB1D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3106255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815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78818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/>
              <a:t>，则误差趋向无穷大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3427"/>
              </p:ext>
            </p:extLst>
          </p:nvPr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7D21808-D1DA-479A-A5E3-4D8E16DC9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FC102F-D611-4E66-A723-FCAD31E6A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54" y="1893727"/>
            <a:ext cx="3264089" cy="324977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447D8F-DE55-41BA-9F27-889DE6D6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78986"/>
              </p:ext>
            </p:extLst>
          </p:nvPr>
        </p:nvGraphicFramePr>
        <p:xfrm>
          <a:off x="6847682" y="203311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6" imgW="1079280" imgH="380880" progId="Equation.DSMT4">
                  <p:embed/>
                </p:oleObj>
              </mc:Choice>
              <mc:Fallback>
                <p:oleObj name="Equation" r:id="rId6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7682" y="203311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068E6A-46C2-4D18-864C-AEB21DC7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85763"/>
              </p:ext>
            </p:extLst>
          </p:nvPr>
        </p:nvGraphicFramePr>
        <p:xfrm>
          <a:off x="6403302" y="2468407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3302" y="2468407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7CBCB9-015A-489D-9FF7-36B51371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2499"/>
              </p:ext>
            </p:extLst>
          </p:nvPr>
        </p:nvGraphicFramePr>
        <p:xfrm>
          <a:off x="6530975" y="3468688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0" imgW="1130040" imgH="380880" progId="Equation.DSMT4">
                  <p:embed/>
                </p:oleObj>
              </mc:Choice>
              <mc:Fallback>
                <p:oleObj name="Equation" r:id="rId10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3468688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FAC21D-C47A-4E2C-BE70-1F156DE6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2537"/>
              </p:ext>
            </p:extLst>
          </p:nvPr>
        </p:nvGraphicFramePr>
        <p:xfrm>
          <a:off x="5899150" y="3881438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2" imgW="2082600" imgH="342720" progId="Equation.DSMT4">
                  <p:embed/>
                </p:oleObj>
              </mc:Choice>
              <mc:Fallback>
                <p:oleObj name="Equation" r:id="rId12" imgW="2082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99150" y="3881438"/>
                        <a:ext cx="2082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BAE2DE-0F16-42AD-BA45-35D5F5AA005A}"/>
              </a:ext>
            </a:extLst>
          </p:cNvPr>
          <p:cNvSpPr txBox="1"/>
          <p:nvPr/>
        </p:nvSpPr>
        <p:spPr>
          <a:xfrm>
            <a:off x="3364705" y="814388"/>
            <a:ext cx="1621631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82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86" y="1903573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/>
              <a:t>，则误差趋向无穷大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3A1C63-A293-44E2-8074-2194114CF1E3}"/>
              </a:ext>
            </a:extLst>
          </p:cNvPr>
          <p:cNvSpPr txBox="1"/>
          <p:nvPr/>
        </p:nvSpPr>
        <p:spPr>
          <a:xfrm>
            <a:off x="3364705" y="1292381"/>
            <a:ext cx="1914526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F3304-C032-49B1-9A79-D1F255440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4" y="2009851"/>
            <a:ext cx="3110947" cy="307001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531673-ACA7-4A50-8713-BA04CD549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8563"/>
              </p:ext>
            </p:extLst>
          </p:nvPr>
        </p:nvGraphicFramePr>
        <p:xfrm>
          <a:off x="6991350" y="19812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6" imgW="1130040" imgH="380880" progId="Equation.DSMT4">
                  <p:embed/>
                </p:oleObj>
              </mc:Choice>
              <mc:Fallback>
                <p:oleObj name="Equation" r:id="rId6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350" y="198120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81C33F-B8C7-4418-9035-76D8DE6B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52978"/>
              </p:ext>
            </p:extLst>
          </p:nvPr>
        </p:nvGraphicFramePr>
        <p:xfrm>
          <a:off x="6388100" y="2473968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8" imgW="1257120" imgH="761760" progId="Equation.DSMT4">
                  <p:embed/>
                </p:oleObj>
              </mc:Choice>
              <mc:Fallback>
                <p:oleObj name="Equation" r:id="rId8" imgW="1257120" imgH="761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A068E6A-46C2-4D18-864C-AEB21DC7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8100" y="2473968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58D6EB-6D5D-4745-9D41-2B8A015B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641"/>
              </p:ext>
            </p:extLst>
          </p:nvPr>
        </p:nvGraphicFramePr>
        <p:xfrm>
          <a:off x="6721475" y="338296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0" imgW="1079280" imgH="380880" progId="Equation.DSMT4">
                  <p:embed/>
                </p:oleObj>
              </mc:Choice>
              <mc:Fallback>
                <p:oleObj name="Equation" r:id="rId10" imgW="107928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67CBCB9-015A-489D-9FF7-36B51371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1475" y="338296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DAB1F-F168-4491-89A2-C8D76C02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27018"/>
              </p:ext>
            </p:extLst>
          </p:nvPr>
        </p:nvGraphicFramePr>
        <p:xfrm>
          <a:off x="6089650" y="3795713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2" imgW="2031840" imgH="342720" progId="Equation.DSMT4">
                  <p:embed/>
                </p:oleObj>
              </mc:Choice>
              <mc:Fallback>
                <p:oleObj name="Equation" r:id="rId12" imgW="2031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FAC21D-C47A-4E2C-BE70-1F156DE69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9650" y="3795713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589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C5D-44E5-4F3D-B4FF-CCD05F1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C4FB-A883-4022-8739-55579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5C133-B735-4365-9B7B-CFCB41F5A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19499"/>
              </p:ext>
            </p:extLst>
          </p:nvPr>
        </p:nvGraphicFramePr>
        <p:xfrm>
          <a:off x="1027907" y="108139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5181480" imgH="888840" progId="Equation.DSMT4">
                  <p:embed/>
                </p:oleObj>
              </mc:Choice>
              <mc:Fallback>
                <p:oleObj name="Equation" r:id="rId3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907" y="108139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08310"/>
              </p:ext>
            </p:extLst>
          </p:nvPr>
        </p:nvGraphicFramePr>
        <p:xfrm>
          <a:off x="1143000" y="2434511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6858000" imgH="1676160" progId="Equation.DSMT4">
                  <p:embed/>
                </p:oleObj>
              </mc:Choice>
              <mc:Fallback>
                <p:oleObj name="Equation" r:id="rId5" imgW="6858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434511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B65D7F-26DC-492F-BCD6-1FC06FFE3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40358"/>
              </p:ext>
            </p:extLst>
          </p:nvPr>
        </p:nvGraphicFramePr>
        <p:xfrm>
          <a:off x="1355726" y="4346761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1562040" imgH="342720" progId="Equation.DSMT4">
                  <p:embed/>
                </p:oleObj>
              </mc:Choice>
              <mc:Fallback>
                <p:oleObj name="Equation" r:id="rId7" imgW="1562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5726" y="4346761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88EBE7D-015D-4B5A-B766-ADA4BD73C598}"/>
              </a:ext>
            </a:extLst>
          </p:cNvPr>
          <p:cNvSpPr txBox="1">
            <a:spLocks/>
          </p:cNvSpPr>
          <p:nvPr/>
        </p:nvSpPr>
        <p:spPr>
          <a:xfrm>
            <a:off x="3971402" y="4284941"/>
            <a:ext cx="4103929" cy="4665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模型预测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1D8373-1E8B-4888-9B6C-D51ED1C0C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90916"/>
              </p:ext>
            </p:extLst>
          </p:nvPr>
        </p:nvGraphicFramePr>
        <p:xfrm>
          <a:off x="5686425" y="4196637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2920680" imgH="774360" progId="Equation.DSMT4">
                  <p:embed/>
                </p:oleObj>
              </mc:Choice>
              <mc:Fallback>
                <p:oleObj name="Equation" r:id="rId9" imgW="2920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6425" y="4196637"/>
                        <a:ext cx="2921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9731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818-80C4-474B-ADD8-20B334A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A86-EF73-4137-B9D3-BDEF8C5E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省略过程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096FDE-C61B-49EC-873F-A82DBC2A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7761"/>
              </p:ext>
            </p:extLst>
          </p:nvPr>
        </p:nvGraphicFramePr>
        <p:xfrm>
          <a:off x="1096949" y="1157287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6933960" imgH="787320" progId="Equation.DSMT4">
                  <p:embed/>
                </p:oleObj>
              </mc:Choice>
              <mc:Fallback>
                <p:oleObj name="Equation" r:id="rId3" imgW="693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949" y="1157287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EB88D0-5A18-48D1-8E02-315B835D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80647"/>
              </p:ext>
            </p:extLst>
          </p:nvPr>
        </p:nvGraphicFramePr>
        <p:xfrm>
          <a:off x="1412876" y="2148073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562040" imgH="342720" progId="Equation.DSMT4">
                  <p:embed/>
                </p:oleObj>
              </mc:Choice>
              <mc:Fallback>
                <p:oleObj name="Equation" r:id="rId5" imgW="15620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2B65D7F-26DC-492F-BCD6-1FC06FFE3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876" y="2148073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F98F27-E3D8-4C2F-B4E6-9238A79A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0931"/>
              </p:ext>
            </p:extLst>
          </p:nvPr>
        </p:nvGraphicFramePr>
        <p:xfrm>
          <a:off x="1412876" y="277257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2527200" imgH="838080" progId="Equation.DSMT4">
                  <p:embed/>
                </p:oleObj>
              </mc:Choice>
              <mc:Fallback>
                <p:oleObj name="Equation" r:id="rId7" imgW="2527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6" y="2772570"/>
                        <a:ext cx="2527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B6B1F-C3EE-467A-9FEC-AF2D62B4C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56143"/>
              </p:ext>
            </p:extLst>
          </p:nvPr>
        </p:nvGraphicFramePr>
        <p:xfrm>
          <a:off x="2120106" y="391716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9" imgW="4241520" imgH="850680" progId="Equation.DSMT4">
                  <p:embed/>
                </p:oleObj>
              </mc:Choice>
              <mc:Fallback>
                <p:oleObj name="Equation" r:id="rId9" imgW="4241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106" y="3917160"/>
                        <a:ext cx="424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749147-0918-4D86-8284-B5C5FCC0AB38}"/>
              </a:ext>
            </a:extLst>
          </p:cNvPr>
          <p:cNvSpPr/>
          <p:nvPr/>
        </p:nvSpPr>
        <p:spPr>
          <a:xfrm>
            <a:off x="4186238" y="3917160"/>
            <a:ext cx="978693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C8B5DD6-27D8-43DD-ABB5-3029C6328EBE}"/>
              </a:ext>
            </a:extLst>
          </p:cNvPr>
          <p:cNvSpPr/>
          <p:nvPr/>
        </p:nvSpPr>
        <p:spPr>
          <a:xfrm rot="15059318">
            <a:off x="5699778" y="3341200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377CE6-882C-49F9-B6FD-450D896B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4843"/>
              </p:ext>
            </p:extLst>
          </p:nvPr>
        </p:nvGraphicFramePr>
        <p:xfrm>
          <a:off x="4572000" y="1870870"/>
          <a:ext cx="977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1" imgW="977760" imgH="1803240" progId="Equation.DSMT4">
                  <p:embed/>
                </p:oleObj>
              </mc:Choice>
              <mc:Fallback>
                <p:oleObj name="Equation" r:id="rId11" imgW="97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870870"/>
                        <a:ext cx="977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53200A-8F5C-448B-8B20-D2B1C28CF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2086"/>
              </p:ext>
            </p:extLst>
          </p:nvPr>
        </p:nvGraphicFramePr>
        <p:xfrm>
          <a:off x="6531216" y="2852269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3" imgW="1942920" imgH="1269720" progId="Equation.DSMT4">
                  <p:embed/>
                </p:oleObj>
              </mc:Choice>
              <mc:Fallback>
                <p:oleObj name="Equation" r:id="rId13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1216" y="2852269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00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39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多分类任务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电子邮件自动归类：工作、社交、家庭、行程等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医疗诊断：无病、普通感冒、流感、新冠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天气：晴天、多云、下雨、下雪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9B95C-5FDA-49D2-A366-3E9F0649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50247"/>
              </p:ext>
            </p:extLst>
          </p:nvPr>
        </p:nvGraphicFramePr>
        <p:xfrm>
          <a:off x="2934494" y="1220788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609480" imgH="342720" progId="Equation.DSMT4">
                  <p:embed/>
                </p:oleObj>
              </mc:Choice>
              <mc:Fallback>
                <p:oleObj name="Equation" r:id="rId3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494" y="1220788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62887-F5CA-47BC-8A5A-5E665CDD9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0550"/>
              </p:ext>
            </p:extLst>
          </p:nvPr>
        </p:nvGraphicFramePr>
        <p:xfrm>
          <a:off x="3692525" y="122078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525" y="1220788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941D7-C4C3-415C-B2DD-FF7A5B8A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02967"/>
              </p:ext>
            </p:extLst>
          </p:nvPr>
        </p:nvGraphicFramePr>
        <p:xfrm>
          <a:off x="4454525" y="119221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647640" imgH="342720" progId="Equation.DSMT4">
                  <p:embed/>
                </p:oleObj>
              </mc:Choice>
              <mc:Fallback>
                <p:oleObj name="Equation" r:id="rId7" imgW="647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4525" y="1192213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D63A5C-3FC0-4870-8265-8090E45D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36423"/>
              </p:ext>
            </p:extLst>
          </p:nvPr>
        </p:nvGraphicFramePr>
        <p:xfrm>
          <a:off x="5222081" y="11715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9" imgW="672840" imgH="342720" progId="Equation.DSMT4">
                  <p:embed/>
                </p:oleObj>
              </mc:Choice>
              <mc:Fallback>
                <p:oleObj name="Equation" r:id="rId9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2081" y="1171575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E36A7CB-2543-464D-9535-53F6217A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733"/>
              </p:ext>
            </p:extLst>
          </p:nvPr>
        </p:nvGraphicFramePr>
        <p:xfrm>
          <a:off x="1908175" y="257889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1" imgW="609480" imgH="342720" progId="Equation.DSMT4">
                  <p:embed/>
                </p:oleObj>
              </mc:Choice>
              <mc:Fallback>
                <p:oleObj name="Equation" r:id="rId11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57889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A91807-A0F7-4A30-9905-38EA17BE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46838"/>
              </p:ext>
            </p:extLst>
          </p:nvPr>
        </p:nvGraphicFramePr>
        <p:xfrm>
          <a:off x="2934494" y="2578894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2" imgW="672840" imgH="342720" progId="Equation.DSMT4">
                  <p:embed/>
                </p:oleObj>
              </mc:Choice>
              <mc:Fallback>
                <p:oleObj name="Equation" r:id="rId12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4494" y="2578894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0F309B-A13E-481D-B2DF-81A712C67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791"/>
              </p:ext>
            </p:extLst>
          </p:nvPr>
        </p:nvGraphicFramePr>
        <p:xfrm>
          <a:off x="3924300" y="25717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13" imgW="647640" imgH="342720" progId="Equation.DSMT4">
                  <p:embed/>
                </p:oleObj>
              </mc:Choice>
              <mc:Fallback>
                <p:oleObj name="Equation" r:id="rId13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4300" y="2571750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83FBC7-BB69-4C72-A35A-5124E49F9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88653"/>
              </p:ext>
            </p:extLst>
          </p:nvPr>
        </p:nvGraphicFramePr>
        <p:xfrm>
          <a:off x="4702971" y="257175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4" imgW="672840" imgH="342720" progId="Equation.DSMT4">
                  <p:embed/>
                </p:oleObj>
              </mc:Choice>
              <mc:Fallback>
                <p:oleObj name="Equation" r:id="rId14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2971" y="257175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667EF4-1BD6-41F4-B51C-3E9B32658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08729"/>
              </p:ext>
            </p:extLst>
          </p:nvPr>
        </p:nvGraphicFramePr>
        <p:xfrm>
          <a:off x="1404938" y="3744913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5" imgW="609480" imgH="342720" progId="Equation.DSMT4">
                  <p:embed/>
                </p:oleObj>
              </mc:Choice>
              <mc:Fallback>
                <p:oleObj name="Equation" r:id="rId15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3744913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D291CE-A9AA-4F36-8B64-CEFEF4E1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682"/>
              </p:ext>
            </p:extLst>
          </p:nvPr>
        </p:nvGraphicFramePr>
        <p:xfrm>
          <a:off x="2162969" y="37449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6" imgW="672840" imgH="342720" progId="Equation.DSMT4">
                  <p:embed/>
                </p:oleObj>
              </mc:Choice>
              <mc:Fallback>
                <p:oleObj name="Equation" r:id="rId16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969" y="3744913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E9F023-9E84-4858-9BCA-0D320DE4F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0138"/>
              </p:ext>
            </p:extLst>
          </p:nvPr>
        </p:nvGraphicFramePr>
        <p:xfrm>
          <a:off x="2924969" y="3716338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7" imgW="647640" imgH="342720" progId="Equation.DSMT4">
                  <p:embed/>
                </p:oleObj>
              </mc:Choice>
              <mc:Fallback>
                <p:oleObj name="Equation" r:id="rId17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4969" y="3716338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499479A-AA48-448F-B57F-B60585B4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71401"/>
              </p:ext>
            </p:extLst>
          </p:nvPr>
        </p:nvGraphicFramePr>
        <p:xfrm>
          <a:off x="3692525" y="369570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8" imgW="672840" imgH="342720" progId="Equation.DSMT4">
                  <p:embed/>
                </p:oleObj>
              </mc:Choice>
              <mc:Fallback>
                <p:oleObj name="Equation" r:id="rId18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2525" y="369570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28A-D3E6-48B6-B9C7-FD6759E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48A9-33F8-41AF-9030-399D34D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100D5-2FA5-4BF4-9460-24187CF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88191"/>
            <a:ext cx="3748087" cy="33582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4F7E6-0291-4375-87BB-FCF17D3B186A}"/>
              </a:ext>
            </a:extLst>
          </p:cNvPr>
          <p:cNvSpPr txBox="1">
            <a:spLocks/>
          </p:cNvSpPr>
          <p:nvPr/>
        </p:nvSpPr>
        <p:spPr>
          <a:xfrm>
            <a:off x="4686300" y="625289"/>
            <a:ext cx="413964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多分类问题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AE3B32-48DF-4DA5-8898-FADDABFF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5" y="1359615"/>
            <a:ext cx="3750469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473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多分类任务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逻辑斯蒂回归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过拟合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CF41-3C3A-44F1-859F-0CB006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E2B2F-8A0C-4D5E-90E5-38CB852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一对多</a:t>
            </a:r>
            <a:r>
              <a:rPr lang="en-US" altLang="zh-CN" dirty="0"/>
              <a:t>(one-vs-all    or   one-vs-rest)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CE4D-33C5-490B-AA7D-E92591F7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0" y="1083459"/>
            <a:ext cx="3000374" cy="2688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2DFD61-2FCA-48ED-8EA4-243B228FA037}"/>
              </a:ext>
            </a:extLst>
          </p:cNvPr>
          <p:cNvSpPr txBox="1"/>
          <p:nvPr/>
        </p:nvSpPr>
        <p:spPr>
          <a:xfrm>
            <a:off x="786417" y="3638685"/>
            <a:ext cx="206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1:</a:t>
            </a:r>
          </a:p>
          <a:p>
            <a:r>
              <a:rPr lang="en-US" altLang="zh-CN" dirty="0"/>
              <a:t>Class 2:</a:t>
            </a:r>
          </a:p>
          <a:p>
            <a:r>
              <a:rPr lang="en-US" altLang="zh-CN" dirty="0"/>
              <a:t>Class 3: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ADD2E-3EFE-4835-8BCC-67F19C1A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9" y="3731454"/>
            <a:ext cx="200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D21A9A-726E-4F59-A290-0335502E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9" y="4024248"/>
            <a:ext cx="190500" cy="19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FCBCE-FC7C-48E8-93E2-58363B5C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689" y="4309468"/>
            <a:ext cx="190500" cy="19050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A56E6E-FC78-4468-B2CA-008CEC6D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0957"/>
              </p:ext>
            </p:extLst>
          </p:nvPr>
        </p:nvGraphicFramePr>
        <p:xfrm>
          <a:off x="871538" y="4617725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7" imgW="4292280" imgH="419040" progId="Equation.DSMT4">
                  <p:embed/>
                </p:oleObj>
              </mc:Choice>
              <mc:Fallback>
                <p:oleObj name="Equation" r:id="rId7" imgW="429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1538" y="4617725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625CD7-9CD5-4A9B-9436-B74C900C5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9773" y="397023"/>
            <a:ext cx="1585669" cy="1541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C708F-6B43-429A-95B9-72BC2CF8F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9773" y="1974224"/>
            <a:ext cx="1690190" cy="14233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69A483-859C-4BDA-9304-A9268856AE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3538" y="3509636"/>
            <a:ext cx="1646425" cy="147519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BD227575-D8D4-464E-B61D-29C65AB0CEAA}"/>
              </a:ext>
            </a:extLst>
          </p:cNvPr>
          <p:cNvSpPr/>
          <p:nvPr/>
        </p:nvSpPr>
        <p:spPr>
          <a:xfrm rot="15059318">
            <a:off x="4249596" y="1093218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81DFE26-C7B1-4569-9151-E8DE4416B816}"/>
              </a:ext>
            </a:extLst>
          </p:cNvPr>
          <p:cNvSpPr/>
          <p:nvPr/>
        </p:nvSpPr>
        <p:spPr>
          <a:xfrm rot="17299737">
            <a:off x="4250484" y="1836515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383B53E-ECA2-4392-97D3-ACA00DA215B2}"/>
              </a:ext>
            </a:extLst>
          </p:cNvPr>
          <p:cNvSpPr/>
          <p:nvPr/>
        </p:nvSpPr>
        <p:spPr>
          <a:xfrm rot="18145446">
            <a:off x="4347991" y="2411953"/>
            <a:ext cx="185212" cy="149534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CDEE321-2D82-464C-B89D-534E730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43169"/>
              </p:ext>
            </p:extLst>
          </p:nvPr>
        </p:nvGraphicFramePr>
        <p:xfrm>
          <a:off x="7181056" y="758255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2" imgW="1955520" imgH="863280" progId="Equation.DSMT4">
                  <p:embed/>
                </p:oleObj>
              </mc:Choice>
              <mc:Fallback>
                <p:oleObj name="Equation" r:id="rId12" imgW="1955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1056" y="758255"/>
                        <a:ext cx="1955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ABA7689-7DC8-459B-AA14-305B4F7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33412"/>
              </p:ext>
            </p:extLst>
          </p:nvPr>
        </p:nvGraphicFramePr>
        <p:xfrm>
          <a:off x="7116763" y="2230438"/>
          <a:ext cx="201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4" imgW="2019240" imgH="863280" progId="Equation.DSMT4">
                  <p:embed/>
                </p:oleObj>
              </mc:Choice>
              <mc:Fallback>
                <p:oleObj name="Equation" r:id="rId14" imgW="2019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16763" y="2230438"/>
                        <a:ext cx="2019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DBAB5AC-0AB4-4436-805F-65AB883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77187"/>
              </p:ext>
            </p:extLst>
          </p:nvPr>
        </p:nvGraphicFramePr>
        <p:xfrm>
          <a:off x="7192963" y="3722688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6" imgW="1993680" imgH="863280" progId="Equation.DSMT4">
                  <p:embed/>
                </p:oleObj>
              </mc:Choice>
              <mc:Fallback>
                <p:oleObj name="Equation" r:id="rId16" imgW="1993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2963" y="3722688"/>
                        <a:ext cx="1993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33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7AD3-92C5-41F8-A461-717AC59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83EDF-B9BC-4AA6-918D-92FB40D6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6D2998-1C8B-421C-8644-546599223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3873"/>
              </p:ext>
            </p:extLst>
          </p:nvPr>
        </p:nvGraphicFramePr>
        <p:xfrm>
          <a:off x="1018368" y="955675"/>
          <a:ext cx="3138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3137994" imgH="774388" progId="Equation.DSMT4">
                  <p:embed/>
                </p:oleObj>
              </mc:Choice>
              <mc:Fallback>
                <p:oleObj name="Equation" r:id="rId3" imgW="3137994" imgH="7743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368" y="955675"/>
                        <a:ext cx="31384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2B59-6EA5-4A72-8A81-CD819A12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5357"/>
              </p:ext>
            </p:extLst>
          </p:nvPr>
        </p:nvGraphicFramePr>
        <p:xfrm>
          <a:off x="1018368" y="1730375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6933960" imgH="787320" progId="Equation.DSMT4">
                  <p:embed/>
                </p:oleObj>
              </mc:Choice>
              <mc:Fallback>
                <p:oleObj name="Equation" r:id="rId5" imgW="693396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C096FDE-C61B-49EC-873F-A82DBC2A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368" y="1730375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3E198C-D547-4018-818D-EB0B19A0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0516"/>
              </p:ext>
            </p:extLst>
          </p:nvPr>
        </p:nvGraphicFramePr>
        <p:xfrm>
          <a:off x="854075" y="2947988"/>
          <a:ext cx="5041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7" imgW="5041800" imgH="2031840" progId="Equation.DSMT4">
                  <p:embed/>
                </p:oleObj>
              </mc:Choice>
              <mc:Fallback>
                <p:oleObj name="Equation" r:id="rId7" imgW="50418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075" y="2947988"/>
                        <a:ext cx="5041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6250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one-vs-all</a:t>
            </a:r>
            <a:r>
              <a:rPr lang="zh-CN" altLang="en-US" dirty="0"/>
              <a:t>策略，</a:t>
            </a:r>
            <a:r>
              <a:rPr lang="en-US" altLang="zh-CN" dirty="0"/>
              <a:t>softmax</a:t>
            </a:r>
            <a:r>
              <a:rPr lang="zh-CN" altLang="en-US" dirty="0"/>
              <a:t>为每一个类别建立一个模型，即一套参数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7206B4-DAF7-4451-A088-9900F9CD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0844"/>
              </p:ext>
            </p:extLst>
          </p:nvPr>
        </p:nvGraphicFramePr>
        <p:xfrm>
          <a:off x="1199961" y="1161256"/>
          <a:ext cx="165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650960" imgH="1828800" progId="Equation.DSMT4">
                  <p:embed/>
                </p:oleObj>
              </mc:Choice>
              <mc:Fallback>
                <p:oleObj name="Equation" r:id="rId3" imgW="16509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961" y="1161256"/>
                        <a:ext cx="1651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9A4C9C-BFB0-4EC2-B5D7-88F8F1F2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3801"/>
              </p:ext>
            </p:extLst>
          </p:nvPr>
        </p:nvGraphicFramePr>
        <p:xfrm>
          <a:off x="2025461" y="2971664"/>
          <a:ext cx="516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5168880" imgH="2108160" progId="Equation.DSMT4">
                  <p:embed/>
                </p:oleObj>
              </mc:Choice>
              <mc:Fallback>
                <p:oleObj name="Equation" r:id="rId5" imgW="5168880" imgH="2108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DAC2B59-6EA5-4A72-8A81-CD819A121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5461" y="2971664"/>
                        <a:ext cx="51689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39599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69282" y="2857637"/>
            <a:ext cx="153118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3718A-33F2-456B-B578-4D8D39A0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1181100"/>
            <a:ext cx="8015289" cy="236059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0756E6-0C25-46D6-BF15-BA066B95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8075"/>
              </p:ext>
            </p:extLst>
          </p:nvPr>
        </p:nvGraphicFramePr>
        <p:xfrm>
          <a:off x="1216764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6764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90264E-678C-4840-AE02-E09301ED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3387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53552"/>
              </p:ext>
            </p:extLst>
          </p:nvPr>
        </p:nvGraphicFramePr>
        <p:xfrm>
          <a:off x="3748773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8" imgW="1650960" imgH="419040" progId="Equation.DSMT4">
                  <p:embed/>
                </p:oleObj>
              </mc:Choice>
              <mc:Fallback>
                <p:oleObj name="Equation" r:id="rId8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8773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91"/>
              </p:ext>
            </p:extLst>
          </p:nvPr>
        </p:nvGraphicFramePr>
        <p:xfrm>
          <a:off x="5884323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0" imgW="3111480" imgH="419040" progId="Equation.DSMT4">
                  <p:embed/>
                </p:oleObj>
              </mc:Choice>
              <mc:Fallback>
                <p:oleObj name="Equation" r:id="rId10" imgW="3111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323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43E5CA-E8E7-45A0-9EF9-850D93530061}"/>
              </a:ext>
            </a:extLst>
          </p:cNvPr>
          <p:cNvSpPr txBox="1"/>
          <p:nvPr/>
        </p:nvSpPr>
        <p:spPr>
          <a:xfrm>
            <a:off x="786671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1B85-15E0-4488-9C52-A83DAF76FA29}"/>
              </a:ext>
            </a:extLst>
          </p:cNvPr>
          <p:cNvSpPr txBox="1"/>
          <p:nvPr/>
        </p:nvSpPr>
        <p:spPr>
          <a:xfrm>
            <a:off x="6400156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7FCCA-F7CF-4E3B-B5D4-A32DD80E987A}"/>
              </a:ext>
            </a:extLst>
          </p:cNvPr>
          <p:cNvSpPr txBox="1"/>
          <p:nvPr/>
        </p:nvSpPr>
        <p:spPr>
          <a:xfrm>
            <a:off x="4140742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232135388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4495-B130-4CA8-B052-6B3849B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1888-D01C-4051-8457-8AEC60B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9042-DCCC-418F-8039-21FC29D2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9" y="1006326"/>
            <a:ext cx="8645231" cy="23812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99EBD0-A7AF-44D9-AFE4-928B57D2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519"/>
              </p:ext>
            </p:extLst>
          </p:nvPr>
        </p:nvGraphicFramePr>
        <p:xfrm>
          <a:off x="143373" y="3376933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3162240" imgH="380880" progId="Equation.DSMT4">
                  <p:embed/>
                </p:oleObj>
              </mc:Choice>
              <mc:Fallback>
                <p:oleObj name="Equation" r:id="rId4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373" y="3376933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610FE1-273D-4CAC-819A-EB2127AE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95989"/>
              </p:ext>
            </p:extLst>
          </p:nvPr>
        </p:nvGraphicFramePr>
        <p:xfrm>
          <a:off x="3586957" y="3376933"/>
          <a:ext cx="2082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2082600" imgH="1358640" progId="Equation.DSMT4">
                  <p:embed/>
                </p:oleObj>
              </mc:Choice>
              <mc:Fallback>
                <p:oleObj name="Equation" r:id="rId6" imgW="2082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6957" y="3376933"/>
                        <a:ext cx="2082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5120"/>
              </p:ext>
            </p:extLst>
          </p:nvPr>
        </p:nvGraphicFramePr>
        <p:xfrm>
          <a:off x="6143127" y="3387577"/>
          <a:ext cx="2857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2857320" imgH="1434960" progId="Equation.DSMT4">
                  <p:embed/>
                </p:oleObj>
              </mc:Choice>
              <mc:Fallback>
                <p:oleObj name="Equation" r:id="rId8" imgW="2857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3127" y="3387577"/>
                        <a:ext cx="28575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2D78FE1-A04B-4201-A33C-F410F70DE594}"/>
              </a:ext>
            </a:extLst>
          </p:cNvPr>
          <p:cNvSpPr txBox="1"/>
          <p:nvPr/>
        </p:nvSpPr>
        <p:spPr>
          <a:xfrm>
            <a:off x="728096" y="400973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7F702-0C31-4E8D-9A89-7F33D606D550}"/>
              </a:ext>
            </a:extLst>
          </p:cNvPr>
          <p:cNvSpPr txBox="1"/>
          <p:nvPr/>
        </p:nvSpPr>
        <p:spPr>
          <a:xfrm>
            <a:off x="3965236" y="745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3F93F-3474-4568-B391-6522C485DB0C}"/>
              </a:ext>
            </a:extLst>
          </p:cNvPr>
          <p:cNvSpPr txBox="1"/>
          <p:nvPr/>
        </p:nvSpPr>
        <p:spPr>
          <a:xfrm>
            <a:off x="6453402" y="5760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453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BF61-0844-4C74-9EF6-2546AE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A86-6D0A-48AB-A1EC-DD4723F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过拟合的危害</a:t>
            </a:r>
            <a:endParaRPr lang="en-US" altLang="zh-CN" dirty="0"/>
          </a:p>
          <a:p>
            <a:pPr lvl="1"/>
            <a:r>
              <a:rPr lang="zh-CN" altLang="en-US" dirty="0"/>
              <a:t>模型看起来在训练集表现非常好。</a:t>
            </a:r>
            <a:endParaRPr lang="en-US" altLang="zh-CN" dirty="0"/>
          </a:p>
          <a:p>
            <a:pPr lvl="1"/>
            <a:r>
              <a:rPr lang="zh-CN" altLang="en-US" dirty="0"/>
              <a:t>但是在新的样本上表现极差。</a:t>
            </a:r>
            <a:endParaRPr lang="en-US" altLang="zh-CN" dirty="0"/>
          </a:p>
          <a:p>
            <a:pPr lvl="1"/>
            <a:r>
              <a:rPr lang="zh-CN" altLang="en-US" dirty="0"/>
              <a:t>降低了模型的泛化性能，使得模型根本无法使用。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产生过拟合的原因</a:t>
            </a:r>
            <a:endParaRPr lang="en-US" altLang="zh-CN" dirty="0"/>
          </a:p>
          <a:p>
            <a:pPr lvl="1"/>
            <a:r>
              <a:rPr lang="zh-CN" altLang="en-US" dirty="0"/>
              <a:t>特征过多，模型过于复杂</a:t>
            </a:r>
            <a:endParaRPr lang="en-US" altLang="zh-CN" dirty="0"/>
          </a:p>
          <a:p>
            <a:pPr lvl="1"/>
            <a:r>
              <a:rPr lang="zh-CN" altLang="en-US" dirty="0"/>
              <a:t>训练集过少，使得训练模型完全拟合到训练集上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34698-E77B-492A-BE70-F4C98609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15103"/>
              </p:ext>
            </p:extLst>
          </p:nvPr>
        </p:nvGraphicFramePr>
        <p:xfrm>
          <a:off x="4711148" y="792266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4114800" imgH="787320" progId="Equation.DSMT4">
                  <p:embed/>
                </p:oleObj>
              </mc:Choice>
              <mc:Fallback>
                <p:oleObj name="Equation" r:id="rId3" imgW="4114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1148" y="792266"/>
                        <a:ext cx="4114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16353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6241-B594-489C-9D28-FE4108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6978-0F55-4304-B246-7A5AB2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433"/>
            <a:ext cx="8523798" cy="4121188"/>
          </a:xfrm>
        </p:spPr>
        <p:txBody>
          <a:bodyPr/>
          <a:lstStyle/>
          <a:p>
            <a:r>
              <a:rPr lang="zh-CN" altLang="en-US" dirty="0"/>
              <a:t>如何解决过拟合问题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、降低模型复杂度</a:t>
            </a:r>
            <a:endParaRPr lang="en-US" altLang="zh-CN" dirty="0"/>
          </a:p>
          <a:p>
            <a:pPr lvl="1"/>
            <a:r>
              <a:rPr lang="zh-CN" altLang="en-US" dirty="0"/>
              <a:t>手动选择那些特征需要保留下来（计算“特征”与“预测”的相关性）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Model Selection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、常规化</a:t>
            </a:r>
            <a:r>
              <a:rPr lang="en-US" altLang="zh-CN" dirty="0"/>
              <a:t>(Regularization)</a:t>
            </a:r>
          </a:p>
          <a:p>
            <a:pPr lvl="1"/>
            <a:r>
              <a:rPr lang="zh-CN" altLang="en-US" dirty="0"/>
              <a:t>保留所有的特征，并且尽可能降低       的值。</a:t>
            </a:r>
            <a:endParaRPr lang="en-US" altLang="zh-CN" dirty="0"/>
          </a:p>
          <a:p>
            <a:pPr lvl="1"/>
            <a:r>
              <a:rPr lang="zh-CN" altLang="en-US" dirty="0"/>
              <a:t>当我们有大量特征的时候，是一种较为有效的办法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877AFF-01A5-40E7-BE1E-EF0B7AF9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83204"/>
              </p:ext>
            </p:extLst>
          </p:nvPr>
        </p:nvGraphicFramePr>
        <p:xfrm>
          <a:off x="4572000" y="3118644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279360" imgH="419040" progId="Equation.DSMT4">
                  <p:embed/>
                </p:oleObj>
              </mc:Choice>
              <mc:Fallback>
                <p:oleObj name="Equation" r:id="rId3" imgW="27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118644"/>
                        <a:ext cx="27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4671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D2F3-3821-4705-A3AD-09D4B1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253D-BA06-4638-A6E9-A56C303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常规化项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6" y="1038970"/>
            <a:ext cx="6988865" cy="249602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51200"/>
              </p:ext>
            </p:extLst>
          </p:nvPr>
        </p:nvGraphicFramePr>
        <p:xfrm>
          <a:off x="1776850" y="3433875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B4DD302-8A8F-45C5-B696-8ADB7697E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6850" y="3433875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61616"/>
              </p:ext>
            </p:extLst>
          </p:nvPr>
        </p:nvGraphicFramePr>
        <p:xfrm>
          <a:off x="4902550" y="3433875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3111480" imgH="419040" progId="Equation.DSMT4">
                  <p:embed/>
                </p:oleObj>
              </mc:Choice>
              <mc:Fallback>
                <p:oleObj name="Equation" r:id="rId6" imgW="31114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A68538D-2CE5-4F5B-89FB-76CA5D68F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2550" y="3433875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禁止符 7"/>
          <p:cNvSpPr/>
          <p:nvPr/>
        </p:nvSpPr>
        <p:spPr>
          <a:xfrm>
            <a:off x="6718852" y="3383399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49507" y="3387978"/>
            <a:ext cx="548640" cy="572493"/>
          </a:xfrm>
          <a:prstGeom prst="noSmoking">
            <a:avLst>
              <a:gd name="adj" fmla="val 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73955"/>
              </p:ext>
            </p:extLst>
          </p:nvPr>
        </p:nvGraphicFramePr>
        <p:xfrm>
          <a:off x="302150" y="4118068"/>
          <a:ext cx="557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8" imgW="5574960" imgH="787320" progId="Equation.DSMT4">
                  <p:embed/>
                </p:oleObj>
              </mc:Choice>
              <mc:Fallback>
                <p:oleObj name="Equation" r:id="rId8" imgW="5574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150" y="4118068"/>
                        <a:ext cx="5575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 rot="16200000">
            <a:off x="6027090" y="4375019"/>
            <a:ext cx="318052" cy="20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33213"/>
              </p:ext>
            </p:extLst>
          </p:nvPr>
        </p:nvGraphicFramePr>
        <p:xfrm>
          <a:off x="6494782" y="4289383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10" imgW="1701720" imgH="380880" progId="Equation.DSMT4">
                  <p:embed/>
                </p:oleObj>
              </mc:Choice>
              <mc:Fallback>
                <p:oleObj name="Equation" r:id="rId10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94782" y="4289383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80806" y="4163966"/>
            <a:ext cx="2095284" cy="582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11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避免过拟合需要                    都取较小的值。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模型将会更简单（更少的参数）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以此来达到避免过拟合的目的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回归任务中：</a:t>
            </a:r>
            <a:endParaRPr lang="en-US" altLang="zh-CN" dirty="0" smtClean="0"/>
          </a:p>
          <a:p>
            <a:r>
              <a:rPr lang="zh-CN" altLang="en-US" dirty="0" smtClean="0"/>
              <a:t>特征：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40094"/>
              </p:ext>
            </p:extLst>
          </p:nvPr>
        </p:nvGraphicFramePr>
        <p:xfrm>
          <a:off x="2540166" y="702076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1307880" imgH="380880" progId="Equation.DSMT4">
                  <p:embed/>
                </p:oleObj>
              </mc:Choice>
              <mc:Fallback>
                <p:oleObj name="Equation" r:id="rId3" imgW="1307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166" y="702076"/>
                        <a:ext cx="130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199228"/>
              </p:ext>
            </p:extLst>
          </p:nvPr>
        </p:nvGraphicFramePr>
        <p:xfrm>
          <a:off x="1439848" y="2685883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1473120" imgH="380880" progId="Equation.DSMT4">
                  <p:embed/>
                </p:oleObj>
              </mc:Choice>
              <mc:Fallback>
                <p:oleObj name="Equation" r:id="rId5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9848" y="2685883"/>
                        <a:ext cx="1473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11913"/>
              </p:ext>
            </p:extLst>
          </p:nvPr>
        </p:nvGraphicFramePr>
        <p:xfrm>
          <a:off x="1363663" y="314325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1460160" imgH="380880" progId="Equation.DSMT4">
                  <p:embed/>
                </p:oleObj>
              </mc:Choice>
              <mc:Fallback>
                <p:oleObj name="Equation" r:id="rId7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3663" y="3143250"/>
                        <a:ext cx="146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06635"/>
              </p:ext>
            </p:extLst>
          </p:nvPr>
        </p:nvGraphicFramePr>
        <p:xfrm>
          <a:off x="1693820" y="3940509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9" imgW="5054400" imgH="914400" progId="Equation.DSMT4">
                  <p:embed/>
                </p:oleObj>
              </mc:Choice>
              <mc:Fallback>
                <p:oleObj name="Equation" r:id="rId9" imgW="505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3820" y="3940509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749" y="1205264"/>
            <a:ext cx="3316716" cy="26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697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逻辑斯蒂回归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常规化线性回归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3797"/>
              </p:ext>
            </p:extLst>
          </p:nvPr>
        </p:nvGraphicFramePr>
        <p:xfrm>
          <a:off x="1662015" y="1085991"/>
          <a:ext cx="505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5054400" imgH="914400" progId="Equation.DSMT4">
                  <p:embed/>
                </p:oleObj>
              </mc:Choice>
              <mc:Fallback>
                <p:oleObj name="Equation" r:id="rId3" imgW="5054400" imgH="914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015" y="1085991"/>
                        <a:ext cx="5054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53910"/>
              </p:ext>
            </p:extLst>
          </p:nvPr>
        </p:nvGraphicFramePr>
        <p:xfrm>
          <a:off x="1662015" y="2685883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5422680" imgH="1726920" progId="Equation.DSMT4">
                  <p:embed/>
                </p:oleObj>
              </mc:Choice>
              <mc:Fallback>
                <p:oleObj name="Equation" r:id="rId5" imgW="542268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2015" y="2685883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04322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25625"/>
              </p:ext>
            </p:extLst>
          </p:nvPr>
        </p:nvGraphicFramePr>
        <p:xfrm>
          <a:off x="1174561" y="1079874"/>
          <a:ext cx="1676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" imgW="1676160" imgH="1422360" progId="Equation.DSMT4">
                  <p:embed/>
                </p:oleObj>
              </mc:Choice>
              <mc:Fallback>
                <p:oleObj name="Equation" r:id="rId3" imgW="16761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561" y="1079874"/>
                        <a:ext cx="16764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13747"/>
              </p:ext>
            </p:extLst>
          </p:nvPr>
        </p:nvGraphicFramePr>
        <p:xfrm>
          <a:off x="4555754" y="1079874"/>
          <a:ext cx="1282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5" imgW="1282680" imgH="1422360" progId="Equation.DSMT4">
                  <p:embed/>
                </p:oleObj>
              </mc:Choice>
              <mc:Fallback>
                <p:oleObj name="Equation" r:id="rId5" imgW="1282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5754" y="1079874"/>
                        <a:ext cx="12827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35238"/>
              </p:ext>
            </p:extLst>
          </p:nvPr>
        </p:nvGraphicFramePr>
        <p:xfrm>
          <a:off x="1261442" y="2685883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1442" y="2685883"/>
                        <a:ext cx="1130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51718"/>
              </p:ext>
            </p:extLst>
          </p:nvPr>
        </p:nvGraphicFramePr>
        <p:xfrm>
          <a:off x="1342654" y="3152086"/>
          <a:ext cx="449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9" imgW="4495680" imgH="1777680" progId="Equation.DSMT4">
                  <p:embed/>
                </p:oleObj>
              </mc:Choice>
              <mc:Fallback>
                <p:oleObj name="Equation" r:id="rId9" imgW="4495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2654" y="3152086"/>
                        <a:ext cx="4495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4010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常规化逻辑斯蒂回归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4" y="1148508"/>
            <a:ext cx="3478945" cy="265640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6877"/>
              </p:ext>
            </p:extLst>
          </p:nvPr>
        </p:nvGraphicFramePr>
        <p:xfrm>
          <a:off x="4896236" y="1566904"/>
          <a:ext cx="3454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4" imgW="3454200" imgH="1434960" progId="Equation.DSMT4">
                  <p:embed/>
                </p:oleObj>
              </mc:Choice>
              <mc:Fallback>
                <p:oleObj name="Equation" r:id="rId4" imgW="3454200" imgH="1434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9E90C3-4D51-4D93-BFD6-F5E08F6112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6236" y="1566904"/>
                        <a:ext cx="34544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97995"/>
              </p:ext>
            </p:extLst>
          </p:nvPr>
        </p:nvGraphicFramePr>
        <p:xfrm>
          <a:off x="5384800" y="32512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6" imgW="914400" imgH="306720" progId="Equation.DSMT4">
                  <p:embed/>
                </p:oleObj>
              </mc:Choice>
              <mc:Fallback>
                <p:oleObj name="Equation" r:id="rId6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4800" y="32512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95756"/>
              </p:ext>
            </p:extLst>
          </p:nvPr>
        </p:nvGraphicFramePr>
        <p:xfrm>
          <a:off x="417499" y="4029409"/>
          <a:ext cx="829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8" imgW="8292960" imgH="825480" progId="Equation.DSMT4">
                  <p:embed/>
                </p:oleObj>
              </mc:Choice>
              <mc:Fallback>
                <p:oleObj name="Equation" r:id="rId8" imgW="8292960" imgH="825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E4E2C38-8D29-4920-9B8D-24965DAE76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99" y="4029409"/>
                        <a:ext cx="8293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53820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如何选取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zh-CN" altLang="en-US" dirty="0" smtClean="0"/>
              <a:t>选取过小，惩罚项不对模型造成任何影响。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选取过大，模型将会欠拟合。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34289"/>
              </p:ext>
            </p:extLst>
          </p:nvPr>
        </p:nvGraphicFramePr>
        <p:xfrm>
          <a:off x="938446" y="1079721"/>
          <a:ext cx="5422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5422680" imgH="1726920" progId="Equation.DSMT4">
                  <p:embed/>
                </p:oleObj>
              </mc:Choice>
              <mc:Fallback>
                <p:oleObj name="Equation" r:id="rId3" imgW="5422680" imgH="17269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446" y="1079721"/>
                        <a:ext cx="5422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53468"/>
              </p:ext>
            </p:extLst>
          </p:nvPr>
        </p:nvGraphicFramePr>
        <p:xfrm>
          <a:off x="1762208" y="2915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5" imgW="228600" imgH="279360" progId="Equation.DSMT4">
                  <p:embed/>
                </p:oleObj>
              </mc:Choice>
              <mc:Fallback>
                <p:oleObj name="Equation" r:id="rId5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208" y="2915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81973"/>
              </p:ext>
            </p:extLst>
          </p:nvPr>
        </p:nvGraphicFramePr>
        <p:xfrm>
          <a:off x="1054542" y="326135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7" imgW="228617" imgH="279010" progId="Equation.DSMT4">
                  <p:embed/>
                </p:oleObj>
              </mc:Choice>
              <mc:Fallback>
                <p:oleObj name="Equation" r:id="rId7" imgW="228617" imgH="2790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542" y="326135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3572"/>
              </p:ext>
            </p:extLst>
          </p:nvPr>
        </p:nvGraphicFramePr>
        <p:xfrm>
          <a:off x="1054542" y="355665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4542" y="355665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349" y="3055053"/>
            <a:ext cx="2419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780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二元交叉熵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3001"/>
              </p:ext>
            </p:extLst>
          </p:nvPr>
        </p:nvGraphicFramePr>
        <p:xfrm>
          <a:off x="4210664" y="3689013"/>
          <a:ext cx="4169638" cy="795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1930320" imgH="368280" progId="Equation.DSMT4">
                  <p:embed/>
                </p:oleObj>
              </mc:Choice>
              <mc:Fallback>
                <p:oleObj name="Equation" r:id="rId5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64" y="3689013"/>
                        <a:ext cx="4169638" cy="795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1467"/>
              </p:ext>
            </p:extLst>
          </p:nvPr>
        </p:nvGraphicFramePr>
        <p:xfrm>
          <a:off x="2247900" y="1301600"/>
          <a:ext cx="689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7" imgW="6895800" imgH="787320" progId="Equation.DSMT4">
                  <p:embed/>
                </p:oleObj>
              </mc:Choice>
              <mc:Fallback>
                <p:oleObj name="Equation" r:id="rId7" imgW="6895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7900" y="1301600"/>
                        <a:ext cx="6896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multi_variable.txt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X_1           	x_2           	x_3            	y</a:t>
            </a:r>
          </a:p>
          <a:p>
            <a:r>
              <a:rPr lang="zh-CN" altLang="en-US" dirty="0"/>
              <a:t>0.839728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010816-6AC3-4005-892A-D0BF23A3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05" y="1043554"/>
            <a:ext cx="480626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F3A22-6C49-491D-B74C-0CA131F3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1043341"/>
            <a:ext cx="527493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train_x.shape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linreg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DFF7AA-1FD3-41F9-8DBE-98DFADD0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2954820"/>
            <a:ext cx="523269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squared_loss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 - tf.reshape(y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y_hat.shape)) **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E7D51E-D3BE-4641-AE27-2874E525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78462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E28B8C0-30DC-4099-8A02-4AD9780B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1C2754E-9C3D-4963-AE10-687E9F4C4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8998"/>
              </p:ext>
            </p:extLst>
          </p:nvPr>
        </p:nvGraphicFramePr>
        <p:xfrm>
          <a:off x="5754764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AB9448-7719-44EC-BECB-290DA7113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4764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4114800" imgH="749160" progId="Equation.DSMT4">
                  <p:embed/>
                </p:oleObj>
              </mc:Choice>
              <mc:Fallback>
                <p:oleObj name="Equation" r:id="rId7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回归</a:t>
            </a:r>
            <a:r>
              <a:rPr lang="en-US" altLang="zh-CN" dirty="0"/>
              <a:t>(Regression)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</a:t>
            </a:r>
            <a:r>
              <a:rPr lang="en-US" altLang="zh-CN" dirty="0"/>
              <a:t>(Classification)</a:t>
            </a:r>
          </a:p>
          <a:p>
            <a:endParaRPr lang="en-US" altLang="zh-CN" dirty="0"/>
          </a:p>
          <a:p>
            <a:r>
              <a:rPr lang="zh-CN" altLang="en-US" dirty="0"/>
              <a:t>电子邮件：垃圾邮件</a:t>
            </a:r>
            <a:r>
              <a:rPr lang="en-US" altLang="zh-CN" dirty="0"/>
              <a:t>/</a:t>
            </a:r>
            <a:r>
              <a:rPr lang="zh-CN" altLang="en-US" dirty="0"/>
              <a:t>正常邮件</a:t>
            </a:r>
            <a:endParaRPr lang="en-US" altLang="zh-CN" dirty="0"/>
          </a:p>
          <a:p>
            <a:r>
              <a:rPr lang="zh-CN" altLang="en-US" dirty="0"/>
              <a:t>在线交易：正常交易</a:t>
            </a:r>
            <a:r>
              <a:rPr lang="en-US" altLang="zh-CN" dirty="0"/>
              <a:t>/</a:t>
            </a:r>
            <a:r>
              <a:rPr lang="zh-CN" altLang="en-US" dirty="0"/>
              <a:t>欺诈交易</a:t>
            </a:r>
            <a:endParaRPr lang="en-US" altLang="zh-CN" dirty="0"/>
          </a:p>
          <a:p>
            <a:r>
              <a:rPr lang="zh-CN" altLang="en-US" dirty="0"/>
              <a:t>肿瘤：良性</a:t>
            </a:r>
            <a:r>
              <a:rPr lang="en-US" altLang="zh-CN" dirty="0"/>
              <a:t>/</a:t>
            </a:r>
            <a:r>
              <a:rPr lang="zh-CN" altLang="en-US" dirty="0"/>
              <a:t>恶性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图片的动物：猫</a:t>
            </a:r>
            <a:r>
              <a:rPr lang="en-US" altLang="zh-CN" dirty="0"/>
              <a:t>/</a:t>
            </a:r>
            <a:r>
              <a:rPr lang="zh-CN" altLang="en-US" dirty="0"/>
              <a:t>狗</a:t>
            </a:r>
            <a:r>
              <a:rPr lang="en-US" altLang="zh-CN" dirty="0"/>
              <a:t>/</a:t>
            </a:r>
            <a:r>
              <a:rPr lang="zh-CN" altLang="en-US" dirty="0"/>
              <a:t>鸟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手写体数字：</a:t>
            </a:r>
            <a:r>
              <a:rPr lang="en-US" altLang="zh-CN" dirty="0"/>
              <a:t>1~9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9262E5-BC11-4DC9-9591-39AB1F70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68505"/>
              </p:ext>
            </p:extLst>
          </p:nvPr>
        </p:nvGraphicFramePr>
        <p:xfrm>
          <a:off x="5870575" y="234298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2342983"/>
                        <a:ext cx="1066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014937-08BF-4D80-8633-698B88BF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20457"/>
              </p:ext>
            </p:extLst>
          </p:nvPr>
        </p:nvGraphicFramePr>
        <p:xfrm>
          <a:off x="5870575" y="3780474"/>
          <a:ext cx="190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904760" imgH="342720" progId="Equation.DSMT4">
                  <p:embed/>
                </p:oleObj>
              </mc:Choice>
              <mc:Fallback>
                <p:oleObj name="Equation" r:id="rId5" imgW="1904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575" y="3780474"/>
                        <a:ext cx="190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tf.reduce_sum(loss(net(X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FC532-348D-4834-BD33-989B9FD3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1058388"/>
            <a:ext cx="502009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hangingPunct="0"/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numpy</a:t>
            </a:r>
            <a:r>
              <a:rPr lang="zh-CN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multiple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data[1][i], data[2][i]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3990547"/>
            <a:ext cx="50200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2B301-7319-433B-BE6D-827E8C8C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110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1EF30E-DF32-44A2-A553-6A9157BF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35948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(lr.coef_)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weight theta_1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(lr.intercept_)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bias theta_0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06C6F6-43EE-49A7-BDAA-66CF9D71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" y="1325255"/>
            <a:ext cx="499591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84752-C670-4FF6-9C4A-C3C16E22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2913287"/>
            <a:ext cx="50976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'mean_squared_error'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38356D-02BB-4DFF-AB4A-0768C5D1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4512852"/>
            <a:ext cx="509762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3903B5-6475-4E1A-BDDC-6C940AE6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1034712"/>
            <a:ext cx="49959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train_x.shape[1]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C329-582C-436E-8017-81EB6EE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355F1-5CB2-43C2-9546-2B47C78A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412B1-840F-457A-8A10-1EB44503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0" y="1092020"/>
            <a:ext cx="6066264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0640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0B1D-DE74-40BF-B20C-BB35DB77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D7828-BA64-4BBA-B41B-6236B323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23B86-0ECB-4786-BAD7-75B17D37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1181945"/>
            <a:ext cx="493885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tf.constant(x_train_scaled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tf.constant(y_train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tf.constant(x_test_scaled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1614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E315-09CA-4453-9A0B-EF57E520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73D1-F266-42EA-B61E-71C327B4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199E5-C879-4F93-95E1-6E69364D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604"/>
            <a:ext cx="627707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data_iter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num_examples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(features)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indices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(num_examples))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random.shuffle(indices)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j = indices[i: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(i+batch_size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num_examples)]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yield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tf.gather(labels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25963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B45B-5155-4335-85F2-0F3F9AD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14BFCD-4850-4A92-93AE-5BE4C3BE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BA3695-516C-4C1D-B053-91CF032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55846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1790640" imgH="368280" progId="Equation.DSMT4">
                  <p:embed/>
                </p:oleObj>
              </mc:Choice>
              <mc:Fallback>
                <p:oleObj name="Equation" r:id="rId3" imgW="1790640" imgH="368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E7D51E-D3BE-4641-AE27-2874E525AA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9D1CCC-70BD-4355-9544-D190375C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01937"/>
              </p:ext>
            </p:extLst>
          </p:nvPr>
        </p:nvGraphicFramePr>
        <p:xfrm>
          <a:off x="6520481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5" imgW="1473120" imgH="431640" progId="Equation.DSMT4">
                  <p:embed/>
                </p:oleObj>
              </mc:Choice>
              <mc:Fallback>
                <p:oleObj name="Equation" r:id="rId5" imgW="14731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1C2754E-9C3D-4963-AE10-687E9F4C4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0481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087E84-6DBB-4A8C-B3A6-3CAB469D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58141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7" imgW="4114800" imgH="749160" progId="Equation.DSMT4">
                  <p:embed/>
                </p:oleObj>
              </mc:Choice>
              <mc:Fallback>
                <p:oleObj name="Equation" r:id="rId7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AA37691-A0B8-4CAC-9D97-D0301A59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1005020"/>
            <a:ext cx="6284504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 = tf.Variable(tf.random.normal((x_train_scaled.shape[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 = tf.Variable(tf.zeros((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linreg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tf.matmul(X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FC192D2-895A-4A02-91AD-02A67E1A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2992276"/>
            <a:ext cx="4366494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squared_loss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 - tf.reshape(y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y_hat.shape)) **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303FA8-1C7D-4103-8B4A-A3CE2A0F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4163468"/>
            <a:ext cx="44259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6628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362D-F824-4A9D-BD47-9447D35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B0BD3-8A42-4F69-ACFF-D1FDF9A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32FBB-7951-4238-B00B-30751174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8644"/>
            <a:ext cx="570464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 = linreg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 = squared_loss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(num_epochs):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tf.GradientTape()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t.watch([theta_1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 = tf.reduce_sum(loss(net(X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grads = t.gradient(l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sgd([theta_1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train_l = loss(net(x_train_scaled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 %f'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336A33-D305-40D4-8F21-0B6D322F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380088"/>
            <a:ext cx="568873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net(x_test_scaled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63937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恶性肿瘤分类</a:t>
            </a:r>
            <a:endParaRPr lang="en-US" altLang="zh-CN" dirty="0"/>
          </a:p>
          <a:p>
            <a:r>
              <a:rPr lang="zh-CN" altLang="en-US" dirty="0"/>
              <a:t>如果                    ，模型预测分类为</a:t>
            </a:r>
            <a:endParaRPr lang="en-US" altLang="zh-CN" dirty="0"/>
          </a:p>
          <a:p>
            <a:r>
              <a:rPr lang="zh-CN" altLang="en-US" dirty="0"/>
              <a:t>如果                    ，模型预测分类为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45378-C82F-44F8-AF9F-C7D05BB2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1" y="2192505"/>
            <a:ext cx="7333782" cy="274051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9306C6-112A-417D-83A0-615CC675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78789"/>
              </p:ext>
            </p:extLst>
          </p:nvPr>
        </p:nvGraphicFramePr>
        <p:xfrm>
          <a:off x="1316831" y="1027094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358640" imgH="380880" progId="Equation.DSMT4">
                  <p:embed/>
                </p:oleObj>
              </mc:Choice>
              <mc:Fallback>
                <p:oleObj name="Equation" r:id="rId4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6831" y="1027094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4D92B1-1CAA-4A0A-845C-7CD46F52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2447"/>
              </p:ext>
            </p:extLst>
          </p:nvPr>
        </p:nvGraphicFramePr>
        <p:xfrm>
          <a:off x="4836439" y="104614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609480" imgH="342720" progId="Equation.DSMT4">
                  <p:embed/>
                </p:oleObj>
              </mc:Choice>
              <mc:Fallback>
                <p:oleObj name="Equation" r:id="rId6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439" y="104614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8D9C87-2E24-4648-A541-5A61E0964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50145"/>
              </p:ext>
            </p:extLst>
          </p:nvPr>
        </p:nvGraphicFramePr>
        <p:xfrm>
          <a:off x="1316831" y="142889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6831" y="1428898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A3BA2E-FA48-4F88-9ABE-BDDA7931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4045"/>
              </p:ext>
            </p:extLst>
          </p:nvPr>
        </p:nvGraphicFramePr>
        <p:xfrm>
          <a:off x="4811713" y="14287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660240" imgH="342720" progId="Equation.DSMT4">
                  <p:embed/>
                </p:oleObj>
              </mc:Choice>
              <mc:Fallback>
                <p:oleObj name="Equation" r:id="rId10" imgW="660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1713" y="1428750"/>
                        <a:ext cx="660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767F-5F61-4383-9111-E39854E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3AFF-B2A3-4E0E-BCA6-BA6AB7EA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CAEF8-8CA2-412C-A75F-235208E6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5" y="1146777"/>
            <a:ext cx="579863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08320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67F0-AF5F-4100-A341-18E2E7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751D6-8856-4792-ADCA-04320D92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训练与预测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7B0893-7961-42F6-89F7-109BD5C1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8835"/>
            <a:ext cx="5081721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15742C-4DC4-4AD9-B36A-9B56ADFD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865566"/>
            <a:ext cx="5081721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E456BE-996C-4F68-9B06-E3BEF387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0" y="4003552"/>
            <a:ext cx="508172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lr.predict(x_test_scaled)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76008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380E-D2C1-423F-9A62-C5AFE1E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64D9C-333B-4E1A-AF7B-AB79AC04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CF098-B4F5-4C1A-ADA3-5B7C21EB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25113"/>
            <a:ext cx="5547489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5632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E8DA-3CBD-4AB8-85BB-CC002D70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DDE3-EE94-4E07-B6FB-BD53242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模型定义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DAA59-6123-449F-BC2C-51ADAF57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532"/>
            <a:ext cx="509762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C8B43-4B39-45DC-9DF4-27DF3436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9" y="2901950"/>
            <a:ext cx="5097623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62867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21EB-298C-45BE-A0BD-7D184C6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37E1D-EA67-44BD-817E-DC29F428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模型训练与预测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性能评估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AEF35-44D3-4B5B-8CC6-2CD21C34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5188"/>
            <a:ext cx="5660035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model.compile(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'sgd'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'mean_squared_error'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=epoch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model.predict(x_test_scaled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7EA320-E400-427B-A88F-A2F8D232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348660"/>
            <a:ext cx="710969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mean_absolute_error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mean_squared_error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"Root Mean Squared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(math.sqrt(mean_squared_error(y_test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"Mean Absolute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(mean_absolute_error(y_test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18547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4A72-F56B-471F-B2DB-743C70F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7EB0-7D2E-4438-98ED-CA7794B6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分类目标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zh-CN" altLang="en-US" dirty="0">
                <a:latin typeface="Times New Roman" panose="02020603050405020304" pitchFamily="18" charset="0"/>
              </a:rPr>
              <a:t>或者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但是             的取值范围是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因此，逻辑斯蒂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回归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）的目标就是：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模型表示                    其中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89AF82-8E59-487D-B4ED-EC1CD04D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0515"/>
              </p:ext>
            </p:extLst>
          </p:nvPr>
        </p:nvGraphicFramePr>
        <p:xfrm>
          <a:off x="1257299" y="1038224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299" y="1038224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1FBC6E-7307-46C2-9FF0-6761633BB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4852"/>
              </p:ext>
            </p:extLst>
          </p:nvPr>
        </p:nvGraphicFramePr>
        <p:xfrm>
          <a:off x="3646488" y="103108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6488" y="1031080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B5F1AE-23AE-4976-B5A9-770D2ED5A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348"/>
              </p:ext>
            </p:extLst>
          </p:nvPr>
        </p:nvGraphicFramePr>
        <p:xfrm>
          <a:off x="4969669" y="103108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1130040" imgH="380880" progId="Equation.DSMT4">
                  <p:embed/>
                </p:oleObj>
              </mc:Choice>
              <mc:Fallback>
                <p:oleObj name="Equation" r:id="rId7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9669" y="103108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E84BCC-E348-4C5F-9E8C-C612AA4B8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9178"/>
              </p:ext>
            </p:extLst>
          </p:nvPr>
        </p:nvGraphicFramePr>
        <p:xfrm>
          <a:off x="1993305" y="2385222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9" imgW="1523880" imgH="380880" progId="Equation.DSMT4">
                  <p:embed/>
                </p:oleObj>
              </mc:Choice>
              <mc:Fallback>
                <p:oleObj name="Equation" r:id="rId9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3305" y="2385222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5046C1-C606-456E-BE87-FEEE42272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06467"/>
              </p:ext>
            </p:extLst>
          </p:nvPr>
        </p:nvGraphicFramePr>
        <p:xfrm>
          <a:off x="590217" y="3688557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1" imgW="1942920" imgH="1269720" progId="Equation.DSMT4">
                  <p:embed/>
                </p:oleObj>
              </mc:Choice>
              <mc:Fallback>
                <p:oleObj name="Equation" r:id="rId11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217" y="3688557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313380-8BC8-4226-A824-0DE54D04E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07985"/>
              </p:ext>
            </p:extLst>
          </p:nvPr>
        </p:nvGraphicFramePr>
        <p:xfrm>
          <a:off x="3233936" y="3586957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3" imgW="1688760" imgH="736560" progId="Equation.DSMT4">
                  <p:embed/>
                </p:oleObj>
              </mc:Choice>
              <mc:Fallback>
                <p:oleObj name="Equation" r:id="rId13" imgW="1688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3936" y="3586957"/>
                        <a:ext cx="1689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7525EC-5920-4625-9AFE-665B80C169F1}"/>
              </a:ext>
            </a:extLst>
          </p:cNvPr>
          <p:cNvSpPr txBox="1"/>
          <p:nvPr/>
        </p:nvSpPr>
        <p:spPr>
          <a:xfrm>
            <a:off x="2857698" y="4403939"/>
            <a:ext cx="34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15EE15-1E7E-43CF-9D1E-680472327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1817871"/>
            <a:ext cx="4465651" cy="20561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80216C-8AA9-4E4B-B164-68CEFF01E1F1}"/>
              </a:ext>
            </a:extLst>
          </p:cNvPr>
          <p:cNvSpPr txBox="1"/>
          <p:nvPr/>
        </p:nvSpPr>
        <p:spPr>
          <a:xfrm>
            <a:off x="6804825" y="4148879"/>
            <a:ext cx="2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寻求最优的参数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FB02D6-9C00-451D-8ED6-CAB09B3A0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76967"/>
              </p:ext>
            </p:extLst>
          </p:nvPr>
        </p:nvGraphicFramePr>
        <p:xfrm>
          <a:off x="8553783" y="419384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6" imgW="203040" imgH="279360" progId="Equation.DSMT4">
                  <p:embed/>
                </p:oleObj>
              </mc:Choice>
              <mc:Fallback>
                <p:oleObj name="Equation" r:id="rId16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53783" y="419384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379C2D-210D-4A61-B9BC-E54A78FED9C9}"/>
              </a:ext>
            </a:extLst>
          </p:cNvPr>
          <p:cNvSpPr txBox="1"/>
          <p:nvPr/>
        </p:nvSpPr>
        <p:spPr>
          <a:xfrm>
            <a:off x="6743700" y="4029075"/>
            <a:ext cx="2200550" cy="578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475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8DCF-EF01-4127-B0D7-89BD4B0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5EB3-9F9D-4746-9058-4AAFEE77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可以表示为输入特征</a:t>
            </a:r>
            <a:r>
              <a:rPr lang="en-US" altLang="zh-CN" dirty="0"/>
              <a:t>x</a:t>
            </a:r>
            <a:r>
              <a:rPr lang="zh-CN" altLang="en-US" dirty="0"/>
              <a:t>后，模型预测</a:t>
            </a:r>
            <a:r>
              <a:rPr lang="en-US" altLang="zh-CN" dirty="0"/>
              <a:t>y=1</a:t>
            </a:r>
            <a:r>
              <a:rPr lang="zh-CN" altLang="en-US" dirty="0"/>
              <a:t>的概率值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例如，如果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可以告诉病人，</a:t>
            </a:r>
            <a:r>
              <a:rPr lang="en-US" altLang="zh-CN" dirty="0"/>
              <a:t>70%</a:t>
            </a:r>
            <a:r>
              <a:rPr lang="zh-CN" altLang="en-US" dirty="0"/>
              <a:t>的概率肿瘤可能是恶性的。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C2F7A-998C-46D8-8981-F531301AE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2790"/>
              </p:ext>
            </p:extLst>
          </p:nvPr>
        </p:nvGraphicFramePr>
        <p:xfrm>
          <a:off x="685800" y="67389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685851" imgH="381254" progId="Equation.DSMT4">
                  <p:embed/>
                </p:oleObj>
              </mc:Choice>
              <mc:Fallback>
                <p:oleObj name="Equation" r:id="rId3" imgW="68585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673893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671A8F2-BA05-4E19-AEBD-7790D4CC6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6322"/>
              </p:ext>
            </p:extLst>
          </p:nvPr>
        </p:nvGraphicFramePr>
        <p:xfrm>
          <a:off x="2136775" y="1154906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2819160" imgH="888840" progId="Equation.DSMT4">
                  <p:embed/>
                </p:oleObj>
              </mc:Choice>
              <mc:Fallback>
                <p:oleObj name="Equation" r:id="rId5" imgW="281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1154906"/>
                        <a:ext cx="281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FB6218A-0330-4E54-B366-519F5BE962A9}"/>
              </a:ext>
            </a:extLst>
          </p:cNvPr>
          <p:cNvSpPr/>
          <p:nvPr/>
        </p:nvSpPr>
        <p:spPr>
          <a:xfrm>
            <a:off x="3157538" y="2078831"/>
            <a:ext cx="4572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15CEDF-E05D-46FA-9574-14A5398F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4161"/>
              </p:ext>
            </p:extLst>
          </p:nvPr>
        </p:nvGraphicFramePr>
        <p:xfrm>
          <a:off x="2700338" y="243729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1371600" imgH="380880" progId="Equation.DSMT4">
                  <p:embed/>
                </p:oleObj>
              </mc:Choice>
              <mc:Fallback>
                <p:oleObj name="Equation" r:id="rId7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437295"/>
                        <a:ext cx="137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AA06C-B7E8-4C8F-A048-0BCD2F58B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6444"/>
              </p:ext>
            </p:extLst>
          </p:nvPr>
        </p:nvGraphicFramePr>
        <p:xfrm>
          <a:off x="1314450" y="3591886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2577960" imgH="380880" progId="Equation.DSMT4">
                  <p:embed/>
                </p:oleObj>
              </mc:Choice>
              <mc:Fallback>
                <p:oleObj name="Equation" r:id="rId9" imgW="2577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3591886"/>
                        <a:ext cx="257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1F2F217-0D33-4BB9-8C1A-423AD6CD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62226"/>
              </p:ext>
            </p:extLst>
          </p:nvPr>
        </p:nvGraphicFramePr>
        <p:xfrm>
          <a:off x="1133475" y="403718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2006280" imgH="342720" progId="Equation.DSMT4">
                  <p:embed/>
                </p:oleObj>
              </mc:Choice>
              <mc:Fallback>
                <p:oleObj name="Equation" r:id="rId11" imgW="2006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4037180"/>
                        <a:ext cx="200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DDC2CC5-0D2F-447E-AEE2-3ED7642EE34E}"/>
              </a:ext>
            </a:extLst>
          </p:cNvPr>
          <p:cNvSpPr txBox="1"/>
          <p:nvPr/>
        </p:nvSpPr>
        <p:spPr>
          <a:xfrm>
            <a:off x="4710827" y="341305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    为参数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8870CC-CC2E-46A7-9F92-7F88A26E9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18125"/>
              </p:ext>
            </p:extLst>
          </p:nvPr>
        </p:nvGraphicFramePr>
        <p:xfrm>
          <a:off x="7206456" y="345853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3" imgW="203040" imgH="279360" progId="Equation.DSMT4">
                  <p:embed/>
                </p:oleObj>
              </mc:Choice>
              <mc:Fallback>
                <p:oleObj name="Equation" r:id="rId13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6456" y="345853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C32913A-E773-4FF2-A657-471A7791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02276"/>
              </p:ext>
            </p:extLst>
          </p:nvPr>
        </p:nvGraphicFramePr>
        <p:xfrm>
          <a:off x="4710827" y="3972886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5" imgW="3949560" imgH="342720" progId="Equation.DSMT4">
                  <p:embed/>
                </p:oleObj>
              </mc:Choice>
              <mc:Fallback>
                <p:oleObj name="Equation" r:id="rId15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0827" y="3972886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16FD4C-458E-425C-9FCC-C64A5D11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6265"/>
              </p:ext>
            </p:extLst>
          </p:nvPr>
        </p:nvGraphicFramePr>
        <p:xfrm>
          <a:off x="4710827" y="4448517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7" imgW="3949560" imgH="342720" progId="Equation.DSMT4">
                  <p:embed/>
                </p:oleObj>
              </mc:Choice>
              <mc:Fallback>
                <p:oleObj name="Equation" r:id="rId17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0827" y="4448517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8981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41BE-0B67-48AB-B1B9-AB7A1A9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76B4-903C-4768-866D-53CBFCB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如果模型预测结果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如果模型预测结果</a:t>
            </a:r>
            <a:r>
              <a:rPr lang="en-US" altLang="zh-CN" dirty="0"/>
              <a:t>y=0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09AB67-9F6D-4B9C-BBEE-D25C12EC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02130"/>
              </p:ext>
            </p:extLst>
          </p:nvPr>
        </p:nvGraphicFramePr>
        <p:xfrm>
          <a:off x="996761" y="1272381"/>
          <a:ext cx="185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854000" imgH="1244520" progId="Equation.DSMT4">
                  <p:embed/>
                </p:oleObj>
              </mc:Choice>
              <mc:Fallback>
                <p:oleObj name="Equation" r:id="rId3" imgW="1854000" imgH="1244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761" y="1272381"/>
                        <a:ext cx="1854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25A480-C182-4DF8-AD26-D77F6C51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866617"/>
            <a:ext cx="4465651" cy="205612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383F7D-7F16-409B-B409-F3553DA2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68644"/>
              </p:ext>
            </p:extLst>
          </p:nvPr>
        </p:nvGraphicFramePr>
        <p:xfrm>
          <a:off x="3777443" y="2865592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1358640" imgH="380880" progId="Equation.DSMT4">
                  <p:embed/>
                </p:oleObj>
              </mc:Choice>
              <mc:Fallback>
                <p:oleObj name="Equation" r:id="rId6" imgW="1358640" imgH="380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9306C6-112A-417D-83A0-615CC6754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7443" y="2865592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6169AE-AE5E-4939-98D3-5D4829A4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2858"/>
              </p:ext>
            </p:extLst>
          </p:nvPr>
        </p:nvGraphicFramePr>
        <p:xfrm>
          <a:off x="3777443" y="3986359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8D9C87-2E24-4648-A541-5A61E0964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7443" y="3986359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873A39-039E-49AE-9989-8E76EBD5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7382"/>
              </p:ext>
            </p:extLst>
          </p:nvPr>
        </p:nvGraphicFramePr>
        <p:xfrm>
          <a:off x="3777443" y="335502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0" imgW="1968480" imgH="342720" progId="Equation.DSMT4">
                  <p:embed/>
                </p:oleObj>
              </mc:Choice>
              <mc:Fallback>
                <p:oleObj name="Equation" r:id="rId10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7443" y="335502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14F7-6B97-4B59-8B0D-AC1952EC5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9219"/>
              </p:ext>
            </p:extLst>
          </p:nvPr>
        </p:nvGraphicFramePr>
        <p:xfrm>
          <a:off x="3795686" y="448434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2" imgW="1968480" imgH="342720" progId="Equation.DSMT4">
                  <p:embed/>
                </p:oleObj>
              </mc:Choice>
              <mc:Fallback>
                <p:oleObj name="Equation" r:id="rId12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5686" y="448434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372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18DD-5C37-4092-978E-87859D2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9186-7149-4381-AC08-DDA00C1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线性决策平面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5A0A3D-13EC-436A-B455-0F9B54213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22888"/>
              </p:ext>
            </p:extLst>
          </p:nvPr>
        </p:nvGraphicFramePr>
        <p:xfrm>
          <a:off x="4757738" y="1273175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7738" y="1273175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8CDF17-797A-4FD2-A5DB-B9F3ED8344BA}"/>
              </a:ext>
            </a:extLst>
          </p:cNvPr>
          <p:cNvSpPr txBox="1"/>
          <p:nvPr/>
        </p:nvSpPr>
        <p:spPr>
          <a:xfrm>
            <a:off x="5550694" y="2064544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A26F4A0-2212-442C-BC88-D78BD66B62B5}"/>
              </a:ext>
            </a:extLst>
          </p:cNvPr>
          <p:cNvSpPr/>
          <p:nvPr/>
        </p:nvSpPr>
        <p:spPr>
          <a:xfrm rot="1575687">
            <a:off x="5786437" y="1780909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EE5D46E-5CD4-4270-AE71-0F1E4982DBD1}"/>
              </a:ext>
            </a:extLst>
          </p:cNvPr>
          <p:cNvSpPr/>
          <p:nvPr/>
        </p:nvSpPr>
        <p:spPr>
          <a:xfrm>
            <a:off x="6538912" y="1766622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80EFE-3928-44F6-89DF-E847A0BBE5BD}"/>
              </a:ext>
            </a:extLst>
          </p:cNvPr>
          <p:cNvSpPr txBox="1"/>
          <p:nvPr/>
        </p:nvSpPr>
        <p:spPr>
          <a:xfrm>
            <a:off x="6401967" y="2071228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64C4396-441C-416F-B044-041FE7B048E8}"/>
              </a:ext>
            </a:extLst>
          </p:cNvPr>
          <p:cNvSpPr/>
          <p:nvPr/>
        </p:nvSpPr>
        <p:spPr>
          <a:xfrm>
            <a:off x="7287726" y="1762607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82FE8-2EEF-4A30-ABAB-B20BC8BC60EB}"/>
              </a:ext>
            </a:extLst>
          </p:cNvPr>
          <p:cNvSpPr txBox="1"/>
          <p:nvPr/>
        </p:nvSpPr>
        <p:spPr>
          <a:xfrm>
            <a:off x="7150781" y="2064543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A338D0-2AE8-43EB-BBD8-02F6EED9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1089194"/>
            <a:ext cx="3810018" cy="37657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81094-F2D4-453E-AC4C-0A29A3859382}"/>
              </a:ext>
            </a:extLst>
          </p:cNvPr>
          <p:cNvSpPr txBox="1"/>
          <p:nvPr/>
        </p:nvSpPr>
        <p:spPr>
          <a:xfrm>
            <a:off x="4572000" y="283099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0541C7-A42A-4363-B443-58A134F51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854"/>
              </p:ext>
            </p:extLst>
          </p:nvPr>
        </p:nvGraphicFramePr>
        <p:xfrm>
          <a:off x="6078538" y="283893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1841400" imgH="380880" progId="Equation.DSMT4">
                  <p:embed/>
                </p:oleObj>
              </mc:Choice>
              <mc:Fallback>
                <p:oleObj name="Equation" r:id="rId6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538" y="283893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DD4316F-CD66-42C7-A62D-82091284FA77}"/>
              </a:ext>
            </a:extLst>
          </p:cNvPr>
          <p:cNvSpPr/>
          <p:nvPr/>
        </p:nvSpPr>
        <p:spPr>
          <a:xfrm>
            <a:off x="6559110" y="3290300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8900CF-AF98-4093-B22C-4AA3F6611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48443"/>
              </p:ext>
            </p:extLst>
          </p:nvPr>
        </p:nvGraphicFramePr>
        <p:xfrm>
          <a:off x="6401967" y="3609983"/>
          <a:ext cx="49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8" imgW="495000" imgH="342720" progId="Equation.DSMT4">
                  <p:embed/>
                </p:oleObj>
              </mc:Choice>
              <mc:Fallback>
                <p:oleObj name="Equation" r:id="rId8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1967" y="3609983"/>
                        <a:ext cx="495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6D21039-12EB-47A7-9033-1FC02E5C4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0484"/>
              </p:ext>
            </p:extLst>
          </p:nvPr>
        </p:nvGraphicFramePr>
        <p:xfrm>
          <a:off x="5109369" y="438634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0" imgW="1143000" imgH="380880" progId="Equation.DSMT4">
                  <p:embed/>
                </p:oleObj>
              </mc:Choice>
              <mc:Fallback>
                <p:oleObj name="Equation" r:id="rId10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9369" y="438634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124CDD1C-145C-4CE4-A31D-40AF12050B59}"/>
              </a:ext>
            </a:extLst>
          </p:cNvPr>
          <p:cNvSpPr/>
          <p:nvPr/>
        </p:nvSpPr>
        <p:spPr>
          <a:xfrm rot="16200000">
            <a:off x="6518008" y="4439273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9441034-6596-4CEF-A769-B290B988B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0239"/>
              </p:ext>
            </p:extLst>
          </p:nvPr>
        </p:nvGraphicFramePr>
        <p:xfrm>
          <a:off x="7012066" y="4366644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2" imgW="1244520" imgH="380880" progId="Equation.DSMT4">
                  <p:embed/>
                </p:oleObj>
              </mc:Choice>
              <mc:Fallback>
                <p:oleObj name="Equation" r:id="rId12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2066" y="4366644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052040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4097</Words>
  <Application>Microsoft Office PowerPoint</Application>
  <PresentationFormat>全屏显示(16:9)</PresentationFormat>
  <Paragraphs>440</Paragraphs>
  <Slides>55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 Unicode MS</vt:lpstr>
      <vt:lpstr>JetBrains Mono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MathType 7.0 Equation</vt:lpstr>
      <vt:lpstr>PowerPoint 演示文稿</vt:lpstr>
      <vt:lpstr>PowerPoint 演示文稿</vt:lpstr>
      <vt:lpstr>PowerPoint 演示文稿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PowerPoint 演示文稿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过拟合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波士顿房价预测-Sklearn</vt:lpstr>
      <vt:lpstr>波士顿房价预测-Sklearn</vt:lpstr>
      <vt:lpstr>波士顿房价预测-Keras</vt:lpstr>
      <vt:lpstr>波士顿房价预测-Keras</vt:lpstr>
      <vt:lpstr>波士顿房价预测-Keras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Amanda</cp:lastModifiedBy>
  <cp:revision>3142</cp:revision>
  <cp:lastPrinted>2018-07-16T05:25:00Z</cp:lastPrinted>
  <dcterms:created xsi:type="dcterms:W3CDTF">2008-09-02T01:49:00Z</dcterms:created>
  <dcterms:modified xsi:type="dcterms:W3CDTF">2021-03-25T15:30:23Z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