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腾祥嘉丽线黑简" panose="02010600030101010101" charset="-122"/>
      <p:regular r:id="rId25"/>
    </p:embeddedFont>
    <p:embeddedFont>
      <p:font typeface="Open Sans Light" panose="02010600030101010101" charset="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6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Transfer Learning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2019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zh-CN" altLang="en-US" dirty="0" smtClean="0">
                <a:solidFill>
                  <a:schemeClr val="tx1"/>
                </a:solidFill>
              </a:rPr>
              <a:t>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2019-5-27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Include a pre-trained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Keras – Transfer Learning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988840"/>
            <a:ext cx="659764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from keras import </a:t>
            </a:r>
            <a:r>
              <a:rPr lang="zh-CN" altLang="en-US" dirty="0" smtClean="0"/>
              <a:t>applications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 If you want to specify input tensor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keras.layers</a:t>
            </a:r>
            <a:r>
              <a:rPr lang="en-US" altLang="zh-CN" dirty="0"/>
              <a:t> import Input</a:t>
            </a:r>
          </a:p>
          <a:p>
            <a:r>
              <a:rPr lang="en-US" altLang="zh-CN" dirty="0" err="1"/>
              <a:t>input_tensor</a:t>
            </a:r>
            <a:r>
              <a:rPr lang="en-US" altLang="zh-CN" dirty="0"/>
              <a:t> = Input(shape=(160, 160, 3))</a:t>
            </a:r>
          </a:p>
          <a:p>
            <a:r>
              <a:rPr lang="en-US" altLang="zh-CN" dirty="0" err="1"/>
              <a:t>vgg_model</a:t>
            </a:r>
            <a:r>
              <a:rPr lang="en-US" altLang="zh-CN" dirty="0"/>
              <a:t> = applications.VGG16(weights='</a:t>
            </a:r>
            <a:r>
              <a:rPr lang="en-US" altLang="zh-CN" dirty="0" err="1"/>
              <a:t>imagenet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             </a:t>
            </a:r>
            <a:r>
              <a:rPr lang="en-US" altLang="zh-CN" dirty="0" err="1"/>
              <a:t>include_top</a:t>
            </a:r>
            <a:r>
              <a:rPr lang="en-US" altLang="zh-CN" dirty="0"/>
              <a:t>=False,</a:t>
            </a:r>
          </a:p>
          <a:p>
            <a:r>
              <a:rPr lang="en-US" altLang="zh-CN" dirty="0"/>
              <a:t>                               </a:t>
            </a:r>
            <a:r>
              <a:rPr lang="en-US" altLang="zh-CN" dirty="0" err="1"/>
              <a:t>input_tensor</a:t>
            </a:r>
            <a:r>
              <a:rPr lang="en-US" altLang="zh-CN" dirty="0"/>
              <a:t>=</a:t>
            </a:r>
            <a:r>
              <a:rPr lang="en-US" altLang="zh-CN" dirty="0" err="1"/>
              <a:t>input_tensor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# To see the models' architecture and layer names, run the following</a:t>
            </a:r>
          </a:p>
          <a:p>
            <a:r>
              <a:rPr lang="en-US" altLang="zh-CN" dirty="0" err="1"/>
              <a:t>vgg_model.summary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3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 still use cifar-10 as the training dataset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Resize image to (224, 224, 3)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Extract features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</a:t>
            </a:r>
            <a:r>
              <a:rPr lang="en-US" altLang="zh-CN" dirty="0" smtClean="0"/>
              <a:t>– Feature Extraction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4509120"/>
            <a:ext cx="66596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from keras import </a:t>
            </a:r>
            <a:r>
              <a:rPr lang="zh-CN" altLang="en-US" dirty="0" smtClean="0"/>
              <a:t>applications</a:t>
            </a:r>
            <a:endParaRPr lang="en-US" altLang="zh-CN" dirty="0" smtClean="0"/>
          </a:p>
          <a:p>
            <a:r>
              <a:rPr lang="en-US" altLang="zh-CN" dirty="0" smtClean="0"/>
              <a:t>model </a:t>
            </a:r>
            <a:r>
              <a:rPr lang="en-US" altLang="zh-CN" dirty="0"/>
              <a:t>= applications.VGG16(weights='</a:t>
            </a:r>
            <a:r>
              <a:rPr lang="en-US" altLang="zh-CN" dirty="0" err="1"/>
              <a:t>imagenet</a:t>
            </a:r>
            <a:r>
              <a:rPr lang="en-US" altLang="zh-CN" dirty="0"/>
              <a:t>', </a:t>
            </a:r>
            <a:r>
              <a:rPr lang="en-US" altLang="zh-CN" dirty="0" err="1"/>
              <a:t>include_top</a:t>
            </a:r>
            <a:r>
              <a:rPr lang="en-US" altLang="zh-CN" dirty="0"/>
              <a:t>=False)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model.summary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features = </a:t>
            </a:r>
            <a:r>
              <a:rPr lang="en-US" altLang="zh-CN" dirty="0" err="1"/>
              <a:t>model.predict</a:t>
            </a:r>
            <a:r>
              <a:rPr lang="en-US" altLang="zh-CN" dirty="0"/>
              <a:t>(</a:t>
            </a:r>
            <a:r>
              <a:rPr lang="en-US" altLang="zh-CN" dirty="0" err="1"/>
              <a:t>target_img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features.shape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241837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target_img = cv2.resize(x_train[0], (224, 224))</a:t>
            </a:r>
          </a:p>
          <a:p>
            <a:r>
              <a:rPr lang="zh-CN" altLang="en-US" dirty="0"/>
              <a:t>print(target_img.shape)</a:t>
            </a:r>
          </a:p>
          <a:p>
            <a:r>
              <a:rPr lang="zh-CN" altLang="en-US" dirty="0"/>
              <a:t>target_img = np.reshape(target_img, (1, 224, 224, 3))</a:t>
            </a:r>
          </a:p>
          <a:p>
            <a:r>
              <a:rPr lang="zh-CN" altLang="en-US" dirty="0"/>
              <a:t>print(target_img.shape)</a:t>
            </a:r>
          </a:p>
        </p:txBody>
      </p:sp>
    </p:spTree>
    <p:extLst>
      <p:ext uri="{BB962C8B-B14F-4D97-AF65-F5344CB8AC3E}">
        <p14:creationId xmlns:p14="http://schemas.microsoft.com/office/powerpoint/2010/main" val="22036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 definition – fixed layers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</a:t>
            </a:r>
            <a:r>
              <a:rPr lang="en-US" altLang="zh-CN" dirty="0" smtClean="0"/>
              <a:t>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8352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input_tensor = Input(shape=(32, 32, 3))</a:t>
            </a:r>
          </a:p>
          <a:p>
            <a:endParaRPr lang="zh-CN" altLang="en-US" dirty="0"/>
          </a:p>
          <a:p>
            <a:r>
              <a:rPr lang="zh-CN" altLang="en-US" dirty="0"/>
              <a:t>vgg_model = applications.VGG16(weights='imagenet',</a:t>
            </a:r>
          </a:p>
          <a:p>
            <a:r>
              <a:rPr lang="zh-CN" altLang="en-US" dirty="0"/>
              <a:t>                               include_top=False,</a:t>
            </a:r>
          </a:p>
          <a:p>
            <a:r>
              <a:rPr lang="zh-CN" altLang="en-US" dirty="0"/>
              <a:t>                               input_tensor=input_tensor)</a:t>
            </a:r>
          </a:p>
          <a:p>
            <a:endParaRPr lang="zh-CN" altLang="en-US" dirty="0"/>
          </a:p>
          <a:p>
            <a:r>
              <a:rPr lang="zh-CN" altLang="en-US" dirty="0"/>
              <a:t># Creating dictionary that maps layer names to the layers</a:t>
            </a:r>
          </a:p>
          <a:p>
            <a:r>
              <a:rPr lang="zh-CN" altLang="en-US" dirty="0"/>
              <a:t>layer_dict = dict([(layer.name, layer) for layer in vgg_model.layers])</a:t>
            </a:r>
          </a:p>
          <a:p>
            <a:endParaRPr lang="zh-CN" altLang="en-US" dirty="0"/>
          </a:p>
          <a:p>
            <a:r>
              <a:rPr lang="zh-CN" altLang="en-US" dirty="0"/>
              <a:t># Getting output tensor of the last VGG layer that we want to include</a:t>
            </a:r>
          </a:p>
          <a:p>
            <a:r>
              <a:rPr lang="zh-CN" altLang="en-US" dirty="0"/>
              <a:t>x = layer_dict['block5_pool'].output</a:t>
            </a:r>
          </a:p>
          <a:p>
            <a:endParaRPr lang="zh-CN" altLang="en-US" dirty="0"/>
          </a:p>
          <a:p>
            <a:r>
              <a:rPr lang="zh-CN" altLang="en-US" dirty="0"/>
              <a:t># Stacking a new simple convolutional network on top of it</a:t>
            </a:r>
          </a:p>
          <a:p>
            <a:r>
              <a:rPr lang="zh-CN" altLang="en-US" dirty="0"/>
              <a:t>x = Flatten()(x)</a:t>
            </a:r>
          </a:p>
          <a:p>
            <a:r>
              <a:rPr lang="zh-CN" altLang="en-US" dirty="0"/>
              <a:t>x = Dense(256, activation='relu')(x)</a:t>
            </a:r>
          </a:p>
          <a:p>
            <a:r>
              <a:rPr lang="zh-CN" altLang="en-US" dirty="0"/>
              <a:t>x = Dropout(0.5)(x)</a:t>
            </a:r>
          </a:p>
          <a:p>
            <a:r>
              <a:rPr lang="zh-CN" altLang="en-US" dirty="0"/>
              <a:t>x = Dense(10, activation='softmax')(x)</a:t>
            </a:r>
          </a:p>
        </p:txBody>
      </p:sp>
    </p:spTree>
    <p:extLst>
      <p:ext uri="{BB962C8B-B14F-4D97-AF65-F5344CB8AC3E}">
        <p14:creationId xmlns:p14="http://schemas.microsoft.com/office/powerpoint/2010/main" val="40473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989301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Creating new model. Please note that this is NOT a Sequential() model.</a:t>
            </a:r>
          </a:p>
          <a:p>
            <a:r>
              <a:rPr lang="zh-CN" altLang="en-US" dirty="0"/>
              <a:t>from keras.models import Model</a:t>
            </a:r>
          </a:p>
          <a:p>
            <a:r>
              <a:rPr lang="zh-CN" altLang="en-US" dirty="0"/>
              <a:t>custom_model = Model(input=vgg_model.input, output=x)</a:t>
            </a:r>
          </a:p>
          <a:p>
            <a:endParaRPr lang="zh-CN" altLang="en-US" dirty="0"/>
          </a:p>
          <a:p>
            <a:r>
              <a:rPr lang="zh-CN" altLang="en-US" dirty="0"/>
              <a:t># Make sure that the pre-trained bottom layers are not trainable</a:t>
            </a:r>
          </a:p>
          <a:p>
            <a:r>
              <a:rPr lang="zh-CN" altLang="en-US" dirty="0"/>
              <a:t>for layer in custom_model.layers[:7]:</a:t>
            </a:r>
          </a:p>
          <a:p>
            <a:r>
              <a:rPr lang="zh-CN" altLang="en-US" dirty="0"/>
              <a:t>    layer.trainable = False</a:t>
            </a:r>
          </a:p>
          <a:p>
            <a:endParaRPr lang="zh-CN" altLang="en-US" dirty="0"/>
          </a:p>
          <a:p>
            <a:r>
              <a:rPr lang="zh-CN" altLang="en-US" dirty="0"/>
              <a:t># Do not forget to compile it</a:t>
            </a:r>
          </a:p>
          <a:p>
            <a:r>
              <a:rPr lang="zh-CN" altLang="en-US" dirty="0"/>
              <a:t>custom_model.compile(loss='categorical_crossentropy',</a:t>
            </a:r>
          </a:p>
          <a:p>
            <a:r>
              <a:rPr lang="zh-CN" altLang="en-US" dirty="0"/>
              <a:t>                     optimizer='rmsprop',</a:t>
            </a:r>
          </a:p>
          <a:p>
            <a:r>
              <a:rPr lang="zh-CN" altLang="en-US" dirty="0"/>
              <a:t>                    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8411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8448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custom_model.fit(x_train, y_train,</a:t>
            </a:r>
          </a:p>
          <a:p>
            <a:r>
              <a:rPr lang="zh-CN" altLang="en-US" dirty="0"/>
              <a:t>          batch_size=batch_size,</a:t>
            </a:r>
          </a:p>
          <a:p>
            <a:r>
              <a:rPr lang="zh-CN" altLang="en-US" dirty="0"/>
              <a:t>          epochs=epochs,</a:t>
            </a:r>
          </a:p>
          <a:p>
            <a:r>
              <a:rPr lang="zh-CN" altLang="en-US" dirty="0"/>
              <a:t>          verbose=1)</a:t>
            </a:r>
          </a:p>
        </p:txBody>
      </p:sp>
      <p:sp>
        <p:nvSpPr>
          <p:cNvPr id="5" name="矩形 4"/>
          <p:cNvSpPr/>
          <p:nvPr/>
        </p:nvSpPr>
        <p:spPr>
          <a:xfrm>
            <a:off x="1125758" y="4012920"/>
            <a:ext cx="7406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y_pred = np.argmax(custom_model.predict(x_test), axis=-1)</a:t>
            </a:r>
          </a:p>
          <a:p>
            <a:r>
              <a:rPr lang="zh-CN" altLang="en-US" dirty="0"/>
              <a:t>print(precision_score(y_test, y_pred, average='macro'))</a:t>
            </a:r>
          </a:p>
          <a:p>
            <a:r>
              <a:rPr lang="zh-CN" altLang="en-US" dirty="0"/>
              <a:t>print(recall_score(y_test, y_pred, average='macro'))</a:t>
            </a:r>
          </a:p>
          <a:p>
            <a:r>
              <a:rPr lang="zh-CN" altLang="en-US" dirty="0"/>
              <a:t>print(accuracy_score(y_test, y_pred))</a:t>
            </a:r>
          </a:p>
          <a:p>
            <a:r>
              <a:rPr lang="zh-CN" altLang="en-US" dirty="0"/>
              <a:t>print(f1_score(y_test, y_pred, average='macro'))</a:t>
            </a:r>
          </a:p>
        </p:txBody>
      </p:sp>
    </p:spTree>
    <p:extLst>
      <p:ext uri="{BB962C8B-B14F-4D97-AF65-F5344CB8AC3E}">
        <p14:creationId xmlns:p14="http://schemas.microsoft.com/office/powerpoint/2010/main" val="18994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 definition – change layers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997839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input_tensor = Input(shape=(32, 32, 3))</a:t>
            </a:r>
          </a:p>
          <a:p>
            <a:endParaRPr lang="zh-CN" altLang="en-US" dirty="0"/>
          </a:p>
          <a:p>
            <a:r>
              <a:rPr lang="zh-CN" altLang="en-US" dirty="0"/>
              <a:t>vgg_model = applications.VGG16(weights='imagenet',</a:t>
            </a:r>
          </a:p>
          <a:p>
            <a:r>
              <a:rPr lang="zh-CN" altLang="en-US" dirty="0"/>
              <a:t>                               include_top=False,</a:t>
            </a:r>
          </a:p>
          <a:p>
            <a:r>
              <a:rPr lang="zh-CN" altLang="en-US" dirty="0"/>
              <a:t>                               input_tensor=input_tensor)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Disassemble layers</a:t>
            </a:r>
          </a:p>
          <a:p>
            <a:r>
              <a:rPr lang="zh-CN" altLang="en-US" dirty="0"/>
              <a:t>layers = [l for l in vgg_model.layers]</a:t>
            </a:r>
          </a:p>
        </p:txBody>
      </p:sp>
    </p:spTree>
    <p:extLst>
      <p:ext uri="{BB962C8B-B14F-4D97-AF65-F5344CB8AC3E}">
        <p14:creationId xmlns:p14="http://schemas.microsoft.com/office/powerpoint/2010/main" val="398748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new convolutional layer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6975" y="1989301"/>
            <a:ext cx="7407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new_conv = Conv2D(filters=64, </a:t>
            </a:r>
          </a:p>
          <a:p>
            <a:r>
              <a:rPr lang="zh-CN" altLang="en-US" dirty="0"/>
              <a:t>                  kernel_size=(5, 5),</a:t>
            </a:r>
          </a:p>
          <a:p>
            <a:r>
              <a:rPr lang="zh-CN" altLang="en-US" dirty="0"/>
              <a:t>                  name='new_conv',</a:t>
            </a:r>
          </a:p>
          <a:p>
            <a:r>
              <a:rPr lang="zh-CN" altLang="en-US" dirty="0"/>
              <a:t>                  padding='same')(layers[0].output)</a:t>
            </a:r>
          </a:p>
          <a:p>
            <a:endParaRPr lang="zh-CN" altLang="en-US" dirty="0"/>
          </a:p>
          <a:p>
            <a:r>
              <a:rPr lang="zh-CN" altLang="en-US" dirty="0"/>
              <a:t># Now stack everything back</a:t>
            </a:r>
          </a:p>
          <a:p>
            <a:r>
              <a:rPr lang="zh-CN" altLang="en-US" dirty="0"/>
              <a:t># Note: If you are going to fine tune the model, do not forget to</a:t>
            </a:r>
          </a:p>
          <a:p>
            <a:r>
              <a:rPr lang="zh-CN" altLang="en-US" dirty="0"/>
              <a:t>#       mark other layers as un-trainable</a:t>
            </a:r>
          </a:p>
          <a:p>
            <a:r>
              <a:rPr lang="zh-CN" altLang="en-US" dirty="0"/>
              <a:t>x = new_conv</a:t>
            </a:r>
          </a:p>
          <a:p>
            <a:r>
              <a:rPr lang="zh-CN" altLang="en-US" dirty="0"/>
              <a:t>for i in range(3, len(layers)):</a:t>
            </a:r>
          </a:p>
          <a:p>
            <a:r>
              <a:rPr lang="zh-CN" altLang="en-US" dirty="0"/>
              <a:t>    layers[i].trainable = False</a:t>
            </a:r>
          </a:p>
          <a:p>
            <a:r>
              <a:rPr lang="zh-CN" altLang="en-US" dirty="0"/>
              <a:t>    x = layers[i](x)</a:t>
            </a:r>
          </a:p>
        </p:txBody>
      </p:sp>
    </p:spTree>
    <p:extLst>
      <p:ext uri="{BB962C8B-B14F-4D97-AF65-F5344CB8AC3E}">
        <p14:creationId xmlns:p14="http://schemas.microsoft.com/office/powerpoint/2010/main" val="54456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Output layer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8233" y="19168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x = Flatten()(x)</a:t>
            </a:r>
          </a:p>
          <a:p>
            <a:r>
              <a:rPr lang="zh-CN" altLang="en-US" dirty="0"/>
              <a:t>x = Dense(256, activation='relu')(x)</a:t>
            </a:r>
          </a:p>
          <a:p>
            <a:r>
              <a:rPr lang="zh-CN" altLang="en-US" dirty="0"/>
              <a:t>x = Dropout(0.5)(x)</a:t>
            </a:r>
          </a:p>
          <a:p>
            <a:r>
              <a:rPr lang="zh-CN" altLang="en-US" dirty="0"/>
              <a:t>x = Dense(10, activation='softmax')(x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7888" y="3933056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# Final touch</a:t>
            </a:r>
          </a:p>
          <a:p>
            <a:r>
              <a:rPr lang="zh-CN" altLang="en-US" dirty="0"/>
              <a:t>result_model = Model(input=vgg_model.input, output=x)</a:t>
            </a:r>
          </a:p>
          <a:p>
            <a:endParaRPr lang="zh-CN" altLang="en-US" dirty="0"/>
          </a:p>
          <a:p>
            <a:r>
              <a:rPr lang="zh-CN" altLang="en-US" dirty="0"/>
              <a:t>result_model.compile(loss='categorical_crossentropy',</a:t>
            </a:r>
          </a:p>
          <a:p>
            <a:r>
              <a:rPr lang="zh-CN" altLang="en-US" dirty="0"/>
              <a:t>                     optimizer='rmsprop',</a:t>
            </a:r>
          </a:p>
          <a:p>
            <a:r>
              <a:rPr lang="zh-CN" altLang="en-US" dirty="0"/>
              <a:t>                     metrics=['accuracy'])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3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 – Fine-tuning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6812" y="19168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result_model.fit(x_train, y_train,</a:t>
            </a:r>
          </a:p>
          <a:p>
            <a:r>
              <a:rPr lang="zh-CN" altLang="en-US" dirty="0"/>
              <a:t>          batch_size=batch_size,</a:t>
            </a:r>
          </a:p>
          <a:p>
            <a:r>
              <a:rPr lang="zh-CN" altLang="en-US" dirty="0"/>
              <a:t>          epochs=epochs,</a:t>
            </a:r>
          </a:p>
          <a:p>
            <a:r>
              <a:rPr lang="zh-CN" altLang="en-US" dirty="0"/>
              <a:t>          verbose=1)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4149080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y_pred = np.argmax(result_model.predict(x_test), axis=-1)</a:t>
            </a:r>
          </a:p>
          <a:p>
            <a:r>
              <a:rPr lang="zh-CN" altLang="en-US" dirty="0"/>
              <a:t>print(precision_score(y_test, y_pred, average='macro'))</a:t>
            </a:r>
          </a:p>
          <a:p>
            <a:r>
              <a:rPr lang="zh-CN" altLang="en-US" dirty="0"/>
              <a:t>print(recall_score(y_test, y_pred, average='macro'))</a:t>
            </a:r>
          </a:p>
          <a:p>
            <a:r>
              <a:rPr lang="zh-CN" altLang="en-US" dirty="0"/>
              <a:t>print(accuracy_score(y_test, y_pred))</a:t>
            </a:r>
          </a:p>
          <a:p>
            <a:r>
              <a:rPr lang="zh-CN" altLang="en-US" dirty="0"/>
              <a:t>print(f1_score(y_test, y_pred, average='macro'))</a:t>
            </a:r>
          </a:p>
        </p:txBody>
      </p:sp>
    </p:spTree>
    <p:extLst>
      <p:ext uri="{BB962C8B-B14F-4D97-AF65-F5344CB8AC3E}">
        <p14:creationId xmlns:p14="http://schemas.microsoft.com/office/powerpoint/2010/main" val="384838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General Introduction to Transfer Learning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Features Extraction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Fine-tuning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Programming tasks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Transfer </a:t>
            </a:r>
            <a:r>
              <a:rPr lang="en-US" altLang="zh-CN" dirty="0" smtClean="0"/>
              <a:t>learning </a:t>
            </a:r>
            <a:r>
              <a:rPr lang="en-US" altLang="zh-CN" dirty="0" smtClean="0"/>
              <a:t>(Using VGG16)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Transfer learning (Using Inception)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Transfer learning (Using ResNet)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Transfer Learning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VGG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Inception and ResNet is only trained on ImageNet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They can be only predict 1000 pre-defined classes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General </a:t>
            </a:r>
            <a:r>
              <a:rPr lang="en-US" altLang="zh-CN" sz="2800" dirty="0"/>
              <a:t>Introduction to Transfer Learning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4464496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Use state-of-the-art models to solve custom tasks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Taking a network </a:t>
            </a:r>
            <a:r>
              <a:rPr lang="en-US" altLang="zh-CN" i="1" dirty="0"/>
              <a:t>pre-trained</a:t>
            </a:r>
            <a:r>
              <a:rPr lang="en-US" altLang="zh-CN" dirty="0"/>
              <a:t> on a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And utilizing it to recognize image/object categories it was not trained on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Two type of transfer learning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feature </a:t>
            </a:r>
            <a:r>
              <a:rPr lang="en-US" altLang="zh-CN" dirty="0" smtClean="0"/>
              <a:t>extraction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Extract features to input into other custom models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fine-tuning</a:t>
            </a:r>
            <a:endParaRPr lang="en-US" altLang="zh-CN" dirty="0"/>
          </a:p>
          <a:p>
            <a:r>
              <a:rPr lang="en-US" altLang="zh-CN" dirty="0" smtClean="0"/>
              <a:t>     Put a softmax or sigmoid layer on VGG to adapt your tasks.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General Introduction to Transfer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6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451917"/>
            <a:ext cx="8229600" cy="485740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Cat </a:t>
            </a:r>
            <a:r>
              <a:rPr lang="en-US" altLang="zh-CN" dirty="0" smtClean="0"/>
              <a:t>vs. Dog   -&gt;    Bear vs. Panda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First, we would gather a sufficient labeled dataset of dogs and cats, followed by training a model on the dataset</a:t>
            </a:r>
          </a:p>
          <a:p>
            <a:pPr marL="342900" indent="-34290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We would then repeat the process a second time, only this time, gathering images of our bear breeds, and then training a model on top of the labeled dataset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General Introduction to Transfer Learning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44824"/>
            <a:ext cx="4104456" cy="23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3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Cat vs. Dog   -&gt;    Bear vs. Panda</a:t>
            </a:r>
          </a:p>
          <a:p>
            <a:pPr marL="342900" indent="-34290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First train a Convolutional Neural Network to recognize dogs versus cats</a:t>
            </a:r>
          </a:p>
          <a:p>
            <a:pPr marL="342900" indent="-342900" fontAlgn="base">
              <a:buFont typeface="Wingdings" panose="05000000000000000000" pitchFamily="2" charset="2"/>
              <a:buChar char="l"/>
            </a:pPr>
            <a:r>
              <a:rPr lang="en-US" altLang="zh-CN" dirty="0"/>
              <a:t>Then, use the </a:t>
            </a:r>
            <a:r>
              <a:rPr lang="en-US" altLang="zh-CN" i="1" dirty="0"/>
              <a:t>same CNN trained on the dog and cat data</a:t>
            </a:r>
            <a:r>
              <a:rPr lang="en-US" altLang="zh-CN" dirty="0"/>
              <a:t> and use it to distinguish between the bear classes, even though no bear data was mixed with the dog and cat data during the initial training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856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General Introduction to Transfer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3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Feature Extraction</a:t>
            </a:r>
          </a:p>
          <a:p>
            <a:pPr fontAlgn="base"/>
            <a:r>
              <a:rPr lang="en-US" altLang="zh-CN" dirty="0" smtClean="0"/>
              <a:t>    Treating </a:t>
            </a:r>
            <a:r>
              <a:rPr lang="en-US" altLang="zh-CN" dirty="0"/>
              <a:t>networks as arbitrary feature extractors.</a:t>
            </a:r>
          </a:p>
          <a:p>
            <a:pPr fontAlgn="base"/>
            <a:endParaRPr lang="en-US" altLang="zh-CN" dirty="0" smtClean="0"/>
          </a:p>
          <a:p>
            <a:pPr marL="342900" indent="-342900" fontAlgn="base">
              <a:buFont typeface="Wingdings" panose="05000000000000000000" pitchFamily="2" charset="2"/>
              <a:buChar char="l"/>
            </a:pPr>
            <a:r>
              <a:rPr lang="en-US" altLang="zh-CN" dirty="0" smtClean="0"/>
              <a:t>Fine-tuning</a:t>
            </a:r>
          </a:p>
          <a:p>
            <a:pPr algn="just" fontAlgn="base"/>
            <a:r>
              <a:rPr lang="en-US" altLang="zh-CN" dirty="0" smtClean="0"/>
              <a:t>    Removing </a:t>
            </a:r>
            <a:r>
              <a:rPr lang="en-US" altLang="zh-CN" dirty="0"/>
              <a:t>the fully-connected layers of an existing network, placing a new set of FC layers on top of the CNN, and then </a:t>
            </a:r>
            <a:r>
              <a:rPr lang="en-US" altLang="zh-CN" i="1" dirty="0"/>
              <a:t>fine-tuning</a:t>
            </a:r>
            <a:r>
              <a:rPr lang="en-US" altLang="zh-CN" dirty="0"/>
              <a:t> these weights (and optionally previous layers) to recognize the new object classes.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General Introduction to Transfer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2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62" y="1124744"/>
            <a:ext cx="3670843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60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Fine-tuning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68759"/>
            <a:ext cx="5184576" cy="50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1172</Words>
  <Application>Microsoft Office PowerPoint</Application>
  <PresentationFormat>全屏显示(4:3)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Calibri</vt:lpstr>
      <vt:lpstr>Wingdings</vt:lpstr>
      <vt:lpstr>Arial</vt:lpstr>
      <vt:lpstr>宋体</vt:lpstr>
      <vt:lpstr>思源黑体 CN Light</vt:lpstr>
      <vt:lpstr>Source Han Sans Light</vt:lpstr>
      <vt:lpstr>Times New Roman</vt:lpstr>
      <vt:lpstr>腾祥嘉丽线黑简</vt:lpstr>
      <vt:lpstr>Open Sans Light</vt:lpstr>
      <vt:lpstr>Office 主题​​</vt:lpstr>
      <vt:lpstr>Transfer Learning</vt:lpstr>
      <vt:lpstr>Outline</vt:lpstr>
      <vt:lpstr>General Introduction to Transfer Learning</vt:lpstr>
      <vt:lpstr>General Introduction to Transfer Learning</vt:lpstr>
      <vt:lpstr>General Introduction to Transfer Learning</vt:lpstr>
      <vt:lpstr>General Introduction to Transfer Learning</vt:lpstr>
      <vt:lpstr>General Introduction to Transfer Learning</vt:lpstr>
      <vt:lpstr>Feature Extraction</vt:lpstr>
      <vt:lpstr>Fine-tuning</vt:lpstr>
      <vt:lpstr>Keras – Transfer Learning</vt:lpstr>
      <vt:lpstr>Keras – Feature Extraction</vt:lpstr>
      <vt:lpstr>Keras – Fine-tuning</vt:lpstr>
      <vt:lpstr>Keras – Fine-tuning</vt:lpstr>
      <vt:lpstr>Keras – Fine-tuning</vt:lpstr>
      <vt:lpstr>Keras – Fine-tuning</vt:lpstr>
      <vt:lpstr>Keras – Fine-tuning</vt:lpstr>
      <vt:lpstr>Keras – Fine-tuning</vt:lpstr>
      <vt:lpstr>Keras – Fine-tuning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213</cp:revision>
  <dcterms:created xsi:type="dcterms:W3CDTF">2016-11-29T04:36:55Z</dcterms:created>
  <dcterms:modified xsi:type="dcterms:W3CDTF">2019-05-26T05:36:17Z</dcterms:modified>
</cp:coreProperties>
</file>