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99" r:id="rId2"/>
    <p:sldId id="713" r:id="rId3"/>
    <p:sldId id="738" r:id="rId4"/>
    <p:sldId id="807" r:id="rId5"/>
    <p:sldId id="910" r:id="rId6"/>
    <p:sldId id="911" r:id="rId7"/>
    <p:sldId id="912" r:id="rId8"/>
    <p:sldId id="913" r:id="rId9"/>
    <p:sldId id="914" r:id="rId10"/>
    <p:sldId id="915" r:id="rId11"/>
    <p:sldId id="928" r:id="rId12"/>
    <p:sldId id="916" r:id="rId13"/>
    <p:sldId id="917" r:id="rId14"/>
    <p:sldId id="918" r:id="rId15"/>
    <p:sldId id="919" r:id="rId16"/>
    <p:sldId id="921" r:id="rId17"/>
    <p:sldId id="920" r:id="rId18"/>
    <p:sldId id="922" r:id="rId19"/>
    <p:sldId id="923" r:id="rId20"/>
    <p:sldId id="924" r:id="rId21"/>
    <p:sldId id="925" r:id="rId22"/>
    <p:sldId id="926" r:id="rId23"/>
    <p:sldId id="927" r:id="rId24"/>
    <p:sldId id="792" r:id="rId25"/>
    <p:sldId id="877" r:id="rId26"/>
    <p:sldId id="878" r:id="rId27"/>
    <p:sldId id="879" r:id="rId28"/>
    <p:sldId id="876" r:id="rId29"/>
    <p:sldId id="880" r:id="rId30"/>
    <p:sldId id="881" r:id="rId31"/>
    <p:sldId id="882" r:id="rId32"/>
    <p:sldId id="884" r:id="rId33"/>
    <p:sldId id="883" r:id="rId34"/>
    <p:sldId id="831" r:id="rId35"/>
    <p:sldId id="885" r:id="rId36"/>
    <p:sldId id="886" r:id="rId37"/>
    <p:sldId id="887" r:id="rId38"/>
    <p:sldId id="888" r:id="rId39"/>
    <p:sldId id="889" r:id="rId40"/>
    <p:sldId id="890" r:id="rId41"/>
    <p:sldId id="891" r:id="rId42"/>
    <p:sldId id="892" r:id="rId43"/>
    <p:sldId id="894" r:id="rId44"/>
    <p:sldId id="895" r:id="rId45"/>
    <p:sldId id="893" r:id="rId46"/>
    <p:sldId id="796" r:id="rId47"/>
    <p:sldId id="896" r:id="rId48"/>
    <p:sldId id="897" r:id="rId49"/>
    <p:sldId id="898" r:id="rId50"/>
    <p:sldId id="899" r:id="rId51"/>
    <p:sldId id="900" r:id="rId52"/>
    <p:sldId id="901" r:id="rId53"/>
    <p:sldId id="902" r:id="rId54"/>
    <p:sldId id="903" r:id="rId55"/>
    <p:sldId id="904" r:id="rId56"/>
    <p:sldId id="905" r:id="rId57"/>
    <p:sldId id="906" r:id="rId58"/>
    <p:sldId id="907" r:id="rId59"/>
    <p:sldId id="736" r:id="rId60"/>
  </p:sldIdLst>
  <p:sldSz cx="9144000" cy="5143500" type="screen16x9"/>
  <p:notesSz cx="9942513" cy="6761163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92174B1-06CD-4EDE-AE16-FAE4EF67DABC}">
          <p14:sldIdLst>
            <p14:sldId id="399"/>
            <p14:sldId id="713"/>
            <p14:sldId id="738"/>
            <p14:sldId id="807"/>
            <p14:sldId id="910"/>
            <p14:sldId id="911"/>
            <p14:sldId id="912"/>
            <p14:sldId id="913"/>
            <p14:sldId id="914"/>
            <p14:sldId id="915"/>
            <p14:sldId id="928"/>
            <p14:sldId id="916"/>
            <p14:sldId id="917"/>
            <p14:sldId id="918"/>
            <p14:sldId id="919"/>
            <p14:sldId id="921"/>
            <p14:sldId id="920"/>
            <p14:sldId id="922"/>
            <p14:sldId id="923"/>
            <p14:sldId id="924"/>
            <p14:sldId id="925"/>
            <p14:sldId id="926"/>
            <p14:sldId id="927"/>
            <p14:sldId id="792"/>
            <p14:sldId id="877"/>
            <p14:sldId id="878"/>
            <p14:sldId id="879"/>
            <p14:sldId id="876"/>
            <p14:sldId id="880"/>
            <p14:sldId id="881"/>
            <p14:sldId id="882"/>
            <p14:sldId id="884"/>
            <p14:sldId id="883"/>
            <p14:sldId id="831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4"/>
            <p14:sldId id="895"/>
            <p14:sldId id="893"/>
            <p14:sldId id="796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7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F8E4C"/>
    <a:srgbClr val="F8CBAD"/>
    <a:srgbClr val="FFF2CC"/>
    <a:srgbClr val="C3DDB3"/>
    <a:srgbClr val="C5E0B4"/>
    <a:srgbClr val="FFE699"/>
    <a:srgbClr val="EDEDED"/>
    <a:srgbClr val="D5CEC6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8015" autoAdjust="0"/>
  </p:normalViewPr>
  <p:slideViewPr>
    <p:cSldViewPr snapToGrid="0">
      <p:cViewPr varScale="1">
        <p:scale>
          <a:sx n="100" d="100"/>
          <a:sy n="100" d="100"/>
        </p:scale>
        <p:origin x="912" y="72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26.wmf"/><Relationship Id="rId7" Type="http://schemas.openxmlformats.org/officeDocument/2006/relationships/image" Target="../media/image44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28.wmf"/><Relationship Id="rId10" Type="http://schemas.openxmlformats.org/officeDocument/2006/relationships/image" Target="../media/image47.wmf"/><Relationship Id="rId4" Type="http://schemas.openxmlformats.org/officeDocument/2006/relationships/image" Target="../media/image27.wmf"/><Relationship Id="rId9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46.wmf"/><Relationship Id="rId17" Type="http://schemas.openxmlformats.org/officeDocument/2006/relationships/image" Target="../media/image62.emf"/><Relationship Id="rId2" Type="http://schemas.openxmlformats.org/officeDocument/2006/relationships/image" Target="../media/image49.wmf"/><Relationship Id="rId16" Type="http://schemas.openxmlformats.org/officeDocument/2006/relationships/image" Target="../media/image61.wmf"/><Relationship Id="rId1" Type="http://schemas.openxmlformats.org/officeDocument/2006/relationships/image" Target="../media/image48.wmf"/><Relationship Id="rId6" Type="http://schemas.openxmlformats.org/officeDocument/2006/relationships/image" Target="../media/image56.wmf"/><Relationship Id="rId11" Type="http://schemas.openxmlformats.org/officeDocument/2006/relationships/image" Target="../media/image45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image" Target="../media/image44.wmf"/><Relationship Id="rId4" Type="http://schemas.openxmlformats.org/officeDocument/2006/relationships/image" Target="../media/image54.wmf"/><Relationship Id="rId9" Type="http://schemas.openxmlformats.org/officeDocument/2006/relationships/image" Target="../media/image43.wmf"/><Relationship Id="rId14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9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5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10:54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41.emf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51.emf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28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4.bin"/><Relationship Id="rId34" Type="http://schemas.openxmlformats.org/officeDocument/2006/relationships/image" Target="../media/image61.w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45.wmf"/><Relationship Id="rId32" Type="http://schemas.openxmlformats.org/officeDocument/2006/relationships/image" Target="../media/image60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8.wmf"/><Relationship Id="rId36" Type="http://schemas.openxmlformats.org/officeDocument/2006/relationships/image" Target="../media/image62.e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6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9.emf"/><Relationship Id="rId35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63.e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6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8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01.emf"/><Relationship Id="rId4" Type="http://schemas.openxmlformats.org/officeDocument/2006/relationships/image" Target="../media/image10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04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201" y="1986975"/>
            <a:ext cx="3775394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统计机器学习方法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6DF6B-BBF4-4B21-AED0-2CCF73AA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287D3-CA6C-47C0-90A2-B94B2262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调参过程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D7FE37-792C-44D0-A0EB-BA2F4443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6845"/>
              </p:ext>
            </p:extLst>
          </p:nvPr>
        </p:nvGraphicFramePr>
        <p:xfrm>
          <a:off x="643764" y="1166829"/>
          <a:ext cx="156219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647387250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08968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3087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78788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4110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1010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61265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7703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20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128m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31194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6040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1838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A84FC72-A46A-4333-9D36-9E0507BF1346}"/>
              </a:ext>
            </a:extLst>
          </p:cNvPr>
          <p:cNvSpPr/>
          <p:nvPr/>
        </p:nvSpPr>
        <p:spPr>
          <a:xfrm>
            <a:off x="3167246" y="1170486"/>
            <a:ext cx="1154447" cy="23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(60%)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F01740-269F-414C-A06A-10E0F8FC0690}"/>
              </a:ext>
            </a:extLst>
          </p:cNvPr>
          <p:cNvSpPr/>
          <p:nvPr/>
        </p:nvSpPr>
        <p:spPr>
          <a:xfrm>
            <a:off x="3167246" y="4197623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5811CE-909D-4C18-8A75-315F9A7A5279}"/>
              </a:ext>
            </a:extLst>
          </p:cNvPr>
          <p:cNvSpPr/>
          <p:nvPr/>
        </p:nvSpPr>
        <p:spPr>
          <a:xfrm>
            <a:off x="3166321" y="3523398"/>
            <a:ext cx="1154447" cy="657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DA296A3-3082-403E-B560-54BDD3A08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15616"/>
              </p:ext>
            </p:extLst>
          </p:nvPr>
        </p:nvGraphicFramePr>
        <p:xfrm>
          <a:off x="2200275" y="681038"/>
          <a:ext cx="308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3085920" imgH="380880" progId="Equation.DSMT4">
                  <p:embed/>
                </p:oleObj>
              </mc:Choice>
              <mc:Fallback>
                <p:oleObj name="Equation" r:id="rId3" imgW="3085920" imgH="3808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49564B1-2DF9-478A-8F63-3B4E6DAAC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0275" y="681038"/>
                        <a:ext cx="3086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FAEC195F-57F3-40DE-95C6-81C499DAA669}"/>
              </a:ext>
            </a:extLst>
          </p:cNvPr>
          <p:cNvSpPr/>
          <p:nvPr/>
        </p:nvSpPr>
        <p:spPr>
          <a:xfrm>
            <a:off x="4822309" y="1907723"/>
            <a:ext cx="1893775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47C78AA-5509-473B-84B1-699F5FCF3CC7}"/>
              </a:ext>
            </a:extLst>
          </p:cNvPr>
          <p:cNvSpPr/>
          <p:nvPr/>
        </p:nvSpPr>
        <p:spPr>
          <a:xfrm>
            <a:off x="4572001" y="4320548"/>
            <a:ext cx="2283892" cy="430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EEAA81-5B80-457B-80BC-0622E7CD6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137841"/>
              </p:ext>
            </p:extLst>
          </p:nvPr>
        </p:nvGraphicFramePr>
        <p:xfrm>
          <a:off x="7076550" y="1077956"/>
          <a:ext cx="1828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1828800" imgH="1777680" progId="Equation.DSMT4">
                  <p:embed/>
                </p:oleObj>
              </mc:Choice>
              <mc:Fallback>
                <p:oleObj name="Equation" r:id="rId5" imgW="1828800" imgH="1777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28F5F55-AB32-4094-9134-3C407056D6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6550" y="1077956"/>
                        <a:ext cx="1828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F0CD5DF-1098-43D9-A2A0-300AD6F49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07773"/>
              </p:ext>
            </p:extLst>
          </p:nvPr>
        </p:nvGraphicFramePr>
        <p:xfrm>
          <a:off x="7140050" y="3308623"/>
          <a:ext cx="1701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7" imgW="1701720" imgH="1777680" progId="Equation.DSMT4">
                  <p:embed/>
                </p:oleObj>
              </mc:Choice>
              <mc:Fallback>
                <p:oleObj name="Equation" r:id="rId7" imgW="1701720" imgH="1777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1CC3370-C826-4528-B880-B17D73164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0050" y="3308623"/>
                        <a:ext cx="1701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5CB9452-24C0-42DE-9AD6-F3D286154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67441"/>
              </p:ext>
            </p:extLst>
          </p:nvPr>
        </p:nvGraphicFramePr>
        <p:xfrm>
          <a:off x="5371548" y="2446905"/>
          <a:ext cx="1689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9" imgW="1688760" imgH="1777680" progId="Equation.DSMT4">
                  <p:embed/>
                </p:oleObj>
              </mc:Choice>
              <mc:Fallback>
                <p:oleObj name="Equation" r:id="rId9" imgW="1688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1548" y="2446905"/>
                        <a:ext cx="1689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3B826F9C-1E9E-4BA4-A83B-7DFA131C753E}"/>
              </a:ext>
            </a:extLst>
          </p:cNvPr>
          <p:cNvSpPr/>
          <p:nvPr/>
        </p:nvSpPr>
        <p:spPr>
          <a:xfrm>
            <a:off x="4548141" y="3581191"/>
            <a:ext cx="769556" cy="43075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3726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F7287-AE2B-473A-9500-9F5633B9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37E5E-1167-44D5-BB9B-48836315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交叉验证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训练集要进一步拆分出开发集</a:t>
            </a:r>
            <a:r>
              <a:rPr lang="en-US" altLang="zh-CN" dirty="0"/>
              <a:t>(20%)</a:t>
            </a:r>
            <a:r>
              <a:rPr lang="zh-CN" altLang="en-US" dirty="0"/>
              <a:t>，用于调参和模型选择。</a:t>
            </a:r>
            <a:endParaRPr lang="en-US" altLang="zh-CN" dirty="0"/>
          </a:p>
          <a:p>
            <a:r>
              <a:rPr lang="zh-CN" altLang="en-US" dirty="0"/>
              <a:t>五次结果取平均为最终测试结果。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6FCE75-7B29-4D1A-9F61-F40D83874F0A}"/>
              </a:ext>
            </a:extLst>
          </p:cNvPr>
          <p:cNvSpPr/>
          <p:nvPr/>
        </p:nvSpPr>
        <p:spPr>
          <a:xfrm>
            <a:off x="820046" y="1040886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EF312B-EC6A-4947-BF91-E7CD9D850664}"/>
              </a:ext>
            </a:extLst>
          </p:cNvPr>
          <p:cNvSpPr/>
          <p:nvPr/>
        </p:nvSpPr>
        <p:spPr>
          <a:xfrm>
            <a:off x="820045" y="3659528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ACB9FF-2ECB-44B8-97A3-53BBF9158FD3}"/>
              </a:ext>
            </a:extLst>
          </p:cNvPr>
          <p:cNvSpPr/>
          <p:nvPr/>
        </p:nvSpPr>
        <p:spPr>
          <a:xfrm>
            <a:off x="820046" y="1704776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F356E-4103-4690-9593-37C2B06A9A2A}"/>
              </a:ext>
            </a:extLst>
          </p:cNvPr>
          <p:cNvSpPr/>
          <p:nvPr/>
        </p:nvSpPr>
        <p:spPr>
          <a:xfrm>
            <a:off x="820045" y="237810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505E34-3FD6-465B-9144-458B0BAD579A}"/>
              </a:ext>
            </a:extLst>
          </p:cNvPr>
          <p:cNvSpPr/>
          <p:nvPr/>
        </p:nvSpPr>
        <p:spPr>
          <a:xfrm>
            <a:off x="820045" y="3024407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B35014-1771-4F07-A687-2BA51B0CBC06}"/>
              </a:ext>
            </a:extLst>
          </p:cNvPr>
          <p:cNvSpPr/>
          <p:nvPr/>
        </p:nvSpPr>
        <p:spPr>
          <a:xfrm>
            <a:off x="2347646" y="1051870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58A995-2B3B-42AA-975C-CD1A66F9CFA0}"/>
              </a:ext>
            </a:extLst>
          </p:cNvPr>
          <p:cNvSpPr/>
          <p:nvPr/>
        </p:nvSpPr>
        <p:spPr>
          <a:xfrm>
            <a:off x="2347643" y="3024407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25D798-0470-4B9E-95C1-FAA2802037E3}"/>
              </a:ext>
            </a:extLst>
          </p:cNvPr>
          <p:cNvSpPr/>
          <p:nvPr/>
        </p:nvSpPr>
        <p:spPr>
          <a:xfrm>
            <a:off x="2347646" y="1715760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8595F3-6D6A-4C0B-B4F9-F0A339C5DD01}"/>
              </a:ext>
            </a:extLst>
          </p:cNvPr>
          <p:cNvSpPr/>
          <p:nvPr/>
        </p:nvSpPr>
        <p:spPr>
          <a:xfrm>
            <a:off x="2347645" y="2389089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CB965D-DB40-4C26-85BB-CB445DF81745}"/>
              </a:ext>
            </a:extLst>
          </p:cNvPr>
          <p:cNvSpPr/>
          <p:nvPr/>
        </p:nvSpPr>
        <p:spPr>
          <a:xfrm>
            <a:off x="2347644" y="3675571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B437C7-6308-431F-B9B6-6CCAB7C1FEB7}"/>
              </a:ext>
            </a:extLst>
          </p:cNvPr>
          <p:cNvSpPr/>
          <p:nvPr/>
        </p:nvSpPr>
        <p:spPr>
          <a:xfrm>
            <a:off x="3875241" y="1051870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A88334-76FB-4AB5-8FA7-D3D062C78A05}"/>
              </a:ext>
            </a:extLst>
          </p:cNvPr>
          <p:cNvSpPr/>
          <p:nvPr/>
        </p:nvSpPr>
        <p:spPr>
          <a:xfrm>
            <a:off x="3875237" y="2379650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13ED3B-74DC-4B83-B196-D23898DEFAE1}"/>
              </a:ext>
            </a:extLst>
          </p:cNvPr>
          <p:cNvSpPr/>
          <p:nvPr/>
        </p:nvSpPr>
        <p:spPr>
          <a:xfrm>
            <a:off x="3875241" y="1715760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04A7D9-FEEE-4B2E-84DD-6FE28EAC3F6C}"/>
              </a:ext>
            </a:extLst>
          </p:cNvPr>
          <p:cNvSpPr/>
          <p:nvPr/>
        </p:nvSpPr>
        <p:spPr>
          <a:xfrm>
            <a:off x="3875238" y="30463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4817AE-9962-410B-8709-067EB490C655}"/>
              </a:ext>
            </a:extLst>
          </p:cNvPr>
          <p:cNvSpPr/>
          <p:nvPr/>
        </p:nvSpPr>
        <p:spPr>
          <a:xfrm>
            <a:off x="3875239" y="3675571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3E77DC-BA4E-4EE9-A622-297CA4957408}"/>
              </a:ext>
            </a:extLst>
          </p:cNvPr>
          <p:cNvSpPr/>
          <p:nvPr/>
        </p:nvSpPr>
        <p:spPr>
          <a:xfrm>
            <a:off x="5466446" y="1057956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C39A39A-9C21-41D6-A1B5-32DA2926039C}"/>
              </a:ext>
            </a:extLst>
          </p:cNvPr>
          <p:cNvSpPr/>
          <p:nvPr/>
        </p:nvSpPr>
        <p:spPr>
          <a:xfrm>
            <a:off x="5468398" y="1727325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572180-03CB-4536-8DAB-E2EDE659279A}"/>
              </a:ext>
            </a:extLst>
          </p:cNvPr>
          <p:cNvSpPr/>
          <p:nvPr/>
        </p:nvSpPr>
        <p:spPr>
          <a:xfrm>
            <a:off x="5471692" y="30463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EE417B-96AC-4CBA-93F6-3C14A79FB086}"/>
              </a:ext>
            </a:extLst>
          </p:cNvPr>
          <p:cNvSpPr/>
          <p:nvPr/>
        </p:nvSpPr>
        <p:spPr>
          <a:xfrm>
            <a:off x="5466445" y="23951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13EBEB-1479-4E8F-9FDA-96A22A40A908}"/>
              </a:ext>
            </a:extLst>
          </p:cNvPr>
          <p:cNvSpPr/>
          <p:nvPr/>
        </p:nvSpPr>
        <p:spPr>
          <a:xfrm>
            <a:off x="5466444" y="3681657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F51E54-E078-4172-89DC-5512DFD2E39C}"/>
              </a:ext>
            </a:extLst>
          </p:cNvPr>
          <p:cNvSpPr/>
          <p:nvPr/>
        </p:nvSpPr>
        <p:spPr>
          <a:xfrm>
            <a:off x="6988788" y="1735161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7A0F1C-3B23-4D7B-86ED-0F1309BB504F}"/>
              </a:ext>
            </a:extLst>
          </p:cNvPr>
          <p:cNvSpPr/>
          <p:nvPr/>
        </p:nvSpPr>
        <p:spPr>
          <a:xfrm>
            <a:off x="6995987" y="1068195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EF9E77-B8A5-4D1E-A897-E97313C366D4}"/>
              </a:ext>
            </a:extLst>
          </p:cNvPr>
          <p:cNvSpPr/>
          <p:nvPr/>
        </p:nvSpPr>
        <p:spPr>
          <a:xfrm>
            <a:off x="6994037" y="30463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4A4647-86C9-42FB-9476-D698536CCFEC}"/>
              </a:ext>
            </a:extLst>
          </p:cNvPr>
          <p:cNvSpPr/>
          <p:nvPr/>
        </p:nvSpPr>
        <p:spPr>
          <a:xfrm>
            <a:off x="6988790" y="23951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16E1E9-C917-4BA9-BEBF-97325A992BDB}"/>
              </a:ext>
            </a:extLst>
          </p:cNvPr>
          <p:cNvSpPr/>
          <p:nvPr/>
        </p:nvSpPr>
        <p:spPr>
          <a:xfrm>
            <a:off x="6988789" y="3681657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52930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C807-A0D1-4A14-A934-D434A1FF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BC344-66BF-4433-B5F0-294B7EC7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训练集、开发集和测试集误差</a:t>
            </a:r>
            <a:endParaRPr lang="en-US" altLang="zh-CN" dirty="0"/>
          </a:p>
          <a:p>
            <a:r>
              <a:rPr lang="zh-CN" altLang="en-US" dirty="0"/>
              <a:t>训练集误差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开发集误差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测试集误差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14E561A-FDB7-4C37-9098-081DE93DC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72712"/>
              </p:ext>
            </p:extLst>
          </p:nvPr>
        </p:nvGraphicFramePr>
        <p:xfrm>
          <a:off x="2106613" y="353695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4178160" imgH="850680" progId="Equation.DSMT4">
                  <p:embed/>
                </p:oleObj>
              </mc:Choice>
              <mc:Fallback>
                <p:oleObj name="Equation" r:id="rId3" imgW="4178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613" y="353695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81E8E87-F4DC-4DD7-AD0E-BBEBCFD37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09891"/>
              </p:ext>
            </p:extLst>
          </p:nvPr>
        </p:nvGraphicFramePr>
        <p:xfrm>
          <a:off x="2106613" y="2329125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4178160" imgH="850680" progId="Equation.DSMT4">
                  <p:embed/>
                </p:oleObj>
              </mc:Choice>
              <mc:Fallback>
                <p:oleObj name="Equation" r:id="rId5" imgW="4178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6613" y="2329125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2DDEB6D-8E48-47BB-B67D-47E6C6C31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02417"/>
              </p:ext>
            </p:extLst>
          </p:nvPr>
        </p:nvGraphicFramePr>
        <p:xfrm>
          <a:off x="2106613" y="1062038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4431960" imgH="850680" progId="Equation.DSMT4">
                  <p:embed/>
                </p:oleObj>
              </mc:Choice>
              <mc:Fallback>
                <p:oleObj name="Equation" r:id="rId7" imgW="44319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6613" y="1062038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687065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A37E-4738-4723-93F1-DEA58012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5ACC4F-5EB5-4055-AAF5-DB5D15B02660}"/>
              </a:ext>
            </a:extLst>
          </p:cNvPr>
          <p:cNvSpPr/>
          <p:nvPr/>
        </p:nvSpPr>
        <p:spPr>
          <a:xfrm>
            <a:off x="1572489" y="2378404"/>
            <a:ext cx="1154447" cy="23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(60%)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86541D-532A-44A1-A320-6466BCD08339}"/>
              </a:ext>
            </a:extLst>
          </p:cNvPr>
          <p:cNvSpPr/>
          <p:nvPr/>
        </p:nvSpPr>
        <p:spPr>
          <a:xfrm>
            <a:off x="1560264" y="1248295"/>
            <a:ext cx="1178896" cy="59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BB864-2980-4979-9022-583A68EDDD75}"/>
              </a:ext>
            </a:extLst>
          </p:cNvPr>
          <p:cNvSpPr/>
          <p:nvPr/>
        </p:nvSpPr>
        <p:spPr>
          <a:xfrm>
            <a:off x="4326288" y="3660542"/>
            <a:ext cx="1154447" cy="657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41A2E6-5696-45DB-9AFE-CEA976B6560D}"/>
              </a:ext>
            </a:extLst>
          </p:cNvPr>
          <p:cNvSpPr/>
          <p:nvPr/>
        </p:nvSpPr>
        <p:spPr>
          <a:xfrm>
            <a:off x="4326289" y="2305050"/>
            <a:ext cx="1154447" cy="657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调参</a:t>
            </a:r>
            <a:endParaRPr lang="en-US" altLang="zh-CN" dirty="0"/>
          </a:p>
          <a:p>
            <a:pPr algn="ctr"/>
            <a:r>
              <a:rPr lang="zh-CN" altLang="en-US" dirty="0"/>
              <a:t>模型选择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7200E15-04E9-46DD-9EF2-F4386F610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75822"/>
              </p:ext>
            </p:extLst>
          </p:nvPr>
        </p:nvGraphicFramePr>
        <p:xfrm>
          <a:off x="1660762" y="783261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977760" imgH="380880" progId="Equation.DSMT4">
                  <p:embed/>
                </p:oleObj>
              </mc:Choice>
              <mc:Fallback>
                <p:oleObj name="Equation" r:id="rId3" imgW="977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762" y="783261"/>
                        <a:ext cx="97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0ACC8D93-2FE8-429F-9F0C-343D05749325}"/>
              </a:ext>
            </a:extLst>
          </p:cNvPr>
          <p:cNvSpPr/>
          <p:nvPr/>
        </p:nvSpPr>
        <p:spPr>
          <a:xfrm rot="5400000">
            <a:off x="1923743" y="1896477"/>
            <a:ext cx="451938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F86291C-5229-461C-92B3-DE2A2B5D7BAC}"/>
              </a:ext>
            </a:extLst>
          </p:cNvPr>
          <p:cNvSpPr/>
          <p:nvPr/>
        </p:nvSpPr>
        <p:spPr>
          <a:xfrm rot="2836728">
            <a:off x="2392807" y="2613987"/>
            <a:ext cx="2026987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49ECB2A-8DDD-48B7-87BB-F56FA8E754A4}"/>
              </a:ext>
            </a:extLst>
          </p:cNvPr>
          <p:cNvSpPr/>
          <p:nvPr/>
        </p:nvSpPr>
        <p:spPr>
          <a:xfrm rot="16200000">
            <a:off x="4613732" y="3110976"/>
            <a:ext cx="588420" cy="430750"/>
          </a:xfrm>
          <a:prstGeom prst="rightArrow">
            <a:avLst/>
          </a:prstGeom>
          <a:solidFill>
            <a:srgbClr val="FFFF00"/>
          </a:solidFill>
          <a:ln>
            <a:solidFill>
              <a:srgbClr val="EF8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FBC85CB-68C8-4942-BFD4-9FBB155AC512}"/>
              </a:ext>
            </a:extLst>
          </p:cNvPr>
          <p:cNvSpPr/>
          <p:nvPr/>
        </p:nvSpPr>
        <p:spPr>
          <a:xfrm rot="11949932">
            <a:off x="2959282" y="1955379"/>
            <a:ext cx="1218162" cy="430750"/>
          </a:xfrm>
          <a:prstGeom prst="rightArrow">
            <a:avLst/>
          </a:prstGeom>
          <a:solidFill>
            <a:srgbClr val="FFFF00"/>
          </a:solidFill>
          <a:ln>
            <a:solidFill>
              <a:srgbClr val="EF8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AA08F9-D092-44AD-B231-87911C5E5C2A}"/>
              </a:ext>
            </a:extLst>
          </p:cNvPr>
          <p:cNvSpPr/>
          <p:nvPr/>
        </p:nvSpPr>
        <p:spPr>
          <a:xfrm>
            <a:off x="6666777" y="1188014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2562AAD-0A70-4DCF-9CAF-08962695EBD7}"/>
              </a:ext>
            </a:extLst>
          </p:cNvPr>
          <p:cNvSpPr/>
          <p:nvPr/>
        </p:nvSpPr>
        <p:spPr>
          <a:xfrm>
            <a:off x="2976599" y="1331422"/>
            <a:ext cx="3387044" cy="430750"/>
          </a:xfrm>
          <a:prstGeom prst="rightArrow">
            <a:avLst/>
          </a:prstGeom>
          <a:solidFill>
            <a:srgbClr val="FFFF00"/>
          </a:solidFill>
          <a:ln>
            <a:solidFill>
              <a:srgbClr val="EF8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29EB583-A175-4E4B-B56F-849E8DA32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18469"/>
              </p:ext>
            </p:extLst>
          </p:nvPr>
        </p:nvGraphicFramePr>
        <p:xfrm>
          <a:off x="4465362" y="4432164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876240" imgH="380880" progId="Equation.DSMT4">
                  <p:embed/>
                </p:oleObj>
              </mc:Choice>
              <mc:Fallback>
                <p:oleObj name="Equation" r:id="rId5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5362" y="4432164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4CBBB850-79BA-41B0-81EC-273DC347635E}"/>
              </a:ext>
            </a:extLst>
          </p:cNvPr>
          <p:cNvSpPr/>
          <p:nvPr/>
        </p:nvSpPr>
        <p:spPr>
          <a:xfrm>
            <a:off x="6666777" y="2669064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评测结果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627F683-63EE-4A81-8C84-2DDF46FAEE90}"/>
              </a:ext>
            </a:extLst>
          </p:cNvPr>
          <p:cNvSpPr/>
          <p:nvPr/>
        </p:nvSpPr>
        <p:spPr>
          <a:xfrm rot="16200000">
            <a:off x="6949790" y="2064348"/>
            <a:ext cx="588420" cy="430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2543C8A-3F9D-4DD4-831F-47CB4391B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19131"/>
              </p:ext>
            </p:extLst>
          </p:nvPr>
        </p:nvGraphicFramePr>
        <p:xfrm>
          <a:off x="6805850" y="3470042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876240" imgH="380880" progId="Equation.DSMT4">
                  <p:embed/>
                </p:oleObj>
              </mc:Choice>
              <mc:Fallback>
                <p:oleObj name="Equation" r:id="rId7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5850" y="3470042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08064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06DA-1991-4F82-BE35-71539129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偏置  </a:t>
            </a:r>
            <a:r>
              <a:rPr lang="en-US" altLang="zh-CN" dirty="0"/>
              <a:t>vs.  </a:t>
            </a:r>
            <a:r>
              <a:rPr lang="zh-CN" altLang="en-US" dirty="0"/>
              <a:t>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9508-D853-4E83-81B5-DCF5D841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偏置</a:t>
            </a:r>
            <a:r>
              <a:rPr lang="en-US" altLang="zh-CN" dirty="0"/>
              <a:t>(bias)</a:t>
            </a:r>
            <a:r>
              <a:rPr lang="zh-CN" altLang="en-US" dirty="0"/>
              <a:t>和偏差</a:t>
            </a:r>
            <a:r>
              <a:rPr lang="en-US" altLang="zh-CN" dirty="0"/>
              <a:t>(variance)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1E126-340D-4B4F-974A-890C625E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0" y="1181100"/>
            <a:ext cx="8015289" cy="2360594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851BFC7-C682-4635-AC22-00EB554B1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66304"/>
              </p:ext>
            </p:extLst>
          </p:nvPr>
        </p:nvGraphicFramePr>
        <p:xfrm>
          <a:off x="1046889" y="3468688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939600" imgH="380880" progId="Equation.DSMT4">
                  <p:embed/>
                </p:oleObj>
              </mc:Choice>
              <mc:Fallback>
                <p:oleObj name="Equation" r:id="rId4" imgW="939600" imgH="3808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70756E6-0C25-46D6-BF15-BA066B9517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6889" y="3468688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F8F4D75-24DC-45D6-87D0-882030267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34123"/>
              </p:ext>
            </p:extLst>
          </p:nvPr>
        </p:nvGraphicFramePr>
        <p:xfrm>
          <a:off x="5976925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F90264E-678C-4840-AE02-E09301ED1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76925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11A950-11A4-4110-819E-9B36666DD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029617"/>
              </p:ext>
            </p:extLst>
          </p:nvPr>
        </p:nvGraphicFramePr>
        <p:xfrm>
          <a:off x="3578898" y="3440576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8" imgW="1650960" imgH="419040" progId="Equation.DSMT4">
                  <p:embed/>
                </p:oleObj>
              </mc:Choice>
              <mc:Fallback>
                <p:oleObj name="Equation" r:id="rId8" imgW="16509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B4DD302-8A8F-45C5-B696-8ADB7697E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8898" y="3440576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D0C1FA3-2A6E-4582-AEA6-835608B6D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90264"/>
              </p:ext>
            </p:extLst>
          </p:nvPr>
        </p:nvGraphicFramePr>
        <p:xfrm>
          <a:off x="5714448" y="3449638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0" imgW="3111480" imgH="419040" progId="Equation.DSMT4">
                  <p:embed/>
                </p:oleObj>
              </mc:Choice>
              <mc:Fallback>
                <p:oleObj name="Equation" r:id="rId10" imgW="31114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A68538D-2CE5-4F5B-89FB-76CA5D68F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4448" y="3449638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1044DB0-55EC-4239-8DBA-AF625DB373BB}"/>
              </a:ext>
            </a:extLst>
          </p:cNvPr>
          <p:cNvSpPr txBox="1"/>
          <p:nvPr/>
        </p:nvSpPr>
        <p:spPr>
          <a:xfrm>
            <a:off x="616796" y="394050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9B392F-2669-47FB-9577-BE673A028C95}"/>
              </a:ext>
            </a:extLst>
          </p:cNvPr>
          <p:cNvSpPr txBox="1"/>
          <p:nvPr/>
        </p:nvSpPr>
        <p:spPr>
          <a:xfrm>
            <a:off x="6230281" y="398498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DDC4AC-0099-4F53-A613-A7755245C7DD}"/>
              </a:ext>
            </a:extLst>
          </p:cNvPr>
          <p:cNvSpPr txBox="1"/>
          <p:nvPr/>
        </p:nvSpPr>
        <p:spPr>
          <a:xfrm>
            <a:off x="3970867" y="398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</p:spTree>
    <p:extLst>
      <p:ext uri="{BB962C8B-B14F-4D97-AF65-F5344CB8AC3E}">
        <p14:creationId xmlns:p14="http://schemas.microsoft.com/office/powerpoint/2010/main" val="1482952274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DF06-B8C2-4EC5-BCFC-E0B7537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</a:t>
            </a:r>
            <a:r>
              <a:rPr lang="en-US" altLang="zh-CN" dirty="0"/>
              <a:t>(</a:t>
            </a:r>
            <a:r>
              <a:rPr lang="zh-CN" altLang="en-US" dirty="0"/>
              <a:t>使用什么样的特征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2D2BC-2EB3-4295-97DF-D298DDA7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278" y="808781"/>
            <a:ext cx="4623022" cy="4121188"/>
          </a:xfrm>
        </p:spPr>
        <p:txBody>
          <a:bodyPr/>
          <a:lstStyle/>
          <a:p>
            <a:r>
              <a:rPr lang="zh-CN" altLang="en-US" dirty="0"/>
              <a:t>开发集误差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训练集误差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D3A553C-7D1C-46BD-9EF3-2B1F4ABF7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2847"/>
              </p:ext>
            </p:extLst>
          </p:nvPr>
        </p:nvGraphicFramePr>
        <p:xfrm>
          <a:off x="4572000" y="3609785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4431960" imgH="850680" progId="Equation.DSMT4">
                  <p:embed/>
                </p:oleObj>
              </mc:Choice>
              <mc:Fallback>
                <p:oleObj name="Equation" r:id="rId4" imgW="4431960" imgH="850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2DDEB6D-8E48-47BB-B67D-47E6C6C318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609785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4FA03B3-D7C3-47D7-AA97-C8AD9BDA9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00682"/>
              </p:ext>
            </p:extLst>
          </p:nvPr>
        </p:nvGraphicFramePr>
        <p:xfrm>
          <a:off x="4572000" y="120523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4178160" imgH="850680" progId="Equation.DSMT4">
                  <p:embed/>
                </p:oleObj>
              </mc:Choice>
              <mc:Fallback>
                <p:oleObj name="Equation" r:id="rId6" imgW="4178160" imgH="850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81E8E87-F4DC-4DD7-AD0E-BBEBCFD37A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120523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BA2320F-3772-4201-B15B-266FDB19D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11" y="719015"/>
            <a:ext cx="4068875" cy="430072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94B9B5D-C869-4766-AFFA-D03B88B4585A}"/>
              </a:ext>
            </a:extLst>
          </p:cNvPr>
          <p:cNvCxnSpPr/>
          <p:nvPr/>
        </p:nvCxnSpPr>
        <p:spPr>
          <a:xfrm flipH="1">
            <a:off x="3733800" y="1630680"/>
            <a:ext cx="64747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7CACAF-945E-470C-AD0B-3D3686F68AA8}"/>
              </a:ext>
            </a:extLst>
          </p:cNvPr>
          <p:cNvCxnSpPr/>
          <p:nvPr/>
        </p:nvCxnSpPr>
        <p:spPr>
          <a:xfrm flipH="1">
            <a:off x="3726180" y="4091940"/>
            <a:ext cx="7543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94136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B6FB6-86E5-4324-BD78-128E2E8D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</a:t>
            </a:r>
            <a:r>
              <a:rPr lang="en-US" altLang="zh-CN" dirty="0"/>
              <a:t>(</a:t>
            </a:r>
            <a:r>
              <a:rPr lang="zh-CN" altLang="en-US" dirty="0"/>
              <a:t>使用什么样的特征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94EC8-C940-42E8-A671-1D585110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模型选择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                   最小，对应模型选取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10FD607-369F-472E-9741-559392985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897534"/>
              </p:ext>
            </p:extLst>
          </p:nvPr>
        </p:nvGraphicFramePr>
        <p:xfrm>
          <a:off x="802373" y="1251563"/>
          <a:ext cx="189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1892160" imgH="380880" progId="Equation.DSMT4">
                  <p:embed/>
                </p:oleObj>
              </mc:Choice>
              <mc:Fallback>
                <p:oleObj name="Equation" r:id="rId3" imgW="1892160" imgH="380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7BB05D9-052A-4753-8863-1C04C8A9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373" y="1251563"/>
                        <a:ext cx="189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BDF60A5-F091-41E9-9381-81ABD8FD6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912705"/>
              </p:ext>
            </p:extLst>
          </p:nvPr>
        </p:nvGraphicFramePr>
        <p:xfrm>
          <a:off x="802373" y="1610286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5" imgW="2603160" imgH="419040" progId="Equation.DSMT4">
                  <p:embed/>
                </p:oleObj>
              </mc:Choice>
              <mc:Fallback>
                <p:oleObj name="Equation" r:id="rId5" imgW="260316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1CF2992-D504-47BA-9E6D-5825416A7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2373" y="1610286"/>
                        <a:ext cx="2603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D268790-AE99-4D88-9F87-FAC8A6AED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474613"/>
              </p:ext>
            </p:extLst>
          </p:nvPr>
        </p:nvGraphicFramePr>
        <p:xfrm>
          <a:off x="802373" y="1991286"/>
          <a:ext cx="332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7" imgW="3327120" imgH="419040" progId="Equation.DSMT4">
                  <p:embed/>
                </p:oleObj>
              </mc:Choice>
              <mc:Fallback>
                <p:oleObj name="Equation" r:id="rId7" imgW="332712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34E9945-3B6B-43D3-AC03-D59336C9E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2373" y="1991286"/>
                        <a:ext cx="332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5A6657F-22F6-423D-A462-F9E762EF3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14087"/>
              </p:ext>
            </p:extLst>
          </p:nvPr>
        </p:nvGraphicFramePr>
        <p:xfrm>
          <a:off x="802373" y="2701396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9" imgW="4597200" imgH="419040" progId="Equation.DSMT4">
                  <p:embed/>
                </p:oleObj>
              </mc:Choice>
              <mc:Fallback>
                <p:oleObj name="Equation" r:id="rId9" imgW="459720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57DC026-702B-4C6D-997E-47E534C75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2373" y="2701396"/>
                        <a:ext cx="459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27BD7F0-BF23-49BD-8E03-FE28EC713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023646"/>
              </p:ext>
            </p:extLst>
          </p:nvPr>
        </p:nvGraphicFramePr>
        <p:xfrm>
          <a:off x="2377173" y="2409841"/>
          <a:ext cx="8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11" imgW="88560" imgH="291960" progId="Equation.DSMT4">
                  <p:embed/>
                </p:oleObj>
              </mc:Choice>
              <mc:Fallback>
                <p:oleObj name="Equation" r:id="rId11" imgW="88560" imgH="291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148270E-F44D-4E18-A278-81417BA3BB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7173" y="2409841"/>
                        <a:ext cx="88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下 10">
            <a:extLst>
              <a:ext uri="{FF2B5EF4-FFF2-40B4-BE49-F238E27FC236}">
                <a16:creationId xmlns:a16="http://schemas.microsoft.com/office/drawing/2014/main" id="{9961071F-1786-40BB-BD04-35FE7999CB43}"/>
              </a:ext>
            </a:extLst>
          </p:cNvPr>
          <p:cNvSpPr/>
          <p:nvPr/>
        </p:nvSpPr>
        <p:spPr>
          <a:xfrm rot="16200000">
            <a:off x="5119200" y="1764000"/>
            <a:ext cx="618929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BC672B5-BC51-4051-B55D-37FAFF84D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74473"/>
              </p:ext>
            </p:extLst>
          </p:nvPr>
        </p:nvGraphicFramePr>
        <p:xfrm>
          <a:off x="6604000" y="1251563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13" imgW="1117440" imgH="419040" progId="Equation.DSMT4">
                  <p:embed/>
                </p:oleObj>
              </mc:Choice>
              <mc:Fallback>
                <p:oleObj name="Equation" r:id="rId13" imgW="1117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04000" y="1251563"/>
                        <a:ext cx="1117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D1EA0BC-3A64-403F-B31C-BAC666EEB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68735"/>
              </p:ext>
            </p:extLst>
          </p:nvPr>
        </p:nvGraphicFramePr>
        <p:xfrm>
          <a:off x="6586538" y="16383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15" imgW="1155600" imgH="419040" progId="Equation.DSMT4">
                  <p:embed/>
                </p:oleObj>
              </mc:Choice>
              <mc:Fallback>
                <p:oleObj name="Equation" r:id="rId15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86538" y="1638300"/>
                        <a:ext cx="115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A38D8-BB8F-4903-9777-1168E277D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931239"/>
              </p:ext>
            </p:extLst>
          </p:nvPr>
        </p:nvGraphicFramePr>
        <p:xfrm>
          <a:off x="6578600" y="1991286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17" imgW="1143000" imgH="419040" progId="Equation.DSMT4">
                  <p:embed/>
                </p:oleObj>
              </mc:Choice>
              <mc:Fallback>
                <p:oleObj name="Equation" r:id="rId17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78600" y="1991286"/>
                        <a:ext cx="1143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C8BAD23-37B8-49E4-8841-06261CF62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993135"/>
              </p:ext>
            </p:extLst>
          </p:nvPr>
        </p:nvGraphicFramePr>
        <p:xfrm>
          <a:off x="6503988" y="2724150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19" imgW="1218960" imgH="419040" progId="Equation.DSMT4">
                  <p:embed/>
                </p:oleObj>
              </mc:Choice>
              <mc:Fallback>
                <p:oleObj name="Equation" r:id="rId19" imgW="1218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03988" y="2724150"/>
                        <a:ext cx="1219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7A2BA10-F319-4717-ACB2-CFD44108C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64944"/>
              </p:ext>
            </p:extLst>
          </p:nvPr>
        </p:nvGraphicFramePr>
        <p:xfrm>
          <a:off x="1344613" y="3567113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21" imgW="1155600" imgH="419040" progId="Equation.DSMT4">
                  <p:embed/>
                </p:oleObj>
              </mc:Choice>
              <mc:Fallback>
                <p:oleObj name="Equation" r:id="rId21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44613" y="3567113"/>
                        <a:ext cx="115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FB38E06-D908-4839-BBFF-B9BDD4FA4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95402"/>
              </p:ext>
            </p:extLst>
          </p:nvPr>
        </p:nvGraphicFramePr>
        <p:xfrm>
          <a:off x="1254937" y="4156795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23" imgW="4127400" imgH="419040" progId="Equation.DSMT4">
                  <p:embed/>
                </p:oleObj>
              </mc:Choice>
              <mc:Fallback>
                <p:oleObj name="Equation" r:id="rId23" imgW="4127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54937" y="4156795"/>
                        <a:ext cx="4127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67059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5F9E-AB24-4178-8C9B-2B531E6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r>
              <a:rPr lang="en-US" altLang="zh-CN" dirty="0"/>
              <a:t>(</a:t>
            </a:r>
            <a:r>
              <a:rPr lang="zh-CN" altLang="en-US"/>
              <a:t>微调选择参数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97B59-84C5-42F5-9852-FCC25438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带常规化项的线性回归模型</a:t>
            </a:r>
            <a:endParaRPr lang="en-US" altLang="zh-CN" dirty="0"/>
          </a:p>
          <a:p>
            <a:r>
              <a:rPr lang="zh-CN" altLang="en-US" dirty="0"/>
              <a:t>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53A401-73B2-4E45-83EC-5A43A0E77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9" y="2249818"/>
            <a:ext cx="7867199" cy="2268393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3755227-37DC-4868-B812-47FC2558B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97548"/>
              </p:ext>
            </p:extLst>
          </p:nvPr>
        </p:nvGraphicFramePr>
        <p:xfrm>
          <a:off x="1442137" y="1012695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4127400" imgH="419040" progId="Equation.DSMT4">
                  <p:embed/>
                </p:oleObj>
              </mc:Choice>
              <mc:Fallback>
                <p:oleObj name="Equation" r:id="rId4" imgW="412740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1FB38E06-D908-4839-BBFF-B9BDD4FA4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2137" y="1012695"/>
                        <a:ext cx="4127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A73E445-5218-4C10-8BEC-BC4351A28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5908"/>
              </p:ext>
            </p:extLst>
          </p:nvPr>
        </p:nvGraphicFramePr>
        <p:xfrm>
          <a:off x="1116013" y="1406451"/>
          <a:ext cx="497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4978080" imgH="825480" progId="Equation.DSMT4">
                  <p:embed/>
                </p:oleObj>
              </mc:Choice>
              <mc:Fallback>
                <p:oleObj name="Equation" r:id="rId6" imgW="4978080" imgH="825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D3A553C-7D1C-46BD-9EF3-2B1F4ABF7B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013" y="1406451"/>
                        <a:ext cx="4978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FB4A536-C649-44F7-B1CE-282A2EB2D34A}"/>
              </a:ext>
            </a:extLst>
          </p:cNvPr>
          <p:cNvSpPr/>
          <p:nvPr/>
        </p:nvSpPr>
        <p:spPr>
          <a:xfrm>
            <a:off x="5052800" y="1406451"/>
            <a:ext cx="260800" cy="343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51E523-AA40-4702-95E5-A4E9BE0A0EA7}"/>
              </a:ext>
            </a:extLst>
          </p:cNvPr>
          <p:cNvSpPr txBox="1"/>
          <p:nvPr/>
        </p:nvSpPr>
        <p:spPr>
          <a:xfrm>
            <a:off x="1002671" y="4452684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过大的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8E5398-8369-43DD-B03D-342BEA68EC59}"/>
              </a:ext>
            </a:extLst>
          </p:cNvPr>
          <p:cNvSpPr txBox="1"/>
          <p:nvPr/>
        </p:nvSpPr>
        <p:spPr>
          <a:xfrm>
            <a:off x="6616156" y="4497169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过小的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B17D66-A428-4599-9D41-BD64787F3542}"/>
              </a:ext>
            </a:extLst>
          </p:cNvPr>
          <p:cNvSpPr txBox="1"/>
          <p:nvPr/>
        </p:nvSpPr>
        <p:spPr>
          <a:xfrm>
            <a:off x="4356742" y="449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08A15D3-85FB-4E4E-93F0-B5451C849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79169"/>
              </p:ext>
            </p:extLst>
          </p:nvPr>
        </p:nvGraphicFramePr>
        <p:xfrm>
          <a:off x="2268900" y="4503646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8" imgW="228600" imgH="279360" progId="Equation.DSMT4">
                  <p:embed/>
                </p:oleObj>
              </mc:Choice>
              <mc:Fallback>
                <p:oleObj name="Equation" r:id="rId8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8900" y="4503646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93496EC-54CF-4F84-B84D-ABC519615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099034"/>
              </p:ext>
            </p:extLst>
          </p:nvPr>
        </p:nvGraphicFramePr>
        <p:xfrm>
          <a:off x="7876729" y="453607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0" imgW="228600" imgH="279360" progId="Equation.DSMT4">
                  <p:embed/>
                </p:oleObj>
              </mc:Choice>
              <mc:Fallback>
                <p:oleObj name="Equation" r:id="rId10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76729" y="4536078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876810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E91FF-1A89-4016-A1AA-D18AB9BB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r>
              <a:rPr lang="en-US" altLang="zh-CN" dirty="0"/>
              <a:t>(</a:t>
            </a:r>
            <a:r>
              <a:rPr lang="zh-CN" altLang="en-US" dirty="0"/>
              <a:t>微调选择参数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6D2E2E-E6A9-4E72-B0EA-E9B17EF41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50" y="737721"/>
            <a:ext cx="3966150" cy="389632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C1D47DE-222E-453E-BE9C-EFBD11A175B6}"/>
              </a:ext>
            </a:extLst>
          </p:cNvPr>
          <p:cNvSpPr txBox="1">
            <a:spLocks/>
          </p:cNvSpPr>
          <p:nvPr/>
        </p:nvSpPr>
        <p:spPr>
          <a:xfrm>
            <a:off x="202978" y="737721"/>
            <a:ext cx="4623022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/>
              <a:t>开发集误差</a:t>
            </a: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r>
              <a:rPr lang="zh-CN" altLang="en-US"/>
              <a:t>训练集误差</a:t>
            </a:r>
            <a:endParaRPr lang="en-US" altLang="zh-CN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2F8CA01-8D79-4833-BE61-D040547D2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05402"/>
              </p:ext>
            </p:extLst>
          </p:nvPr>
        </p:nvGraphicFramePr>
        <p:xfrm>
          <a:off x="393700" y="3538725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4431960" imgH="850680" progId="Equation.DSMT4">
                  <p:embed/>
                </p:oleObj>
              </mc:Choice>
              <mc:Fallback>
                <p:oleObj name="Equation" r:id="rId4" imgW="4431960" imgH="8506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D3A553C-7D1C-46BD-9EF3-2B1F4ABF7B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700" y="3538725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7482FFC-799E-4284-B6F7-03CFD4682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59581"/>
              </p:ext>
            </p:extLst>
          </p:nvPr>
        </p:nvGraphicFramePr>
        <p:xfrm>
          <a:off x="393700" y="113417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4178160" imgH="850680" progId="Equation.DSMT4">
                  <p:embed/>
                </p:oleObj>
              </mc:Choice>
              <mc:Fallback>
                <p:oleObj name="Equation" r:id="rId6" imgW="4178160" imgH="8506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4FA03B3-D7C3-47D7-AA97-C8AD9BDA9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700" y="113417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E813264-CADE-49C8-A0A2-2FB792F28692}"/>
              </a:ext>
            </a:extLst>
          </p:cNvPr>
          <p:cNvCxnSpPr>
            <a:cxnSpLocks/>
          </p:cNvCxnSpPr>
          <p:nvPr/>
        </p:nvCxnSpPr>
        <p:spPr>
          <a:xfrm>
            <a:off x="4826000" y="3967200"/>
            <a:ext cx="365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40D8CAD-7F6F-45D7-B4C5-4EC36A8134E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72000" y="1559620"/>
            <a:ext cx="756000" cy="1683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7471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8CE42-FF78-47FE-861B-E2CFD4C5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r>
              <a:rPr lang="en-US" altLang="zh-CN" dirty="0"/>
              <a:t>(</a:t>
            </a:r>
            <a:r>
              <a:rPr lang="zh-CN" altLang="en-US" dirty="0"/>
              <a:t>微调选择参数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F661E-6098-4B86-A7AE-439E61D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依次尝试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                所获得的                  最小，则选择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453F58-E334-4DF7-B731-8B82E47EE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08258"/>
              </p:ext>
            </p:extLst>
          </p:nvPr>
        </p:nvGraphicFramePr>
        <p:xfrm>
          <a:off x="1449337" y="625289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3" imgW="4127400" imgH="419040" progId="Equation.DSMT4">
                  <p:embed/>
                </p:oleObj>
              </mc:Choice>
              <mc:Fallback>
                <p:oleObj name="Equation" r:id="rId3" imgW="412740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3755227-37DC-4868-B812-47FC2558B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337" y="625289"/>
                        <a:ext cx="4127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063A4A3-0524-428E-9EA4-84B14DF3D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96641"/>
              </p:ext>
            </p:extLst>
          </p:nvPr>
        </p:nvGraphicFramePr>
        <p:xfrm>
          <a:off x="1123213" y="1019045"/>
          <a:ext cx="497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5" imgW="4978080" imgH="825480" progId="Equation.DSMT4">
                  <p:embed/>
                </p:oleObj>
              </mc:Choice>
              <mc:Fallback>
                <p:oleObj name="Equation" r:id="rId5" imgW="4978080" imgH="825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A73E445-5218-4C10-8BEC-BC4351A28C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3213" y="1019045"/>
                        <a:ext cx="4978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CE01E4D-E298-4AF9-A1CF-2FD238049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051285"/>
              </p:ext>
            </p:extLst>
          </p:nvPr>
        </p:nvGraphicFramePr>
        <p:xfrm>
          <a:off x="1951213" y="2187155"/>
          <a:ext cx="673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7" imgW="672840" imgH="279360" progId="Equation.DSMT4">
                  <p:embed/>
                </p:oleObj>
              </mc:Choice>
              <mc:Fallback>
                <p:oleObj name="Equation" r:id="rId7" imgW="672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1213" y="2187155"/>
                        <a:ext cx="673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B0FC374-6624-4AB2-8F73-A6013E1CD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12437"/>
              </p:ext>
            </p:extLst>
          </p:nvPr>
        </p:nvGraphicFramePr>
        <p:xfrm>
          <a:off x="1773413" y="2529765"/>
          <a:ext cx="1028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9" imgW="1028520" imgH="279360" progId="Equation.DSMT4">
                  <p:embed/>
                </p:oleObj>
              </mc:Choice>
              <mc:Fallback>
                <p:oleObj name="Equation" r:id="rId9" imgW="1028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3413" y="2529765"/>
                        <a:ext cx="1028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66FA363-99B4-4D17-9E5E-9C82D4B5D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43601"/>
              </p:ext>
            </p:extLst>
          </p:nvPr>
        </p:nvGraphicFramePr>
        <p:xfrm>
          <a:off x="1748013" y="2872572"/>
          <a:ext cx="1054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11" imgW="1054080" imgH="279360" progId="Equation.DSMT4">
                  <p:embed/>
                </p:oleObj>
              </mc:Choice>
              <mc:Fallback>
                <p:oleObj name="Equation" r:id="rId11" imgW="1054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8013" y="2872572"/>
                        <a:ext cx="1054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16564BC-58ED-4D0F-938F-DE406EC0E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80324"/>
              </p:ext>
            </p:extLst>
          </p:nvPr>
        </p:nvGraphicFramePr>
        <p:xfrm>
          <a:off x="1748013" y="3215379"/>
          <a:ext cx="1054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13" imgW="1054080" imgH="279360" progId="Equation.DSMT4">
                  <p:embed/>
                </p:oleObj>
              </mc:Choice>
              <mc:Fallback>
                <p:oleObj name="Equation" r:id="rId13" imgW="1054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48013" y="3215379"/>
                        <a:ext cx="1054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57D5CA2-8DDD-43A0-8000-8E7616A88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915676"/>
              </p:ext>
            </p:extLst>
          </p:nvPr>
        </p:nvGraphicFramePr>
        <p:xfrm>
          <a:off x="1874838" y="3952875"/>
          <a:ext cx="800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5" imgW="799920" imgH="279360" progId="Equation.DSMT4">
                  <p:embed/>
                </p:oleObj>
              </mc:Choice>
              <mc:Fallback>
                <p:oleObj name="Equation" r:id="rId15" imgW="799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4838" y="3952875"/>
                        <a:ext cx="800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AB8581E-7584-41E7-A796-6D8A991CE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425544"/>
              </p:ext>
            </p:extLst>
          </p:nvPr>
        </p:nvGraphicFramePr>
        <p:xfrm>
          <a:off x="2243313" y="3603211"/>
          <a:ext cx="8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7" imgW="88560" imgH="291960" progId="Equation.DSMT4">
                  <p:embed/>
                </p:oleObj>
              </mc:Choice>
              <mc:Fallback>
                <p:oleObj name="Equation" r:id="rId17" imgW="88560" imgH="291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27BD7F0-BF23-49BD-8E03-FE28EC713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43313" y="3603211"/>
                        <a:ext cx="88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A5BE58EF-72E9-4513-AB40-BCC4FCA1A958}"/>
              </a:ext>
            </a:extLst>
          </p:cNvPr>
          <p:cNvSpPr/>
          <p:nvPr/>
        </p:nvSpPr>
        <p:spPr>
          <a:xfrm rot="16200000">
            <a:off x="3718851" y="2725315"/>
            <a:ext cx="618929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9162A46-0591-4412-9540-5B91A2701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06929"/>
              </p:ext>
            </p:extLst>
          </p:nvPr>
        </p:nvGraphicFramePr>
        <p:xfrm>
          <a:off x="5203651" y="2212878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19" imgW="1117440" imgH="419040" progId="Equation.DSMT4">
                  <p:embed/>
                </p:oleObj>
              </mc:Choice>
              <mc:Fallback>
                <p:oleObj name="Equation" r:id="rId19" imgW="1117440" imgH="419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BC672B5-BC51-4051-B55D-37FAFF84D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03651" y="2212878"/>
                        <a:ext cx="1117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8237C14-BEF4-4239-ACC0-E0F2B39F5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20137"/>
              </p:ext>
            </p:extLst>
          </p:nvPr>
        </p:nvGraphicFramePr>
        <p:xfrm>
          <a:off x="5186189" y="2534779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21" imgW="1155600" imgH="419040" progId="Equation.DSMT4">
                  <p:embed/>
                </p:oleObj>
              </mc:Choice>
              <mc:Fallback>
                <p:oleObj name="Equation" r:id="rId21" imgW="115560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D1EA0BC-3A64-403F-B31C-BAC666EEBA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86189" y="2534779"/>
                        <a:ext cx="115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876DED6-FF75-4F87-8305-3A7D8AC8F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58613"/>
              </p:ext>
            </p:extLst>
          </p:nvPr>
        </p:nvGraphicFramePr>
        <p:xfrm>
          <a:off x="5190951" y="2865438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23" imgW="1143000" imgH="419040" progId="Equation.DSMT4">
                  <p:embed/>
                </p:oleObj>
              </mc:Choice>
              <mc:Fallback>
                <p:oleObj name="Equation" r:id="rId23" imgW="114300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7BA38D8-BB8F-4903-9777-1168E277DF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90951" y="2865438"/>
                        <a:ext cx="1143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15EBD0E-E4D0-4C54-83D9-EF0A23230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55803"/>
              </p:ext>
            </p:extLst>
          </p:nvPr>
        </p:nvGraphicFramePr>
        <p:xfrm>
          <a:off x="5102051" y="3856814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25" imgW="1218960" imgH="419040" progId="Equation.DSMT4">
                  <p:embed/>
                </p:oleObj>
              </mc:Choice>
              <mc:Fallback>
                <p:oleObj name="Equation" r:id="rId25" imgW="121896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C8BAD23-37B8-49E4-8841-06261CF62D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02051" y="3856814"/>
                        <a:ext cx="1219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93864E4-E105-4EB2-92E1-A11E2266F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97995"/>
              </p:ext>
            </p:extLst>
          </p:nvPr>
        </p:nvGraphicFramePr>
        <p:xfrm>
          <a:off x="5178251" y="3176701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27" imgW="1155600" imgH="419040" progId="Equation.DSMT4">
                  <p:embed/>
                </p:oleObj>
              </mc:Choice>
              <mc:Fallback>
                <p:oleObj name="Equation" r:id="rId27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78251" y="3176701"/>
                        <a:ext cx="115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842BA02-42C3-4F9D-BDF9-D0098925F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75752"/>
              </p:ext>
            </p:extLst>
          </p:nvPr>
        </p:nvGraphicFramePr>
        <p:xfrm>
          <a:off x="5748901" y="3558078"/>
          <a:ext cx="8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29" imgW="88567" imgH="292691" progId="Equation.DSMT4">
                  <p:embed/>
                </p:oleObj>
              </mc:Choice>
              <mc:Fallback>
                <p:oleObj name="Equation" r:id="rId29" imgW="88567" imgH="2926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748901" y="3558078"/>
                        <a:ext cx="88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6AD1595-E649-466C-AC1E-443709D75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34603"/>
              </p:ext>
            </p:extLst>
          </p:nvPr>
        </p:nvGraphicFramePr>
        <p:xfrm>
          <a:off x="1322388" y="4365625"/>
          <a:ext cx="901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31" imgW="901440" imgH="279360" progId="Equation.DSMT4">
                  <p:embed/>
                </p:oleObj>
              </mc:Choice>
              <mc:Fallback>
                <p:oleObj name="Equation" r:id="rId31" imgW="901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22388" y="4365625"/>
                        <a:ext cx="901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DCE94E4-9240-49A7-886D-7C2BBC87C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511002"/>
              </p:ext>
            </p:extLst>
          </p:nvPr>
        </p:nvGraphicFramePr>
        <p:xfrm>
          <a:off x="3513087" y="4330457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33" imgW="1143000" imgH="419040" progId="Equation.DSMT4">
                  <p:embed/>
                </p:oleObj>
              </mc:Choice>
              <mc:Fallback>
                <p:oleObj name="Equation" r:id="rId33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513087" y="4330457"/>
                        <a:ext cx="1143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8044A82-7761-4360-A351-8F7F5B2F2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95995"/>
              </p:ext>
            </p:extLst>
          </p:nvPr>
        </p:nvGraphicFramePr>
        <p:xfrm>
          <a:off x="6396350" y="4381375"/>
          <a:ext cx="900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35" imgW="900787" imgH="279010" progId="Equation.DSMT4">
                  <p:embed/>
                </p:oleObj>
              </mc:Choice>
              <mc:Fallback>
                <p:oleObj name="Equation" r:id="rId35" imgW="90078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396350" y="4381375"/>
                        <a:ext cx="900113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67701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k-</a:t>
              </a: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最近邻 算法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机器学习模型训练优化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朴素贝叶斯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决策树与随机森林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24">
            <a:extLst>
              <a:ext uri="{FF2B5EF4-FFF2-40B4-BE49-F238E27FC236}">
                <a16:creationId xmlns:a16="http://schemas.microsoft.com/office/drawing/2014/main" id="{61CA047C-2EC0-4A15-98CC-13729D11C75B}"/>
              </a:ext>
            </a:extLst>
          </p:cNvPr>
          <p:cNvSpPr/>
          <p:nvPr/>
        </p:nvSpPr>
        <p:spPr>
          <a:xfrm>
            <a:off x="353484" y="4114201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1813AB-B937-4F74-AE00-9B5E0C5B1062}"/>
              </a:ext>
            </a:extLst>
          </p:cNvPr>
          <p:cNvGrpSpPr/>
          <p:nvPr/>
        </p:nvGrpSpPr>
        <p:grpSpPr bwMode="auto">
          <a:xfrm>
            <a:off x="1205865" y="4099494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21" name="圆角矩形 26">
              <a:extLst>
                <a:ext uri="{FF2B5EF4-FFF2-40B4-BE49-F238E27FC236}">
                  <a16:creationId xmlns:a16="http://schemas.microsoft.com/office/drawing/2014/main" id="{C578D76E-85D2-4298-8F5E-42D813CA84C8}"/>
                </a:ext>
              </a:extLst>
            </p:cNvPr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手写体数字识别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483F688-47C0-4984-9E18-39F947F36165}"/>
                </a:ext>
              </a:extLst>
            </p:cNvPr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  <p:bldP spid="19" grpId="0" animBg="1"/>
      <p:bldP spid="19" grpId="1" animBg="1"/>
      <p:bldP spid="1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F3B3A-5054-4A6D-A0D5-A62BF05B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数据量与模型训练关系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7AD61-5DD6-4DDC-BBCC-92CF6D68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075450" cy="4121188"/>
          </a:xfrm>
        </p:spPr>
        <p:txBody>
          <a:bodyPr/>
          <a:lstStyle/>
          <a:p>
            <a:r>
              <a:rPr lang="zh-CN" altLang="en-US" dirty="0"/>
              <a:t>学习曲线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CF3B6-AC2B-4C9C-8082-C89D9B65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00" y="803127"/>
            <a:ext cx="4667250" cy="394335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B528888-7F72-4AFD-B7AA-85BC3535E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316868"/>
              </p:ext>
            </p:extLst>
          </p:nvPr>
        </p:nvGraphicFramePr>
        <p:xfrm>
          <a:off x="99150" y="982501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4" imgW="4431960" imgH="850680" progId="Equation.DSMT4">
                  <p:embed/>
                </p:oleObj>
              </mc:Choice>
              <mc:Fallback>
                <p:oleObj name="Equation" r:id="rId4" imgW="4431960" imgH="850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2F8CA01-8D79-4833-BE61-D040547D2E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150" y="982501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385D38-5285-4D8D-AB6B-0BD247FFA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02639"/>
              </p:ext>
            </p:extLst>
          </p:nvPr>
        </p:nvGraphicFramePr>
        <p:xfrm>
          <a:off x="99150" y="1866302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6" imgW="4178160" imgH="850680" progId="Equation.DSMT4">
                  <p:embed/>
                </p:oleObj>
              </mc:Choice>
              <mc:Fallback>
                <p:oleObj name="Equation" r:id="rId6" imgW="4178160" imgH="8506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7482FFC-799E-4284-B6F7-03CFD4682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150" y="1866302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C3E9A6F-7A5A-4E13-A91A-C54638E0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037" y="2807703"/>
            <a:ext cx="27527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33517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5315-89DA-4541-852A-26994DC3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数据量与模型训练关系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B8AEF-8063-47EE-A542-FC35CD39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395450" cy="4121188"/>
          </a:xfrm>
        </p:spPr>
        <p:txBody>
          <a:bodyPr/>
          <a:lstStyle/>
          <a:p>
            <a:r>
              <a:rPr lang="zh-CN" altLang="en-US" dirty="0"/>
              <a:t>高偏差</a:t>
            </a:r>
            <a:r>
              <a:rPr lang="en-US" altLang="zh-CN" dirty="0"/>
              <a:t>(High bias)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当出现高偏差的时候，问题在于模型本身，增加更多的训练样本并不会真正的提升在开发集和测试集上的性能。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E7C35-9907-4448-BA2D-AA09C69B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2" y="1076205"/>
            <a:ext cx="3706748" cy="32193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60053C-F6B9-402C-8E0F-DE61588E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73" y="522639"/>
            <a:ext cx="2343150" cy="2105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169455-57DB-4B2D-A8DE-F3F4764AA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73" y="2457617"/>
            <a:ext cx="2486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1925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924AC-8BAA-4931-BD8F-6B9965A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数据量与模型训练关系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7E314-B2C4-4ED9-97AE-BE2FBDF1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高方差</a:t>
            </a:r>
            <a:r>
              <a:rPr lang="en-US" altLang="zh-CN" dirty="0"/>
              <a:t>(High variance)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在高方差的情况下，加入更多的训练数据，将会使模型更不容易过拟合，在开发集和测试集上会得到更好的泛化效果。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5EC1C6-CCB4-4750-864B-7564BB8E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50" y="1106796"/>
            <a:ext cx="3752363" cy="3258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E28327-D33D-4C61-A005-DE574767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73" y="590382"/>
            <a:ext cx="2590800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2742A3-B5E8-4FA2-96B6-51F1060E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73" y="2517600"/>
            <a:ext cx="2457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4512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F144-6D3B-4FF2-823B-009B954B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如何设计合理的模型？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06976-A835-4BCA-8475-1C8646C1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假设你目前已经设计了一个带常规化项的线性回归模型来预测房价。虽然模型在训练集上训练的结果还不错，但在开发集和测试集上得到的效果极差，你需要做的是：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、获取更多的训练数据。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解决高方差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、尝试减少特征数量。</a:t>
            </a:r>
            <a:r>
              <a:rPr lang="en-US" altLang="zh-CN" dirty="0">
                <a:sym typeface="Wingdings" panose="05000000000000000000" pitchFamily="2" charset="2"/>
              </a:rPr>
              <a:t> 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解决高方差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、获取更多特征。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解决高偏差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、增加多项式特征。</a:t>
            </a:r>
            <a:r>
              <a:rPr lang="en-US" altLang="zh-CN" dirty="0">
                <a:sym typeface="Wingdings" panose="05000000000000000000" pitchFamily="2" charset="2"/>
              </a:rPr>
              <a:t> 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解决高偏差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、尝试减少      。</a:t>
            </a:r>
            <a:r>
              <a:rPr lang="en-US" altLang="zh-CN" dirty="0">
                <a:sym typeface="Wingdings" panose="05000000000000000000" pitchFamily="2" charset="2"/>
              </a:rPr>
              <a:t> 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解决高偏差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6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、尝试增加      。</a:t>
            </a:r>
            <a:r>
              <a:rPr lang="en-US" altLang="zh-CN" dirty="0">
                <a:sym typeface="Wingdings" panose="05000000000000000000" pitchFamily="2" charset="2"/>
              </a:rPr>
              <a:t> 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解决高方差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D47AC85-A0CD-4ED3-9C03-5A28F3AED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57660"/>
              </p:ext>
            </p:extLst>
          </p:nvPr>
        </p:nvGraphicFramePr>
        <p:xfrm>
          <a:off x="2191300" y="36175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228600" imgH="279360" progId="Equation.DSMT4">
                  <p:embed/>
                </p:oleObj>
              </mc:Choice>
              <mc:Fallback>
                <p:oleObj name="Equation" r:id="rId3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1300" y="3617500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06624B4-8FC3-4A03-AB3E-6F0913385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24047"/>
              </p:ext>
            </p:extLst>
          </p:nvPr>
        </p:nvGraphicFramePr>
        <p:xfrm>
          <a:off x="2191300" y="4005332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228617" imgH="279010" progId="Equation.DSMT4">
                  <p:embed/>
                </p:oleObj>
              </mc:Choice>
              <mc:Fallback>
                <p:oleObj name="Equation" r:id="rId5" imgW="22861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1300" y="4005332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288337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682200" y="2857637"/>
            <a:ext cx="2905347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k-</a:t>
            </a: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最近邻模型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3F0A-4293-4C15-9F24-9B26CF2C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3DEC5-A47F-46A5-B2D6-3B66A5A2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  <a:endParaRPr lang="en-US" altLang="zh-CN" dirty="0"/>
          </a:p>
          <a:p>
            <a:r>
              <a:rPr lang="zh-CN" altLang="en-US" dirty="0"/>
              <a:t>猜猜看：最后一行未知电影属于什么类型的电影？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F529BA-7A15-4C76-8472-CBEEF8F0B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47030"/>
              </p:ext>
            </p:extLst>
          </p:nvPr>
        </p:nvGraphicFramePr>
        <p:xfrm>
          <a:off x="857250" y="1537123"/>
          <a:ext cx="7429500" cy="3413760"/>
        </p:xfrm>
        <a:graphic>
          <a:graphicData uri="http://schemas.openxmlformats.org/drawingml/2006/table">
            <a:tbl>
              <a:tblPr/>
              <a:tblGrid>
                <a:gridCol w="1857375">
                  <a:extLst>
                    <a:ext uri="{9D8B030D-6E8A-4147-A177-3AD203B41FA5}">
                      <a16:colId xmlns:a16="http://schemas.microsoft.com/office/drawing/2014/main" val="677476523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1311665884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129624642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4053997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</a:t>
                      </a:r>
                      <a:r>
                        <a:rPr lang="en-US" altLang="zh-CN" sz="1600" b="0" baseline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Fighting</a:t>
                      </a:r>
                      <a:r>
                        <a:rPr lang="en-US" altLang="zh-CN" sz="1600" b="0" baseline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num.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Kissing num.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</a:t>
                      </a:r>
                      <a:r>
                        <a:rPr lang="en-US" altLang="zh-CN" sz="1600" b="0" baseline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9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Califomia Man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83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He's Not Really into Dudes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72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Beautiful Woman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79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Kevin Longblade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9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 Slayer 3000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6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Amped II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Unkown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Unkown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3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47339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424D-5171-4906-91ED-5C88B32D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AFE15-3C8C-405B-B922-CAD24C26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如果我们把每部电影当作是平面上的一个点，打斗次数表示</a:t>
            </a:r>
            <a:r>
              <a:rPr lang="en-US" altLang="zh-CN" dirty="0"/>
              <a:t>X</a:t>
            </a:r>
            <a:r>
              <a:rPr lang="zh-CN" altLang="en-US" dirty="0"/>
              <a:t>坐标，接吻次数表示</a:t>
            </a:r>
            <a:r>
              <a:rPr lang="en-US" altLang="zh-CN" dirty="0"/>
              <a:t>Y</a:t>
            </a:r>
            <a:r>
              <a:rPr lang="zh-CN" altLang="en-US" dirty="0"/>
              <a:t>坐标，那么可以得到下面的点的分布图。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736499-B1BB-4CAF-BD17-268B93413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05" y="1677265"/>
            <a:ext cx="4358745" cy="324181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28CB56C-375E-4F0A-9ECE-90738B7C4EB8}"/>
              </a:ext>
            </a:extLst>
          </p:cNvPr>
          <p:cNvSpPr txBox="1">
            <a:spLocks/>
          </p:cNvSpPr>
          <p:nvPr/>
        </p:nvSpPr>
        <p:spPr>
          <a:xfrm>
            <a:off x="6486672" y="1918694"/>
            <a:ext cx="1894069" cy="219232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Romance</a:t>
            </a:r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Action</a:t>
            </a:r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Unknown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6A908F2-96FE-4E66-B432-EB9B6B3BEC00}"/>
              </a:ext>
            </a:extLst>
          </p:cNvPr>
          <p:cNvSpPr/>
          <p:nvPr/>
        </p:nvSpPr>
        <p:spPr>
          <a:xfrm>
            <a:off x="6589726" y="2039793"/>
            <a:ext cx="192983" cy="20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39D8112-A6FF-416D-BE15-0CDCF05D9BBF}"/>
              </a:ext>
            </a:extLst>
          </p:cNvPr>
          <p:cNvSpPr/>
          <p:nvPr/>
        </p:nvSpPr>
        <p:spPr>
          <a:xfrm>
            <a:off x="6589726" y="2783346"/>
            <a:ext cx="192983" cy="204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00F4B7-A652-4546-914D-B9A0D0107AD7}"/>
              </a:ext>
            </a:extLst>
          </p:cNvPr>
          <p:cNvSpPr/>
          <p:nvPr/>
        </p:nvSpPr>
        <p:spPr>
          <a:xfrm>
            <a:off x="6606153" y="3509769"/>
            <a:ext cx="192983" cy="204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51844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F2A6B-7289-4A7B-8A06-BB1368B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0897B-4410-4A7D-9A5C-B1DC2C7B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再举个例子</a:t>
            </a:r>
            <a:endParaRPr lang="en-US" altLang="zh-CN" dirty="0"/>
          </a:p>
          <a:p>
            <a:r>
              <a:rPr lang="zh-CN" altLang="en-US" dirty="0"/>
              <a:t>下面图片中只有三种豆，有三个豆是未知的种类，如何判定他们的种类？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提供一种思路，即：未知的豆离哪种豆最近就认为未知豆和该豆是同一种类。由此，我们引出最近邻算法的定义：为了判定未知样本的类别，以全部训练样本作为参考，计算未知样本与所有训练样本的距离，并以最近邻者的类别作为决策未知样本类别的唯一依据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E3C808-5900-495C-B2F1-D59BAB39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01" y="1472698"/>
            <a:ext cx="4638095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36353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309FA-B04E-4ABA-830F-0D45E22E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F4E9F-9664-467E-A3B4-DBF43B62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机器学习两个重要的假设：</a:t>
            </a:r>
            <a:endParaRPr lang="en-US" altLang="zh-CN" dirty="0"/>
          </a:p>
          <a:p>
            <a:r>
              <a:rPr lang="zh-CN" altLang="en-US" dirty="0"/>
              <a:t>流形假设</a:t>
            </a:r>
            <a:r>
              <a:rPr lang="en-US" altLang="zh-CN" dirty="0"/>
              <a:t>(Manifold Assumption)</a:t>
            </a:r>
            <a:r>
              <a:rPr lang="zh-CN" altLang="en-US" dirty="0"/>
              <a:t>：是指处于一个很小的局部邻域内的示例具有相似的性质，因此，其标记也应该相似。</a:t>
            </a:r>
            <a:endParaRPr lang="en-US" altLang="zh-CN" dirty="0"/>
          </a:p>
          <a:p>
            <a:r>
              <a:rPr lang="zh-CN" altLang="en-US" dirty="0"/>
              <a:t>聚类假设</a:t>
            </a:r>
            <a:r>
              <a:rPr lang="en-US" altLang="zh-CN" dirty="0"/>
              <a:t>(Cluster Assumption)</a:t>
            </a:r>
            <a:r>
              <a:rPr lang="zh-CN" altLang="en-US" dirty="0"/>
              <a:t>：处在相同聚类（</a:t>
            </a:r>
            <a:r>
              <a:rPr lang="en-US" altLang="zh-CN" dirty="0"/>
              <a:t>cluster</a:t>
            </a:r>
            <a:r>
              <a:rPr lang="zh-CN" altLang="en-US" dirty="0"/>
              <a:t>）中的示例有较大的可能拥有相同的标记。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781BF4-ECDA-4200-B11F-EEAD647E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21" y="2571750"/>
            <a:ext cx="2957757" cy="24884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B11499-CE35-4D99-865E-F7B7C92E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48" y="2571750"/>
            <a:ext cx="2957757" cy="24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4626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A1FC-06C5-4F70-AD96-CF5BD65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6ADC3-79C6-474B-8542-7F0F8435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  <a:r>
              <a:rPr lang="en-US" altLang="zh-CN" dirty="0"/>
              <a:t>(k-Nearest Neighbor)</a:t>
            </a:r>
          </a:p>
          <a:p>
            <a:r>
              <a:rPr lang="zh-CN" altLang="en-US" dirty="0"/>
              <a:t>基本思想：和观测点最近的</a:t>
            </a:r>
            <a:r>
              <a:rPr lang="en-US" altLang="zh-CN" dirty="0"/>
              <a:t>k</a:t>
            </a:r>
            <a:r>
              <a:rPr lang="zh-CN" altLang="en-US" dirty="0"/>
              <a:t>个样本中大多数属于哪一类，则该观测点就属于哪一类。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C53D9-D95A-4641-9FF2-EF845424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30" y="1833648"/>
            <a:ext cx="7680740" cy="31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98638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2" y="2790522"/>
            <a:ext cx="2877711" cy="107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机器学习模型</a:t>
            </a:r>
            <a:endParaRPr lang="en-US" altLang="zh-CN" sz="3200" b="1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训练优化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75066-E59F-412B-986F-2A9D0131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516CE-37BE-441D-8FAB-05D651D9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79947"/>
            <a:ext cx="8523798" cy="4121188"/>
          </a:xfrm>
        </p:spPr>
        <p:txBody>
          <a:bodyPr/>
          <a:lstStyle/>
          <a:p>
            <a:r>
              <a:rPr lang="zh-CN" altLang="en-US" dirty="0"/>
              <a:t>基本步骤</a:t>
            </a:r>
            <a:endParaRPr lang="en-US" altLang="zh-CN" dirty="0"/>
          </a:p>
          <a:p>
            <a:r>
              <a:rPr lang="en-US" altLang="zh-CN" dirty="0"/>
              <a:t>step.1 -- </a:t>
            </a:r>
            <a:r>
              <a:rPr lang="zh-CN" altLang="en-US" dirty="0"/>
              <a:t>初始化距离为最大值；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step.2 -- </a:t>
            </a:r>
            <a:r>
              <a:rPr lang="zh-CN" altLang="en-US" dirty="0"/>
              <a:t>计算未知样本和每个训练样本的距离</a:t>
            </a:r>
            <a:r>
              <a:rPr lang="en-US" altLang="zh-CN" dirty="0"/>
              <a:t>dist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step.3 -- </a:t>
            </a:r>
            <a:r>
              <a:rPr lang="zh-CN" altLang="en-US" dirty="0"/>
              <a:t>排序取距离最小的前</a:t>
            </a:r>
            <a:r>
              <a:rPr lang="en-US" altLang="zh-CN" dirty="0"/>
              <a:t>k</a:t>
            </a:r>
            <a:r>
              <a:rPr lang="zh-CN" altLang="en-US" dirty="0"/>
              <a:t>个训练样本作为</a:t>
            </a:r>
            <a:r>
              <a:rPr lang="en-US" altLang="zh-CN" dirty="0"/>
              <a:t>k-</a:t>
            </a:r>
            <a:r>
              <a:rPr lang="zh-CN" altLang="en-US" dirty="0"/>
              <a:t>最近邻样本；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step.4 -- </a:t>
            </a:r>
            <a:r>
              <a:rPr lang="zh-CN" altLang="en-US" dirty="0"/>
              <a:t>统计</a:t>
            </a:r>
            <a:r>
              <a:rPr lang="en-US" altLang="zh-CN" dirty="0"/>
              <a:t>k</a:t>
            </a:r>
            <a:r>
              <a:rPr lang="zh-CN" altLang="en-US" dirty="0"/>
              <a:t>个最近邻样本中每个类别出现的次数；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step.5 -- </a:t>
            </a:r>
            <a:r>
              <a:rPr lang="zh-CN" altLang="en-US" dirty="0"/>
              <a:t>选择出现频率最大的类别作为未知样本的类别；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step.6 – </a:t>
            </a:r>
            <a:r>
              <a:rPr lang="zh-CN" altLang="en-US" dirty="0"/>
              <a:t>取下一个样本继续。</a:t>
            </a:r>
          </a:p>
        </p:txBody>
      </p:sp>
    </p:spTree>
    <p:extLst>
      <p:ext uri="{BB962C8B-B14F-4D97-AF65-F5344CB8AC3E}">
        <p14:creationId xmlns:p14="http://schemas.microsoft.com/office/powerpoint/2010/main" val="1240922099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AD6DC-434B-4754-A888-83F9BB82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EA184-DB92-4816-9329-1CAEA1D1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11156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观察下面的例子，我们看到，对于位置样本</a:t>
            </a:r>
            <a:r>
              <a:rPr lang="en-US" altLang="zh-CN" dirty="0"/>
              <a:t>X</a:t>
            </a:r>
            <a:r>
              <a:rPr lang="zh-CN" altLang="en-US" dirty="0"/>
              <a:t>，通过</a:t>
            </a:r>
            <a:r>
              <a:rPr lang="en-US" altLang="zh-CN" dirty="0"/>
              <a:t>KNN</a:t>
            </a:r>
            <a:r>
              <a:rPr lang="zh-CN" altLang="en-US" dirty="0"/>
              <a:t>算法，我们显然可以得到</a:t>
            </a:r>
            <a:r>
              <a:rPr lang="en-US" altLang="zh-CN" dirty="0"/>
              <a:t>X</a:t>
            </a:r>
            <a:r>
              <a:rPr lang="zh-CN" altLang="en-US" dirty="0"/>
              <a:t>应属于红点。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但对于位置样本</a:t>
            </a:r>
            <a:r>
              <a:rPr lang="en-US" altLang="zh-CN" dirty="0"/>
              <a:t>Y</a:t>
            </a:r>
            <a:r>
              <a:rPr lang="zh-CN" altLang="en-US" dirty="0"/>
              <a:t>，通过</a:t>
            </a:r>
            <a:r>
              <a:rPr lang="en-US" altLang="zh-CN" dirty="0"/>
              <a:t>KNN</a:t>
            </a:r>
            <a:r>
              <a:rPr lang="zh-CN" altLang="en-US" dirty="0"/>
              <a:t>算法我们似乎得到了</a:t>
            </a:r>
            <a:r>
              <a:rPr lang="en-US" altLang="zh-CN" dirty="0"/>
              <a:t>Y</a:t>
            </a:r>
            <a:r>
              <a:rPr lang="zh-CN" altLang="en-US" dirty="0"/>
              <a:t>应属于蓝点的结论，而这个结论直观来看并没有说服力。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FBF4BA-6722-4862-805A-C858AA08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76" y="2021208"/>
            <a:ext cx="3615647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67745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93CE-4D3E-4531-8B54-1BC78F2B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451EA-13DA-4CA5-BBDD-57E9A806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C183C4-3BF0-4DCA-B675-1B6AF3DF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70" y="1172171"/>
            <a:ext cx="8034130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datasets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 = datasets.load_iris()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sklearn.neighbors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KNeighborsClassifier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neigh = KNeighborsClassifier(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n_neighbors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neigh.fit(iris.data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neigh.fit(iris.data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iris.target).predict(iris.data)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"Number of mislabeled points out of a total %d points : %d"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 (iris.data.shape[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(iris.target != y_pred).sum()))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94543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55B40-A01C-4C8E-9513-C3ECF754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A6A5C-A9DF-40FF-A879-07D9A40A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算法的优点：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、思想简单，理论成熟，既可以用来做分类也可以用来做回归；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、可用于非线性分类；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、对数据没有假设，对</a:t>
            </a:r>
            <a:r>
              <a:rPr lang="en-US" altLang="zh-CN" dirty="0"/>
              <a:t>outlier</a:t>
            </a:r>
            <a:r>
              <a:rPr lang="zh-CN" altLang="en-US" dirty="0"/>
              <a:t>不敏感；</a:t>
            </a:r>
          </a:p>
          <a:p>
            <a:endParaRPr lang="en-US" altLang="zh-CN" dirty="0"/>
          </a:p>
          <a:p>
            <a:r>
              <a:rPr lang="zh-CN" altLang="en-US" dirty="0"/>
              <a:t>缺点： 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、排序计算量大；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、样本不平衡问题（即有些类别的样本数量很多，而其它样本的数量很少）；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、需要大量的内存；</a:t>
            </a:r>
          </a:p>
        </p:txBody>
      </p:sp>
    </p:spTree>
    <p:extLst>
      <p:ext uri="{BB962C8B-B14F-4D97-AF65-F5344CB8AC3E}">
        <p14:creationId xmlns:p14="http://schemas.microsoft.com/office/powerpoint/2010/main" val="176745801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41" y="2857637"/>
            <a:ext cx="242887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朴素贝叶斯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B988B-B175-4070-AC57-9D7BB799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0C718-6E6A-4B5F-B461-D0598B11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逻辑回归通过拟合曲线（或者学习超平面）实现分类。</a:t>
            </a:r>
          </a:p>
          <a:p>
            <a:r>
              <a:rPr lang="zh-CN" altLang="en-US" dirty="0"/>
              <a:t>朴素贝叶斯</a:t>
            </a:r>
            <a:r>
              <a:rPr lang="en-US" altLang="zh-CN" dirty="0"/>
              <a:t>(Naïve Bayes)</a:t>
            </a:r>
            <a:r>
              <a:rPr lang="zh-CN" altLang="en-US" dirty="0"/>
              <a:t>独辟蹊径，通过考虑特征概率来预测分类。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FF0696-8A3E-47B8-8413-EEAF29A33353}"/>
              </a:ext>
            </a:extLst>
          </p:cNvPr>
          <p:cNvSpPr/>
          <p:nvPr/>
        </p:nvSpPr>
        <p:spPr>
          <a:xfrm>
            <a:off x="994026" y="1687807"/>
            <a:ext cx="7416941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</a:rPr>
              <a:t>假设有两个事件，事件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，已知事件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发生的前提下，事件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发生的前提下，事件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同时发生的概率是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，则有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E351949-74C2-492F-A475-2FB2A8383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2129"/>
              </p:ext>
            </p:extLst>
          </p:nvPr>
        </p:nvGraphicFramePr>
        <p:xfrm>
          <a:off x="2232025" y="3057827"/>
          <a:ext cx="46799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4680349" imgH="401054" progId="Equation.DSMT4">
                  <p:embed/>
                </p:oleObj>
              </mc:Choice>
              <mc:Fallback>
                <p:oleObj name="Equation" r:id="rId3" imgW="4680349" imgH="4010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2025" y="3057827"/>
                        <a:ext cx="4679950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D08F62A-5746-4310-8738-8C06CFB48969}"/>
              </a:ext>
            </a:extLst>
          </p:cNvPr>
          <p:cNvSpPr/>
          <p:nvPr/>
        </p:nvSpPr>
        <p:spPr>
          <a:xfrm>
            <a:off x="994026" y="3605455"/>
            <a:ext cx="213391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推出</a:t>
            </a:r>
            <a:r>
              <a:rPr lang="en-US" altLang="zh-CN" dirty="0">
                <a:latin typeface="Times New Roman" panose="02020603050405020304" pitchFamily="18" charset="0"/>
              </a:rPr>
              <a:t>Bayes</a:t>
            </a:r>
            <a:r>
              <a:rPr lang="zh-CN" altLang="en-US" dirty="0">
                <a:latin typeface="Times New Roman" panose="02020603050405020304" pitchFamily="18" charset="0"/>
              </a:rPr>
              <a:t>定理为：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D3A461C-11CF-4E00-B18F-A5C62B2CC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37061"/>
              </p:ext>
            </p:extLst>
          </p:nvPr>
        </p:nvGraphicFramePr>
        <p:xfrm>
          <a:off x="3127944" y="4176783"/>
          <a:ext cx="2854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5" imgW="2854653" imgH="784828" progId="Equation.DSMT4">
                  <p:embed/>
                </p:oleObj>
              </mc:Choice>
              <mc:Fallback>
                <p:oleObj name="Equation" r:id="rId5" imgW="2854653" imgH="7848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7944" y="4176783"/>
                        <a:ext cx="2854325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880831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66BF6-9751-414B-BC0A-EA415CB1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14E04-E0DC-4805-8B0F-FCF2BD37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给定一个全集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是不相交的，即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∩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=∅</a:t>
            </a:r>
            <a:r>
              <a:rPr lang="zh-CN" altLang="en-US" dirty="0">
                <a:latin typeface="Times New Roman" panose="02020603050405020304" pitchFamily="18" charset="0"/>
              </a:rPr>
              <a:t>，则根据全概率公式，对于一个事件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，会有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则广义的贝叶斯定理有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C439D8-B6EC-45BC-8723-A18395652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956514"/>
              </p:ext>
            </p:extLst>
          </p:nvPr>
        </p:nvGraphicFramePr>
        <p:xfrm>
          <a:off x="3120217" y="1517414"/>
          <a:ext cx="28876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2888135" imgH="792748" progId="Equation.DSMT4">
                  <p:embed/>
                </p:oleObj>
              </mc:Choice>
              <mc:Fallback>
                <p:oleObj name="Equation" r:id="rId3" imgW="2888135" imgH="7927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0217" y="1517414"/>
                        <a:ext cx="2887663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AED890-A60D-4E68-9E53-5B5270A63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66830"/>
              </p:ext>
            </p:extLst>
          </p:nvPr>
        </p:nvGraphicFramePr>
        <p:xfrm>
          <a:off x="2703512" y="3201702"/>
          <a:ext cx="3736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3737079" imgH="934234" progId="Equation.DSMT4">
                  <p:embed/>
                </p:oleObj>
              </mc:Choice>
              <mc:Fallback>
                <p:oleObj name="Equation" r:id="rId5" imgW="3737079" imgH="9342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3512" y="3201702"/>
                        <a:ext cx="373697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604097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EDEE-B425-476F-A2F2-2EE51613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27E31-11F6-4C39-A9B9-D9126F00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给定一组训练数据集</a:t>
            </a:r>
            <a:r>
              <a:rPr lang="en-US" altLang="zh-CN" dirty="0">
                <a:latin typeface="Times New Roman" panose="02020603050405020304" pitchFamily="18" charset="0"/>
              </a:rPr>
              <a:t>{(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),…,(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)} </a:t>
            </a:r>
            <a:r>
              <a:rPr lang="zh-CN" altLang="en-US" dirty="0">
                <a:latin typeface="Times New Roman" panose="02020603050405020304" pitchFamily="18" charset="0"/>
              </a:rPr>
              <a:t>，其中，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是样本的个数，每个数据集包含着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个特征，即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。类标记集合为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 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</a:rPr>
              <a:t>。设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表示输入的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样本为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时，输出的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的概率。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假设现在给定一个新的样本</a:t>
            </a:r>
            <a:r>
              <a:rPr lang="en-US" altLang="zh-CN" dirty="0">
                <a:latin typeface="Times New Roman" panose="02020603050405020304" pitchFamily="18" charset="0"/>
              </a:rPr>
              <a:t>xx</a:t>
            </a:r>
            <a:r>
              <a:rPr lang="zh-CN" altLang="en-US" dirty="0">
                <a:latin typeface="Times New Roman" panose="02020603050405020304" pitchFamily="18" charset="0"/>
              </a:rPr>
              <a:t>，要判断其属于哪一类，可分别求解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的值，哪一个值最大，就属于那一类。即，求解最大的后验概率 </a:t>
            </a:r>
            <a:r>
              <a:rPr lang="en-US" altLang="zh-CN" dirty="0">
                <a:latin typeface="Times New Roman" panose="02020603050405020304" pitchFamily="18" charset="0"/>
              </a:rPr>
              <a:t>argmax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根据贝叶斯定理，有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F97A6-DB32-4C31-8A1C-561F20523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06519"/>
              </p:ext>
            </p:extLst>
          </p:nvPr>
        </p:nvGraphicFramePr>
        <p:xfrm>
          <a:off x="2428167" y="3735756"/>
          <a:ext cx="39989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3999178" imgH="936034" progId="Equation.DSMT4">
                  <p:embed/>
                </p:oleObj>
              </mc:Choice>
              <mc:Fallback>
                <p:oleObj name="Equation" r:id="rId3" imgW="3999178" imgH="9360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167" y="3735756"/>
                        <a:ext cx="3998913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442483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08C0-DD9D-4960-9636-E1350C5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04D73-85B2-46F6-9BD8-55FFC44A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一般地，朴素贝叶斯方法假设各个特征之间是相互独立的，则上式可以改写为：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由于分母中每一个类别求解都是一样的，因此，实际操作中可以省略掉。最终，</a:t>
            </a:r>
            <a:r>
              <a:rPr lang="en-US" altLang="zh-CN" dirty="0"/>
              <a:t>Naïve Bayes</a:t>
            </a:r>
            <a:r>
              <a:rPr lang="zh-CN" altLang="en-US" dirty="0"/>
              <a:t>分类器的判别公式为：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4CBB5A6-1F6B-489E-9A3B-D062CDC9B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596788"/>
              </p:ext>
            </p:extLst>
          </p:nvPr>
        </p:nvGraphicFramePr>
        <p:xfrm>
          <a:off x="1853392" y="1297525"/>
          <a:ext cx="5421313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5420924" imgH="1580457" progId="Equation.DSMT4">
                  <p:embed/>
                </p:oleObj>
              </mc:Choice>
              <mc:Fallback>
                <p:oleObj name="Equation" r:id="rId3" imgW="5420924" imgH="15804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3392" y="1297525"/>
                        <a:ext cx="5421313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524405B-60D0-4A10-A280-03922B298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81590"/>
              </p:ext>
            </p:extLst>
          </p:nvPr>
        </p:nvGraphicFramePr>
        <p:xfrm>
          <a:off x="1034997" y="3676571"/>
          <a:ext cx="73929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5" imgW="7393152" imgH="1009116" progId="Equation.DSMT4">
                  <p:embed/>
                </p:oleObj>
              </mc:Choice>
              <mc:Fallback>
                <p:oleObj name="Equation" r:id="rId5" imgW="7393152" imgH="10091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4997" y="3676571"/>
                        <a:ext cx="7392988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081996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D1FC7-7385-48A2-86A4-A30A940D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DC95-BA41-4FDF-BD09-9E4D77D9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在朴素贝叶斯法中，学习就是意味着估计先验概率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和 条件概率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，然后根据先验概率和条件概率，去计算新的样本的后验概率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其中，估计先验概率和条件概率的方法有很多，比如极大似然估计，多项式，高斯，伯努利等。 </a:t>
            </a: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在极大似然估计中，先验概率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的极大似然估计如下： 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1B126C2-EF9C-4874-8A9C-52D3E73F3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46439"/>
              </p:ext>
            </p:extLst>
          </p:nvPr>
        </p:nvGraphicFramePr>
        <p:xfrm>
          <a:off x="2332024" y="3147449"/>
          <a:ext cx="4464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4463973" imgH="887072" progId="Equation.DSMT4">
                  <p:embed/>
                </p:oleObj>
              </mc:Choice>
              <mc:Fallback>
                <p:oleObj name="Equation" r:id="rId3" imgW="4463973" imgH="8870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2024" y="3147449"/>
                        <a:ext cx="4464050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973464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假定你设计一个带常规化项的线性回归来预测房价，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但当你训练好的模型放到新的数据集上使用时，你发现在新的数据集上模型误差极大，那你下一步该做什么呢？</a:t>
            </a:r>
            <a:endParaRPr lang="en-US" altLang="zh-CN" dirty="0"/>
          </a:p>
          <a:p>
            <a:pPr lvl="1"/>
            <a:r>
              <a:rPr lang="zh-CN" altLang="en-US" dirty="0"/>
              <a:t>获取更多的数据集</a:t>
            </a:r>
            <a:endParaRPr lang="en-US" altLang="zh-CN" dirty="0"/>
          </a:p>
          <a:p>
            <a:pPr lvl="1"/>
            <a:r>
              <a:rPr lang="zh-CN" altLang="en-US" dirty="0"/>
              <a:t>尝试使用更少数目的特征</a:t>
            </a:r>
            <a:endParaRPr lang="en-US" altLang="zh-CN" dirty="0"/>
          </a:p>
          <a:p>
            <a:pPr lvl="1"/>
            <a:r>
              <a:rPr lang="zh-CN" altLang="en-US" dirty="0"/>
              <a:t>获取一些额外的新特征</a:t>
            </a:r>
            <a:endParaRPr lang="en-US" altLang="zh-CN" dirty="0"/>
          </a:p>
          <a:p>
            <a:pPr lvl="1"/>
            <a:r>
              <a:rPr lang="zh-CN" altLang="en-US" dirty="0"/>
              <a:t>试试看多项式特征</a:t>
            </a:r>
            <a:r>
              <a:rPr lang="en-US" altLang="zh-CN" dirty="0"/>
              <a:t>(i.e.,                               )</a:t>
            </a:r>
          </a:p>
          <a:p>
            <a:pPr lvl="1"/>
            <a:r>
              <a:rPr lang="zh-CN" altLang="en-US" dirty="0"/>
              <a:t>试着升高</a:t>
            </a:r>
            <a:endParaRPr lang="en-US" altLang="zh-CN" dirty="0"/>
          </a:p>
          <a:p>
            <a:pPr lvl="1"/>
            <a:r>
              <a:rPr lang="zh-CN" altLang="en-US" dirty="0"/>
              <a:t>试着降低</a:t>
            </a:r>
            <a:endParaRPr lang="en-US" altLang="zh-CN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E6FB929-47F8-443D-9C70-D0A84B63E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178328"/>
              </p:ext>
            </p:extLst>
          </p:nvPr>
        </p:nvGraphicFramePr>
        <p:xfrm>
          <a:off x="2004999" y="1114150"/>
          <a:ext cx="511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5117760" imgH="965160" progId="Equation.DSMT4">
                  <p:embed/>
                </p:oleObj>
              </mc:Choice>
              <mc:Fallback>
                <p:oleObj name="Equation" r:id="rId3" imgW="5117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4999" y="1114150"/>
                        <a:ext cx="51181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8F209A-3E2E-47A1-8E4D-BD1EE9914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0472"/>
              </p:ext>
            </p:extLst>
          </p:nvPr>
        </p:nvGraphicFramePr>
        <p:xfrm>
          <a:off x="2004999" y="420858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4999" y="420858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975AF57-8526-4C3D-AC36-B769A644D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81855"/>
              </p:ext>
            </p:extLst>
          </p:nvPr>
        </p:nvGraphicFramePr>
        <p:xfrm>
          <a:off x="2021058" y="4555996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228617" imgH="279010" progId="Equation.DSMT4">
                  <p:embed/>
                </p:oleObj>
              </mc:Choice>
              <mc:Fallback>
                <p:oleObj name="Equation" r:id="rId7" imgW="22861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1058" y="4555996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4A0145C-0E9E-40C5-8D7C-EFEE459F1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51564"/>
              </p:ext>
            </p:extLst>
          </p:nvPr>
        </p:nvGraphicFramePr>
        <p:xfrm>
          <a:off x="3342199" y="3776783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1981080" imgH="431640" progId="Equation.DSMT4">
                  <p:embed/>
                </p:oleObj>
              </mc:Choice>
              <mc:Fallback>
                <p:oleObj name="Equation" r:id="rId9" imgW="1981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2199" y="3776783"/>
                        <a:ext cx="1981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E586-2DE3-48DF-B5B4-74EF74BE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A3C79-02B5-4579-832F-EE3035C0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假设输入样本的第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的特征中所有可能取值的集合是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，则条件概率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3F8491-635C-41EA-BF5E-BED20DA82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56734"/>
              </p:ext>
            </p:extLst>
          </p:nvPr>
        </p:nvGraphicFramePr>
        <p:xfrm>
          <a:off x="318052" y="1898126"/>
          <a:ext cx="8710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3" imgW="8711210" imgH="864391" progId="Equation.DSMT4">
                  <p:embed/>
                </p:oleObj>
              </mc:Choice>
              <mc:Fallback>
                <p:oleObj name="Equation" r:id="rId3" imgW="8711210" imgH="864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052" y="1898126"/>
                        <a:ext cx="87106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601017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0495E-C6DC-4050-91D3-D9EBC5C2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2D5F2-6893-4608-B707-28255243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举个例子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为特征，取值的集合分别是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={1,2,3}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为类标记，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=1,−1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。试求，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的类标记。数据如下所示，其中，特征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{0,1,2}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54E0F5-792D-4C23-BA3E-065739837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56993"/>
              </p:ext>
            </p:extLst>
          </p:nvPr>
        </p:nvGraphicFramePr>
        <p:xfrm>
          <a:off x="849297" y="2299439"/>
          <a:ext cx="7818608" cy="2340572"/>
        </p:xfrm>
        <a:graphic>
          <a:graphicData uri="http://schemas.openxmlformats.org/drawingml/2006/table">
            <a:tbl>
              <a:tblPr/>
              <a:tblGrid>
                <a:gridCol w="48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85143"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1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1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1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6497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F76D-DD0C-4762-9B73-9F5643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E4C82A-C053-4F8B-9AA5-5CB93D385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65462"/>
              </p:ext>
            </p:extLst>
          </p:nvPr>
        </p:nvGraphicFramePr>
        <p:xfrm>
          <a:off x="1083848" y="614645"/>
          <a:ext cx="6976304" cy="1706880"/>
        </p:xfrm>
        <a:graphic>
          <a:graphicData uri="http://schemas.openxmlformats.org/drawingml/2006/table">
            <a:tbl>
              <a:tblPr/>
              <a:tblGrid>
                <a:gridCol w="436019">
                  <a:extLst>
                    <a:ext uri="{9D8B030D-6E8A-4147-A177-3AD203B41FA5}">
                      <a16:colId xmlns:a16="http://schemas.microsoft.com/office/drawing/2014/main" val="20589457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94258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54534804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532096183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06979845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79264293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40763453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1571534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43119271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909746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758288810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6285865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8893514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16140726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973597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342234469"/>
                    </a:ext>
                  </a:extLst>
                </a:gridCol>
              </a:tblGrid>
              <a:tr h="338601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9340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8927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01634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970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E43FF9-8897-4184-8ED6-D893452AEF50}"/>
              </a:ext>
            </a:extLst>
          </p:cNvPr>
          <p:cNvSpPr txBox="1">
            <a:spLocks/>
          </p:cNvSpPr>
          <p:nvPr/>
        </p:nvSpPr>
        <p:spPr>
          <a:xfrm>
            <a:off x="189196" y="2324642"/>
            <a:ext cx="8523798" cy="25204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Step1</a:t>
            </a:r>
            <a:r>
              <a:rPr lang="zh-CN" altLang="en-US" dirty="0"/>
              <a:t>：求解先验概率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Step2: </a:t>
            </a:r>
            <a:r>
              <a:rPr lang="zh-CN" altLang="en-US" dirty="0"/>
              <a:t>求解条件概率：特征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3717C64-0E11-4F25-A1E8-6065AFA8C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84399"/>
              </p:ext>
            </p:extLst>
          </p:nvPr>
        </p:nvGraphicFramePr>
        <p:xfrm>
          <a:off x="904231" y="2713076"/>
          <a:ext cx="31686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3168596" imgH="659904" progId="Equation.DSMT4">
                  <p:embed/>
                </p:oleObj>
              </mc:Choice>
              <mc:Fallback>
                <p:oleObj name="Equation" r:id="rId3" imgW="3168596" imgH="6599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231" y="2713076"/>
                        <a:ext cx="316865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67759F3-149A-4603-B83F-789853B62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31171"/>
              </p:ext>
            </p:extLst>
          </p:nvPr>
        </p:nvGraphicFramePr>
        <p:xfrm>
          <a:off x="431006" y="3761910"/>
          <a:ext cx="82819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5" imgW="8281698" imgH="1415931" progId="Equation.DSMT4">
                  <p:embed/>
                </p:oleObj>
              </mc:Choice>
              <mc:Fallback>
                <p:oleObj name="Equation" r:id="rId5" imgW="8281698" imgH="14159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006" y="3761910"/>
                        <a:ext cx="8281988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144675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F76D-DD0C-4762-9B73-9F5643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E4C82A-C053-4F8B-9AA5-5CB93D385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3848" y="614645"/>
          <a:ext cx="6976304" cy="1706880"/>
        </p:xfrm>
        <a:graphic>
          <a:graphicData uri="http://schemas.openxmlformats.org/drawingml/2006/table">
            <a:tbl>
              <a:tblPr/>
              <a:tblGrid>
                <a:gridCol w="436019">
                  <a:extLst>
                    <a:ext uri="{9D8B030D-6E8A-4147-A177-3AD203B41FA5}">
                      <a16:colId xmlns:a16="http://schemas.microsoft.com/office/drawing/2014/main" val="20589457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94258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54534804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532096183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06979845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79264293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40763453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1571534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43119271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909746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758288810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6285865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8893514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16140726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973597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342234469"/>
                    </a:ext>
                  </a:extLst>
                </a:gridCol>
              </a:tblGrid>
              <a:tr h="338601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9340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8927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01634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970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E43FF9-8897-4184-8ED6-D893452AEF50}"/>
              </a:ext>
            </a:extLst>
          </p:cNvPr>
          <p:cNvSpPr txBox="1">
            <a:spLocks/>
          </p:cNvSpPr>
          <p:nvPr/>
        </p:nvSpPr>
        <p:spPr>
          <a:xfrm>
            <a:off x="189196" y="2324642"/>
            <a:ext cx="8523798" cy="25204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Step3: </a:t>
            </a:r>
            <a:r>
              <a:rPr lang="zh-CN" altLang="en-US" dirty="0"/>
              <a:t>求解条件概率：特征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EFD89AC-1643-4D9B-A5B9-062D5CC94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424999"/>
              </p:ext>
            </p:extLst>
          </p:nvPr>
        </p:nvGraphicFramePr>
        <p:xfrm>
          <a:off x="448469" y="2885562"/>
          <a:ext cx="82645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8264777" imgH="1399010" progId="Equation.DSMT4">
                  <p:embed/>
                </p:oleObj>
              </mc:Choice>
              <mc:Fallback>
                <p:oleObj name="Equation" r:id="rId3" imgW="8264777" imgH="139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469" y="2885562"/>
                        <a:ext cx="8264525" cy="139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592493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F76D-DD0C-4762-9B73-9F5643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E4C82A-C053-4F8B-9AA5-5CB93D385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3848" y="614645"/>
          <a:ext cx="6976304" cy="1706880"/>
        </p:xfrm>
        <a:graphic>
          <a:graphicData uri="http://schemas.openxmlformats.org/drawingml/2006/table">
            <a:tbl>
              <a:tblPr/>
              <a:tblGrid>
                <a:gridCol w="436019">
                  <a:extLst>
                    <a:ext uri="{9D8B030D-6E8A-4147-A177-3AD203B41FA5}">
                      <a16:colId xmlns:a16="http://schemas.microsoft.com/office/drawing/2014/main" val="20589457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94258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54534804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532096183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06979845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79264293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40763453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1571534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43119271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909746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758288810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6285865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8893514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16140726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973597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342234469"/>
                    </a:ext>
                  </a:extLst>
                </a:gridCol>
              </a:tblGrid>
              <a:tr h="338601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9340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8927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01634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970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E43FF9-8897-4184-8ED6-D893452AEF50}"/>
              </a:ext>
            </a:extLst>
          </p:cNvPr>
          <p:cNvSpPr txBox="1">
            <a:spLocks/>
          </p:cNvSpPr>
          <p:nvPr/>
        </p:nvSpPr>
        <p:spPr>
          <a:xfrm>
            <a:off x="189196" y="2324642"/>
            <a:ext cx="8523798" cy="25204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Step4: </a:t>
            </a:r>
            <a:r>
              <a:rPr lang="zh-CN" altLang="en-US" dirty="0"/>
              <a:t>求解后验概率</a:t>
            </a:r>
            <a:endParaRPr lang="en-US" altLang="zh-CN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6414598-61AE-4C81-85AA-7CA1A2518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30114"/>
              </p:ext>
            </p:extLst>
          </p:nvPr>
        </p:nvGraphicFramePr>
        <p:xfrm>
          <a:off x="665847" y="2688604"/>
          <a:ext cx="72104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7210258" imgH="1220804" progId="Equation.DSMT4">
                  <p:embed/>
                </p:oleObj>
              </mc:Choice>
              <mc:Fallback>
                <p:oleObj name="Equation" r:id="rId3" imgW="7210258" imgH="12208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847" y="2688604"/>
                        <a:ext cx="7210425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61736BA-6484-4566-A0F9-299E3AA83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692299"/>
              </p:ext>
            </p:extLst>
          </p:nvPr>
        </p:nvGraphicFramePr>
        <p:xfrm>
          <a:off x="665847" y="3847759"/>
          <a:ext cx="69151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6914676" imgH="1315487" progId="Equation.DSMT4">
                  <p:embed/>
                </p:oleObj>
              </mc:Choice>
              <mc:Fallback>
                <p:oleObj name="Equation" r:id="rId5" imgW="6914676" imgH="131548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847" y="3847759"/>
                        <a:ext cx="6915150" cy="131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CB79C40-6402-4DC9-8DC3-484F482A57A2}"/>
              </a:ext>
            </a:extLst>
          </p:cNvPr>
          <p:cNvSpPr txBox="1">
            <a:spLocks/>
          </p:cNvSpPr>
          <p:nvPr/>
        </p:nvSpPr>
        <p:spPr>
          <a:xfrm>
            <a:off x="5440760" y="4347897"/>
            <a:ext cx="3419871" cy="720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显而易见该样本的类标记为 −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030430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6BEE-4806-4ECE-A316-E6E16C56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81B71-D0BB-48D6-9FF1-ACD4F622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636CB7-832A-4796-B7A9-3790CF63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307558"/>
            <a:ext cx="8031622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datasets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iris = datasets.load_iris()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sklearn.naive_bayes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GaussianNB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MultinomialNB and BernoulliNB can also be import to use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gnb = GaussianNB()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y_pred = gnb.fit(iris.data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iris.target).predict(iris.data)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"Number of mislabeled points out of a total %d points : %d"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 (iris.data.shape[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(iris.target != y_pred).sum()))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12092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247178" y="2857637"/>
            <a:ext cx="3775394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决策树与随机森林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4BD7-D002-4C2F-BDB7-FA3D87D4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zh-CN" altLang="en-US" sz="28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决策树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4B517-DB54-406E-B06B-12780B02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16857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决策树</a:t>
            </a:r>
            <a:r>
              <a:rPr lang="en-US" altLang="zh-CN" dirty="0"/>
              <a:t>(decision tree)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决策树是基于树结构来进行决策的，这恰是人类在面临决策问题时一种很自然的处理机制。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例如，我们挑选西瓜，我们要对“这是好瓜吗？”这样的问题进行决策时，通常会进行一系列的判断或“子决策”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显然，最终结果判别“是”或“不是”好瓜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但实际上我们经历了一系列“测试”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“色泽</a:t>
            </a:r>
            <a:r>
              <a:rPr lang="en-US" altLang="zh-CN" dirty="0"/>
              <a:t>=</a:t>
            </a:r>
            <a:r>
              <a:rPr lang="zh-CN" altLang="en-US" dirty="0"/>
              <a:t>？”“根蒂</a:t>
            </a:r>
            <a:r>
              <a:rPr lang="en-US" altLang="zh-CN" dirty="0"/>
              <a:t>=</a:t>
            </a:r>
            <a:r>
              <a:rPr lang="zh-CN" altLang="en-US" dirty="0"/>
              <a:t>？”等等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24ACE-2E33-4CED-A05A-0E7FDA52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01" y="2063267"/>
            <a:ext cx="3024336" cy="30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19030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FECC1-F44E-48A0-B933-CD0BF879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决策树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5C382-A347-4D01-9934-44314332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决策树的关键在于如何构建树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也就是如何选择最优划分属性进行划分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这里为了划分我们引入信息熵</a:t>
            </a:r>
            <a:r>
              <a:rPr lang="en-US" altLang="zh-CN" dirty="0"/>
              <a:t>(entropy)</a:t>
            </a:r>
            <a:r>
              <a:rPr lang="zh-CN" altLang="en-US" dirty="0"/>
              <a:t>，即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Ent(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的值越小，则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的纯度越高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CC15146-11EA-4511-8EE9-FA6030254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42795"/>
              </p:ext>
            </p:extLst>
          </p:nvPr>
        </p:nvGraphicFramePr>
        <p:xfrm>
          <a:off x="3063875" y="1914525"/>
          <a:ext cx="299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2997000" imgH="838080" progId="Equation.DSMT4">
                  <p:embed/>
                </p:oleObj>
              </mc:Choice>
              <mc:Fallback>
                <p:oleObj name="Equation" r:id="rId3" imgW="29970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3875" y="1914525"/>
                        <a:ext cx="2997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608801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41CA-349A-4471-948B-5EB19E5F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决策树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746EA-26A2-4B43-83AA-A28C5343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假设某一个属性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个可能的取值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，若使用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来对样本集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进行划分，则会产生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个分支结点，其中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个分支结点包含了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中所有在属性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上取值为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的样本，记为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通过之前的定义计算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的信息熵，再考虑到不同的分支结点所包含的样本数不同，给分支结点赋予权重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|/|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，即样本数越多的分支结点的影响越大，于是可以计算出用属性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对样本集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进行划分所获得的“信息增益”</a:t>
            </a:r>
            <a:r>
              <a:rPr lang="en-US" altLang="zh-CN" dirty="0">
                <a:latin typeface="Times New Roman" panose="02020603050405020304" pitchFamily="18" charset="0"/>
              </a:rPr>
              <a:t>(gain)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我们可以用信息增益来进行决策树的划分属性选择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C2A67D-5634-42DA-8D77-55CBD8B1D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267930"/>
              </p:ext>
            </p:extLst>
          </p:nvPr>
        </p:nvGraphicFramePr>
        <p:xfrm>
          <a:off x="2101850" y="3335338"/>
          <a:ext cx="478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3" imgW="4787640" imgH="876240" progId="Equation.DSMT4">
                  <p:embed/>
                </p:oleObj>
              </mc:Choice>
              <mc:Fallback>
                <p:oleObj name="Equation" r:id="rId3" imgW="478764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1850" y="3335338"/>
                        <a:ext cx="47879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3764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A5D18-D47E-4946-8B74-5927BA66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9DC93-5ADA-42A7-8A41-A9BC7098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评测模型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C3F2D2-1B0A-4C2F-81AC-E3A7FFDD2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21140"/>
              </p:ext>
            </p:extLst>
          </p:nvPr>
        </p:nvGraphicFramePr>
        <p:xfrm>
          <a:off x="688368" y="1058397"/>
          <a:ext cx="316464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602455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128m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141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3829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4546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92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663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5FEC547-D5C2-4DDC-932B-3F1BC0FE6C9B}"/>
              </a:ext>
            </a:extLst>
          </p:cNvPr>
          <p:cNvSpPr/>
          <p:nvPr/>
        </p:nvSpPr>
        <p:spPr>
          <a:xfrm>
            <a:off x="4086757" y="1058397"/>
            <a:ext cx="1154447" cy="3030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(80%)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B92CE-9CE2-47A0-8337-980C5C154ECF}"/>
              </a:ext>
            </a:extLst>
          </p:cNvPr>
          <p:cNvSpPr/>
          <p:nvPr/>
        </p:nvSpPr>
        <p:spPr>
          <a:xfrm>
            <a:off x="4086757" y="4089191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E7FAD49-FB41-4793-A388-4C10936BD77A}"/>
              </a:ext>
            </a:extLst>
          </p:cNvPr>
          <p:cNvSpPr/>
          <p:nvPr/>
        </p:nvSpPr>
        <p:spPr>
          <a:xfrm>
            <a:off x="5648952" y="1857034"/>
            <a:ext cx="793487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D907A0A-FA50-49AB-B5A3-70DBDB8F703B}"/>
              </a:ext>
            </a:extLst>
          </p:cNvPr>
          <p:cNvSpPr/>
          <p:nvPr/>
        </p:nvSpPr>
        <p:spPr>
          <a:xfrm>
            <a:off x="5630062" y="4202459"/>
            <a:ext cx="793487" cy="430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28F5F55-AB32-4094-9134-3C407056D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22898"/>
              </p:ext>
            </p:extLst>
          </p:nvPr>
        </p:nvGraphicFramePr>
        <p:xfrm>
          <a:off x="6719793" y="1124437"/>
          <a:ext cx="1828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828800" imgH="1777680" progId="Equation.DSMT4">
                  <p:embed/>
                </p:oleObj>
              </mc:Choice>
              <mc:Fallback>
                <p:oleObj name="Equation" r:id="rId3" imgW="18288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9793" y="1124437"/>
                        <a:ext cx="1828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1CC3370-C826-4528-B880-B17D73164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69137"/>
              </p:ext>
            </p:extLst>
          </p:nvPr>
        </p:nvGraphicFramePr>
        <p:xfrm>
          <a:off x="6773848" y="3200191"/>
          <a:ext cx="1701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701720" imgH="1777680" progId="Equation.DSMT4">
                  <p:embed/>
                </p:oleObj>
              </mc:Choice>
              <mc:Fallback>
                <p:oleObj name="Equation" r:id="rId5" imgW="17017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3848" y="3200191"/>
                        <a:ext cx="1701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49564B1-2DF9-478A-8F63-3B4E6DAAC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98188"/>
              </p:ext>
            </p:extLst>
          </p:nvPr>
        </p:nvGraphicFramePr>
        <p:xfrm>
          <a:off x="3853015" y="595913"/>
          <a:ext cx="207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2070000" imgH="380880" progId="Equation.DSMT4">
                  <p:embed/>
                </p:oleObj>
              </mc:Choice>
              <mc:Fallback>
                <p:oleObj name="Equation" r:id="rId7" imgW="2070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3015" y="595913"/>
                        <a:ext cx="2070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552785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653-7E9E-4694-89A4-2E7EF9CB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C656D0-E535-4A4A-8DE6-D62239E9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35293"/>
              </p:ext>
            </p:extLst>
          </p:nvPr>
        </p:nvGraphicFramePr>
        <p:xfrm>
          <a:off x="803910" y="516857"/>
          <a:ext cx="7315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037639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93503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3112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10987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140544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9190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24390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59458598"/>
                    </a:ext>
                  </a:extLst>
                </a:gridCol>
              </a:tblGrid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色泽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根蒂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敲声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纹理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脐部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触感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好瓜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7915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20114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27088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7744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83765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80433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04320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15608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7439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49962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20592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模糊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41465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模糊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15547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94988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39682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64634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16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模糊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9550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7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87278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69DC0-72FE-4313-BBC3-FF0F6A5B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1279A-4685-4A88-A182-14A0F1F3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以计算“色泽”为例，它共有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中可能取值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zh-CN" altLang="en-US" dirty="0">
                <a:latin typeface="Times New Roman" panose="02020603050405020304" pitchFamily="18" charset="0"/>
              </a:rPr>
              <a:t>青绿，乌黑，浅白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。以此作为划分，就可以划分出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个子集。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青绿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>
                <a:latin typeface="Times New Roman" panose="02020603050405020304" pitchFamily="18" charset="0"/>
              </a:rPr>
              <a:t>{1,4,6,10,13,17}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=3/6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=3/6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乌黑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>
                <a:latin typeface="Times New Roman" panose="02020603050405020304" pitchFamily="18" charset="0"/>
              </a:rPr>
              <a:t>{2,3,7,8,9,15}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=4/6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=2/6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4C0E702-ED5B-45E2-8F05-9E5D9E013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62796"/>
              </p:ext>
            </p:extLst>
          </p:nvPr>
        </p:nvGraphicFramePr>
        <p:xfrm>
          <a:off x="1930718" y="2134870"/>
          <a:ext cx="490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4902120" imgH="736560" progId="Equation.DSMT4">
                  <p:embed/>
                </p:oleObj>
              </mc:Choice>
              <mc:Fallback>
                <p:oleObj name="Equation" r:id="rId3" imgW="49021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718" y="2134870"/>
                        <a:ext cx="49022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53C3CFF-030A-406B-8439-B7B04478C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56294"/>
              </p:ext>
            </p:extLst>
          </p:nvPr>
        </p:nvGraphicFramePr>
        <p:xfrm>
          <a:off x="1930718" y="3781611"/>
          <a:ext cx="497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5" imgW="4978080" imgH="736560" progId="Equation.DSMT4">
                  <p:embed/>
                </p:oleObj>
              </mc:Choice>
              <mc:Fallback>
                <p:oleObj name="Equation" r:id="rId5" imgW="4978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0718" y="3781611"/>
                        <a:ext cx="4978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03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60E40-AEE1-438C-A32D-ABFEFB8B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8CABC-2A36-41B3-9F23-D1F890ED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浅白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>
                <a:latin typeface="Times New Roman" panose="02020603050405020304" pitchFamily="18" charset="0"/>
              </a:rPr>
              <a:t>{5,11,12,14,16}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=1/5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=4/5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那么按“色泽”进行划分的信息增益为：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0EFA274-DA86-4CD9-A2D0-A75F1D2E4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063438"/>
              </p:ext>
            </p:extLst>
          </p:nvPr>
        </p:nvGraphicFramePr>
        <p:xfrm>
          <a:off x="1829435" y="1394778"/>
          <a:ext cx="495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4952880" imgH="736560" progId="Equation.DSMT4">
                  <p:embed/>
                </p:oleObj>
              </mc:Choice>
              <mc:Fallback>
                <p:oleObj name="Equation" r:id="rId3" imgW="49528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9435" y="1394778"/>
                        <a:ext cx="49530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76B62D-A24E-45DE-804D-D9AC02D56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49787"/>
              </p:ext>
            </p:extLst>
          </p:nvPr>
        </p:nvGraphicFramePr>
        <p:xfrm>
          <a:off x="1071563" y="2571750"/>
          <a:ext cx="74422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5" imgW="7441920" imgH="2323800" progId="Equation.DSMT4">
                  <p:embed/>
                </p:oleObj>
              </mc:Choice>
              <mc:Fallback>
                <p:oleObj name="Equation" r:id="rId5" imgW="744192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63" y="2571750"/>
                        <a:ext cx="74422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779747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4FF52-0069-4924-A9E0-D6395EC3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55F5B-E537-45A6-AD64-DD7EE36C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同样计算其他属性的信息增益：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显然，属性“纹理”信息增益最大，所以选为划分属性。则构造第一层决策树为：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然后，学习算法以所有叶子节点进一步进行划分。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EDDC1B7-8272-4636-8325-B97D6CAC0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69883"/>
              </p:ext>
            </p:extLst>
          </p:nvPr>
        </p:nvGraphicFramePr>
        <p:xfrm>
          <a:off x="1720850" y="1127125"/>
          <a:ext cx="5702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3" imgW="5702040" imgH="1320480" progId="Equation.DSMT4">
                  <p:embed/>
                </p:oleObj>
              </mc:Choice>
              <mc:Fallback>
                <p:oleObj name="Equation" r:id="rId3" imgW="57020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850" y="1127125"/>
                        <a:ext cx="57023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07587A6-0BAC-4625-B770-80BD580B2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700" y="3068568"/>
            <a:ext cx="588992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6631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EE712-1401-4B9B-AC0E-883EA081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B73E4-46C9-4A1A-887D-6F37324A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连续值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处理连续值最简单的方法是使用二分法</a:t>
            </a:r>
            <a:r>
              <a:rPr lang="en-US" altLang="zh-CN" dirty="0">
                <a:latin typeface="Times New Roman" panose="02020603050405020304" pitchFamily="18" charset="0"/>
              </a:rPr>
              <a:t>(bi-partition)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给定样本集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和连续属性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，假定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上共有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个不同取值，将这些值从小到大进行排序，得到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。显然，对于相邻取值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来说，可以选择划分点为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同样计算信息增益，并取获得最大增益的点为划分点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7B74C65-FFD6-4E5E-AEA7-4B66C63B9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948204"/>
              </p:ext>
            </p:extLst>
          </p:nvPr>
        </p:nvGraphicFramePr>
        <p:xfrm>
          <a:off x="2784475" y="2282677"/>
          <a:ext cx="330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3301920" imgH="888840" progId="Equation.DSMT4">
                  <p:embed/>
                </p:oleObj>
              </mc:Choice>
              <mc:Fallback>
                <p:oleObj name="Equation" r:id="rId3" imgW="33019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4475" y="2282677"/>
                        <a:ext cx="33020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8A85090-DBEA-426E-9CF8-8018F9D4F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10177"/>
              </p:ext>
            </p:extLst>
          </p:nvPr>
        </p:nvGraphicFramePr>
        <p:xfrm>
          <a:off x="1647825" y="3568700"/>
          <a:ext cx="55753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5" imgW="5574960" imgH="1574640" progId="Equation.DSMT4">
                  <p:embed/>
                </p:oleObj>
              </mc:Choice>
              <mc:Fallback>
                <p:oleObj name="Equation" r:id="rId5" imgW="557496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7825" y="3568700"/>
                        <a:ext cx="55753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122674"/>
      </p:ext>
    </p:extLst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41963-5C8E-4833-9B84-205B6568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5AFF1-8A96-4C51-A674-974D9D67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2CD759-3D5C-491D-A1B7-9BA89667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90" y="1342728"/>
            <a:ext cx="831607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sklearn.datasets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load_iris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sklearn.model_selection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cross_val_score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sklearn.tree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DecisionTreeClassifier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 = DecisionTreeClassifier(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random_state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 = load_iris()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clf.fit(iris.data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y_pred=clf.predict(iris.data)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(cross_val_score(clf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27079"/>
      </p:ext>
    </p:extLst>
  </p:cSld>
  <p:clrMapOvr>
    <a:masterClrMapping/>
  </p:clrMapOvr>
  <p:transition spd="slow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31E54-727A-4FF9-9995-4ADC04D1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55CE8-D189-4EFE-B24A-3009B974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随机森林是集成学习中</a:t>
            </a:r>
            <a:r>
              <a:rPr lang="en-US" altLang="zh-CN" dirty="0">
                <a:latin typeface="Times New Roman" panose="02020603050405020304" pitchFamily="18" charset="0"/>
              </a:rPr>
              <a:t>Bagging</a:t>
            </a:r>
            <a:r>
              <a:rPr lang="zh-CN" altLang="en-US" dirty="0">
                <a:latin typeface="Times New Roman" panose="02020603050405020304" pitchFamily="18" charset="0"/>
              </a:rPr>
              <a:t>算法在决策树上的一种扩展，顾名思义是很多的决策树在一起组成森林。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考虑一个包含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个样本的数据集，我们每次随机取出一个样本，记录信息后放回数据集。如此一共进行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次采样后，我们记录的样本信息组成一个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个样本的数据集。则某个样本在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次采样不能被选取的概率是</a:t>
            </a:r>
            <a:r>
              <a:rPr lang="en-US" altLang="zh-CN" dirty="0">
                <a:latin typeface="Times New Roman" panose="02020603050405020304" pitchFamily="18" charset="0"/>
              </a:rPr>
              <a:t>(1-1/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，取极限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也就是说，会有</a:t>
            </a:r>
            <a:r>
              <a:rPr lang="en-US" altLang="zh-CN" dirty="0">
                <a:latin typeface="Times New Roman" panose="02020603050405020304" pitchFamily="18" charset="0"/>
              </a:rPr>
              <a:t>63.2%</a:t>
            </a:r>
            <a:r>
              <a:rPr lang="zh-CN" altLang="en-US" dirty="0">
                <a:latin typeface="Times New Roman" panose="02020603050405020304" pitchFamily="18" charset="0"/>
              </a:rPr>
              <a:t>的样本出现在采样的新数据集中。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8458696-2FD7-4EE0-A39D-0F7FD8239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847209"/>
              </p:ext>
            </p:extLst>
          </p:nvPr>
        </p:nvGraphicFramePr>
        <p:xfrm>
          <a:off x="2701608" y="3005923"/>
          <a:ext cx="3086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3" imgW="3085920" imgH="876240" progId="Equation.DSMT4">
                  <p:embed/>
                </p:oleObj>
              </mc:Choice>
              <mc:Fallback>
                <p:oleObj name="Equation" r:id="rId3" imgW="308592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1608" y="3005923"/>
                        <a:ext cx="3086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432823"/>
      </p:ext>
    </p:extLst>
  </p:cSld>
  <p:clrMapOvr>
    <a:masterClrMapping/>
  </p:clrMapOvr>
  <p:transition spd="slow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FB8D9-BA95-42A6-9F79-F661B22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197B-94C0-4CC4-948F-01C6F93E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基于此，我们每进行一次采样，使用</a:t>
            </a:r>
            <a:r>
              <a:rPr lang="en-US" altLang="zh-CN" dirty="0">
                <a:latin typeface="Times New Roman" panose="02020603050405020304" pitchFamily="18" charset="0"/>
              </a:rPr>
              <a:t>63.2%</a:t>
            </a:r>
            <a:r>
              <a:rPr lang="zh-CN" altLang="en-US" dirty="0">
                <a:latin typeface="Times New Roman" panose="02020603050405020304" pitchFamily="18" charset="0"/>
              </a:rPr>
              <a:t>的样本训练一棵决策树。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如此，一共进行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次这样的采样训练，我们可以得到一共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棵不同的决策树。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最终，利用投票机制，如果多数决策树赞同是正类，那最终随机森林的分类结果即为正类；反之，则为负类。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9EB03B-4C09-467F-BCE3-04A588E03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679705"/>
            <a:ext cx="3197580" cy="24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63925"/>
      </p:ext>
    </p:extLst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C71AB-4D21-4518-90C3-ED16564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1E2F0-A330-49CA-8525-381C8F52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5E742-908C-461F-8B70-F9AEA525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1263164"/>
            <a:ext cx="83439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sklearn.ensemble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RandomForestClassifier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sklearn.datasets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load_iris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sklearn.model_selection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cross_val_score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 = load_iris()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 = RandomForestClassifier(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n_estimators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clf.fit(iris.data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y_pred=clf.predict(iris.data)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(cross_val_score(clf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28553"/>
      </p:ext>
    </p:extLst>
  </p:cSld>
  <p:clrMapOvr>
    <a:masterClrMapping/>
  </p:clrMapOvr>
  <p:transition spd="slow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FEDB-2414-4DE1-A76D-34EAE47D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873F0-EBDC-468F-89F8-C49F7AA9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线性回归评测步骤</a:t>
            </a:r>
            <a:endParaRPr lang="en-US" altLang="zh-CN" dirty="0"/>
          </a:p>
          <a:p>
            <a:r>
              <a:rPr lang="en-US" altLang="zh-CN" dirty="0"/>
              <a:t>Step 1</a:t>
            </a:r>
            <a:r>
              <a:rPr lang="zh-CN" altLang="en-US" dirty="0"/>
              <a:t>： 在训练集上训练一个模型（最小化    </a:t>
            </a:r>
            <a:r>
              <a:rPr lang="en-US" altLang="zh-CN" dirty="0"/>
              <a:t>      </a:t>
            </a:r>
            <a:r>
              <a:rPr lang="zh-CN" altLang="en-US" dirty="0"/>
              <a:t>来获得     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：计算测试集上的损失函数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3: </a:t>
            </a:r>
            <a:r>
              <a:rPr lang="zh-CN" altLang="en-US" dirty="0"/>
              <a:t>评价指标：相关系数   </a:t>
            </a:r>
            <a:r>
              <a:rPr lang="en-US" altLang="zh-CN" dirty="0"/>
              <a:t>or   </a:t>
            </a:r>
            <a:r>
              <a:rPr lang="zh-CN" altLang="en-US" dirty="0"/>
              <a:t>绝对值误差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675FBD-D65D-493E-8934-E9906AFD9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58505"/>
              </p:ext>
            </p:extLst>
          </p:nvPr>
        </p:nvGraphicFramePr>
        <p:xfrm>
          <a:off x="5616549" y="107012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609480" imgH="342720" progId="Equation.DSMT4">
                  <p:embed/>
                </p:oleObj>
              </mc:Choice>
              <mc:Fallback>
                <p:oleObj name="Equation" r:id="rId3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6549" y="1070120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68091C-6ED8-44D0-AE0F-3CBE91FF6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604"/>
              </p:ext>
            </p:extLst>
          </p:nvPr>
        </p:nvGraphicFramePr>
        <p:xfrm>
          <a:off x="7149785" y="110187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203040" imgH="279360" progId="Equation.DSMT4">
                  <p:embed/>
                </p:oleObj>
              </mc:Choice>
              <mc:Fallback>
                <p:oleObj name="Equation" r:id="rId5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9785" y="110187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5A63014-4784-461D-A7BE-A84B926C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2875"/>
              </p:ext>
            </p:extLst>
          </p:nvPr>
        </p:nvGraphicFramePr>
        <p:xfrm>
          <a:off x="2419350" y="226060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4178160" imgH="850680" progId="Equation.DSMT4">
                  <p:embed/>
                </p:oleObj>
              </mc:Choice>
              <mc:Fallback>
                <p:oleObj name="Equation" r:id="rId7" imgW="4178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9350" y="226060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692683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580F7-FB76-4882-9A44-101D7476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38-1676-4862-9545-36E38A08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逻辑斯蒂回归评测步骤</a:t>
            </a:r>
            <a:endParaRPr lang="en-US" altLang="zh-CN" dirty="0"/>
          </a:p>
          <a:p>
            <a:r>
              <a:rPr lang="en-US" altLang="zh-CN" dirty="0"/>
              <a:t>Step 1</a:t>
            </a:r>
            <a:r>
              <a:rPr lang="zh-CN" altLang="en-US" dirty="0"/>
              <a:t>： 在训练集上训练一个模型（最小化    </a:t>
            </a:r>
            <a:r>
              <a:rPr lang="en-US" altLang="zh-CN" dirty="0"/>
              <a:t>      </a:t>
            </a:r>
            <a:r>
              <a:rPr lang="zh-CN" altLang="en-US" dirty="0"/>
              <a:t>来获得     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：计算测试集上的损失函数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3</a:t>
            </a:r>
            <a:r>
              <a:rPr lang="zh-CN" altLang="en-US" dirty="0"/>
              <a:t>：评价指标：正确率   </a:t>
            </a:r>
            <a:r>
              <a:rPr lang="en-US" altLang="zh-CN" dirty="0"/>
              <a:t>or   </a:t>
            </a:r>
            <a:r>
              <a:rPr lang="zh-CN" altLang="en-US" dirty="0"/>
              <a:t>错误率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4EB9B73-8854-4BC4-808F-E824190A6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17867"/>
              </p:ext>
            </p:extLst>
          </p:nvPr>
        </p:nvGraphicFramePr>
        <p:xfrm>
          <a:off x="830249" y="2260433"/>
          <a:ext cx="746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7467480" imgH="850680" progId="Equation.DSMT4">
                  <p:embed/>
                </p:oleObj>
              </mc:Choice>
              <mc:Fallback>
                <p:oleObj name="Equation" r:id="rId3" imgW="7467480" imgH="850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5A63014-4784-461D-A7BE-A84B926C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249" y="2260433"/>
                        <a:ext cx="74676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D24C8BC-7BBD-4484-AC3D-CE6D79F86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615065"/>
              </p:ext>
            </p:extLst>
          </p:nvPr>
        </p:nvGraphicFramePr>
        <p:xfrm>
          <a:off x="5616549" y="107012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609480" imgH="342720" progId="Equation.DSMT4">
                  <p:embed/>
                </p:oleObj>
              </mc:Choice>
              <mc:Fallback>
                <p:oleObj name="Equation" r:id="rId5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7675FBD-D65D-493E-8934-E9906AFD96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6549" y="1070120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562B321-4B9F-409F-ACB5-59A391F72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63975"/>
              </p:ext>
            </p:extLst>
          </p:nvPr>
        </p:nvGraphicFramePr>
        <p:xfrm>
          <a:off x="7149785" y="110187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203040" imgH="279360" progId="Equation.DSMT4">
                  <p:embed/>
                </p:oleObj>
              </mc:Choice>
              <mc:Fallback>
                <p:oleObj name="Equation" r:id="rId7" imgW="203040" imgH="2793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868091C-6ED8-44D0-AE0F-3CBE91FF61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9785" y="110187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95088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5017-0B70-47D8-8D12-76B56926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B475A-2272-4F14-B367-F6888A58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如何来挑选合适的多项式特征？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看起来在训练集上表现非常好的模型，但并不适合于在测试集中使用。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C3984-CB20-4481-998D-FE9CAD3F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7" y="1725945"/>
            <a:ext cx="3553543" cy="287418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61F41D0-E994-4DE2-9F8B-1FC937D99E41}"/>
              </a:ext>
            </a:extLst>
          </p:cNvPr>
          <p:cNvSpPr/>
          <p:nvPr/>
        </p:nvSpPr>
        <p:spPr>
          <a:xfrm>
            <a:off x="4363789" y="2762012"/>
            <a:ext cx="495380" cy="39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645E98-CD3C-44CD-89CA-C85EC560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79" y="1663235"/>
            <a:ext cx="3553543" cy="29368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CCA7CA-B3A7-4B53-8E51-D28700AAA8D6}"/>
              </a:ext>
            </a:extLst>
          </p:cNvPr>
          <p:cNvSpPr/>
          <p:nvPr/>
        </p:nvSpPr>
        <p:spPr>
          <a:xfrm>
            <a:off x="1889257" y="1048482"/>
            <a:ext cx="1154447" cy="506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8E0455-E609-4689-BA22-9EC817EDF4C1}"/>
              </a:ext>
            </a:extLst>
          </p:cNvPr>
          <p:cNvSpPr/>
          <p:nvPr/>
        </p:nvSpPr>
        <p:spPr>
          <a:xfrm>
            <a:off x="6446142" y="1048482"/>
            <a:ext cx="1154447" cy="5063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2772177986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62FC0-45A2-4211-A165-B232D76B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585C-6BBD-4D38-B2D3-A5CFB94B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49" y="625289"/>
            <a:ext cx="8675595" cy="4121188"/>
          </a:xfrm>
        </p:spPr>
        <p:txBody>
          <a:bodyPr/>
          <a:lstStyle/>
          <a:p>
            <a:r>
              <a:rPr lang="zh-CN" altLang="en-US" dirty="0"/>
              <a:t>那换句话说，</a:t>
            </a:r>
            <a:endParaRPr lang="en-US" altLang="zh-CN" dirty="0"/>
          </a:p>
          <a:p>
            <a:pPr lvl="1"/>
            <a:r>
              <a:rPr lang="zh-CN" altLang="en-US" dirty="0"/>
              <a:t>特征太少，容易欠拟合。</a:t>
            </a:r>
            <a:endParaRPr lang="en-US" altLang="zh-CN" dirty="0"/>
          </a:p>
          <a:p>
            <a:pPr lvl="1"/>
            <a:r>
              <a:rPr lang="zh-CN" altLang="en-US" dirty="0"/>
              <a:t>特征太多，容易过拟合。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基本的记录就是，我们设置一个开发集来进行模型选择</a:t>
            </a:r>
            <a:r>
              <a:rPr lang="en-US" altLang="zh-CN" dirty="0"/>
              <a:t>(Model Selection)</a:t>
            </a:r>
            <a:r>
              <a:rPr lang="zh-CN" altLang="en-US" dirty="0"/>
              <a:t>和参数调整（</a:t>
            </a:r>
            <a:r>
              <a:rPr lang="en-US" altLang="zh-CN" dirty="0"/>
              <a:t>Parameter Fine-tuning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7BB05D9-052A-4753-8863-1C04C8A9F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01822"/>
              </p:ext>
            </p:extLst>
          </p:nvPr>
        </p:nvGraphicFramePr>
        <p:xfrm>
          <a:off x="644958" y="1985963"/>
          <a:ext cx="189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892160" imgH="380880" progId="Equation.DSMT4">
                  <p:embed/>
                </p:oleObj>
              </mc:Choice>
              <mc:Fallback>
                <p:oleObj name="Equation" r:id="rId3" imgW="1892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958" y="1985963"/>
                        <a:ext cx="189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CF2992-D504-47BA-9E6D-5825416A7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47226"/>
              </p:ext>
            </p:extLst>
          </p:nvPr>
        </p:nvGraphicFramePr>
        <p:xfrm>
          <a:off x="644958" y="2344686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2603160" imgH="419040" progId="Equation.DSMT4">
                  <p:embed/>
                </p:oleObj>
              </mc:Choice>
              <mc:Fallback>
                <p:oleObj name="Equation" r:id="rId5" imgW="260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958" y="2344686"/>
                        <a:ext cx="2603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34E9945-3B6B-43D3-AC03-D59336C9E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799314"/>
              </p:ext>
            </p:extLst>
          </p:nvPr>
        </p:nvGraphicFramePr>
        <p:xfrm>
          <a:off x="644958" y="2725686"/>
          <a:ext cx="332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7" imgW="3327120" imgH="419040" progId="Equation.DSMT4">
                  <p:embed/>
                </p:oleObj>
              </mc:Choice>
              <mc:Fallback>
                <p:oleObj name="Equation" r:id="rId7" imgW="332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958" y="2725686"/>
                        <a:ext cx="332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57DC026-702B-4C6D-997E-47E534C75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70440"/>
              </p:ext>
            </p:extLst>
          </p:nvPr>
        </p:nvGraphicFramePr>
        <p:xfrm>
          <a:off x="644958" y="3435796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9" imgW="4597200" imgH="419040" progId="Equation.DSMT4">
                  <p:embed/>
                </p:oleObj>
              </mc:Choice>
              <mc:Fallback>
                <p:oleObj name="Equation" r:id="rId9" imgW="4597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4958" y="3435796"/>
                        <a:ext cx="459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148270E-F44D-4E18-A278-81417BA3B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674458"/>
              </p:ext>
            </p:extLst>
          </p:nvPr>
        </p:nvGraphicFramePr>
        <p:xfrm>
          <a:off x="2219758" y="3144241"/>
          <a:ext cx="8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1" imgW="88560" imgH="291960" progId="Equation.DSMT4">
                  <p:embed/>
                </p:oleObj>
              </mc:Choice>
              <mc:Fallback>
                <p:oleObj name="Equation" r:id="rId11" imgW="88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9758" y="3144241"/>
                        <a:ext cx="88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1A6E859-8650-423B-9727-7FBC44F2F699}"/>
              </a:ext>
            </a:extLst>
          </p:cNvPr>
          <p:cNvSpPr/>
          <p:nvPr/>
        </p:nvSpPr>
        <p:spPr>
          <a:xfrm>
            <a:off x="392965" y="1866585"/>
            <a:ext cx="5524185" cy="206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A39C8B-BC03-4294-AAF7-5AA51DA29526}"/>
              </a:ext>
            </a:extLst>
          </p:cNvPr>
          <p:cNvSpPr/>
          <p:nvPr/>
        </p:nvSpPr>
        <p:spPr>
          <a:xfrm>
            <a:off x="6362686" y="1114124"/>
            <a:ext cx="2017725" cy="871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究竟选择哪个模型最合适？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C37BAC-7A4A-41D0-8BAD-F5D435610DED}"/>
              </a:ext>
            </a:extLst>
          </p:cNvPr>
          <p:cNvSpPr/>
          <p:nvPr/>
        </p:nvSpPr>
        <p:spPr>
          <a:xfrm>
            <a:off x="6362685" y="2251220"/>
            <a:ext cx="2017725" cy="167843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这里，特征的最高次幂称为多项式特征的度 </a:t>
            </a:r>
            <a:r>
              <a:rPr lang="en-US" altLang="zh-CN" b="1" dirty="0">
                <a:solidFill>
                  <a:schemeClr val="tx1"/>
                </a:solidFill>
              </a:rPr>
              <a:t>(degree)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30906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3866</Words>
  <Application>Microsoft Office PowerPoint</Application>
  <PresentationFormat>全屏显示(16:9)</PresentationFormat>
  <Paragraphs>909</Paragraphs>
  <Slides>59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Arial Unicode MS</vt:lpstr>
      <vt:lpstr>JetBrains Mono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PowerPoint 演示文稿</vt:lpstr>
      <vt:lpstr>PowerPoint 演示文稿</vt:lpstr>
      <vt:lpstr>PowerPoint 演示文稿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偏置  vs.  偏差</vt:lpstr>
      <vt:lpstr>模型选择(使用什么样的特征)</vt:lpstr>
      <vt:lpstr>模型选择(使用什么样的特征)</vt:lpstr>
      <vt:lpstr>参数调整(微调选择参数)</vt:lpstr>
      <vt:lpstr>参数调整(微调选择参数)</vt:lpstr>
      <vt:lpstr>参数调整(微调选择参数)</vt:lpstr>
      <vt:lpstr>数据量与模型训练关系</vt:lpstr>
      <vt:lpstr>数据量与模型训练关系</vt:lpstr>
      <vt:lpstr>数据量与模型训练关系</vt:lpstr>
      <vt:lpstr>如何设计合理的模型？</vt:lpstr>
      <vt:lpstr>PowerPoint 演示文稿</vt:lpstr>
      <vt:lpstr>k-最近邻模型</vt:lpstr>
      <vt:lpstr>k-最近邻模型</vt:lpstr>
      <vt:lpstr>k-最近邻模型</vt:lpstr>
      <vt:lpstr>k-最近邻模型</vt:lpstr>
      <vt:lpstr>k-最近邻模型</vt:lpstr>
      <vt:lpstr>k-最近邻算法</vt:lpstr>
      <vt:lpstr>k-最近邻模型</vt:lpstr>
      <vt:lpstr>k-最近邻模型</vt:lpstr>
      <vt:lpstr>k-最近邻模型</vt:lpstr>
      <vt:lpstr>PowerPoint 演示文稿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PowerPoint 演示文稿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随机森林</vt:lpstr>
      <vt:lpstr>随机森林</vt:lpstr>
      <vt:lpstr>随机森林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王津</cp:lastModifiedBy>
  <cp:revision>3188</cp:revision>
  <cp:lastPrinted>2018-07-16T05:25:00Z</cp:lastPrinted>
  <dcterms:created xsi:type="dcterms:W3CDTF">2008-09-02T01:49:00Z</dcterms:created>
  <dcterms:modified xsi:type="dcterms:W3CDTF">2021-04-16T03:40:51Z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