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99" r:id="rId2"/>
    <p:sldId id="713" r:id="rId3"/>
    <p:sldId id="738" r:id="rId4"/>
    <p:sldId id="807" r:id="rId5"/>
    <p:sldId id="818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792" r:id="rId17"/>
    <p:sldId id="776" r:id="rId18"/>
    <p:sldId id="819" r:id="rId19"/>
    <p:sldId id="820" r:id="rId20"/>
    <p:sldId id="821" r:id="rId21"/>
    <p:sldId id="822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1" r:id="rId30"/>
    <p:sldId id="830" r:id="rId31"/>
    <p:sldId id="832" r:id="rId32"/>
    <p:sldId id="796" r:id="rId33"/>
    <p:sldId id="790" r:id="rId34"/>
    <p:sldId id="791" r:id="rId35"/>
    <p:sldId id="797" r:id="rId36"/>
    <p:sldId id="801" r:id="rId37"/>
    <p:sldId id="795" r:id="rId38"/>
    <p:sldId id="803" r:id="rId39"/>
    <p:sldId id="802" r:id="rId40"/>
    <p:sldId id="804" r:id="rId41"/>
    <p:sldId id="805" r:id="rId42"/>
    <p:sldId id="806" r:id="rId43"/>
    <p:sldId id="833" r:id="rId44"/>
    <p:sldId id="834" r:id="rId45"/>
    <p:sldId id="835" r:id="rId46"/>
    <p:sldId id="836" r:id="rId47"/>
    <p:sldId id="837" r:id="rId48"/>
    <p:sldId id="838" r:id="rId49"/>
    <p:sldId id="839" r:id="rId50"/>
    <p:sldId id="840" r:id="rId51"/>
    <p:sldId id="841" r:id="rId52"/>
    <p:sldId id="842" r:id="rId53"/>
    <p:sldId id="736" r:id="rId54"/>
  </p:sldIdLst>
  <p:sldSz cx="9144000" cy="5143500" type="screen16x9"/>
  <p:notesSz cx="9942513" cy="6761163"/>
  <p:custDataLst>
    <p:tags r:id="rId5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5B9BD5"/>
    <a:srgbClr val="FFF2CC"/>
    <a:srgbClr val="C3DDB3"/>
    <a:srgbClr val="C5E0B4"/>
    <a:srgbClr val="FFE699"/>
    <a:srgbClr val="EDEDE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8" autoAdjust="0"/>
    <p:restoredTop sz="88769" autoAdjust="0"/>
  </p:normalViewPr>
  <p:slideViewPr>
    <p:cSldViewPr snapToGrid="0">
      <p:cViewPr varScale="1">
        <p:scale>
          <a:sx n="129" d="100"/>
          <a:sy n="129" d="100"/>
        </p:scale>
        <p:origin x="462" y="120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18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15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901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69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08:46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6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8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emf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79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3.wmf"/><Relationship Id="rId5" Type="http://schemas.openxmlformats.org/officeDocument/2006/relationships/image" Target="../media/image80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8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wmf"/><Relationship Id="rId4" Type="http://schemas.openxmlformats.org/officeDocument/2006/relationships/oleObject" Target="../embeddings/oleObject8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66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10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8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90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6.wmf"/><Relationship Id="rId18" Type="http://schemas.openxmlformats.org/officeDocument/2006/relationships/image" Target="../media/image19.emf"/><Relationship Id="rId3" Type="http://schemas.openxmlformats.org/officeDocument/2006/relationships/image" Target="../media/image11.wmf"/><Relationship Id="rId21" Type="http://schemas.openxmlformats.org/officeDocument/2006/relationships/oleObject" Target="../embeddings/oleObject10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9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2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oleObject" Target="../embeddings/oleObject14.bin"/><Relationship Id="rId16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9.e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emf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621" y="1986975"/>
            <a:ext cx="3326553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多变量线性回归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78EF3-0232-4208-BE09-A3E3BB57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406ECE-1C58-4A25-8B4A-5B4A9CB1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矩阵向量乘法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B268D75-914C-40CD-B2DF-75FF23014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77680"/>
              </p:ext>
            </p:extLst>
          </p:nvPr>
        </p:nvGraphicFramePr>
        <p:xfrm>
          <a:off x="1065212" y="1339683"/>
          <a:ext cx="21336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1346040" progId="Equation.DSMT4">
                  <p:embed/>
                </p:oleObj>
              </mc:Choice>
              <mc:Fallback>
                <p:oleObj name="Equation" r:id="rId2" imgW="21333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5212" y="1339683"/>
                        <a:ext cx="21336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5C352EC-576A-40EF-80AC-E264C358C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334692"/>
              </p:ext>
            </p:extLst>
          </p:nvPr>
        </p:nvGraphicFramePr>
        <p:xfrm>
          <a:off x="4586973" y="1415883"/>
          <a:ext cx="1625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1193760" progId="Equation.DSMT4">
                  <p:embed/>
                </p:oleObj>
              </mc:Choice>
              <mc:Fallback>
                <p:oleObj name="Equation" r:id="rId4" imgW="16254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6973" y="1415883"/>
                        <a:ext cx="162560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9D31F2-CEE9-4F47-B9DD-9F55C9E4BC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303456"/>
              </p:ext>
            </p:extLst>
          </p:nvPr>
        </p:nvGraphicFramePr>
        <p:xfrm>
          <a:off x="1124744" y="2874963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380880" progId="Equation.DSMT4">
                  <p:embed/>
                </p:oleObj>
              </mc:Choice>
              <mc:Fallback>
                <p:oleObj name="Equation" r:id="rId6" imgW="62208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BF4D0CC-F5BC-43F3-9771-41808D1595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4744" y="2874963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A26E85-D1E8-4B76-9B35-17E5E9D4E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016887"/>
              </p:ext>
            </p:extLst>
          </p:nvPr>
        </p:nvGraphicFramePr>
        <p:xfrm>
          <a:off x="1908176" y="2861471"/>
          <a:ext cx="595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380880" progId="Equation.DSMT4">
                  <p:embed/>
                </p:oleObj>
              </mc:Choice>
              <mc:Fallback>
                <p:oleObj name="Equation" r:id="rId8" imgW="5968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8176" y="2861471"/>
                        <a:ext cx="595312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E19925-5518-43FC-9C03-3291C9F404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420"/>
              </p:ext>
            </p:extLst>
          </p:nvPr>
        </p:nvGraphicFramePr>
        <p:xfrm>
          <a:off x="2614612" y="2874963"/>
          <a:ext cx="58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380880" progId="Equation.DSMT4">
                  <p:embed/>
                </p:oleObj>
              </mc:Choice>
              <mc:Fallback>
                <p:oleObj name="Equation" r:id="rId10" imgW="5839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4612" y="2874963"/>
                        <a:ext cx="584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68B6D88B-8C41-4149-8302-195FF9AA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744" y="3653870"/>
            <a:ext cx="508782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(A)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(tf.matmul(A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7586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B5344-A630-47C9-91F3-33DB9D69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C277E-9D7A-4955-BD73-94C192625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房屋面积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B09F94D-126F-4E74-AF35-AED959B6B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65604"/>
              </p:ext>
            </p:extLst>
          </p:nvPr>
        </p:nvGraphicFramePr>
        <p:xfrm>
          <a:off x="874713" y="1181101"/>
          <a:ext cx="6858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1650960" progId="Equation.DSMT4">
                  <p:embed/>
                </p:oleObj>
              </mc:Choice>
              <mc:Fallback>
                <p:oleObj name="Equation" r:id="rId2" imgW="685800" imgH="165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1181101"/>
                        <a:ext cx="685800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DCC9C0E-02F5-47E7-B14D-9A4C2714A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453223"/>
              </p:ext>
            </p:extLst>
          </p:nvPr>
        </p:nvGraphicFramePr>
        <p:xfrm>
          <a:off x="3186906" y="701676"/>
          <a:ext cx="190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380880" progId="Equation.DSMT4">
                  <p:embed/>
                </p:oleObj>
              </mc:Choice>
              <mc:Fallback>
                <p:oleObj name="Equation" r:id="rId4" imgW="1904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86906" y="701676"/>
                        <a:ext cx="1905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084E256-04F6-468B-B3A2-0C6B7E4C3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421975"/>
              </p:ext>
            </p:extLst>
          </p:nvPr>
        </p:nvGraphicFramePr>
        <p:xfrm>
          <a:off x="2653748" y="1245469"/>
          <a:ext cx="6172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72200" imgH="1777680" progId="Equation.DSMT4">
                  <p:embed/>
                </p:oleObj>
              </mc:Choice>
              <mc:Fallback>
                <p:oleObj name="Equation" r:id="rId6" imgW="617220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3748" y="1245469"/>
                        <a:ext cx="61722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3F33571-5ED3-447E-9BA1-C34DA2213484}"/>
              </a:ext>
            </a:extLst>
          </p:cNvPr>
          <p:cNvSpPr txBox="1">
            <a:spLocks/>
          </p:cNvSpPr>
          <p:nvPr/>
        </p:nvSpPr>
        <p:spPr>
          <a:xfrm>
            <a:off x="2490095" y="3023518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 err="1"/>
              <a:t>DataMatrix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F43B22-E4F1-4B5A-9B5E-6982BA18CBFA}"/>
              </a:ext>
            </a:extLst>
          </p:cNvPr>
          <p:cNvSpPr txBox="1">
            <a:spLocks/>
          </p:cNvSpPr>
          <p:nvPr/>
        </p:nvSpPr>
        <p:spPr>
          <a:xfrm>
            <a:off x="4267250" y="2991865"/>
            <a:ext cx="1649311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* parameter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59301AA-0337-493D-B10B-DD4F86818E79}"/>
              </a:ext>
            </a:extLst>
          </p:cNvPr>
          <p:cNvSpPr txBox="1">
            <a:spLocks/>
          </p:cNvSpPr>
          <p:nvPr/>
        </p:nvSpPr>
        <p:spPr>
          <a:xfrm>
            <a:off x="6394482" y="2991864"/>
            <a:ext cx="1953545" cy="50645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= prediction</a:t>
            </a:r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BE9F120-C299-4960-B622-6F5AA965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96" y="3677257"/>
            <a:ext cx="5966956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88.9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72.5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65.2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112.3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(parameter)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(tf.matmul(data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parameter))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08988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B299-E2C2-4D0C-9050-2CDF3CA0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EB322-4A4B-4F6D-90F0-F426BADD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矩阵不满足交换律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17EFD6-B698-4D16-B63A-C6BBF9D3DA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479342"/>
              </p:ext>
            </p:extLst>
          </p:nvPr>
        </p:nvGraphicFramePr>
        <p:xfrm>
          <a:off x="932919" y="1278731"/>
          <a:ext cx="1638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266400" progId="Equation.DSMT4">
                  <p:embed/>
                </p:oleObj>
              </mc:Choice>
              <mc:Fallback>
                <p:oleObj name="Equation" r:id="rId2" imgW="1638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2919" y="1278731"/>
                        <a:ext cx="16383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96DDEFD-1313-4A5F-A6D7-948AB3134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714390"/>
              </p:ext>
            </p:extLst>
          </p:nvPr>
        </p:nvGraphicFramePr>
        <p:xfrm>
          <a:off x="3201987" y="1092125"/>
          <a:ext cx="2946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1828800" progId="Equation.DSMT4">
                  <p:embed/>
                </p:oleObj>
              </mc:Choice>
              <mc:Fallback>
                <p:oleObj name="Equation" r:id="rId4" imgW="294624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1987" y="1092125"/>
                        <a:ext cx="2946400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54389D3-D2C1-4E06-A1C6-BC40DE597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81689"/>
              </p:ext>
            </p:extLst>
          </p:nvPr>
        </p:nvGraphicFramePr>
        <p:xfrm>
          <a:off x="6414295" y="1199983"/>
          <a:ext cx="2489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1485720" progId="Equation.DSMT4">
                  <p:embed/>
                </p:oleObj>
              </mc:Choice>
              <mc:Fallback>
                <p:oleObj name="Equation" r:id="rId6" imgW="2489040" imgH="1485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295" y="1199983"/>
                        <a:ext cx="2489200" cy="148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B98FAFF-2701-4BB8-A277-6B0B96006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94536"/>
              </p:ext>
            </p:extLst>
          </p:nvPr>
        </p:nvGraphicFramePr>
        <p:xfrm>
          <a:off x="983719" y="3322638"/>
          <a:ext cx="1587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1257120" progId="Equation.DSMT4">
                  <p:embed/>
                </p:oleObj>
              </mc:Choice>
              <mc:Fallback>
                <p:oleObj name="Equation" r:id="rId8" imgW="1587240" imgH="125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3719" y="3322638"/>
                        <a:ext cx="1587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9708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78846-B911-4B48-86AB-3A756AAA5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A5E27-BF2B-4583-94DF-CAFE12B6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单位矩阵</a:t>
            </a:r>
            <a:r>
              <a:rPr lang="en-US" altLang="zh-CN" dirty="0"/>
              <a:t>(</a:t>
            </a:r>
            <a:r>
              <a:rPr lang="zh-CN" altLang="en-US" dirty="0"/>
              <a:t>表示为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对于任意的矩阵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DC789C-D480-4C79-936D-B8BFDF558C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522282"/>
              </p:ext>
            </p:extLst>
          </p:nvPr>
        </p:nvGraphicFramePr>
        <p:xfrm>
          <a:off x="1051719" y="1250950"/>
          <a:ext cx="88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1320480" progId="Equation.DSMT4">
                  <p:embed/>
                </p:oleObj>
              </mc:Choice>
              <mc:Fallback>
                <p:oleObj name="Equation" r:id="rId2" imgW="88884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1719" y="1250950"/>
                        <a:ext cx="889000" cy="132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56BFA8-E0A0-41C5-A503-C2F8765BF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3642"/>
              </p:ext>
            </p:extLst>
          </p:nvPr>
        </p:nvGraphicFramePr>
        <p:xfrm>
          <a:off x="2778919" y="1250950"/>
          <a:ext cx="1320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803240" progId="Equation.DSMT4">
                  <p:embed/>
                </p:oleObj>
              </mc:Choice>
              <mc:Fallback>
                <p:oleObj name="Equation" r:id="rId4" imgW="1320480" imgH="1803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8919" y="1250950"/>
                        <a:ext cx="1320800" cy="180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E6695D-14FE-43C8-BADF-CCA083474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43631"/>
              </p:ext>
            </p:extLst>
          </p:nvPr>
        </p:nvGraphicFramePr>
        <p:xfrm>
          <a:off x="4937919" y="1250950"/>
          <a:ext cx="17653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2234880" progId="Equation.DSMT4">
                  <p:embed/>
                </p:oleObj>
              </mc:Choice>
              <mc:Fallback>
                <p:oleObj name="Equation" r:id="rId6" imgW="17650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7919" y="1250950"/>
                        <a:ext cx="17653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61FBDB7-C0E0-4757-869F-CF0DDC0AD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402521"/>
              </p:ext>
            </p:extLst>
          </p:nvPr>
        </p:nvGraphicFramePr>
        <p:xfrm>
          <a:off x="924719" y="4157662"/>
          <a:ext cx="2032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266400" progId="Equation.DSMT4">
                  <p:embed/>
                </p:oleObj>
              </mc:Choice>
              <mc:Fallback>
                <p:oleObj name="Equation" r:id="rId8" imgW="20318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719" y="4157662"/>
                        <a:ext cx="2032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CAB1059-E0E8-4E60-87DE-9F6133BCE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288" y="3708774"/>
            <a:ext cx="5262562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identityMatrix = tf.eye(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(identityMatrix)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24360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22AA3-0727-476F-BA20-397BAE26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95E4DB-D65C-4035-AF0D-7B114050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逆矩阵</a:t>
            </a:r>
            <a:r>
              <a:rPr lang="en-US" altLang="zh-CN" dirty="0"/>
              <a:t>(inverse matrix)</a:t>
            </a:r>
          </a:p>
          <a:p>
            <a:r>
              <a:rPr lang="zh-CN" altLang="en-US" dirty="0"/>
              <a:t>如果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/>
              <a:t>的方阵，并且该矩阵可逆，则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如果矩阵</a:t>
            </a:r>
            <a:r>
              <a:rPr lang="en-US" altLang="zh-CN" dirty="0"/>
              <a:t>A</a:t>
            </a:r>
            <a:r>
              <a:rPr lang="zh-CN" altLang="en-US" dirty="0"/>
              <a:t>不存在逆矩阵，称为“奇异矩阵”或者“退化矩阵”。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451010F-4B8A-4FC8-89B4-CD2B108B7A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026668"/>
              </p:ext>
            </p:extLst>
          </p:nvPr>
        </p:nvGraphicFramePr>
        <p:xfrm>
          <a:off x="1078706" y="1466057"/>
          <a:ext cx="212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380880" progId="Equation.DSMT4">
                  <p:embed/>
                </p:oleObj>
              </mc:Choice>
              <mc:Fallback>
                <p:oleObj name="Equation" r:id="rId2" imgW="21207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8706" y="1466057"/>
                        <a:ext cx="21209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CFCA69B-EF0E-43DE-83B7-D3E160D36C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88264"/>
              </p:ext>
            </p:extLst>
          </p:nvPr>
        </p:nvGraphicFramePr>
        <p:xfrm>
          <a:off x="1078706" y="2139950"/>
          <a:ext cx="5499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99000" imgH="863280" progId="Equation.DSMT4">
                  <p:embed/>
                </p:oleObj>
              </mc:Choice>
              <mc:Fallback>
                <p:oleObj name="Equation" r:id="rId4" imgW="54990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8706" y="2139950"/>
                        <a:ext cx="54991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CCAA229-A048-417A-A6F3-2FB01F81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3882657"/>
            <a:ext cx="6929438" cy="9694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originMatrix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inverseMatrix = tf.linalg.inv(originMatrix)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(inverseMatrix)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889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CE1A2-19FB-4CD5-A0DD-4BC4D2F8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D6487-1C82-479D-A1AA-CD0C994C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</a:t>
            </a:r>
            <a:r>
              <a:rPr lang="en-US" altLang="zh-CN" dirty="0"/>
              <a:t>(matrix transpose)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矩阵，使得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则</a:t>
            </a:r>
            <a:r>
              <a:rPr lang="en-US" altLang="zh-CN" dirty="0"/>
              <a:t>B</a:t>
            </a:r>
            <a:r>
              <a:rPr lang="zh-CN" altLang="en-US" dirty="0"/>
              <a:t>是一个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矩阵，并且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D7265FE-0D25-4410-AFEF-A4FF25FAF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94817"/>
              </p:ext>
            </p:extLst>
          </p:nvPr>
        </p:nvGraphicFramePr>
        <p:xfrm>
          <a:off x="1174750" y="1217613"/>
          <a:ext cx="182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863280" progId="Equation.DSMT4">
                  <p:embed/>
                </p:oleObj>
              </mc:Choice>
              <mc:Fallback>
                <p:oleObj name="Equation" r:id="rId2" imgW="18288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4750" y="1217613"/>
                        <a:ext cx="18288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F4A072-3090-4DAF-B8A9-0324339D0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362467"/>
              </p:ext>
            </p:extLst>
          </p:nvPr>
        </p:nvGraphicFramePr>
        <p:xfrm>
          <a:off x="4235450" y="976313"/>
          <a:ext cx="21082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1346040" progId="Equation.DSMT4">
                  <p:embed/>
                </p:oleObj>
              </mc:Choice>
              <mc:Fallback>
                <p:oleObj name="Equation" r:id="rId4" imgW="21081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5450" y="976313"/>
                        <a:ext cx="21082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4B5705F-0D57-4FC6-A612-9AF04A673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98816"/>
              </p:ext>
            </p:extLst>
          </p:nvPr>
        </p:nvGraphicFramePr>
        <p:xfrm>
          <a:off x="4114800" y="2439988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380880" progId="Equation.DSMT4">
                  <p:embed/>
                </p:oleObj>
              </mc:Choice>
              <mc:Fallback>
                <p:oleObj name="Equation" r:id="rId6" imgW="914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2439988"/>
                        <a:ext cx="914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5DC7D8F7-624F-44B9-AE33-08B07EFCB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81436"/>
              </p:ext>
            </p:extLst>
          </p:nvPr>
        </p:nvGraphicFramePr>
        <p:xfrm>
          <a:off x="1677987" y="3390901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431640" progId="Equation.DSMT4">
                  <p:embed/>
                </p:oleObj>
              </mc:Choice>
              <mc:Fallback>
                <p:oleObj name="Equation" r:id="rId8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77987" y="3390901"/>
                        <a:ext cx="1079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8CB582C-68AE-4579-9A72-B6064A246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01767"/>
            <a:ext cx="5886450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originMatrix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9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transposeMatrix = tf.transpose(originMatrix)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(transposeMatrix)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67437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71598" y="2857637"/>
            <a:ext cx="332655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多变量线性回归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39483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434D5B26-97F6-4BEE-9B7E-DCBA6E52A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65086"/>
              </p:ext>
            </p:extLst>
          </p:nvPr>
        </p:nvGraphicFramePr>
        <p:xfrm>
          <a:off x="2989676" y="920113"/>
          <a:ext cx="3164647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92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602455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9947038-D6D2-4595-A897-CCF0A9CC4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066700"/>
              </p:ext>
            </p:extLst>
          </p:nvPr>
        </p:nvGraphicFramePr>
        <p:xfrm>
          <a:off x="3613149" y="392906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380880" progId="Equation.DSMT4">
                  <p:embed/>
                </p:oleObj>
              </mc:Choice>
              <mc:Fallback>
                <p:oleObj name="Equation" r:id="rId2" imgW="1917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13149" y="392906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92818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0510-6AE1-4BB8-B78C-1E7CCD6F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多变量线性回归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EAEA1-73FC-4A18-8A78-7A5D201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多变量特征</a:t>
            </a:r>
          </a:p>
        </p:txBody>
      </p:sp>
      <p:graphicFrame>
        <p:nvGraphicFramePr>
          <p:cNvPr id="7" name="表格 3">
            <a:extLst>
              <a:ext uri="{FF2B5EF4-FFF2-40B4-BE49-F238E27FC236}">
                <a16:creationId xmlns:a16="http://schemas.microsoft.com/office/drawing/2014/main" id="{003A913C-22AC-4C5B-80BE-67D42A52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76976"/>
              </p:ext>
            </p:extLst>
          </p:nvPr>
        </p:nvGraphicFramePr>
        <p:xfrm>
          <a:off x="937627" y="1173313"/>
          <a:ext cx="726874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57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820419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199841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8245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DFA6D37-E50F-42FD-AD71-A23AAF882117}"/>
              </a:ext>
            </a:extLst>
          </p:cNvPr>
          <p:cNvSpPr/>
          <p:nvPr/>
        </p:nvSpPr>
        <p:spPr>
          <a:xfrm>
            <a:off x="1028700" y="3868102"/>
            <a:ext cx="4572000" cy="1099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特征个数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en-US" altLang="zh-CN" i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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=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个训练样本的第</a:t>
            </a: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j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个特征</a:t>
            </a:r>
            <a:endParaRPr kumimoji="1"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535BF1A-FB0E-4098-B966-BA30CECE7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468700"/>
              </p:ext>
            </p:extLst>
          </p:nvPr>
        </p:nvGraphicFramePr>
        <p:xfrm>
          <a:off x="1377156" y="457901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80880" progId="Equation.DSMT4">
                  <p:embed/>
                </p:oleObj>
              </mc:Choice>
              <mc:Fallback>
                <p:oleObj name="Equation" r:id="rId2" imgW="3301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7156" y="4579010"/>
                        <a:ext cx="330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8841542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71D29-63A9-4CD4-B575-358D7A96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14F8-11F3-4DE1-A079-C41B63A1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Hypothesis (</a:t>
            </a:r>
            <a:r>
              <a:rPr lang="zh-CN" altLang="en-US" dirty="0"/>
              <a:t>单变量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Hypothesis (</a:t>
            </a:r>
            <a:r>
              <a:rPr lang="zh-CN" altLang="en-US" dirty="0"/>
              <a:t>多变量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例如：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BBE71D0-E0A5-4669-9738-259961C61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938564"/>
              </p:ext>
            </p:extLst>
          </p:nvPr>
        </p:nvGraphicFramePr>
        <p:xfrm>
          <a:off x="1892111" y="1249422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380880" progId="Equation.DSMT4">
                  <p:embed/>
                </p:oleObj>
              </mc:Choice>
              <mc:Fallback>
                <p:oleObj name="Equation" r:id="rId2" imgW="1917360" imgH="3808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E9947038-D6D2-4595-A897-CCF0A9CC4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2111" y="1249422"/>
                        <a:ext cx="191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6EF0AD76-FB4C-42CF-8E2E-B97274830F48}"/>
              </a:ext>
            </a:extLst>
          </p:cNvPr>
          <p:cNvSpPr/>
          <p:nvPr/>
        </p:nvSpPr>
        <p:spPr>
          <a:xfrm>
            <a:off x="2671762" y="1880698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3A70CD-5A5F-4F7F-A473-01913E610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305146"/>
              </p:ext>
            </p:extLst>
          </p:nvPr>
        </p:nvGraphicFramePr>
        <p:xfrm>
          <a:off x="1073150" y="3176587"/>
          <a:ext cx="436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68600" imgH="380880" progId="Equation.DSMT4">
                  <p:embed/>
                </p:oleObj>
              </mc:Choice>
              <mc:Fallback>
                <p:oleObj name="Equation" r:id="rId4" imgW="4368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3150" y="3176587"/>
                        <a:ext cx="4368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DAA23D-2C47-4E02-89E6-AB85802DE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343226"/>
              </p:ext>
            </p:extLst>
          </p:nvPr>
        </p:nvGraphicFramePr>
        <p:xfrm>
          <a:off x="1614488" y="3964782"/>
          <a:ext cx="457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380880" progId="Equation.DSMT4">
                  <p:embed/>
                </p:oleObj>
              </mc:Choice>
              <mc:Fallback>
                <p:oleObj name="Equation" r:id="rId6" imgW="4572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4488" y="3964782"/>
                        <a:ext cx="4572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777170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 bwMode="auto">
          <a:xfrm>
            <a:off x="1195070" y="2238375"/>
            <a:ext cx="3886835" cy="400050"/>
            <a:chOff x="6255321" y="1264843"/>
            <a:chExt cx="3419123" cy="774704"/>
          </a:xfrm>
          <a:solidFill>
            <a:srgbClr val="8FAADC"/>
          </a:solidFill>
        </p:grpSpPr>
        <p:sp>
          <p:nvSpPr>
            <p:cNvPr id="34" name="圆角矩形 26"/>
            <p:cNvSpPr/>
            <p:nvPr/>
          </p:nvSpPr>
          <p:spPr>
            <a:xfrm>
              <a:off x="6255321" y="1304094"/>
              <a:ext cx="3419123" cy="65821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多变量线性回归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6273700" y="1264843"/>
              <a:ext cx="3396934" cy="77470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162189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1628257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线性代数回顾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233075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圆角矩形 24"/>
          <p:cNvSpPr/>
          <p:nvPr/>
        </p:nvSpPr>
        <p:spPr>
          <a:xfrm>
            <a:off x="353484" y="28549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834005"/>
            <a:ext cx="3995420" cy="403225"/>
            <a:chOff x="6122090" y="1637603"/>
            <a:chExt cx="3536856" cy="58379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9823" y="1637603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最小二乘法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494507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479800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编程应用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5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41" dur="7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7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0" y="-20600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32" grpId="0" animBg="1"/>
      <p:bldP spid="32" grpId="1" animBg="1"/>
      <p:bldP spid="32" grpId="2" animBg="1"/>
      <p:bldP spid="36" grpId="0" animBg="1"/>
      <p:bldP spid="36" grpId="1" animBg="1"/>
      <p:bldP spid="36" grpId="2" animBg="1"/>
      <p:bldP spid="40" grpId="0" animBg="1"/>
      <p:bldP spid="40" grpId="1" animBg="1"/>
      <p:bldP spid="40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6B399-1B21-424A-9743-6409DBC0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1B136-7B1B-4A95-9DB8-84B8136F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Multivariate linear regression (</a:t>
            </a:r>
            <a:r>
              <a:rPr lang="zh-CN" altLang="en-US" dirty="0"/>
              <a:t>多变量线性回归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为了标识的简单，可以定义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F5FAA17-3840-4A95-8561-F3B40FA97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740441"/>
              </p:ext>
            </p:extLst>
          </p:nvPr>
        </p:nvGraphicFramePr>
        <p:xfrm>
          <a:off x="1464469" y="1223169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380880" progId="Equation.DSMT4">
                  <p:embed/>
                </p:oleObj>
              </mc:Choice>
              <mc:Fallback>
                <p:oleObj name="Equation" r:id="rId2" imgW="4127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4469" y="1223169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0432628-9F2F-4392-AFAF-4C5C5ADD5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6024"/>
              </p:ext>
            </p:extLst>
          </p:nvPr>
        </p:nvGraphicFramePr>
        <p:xfrm>
          <a:off x="3915568" y="1750218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380880" progId="Equation.DSMT4">
                  <p:embed/>
                </p:oleObj>
              </mc:Choice>
              <mc:Fallback>
                <p:oleObj name="Equation" r:id="rId4" imgW="7110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15568" y="1750218"/>
                        <a:ext cx="7112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B58A370-1233-49E3-ADE0-C4723B17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942588"/>
              </p:ext>
            </p:extLst>
          </p:nvPr>
        </p:nvGraphicFramePr>
        <p:xfrm>
          <a:off x="1127125" y="2318073"/>
          <a:ext cx="14097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1714320" progId="Equation.DSMT4">
                  <p:embed/>
                </p:oleObj>
              </mc:Choice>
              <mc:Fallback>
                <p:oleObj name="Equation" r:id="rId6" imgW="140940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7125" y="2318073"/>
                        <a:ext cx="14097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9B3071C-5982-4C7F-9395-8260D0F6D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107742"/>
              </p:ext>
            </p:extLst>
          </p:nvPr>
        </p:nvGraphicFramePr>
        <p:xfrm>
          <a:off x="3059907" y="2318073"/>
          <a:ext cx="142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1714320" progId="Equation.DSMT4">
                  <p:embed/>
                </p:oleObj>
              </mc:Choice>
              <mc:Fallback>
                <p:oleObj name="Equation" r:id="rId8" imgW="14223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9907" y="2318073"/>
                        <a:ext cx="14224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CCE98BE-BD3C-489D-AD4C-A7A725B3F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167858"/>
              </p:ext>
            </p:extLst>
          </p:nvPr>
        </p:nvGraphicFramePr>
        <p:xfrm>
          <a:off x="4814095" y="2318073"/>
          <a:ext cx="30480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7760" imgH="1714320" progId="Equation.DSMT4">
                  <p:embed/>
                </p:oleObj>
              </mc:Choice>
              <mc:Fallback>
                <p:oleObj name="Equation" r:id="rId10" imgW="3047760" imgH="171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14095" y="2318073"/>
                        <a:ext cx="3048000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20D35D-A163-4C66-AF5F-CB7B03F6C5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503195"/>
              </p:ext>
            </p:extLst>
          </p:nvPr>
        </p:nvGraphicFramePr>
        <p:xfrm>
          <a:off x="1464469" y="4314677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31640" progId="Equation.DSMT4">
                  <p:embed/>
                </p:oleObj>
              </mc:Choice>
              <mc:Fallback>
                <p:oleObj name="Equation" r:id="rId12" imgW="1473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64469" y="4314677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62E3717-2A7D-47FC-BBD5-AA5EA5018F7B}"/>
              </a:ext>
            </a:extLst>
          </p:cNvPr>
          <p:cNvSpPr txBox="1"/>
          <p:nvPr/>
        </p:nvSpPr>
        <p:spPr>
          <a:xfrm>
            <a:off x="1141413" y="4217183"/>
            <a:ext cx="2080419" cy="675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24819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2C6C5-FC43-42C7-8E3A-DF90287E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1C530-C959-4F69-B745-6795ED2E2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模型</a:t>
            </a:r>
            <a:r>
              <a:rPr lang="en-US" altLang="zh-CN" dirty="0"/>
              <a:t>: 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参数</a:t>
            </a:r>
            <a:r>
              <a:rPr lang="en-US" altLang="zh-CN" dirty="0"/>
              <a:t>:</a:t>
            </a:r>
          </a:p>
          <a:p>
            <a:pPr>
              <a:lnSpc>
                <a:spcPct val="180000"/>
              </a:lnSpc>
            </a:pPr>
            <a:r>
              <a:rPr lang="zh-CN" altLang="en-US" dirty="0"/>
              <a:t>损失函数：</a:t>
            </a: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梯度下降：</a:t>
            </a:r>
            <a:endParaRPr lang="en-US" altLang="zh-CN" dirty="0"/>
          </a:p>
          <a:p>
            <a:pPr marL="0" indent="0">
              <a:lnSpc>
                <a:spcPct val="180000"/>
              </a:lnSpc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E39DDFB-562A-4DD4-B283-32885F03E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97037"/>
              </p:ext>
            </p:extLst>
          </p:nvPr>
        </p:nvGraphicFramePr>
        <p:xfrm>
          <a:off x="1631950" y="796280"/>
          <a:ext cx="412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7400" imgH="380880" progId="Equation.DSMT4">
                  <p:embed/>
                </p:oleObj>
              </mc:Choice>
              <mc:Fallback>
                <p:oleObj name="Equation" r:id="rId2" imgW="4127400" imgH="3808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F5FAA17-3840-4A95-8561-F3B40FA977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1950" y="796280"/>
                        <a:ext cx="41275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B1307C0-175E-40CB-B06A-D91E6D22A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080347"/>
              </p:ext>
            </p:extLst>
          </p:nvPr>
        </p:nvGraphicFramePr>
        <p:xfrm>
          <a:off x="1631950" y="1348271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380880" progId="Equation.DSMT4">
                  <p:embed/>
                </p:oleObj>
              </mc:Choice>
              <mc:Fallback>
                <p:oleObj name="Equation" r:id="rId4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31950" y="1348271"/>
                        <a:ext cx="1295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CF1D93-9E8E-498F-BDF4-7DBB193E84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380120"/>
              </p:ext>
            </p:extLst>
          </p:nvPr>
        </p:nvGraphicFramePr>
        <p:xfrm>
          <a:off x="1829594" y="2473951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32040" imgH="838080" progId="Equation.DSMT4">
                  <p:embed/>
                </p:oleObj>
              </mc:Choice>
              <mc:Fallback>
                <p:oleObj name="Equation" r:id="rId6" imgW="36320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9594" y="2473951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B0D75F-3FFD-4890-9E6D-9A51F7C91D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22150"/>
              </p:ext>
            </p:extLst>
          </p:nvPr>
        </p:nvGraphicFramePr>
        <p:xfrm>
          <a:off x="1829594" y="4002736"/>
          <a:ext cx="256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850680" progId="Equation.DSMT4">
                  <p:embed/>
                </p:oleObj>
              </mc:Choice>
              <mc:Fallback>
                <p:oleObj name="Equation" r:id="rId8" imgW="25653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9594" y="4002736"/>
                        <a:ext cx="25654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19215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5FE06-A44A-434F-8E94-A74D3C9B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BC385-215C-4003-8B12-052F418E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269850" cy="4121188"/>
          </a:xfrm>
        </p:spPr>
        <p:txBody>
          <a:bodyPr/>
          <a:lstStyle/>
          <a:p>
            <a:r>
              <a:rPr lang="en-US" altLang="zh-CN" dirty="0"/>
              <a:t>n=1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04C646B-5C3E-4C99-A4A4-B9D9F5FE67EE}"/>
              </a:ext>
            </a:extLst>
          </p:cNvPr>
          <p:cNvSpPr txBox="1">
            <a:spLocks/>
          </p:cNvSpPr>
          <p:nvPr/>
        </p:nvSpPr>
        <p:spPr>
          <a:xfrm>
            <a:off x="4572000" y="625289"/>
            <a:ext cx="4269850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n&gt;1</a:t>
            </a:r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8E7996-F89A-414C-AC89-6E6D3BA98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935207"/>
              </p:ext>
            </p:extLst>
          </p:nvPr>
        </p:nvGraphicFramePr>
        <p:xfrm>
          <a:off x="173562" y="1066467"/>
          <a:ext cx="40687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749160" progId="Equation.DSMT4">
                  <p:embed/>
                </p:oleObj>
              </mc:Choice>
              <mc:Fallback>
                <p:oleObj name="Equation" r:id="rId2" imgW="1904760" imgH="7491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C37D7A9-F862-4B57-83B5-7F2D0618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3562" y="1066467"/>
                        <a:ext cx="4068763" cy="160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7A26BB5-E7F6-4BB3-BEDF-9CDAD4E971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0341657"/>
              </p:ext>
            </p:extLst>
          </p:nvPr>
        </p:nvGraphicFramePr>
        <p:xfrm>
          <a:off x="4540252" y="1046620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749160" progId="Equation.DSMT4">
                  <p:embed/>
                </p:oleObj>
              </mc:Choice>
              <mc:Fallback>
                <p:oleObj name="Equation" r:id="rId4" imgW="41148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2" y="1046620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2008F819-38D6-4BA0-862B-466B1737C6CD}"/>
              </a:ext>
            </a:extLst>
          </p:cNvPr>
          <p:cNvSpPr/>
          <p:nvPr/>
        </p:nvSpPr>
        <p:spPr>
          <a:xfrm>
            <a:off x="6304758" y="2018022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A78209A-54CA-45FD-93FB-F6E108847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45530"/>
              </p:ext>
            </p:extLst>
          </p:nvPr>
        </p:nvGraphicFramePr>
        <p:xfrm>
          <a:off x="4635105" y="2514145"/>
          <a:ext cx="41148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2400120" progId="Equation.DSMT4">
                  <p:embed/>
                </p:oleObj>
              </mc:Choice>
              <mc:Fallback>
                <p:oleObj name="Equation" r:id="rId6" imgW="4114800" imgH="240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5105" y="2514145"/>
                        <a:ext cx="41148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0D9253-84CF-4DE8-A813-7288C189A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374979"/>
              </p:ext>
            </p:extLst>
          </p:nvPr>
        </p:nvGraphicFramePr>
        <p:xfrm>
          <a:off x="7778753" y="1964532"/>
          <a:ext cx="66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380880" progId="Equation.DSMT4">
                  <p:embed/>
                </p:oleObj>
              </mc:Choice>
              <mc:Fallback>
                <p:oleObj name="Equation" r:id="rId8" imgW="660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78753" y="1964532"/>
                        <a:ext cx="6604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3ED52F-A32C-4B27-A480-543DAD532919}"/>
              </a:ext>
            </a:extLst>
          </p:cNvPr>
          <p:cNvSpPr txBox="1"/>
          <p:nvPr/>
        </p:nvSpPr>
        <p:spPr>
          <a:xfrm>
            <a:off x="7512449" y="1865953"/>
            <a:ext cx="1193007" cy="563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03137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F5A0-9E62-4E83-95E1-2EEB744D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8D3F5-C19F-4C35-8726-CC9D611A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特征的取值范围不一样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4B5EE9B-25B7-4256-B946-57B943139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29428"/>
              </p:ext>
            </p:extLst>
          </p:nvPr>
        </p:nvGraphicFramePr>
        <p:xfrm>
          <a:off x="1417638" y="1387476"/>
          <a:ext cx="323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38200" imgH="799920" progId="Equation.DSMT4">
                  <p:embed/>
                </p:oleObj>
              </mc:Choice>
              <mc:Fallback>
                <p:oleObj name="Equation" r:id="rId2" imgW="323820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7638" y="1387476"/>
                        <a:ext cx="3238500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456706-8D8C-49F6-AABC-61AE2DE2E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30099"/>
              </p:ext>
            </p:extLst>
          </p:nvPr>
        </p:nvGraphicFramePr>
        <p:xfrm>
          <a:off x="5502793" y="727076"/>
          <a:ext cx="2476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1460160" progId="Equation.DSMT4">
                  <p:embed/>
                </p:oleObj>
              </mc:Choice>
              <mc:Fallback>
                <p:oleObj name="Equation" r:id="rId4" imgW="247644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02793" y="727076"/>
                        <a:ext cx="24765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7321639-264F-466B-BD4A-ACA82B51C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245519"/>
            <a:ext cx="2590800" cy="29527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5EE78D-2FC7-48AF-98D0-B44E47ADB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2556" y="2407444"/>
            <a:ext cx="25908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5559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498B9-54F7-49D0-BBB8-536ADBFD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D9961-C88D-4C10-B18C-D6D972BF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80000"/>
              </a:lnSpc>
            </a:pPr>
            <a:r>
              <a:rPr lang="zh-CN" altLang="en-US" dirty="0"/>
              <a:t>目标：让每个特征都缩放到</a:t>
            </a:r>
            <a:r>
              <a:rPr lang="en-US" altLang="zh-CN" dirty="0"/>
              <a:t>[-1, 1]</a:t>
            </a:r>
            <a:r>
              <a:rPr lang="zh-CN" altLang="en-US" dirty="0"/>
              <a:t>之间。</a:t>
            </a:r>
            <a:endParaRPr lang="en-US" altLang="zh-CN" dirty="0"/>
          </a:p>
          <a:p>
            <a:pPr>
              <a:lnSpc>
                <a:spcPct val="180000"/>
              </a:lnSpc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F1813A-70F5-4486-85DB-C918624000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91014"/>
              </p:ext>
            </p:extLst>
          </p:nvPr>
        </p:nvGraphicFramePr>
        <p:xfrm>
          <a:off x="5586534" y="1412718"/>
          <a:ext cx="1562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62040" imgH="749160" progId="Equation.DSMT4">
                  <p:embed/>
                </p:oleObj>
              </mc:Choice>
              <mc:Fallback>
                <p:oleObj name="Equation" r:id="rId2" imgW="156204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86534" y="1412718"/>
                        <a:ext cx="15621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AB9FA14-0AA3-4327-8E1E-A2A0EAFA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19374"/>
              </p:ext>
            </p:extLst>
          </p:nvPr>
        </p:nvGraphicFramePr>
        <p:xfrm>
          <a:off x="5592090" y="2399976"/>
          <a:ext cx="2641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320" imgH="812520" progId="Equation.DSMT4">
                  <p:embed/>
                </p:oleObj>
              </mc:Choice>
              <mc:Fallback>
                <p:oleObj name="Equation" r:id="rId4" imgW="26413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2090" y="2399976"/>
                        <a:ext cx="26416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0040C1C-F9CA-4C31-B24B-4285B9F6C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08783"/>
              </p:ext>
            </p:extLst>
          </p:nvPr>
        </p:nvGraphicFramePr>
        <p:xfrm>
          <a:off x="5586534" y="3614423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850680" progId="Equation.DSMT4">
                  <p:embed/>
                </p:oleObj>
              </mc:Choice>
              <mc:Fallback>
                <p:oleObj name="Equation" r:id="rId6" imgW="165096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6534" y="3614423"/>
                        <a:ext cx="16510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9CCF02B-5618-46CF-882C-DC669BEA5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22101"/>
              </p:ext>
            </p:extLst>
          </p:nvPr>
        </p:nvGraphicFramePr>
        <p:xfrm>
          <a:off x="1119188" y="1841500"/>
          <a:ext cx="23114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1460160" progId="Equation.DSMT4">
                  <p:embed/>
                </p:oleObj>
              </mc:Choice>
              <mc:Fallback>
                <p:oleObj name="Equation" r:id="rId8" imgW="231120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188" y="1841500"/>
                        <a:ext cx="2311400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4B5E391F-EDFF-4AA7-A7EC-B2FEDEBC589B}"/>
              </a:ext>
            </a:extLst>
          </p:cNvPr>
          <p:cNvSpPr/>
          <p:nvPr/>
        </p:nvSpPr>
        <p:spPr>
          <a:xfrm>
            <a:off x="1918496" y="3505043"/>
            <a:ext cx="58578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BF5072-598A-4573-B027-ECDC1BD9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798506"/>
              </p:ext>
            </p:extLst>
          </p:nvPr>
        </p:nvGraphicFramePr>
        <p:xfrm>
          <a:off x="783432" y="4122423"/>
          <a:ext cx="3429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9000" imgH="342720" progId="Equation.DSMT4">
                  <p:embed/>
                </p:oleObj>
              </mc:Choice>
              <mc:Fallback>
                <p:oleObj name="Equation" r:id="rId10" imgW="3429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3432" y="4122423"/>
                        <a:ext cx="3429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8158868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008FC-9661-486C-8E30-5B0D0A1C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033209-1A13-4BEE-90DB-B040FBE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4753500" cy="4121188"/>
          </a:xfrm>
        </p:spPr>
        <p:txBody>
          <a:bodyPr/>
          <a:lstStyle/>
          <a:p>
            <a:r>
              <a:rPr lang="zh-CN" altLang="en-US" dirty="0"/>
              <a:t>如何来选取合适的学习率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如何来确认梯度下降是正常的工作呢？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loss</a:t>
            </a:r>
            <a:r>
              <a:rPr lang="zh-CN" altLang="en-US" dirty="0"/>
              <a:t>需要每个</a:t>
            </a:r>
            <a:r>
              <a:rPr lang="en-US" altLang="zh-CN" dirty="0"/>
              <a:t>epoch</a:t>
            </a:r>
            <a:r>
              <a:rPr lang="zh-CN" altLang="en-US" dirty="0"/>
              <a:t>都下降。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如果没有，大概率和学习率有关。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如果某两个</a:t>
            </a:r>
            <a:r>
              <a:rPr lang="en-US" altLang="zh-CN" dirty="0"/>
              <a:t>epoch</a:t>
            </a:r>
            <a:r>
              <a:rPr lang="zh-CN" altLang="en-US" dirty="0"/>
              <a:t>之间</a:t>
            </a:r>
            <a:r>
              <a:rPr lang="en-US" altLang="zh-CN" dirty="0"/>
              <a:t>loss</a:t>
            </a:r>
            <a:r>
              <a:rPr lang="zh-CN" altLang="en-US" dirty="0"/>
              <a:t>下降小于一个实数值，可认为模型已收敛。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B58981-2D73-40A7-8B50-4ED5B3E20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522043"/>
              </p:ext>
            </p:extLst>
          </p:nvPr>
        </p:nvGraphicFramePr>
        <p:xfrm>
          <a:off x="1103312" y="1151732"/>
          <a:ext cx="25654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191" imgH="852151" progId="Equation.DSMT4">
                  <p:embed/>
                </p:oleObj>
              </mc:Choice>
              <mc:Fallback>
                <p:oleObj name="Equation" r:id="rId2" imgW="2565191" imgH="85215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3312" y="1151732"/>
                        <a:ext cx="2565400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509DE3D-C323-4D29-B90E-DBEBF77E9B49}"/>
              </a:ext>
            </a:extLst>
          </p:cNvPr>
          <p:cNvSpPr txBox="1"/>
          <p:nvPr/>
        </p:nvSpPr>
        <p:spPr>
          <a:xfrm>
            <a:off x="2241749" y="1365891"/>
            <a:ext cx="288526" cy="2914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1517FB-5ED2-4FA9-A81F-DD3C4F586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637" y="1151732"/>
            <a:ext cx="4125254" cy="3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80792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405FA-7A07-45EF-B501-4887F6B3F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79264-1790-4065-AE71-26F7DE6C5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349" y="2983591"/>
            <a:ext cx="4760269" cy="1995718"/>
          </a:xfrm>
        </p:spPr>
        <p:txBody>
          <a:bodyPr/>
          <a:lstStyle/>
          <a:p>
            <a:r>
              <a:rPr lang="zh-CN" altLang="en-US" dirty="0"/>
              <a:t>如果学习率选取恰当，</a:t>
            </a:r>
            <a:r>
              <a:rPr lang="en-US" altLang="zh-CN" dirty="0"/>
              <a:t>loss</a:t>
            </a:r>
            <a:r>
              <a:rPr lang="zh-CN" altLang="en-US" dirty="0"/>
              <a:t>应该会每个</a:t>
            </a:r>
            <a:r>
              <a:rPr lang="en-US" altLang="zh-CN" dirty="0"/>
              <a:t>epoch</a:t>
            </a:r>
            <a:r>
              <a:rPr lang="zh-CN" altLang="en-US" dirty="0"/>
              <a:t>下降。</a:t>
            </a:r>
            <a:endParaRPr lang="en-US" altLang="zh-CN" dirty="0"/>
          </a:p>
          <a:p>
            <a:r>
              <a:rPr lang="zh-CN" altLang="en-US" dirty="0"/>
              <a:t>如果学习率选取过小，梯度下降收敛速度将过慢。</a:t>
            </a:r>
            <a:endParaRPr lang="en-US" altLang="zh-CN" dirty="0"/>
          </a:p>
          <a:p>
            <a:r>
              <a:rPr lang="zh-CN" altLang="en-US" dirty="0"/>
              <a:t>如果学习率选取过大，</a:t>
            </a:r>
            <a:r>
              <a:rPr lang="en-US" altLang="zh-CN" dirty="0"/>
              <a:t>loss</a:t>
            </a:r>
            <a:r>
              <a:rPr lang="zh-CN" altLang="en-US" dirty="0"/>
              <a:t>将无法收敛。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29413-F43A-41E6-899E-257C9FEB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9" y="516857"/>
            <a:ext cx="2766060" cy="2324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E01CAC-4FC7-4E7A-8204-B958C24C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49" y="2819400"/>
            <a:ext cx="2766060" cy="2324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428A99-C25C-4F97-B0D1-4F0A99EC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183" y="516857"/>
            <a:ext cx="276606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5246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C9DD-5C5E-4270-9495-247FA16E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多项式线性回归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7045C-39FA-479A-AD50-B2C83FC6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通过填充已有特征的多项式表示作为新特征，强行把线性回归变为非线性形式。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BA1299-3390-44FB-9264-0A6E43B7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570" y="1471625"/>
            <a:ext cx="2732019" cy="1724997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E109603-D6A0-4430-A4CF-9517F7A022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93719"/>
              </p:ext>
            </p:extLst>
          </p:nvPr>
        </p:nvGraphicFramePr>
        <p:xfrm>
          <a:off x="558611" y="1823657"/>
          <a:ext cx="458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84600" imgH="380880" progId="Equation.DSMT4">
                  <p:embed/>
                </p:oleObj>
              </mc:Choice>
              <mc:Fallback>
                <p:oleObj name="Equation" r:id="rId3" imgW="458460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3A70CD-5A5F-4F7F-A473-01913E610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611" y="1823657"/>
                        <a:ext cx="4584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95B5E9F-2B5A-4D4A-A04D-35E096C79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2700"/>
              </p:ext>
            </p:extLst>
          </p:nvPr>
        </p:nvGraphicFramePr>
        <p:xfrm>
          <a:off x="1390650" y="2632075"/>
          <a:ext cx="292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20680" imgH="342720" progId="Equation.DSMT4">
                  <p:embed/>
                </p:oleObj>
              </mc:Choice>
              <mc:Fallback>
                <p:oleObj name="Equation" r:id="rId5" imgW="29206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0650" y="2632075"/>
                        <a:ext cx="2921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992255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B150E-4CC9-40B5-807B-65511D3F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336E3-E781-4723-A16D-30D65791C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" y="679573"/>
            <a:ext cx="4844184" cy="404788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C8F555B-925E-4306-8ACE-E634DC03F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46348"/>
              </p:ext>
            </p:extLst>
          </p:nvPr>
        </p:nvGraphicFramePr>
        <p:xfrm>
          <a:off x="4862316" y="1171185"/>
          <a:ext cx="2590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380880" progId="Equation.DSMT4">
                  <p:embed/>
                </p:oleObj>
              </mc:Choice>
              <mc:Fallback>
                <p:oleObj name="Equation" r:id="rId3" imgW="2590560" imgH="380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E109603-D6A0-4430-A4CF-9517F7A02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2316" y="1171185"/>
                        <a:ext cx="2590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88C3EC-AD4F-43C5-8C4D-F6A090FAE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720622"/>
              </p:ext>
            </p:extLst>
          </p:nvPr>
        </p:nvGraphicFramePr>
        <p:xfrm>
          <a:off x="4862316" y="2043796"/>
          <a:ext cx="419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760" imgH="431640" progId="Equation.DSMT4">
                  <p:embed/>
                </p:oleObj>
              </mc:Choice>
              <mc:Fallback>
                <p:oleObj name="Equation" r:id="rId5" imgW="4190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2316" y="2043796"/>
                        <a:ext cx="4191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236F6D7-D6D7-4D2D-BAB4-8D57BC8F5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398795"/>
              </p:ext>
            </p:extLst>
          </p:nvPr>
        </p:nvGraphicFramePr>
        <p:xfrm>
          <a:off x="4862316" y="2981233"/>
          <a:ext cx="419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760" imgH="965160" progId="Equation.DSMT4">
                  <p:embed/>
                </p:oleObj>
              </mc:Choice>
              <mc:Fallback>
                <p:oleObj name="Equation" r:id="rId7" imgW="419076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2316" y="2981233"/>
                        <a:ext cx="41910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DBBC893-8516-49A8-A247-1CC46A810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967360"/>
              </p:ext>
            </p:extLst>
          </p:nvPr>
        </p:nvGraphicFramePr>
        <p:xfrm>
          <a:off x="4862316" y="4109149"/>
          <a:ext cx="416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65560" imgH="444240" progId="Equation.DSMT4">
                  <p:embed/>
                </p:oleObj>
              </mc:Choice>
              <mc:Fallback>
                <p:oleObj name="Equation" r:id="rId9" imgW="4165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62316" y="4109149"/>
                        <a:ext cx="41656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9999199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920442" y="2857637"/>
            <a:ext cx="242887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最小二乘法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51166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701343" y="2790522"/>
            <a:ext cx="2877711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线性代数回顾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81965-5C90-4D56-99D8-1F0C0E97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B1AE42-C951-464E-B876-8659FB46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2769"/>
              </p:ext>
            </p:extLst>
          </p:nvPr>
        </p:nvGraphicFramePr>
        <p:xfrm>
          <a:off x="929676" y="856063"/>
          <a:ext cx="726874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94">
                  <a:extLst>
                    <a:ext uri="{9D8B030D-6E8A-4147-A177-3AD203B41FA5}">
                      <a16:colId xmlns:a16="http://schemas.microsoft.com/office/drawing/2014/main" val="3449622386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354198680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279953445"/>
                    </a:ext>
                  </a:extLst>
                </a:gridCol>
                <a:gridCol w="1446294">
                  <a:extLst>
                    <a:ext uri="{9D8B030D-6E8A-4147-A177-3AD203B41FA5}">
                      <a16:colId xmlns:a16="http://schemas.microsoft.com/office/drawing/2014/main" val="2902266360"/>
                    </a:ext>
                  </a:extLst>
                </a:gridCol>
                <a:gridCol w="1483570">
                  <a:extLst>
                    <a:ext uri="{9D8B030D-6E8A-4147-A177-3AD203B41FA5}">
                      <a16:colId xmlns:a16="http://schemas.microsoft.com/office/drawing/2014/main" val="1831633295"/>
                    </a:ext>
                  </a:extLst>
                </a:gridCol>
              </a:tblGrid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房屋面积（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卧室数量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楼层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建成年限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房屋售价（</a:t>
                      </a:r>
                      <a:r>
                        <a:rPr lang="en-US" altLang="zh-CN" sz="1600" i="1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91905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60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68737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201m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275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22682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75.9m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78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34726"/>
                  </a:ext>
                </a:extLst>
              </a:tr>
              <a:tr h="289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70.2m</a:t>
                      </a:r>
                      <a:r>
                        <a:rPr lang="en-US" altLang="zh-CN" sz="1600" baseline="300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600" baseline="3000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</a:t>
                      </a:r>
                      <a:endParaRPr lang="zh-CN" altLang="en-US" sz="1600" b="0" i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66</a:t>
                      </a:r>
                      <a:r>
                        <a:rPr lang="zh-CN" altLang="en-US" sz="160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6043"/>
                  </a:ext>
                </a:extLst>
              </a:tr>
            </a:tbl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3062AD3-2F6B-4809-958E-50B69B3ED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950044"/>
              </p:ext>
            </p:extLst>
          </p:nvPr>
        </p:nvGraphicFramePr>
        <p:xfrm>
          <a:off x="2122526" y="3397657"/>
          <a:ext cx="21717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1358640" progId="Equation.DSMT4">
                  <p:embed/>
                </p:oleObj>
              </mc:Choice>
              <mc:Fallback>
                <p:oleObj name="Equation" r:id="rId2" imgW="217152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2526" y="3397657"/>
                        <a:ext cx="21717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1F4D0B-CFC0-45C9-AEC0-5120E5B72918}"/>
              </a:ext>
            </a:extLst>
          </p:cNvPr>
          <p:cNvSpPr/>
          <p:nvPr/>
        </p:nvSpPr>
        <p:spPr>
          <a:xfrm>
            <a:off x="869058" y="793488"/>
            <a:ext cx="5675325" cy="181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B3028AB-94E3-4F1C-A371-09867F470E1D}"/>
              </a:ext>
            </a:extLst>
          </p:cNvPr>
          <p:cNvSpPr/>
          <p:nvPr/>
        </p:nvSpPr>
        <p:spPr>
          <a:xfrm>
            <a:off x="3060595" y="2796099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BFC4D-40B7-4C15-8BBA-C0294465BBC8}"/>
              </a:ext>
            </a:extLst>
          </p:cNvPr>
          <p:cNvSpPr/>
          <p:nvPr/>
        </p:nvSpPr>
        <p:spPr>
          <a:xfrm>
            <a:off x="6661541" y="793488"/>
            <a:ext cx="1419722" cy="1817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E0C01A2-6E13-4808-A30B-D92B42E9058E}"/>
              </a:ext>
            </a:extLst>
          </p:cNvPr>
          <p:cNvSpPr/>
          <p:nvPr/>
        </p:nvSpPr>
        <p:spPr>
          <a:xfrm>
            <a:off x="7076678" y="2802154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142914D-86C2-4EE9-83ED-863D76EB7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82165"/>
              </p:ext>
            </p:extLst>
          </p:nvPr>
        </p:nvGraphicFramePr>
        <p:xfrm>
          <a:off x="6726326" y="3397657"/>
          <a:ext cx="939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1358640" progId="Equation.DSMT4">
                  <p:embed/>
                </p:oleObj>
              </mc:Choice>
              <mc:Fallback>
                <p:oleObj name="Equation" r:id="rId4" imgW="93960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26326" y="3397657"/>
                        <a:ext cx="939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168443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CBF9F-FADF-461A-917C-C7F448D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最小二乘法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5ED40-8C9A-4888-830E-4FF6B3DB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梯度下降过程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5AB9448-7719-44EC-BECB-290DA71132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12340"/>
              </p:ext>
            </p:extLst>
          </p:nvPr>
        </p:nvGraphicFramePr>
        <p:xfrm>
          <a:off x="1117988" y="120874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431640" progId="Equation.DSMT4">
                  <p:embed/>
                </p:oleObj>
              </mc:Choice>
              <mc:Fallback>
                <p:oleObj name="Equation" r:id="rId2" imgW="1473120" imgH="43164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420D35D-A163-4C66-AF5F-CB7B03F6C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7988" y="1208740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5BC701-90DC-425F-93B4-C2011FF3A8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360888"/>
              </p:ext>
            </p:extLst>
          </p:nvPr>
        </p:nvGraphicFramePr>
        <p:xfrm>
          <a:off x="1117988" y="1847683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32040" imgH="838080" progId="Equation.DSMT4">
                  <p:embed/>
                </p:oleObj>
              </mc:Choice>
              <mc:Fallback>
                <p:oleObj name="Equation" r:id="rId4" imgW="3632040" imgH="838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ECF1D93-9E8E-498F-BDF4-7DBB193E84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7988" y="1847683"/>
                        <a:ext cx="363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56950CC-F79C-4E52-ACCB-7CA4E8A5F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96596"/>
              </p:ext>
            </p:extLst>
          </p:nvPr>
        </p:nvGraphicFramePr>
        <p:xfrm>
          <a:off x="1117988" y="2761819"/>
          <a:ext cx="3213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000" imgH="736560" progId="Equation.DSMT4">
                  <p:embed/>
                </p:oleObj>
              </mc:Choice>
              <mc:Fallback>
                <p:oleObj name="Equation" r:id="rId6" imgW="32130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7988" y="2761819"/>
                        <a:ext cx="32131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箭头: 下 7">
            <a:extLst>
              <a:ext uri="{FF2B5EF4-FFF2-40B4-BE49-F238E27FC236}">
                <a16:creationId xmlns:a16="http://schemas.microsoft.com/office/drawing/2014/main" id="{DA05F280-8082-4121-AED0-5E6CE4EF5587}"/>
              </a:ext>
            </a:extLst>
          </p:cNvPr>
          <p:cNvSpPr/>
          <p:nvPr/>
        </p:nvSpPr>
        <p:spPr>
          <a:xfrm>
            <a:off x="2149498" y="3574355"/>
            <a:ext cx="589448" cy="303830"/>
          </a:xfrm>
          <a:prstGeom prst="downArrow">
            <a:avLst/>
          </a:prstGeom>
          <a:solidFill>
            <a:srgbClr val="F8CBAD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C94D502-2EB3-49D0-A7DD-293F70269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812214"/>
              </p:ext>
            </p:extLst>
          </p:nvPr>
        </p:nvGraphicFramePr>
        <p:xfrm>
          <a:off x="1428222" y="4128161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419040" progId="Equation.DSMT4">
                  <p:embed/>
                </p:oleObj>
              </mc:Choice>
              <mc:Fallback>
                <p:oleObj name="Equation" r:id="rId8" imgW="2031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8222" y="4128161"/>
                        <a:ext cx="20320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850187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44859" y="2857637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编程应用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2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92279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92D0-E1DE-4AD1-B8DF-D0506658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46BAA72-8A5E-466F-BDD8-48E342AC75ED}"/>
              </a:ext>
            </a:extLst>
          </p:cNvPr>
          <p:cNvSpPr/>
          <p:nvPr/>
        </p:nvSpPr>
        <p:spPr>
          <a:xfrm>
            <a:off x="564961" y="9693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读取数据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数据预处理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定义模型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定义损失函数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定义优化器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训练（梯度下降）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评测模型性能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E28B8C0-30DC-4099-8A02-4AD9780BD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85983"/>
              </p:ext>
            </p:extLst>
          </p:nvPr>
        </p:nvGraphicFramePr>
        <p:xfrm>
          <a:off x="4037986" y="1399839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7986" y="1399839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03AA22BB-3E65-483F-8C87-8088CE8240A6}"/>
              </a:ext>
            </a:extLst>
          </p:cNvPr>
          <p:cNvSpPr/>
          <p:nvPr/>
        </p:nvSpPr>
        <p:spPr>
          <a:xfrm rot="21152460">
            <a:off x="2575559" y="1767840"/>
            <a:ext cx="1173480" cy="21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F07BE4-02A8-4B3F-84C9-AB45A373BF68}"/>
              </a:ext>
            </a:extLst>
          </p:cNvPr>
          <p:cNvSpPr txBox="1"/>
          <p:nvPr/>
        </p:nvSpPr>
        <p:spPr>
          <a:xfrm>
            <a:off x="4037986" y="728099"/>
            <a:ext cx="364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均方误差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25A0DBA-EBB9-4832-8061-396B4B1E6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046972"/>
              </p:ext>
            </p:extLst>
          </p:nvPr>
        </p:nvGraphicFramePr>
        <p:xfrm>
          <a:off x="4210664" y="2510049"/>
          <a:ext cx="2250592" cy="80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93480" progId="Equation.DSMT4">
                  <p:embed/>
                </p:oleObj>
              </mc:Choice>
              <mc:Fallback>
                <p:oleObj name="Equation" r:id="rId4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0664" y="2510049"/>
                        <a:ext cx="2250592" cy="80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箭头: 右 9">
            <a:extLst>
              <a:ext uri="{FF2B5EF4-FFF2-40B4-BE49-F238E27FC236}">
                <a16:creationId xmlns:a16="http://schemas.microsoft.com/office/drawing/2014/main" id="{2BDBE741-1785-4739-9358-7DC9C15E1E47}"/>
              </a:ext>
            </a:extLst>
          </p:cNvPr>
          <p:cNvSpPr/>
          <p:nvPr/>
        </p:nvSpPr>
        <p:spPr>
          <a:xfrm rot="1575991">
            <a:off x="2457475" y="2489722"/>
            <a:ext cx="1730362" cy="22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4CE391-0920-4E2B-B633-63A5B692DDF5}"/>
              </a:ext>
            </a:extLst>
          </p:cNvPr>
          <p:cNvSpPr txBox="1"/>
          <p:nvPr/>
        </p:nvSpPr>
        <p:spPr>
          <a:xfrm>
            <a:off x="4064702" y="2203927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梯度下降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0370AC-B72A-4B1F-BB4B-4BA3A2CEFE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90597"/>
              </p:ext>
            </p:extLst>
          </p:nvPr>
        </p:nvGraphicFramePr>
        <p:xfrm>
          <a:off x="4150156" y="3689013"/>
          <a:ext cx="3988936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368280" progId="Equation.DSMT4">
                  <p:embed/>
                </p:oleObj>
              </mc:Choice>
              <mc:Fallback>
                <p:oleObj name="Equation" r:id="rId6" imgW="19303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50156" y="3689013"/>
                        <a:ext cx="3988936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D61539CF-6594-4A39-A5E3-98FBEA5995F9}"/>
              </a:ext>
            </a:extLst>
          </p:cNvPr>
          <p:cNvSpPr/>
          <p:nvPr/>
        </p:nvSpPr>
        <p:spPr>
          <a:xfrm rot="2598128">
            <a:off x="2212414" y="3386732"/>
            <a:ext cx="2127162" cy="196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10D912-E006-4CA6-9A1A-1EE50C3E238C}"/>
              </a:ext>
            </a:extLst>
          </p:cNvPr>
          <p:cNvSpPr txBox="1"/>
          <p:nvPr/>
        </p:nvSpPr>
        <p:spPr>
          <a:xfrm>
            <a:off x="4060879" y="3261599"/>
            <a:ext cx="364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不停重复</a:t>
            </a:r>
          </a:p>
        </p:txBody>
      </p:sp>
    </p:spTree>
    <p:extLst>
      <p:ext uri="{BB962C8B-B14F-4D97-AF65-F5344CB8AC3E}">
        <p14:creationId xmlns:p14="http://schemas.microsoft.com/office/powerpoint/2010/main" val="4074774137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52142-4E71-4408-AB5A-66FED1FA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79B0-0BC3-4F5A-A785-92CC842E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01" y="602429"/>
            <a:ext cx="8523798" cy="412118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使用</a:t>
            </a:r>
            <a:r>
              <a:rPr lang="en-US" altLang="zh-CN" dirty="0"/>
              <a:t>sklearn</a:t>
            </a:r>
            <a:r>
              <a:rPr lang="zh-CN" altLang="en-US" dirty="0"/>
              <a:t>和</a:t>
            </a:r>
            <a:r>
              <a:rPr lang="en-US" altLang="zh-CN" dirty="0"/>
              <a:t>TensorFlow</a:t>
            </a:r>
            <a:r>
              <a:rPr lang="zh-CN" altLang="en-US" dirty="0"/>
              <a:t>两种方式实现线性回归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训练数据存放在</a:t>
            </a:r>
            <a:r>
              <a:rPr lang="en-US" altLang="zh-CN" dirty="0"/>
              <a:t>multi_variable.txt</a:t>
            </a:r>
            <a:r>
              <a:rPr lang="zh-CN" altLang="en-US" dirty="0"/>
              <a:t>中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441A10-7CD1-4A60-B6AB-8024F022962A}"/>
              </a:ext>
            </a:extLst>
          </p:cNvPr>
          <p:cNvSpPr/>
          <p:nvPr/>
        </p:nvSpPr>
        <p:spPr>
          <a:xfrm>
            <a:off x="664038" y="1584296"/>
            <a:ext cx="78159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X_1           	x_2           	x_3            	y</a:t>
            </a:r>
          </a:p>
          <a:p>
            <a:r>
              <a:rPr lang="zh-CN" altLang="en-US" dirty="0"/>
              <a:t>0.839728	0.384401	0.427936	0.689234</a:t>
            </a:r>
          </a:p>
          <a:p>
            <a:r>
              <a:rPr lang="zh-CN" altLang="en-US" dirty="0"/>
              <a:t>0.751300	0.628308	0.607947	0.783176</a:t>
            </a:r>
          </a:p>
          <a:p>
            <a:r>
              <a:rPr lang="zh-CN" altLang="en-US" dirty="0"/>
              <a:t>0.117734	0.407543	0.769312	0.724076</a:t>
            </a:r>
          </a:p>
          <a:p>
            <a:r>
              <a:rPr lang="zh-CN" altLang="en-US" dirty="0"/>
              <a:t>0.367446	0.087254	0.837090	0.705322</a:t>
            </a:r>
          </a:p>
          <a:p>
            <a:r>
              <a:rPr lang="zh-CN" altLang="en-US" dirty="0"/>
              <a:t>0.983624	0.942050	0.348014	0.791177</a:t>
            </a:r>
          </a:p>
          <a:p>
            <a:r>
              <a:rPr lang="zh-CN" altLang="en-US" dirty="0"/>
              <a:t>0.128296	0.562249	0.463776	0.664412</a:t>
            </a:r>
          </a:p>
          <a:p>
            <a:r>
              <a:rPr lang="zh-CN" altLang="en-US" dirty="0"/>
              <a:t>0.742661	0.203818	0.505683	0.666735</a:t>
            </a:r>
          </a:p>
          <a:p>
            <a:r>
              <a:rPr lang="zh-CN" altLang="en-US" dirty="0"/>
              <a:t>0.510024	0.544419	0.113197	0.593845</a:t>
            </a:r>
          </a:p>
          <a:p>
            <a:r>
              <a:rPr lang="zh-CN" altLang="en-US" dirty="0"/>
              <a:t>0.331489	0.015713	0.498159	0.585739</a:t>
            </a:r>
          </a:p>
          <a:p>
            <a:r>
              <a:rPr lang="zh-CN" altLang="en-US" dirty="0"/>
              <a:t>0.507342	0.474522	0.227461	0.613877</a:t>
            </a:r>
          </a:p>
        </p:txBody>
      </p:sp>
    </p:spTree>
    <p:extLst>
      <p:ext uri="{BB962C8B-B14F-4D97-AF65-F5344CB8AC3E}">
        <p14:creationId xmlns:p14="http://schemas.microsoft.com/office/powerpoint/2010/main" val="2289857090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030-E770-4351-ABD6-95715EB4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1E53F-B8A4-40E6-A0AD-C5CA8AA1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</a:t>
            </a:r>
            <a:r>
              <a:rPr lang="en-US" altLang="zh-CN" dirty="0"/>
              <a:t>TensorFlow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010816-6AC3-4005-892A-D0BF23A3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05" y="1043554"/>
            <a:ext cx="4806268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[]; train_y = []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train_y.append([data[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D282DF-C208-4B54-A7E4-A29D6138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92" y="3735616"/>
            <a:ext cx="48213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tf.constant(train_x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tf.constant(train_y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=(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(train_y)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4676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E0D13-521B-4803-871D-1000688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193F3-1575-4365-91F5-4ADD676F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B72C1-99BC-44B7-A8FA-B1034737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2" y="1325255"/>
            <a:ext cx="5907488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data_iter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labels):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num_examples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(features)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indices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(num_examples))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random.shuffle(indices)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j = indices[i: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min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(i+batch_size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num_examples)]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yield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tf.gather(features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tf.gather(labels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axis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indices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=j)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00484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7D82-55B7-407A-8E80-F88B1500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2B1B-3B9C-43E9-82B1-AF79CCF3E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6F3A22-6C49-491D-B74C-0CA131F3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1043341"/>
            <a:ext cx="5274934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 = tf.Variable(tf.random.normal((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train_x.shape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stddev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 = tf.Variable(tf.zeros((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linreg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tf.matmul(X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0DFF7AA-1FD3-41F9-8DBE-98DFADD0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2954820"/>
            <a:ext cx="523269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/>
                <a:ea typeface="JetBrains Mono"/>
              </a:rPr>
              <a:t>squared_loss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(y_hat - tf.reshape(y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y_hat.shape)) **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/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4E7D51E-D3BE-4641-AE27-2874E525AA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78462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E28B8C0-30DC-4099-8A02-4AD9780BD2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1C2754E-9C3D-4963-AE10-687E9F4C4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18998"/>
              </p:ext>
            </p:extLst>
          </p:nvPr>
        </p:nvGraphicFramePr>
        <p:xfrm>
          <a:off x="5754764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31640" progId="Equation.DSMT4">
                  <p:embed/>
                </p:oleObj>
              </mc:Choice>
              <mc:Fallback>
                <p:oleObj name="Equation" r:id="rId4" imgW="1473120" imgH="4316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5AB9448-7719-44EC-BECB-290DA71132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4764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3B745BC1-45F5-4302-90F6-78AE09D6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4130299"/>
            <a:ext cx="4675902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31AEE46-F7E5-485B-9C7C-2B29B31D2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64925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749160" progId="Equation.DSMT4">
                  <p:embed/>
                </p:oleObj>
              </mc:Choice>
              <mc:Fallback>
                <p:oleObj name="Equation" r:id="rId6" imgW="4114800" imgH="7491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7A26BB5-E7F6-4BB3-BEDF-9CDAD4E971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885234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5242B-C34F-4E7C-8094-997DD1E7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2CB8A-B581-485A-9207-48FD50601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1E871-BC8A-4385-87A7-363D134F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126242"/>
            <a:ext cx="5207110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0.03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num_epochs =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net = linreg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loss = squared_loss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(num_epochs):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data_iter(batch_size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with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tf.GradientTape()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t.watch([theta_1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    l = tf.reduce_sum(loss(net(X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grads = t.gradient(l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    sgd([theta_1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lr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grads)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train_l = loss(net(train_x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'epoch %d, loss %f'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% (epoch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69AA62-B78B-4DD3-87DF-546CE305B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457700"/>
            <a:ext cx="520711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(linreg([[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theta_0))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0ACDAF-4B43-4488-A44B-552E8D925340}"/>
              </a:ext>
            </a:extLst>
          </p:cNvPr>
          <p:cNvSpPr/>
          <p:nvPr/>
        </p:nvSpPr>
        <p:spPr>
          <a:xfrm>
            <a:off x="5541064" y="125317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C3FB25-B890-4E78-AEE9-5A8EF488310E}"/>
              </a:ext>
            </a:extLst>
          </p:cNvPr>
          <p:cNvSpPr/>
          <p:nvPr/>
        </p:nvSpPr>
        <p:spPr>
          <a:xfrm>
            <a:off x="5923390" y="164636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C97802-4B15-4A64-AE9B-93945E4F3146}"/>
              </a:ext>
            </a:extLst>
          </p:cNvPr>
          <p:cNvSpPr/>
          <p:nvPr/>
        </p:nvSpPr>
        <p:spPr>
          <a:xfrm>
            <a:off x="5541064" y="310100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4793820-A8AF-471F-8BB6-DAF22CCE4DDC}"/>
              </a:ext>
            </a:extLst>
          </p:cNvPr>
          <p:cNvSpPr/>
          <p:nvPr/>
        </p:nvSpPr>
        <p:spPr>
          <a:xfrm>
            <a:off x="5836712" y="335569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17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D4C20-C041-4613-83C6-1E643ACA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B0091-747A-4BCF-9124-E83FAD57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转换为</a:t>
            </a:r>
            <a:r>
              <a:rPr lang="en-US" altLang="zh-CN" dirty="0"/>
              <a:t>numpy</a:t>
            </a:r>
            <a:r>
              <a:rPr lang="zh-CN" altLang="en-US" dirty="0"/>
              <a:t>格式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FC532-348D-4834-BD33-989B9FD3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1058388"/>
            <a:ext cx="5020099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eaLnBrk="0" hangingPunct="0"/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import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numpy</a:t>
            </a:r>
            <a:r>
              <a:rPr lang="zh-CN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200" dirty="0">
                <a:solidFill>
                  <a:srgbClr val="CC7832"/>
                </a:solidFill>
                <a:latin typeface="Arial Unicode MS"/>
                <a:ea typeface="JetBrains Mono"/>
              </a:rPr>
              <a:t>as </a:t>
            </a:r>
            <a:r>
              <a:rPr lang="en-US" altLang="zh-CN" sz="1200" dirty="0">
                <a:solidFill>
                  <a:srgbClr val="A9B7C6"/>
                </a:solidFill>
                <a:latin typeface="Arial Unicode MS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'one_variable.txt'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print(data[0], data[1])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train_x.append([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][i]]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, data[1][i], data[2][i]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28FDD12-9DFE-4364-A4E3-07B154B1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74" y="3990547"/>
            <a:ext cx="502009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 = np.array(data[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1812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3D471-BCFC-4DE3-96E5-12AE457C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BC2B4B-5736-44F1-82FD-96B435500853}"/>
              </a:ext>
            </a:extLst>
          </p:cNvPr>
          <p:cNvSpPr/>
          <p:nvPr/>
        </p:nvSpPr>
        <p:spPr>
          <a:xfrm>
            <a:off x="302150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Scalar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标量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88473AE-395B-4356-B2F6-93CB21683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7497"/>
              </p:ext>
            </p:extLst>
          </p:nvPr>
        </p:nvGraphicFramePr>
        <p:xfrm>
          <a:off x="808832" y="1551782"/>
          <a:ext cx="673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330120" progId="Equation.DSMT4">
                  <p:embed/>
                </p:oleObj>
              </mc:Choice>
              <mc:Fallback>
                <p:oleObj name="Equation" r:id="rId2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832" y="1551782"/>
                        <a:ext cx="6731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4A761D3-1DD8-48B0-B75E-F1FC654A1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690517"/>
              </p:ext>
            </p:extLst>
          </p:nvPr>
        </p:nvGraphicFramePr>
        <p:xfrm>
          <a:off x="967582" y="2053367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80880" progId="Equation.DSMT4">
                  <p:embed/>
                </p:oleObj>
              </mc:Choice>
              <mc:Fallback>
                <p:oleObj name="Equation" r:id="rId4" imgW="3553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582" y="2053367"/>
                        <a:ext cx="3556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B3FD6F2-45B7-4B8A-995F-6DF2958973B7}"/>
              </a:ext>
            </a:extLst>
          </p:cNvPr>
          <p:cNvSpPr/>
          <p:nvPr/>
        </p:nvSpPr>
        <p:spPr>
          <a:xfrm>
            <a:off x="5611684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矩阵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27763BB-AFA1-4258-8709-74B89D7258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838530"/>
              </p:ext>
            </p:extLst>
          </p:nvPr>
        </p:nvGraphicFramePr>
        <p:xfrm>
          <a:off x="5254196" y="1245674"/>
          <a:ext cx="1739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1777680" progId="Equation.DSMT4">
                  <p:embed/>
                </p:oleObj>
              </mc:Choice>
              <mc:Fallback>
                <p:oleObj name="Equation" r:id="rId6" imgW="173988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4196" y="1245674"/>
                        <a:ext cx="1739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A69562-861A-4729-9EE0-EE17B474F8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519838"/>
              </p:ext>
            </p:extLst>
          </p:nvPr>
        </p:nvGraphicFramePr>
        <p:xfrm>
          <a:off x="5654078" y="3613463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640" imgH="380880" progId="Equation.DSMT4">
                  <p:embed/>
                </p:oleObj>
              </mc:Choice>
              <mc:Fallback>
                <p:oleObj name="Equation" r:id="rId8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4078" y="3613463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7C51B15-02A8-448D-979A-9EDB48943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150572"/>
              </p:ext>
            </p:extLst>
          </p:nvPr>
        </p:nvGraphicFramePr>
        <p:xfrm>
          <a:off x="5384006" y="3232607"/>
          <a:ext cx="584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20" imgH="266400" progId="Equation.DSMT4">
                  <p:embed/>
                </p:oleObj>
              </mc:Choice>
              <mc:Fallback>
                <p:oleObj name="Equation" r:id="rId10" imgW="5839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84006" y="3232607"/>
                        <a:ext cx="5842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D17DFA9-D3FE-402C-86CA-B5D956ABA1E2}"/>
              </a:ext>
            </a:extLst>
          </p:cNvPr>
          <p:cNvSpPr txBox="1"/>
          <p:nvPr/>
        </p:nvSpPr>
        <p:spPr>
          <a:xfrm>
            <a:off x="6043016" y="3181291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608C41F-67EF-4447-9FF5-A6836BE2C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8554"/>
              </p:ext>
            </p:extLst>
          </p:nvPr>
        </p:nvGraphicFramePr>
        <p:xfrm>
          <a:off x="7489728" y="1683880"/>
          <a:ext cx="1333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33440" imgH="863280" progId="Equation.DSMT4">
                  <p:embed/>
                </p:oleObj>
              </mc:Choice>
              <mc:Fallback>
                <p:oleObj name="Equation" r:id="rId12" imgW="13334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89728" y="1683880"/>
                        <a:ext cx="13335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69A5DD54-8423-42FC-B25A-D4671D4F1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064854"/>
              </p:ext>
            </p:extLst>
          </p:nvPr>
        </p:nvGraphicFramePr>
        <p:xfrm>
          <a:off x="7478799" y="2869829"/>
          <a:ext cx="558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58720" imgH="279360" progId="Equation.DSMT4">
                  <p:embed/>
                </p:oleObj>
              </mc:Choice>
              <mc:Fallback>
                <p:oleObj name="Equation" r:id="rId14" imgW="558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478799" y="2869829"/>
                        <a:ext cx="558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6462145-0448-48FF-99D9-FF9E6E246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25976"/>
              </p:ext>
            </p:extLst>
          </p:nvPr>
        </p:nvGraphicFramePr>
        <p:xfrm>
          <a:off x="7845328" y="3363298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80" imgH="380880" progId="Equation.DSMT4">
                  <p:embed/>
                </p:oleObj>
              </mc:Choice>
              <mc:Fallback>
                <p:oleObj name="Equation" r:id="rId16" imgW="622080" imgH="380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CA69562-861A-4729-9EE0-EE17B474F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45328" y="3363298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6299268-4DA8-410E-A9AE-537D60383B35}"/>
              </a:ext>
            </a:extLst>
          </p:cNvPr>
          <p:cNvSpPr txBox="1"/>
          <p:nvPr/>
        </p:nvSpPr>
        <p:spPr>
          <a:xfrm>
            <a:off x="8078211" y="2809474"/>
            <a:ext cx="1065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Matrix</a:t>
            </a:r>
            <a:endParaRPr lang="zh-CN" altLang="en-US" sz="20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B1E7E4-1FEE-4035-9679-2962E217B671}"/>
              </a:ext>
            </a:extLst>
          </p:cNvPr>
          <p:cNvSpPr/>
          <p:nvPr/>
        </p:nvSpPr>
        <p:spPr>
          <a:xfrm>
            <a:off x="302150" y="2709134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Tensor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张量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9BEBB85-C809-4976-887B-FDB60B66BE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7702" y="3414846"/>
            <a:ext cx="1533525" cy="12954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9488162-929E-44C8-AD5A-5BA18205329C}"/>
              </a:ext>
            </a:extLst>
          </p:cNvPr>
          <p:cNvSpPr/>
          <p:nvPr/>
        </p:nvSpPr>
        <p:spPr>
          <a:xfrm>
            <a:off x="2850961" y="769492"/>
            <a:ext cx="1930718" cy="40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Vector 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向量</a:t>
            </a:r>
            <a:r>
              <a:rPr kumimoji="1"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34E21FC-068A-432C-9615-168F98682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295020"/>
              </p:ext>
            </p:extLst>
          </p:nvPr>
        </p:nvGraphicFramePr>
        <p:xfrm>
          <a:off x="3406775" y="1231529"/>
          <a:ext cx="774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74360" imgH="1777680" progId="Equation.DSMT4">
                  <p:embed/>
                </p:oleObj>
              </mc:Choice>
              <mc:Fallback>
                <p:oleObj name="Equation" r:id="rId19" imgW="77436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6775" y="1231529"/>
                        <a:ext cx="7747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ECBFE61-EA2A-48AC-B875-94BFB97BC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078645"/>
              </p:ext>
            </p:extLst>
          </p:nvPr>
        </p:nvGraphicFramePr>
        <p:xfrm>
          <a:off x="3597275" y="3148603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93480" imgH="380880" progId="Equation.DSMT4">
                  <p:embed/>
                </p:oleObj>
              </mc:Choice>
              <mc:Fallback>
                <p:oleObj name="Equation" r:id="rId21" imgW="3934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97275" y="3148603"/>
                        <a:ext cx="393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">
            <a:extLst>
              <a:ext uri="{FF2B5EF4-FFF2-40B4-BE49-F238E27FC236}">
                <a16:creationId xmlns:a16="http://schemas.microsoft.com/office/drawing/2014/main" id="{923F2587-3683-4D7F-BD7C-9074F0BEC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1572" y="4101475"/>
            <a:ext cx="5249893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tf.constant(range(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print(x.shape)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tf.reshape(x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9831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690C6-03F7-40A3-9679-59AD5ECA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25D89-F7BF-425A-A109-BAF01A89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模型定义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查看结果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B2B301-7319-433B-BE6D-827E8C8C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81100"/>
            <a:ext cx="5097623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22AA1E-EDCA-4A53-9199-ABD407003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294751"/>
            <a:ext cx="509762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1EF30E-DF32-44A2-A553-6A9157BF8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3335948"/>
            <a:ext cx="5081721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(lr.coef_)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weight theta_1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(lr.intercept_)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  <a:t># bias theta_0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(lr.predict([[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, 0.25, 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3EA3855-1159-485D-B9C4-4E2AE7F550A4}"/>
              </a:ext>
            </a:extLst>
          </p:cNvPr>
          <p:cNvSpPr/>
          <p:nvPr/>
        </p:nvSpPr>
        <p:spPr>
          <a:xfrm>
            <a:off x="5480104" y="107791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37B492-72A1-4E0C-92F3-FB8F1C049309}"/>
              </a:ext>
            </a:extLst>
          </p:cNvPr>
          <p:cNvSpPr/>
          <p:nvPr/>
        </p:nvSpPr>
        <p:spPr>
          <a:xfrm>
            <a:off x="5862430" y="147110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1D00FE-5A37-4801-85A8-C627BA066BCF}"/>
              </a:ext>
            </a:extLst>
          </p:cNvPr>
          <p:cNvSpPr/>
          <p:nvPr/>
        </p:nvSpPr>
        <p:spPr>
          <a:xfrm>
            <a:off x="5480104" y="292574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B3E2A4-A413-44E3-9D8A-3C4BE009C2E5}"/>
              </a:ext>
            </a:extLst>
          </p:cNvPr>
          <p:cNvSpPr/>
          <p:nvPr/>
        </p:nvSpPr>
        <p:spPr>
          <a:xfrm>
            <a:off x="5862430" y="3180434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 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31394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B865-D6FF-4FA7-9F0F-90DA684C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C3D165-9E69-40CD-8A30-AE39DB0D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63389"/>
            <a:ext cx="8523798" cy="4121188"/>
          </a:xfrm>
        </p:spPr>
        <p:txBody>
          <a:bodyPr/>
          <a:lstStyle/>
          <a:p>
            <a:r>
              <a:rPr lang="zh-CN" altLang="en-US" dirty="0"/>
              <a:t>读取数据</a:t>
            </a:r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06C6F6-43EE-49A7-BDAA-66CF9D719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04" y="1325255"/>
            <a:ext cx="4995913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numpy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np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file_name = os.path.join(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'multiple_variable.txt'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 = pd.read_table(file_name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 = []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for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i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    train_x.append([data[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][i]])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train_x = np.array(train_x)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 = np.array(data[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69828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8091F-ACC6-4ECA-8801-80634A6A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3DF15-6A69-4F13-9005-30CF354B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查看结果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84752-C670-4FF6-9C4A-C3C16E22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2913287"/>
            <a:ext cx="5097623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epoch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batch_size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model.compile(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optimizer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'sgd'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loss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'mean_squared_error'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model.fit(train_x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train_y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epochs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=epoch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batch_size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=batch_size)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038356D-02BB-4DFF-AB4A-0768C5D1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4512852"/>
            <a:ext cx="5097623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(model.layers[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].get_weights())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(model.predict(np.array([[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0.25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0.25,</a:t>
            </a:r>
            <a:r>
              <a:rPr lang="zh-CN" altLang="en-US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1200" dirty="0">
                <a:solidFill>
                  <a:srgbClr val="6897BB"/>
                </a:solidFill>
                <a:latin typeface="Arial Unicode MS" panose="020B0604020202020204"/>
                <a:ea typeface="JetBrains Mono"/>
              </a:rPr>
              <a:t>0.25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]])))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8B68A7C-BACB-4D18-8EF9-FBD04BDA1F25}"/>
              </a:ext>
            </a:extLst>
          </p:cNvPr>
          <p:cNvSpPr/>
          <p:nvPr/>
        </p:nvSpPr>
        <p:spPr>
          <a:xfrm>
            <a:off x="5556304" y="856932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6B3147-97F1-4799-AB7E-8D3DB465CA60}"/>
              </a:ext>
            </a:extLst>
          </p:cNvPr>
          <p:cNvSpPr/>
          <p:nvPr/>
        </p:nvSpPr>
        <p:spPr>
          <a:xfrm>
            <a:off x="5938630" y="1250121"/>
            <a:ext cx="2918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theta_1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theta_0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的结果各是多少？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BBDCF7E-B942-4ABD-9803-28333CD9FB28}"/>
              </a:ext>
            </a:extLst>
          </p:cNvPr>
          <p:cNvSpPr/>
          <p:nvPr/>
        </p:nvSpPr>
        <p:spPr>
          <a:xfrm>
            <a:off x="5556304" y="2704764"/>
            <a:ext cx="3509757" cy="1432711"/>
          </a:xfrm>
          <a:prstGeom prst="ellipse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566367-9A1C-430B-96B5-971A26A2E627}"/>
              </a:ext>
            </a:extLst>
          </p:cNvPr>
          <p:cNvSpPr/>
          <p:nvPr/>
        </p:nvSpPr>
        <p:spPr>
          <a:xfrm>
            <a:off x="5851952" y="2951210"/>
            <a:ext cx="29184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900000" algn="just"/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：如果特征输入为</a:t>
            </a: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[0.25, 0.25, 0.25]</a:t>
            </a:r>
            <a:r>
              <a:rPr lang="zh-CN" altLang="en-US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，请问模型预测的结果是多少？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C3903B5-6475-4E1A-BDDC-6C940AE6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8" y="1034712"/>
            <a:ext cx="4995913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train_x.shape[1]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2603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C329-582C-436E-8017-81EB6EEB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6355F1-5CB2-43C2-9546-2B47C78A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0412B1-840F-457A-8A10-1EB44503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90" y="1092020"/>
            <a:ext cx="6066264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 panose="020B0604020202020204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380640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0B1D-DE74-40BF-B20C-BB35DB77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D7828-BA64-4BBA-B41B-6236B323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F23B86-0ECB-4786-BAD7-75B17D372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17" y="1181945"/>
            <a:ext cx="493885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tf.constant(x_train_scaled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tf.constant(y_train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tf.constant(x_test_scaled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=tf.float32)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01614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BE315-09CA-4453-9A0B-EF57E520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573D1-F266-42EA-B61E-71C327B4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数据迭代器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E199E5-C879-4F93-95E1-6E69364DF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076604"/>
            <a:ext cx="6277070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data_iter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labels):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num_examples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(features)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indices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(num_examples))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random.shuffle(indices)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num_examples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j = indices[i: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min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(i+batch_size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num_examples)]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yield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tf.gather(features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tf.gather(labels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indices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=j)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data_iter(batch_size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25963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B45B-5155-4335-85F2-0F3F9AD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114BFCD-4850-4A92-93AE-5BE4C3BEF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</p:spPr>
        <p:txBody>
          <a:bodyPr/>
          <a:lstStyle/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定义损失函数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定义训练器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FBA3695-516C-4C1D-B053-91CF03217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455846"/>
              </p:ext>
            </p:extLst>
          </p:nvPr>
        </p:nvGraphicFramePr>
        <p:xfrm>
          <a:off x="5488427" y="2857974"/>
          <a:ext cx="3700263" cy="76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368280" progId="Equation.DSMT4">
                  <p:embed/>
                </p:oleObj>
              </mc:Choice>
              <mc:Fallback>
                <p:oleObj name="Equation" r:id="rId2" imgW="1790640" imgH="3682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4E7D51E-D3BE-4641-AE27-2874E525AA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8427" y="2857974"/>
                        <a:ext cx="3700263" cy="761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9D1CCC-70BD-4355-9544-D190375CC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01937"/>
              </p:ext>
            </p:extLst>
          </p:nvPr>
        </p:nvGraphicFramePr>
        <p:xfrm>
          <a:off x="6520481" y="1435451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31640" progId="Equation.DSMT4">
                  <p:embed/>
                </p:oleObj>
              </mc:Choice>
              <mc:Fallback>
                <p:oleObj name="Equation" r:id="rId4" imgW="147312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1C2754E-9C3D-4963-AE10-687E9F4C4F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0481" y="1435451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3087E84-6DBB-4A8C-B3A6-3CAB469DB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58141"/>
              </p:ext>
            </p:extLst>
          </p:nvPr>
        </p:nvGraphicFramePr>
        <p:xfrm>
          <a:off x="5055461" y="4235094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" imgH="749160" progId="Equation.DSMT4">
                  <p:embed/>
                </p:oleObj>
              </mc:Choice>
              <mc:Fallback>
                <p:oleObj name="Equation" r:id="rId6" imgW="4114800" imgH="74916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731AEE46-F7E5-485B-9C7C-2B29B31D21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55461" y="4235094"/>
                        <a:ext cx="4114800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AA37691-A0B8-4CAC-9D97-D0301A59A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1005020"/>
            <a:ext cx="6284504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 = tf.Variable(tf.random.normal((x_train_scaled.shape[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stddev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 = tf.Variable(tf.zeros((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linreg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tf.matmul(X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theta_1) + theta_0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FC192D2-895A-4A02-91AD-02A67E1A0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2992276"/>
            <a:ext cx="4366494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squared_loss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(y_hat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(y_hat - tf.reshape(y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y_hat.shape)) **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9303FA8-1C7D-4103-8B4A-A3CE2A0F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33" y="4163468"/>
            <a:ext cx="4425967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sgd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"""Mini-batch stochastic gradient descent."""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param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(params):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param.assign_sub(lr * grads[i] / batch_size)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2662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5362D-F824-4A9D-BD47-9447D35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-TensorFlow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B0BD3-8A42-4F69-ACFF-D1FDF9AF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测试集预测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32FBB-7951-4238-B00B-307511746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28644"/>
            <a:ext cx="5704640" cy="26930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0.03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num_epochs =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net = linreg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loss = squared_loss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(num_epochs):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data_iter(batch_size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tf.GradientTape()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t: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t.watch([theta_1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l = tf.reduce_sum(loss(net(X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grads = t.gradient(l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sgd([theta_1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grads)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train_l = loss(net(x_train_scaled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'epoch %d, loss %f'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(epoch +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tf.reduce_mean(train_l)))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336A33-D305-40D4-8F21-0B6D322F2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4380088"/>
            <a:ext cx="5688738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net(x_test_scaled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theta_0)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63937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3767F-5F61-4383-9111-E39854EA3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B3AFF-B2A3-4E0E-BCA6-BA6AB7EA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CAEF8-8CA2-412C-A75F-235208E6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5" y="1146777"/>
            <a:ext cx="5798634" cy="32932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08320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467F0-AF5F-4100-A341-18E2E795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-Sklearn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751D6-8856-4792-ADCA-04320D92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定义模型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训练与预测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7B0893-7961-42F6-89F7-109BD5C1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98835"/>
            <a:ext cx="5081721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15742C-4DC4-4AD9-B36A-9B56ADFD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2865566"/>
            <a:ext cx="5081721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sklearn.linear_model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LinearRegression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 = LinearRegression()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E456BE-996C-4F68-9B06-E3BEF387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00" y="4003552"/>
            <a:ext cx="5081721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lr.fit(x_train_scaled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lr.predict(x_test_scaled)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7600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C4675-907A-463C-85AF-51D977A3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5DA5B-7AA7-4065-8B0F-7DB7BEFE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中的最主要的两种数据格式</a:t>
            </a:r>
            <a:endParaRPr lang="en-US" altLang="zh-CN" dirty="0"/>
          </a:p>
          <a:p>
            <a:r>
              <a:rPr lang="en-US" altLang="zh-CN" dirty="0" err="1"/>
              <a:t>tf.constant</a:t>
            </a:r>
            <a:r>
              <a:rPr lang="en-US" altLang="zh-CN" dirty="0"/>
              <a:t> (</a:t>
            </a:r>
            <a:r>
              <a:rPr lang="zh-CN" altLang="en-US" dirty="0"/>
              <a:t>常量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常用于存储训练数据集，训练数据矩阵等。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tf.Variable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变量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常用于记录需要进行梯度下降更新的参数，参数矩阵等。</a:t>
            </a:r>
          </a:p>
        </p:txBody>
      </p:sp>
    </p:spTree>
    <p:extLst>
      <p:ext uri="{BB962C8B-B14F-4D97-AF65-F5344CB8AC3E}">
        <p14:creationId xmlns:p14="http://schemas.microsoft.com/office/powerpoint/2010/main" val="3751906046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1380E-D2C1-423F-9A62-C5AFE1E4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64D9C-333B-4E1A-AF7B-AB79AC04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加载数据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CF098-B4F5-4C1A-ADA3-5B7C21EB5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2" y="1025113"/>
            <a:ext cx="5547489" cy="38933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random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pandas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pd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tf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(tf.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__version__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'housing.train'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train_data = pd.read_table(train_file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test_file = os.path.join(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'data'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'housing.test'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test_data = pd.read_table(test_file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sep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None,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quoting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 = train_data.iloc[: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y_test = test_data.iloc[: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65632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BE8DA-3CBD-4AB8-85BB-CC002D70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6DDE3-EE94-4E07-B6FB-BD532428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特征缩放</a:t>
            </a:r>
            <a:r>
              <a:rPr lang="en-US" altLang="zh-CN" dirty="0"/>
              <a:t>(Feature Scaling)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模型定义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6DAA59-6123-449F-BC2C-51ADAF578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076532"/>
            <a:ext cx="5097623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feature scaling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sklearn.preprocessing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StandardScaler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 = StandardScaler()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scaler.fit(pd.concat([x_train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x_train_scaled = scaler.transform(x_train)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x_test_scaled = scaler.transform(x_test)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0C8B43-4B39-45DC-9DF4-27DF3436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49" y="2901950"/>
            <a:ext cx="5097623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tensorflow.keras.layers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tensorflow.keras.models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 = Input(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=(x_train_scaled.shape[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Dense(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'linear'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)(x)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 = Model(x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62867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F21EB-298C-45BE-A0BD-7D184C64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波士顿房价预测</a:t>
            </a:r>
            <a:r>
              <a:rPr lang="en-US" altLang="zh-CN" dirty="0"/>
              <a:t>-Keras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37E1D-EA67-44BD-817E-DC29F428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模型训练与预测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性能评估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AAEF35-44D3-4B5B-8CC6-2CD21C34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1125188"/>
            <a:ext cx="5660035" cy="14927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epoch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batch_size =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64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model.compile(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'sgd'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'mean_squared_error'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model.fit(x_train_scaled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y_train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=epoch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 = model.predict(x_test_scaled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=batch_size)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(y_pred)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D7EA320-E400-427B-A88F-A2F8D232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50" y="3348660"/>
            <a:ext cx="7109694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from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sklearn.metrics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mean_absolute_error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mean_squared_error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math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"Root Mean Squared Error: %.3f"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(math.sqrt(mean_squared_error(y_test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"Mean Absolute Error: %.3f"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(mean_absolute_error(y_test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y_pred)))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18547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FE12B-6BF4-4274-B092-872458C9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8C77F-9790-4272-903D-344E1524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矩阵元素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EDBB9DF-E561-4D80-89C4-968198AAA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548732"/>
              </p:ext>
            </p:extLst>
          </p:nvPr>
        </p:nvGraphicFramePr>
        <p:xfrm>
          <a:off x="1004095" y="1221581"/>
          <a:ext cx="2260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60440" imgH="1777680" progId="Equation.DSMT4">
                  <p:embed/>
                </p:oleObj>
              </mc:Choice>
              <mc:Fallback>
                <p:oleObj name="Equation" r:id="rId2" imgW="2260440" imgH="17776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27763BB-AFA1-4258-8709-74B89D7258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095" y="1221581"/>
                        <a:ext cx="22606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B0BED91-D5F4-4643-9F84-A9AE6A605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3300"/>
              </p:ext>
            </p:extLst>
          </p:nvPr>
        </p:nvGraphicFramePr>
        <p:xfrm>
          <a:off x="900113" y="3225329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31640" progId="Equation.DSMT4">
                  <p:embed/>
                </p:oleObj>
              </mc:Choice>
              <mc:Fallback>
                <p:oleObj name="Equation" r:id="rId4" imgW="634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0113" y="3225329"/>
                        <a:ext cx="6350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A4543A2-280F-4C7B-83A1-5B49E2BEB9DD}"/>
              </a:ext>
            </a:extLst>
          </p:cNvPr>
          <p:cNvSpPr txBox="1"/>
          <p:nvPr/>
        </p:nvSpPr>
        <p:spPr>
          <a:xfrm>
            <a:off x="1600181" y="3225329"/>
            <a:ext cx="3021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/>
              <a:t>行，第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/>
              <a:t>列的元素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5E9F1A-3784-412C-951C-A7FEFF4B4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332467"/>
              </p:ext>
            </p:extLst>
          </p:nvPr>
        </p:nvGraphicFramePr>
        <p:xfrm>
          <a:off x="4781550" y="1221581"/>
          <a:ext cx="13589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1777680" progId="Equation.DSMT4">
                  <p:embed/>
                </p:oleObj>
              </mc:Choice>
              <mc:Fallback>
                <p:oleObj name="Equation" r:id="rId6" imgW="1358640" imgH="1777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1550" y="1221581"/>
                        <a:ext cx="13589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C249B2DB-D94D-4264-BA8E-E4F5A4CC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" y="3871399"/>
            <a:ext cx="5404644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tf.zeros((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 = tf.ones((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 = tf.random.normal(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shape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mean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stddev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4895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85DAD-780F-4723-BBC1-75B36EB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BD45-9DB6-4D98-A4CF-62690F660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矩阵加法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7424BE9-0C40-41FD-8009-0F945B445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45744"/>
              </p:ext>
            </p:extLst>
          </p:nvPr>
        </p:nvGraphicFramePr>
        <p:xfrm>
          <a:off x="688975" y="1284288"/>
          <a:ext cx="35433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1346040" progId="Equation.DSMT4">
                  <p:embed/>
                </p:oleObj>
              </mc:Choice>
              <mc:Fallback>
                <p:oleObj name="Equation" r:id="rId2" imgW="354312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8975" y="1284288"/>
                        <a:ext cx="35433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F860563-4FB4-4CC6-A710-7200F697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31931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6720" progId="Equation.DSMT4">
                  <p:embed/>
                </p:oleObj>
              </mc:Choice>
              <mc:Fallback>
                <p:oleObj name="Equation" r:id="rId4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BF4D0CC-F5BC-43F3-9771-41808D159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3265"/>
              </p:ext>
            </p:extLst>
          </p:nvPr>
        </p:nvGraphicFramePr>
        <p:xfrm>
          <a:off x="774700" y="2746375"/>
          <a:ext cx="622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380880" progId="Equation.DSMT4">
                  <p:embed/>
                </p:oleObj>
              </mc:Choice>
              <mc:Fallback>
                <p:oleObj name="Equation" r:id="rId6" imgW="6220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4700" y="2746375"/>
                        <a:ext cx="622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99C727-3E3A-49FE-BABD-2B58384A8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3892"/>
              </p:ext>
            </p:extLst>
          </p:nvPr>
        </p:nvGraphicFramePr>
        <p:xfrm>
          <a:off x="2048272" y="274637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3567" imgH="381254" progId="Equation.DSMT4">
                  <p:embed/>
                </p:oleObj>
              </mc:Choice>
              <mc:Fallback>
                <p:oleObj name="Equation" r:id="rId8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48272" y="274637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5D2E041-D6CE-4F44-AAE0-73DB00366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95589"/>
              </p:ext>
            </p:extLst>
          </p:nvPr>
        </p:nvGraphicFramePr>
        <p:xfrm>
          <a:off x="3323431" y="2703995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3567" imgH="381254" progId="Equation.DSMT4">
                  <p:embed/>
                </p:oleObj>
              </mc:Choice>
              <mc:Fallback>
                <p:oleObj name="Equation" r:id="rId10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23431" y="2703995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C75B6-3A79-4885-A56C-EE1FFFAFA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488569"/>
              </p:ext>
            </p:extLst>
          </p:nvPr>
        </p:nvGraphicFramePr>
        <p:xfrm>
          <a:off x="6146800" y="3352800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306720" progId="Equation.DSMT4">
                  <p:embed/>
                </p:oleObj>
              </mc:Choice>
              <mc:Fallback>
                <p:oleObj name="Equation" r:id="rId12" imgW="914400" imgH="30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30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CF7E793-B957-408A-BEE4-7BB0A2195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719695"/>
              </p:ext>
            </p:extLst>
          </p:nvPr>
        </p:nvGraphicFramePr>
        <p:xfrm>
          <a:off x="5010150" y="1271495"/>
          <a:ext cx="31877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87440" imgH="1346040" progId="Equation.DSMT4">
                  <p:embed/>
                </p:oleObj>
              </mc:Choice>
              <mc:Fallback>
                <p:oleObj name="Equation" r:id="rId13" imgW="318744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0150" y="1271495"/>
                        <a:ext cx="31877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5F6D43D-3952-4AC3-A3FD-49BE1B5A7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37211"/>
              </p:ext>
            </p:extLst>
          </p:nvPr>
        </p:nvGraphicFramePr>
        <p:xfrm>
          <a:off x="5125166" y="2685883"/>
          <a:ext cx="623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23567" imgH="381254" progId="Equation.DSMT4">
                  <p:embed/>
                </p:oleObj>
              </mc:Choice>
              <mc:Fallback>
                <p:oleObj name="Equation" r:id="rId15" imgW="623567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25166" y="2685883"/>
                        <a:ext cx="62388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01A8A8A-78B2-4F17-9379-35B0767C4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651744"/>
              </p:ext>
            </p:extLst>
          </p:nvPr>
        </p:nvGraphicFramePr>
        <p:xfrm>
          <a:off x="6362700" y="2630488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47640" imgH="380880" progId="Equation.DSMT4">
                  <p:embed/>
                </p:oleObj>
              </mc:Choice>
              <mc:Fallback>
                <p:oleObj name="Equation" r:id="rId17" imgW="6476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62700" y="2630488"/>
                        <a:ext cx="647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">
            <a:extLst>
              <a:ext uri="{FF2B5EF4-FFF2-40B4-BE49-F238E27FC236}">
                <a16:creationId xmlns:a16="http://schemas.microsoft.com/office/drawing/2014/main" id="{48073DD8-D07D-4727-9202-102EB60EC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3592537"/>
            <a:ext cx="5457825" cy="4924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tf.constant([[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564746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6494A-95CE-4B39-96B8-8C0626F8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9A337-1FC8-45AF-B1F3-77260B5E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标量乘法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3D7C9EB-C4A1-4837-91CC-7C91ABB9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13765"/>
              </p:ext>
            </p:extLst>
          </p:nvPr>
        </p:nvGraphicFramePr>
        <p:xfrm>
          <a:off x="415925" y="1339683"/>
          <a:ext cx="39751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74760" imgH="1346040" progId="Equation.DSMT4">
                  <p:embed/>
                </p:oleObj>
              </mc:Choice>
              <mc:Fallback>
                <p:oleObj name="Equation" r:id="rId2" imgW="3974760" imgH="1346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925" y="1339683"/>
                        <a:ext cx="3975100" cy="134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374E1C-B09A-49C6-9EF3-0C1EBC642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568943"/>
              </p:ext>
            </p:extLst>
          </p:nvPr>
        </p:nvGraphicFramePr>
        <p:xfrm>
          <a:off x="4752977" y="1327150"/>
          <a:ext cx="41275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27400" imgH="1244520" progId="Equation.DSMT4">
                  <p:embed/>
                </p:oleObj>
              </mc:Choice>
              <mc:Fallback>
                <p:oleObj name="Equation" r:id="rId4" imgW="412740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52977" y="1327150"/>
                        <a:ext cx="4127500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DB99540-8E45-4DF9-B19B-5224117C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3148559"/>
            <a:ext cx="4983848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 = tf.constant([[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]])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+ Y)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(X / Y)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55082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303F7-D97D-4464-A11C-C6184E82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线性代数回顾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16F08-B223-404D-9985-7E3F4C35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联合运算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F153A05-E675-4D46-93AB-BF6AE88E5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44948"/>
              </p:ext>
            </p:extLst>
          </p:nvPr>
        </p:nvGraphicFramePr>
        <p:xfrm>
          <a:off x="484982" y="1301583"/>
          <a:ext cx="370840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08360" imgH="2768400" progId="Equation.DSMT4">
                  <p:embed/>
                </p:oleObj>
              </mc:Choice>
              <mc:Fallback>
                <p:oleObj name="Equation" r:id="rId2" imgW="3708360" imgH="276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982" y="1301583"/>
                        <a:ext cx="3708400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7C8290F-36F7-4AFE-9CCC-AC1905DA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018" y="1382524"/>
            <a:ext cx="4572000" cy="8925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A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1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4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B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5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C = tf.constant([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0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2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]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/>
                <a:ea typeface="JetBrains Mono"/>
              </a:rPr>
              <a:t>,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/>
                <a:ea typeface="JetBrains Mono"/>
              </a:rPr>
              <a:t>dtype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=tf.float32)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* A + B - C /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/>
                <a:ea typeface="JetBrains Mono"/>
              </a:rPr>
              <a:t>3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76075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4529</Words>
  <Application>Microsoft Office PowerPoint</Application>
  <PresentationFormat>全屏显示(16:9)</PresentationFormat>
  <Paragraphs>443</Paragraphs>
  <Slides>53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 Unicode MS</vt:lpstr>
      <vt:lpstr>华文彩云</vt:lpstr>
      <vt:lpstr>微软雅黑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线性代数回顾</vt:lpstr>
      <vt:lpstr>PowerPoint 演示文稿</vt:lpstr>
      <vt:lpstr>多变量线性回归</vt:lpstr>
      <vt:lpstr>多变量线性回归</vt:lpstr>
      <vt:lpstr>模型表示</vt:lpstr>
      <vt:lpstr>模型表示</vt:lpstr>
      <vt:lpstr>梯度下降</vt:lpstr>
      <vt:lpstr>梯度下降</vt:lpstr>
      <vt:lpstr>特征缩放(Feature Scaling)</vt:lpstr>
      <vt:lpstr>特征缩放</vt:lpstr>
      <vt:lpstr>学习率</vt:lpstr>
      <vt:lpstr>学习率</vt:lpstr>
      <vt:lpstr>多项式线性回归</vt:lpstr>
      <vt:lpstr>多项式回归</vt:lpstr>
      <vt:lpstr>PowerPoint 演示文稿</vt:lpstr>
      <vt:lpstr>最小二乘法</vt:lpstr>
      <vt:lpstr>最小二乘法</vt:lpstr>
      <vt:lpstr>PowerPoint 演示文稿</vt:lpstr>
      <vt:lpstr>编程应用</vt:lpstr>
      <vt:lpstr>编程应用</vt:lpstr>
      <vt:lpstr>编程应用</vt:lpstr>
      <vt:lpstr>TensorFlow</vt:lpstr>
      <vt:lpstr>TensorFlow</vt:lpstr>
      <vt:lpstr>TensorFlow</vt:lpstr>
      <vt:lpstr>Sklearn</vt:lpstr>
      <vt:lpstr>Sklearn</vt:lpstr>
      <vt:lpstr>Keras</vt:lpstr>
      <vt:lpstr>Keras</vt:lpstr>
      <vt:lpstr>波士顿房价预测-TensorFlow</vt:lpstr>
      <vt:lpstr>波士顿房价预测-TensorFlow</vt:lpstr>
      <vt:lpstr>波士顿房价预测-TensorFlow</vt:lpstr>
      <vt:lpstr>波士顿房价预测-TensorFlow</vt:lpstr>
      <vt:lpstr>波士顿房价预测-TensorFlow</vt:lpstr>
      <vt:lpstr>波士顿房价预测-Sklearn</vt:lpstr>
      <vt:lpstr>波士顿房价预测-Sklearn</vt:lpstr>
      <vt:lpstr>波士顿房价预测-Keras</vt:lpstr>
      <vt:lpstr>波士顿房价预测-Keras</vt:lpstr>
      <vt:lpstr>波士顿房价预测-Keras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 津</cp:lastModifiedBy>
  <cp:revision>3128</cp:revision>
  <cp:lastPrinted>2018-07-16T05:25:00Z</cp:lastPrinted>
  <dcterms:created xsi:type="dcterms:W3CDTF">2008-09-02T01:49:00Z</dcterms:created>
  <dcterms:modified xsi:type="dcterms:W3CDTF">2021-03-24T01:29:57Z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