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43"/>
  </p:notesMasterIdLst>
  <p:handoutMasterIdLst>
    <p:handoutMasterId r:id="rId44"/>
  </p:handoutMasterIdLst>
  <p:sldIdLst>
    <p:sldId id="399" r:id="rId3"/>
    <p:sldId id="884" r:id="rId4"/>
    <p:sldId id="1000" r:id="rId5"/>
    <p:sldId id="1006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4" r:id="rId15"/>
    <p:sldId id="1035" r:id="rId16"/>
    <p:sldId id="1036" r:id="rId17"/>
    <p:sldId id="1037" r:id="rId18"/>
    <p:sldId id="1038" r:id="rId19"/>
    <p:sldId id="1039" r:id="rId20"/>
    <p:sldId id="1040" r:id="rId21"/>
    <p:sldId id="1033" r:id="rId22"/>
    <p:sldId id="1041" r:id="rId23"/>
    <p:sldId id="1042" r:id="rId24"/>
    <p:sldId id="1044" r:id="rId25"/>
    <p:sldId id="1043" r:id="rId26"/>
    <p:sldId id="1045" r:id="rId27"/>
    <p:sldId id="1046" r:id="rId28"/>
    <p:sldId id="1047" r:id="rId29"/>
    <p:sldId id="1048" r:id="rId30"/>
    <p:sldId id="1050" r:id="rId31"/>
    <p:sldId id="1049" r:id="rId32"/>
    <p:sldId id="1051" r:id="rId33"/>
    <p:sldId id="1052" r:id="rId34"/>
    <p:sldId id="1053" r:id="rId35"/>
    <p:sldId id="1054" r:id="rId36"/>
    <p:sldId id="1055" r:id="rId37"/>
    <p:sldId id="1056" r:id="rId38"/>
    <p:sldId id="1057" r:id="rId39"/>
    <p:sldId id="1058" r:id="rId40"/>
    <p:sldId id="1059" r:id="rId41"/>
    <p:sldId id="883" r:id="rId42"/>
  </p:sldIdLst>
  <p:sldSz cx="9144000" cy="5143500" type="screen16x9"/>
  <p:notesSz cx="9942513" cy="6761163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3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5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8CBAD"/>
    <a:srgbClr val="EDEDED"/>
    <a:srgbClr val="D5CEC6"/>
    <a:srgbClr val="C3DDB3"/>
    <a:srgbClr val="C5E0B4"/>
    <a:srgbClr val="FFF2CC"/>
    <a:srgbClr val="EF8E4C"/>
    <a:srgbClr val="F0925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1100" autoAdjust="0"/>
  </p:normalViewPr>
  <p:slideViewPr>
    <p:cSldViewPr snapToGrid="0">
      <p:cViewPr varScale="1">
        <p:scale>
          <a:sx n="195" d="100"/>
          <a:sy n="195" d="100"/>
        </p:scale>
        <p:origin x="744" y="156"/>
      </p:cViewPr>
      <p:guideLst>
        <p:guide orient="horz" pos="1043"/>
        <p:guide pos="506"/>
        <p:guide pos="542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3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5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8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5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4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0056" y="351790"/>
            <a:ext cx="1017905" cy="93599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40056" y="351790"/>
            <a:ext cx="1017905" cy="935990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" y="407776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8" y="407775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3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2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6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63638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44" y="1651835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7031" y="1651637"/>
            <a:ext cx="993140" cy="997585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395" y="2850515"/>
            <a:ext cx="935990" cy="6223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21316" y="3519581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8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478216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7" y="478215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1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2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2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90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90" y="4587085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3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/>
          <a:srcRect l="11515" r="25620"/>
          <a:stretch>
            <a:fillRect/>
          </a:stretch>
        </p:blipFill>
        <p:spPr>
          <a:xfrm>
            <a:off x="492747" y="333756"/>
            <a:ext cx="936001" cy="93600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3"/>
          <a:srcRect l="45731" r="7755" b="58236"/>
          <a:stretch>
            <a:fillRect/>
          </a:stretch>
        </p:blipFill>
        <p:spPr>
          <a:xfrm>
            <a:off x="1474794" y="334398"/>
            <a:ext cx="3234428" cy="936000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1474795" y="333755"/>
            <a:ext cx="3234428" cy="936000"/>
          </a:xfrm>
          <a:prstGeom prst="rect">
            <a:avLst/>
          </a:prstGeom>
          <a:solidFill>
            <a:srgbClr val="5B9BD5">
              <a:lumMod val="20000"/>
              <a:lumOff val="80000"/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6592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492748" y="334397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6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6" y="333956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5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4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63638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5" y="1559777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1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4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6" y="3520216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8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478216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7" y="478215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1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2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2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90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90" y="4587085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1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4" y="4916053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z="900" smtClean="0">
                <a:solidFill>
                  <a:schemeClr val="tx2">
                    <a:lumMod val="75000"/>
                  </a:schemeClr>
                </a:solidFill>
              </a:rPr>
              <a:t>17:28</a:t>
            </a:fld>
            <a:r>
              <a:rPr lang="zh-CN" altLang="en-US" sz="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sz="900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5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64" indent="-24700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378" indent="-24700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690" indent="-21018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03" indent="-21018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17" indent="-2101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6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9" indent="-18287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1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4" y="4916053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z="900" smtClean="0">
                <a:solidFill>
                  <a:schemeClr val="tx2">
                    <a:lumMod val="75000"/>
                  </a:schemeClr>
                </a:solidFill>
              </a:rPr>
              <a:t>17:28</a:t>
            </a:fld>
            <a:r>
              <a:rPr lang="zh-CN" altLang="en-US" sz="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sz="900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5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64" indent="-24700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378" indent="-24700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690" indent="-21018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03" indent="-21018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17" indent="-2101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6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9" indent="-18287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7348" y="1830128"/>
            <a:ext cx="6887497" cy="179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编程基础（一）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云南大学信息学院  王津</a:t>
            </a:r>
            <a:endParaRPr lang="zh-CN" altLang="zh-CN" sz="1400" b="1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2023.2.27</a:t>
            </a:r>
            <a:endParaRPr lang="zh-CN" altLang="zh-CN" sz="1200" b="1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851925" y="1830128"/>
            <a:ext cx="1991033" cy="2019386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A9C2F-F004-412C-A9D6-5AFAEF1D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49685-51EE-40A8-BB01-CA7B1AB9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也可以使用</a:t>
            </a:r>
            <a:r>
              <a:rPr lang="en-US" altLang="zh-CN" dirty="0"/>
              <a:t>”</a:t>
            </a:r>
            <a:r>
              <a:rPr lang="zh-CN" altLang="en-US" dirty="0"/>
              <a:t>天池云</a:t>
            </a:r>
            <a:r>
              <a:rPr lang="en-US" altLang="zh-CN" dirty="0"/>
              <a:t>”</a:t>
            </a:r>
            <a:r>
              <a:rPr lang="zh-CN" altLang="en-US" dirty="0"/>
              <a:t>来运行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A61CC-DCF1-4F1D-AC9E-2CAC733E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79" y="1370243"/>
            <a:ext cx="484674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001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一些基本语法：</a:t>
            </a:r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(</a:t>
            </a:r>
            <a:r>
              <a:rPr lang="zh-CN" altLang="en-US" dirty="0"/>
              <a:t>切记</a:t>
            </a:r>
            <a:r>
              <a:rPr lang="en-US" altLang="zh-CN" dirty="0"/>
              <a:t>)</a:t>
            </a:r>
            <a:r>
              <a:rPr lang="zh-CN" altLang="en-US" dirty="0"/>
              <a:t>每段程序结束不需要用</a:t>
            </a:r>
            <a:r>
              <a:rPr lang="en-US" altLang="zh-CN" dirty="0"/>
              <a:t>;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#</a:t>
            </a:r>
            <a:r>
              <a:rPr lang="zh-CN" altLang="en-US" dirty="0"/>
              <a:t>用于注释，等同于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//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是严格大小写区分的，也就是说</a:t>
            </a:r>
            <a:r>
              <a:rPr lang="en-US" altLang="zh-CN" dirty="0"/>
              <a:t>Helloworld.py</a:t>
            </a:r>
            <a:r>
              <a:rPr lang="zh-CN" altLang="en-US" dirty="0"/>
              <a:t>和</a:t>
            </a:r>
            <a:r>
              <a:rPr lang="en-US" altLang="zh-CN" dirty="0"/>
              <a:t>helloworld.py</a:t>
            </a:r>
            <a:r>
              <a:rPr lang="zh-CN" altLang="en-US" dirty="0"/>
              <a:t>是两个文件，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也是两个不同的变量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2911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80110" y="2780418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基本概念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0156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      在</a:t>
            </a:r>
            <a:r>
              <a:rPr lang="en-US" altLang="zh-CN" dirty="0"/>
              <a:t>Python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种类型的数</a:t>
            </a:r>
            <a:r>
              <a:rPr lang="en-US" altLang="zh-CN" dirty="0"/>
              <a:t>——</a:t>
            </a:r>
            <a:r>
              <a:rPr lang="zh-CN" altLang="en-US" dirty="0"/>
              <a:t>整数、长整数、浮点数和复数。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是一个整数的例子。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长整数不过是大一些的整数。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3.23</a:t>
            </a:r>
            <a:r>
              <a:rPr lang="zh-CN" altLang="en-US" dirty="0"/>
              <a:t>和</a:t>
            </a:r>
            <a:r>
              <a:rPr lang="en-US" altLang="zh-CN" dirty="0"/>
              <a:t>52.3E-4</a:t>
            </a:r>
            <a:r>
              <a:rPr lang="zh-CN" altLang="en-US" dirty="0"/>
              <a:t>是浮点数的例子。</a:t>
            </a:r>
            <a:r>
              <a:rPr lang="en-US" altLang="zh-CN" dirty="0"/>
              <a:t>E</a:t>
            </a:r>
            <a:r>
              <a:rPr lang="zh-CN" altLang="en-US" dirty="0"/>
              <a:t>标记表示</a:t>
            </a:r>
            <a:r>
              <a:rPr lang="en-US" altLang="zh-CN" dirty="0"/>
              <a:t>10</a:t>
            </a:r>
            <a:r>
              <a:rPr lang="zh-CN" altLang="en-US" dirty="0"/>
              <a:t>的幂。在这里，</a:t>
            </a:r>
            <a:r>
              <a:rPr lang="en-US" altLang="zh-CN" dirty="0"/>
              <a:t>52.3E-4</a:t>
            </a:r>
            <a:r>
              <a:rPr lang="zh-CN" altLang="en-US" dirty="0"/>
              <a:t>表示</a:t>
            </a:r>
            <a:r>
              <a:rPr lang="en-US" altLang="zh-CN" dirty="0"/>
              <a:t>52.3 * 10-4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(-5+4j)</a:t>
            </a:r>
            <a:r>
              <a:rPr lang="zh-CN" altLang="en-US" dirty="0"/>
              <a:t>和</a:t>
            </a:r>
            <a:r>
              <a:rPr lang="en-US" altLang="zh-CN" dirty="0"/>
              <a:t>(2.3-4.6j)</a:t>
            </a:r>
            <a:r>
              <a:rPr lang="zh-CN" altLang="en-US" dirty="0"/>
              <a:t>是复数的例子。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任意变量不用提前定义，只用在使用时直接赋值即可。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a=100</a:t>
            </a:r>
            <a:r>
              <a:rPr lang="zh-CN" altLang="en-US" dirty="0"/>
              <a:t>或</a:t>
            </a:r>
            <a:r>
              <a:rPr lang="en-US" altLang="zh-CN" dirty="0"/>
              <a:t>b=0.2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3054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字符串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使用单引号（</a:t>
            </a:r>
            <a:r>
              <a:rPr lang="en-US" altLang="zh-CN" dirty="0"/>
              <a:t>'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你可以用单引号指示字符串，就如同</a:t>
            </a:r>
            <a:r>
              <a:rPr lang="en-US" altLang="zh-CN" dirty="0"/>
              <a:t>'Quote me on this'</a:t>
            </a:r>
            <a:r>
              <a:rPr lang="zh-CN" altLang="en-US" dirty="0"/>
              <a:t>这样。所有的空白，即空格和制表符都照原样保留。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使用双引号（</a:t>
            </a:r>
            <a:r>
              <a:rPr lang="en-US" altLang="zh-CN" dirty="0"/>
              <a:t>"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在双引号中的字符串与单引号中的字符串的使用完全相同，例如</a:t>
            </a:r>
            <a:r>
              <a:rPr lang="en-US" altLang="zh-CN" dirty="0"/>
              <a:t>"What's your name?"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9752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使用三引号（</a:t>
            </a:r>
            <a:r>
              <a:rPr lang="en-US" altLang="zh-CN" dirty="0"/>
              <a:t>'''</a:t>
            </a:r>
            <a:r>
              <a:rPr lang="zh-CN" altLang="en-US" dirty="0"/>
              <a:t>或</a:t>
            </a:r>
            <a:r>
              <a:rPr lang="en-US" altLang="zh-CN" dirty="0"/>
              <a:t>"""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利用三引号，你可以指示一个多行的字符串。你可以在三引号中自由的使用单引号和双引号。例如：</a:t>
            </a:r>
          </a:p>
          <a:p>
            <a:pPr marL="393055" lvl="1" indent="0">
              <a:buNone/>
            </a:pPr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'''This is a multi-line string. This is the first line.</a:t>
            </a:r>
          </a:p>
          <a:p>
            <a:pPr marL="393055" lvl="1" indent="0">
              <a:buNone/>
            </a:pPr>
            <a:r>
              <a:rPr lang="en-US" altLang="zh-CN" dirty="0"/>
              <a:t>This is the second line.</a:t>
            </a:r>
          </a:p>
          <a:p>
            <a:pPr marL="393055" lvl="1" indent="0">
              <a:buNone/>
            </a:pPr>
            <a:r>
              <a:rPr lang="en-US" altLang="zh-CN" dirty="0"/>
              <a:t>"What's your name?," I asked.</a:t>
            </a:r>
          </a:p>
          <a:p>
            <a:pPr marL="393055" lvl="1" indent="0">
              <a:buNone/>
            </a:pPr>
            <a:r>
              <a:rPr lang="en-US" altLang="zh-CN" dirty="0"/>
              <a:t>He said "Bond, James Bond."</a:t>
            </a:r>
          </a:p>
          <a:p>
            <a:pPr marL="393055" lvl="1" indent="0">
              <a:buNone/>
            </a:pPr>
            <a:r>
              <a:rPr lang="en-US" altLang="zh-CN" dirty="0"/>
              <a:t>'''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97447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转义符</a:t>
            </a:r>
            <a:r>
              <a:rPr lang="en-US" altLang="zh-CN" dirty="0"/>
              <a:t>(1)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假设你想要在一个字符串中包含一个单引号（</a:t>
            </a:r>
            <a:r>
              <a:rPr lang="en-US" altLang="zh-CN" dirty="0"/>
              <a:t>'</a:t>
            </a:r>
            <a:r>
              <a:rPr lang="zh-CN" altLang="en-US" dirty="0"/>
              <a:t>），那么你该怎么指示这个字符串？例如，这个字符串是</a:t>
            </a:r>
            <a:r>
              <a:rPr lang="en-US" altLang="zh-CN" dirty="0"/>
              <a:t>What's your name?</a:t>
            </a:r>
            <a:r>
              <a:rPr lang="zh-CN" altLang="en-US" dirty="0"/>
              <a:t>。你肯定不会用</a:t>
            </a:r>
            <a:r>
              <a:rPr lang="en-US" altLang="zh-CN" dirty="0"/>
              <a:t>'What's your name?'</a:t>
            </a:r>
            <a:r>
              <a:rPr lang="zh-CN" altLang="en-US" dirty="0"/>
              <a:t>来指示它，因为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会弄不明白这个字符串从何处开始，何处结束。所以，你需要指明单引号而不是字符串的结尾。可以通过 转义符 来完成这个任务。你用</a:t>
            </a:r>
            <a:r>
              <a:rPr lang="en-US" altLang="zh-CN" dirty="0"/>
              <a:t>\'</a:t>
            </a:r>
            <a:r>
              <a:rPr lang="zh-CN" altLang="en-US" dirty="0"/>
              <a:t>来指示单引号</a:t>
            </a:r>
            <a:r>
              <a:rPr lang="en-US" altLang="zh-CN" dirty="0"/>
              <a:t>——</a:t>
            </a:r>
            <a:r>
              <a:rPr lang="zh-CN" altLang="en-US" dirty="0"/>
              <a:t>注意这个反斜杠。现在你可以把字符串表示为</a:t>
            </a:r>
            <a:r>
              <a:rPr lang="en-US" altLang="zh-CN" dirty="0"/>
              <a:t>'What\'s your name?'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437983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转义符</a:t>
            </a:r>
            <a:r>
              <a:rPr lang="en-US" altLang="zh-CN" dirty="0"/>
              <a:t>(2)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在一个字符串中，行末的单独一个反斜杠表示字符串在下一行继续，而不是开始一个新的行。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"This is the first sentence.\</a:t>
            </a:r>
          </a:p>
          <a:p>
            <a:pPr marL="393055" lvl="1" indent="0">
              <a:buNone/>
            </a:pPr>
            <a:r>
              <a:rPr lang="en-US" altLang="zh-CN" dirty="0"/>
              <a:t>This is the second sentence."</a:t>
            </a:r>
          </a:p>
          <a:p>
            <a:pPr marL="393055" lvl="1" indent="0">
              <a:buNone/>
            </a:pPr>
            <a:r>
              <a:rPr lang="zh-CN" altLang="en-US" dirty="0"/>
              <a:t>等价于</a:t>
            </a:r>
            <a:r>
              <a:rPr lang="en-US" altLang="zh-CN" dirty="0"/>
              <a:t>"This is the first sentence. This is the second sentence."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9959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变量是标识符的例子。 标识符 是用来标识 某样东西 的名字。在命名标识符的时候，你要遵循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这些规则：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标识符的第一个字符必须是字母表中的字母（大写或小写）或者一个下划线（</a:t>
            </a:r>
            <a:r>
              <a:rPr lang="en-US" altLang="zh-CN" dirty="0"/>
              <a:t>’_’</a:t>
            </a:r>
            <a:r>
              <a:rPr lang="zh-CN" altLang="en-US" dirty="0"/>
              <a:t>）。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标识符名称的其他部分可以由字母（大写或小写）、下划线（</a:t>
            </a:r>
            <a:r>
              <a:rPr lang="en-US" altLang="zh-CN" dirty="0"/>
              <a:t>’_ ’</a:t>
            </a:r>
            <a:r>
              <a:rPr lang="zh-CN" altLang="en-US" dirty="0"/>
              <a:t>）或数字（</a:t>
            </a:r>
            <a:r>
              <a:rPr lang="en-US" altLang="zh-CN" dirty="0"/>
              <a:t>0-9</a:t>
            </a:r>
            <a:r>
              <a:rPr lang="zh-CN" altLang="en-US" dirty="0"/>
              <a:t>）组成。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标识符名称是对大小写敏感的。例如，</a:t>
            </a:r>
            <a:r>
              <a:rPr lang="en-US" altLang="zh-CN" dirty="0" err="1"/>
              <a:t>myname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zh-CN" altLang="en-US" dirty="0"/>
              <a:t>不是一个标识符。注意前者中的小写</a:t>
            </a:r>
            <a:r>
              <a:rPr lang="en-US" altLang="zh-CN" dirty="0"/>
              <a:t>n</a:t>
            </a:r>
            <a:r>
              <a:rPr lang="zh-CN" altLang="en-US" dirty="0"/>
              <a:t>和后者中的大写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有效 标识符名称的例子有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zh-CN" altLang="en-US" dirty="0"/>
              <a:t>、</a:t>
            </a:r>
            <a:r>
              <a:rPr lang="en-US" altLang="zh-CN" dirty="0"/>
              <a:t>name_23</a:t>
            </a:r>
            <a:r>
              <a:rPr lang="zh-CN" altLang="en-US" dirty="0"/>
              <a:t>和</a:t>
            </a:r>
            <a:r>
              <a:rPr lang="en-US" altLang="zh-CN" dirty="0"/>
              <a:t>a1b2_c3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无效 标识符名称的例子有</a:t>
            </a:r>
            <a:r>
              <a:rPr lang="en-US" altLang="zh-CN" dirty="0"/>
              <a:t>2things</a:t>
            </a:r>
            <a:r>
              <a:rPr lang="zh-CN" altLang="en-US" dirty="0"/>
              <a:t>、</a:t>
            </a:r>
            <a:r>
              <a:rPr lang="en-US" altLang="zh-CN" dirty="0"/>
              <a:t>this is spaced out</a:t>
            </a:r>
            <a:r>
              <a:rPr lang="zh-CN" altLang="en-US" dirty="0"/>
              <a:t>和</a:t>
            </a:r>
            <a:r>
              <a:rPr lang="en-US" altLang="zh-CN" dirty="0"/>
              <a:t>my-name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60359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一句话总结，和</a:t>
            </a:r>
            <a:r>
              <a:rPr lang="en-US" altLang="zh-CN" dirty="0"/>
              <a:t>C</a:t>
            </a:r>
            <a:r>
              <a:rPr lang="zh-CN" altLang="en-US" dirty="0"/>
              <a:t>语言一模一样。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数据类型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变量可以处理不同类型的值，称为数据类型。基本的类型是数和字符串。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使用变量时只需要给它们赋一个值。不需要声明或定义数据类型。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特别之处仅包含类。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8894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53482" y="2586443"/>
            <a:ext cx="5362735" cy="369372"/>
            <a:chOff x="6255321" y="1264843"/>
            <a:chExt cx="3419123" cy="715117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1511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基本概念</a:t>
              </a: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827780" y="7620"/>
            <a:ext cx="5316220" cy="153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5" y="1976310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53482" y="1976307"/>
            <a:ext cx="5356760" cy="370891"/>
            <a:chOff x="6274658" y="1378056"/>
            <a:chExt cx="3419123" cy="554862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52590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开发环境的安装</a:t>
              </a: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5" y="258040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5" y="320230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966674" y="3177965"/>
            <a:ext cx="5549543" cy="403512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7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5" y="384183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147625" y="3823090"/>
            <a:ext cx="5398079" cy="385013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6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控制流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207709" y="3209379"/>
            <a:ext cx="5327933" cy="369372"/>
          </a:xfrm>
          <a:prstGeom prst="rect">
            <a:avLst/>
          </a:prstGeom>
          <a:noFill/>
        </p:spPr>
        <p:txBody>
          <a:bodyPr wrap="square" lIns="121960" tIns="60980" rIns="121960" bIns="6098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005136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3" grpId="2" bldLvl="0" animBg="1"/>
      <p:bldP spid="32" grpId="0" bldLvl="0" animBg="1"/>
      <p:bldP spid="32" grpId="1" bldLvl="0" animBg="1"/>
      <p:bldP spid="32" grpId="2" bldLvl="0" animBg="1"/>
      <p:bldP spid="36" grpId="0" bldLvl="0" animBg="1"/>
      <p:bldP spid="36" grpId="1" bldLvl="0" animBg="1"/>
      <p:bldP spid="36" grpId="2" bldLvl="0" animBg="1"/>
      <p:bldP spid="40" grpId="0" bldLvl="0" animBg="1"/>
      <p:bldP spid="40" grpId="1" bldLvl="0" animBg="1"/>
      <p:bldP spid="40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范例</a:t>
            </a:r>
            <a:endParaRPr lang="en-US" altLang="zh-CN" dirty="0"/>
          </a:p>
          <a:p>
            <a:pPr marL="393055" lvl="1" indent="0">
              <a:buNone/>
            </a:pPr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# Filename : var.py</a:t>
            </a:r>
          </a:p>
          <a:p>
            <a:pPr marL="393055" lvl="1" indent="0">
              <a:buNone/>
            </a:pPr>
            <a:r>
              <a:rPr lang="en-US" altLang="zh-CN" dirty="0"/>
              <a:t>i = 5</a:t>
            </a:r>
          </a:p>
          <a:p>
            <a:pPr marL="393055" lvl="1" indent="0">
              <a:buNone/>
            </a:pPr>
            <a:r>
              <a:rPr lang="en-US" altLang="zh-CN" dirty="0"/>
              <a:t>print(i)</a:t>
            </a:r>
          </a:p>
          <a:p>
            <a:pPr marL="393055" lvl="1" indent="0">
              <a:buNone/>
            </a:pPr>
            <a:r>
              <a:rPr lang="en-US" altLang="zh-CN" dirty="0"/>
              <a:t>i = i + 1</a:t>
            </a:r>
          </a:p>
          <a:p>
            <a:pPr marL="393055" lvl="1" indent="0">
              <a:buNone/>
            </a:pPr>
            <a:r>
              <a:rPr lang="en-US" altLang="zh-CN" dirty="0"/>
              <a:t>print(i)</a:t>
            </a:r>
          </a:p>
          <a:p>
            <a:pPr marL="393055" lvl="1" indent="0">
              <a:buNone/>
            </a:pPr>
            <a:r>
              <a:rPr lang="en-US" altLang="zh-CN" dirty="0"/>
              <a:t>s = '''This is a multi-line string.</a:t>
            </a:r>
          </a:p>
          <a:p>
            <a:pPr marL="393055" lvl="1" indent="0">
              <a:buNone/>
            </a:pPr>
            <a:r>
              <a:rPr lang="en-US" altLang="zh-CN" dirty="0"/>
              <a:t>This is the second line.'''</a:t>
            </a:r>
          </a:p>
          <a:p>
            <a:pPr marL="393055" lvl="1" indent="0">
              <a:buNone/>
            </a:pPr>
            <a:r>
              <a:rPr lang="en-US" altLang="zh-CN" dirty="0"/>
              <a:t>print(s)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17075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A4A1E-1835-40C9-9610-A7508AB0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653BC-5FD2-46FD-BF3D-4239CD12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逻辑行与物理行</a:t>
            </a:r>
            <a:endParaRPr lang="en-US" altLang="zh-CN" dirty="0"/>
          </a:p>
          <a:p>
            <a:pPr marL="651501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如果你想要在一个物理行中使用多于一个逻辑行，那么你需要使用分号（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）来特别地标明这种用法。分号表示一个逻辑行</a:t>
            </a:r>
            <a:r>
              <a:rPr lang="en-US" altLang="zh-CN" dirty="0"/>
              <a:t>/</a:t>
            </a:r>
            <a:r>
              <a:rPr lang="zh-CN" altLang="en-US" dirty="0"/>
              <a:t>语句的结束。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5E8E0B-81E0-4B3C-B2FB-E282B497205E}"/>
              </a:ext>
            </a:extLst>
          </p:cNvPr>
          <p:cNvSpPr/>
          <p:nvPr/>
        </p:nvSpPr>
        <p:spPr>
          <a:xfrm>
            <a:off x="1832708" y="214971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 = 5</a:t>
            </a:r>
          </a:p>
          <a:p>
            <a:r>
              <a:rPr lang="en-US" altLang="zh-CN" dirty="0"/>
              <a:t>print(i)</a:t>
            </a:r>
          </a:p>
          <a:p>
            <a:r>
              <a:rPr lang="zh-CN" altLang="en-US" dirty="0"/>
              <a:t>也可以写为</a:t>
            </a:r>
            <a:endParaRPr lang="en-US" altLang="zh-CN" dirty="0"/>
          </a:p>
          <a:p>
            <a:r>
              <a:rPr lang="en-US" altLang="zh-CN" dirty="0"/>
              <a:t>i = 5; print(i);</a:t>
            </a:r>
          </a:p>
          <a:p>
            <a:r>
              <a:rPr lang="zh-CN" altLang="en-US" dirty="0"/>
              <a:t>或者</a:t>
            </a:r>
            <a:endParaRPr lang="en-US" altLang="zh-CN" dirty="0"/>
          </a:p>
          <a:p>
            <a:r>
              <a:rPr lang="en-US" altLang="zh-CN" dirty="0"/>
              <a:t>i = 5; print(i)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431569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04F0D-D587-4367-85DC-CBE5C791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504A7-B5D4-48E5-A05F-3CC4404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缩进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空白在</a:t>
            </a:r>
            <a:r>
              <a:rPr lang="en-US" altLang="zh-CN" dirty="0"/>
              <a:t>Python</a:t>
            </a:r>
            <a:r>
              <a:rPr lang="zh-CN" altLang="en-US" dirty="0"/>
              <a:t>中是重要的。事实上行首的空白是重要的。它称为缩进。在逻辑行首的空白（空格和制表符）用来决定逻辑行的缩进层次，从而用来决定语句的分组。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这意味着同一层次的语句必须有相同的缩进。每一组这样的语句称为一个块。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如何缩进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每个缩进层次使用 单个制表符 或 两个或四个空格 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不要混合使用制表符和空格来缩进，因为这在跨越不同的平台的时候，无法正常工作。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39303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60737" y="2780418"/>
            <a:ext cx="260840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运算符与表达式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70444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51A1-7389-4C4B-BB73-179162C6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FC503-555F-487F-8342-DC08F455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你可以交互地使用解释器来计算例子中给出的表达式。例如，为了测试表达式</a:t>
            </a:r>
            <a:r>
              <a:rPr lang="en-US" altLang="zh-CN" dirty="0"/>
              <a:t>2 + 3</a:t>
            </a:r>
            <a:r>
              <a:rPr lang="zh-CN" altLang="en-US" dirty="0"/>
              <a:t>，使用交互式的带提示符的</a:t>
            </a:r>
            <a:r>
              <a:rPr lang="en-US" altLang="zh-CN" dirty="0"/>
              <a:t>Python</a:t>
            </a:r>
            <a:r>
              <a:rPr lang="zh-CN" altLang="en-US" dirty="0"/>
              <a:t>解释器：</a:t>
            </a:r>
          </a:p>
          <a:p>
            <a:endParaRPr lang="en-US" altLang="zh-CN" dirty="0"/>
          </a:p>
          <a:p>
            <a:r>
              <a:rPr lang="en-US" altLang="zh-CN" dirty="0"/>
              <a:t>&gt;&gt;&gt; 2 + 3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&gt;&gt;&gt; 3 * 5</a:t>
            </a:r>
          </a:p>
          <a:p>
            <a:r>
              <a:rPr lang="en-US" altLang="zh-CN" dirty="0"/>
              <a:t>15</a:t>
            </a:r>
          </a:p>
          <a:p>
            <a:r>
              <a:rPr lang="en-US" altLang="zh-CN" dirty="0"/>
              <a:t>&gt;&gt;&gt;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92834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0C6F-8E8B-4317-8DB1-68A647D3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CE8EFA-C139-41BB-AF53-C0D5DE57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7" y="737941"/>
            <a:ext cx="6179106" cy="4121150"/>
          </a:xfrm>
        </p:spPr>
      </p:pic>
    </p:spTree>
    <p:extLst>
      <p:ext uri="{BB962C8B-B14F-4D97-AF65-F5344CB8AC3E}">
        <p14:creationId xmlns:p14="http://schemas.microsoft.com/office/powerpoint/2010/main" val="3849914745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9B8C-02E4-4F2D-B3B0-BECC827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2B43F7A2-3938-48B4-A23F-FB69D1F98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0" y="625475"/>
            <a:ext cx="5349144" cy="4121150"/>
          </a:xfrm>
        </p:spPr>
      </p:pic>
    </p:spTree>
    <p:extLst>
      <p:ext uri="{BB962C8B-B14F-4D97-AF65-F5344CB8AC3E}">
        <p14:creationId xmlns:p14="http://schemas.microsoft.com/office/powerpoint/2010/main" val="1130450115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CA19B-5DA1-4002-8273-227D48A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4851A-EB79-4C16-B46D-2932445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运算符优先级</a:t>
            </a:r>
            <a:endParaRPr lang="en-US" altLang="zh-CN" dirty="0"/>
          </a:p>
          <a:p>
            <a:r>
              <a:rPr lang="zh-CN" altLang="en-US" dirty="0"/>
              <a:t>事实上，建议你使用圆括号来分组运算符和操作数，以便能够明确地指出运算的先后顺序，使程序尽可能地易读。例如，</a:t>
            </a:r>
            <a:r>
              <a:rPr lang="en-US" altLang="zh-CN" dirty="0"/>
              <a:t>2 + (3 * 4)</a:t>
            </a:r>
            <a:r>
              <a:rPr lang="zh-CN" altLang="en-US" dirty="0"/>
              <a:t>显然比</a:t>
            </a:r>
            <a:r>
              <a:rPr lang="en-US" altLang="zh-CN" dirty="0"/>
              <a:t>2 + 3 * 4</a:t>
            </a:r>
            <a:r>
              <a:rPr lang="zh-CN" altLang="en-US" dirty="0"/>
              <a:t>清晰。与此同时，圆括号也应该正确使用，而不应该用得过滥（比如</a:t>
            </a:r>
            <a:r>
              <a:rPr lang="en-US" altLang="zh-CN" dirty="0"/>
              <a:t>2 + (3 + 4)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2886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456E-D8D0-4965-B1B9-48B3ABAB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00B9-5D51-48D6-BD43-7EA09FB2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试试看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BA1C11-46C9-4BAE-A0D4-CFA07000D5CD}"/>
              </a:ext>
            </a:extLst>
          </p:cNvPr>
          <p:cNvSpPr/>
          <p:nvPr/>
        </p:nvSpPr>
        <p:spPr>
          <a:xfrm>
            <a:off x="647903" y="12707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length = 5</a:t>
            </a:r>
          </a:p>
          <a:p>
            <a:r>
              <a:rPr lang="en-US" altLang="zh-CN" dirty="0"/>
              <a:t>breadth = 2</a:t>
            </a:r>
          </a:p>
          <a:p>
            <a:r>
              <a:rPr lang="en-US" altLang="zh-CN" dirty="0"/>
              <a:t>area = length * breadth</a:t>
            </a:r>
          </a:p>
          <a:p>
            <a:r>
              <a:rPr lang="en-US" altLang="zh-CN" dirty="0"/>
              <a:t>print('Area is', area)</a:t>
            </a:r>
          </a:p>
          <a:p>
            <a:r>
              <a:rPr lang="en-US" altLang="zh-CN" dirty="0"/>
              <a:t>print('Perimeter is', 2 * (length + breadth))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9141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53234" y="2780418"/>
            <a:ext cx="122341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控制流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2446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60737" y="2780418"/>
            <a:ext cx="260840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开发环境的安装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4717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F8A21-442E-4751-B6D3-A6949F0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356BC-75F6-49D2-8886-154DAAA1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语句用来检验一个条件， 如果 条件为真，我们运行一块语句（称为 </a:t>
            </a:r>
            <a:r>
              <a:rPr lang="en-US" altLang="zh-CN" dirty="0"/>
              <a:t>if-</a:t>
            </a:r>
            <a:r>
              <a:rPr lang="zh-CN" altLang="en-US" dirty="0"/>
              <a:t>块 ）， 否则 我们处理另外一块语句（称为 </a:t>
            </a:r>
            <a:r>
              <a:rPr lang="en-US" altLang="zh-CN" dirty="0"/>
              <a:t>else-</a:t>
            </a:r>
            <a:r>
              <a:rPr lang="zh-CN" altLang="en-US" dirty="0"/>
              <a:t>块 ）。 </a:t>
            </a:r>
            <a:r>
              <a:rPr lang="en-US" altLang="zh-CN" dirty="0"/>
              <a:t>else </a:t>
            </a:r>
            <a:r>
              <a:rPr lang="zh-CN" altLang="en-US" dirty="0"/>
              <a:t>从句是可选的。</a:t>
            </a:r>
            <a:endParaRPr lang="en-US" altLang="zh-CN" dirty="0"/>
          </a:p>
          <a:p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关键词：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和</a:t>
            </a:r>
            <a:r>
              <a:rPr lang="en-US" altLang="zh-CN" dirty="0" err="1"/>
              <a:t>elif</a:t>
            </a:r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Bool</a:t>
            </a:r>
            <a:r>
              <a:rPr lang="zh-CN" altLang="en-US" dirty="0"/>
              <a:t>型变量</a:t>
            </a:r>
            <a:r>
              <a:rPr lang="en-US" altLang="zh-CN" dirty="0"/>
              <a:t>:True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注意大小写</a:t>
            </a:r>
            <a:r>
              <a:rPr lang="en-US" altLang="zh-CN" dirty="0"/>
              <a:t>)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</a:t>
            </a:r>
            <a:r>
              <a:rPr lang="zh-CN" altLang="en-US" dirty="0"/>
              <a:t>语句。你可以使用</a:t>
            </a:r>
            <a:r>
              <a:rPr lang="en-US" altLang="zh-CN" dirty="0"/>
              <a:t>if..</a:t>
            </a:r>
            <a:r>
              <a:rPr lang="en-US" altLang="zh-CN" dirty="0" err="1"/>
              <a:t>elif</a:t>
            </a:r>
            <a:r>
              <a:rPr lang="en-US" altLang="zh-CN" dirty="0"/>
              <a:t>..else</a:t>
            </a:r>
            <a:r>
              <a:rPr lang="zh-CN" altLang="en-US" dirty="0"/>
              <a:t>语句来完成同样的工作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607039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593FB-C9EB-40E1-A981-F968EB32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B1DD4-96E1-4B59-A1D5-E9BE0C58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试试看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921702-EAC2-493F-B030-080CDF8C8036}"/>
              </a:ext>
            </a:extLst>
          </p:cNvPr>
          <p:cNvSpPr/>
          <p:nvPr/>
        </p:nvSpPr>
        <p:spPr>
          <a:xfrm>
            <a:off x="921733" y="1062766"/>
            <a:ext cx="7019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number = 23</a:t>
            </a:r>
          </a:p>
          <a:p>
            <a:r>
              <a:rPr lang="en-US" altLang="zh-CN" dirty="0"/>
              <a:t>guess = int(</a:t>
            </a:r>
            <a:r>
              <a:rPr lang="en-US" altLang="zh-CN" dirty="0" err="1"/>
              <a:t>raw_input</a:t>
            </a:r>
            <a:r>
              <a:rPr lang="en-US" altLang="zh-CN" dirty="0"/>
              <a:t>('Enter an integer : '))</a:t>
            </a:r>
          </a:p>
          <a:p>
            <a:r>
              <a:rPr lang="en-US" altLang="zh-CN" dirty="0"/>
              <a:t>if guess == number:</a:t>
            </a:r>
          </a:p>
          <a:p>
            <a:r>
              <a:rPr lang="en-US" altLang="zh-CN" dirty="0"/>
              <a:t>    print('Congratulations, you guessed it.') # New block starts here</a:t>
            </a:r>
          </a:p>
          <a:p>
            <a:r>
              <a:rPr lang="en-US" altLang="zh-CN" dirty="0"/>
              <a:t>    print("(but you do not win any prizes!)") # New block ends here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guess &lt; number:</a:t>
            </a:r>
          </a:p>
          <a:p>
            <a:r>
              <a:rPr lang="en-US" altLang="zh-CN" dirty="0"/>
              <a:t>    print('No, it is a little higher than that' ) # Another block</a:t>
            </a:r>
          </a:p>
          <a:p>
            <a:r>
              <a:rPr lang="en-US" altLang="zh-CN" dirty="0"/>
              <a:t># You can do whatever you want in a block ...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print('No, it is a little lower than that')</a:t>
            </a:r>
          </a:p>
          <a:p>
            <a:r>
              <a:rPr lang="en-US" altLang="zh-CN" dirty="0"/>
              <a:t>    # you must have guess &gt; number to reach here</a:t>
            </a:r>
          </a:p>
          <a:p>
            <a:r>
              <a:rPr lang="en-US" altLang="zh-CN" dirty="0"/>
              <a:t>    print('Done')</a:t>
            </a:r>
          </a:p>
          <a:p>
            <a:r>
              <a:rPr lang="en-US" altLang="zh-CN" dirty="0"/>
              <a:t># This last statement is always executed, after the if statement is executed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20832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90C69-E8FA-441A-A020-A5317C23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81CA6-504B-461E-B6F0-811F9B99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 只要在一个条件为真的情况下，</a:t>
            </a:r>
            <a:r>
              <a:rPr lang="en-US" altLang="zh-CN" dirty="0"/>
              <a:t>while</a:t>
            </a:r>
            <a:r>
              <a:rPr lang="zh-CN" altLang="en-US" dirty="0"/>
              <a:t>语句允许你重复执行一块语句。</a:t>
            </a:r>
            <a:r>
              <a:rPr lang="en-US" altLang="zh-CN" dirty="0"/>
              <a:t>while</a:t>
            </a:r>
            <a:r>
              <a:rPr lang="zh-CN" altLang="en-US" dirty="0"/>
              <a:t>语句是所谓 循环 语句的一个例子。</a:t>
            </a:r>
            <a:r>
              <a:rPr lang="en-US" altLang="zh-CN" dirty="0"/>
              <a:t>while</a:t>
            </a:r>
            <a:r>
              <a:rPr lang="zh-CN" altLang="en-US" dirty="0"/>
              <a:t>语句有一个可选的</a:t>
            </a:r>
            <a:r>
              <a:rPr lang="en-US" altLang="zh-CN" dirty="0"/>
              <a:t>else</a:t>
            </a:r>
            <a:r>
              <a:rPr lang="zh-CN" altLang="en-US" dirty="0"/>
              <a:t>从句。</a:t>
            </a:r>
            <a:endParaRPr lang="en-US" altLang="zh-CN" dirty="0"/>
          </a:p>
          <a:p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关键词：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可以等效地理解为值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需要注意的是</a:t>
            </a:r>
            <a:r>
              <a:rPr lang="en-US" altLang="zh-CN" dirty="0"/>
              <a:t>else</a:t>
            </a:r>
            <a:r>
              <a:rPr lang="zh-CN" altLang="en-US" dirty="0"/>
              <a:t>在</a:t>
            </a:r>
            <a:r>
              <a:rPr lang="en-US" altLang="zh-CN" dirty="0"/>
              <a:t>while</a:t>
            </a:r>
            <a:r>
              <a:rPr lang="zh-CN" altLang="en-US" dirty="0"/>
              <a:t>后面退出循环时会执行一次，除非遇到了</a:t>
            </a:r>
            <a:r>
              <a:rPr lang="en-US" altLang="zh-CN" dirty="0"/>
              <a:t>break</a:t>
            </a:r>
            <a:r>
              <a:rPr lang="zh-CN" altLang="en-US" dirty="0"/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908596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D245-D2B5-4E4F-A3BB-3F0DC495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A9E4DD-4E9C-45DD-B649-55B3F484454C}"/>
              </a:ext>
            </a:extLst>
          </p:cNvPr>
          <p:cNvSpPr/>
          <p:nvPr/>
        </p:nvSpPr>
        <p:spPr>
          <a:xfrm>
            <a:off x="828827" y="647879"/>
            <a:ext cx="678954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 Filename: while.py</a:t>
            </a:r>
          </a:p>
          <a:p>
            <a:r>
              <a:rPr lang="en-US" altLang="zh-CN" sz="1600" dirty="0"/>
              <a:t>number = 23</a:t>
            </a:r>
          </a:p>
          <a:p>
            <a:r>
              <a:rPr lang="en-US" altLang="zh-CN" sz="1600" dirty="0"/>
              <a:t>running = True</a:t>
            </a:r>
          </a:p>
          <a:p>
            <a:r>
              <a:rPr lang="en-US" altLang="zh-CN" sz="1600" dirty="0"/>
              <a:t>while running:</a:t>
            </a:r>
          </a:p>
          <a:p>
            <a:r>
              <a:rPr lang="en-US" altLang="zh-CN" sz="1600" dirty="0"/>
              <a:t>    guess = int(</a:t>
            </a:r>
            <a:r>
              <a:rPr lang="en-US" altLang="zh-CN" sz="1600" dirty="0" err="1"/>
              <a:t>raw_input</a:t>
            </a:r>
            <a:r>
              <a:rPr lang="en-US" altLang="zh-CN" sz="1600" dirty="0"/>
              <a:t>('Enter an integer : '))</a:t>
            </a:r>
          </a:p>
          <a:p>
            <a:r>
              <a:rPr lang="en-US" altLang="zh-CN" sz="1600" dirty="0"/>
              <a:t>    if guess == number:</a:t>
            </a:r>
          </a:p>
          <a:p>
            <a:r>
              <a:rPr lang="en-US" altLang="zh-CN" sz="1600" dirty="0"/>
              <a:t>        print 'Congratulations, you guessed it.'</a:t>
            </a:r>
          </a:p>
          <a:p>
            <a:r>
              <a:rPr lang="en-US" altLang="zh-CN" sz="1600" dirty="0"/>
              <a:t>        running = False # this causes the while loop to stop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elif</a:t>
            </a:r>
            <a:r>
              <a:rPr lang="en-US" altLang="zh-CN" sz="1600" dirty="0"/>
              <a:t> guess &lt; number:</a:t>
            </a:r>
          </a:p>
          <a:p>
            <a:r>
              <a:rPr lang="en-US" altLang="zh-CN" sz="1600" dirty="0"/>
              <a:t>        print 'No, it is a little higher than that'</a:t>
            </a:r>
          </a:p>
          <a:p>
            <a:r>
              <a:rPr lang="en-US" altLang="zh-CN" sz="1600" dirty="0"/>
              <a:t>    else:</a:t>
            </a:r>
          </a:p>
          <a:p>
            <a:r>
              <a:rPr lang="en-US" altLang="zh-CN" sz="1600" dirty="0"/>
              <a:t>        print 'No, it is a little lower than that'</a:t>
            </a:r>
          </a:p>
          <a:p>
            <a:r>
              <a:rPr lang="en-US" altLang="zh-CN" sz="1600" dirty="0"/>
              <a:t>else:</a:t>
            </a:r>
          </a:p>
          <a:p>
            <a:r>
              <a:rPr lang="en-US" altLang="zh-CN" sz="1600" dirty="0"/>
              <a:t>    print 'The while loop is over.'</a:t>
            </a:r>
          </a:p>
          <a:p>
            <a:r>
              <a:rPr lang="en-US" altLang="zh-CN" sz="1600" dirty="0"/>
              <a:t>    # Do anything else you want to do here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 'Done'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9268075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FFF4-11CA-47CB-829B-15421864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6633C-0C9D-4252-BBD4-957F570A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for..in</a:t>
            </a:r>
            <a:r>
              <a:rPr lang="zh-CN" altLang="en-US" dirty="0"/>
              <a:t>是另外一个循环语句，它在一序列的对象上 递归 即逐一使用队列中的每个项目。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7C0600-AF3C-4996-9A3D-4DA87C2635CD}"/>
              </a:ext>
            </a:extLst>
          </p:cNvPr>
          <p:cNvSpPr/>
          <p:nvPr/>
        </p:nvSpPr>
        <p:spPr>
          <a:xfrm>
            <a:off x="887506" y="26301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Filename: for.py</a:t>
            </a:r>
          </a:p>
          <a:p>
            <a:r>
              <a:rPr lang="en-US" altLang="zh-CN" dirty="0"/>
              <a:t>for i in range(1, 5):</a:t>
            </a:r>
          </a:p>
          <a:p>
            <a:r>
              <a:rPr lang="en-US" altLang="zh-CN" dirty="0"/>
              <a:t>    print(i)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print('The for loop is over')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22536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0FD0-628C-411B-B057-D17C9EF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021B-D788-4F19-964B-88D8907D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循环从根本上不同于</a:t>
            </a:r>
            <a:r>
              <a:rPr lang="en-US" altLang="zh-CN" dirty="0"/>
              <a:t>C/C++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循环。</a:t>
            </a:r>
            <a:r>
              <a:rPr lang="en-US" altLang="zh-CN" dirty="0"/>
              <a:t>C#</a:t>
            </a:r>
            <a:r>
              <a:rPr lang="zh-CN" altLang="en-US" dirty="0"/>
              <a:t>程序员会注意到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循环与</a:t>
            </a:r>
            <a:r>
              <a:rPr lang="en-US" altLang="zh-CN" dirty="0"/>
              <a:t>C#</a:t>
            </a:r>
            <a:r>
              <a:rPr lang="zh-CN" altLang="en-US" dirty="0"/>
              <a:t>中的</a:t>
            </a:r>
            <a:r>
              <a:rPr lang="en-US" altLang="zh-CN" dirty="0"/>
              <a:t>foreach</a:t>
            </a:r>
            <a:r>
              <a:rPr lang="zh-CN" altLang="en-US" dirty="0"/>
              <a:t>循环十分类似。</a:t>
            </a:r>
            <a:r>
              <a:rPr lang="en-US" altLang="zh-CN" dirty="0"/>
              <a:t>Java</a:t>
            </a:r>
            <a:r>
              <a:rPr lang="zh-CN" altLang="en-US" dirty="0"/>
              <a:t>程序员会注意到它与</a:t>
            </a:r>
            <a:r>
              <a:rPr lang="en-US" altLang="zh-CN" dirty="0"/>
              <a:t>Java 1.5</a:t>
            </a:r>
            <a:r>
              <a:rPr lang="zh-CN" altLang="en-US" dirty="0"/>
              <a:t>中的</a:t>
            </a:r>
            <a:r>
              <a:rPr lang="en-US" altLang="zh-CN" dirty="0"/>
              <a:t>for (int i : </a:t>
            </a:r>
            <a:r>
              <a:rPr lang="en-US" altLang="zh-CN" dirty="0" err="1"/>
              <a:t>IntArray</a:t>
            </a:r>
            <a:r>
              <a:rPr lang="en-US" altLang="zh-CN" dirty="0"/>
              <a:t>)</a:t>
            </a:r>
            <a:r>
              <a:rPr lang="zh-CN" altLang="en-US" dirty="0"/>
              <a:t>相似。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中，如果你想要写</a:t>
            </a:r>
            <a:r>
              <a:rPr lang="en-US" altLang="zh-CN" dirty="0"/>
              <a:t>for (int i = 0; i &lt; 5; i++)</a:t>
            </a:r>
            <a:r>
              <a:rPr lang="zh-CN" altLang="en-US" dirty="0"/>
              <a:t>，那么用</a:t>
            </a:r>
            <a:r>
              <a:rPr lang="en-US" altLang="zh-CN" dirty="0"/>
              <a:t>Python</a:t>
            </a:r>
            <a:r>
              <a:rPr lang="zh-CN" altLang="en-US" dirty="0"/>
              <a:t>，你写成</a:t>
            </a:r>
            <a:r>
              <a:rPr lang="en-US" altLang="zh-CN" dirty="0"/>
              <a:t>for i in range(0,5)</a:t>
            </a:r>
            <a:r>
              <a:rPr lang="zh-CN" altLang="en-US" dirty="0"/>
              <a:t>。你会注意到，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循环更加简单、明白、不易出错。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983162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9BD6-4C62-410F-9F58-462DCE12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1E873-E592-4130-852A-41388F8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语句是用来 终止 循环语句的，即哪怕循环条件没有称为</a:t>
            </a:r>
            <a:r>
              <a:rPr lang="en-US" altLang="zh-CN" dirty="0"/>
              <a:t>False</a:t>
            </a:r>
            <a:r>
              <a:rPr lang="zh-CN" altLang="en-US" dirty="0"/>
              <a:t>或序列还没有被完全递归，也停止执行循环语句。</a:t>
            </a:r>
            <a:endParaRPr lang="en-US" altLang="zh-CN" dirty="0"/>
          </a:p>
          <a:p>
            <a:r>
              <a:rPr lang="zh-CN" altLang="en-US" dirty="0"/>
              <a:t>一个重要的注释是，如果你从</a:t>
            </a:r>
            <a:r>
              <a:rPr lang="en-US" altLang="zh-CN" dirty="0"/>
              <a:t>for</a:t>
            </a:r>
            <a:r>
              <a:rPr lang="zh-CN" altLang="en-US" dirty="0"/>
              <a:t>或</a:t>
            </a:r>
            <a:r>
              <a:rPr lang="en-US" altLang="zh-CN" dirty="0"/>
              <a:t>while</a:t>
            </a:r>
            <a:r>
              <a:rPr lang="zh-CN" altLang="en-US" dirty="0"/>
              <a:t>循环中 终止 ，任何对应的循环</a:t>
            </a:r>
            <a:r>
              <a:rPr lang="en-US" altLang="zh-CN" dirty="0"/>
              <a:t>else</a:t>
            </a:r>
            <a:r>
              <a:rPr lang="zh-CN" altLang="en-US" dirty="0"/>
              <a:t>块将不执行。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56835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AC9D5-F842-44F7-9376-9888AFD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9E45A-5E03-4D5C-9306-0FA48B53135D}"/>
              </a:ext>
            </a:extLst>
          </p:cNvPr>
          <p:cNvSpPr/>
          <p:nvPr/>
        </p:nvSpPr>
        <p:spPr>
          <a:xfrm>
            <a:off x="486539" y="89596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Filename: break.py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s = </a:t>
            </a:r>
            <a:r>
              <a:rPr lang="en-US" altLang="zh-CN" dirty="0" err="1"/>
              <a:t>raw_input</a:t>
            </a:r>
            <a:r>
              <a:rPr lang="en-US" altLang="zh-CN" dirty="0"/>
              <a:t>('Enter something : ')</a:t>
            </a:r>
          </a:p>
          <a:p>
            <a:r>
              <a:rPr lang="en-US" altLang="zh-CN" dirty="0"/>
              <a:t>    if s == 'quit':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print('Length of the string is', </a:t>
            </a:r>
            <a:r>
              <a:rPr lang="en-US" altLang="zh-CN" dirty="0" err="1"/>
              <a:t>len</a:t>
            </a:r>
            <a:r>
              <a:rPr lang="en-US" altLang="zh-CN" dirty="0"/>
              <a:t>(s))</a:t>
            </a:r>
          </a:p>
          <a:p>
            <a:r>
              <a:rPr lang="en-US" altLang="zh-CN" dirty="0"/>
              <a:t>print('Done')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01790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4579-FE26-4B7F-B3E8-DB93B25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77D4-46BE-493D-9C4C-AD48FC21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 继续 进行下一轮循环。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continue</a:t>
            </a:r>
            <a:r>
              <a:rPr lang="zh-CN" altLang="en-US" dirty="0"/>
              <a:t>语句对于</a:t>
            </a:r>
            <a:r>
              <a:rPr lang="en-US" altLang="zh-CN" dirty="0"/>
              <a:t>for</a:t>
            </a:r>
            <a:r>
              <a:rPr lang="zh-CN" altLang="en-US" dirty="0"/>
              <a:t>循环，</a:t>
            </a:r>
            <a:r>
              <a:rPr lang="en-US" altLang="zh-CN" dirty="0"/>
              <a:t>while</a:t>
            </a:r>
            <a:r>
              <a:rPr lang="zh-CN" altLang="en-US" dirty="0"/>
              <a:t>循坏都有效。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92027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5C02-DAE6-4996-8B25-867CB756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控制流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6BEF15-B805-46EC-9F85-CAA25E77C51A}"/>
              </a:ext>
            </a:extLst>
          </p:cNvPr>
          <p:cNvSpPr/>
          <p:nvPr/>
        </p:nvSpPr>
        <p:spPr>
          <a:xfrm>
            <a:off x="775040" y="95147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Filename: continue.py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s = </a:t>
            </a:r>
            <a:r>
              <a:rPr lang="en-US" altLang="zh-CN" dirty="0" err="1"/>
              <a:t>raw_input</a:t>
            </a:r>
            <a:r>
              <a:rPr lang="en-US" altLang="zh-CN" dirty="0"/>
              <a:t>('Enter something : ')</a:t>
            </a:r>
          </a:p>
          <a:p>
            <a:r>
              <a:rPr lang="en-US" altLang="zh-CN" dirty="0"/>
              <a:t>    if s == 'quit':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(s) &lt; 3: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print('Input is of sufficient length')</a:t>
            </a:r>
          </a:p>
          <a:p>
            <a:r>
              <a:rPr lang="en-US" altLang="zh-CN" dirty="0"/>
              <a:t>    # Do other kinds of processing here...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99167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A3DAA-5652-41D2-A449-72E396DE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624BD-DD45-4525-AA67-BA8BD6D7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课件的下载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FF0000"/>
                </a:solidFill>
              </a:rPr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https://github.com/wangjin0818/Artificial_Intelligence_Generic_2023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E43E2-00AD-42F5-BFE6-D10C9D4D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0" y="1811001"/>
            <a:ext cx="5374999" cy="3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4008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57960" y="1991996"/>
            <a:ext cx="605980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谢谢聆听</a:t>
            </a:r>
            <a:endParaRPr lang="en-US" altLang="zh-CN" sz="5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欢迎提问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F03-9393-463F-98F8-78F51BA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51A65-F4F8-4E3D-A9CD-0AFBE554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加入天池云课程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“人工智能导论”课程链接：</a:t>
            </a:r>
            <a:r>
              <a:rPr lang="en-US" altLang="zh-CN" dirty="0"/>
              <a:t>https://tianchi.aliyun.com/ailab/invite/course/h0ftXkBZGTIYzAkD7hRo6U860xDuJOdl1AehKWsR</a:t>
            </a:r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来自天池</a:t>
            </a:r>
            <a:r>
              <a:rPr lang="en-US" altLang="zh-CN" dirty="0"/>
              <a:t>AI</a:t>
            </a:r>
            <a:r>
              <a:rPr lang="zh-CN" altLang="en-US" dirty="0"/>
              <a:t>实训平台 </a:t>
            </a:r>
            <a:r>
              <a:rPr lang="en-US" altLang="zh-CN" dirty="0"/>
              <a:t>【</a:t>
            </a:r>
            <a:r>
              <a:rPr lang="zh-CN" altLang="en-US" dirty="0"/>
              <a:t>王津</a:t>
            </a:r>
            <a:r>
              <a:rPr lang="en-US" altLang="zh-CN" dirty="0"/>
              <a:t>】 </a:t>
            </a:r>
            <a:r>
              <a:rPr lang="zh-CN" altLang="en-US" dirty="0"/>
              <a:t>的邀请</a:t>
            </a:r>
          </a:p>
        </p:txBody>
      </p:sp>
    </p:spTree>
    <p:extLst>
      <p:ext uri="{BB962C8B-B14F-4D97-AF65-F5344CB8AC3E}">
        <p14:creationId xmlns:p14="http://schemas.microsoft.com/office/powerpoint/2010/main" val="391195293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D0D5C-7E93-4656-A0F1-EFA03EC8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CC9A8-65F2-4117-A9E5-054B95AE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基础教程 </a:t>
            </a:r>
            <a:r>
              <a:rPr lang="en-US" altLang="zh-CN" dirty="0"/>
              <a:t>(</a:t>
            </a:r>
            <a:r>
              <a:rPr lang="zh-CN" altLang="en-US" dirty="0"/>
              <a:t>第三版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A0D6A-0A78-4AB4-A5F0-6B191BC5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6" y="1240175"/>
            <a:ext cx="2854406" cy="36147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09C34-B9A9-4FD9-B2E4-4B7F29E8B71C}"/>
              </a:ext>
            </a:extLst>
          </p:cNvPr>
          <p:cNvSpPr/>
          <p:nvPr/>
        </p:nvSpPr>
        <p:spPr>
          <a:xfrm>
            <a:off x="4931510" y="124017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66666"/>
                </a:solidFill>
              </a:rPr>
              <a:t>Python</a:t>
            </a:r>
            <a:r>
              <a:rPr lang="zh-CN" altLang="en-US" b="1" dirty="0">
                <a:solidFill>
                  <a:srgbClr val="666666"/>
                </a:solidFill>
              </a:rPr>
              <a:t>基础教程（第</a:t>
            </a:r>
            <a:r>
              <a:rPr lang="en-US" altLang="zh-CN" b="1" dirty="0">
                <a:solidFill>
                  <a:srgbClr val="666666"/>
                </a:solidFill>
              </a:rPr>
              <a:t>3</a:t>
            </a:r>
            <a:r>
              <a:rPr lang="zh-CN" altLang="en-US" b="1" dirty="0">
                <a:solidFill>
                  <a:srgbClr val="666666"/>
                </a:solidFill>
              </a:rPr>
              <a:t>版）</a:t>
            </a:r>
            <a:endParaRPr lang="en-US" altLang="zh-CN" b="1" dirty="0">
              <a:solidFill>
                <a:srgbClr val="666666"/>
              </a:solidFill>
            </a:endParaRPr>
          </a:p>
          <a:p>
            <a:endParaRPr lang="en-US" altLang="zh-CN" b="1" dirty="0">
              <a:solidFill>
                <a:srgbClr val="66666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50817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94BA-AF45-45FF-B217-4472A5E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F866A-6AA8-4A2B-A8F5-C510B9A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运行时环境  </a:t>
            </a:r>
            <a:r>
              <a:rPr lang="en-US" altLang="zh-CN" dirty="0"/>
              <a:t>- Anaconda</a:t>
            </a:r>
          </a:p>
          <a:p>
            <a:r>
              <a:rPr lang="zh-CN" altLang="en-US" dirty="0"/>
              <a:t>请注意安装路径的选择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AC4460-B6BD-49CA-8165-17CEF199A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95" y="1484857"/>
            <a:ext cx="6963508" cy="33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7530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96A8-A0CB-4197-A074-B3BFE14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33003-1BE5-4FD1-9344-56740373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运行时环境  </a:t>
            </a:r>
            <a:r>
              <a:rPr lang="en-US" altLang="zh-CN" dirty="0"/>
              <a:t>- PyCharm Community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73FA7-BB1E-430F-AE8B-BB693930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70"/>
            <a:ext cx="9144000" cy="39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8338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E966-03BB-4DDE-AB7E-23C85C9A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F217-BF18-43E6-96D6-854E67FC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新建一个项目，请注意解释器</a:t>
            </a:r>
            <a:r>
              <a:rPr lang="en-US" altLang="zh-CN" dirty="0"/>
              <a:t>(Interpreter)</a:t>
            </a:r>
            <a:r>
              <a:rPr lang="zh-CN" altLang="en-US" dirty="0"/>
              <a:t>的选择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91435-BB60-4F9D-A629-BE3862A8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9" y="1261803"/>
            <a:ext cx="4295762" cy="3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038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2054</Words>
  <Application>Microsoft Office PowerPoint</Application>
  <PresentationFormat>全屏显示(16:9)</PresentationFormat>
  <Paragraphs>248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 Unicode MS</vt:lpstr>
      <vt:lpstr>华文楷体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1_流畅</vt:lpstr>
      <vt:lpstr>PowerPoint 演示文稿</vt:lpstr>
      <vt:lpstr>PowerPoint 演示文稿</vt:lpstr>
      <vt:lpstr>PowerPoint 演示文稿</vt:lpstr>
      <vt:lpstr>准备工作</vt:lpstr>
      <vt:lpstr>准备工作</vt:lpstr>
      <vt:lpstr>准备工作</vt:lpstr>
      <vt:lpstr>Python程序运行</vt:lpstr>
      <vt:lpstr>Python程序运行</vt:lpstr>
      <vt:lpstr>Python程序运行</vt:lpstr>
      <vt:lpstr>Python程序运行</vt:lpstr>
      <vt:lpstr>Python程序运行</vt:lpstr>
      <vt:lpstr>PowerPoint 演示文稿</vt:lpstr>
      <vt:lpstr>基本概念</vt:lpstr>
      <vt:lpstr>基本概念</vt:lpstr>
      <vt:lpstr>基本概念</vt:lpstr>
      <vt:lpstr>基础概念</vt:lpstr>
      <vt:lpstr>基础概念</vt:lpstr>
      <vt:lpstr>基础概念</vt:lpstr>
      <vt:lpstr>基础概念</vt:lpstr>
      <vt:lpstr>基础概念</vt:lpstr>
      <vt:lpstr>基础概念</vt:lpstr>
      <vt:lpstr>基础概念</vt:lpstr>
      <vt:lpstr>PowerPoint 演示文稿</vt:lpstr>
      <vt:lpstr>运算符与表达式</vt:lpstr>
      <vt:lpstr>运算符与表达式</vt:lpstr>
      <vt:lpstr>运算符与表达式</vt:lpstr>
      <vt:lpstr>运算符与表达式</vt:lpstr>
      <vt:lpstr>运算符与表达式</vt:lpstr>
      <vt:lpstr>PowerPoint 演示文稿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控制流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wangjin</cp:lastModifiedBy>
  <cp:revision>3123</cp:revision>
  <cp:lastPrinted>2018-07-16T05:25:00Z</cp:lastPrinted>
  <dcterms:created xsi:type="dcterms:W3CDTF">2008-09-02T01:49:00Z</dcterms:created>
  <dcterms:modified xsi:type="dcterms:W3CDTF">2023-03-05T10:22:19Z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