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2"/>
  </p:sldMasterIdLst>
  <p:notesMasterIdLst>
    <p:notesMasterId r:id="rId43"/>
  </p:notesMasterIdLst>
  <p:handoutMasterIdLst>
    <p:handoutMasterId r:id="rId44"/>
  </p:handoutMasterIdLst>
  <p:sldIdLst>
    <p:sldId id="399" r:id="rId3"/>
    <p:sldId id="884" r:id="rId4"/>
    <p:sldId id="1000" r:id="rId5"/>
    <p:sldId id="1071" r:id="rId6"/>
    <p:sldId id="1061" r:id="rId7"/>
    <p:sldId id="1062" r:id="rId8"/>
    <p:sldId id="1063" r:id="rId9"/>
    <p:sldId id="1064" r:id="rId10"/>
    <p:sldId id="1065" r:id="rId11"/>
    <p:sldId id="1066" r:id="rId12"/>
    <p:sldId id="1067" r:id="rId13"/>
    <p:sldId id="1068" r:id="rId14"/>
    <p:sldId id="1069" r:id="rId15"/>
    <p:sldId id="1070" r:id="rId16"/>
    <p:sldId id="1060" r:id="rId17"/>
    <p:sldId id="1072" r:id="rId18"/>
    <p:sldId id="1032" r:id="rId19"/>
    <p:sldId id="1034" r:id="rId20"/>
    <p:sldId id="1073" r:id="rId21"/>
    <p:sldId id="1074" r:id="rId22"/>
    <p:sldId id="1075" r:id="rId23"/>
    <p:sldId id="1076" r:id="rId24"/>
    <p:sldId id="1077" r:id="rId25"/>
    <p:sldId id="1078" r:id="rId26"/>
    <p:sldId id="1079" r:id="rId27"/>
    <p:sldId id="1044" r:id="rId28"/>
    <p:sldId id="1080" r:id="rId29"/>
    <p:sldId id="1081" r:id="rId30"/>
    <p:sldId id="1082" r:id="rId31"/>
    <p:sldId id="1083" r:id="rId32"/>
    <p:sldId id="1084" r:id="rId33"/>
    <p:sldId id="1085" r:id="rId34"/>
    <p:sldId id="1086" r:id="rId35"/>
    <p:sldId id="1087" r:id="rId36"/>
    <p:sldId id="1088" r:id="rId37"/>
    <p:sldId id="1089" r:id="rId38"/>
    <p:sldId id="1090" r:id="rId39"/>
    <p:sldId id="1091" r:id="rId40"/>
    <p:sldId id="1092" r:id="rId41"/>
    <p:sldId id="883" r:id="rId42"/>
  </p:sldIdLst>
  <p:sldSz cx="9144000" cy="5143500" type="screen16x9"/>
  <p:notesSz cx="9942513" cy="6761163"/>
  <p:custDataLst>
    <p:tags r:id="rId45"/>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043" userDrawn="1">
          <p15:clr>
            <a:srgbClr val="A4A3A4"/>
          </p15:clr>
        </p15:guide>
        <p15:guide id="2" pos="506" userDrawn="1">
          <p15:clr>
            <a:srgbClr val="A4A3A4"/>
          </p15:clr>
        </p15:guide>
        <p15:guide id="3" pos="54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F8CBAD"/>
    <a:srgbClr val="EDEDED"/>
    <a:srgbClr val="D5CEC6"/>
    <a:srgbClr val="C3DDB3"/>
    <a:srgbClr val="C5E0B4"/>
    <a:srgbClr val="FFF2CC"/>
    <a:srgbClr val="EF8E4C"/>
    <a:srgbClr val="F09252"/>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1100" autoAdjust="0"/>
  </p:normalViewPr>
  <p:slideViewPr>
    <p:cSldViewPr snapToGrid="0">
      <p:cViewPr varScale="1">
        <p:scale>
          <a:sx n="103" d="100"/>
          <a:sy n="103" d="100"/>
        </p:scale>
        <p:origin x="840" y="72"/>
      </p:cViewPr>
      <p:guideLst>
        <p:guide orient="horz" pos="1043"/>
        <p:guide pos="506"/>
        <p:guide pos="5424"/>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70" d="100"/>
          <a:sy n="70" d="100"/>
        </p:scale>
        <p:origin x="3160" y="35"/>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3AB69CFA-11C7-4DA9-ACBF-C33CD51B1BB2}" type="datetimeFigureOut">
              <a:rPr lang="zh-CN" altLang="en-US" smtClean="0"/>
              <a:t>2023/3/11</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646FD892-7058-4AC6-A327-872754B36FFC}"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0"/>
            <a:ext cx="4308422" cy="338058"/>
          </a:xfrm>
          <a:prstGeom prst="rect">
            <a:avLst/>
          </a:prstGeom>
        </p:spPr>
        <p:txBody>
          <a:bodyPr vert="horz" lIns="91440" tIns="45720" rIns="91440" bIns="45720" rtlCol="0"/>
          <a:lstStyle>
            <a:lvl1pPr algn="r">
              <a:defRPr sz="1200"/>
            </a:lvl1pPr>
          </a:lstStyle>
          <a:p>
            <a:fld id="{E4677119-95BD-4228-9886-B2ACBAF66FB6}" type="datetimeFigureOut">
              <a:rPr lang="zh-CN" altLang="en-US" smtClean="0"/>
              <a:t>2023/3/11</a:t>
            </a:fld>
            <a:endParaRPr lang="zh-CN" altLang="en-US"/>
          </a:p>
        </p:txBody>
      </p:sp>
      <p:sp>
        <p:nvSpPr>
          <p:cNvPr id="4" name="幻灯片图像占位符 3"/>
          <p:cNvSpPr>
            <a:spLocks noGrp="1" noRot="1" noChangeAspect="1"/>
          </p:cNvSpPr>
          <p:nvPr>
            <p:ph type="sldImg" idx="2"/>
          </p:nvPr>
        </p:nvSpPr>
        <p:spPr>
          <a:xfrm>
            <a:off x="2716213" y="506413"/>
            <a:ext cx="4510087" cy="2536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805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8058"/>
          </a:xfrm>
          <a:prstGeom prst="rect">
            <a:avLst/>
          </a:prstGeom>
        </p:spPr>
        <p:txBody>
          <a:bodyPr vert="horz" lIns="91440" tIns="45720" rIns="91440" bIns="45720" rtlCol="0" anchor="b"/>
          <a:lstStyle>
            <a:lvl1pPr algn="r">
              <a:defRPr sz="1200"/>
            </a:lvl1pPr>
          </a:lstStyle>
          <a:p>
            <a:fld id="{9DAB666E-3B84-4CB4-9B7B-D2C16F9D24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6213" y="506413"/>
            <a:ext cx="451008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1791282-A8C9-4973-AC3E-440DA888F80F}"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6213" y="506413"/>
            <a:ext cx="4510087" cy="2536825"/>
          </a:xfrm>
        </p:spPr>
      </p:sp>
      <p:sp>
        <p:nvSpPr>
          <p:cNvPr id="3" name="备注占位符 2"/>
          <p:cNvSpPr>
            <a:spLocks noGrp="1"/>
          </p:cNvSpPr>
          <p:nvPr>
            <p:ph type="body" idx="1"/>
          </p:nvPr>
        </p:nvSpPr>
        <p:spPr/>
        <p:txBody>
          <a:bodyPr/>
          <a:lstStyle/>
          <a:p>
            <a:endParaRPr lang="zh-CN" altLang="en-US" sz="900" dirty="0"/>
          </a:p>
        </p:txBody>
      </p:sp>
      <p:sp>
        <p:nvSpPr>
          <p:cNvPr id="4" name="灯片编号占位符 3"/>
          <p:cNvSpPr>
            <a:spLocks noGrp="1"/>
          </p:cNvSpPr>
          <p:nvPr>
            <p:ph type="sldNum" sz="quarter" idx="10"/>
          </p:nvPr>
        </p:nvSpPr>
        <p:spPr/>
        <p:txBody>
          <a:bodyPr/>
          <a:lstStyle/>
          <a:p>
            <a:fld id="{9DAB666E-3B84-4CB4-9B7B-D2C16F9D2445}" type="slidenum">
              <a:rPr lang="zh-CN" altLang="en-US" smtClean="0"/>
              <a:t>2</a:t>
            </a:fld>
            <a:endParaRPr lang="zh-CN" altLang="en-US"/>
          </a:p>
        </p:txBody>
      </p:sp>
    </p:spTree>
    <p:extLst>
      <p:ext uri="{BB962C8B-B14F-4D97-AF65-F5344CB8AC3E}">
        <p14:creationId xmlns:p14="http://schemas.microsoft.com/office/powerpoint/2010/main" val="246933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6213" y="506413"/>
            <a:ext cx="4510087" cy="2536825"/>
          </a:xfrm>
        </p:spPr>
      </p:sp>
      <p:sp>
        <p:nvSpPr>
          <p:cNvPr id="3" name="备注占位符 2"/>
          <p:cNvSpPr>
            <a:spLocks noGrp="1"/>
          </p:cNvSpPr>
          <p:nvPr>
            <p:ph type="body" idx="1"/>
          </p:nvPr>
        </p:nvSpPr>
        <p:spPr/>
        <p:txBody>
          <a:bodyPr/>
          <a:lstStyle/>
          <a:p>
            <a:r>
              <a:rPr lang="zh-CN" altLang="en-US" sz="900" dirty="0"/>
              <a:t>按目录修改</a:t>
            </a:r>
          </a:p>
        </p:txBody>
      </p:sp>
      <p:sp>
        <p:nvSpPr>
          <p:cNvPr id="4" name="灯片编号占位符 3"/>
          <p:cNvSpPr>
            <a:spLocks noGrp="1"/>
          </p:cNvSpPr>
          <p:nvPr>
            <p:ph type="sldNum" sz="quarter" idx="10"/>
          </p:nvPr>
        </p:nvSpPr>
        <p:spPr/>
        <p:txBody>
          <a:bodyPr/>
          <a:lstStyle/>
          <a:p>
            <a:fld id="{9DAB666E-3B84-4CB4-9B7B-D2C16F9D2445}" type="slidenum">
              <a:rPr lang="zh-CN" altLang="en-US" smtClean="0"/>
              <a:t>3</a:t>
            </a:fld>
            <a:endParaRPr lang="zh-CN" altLang="en-US"/>
          </a:p>
        </p:txBody>
      </p:sp>
    </p:spTree>
    <p:extLst>
      <p:ext uri="{BB962C8B-B14F-4D97-AF65-F5344CB8AC3E}">
        <p14:creationId xmlns:p14="http://schemas.microsoft.com/office/powerpoint/2010/main" val="628658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6213" y="506413"/>
            <a:ext cx="4510087" cy="2536825"/>
          </a:xfrm>
        </p:spPr>
      </p:sp>
      <p:sp>
        <p:nvSpPr>
          <p:cNvPr id="3" name="备注占位符 2"/>
          <p:cNvSpPr>
            <a:spLocks noGrp="1"/>
          </p:cNvSpPr>
          <p:nvPr>
            <p:ph type="body" idx="1"/>
          </p:nvPr>
        </p:nvSpPr>
        <p:spPr/>
        <p:txBody>
          <a:bodyPr/>
          <a:lstStyle/>
          <a:p>
            <a:r>
              <a:rPr lang="zh-CN" altLang="en-US" sz="900" dirty="0"/>
              <a:t>按目录修改</a:t>
            </a:r>
          </a:p>
        </p:txBody>
      </p:sp>
      <p:sp>
        <p:nvSpPr>
          <p:cNvPr id="4" name="灯片编号占位符 3"/>
          <p:cNvSpPr>
            <a:spLocks noGrp="1"/>
          </p:cNvSpPr>
          <p:nvPr>
            <p:ph type="sldNum" sz="quarter" idx="10"/>
          </p:nvPr>
        </p:nvSpPr>
        <p:spPr/>
        <p:txBody>
          <a:bodyPr/>
          <a:lstStyle/>
          <a:p>
            <a:fld id="{9DAB666E-3B84-4CB4-9B7B-D2C16F9D2445}" type="slidenum">
              <a:rPr lang="zh-CN" altLang="en-US" smtClean="0"/>
              <a:t>17</a:t>
            </a:fld>
            <a:endParaRPr lang="zh-CN" altLang="en-US"/>
          </a:p>
        </p:txBody>
      </p:sp>
    </p:spTree>
    <p:extLst>
      <p:ext uri="{BB962C8B-B14F-4D97-AF65-F5344CB8AC3E}">
        <p14:creationId xmlns:p14="http://schemas.microsoft.com/office/powerpoint/2010/main" val="2632536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6213" y="506413"/>
            <a:ext cx="4510087" cy="2536825"/>
          </a:xfrm>
        </p:spPr>
      </p:sp>
      <p:sp>
        <p:nvSpPr>
          <p:cNvPr id="3" name="备注占位符 2"/>
          <p:cNvSpPr>
            <a:spLocks noGrp="1"/>
          </p:cNvSpPr>
          <p:nvPr>
            <p:ph type="body" idx="1"/>
          </p:nvPr>
        </p:nvSpPr>
        <p:spPr/>
        <p:txBody>
          <a:bodyPr/>
          <a:lstStyle/>
          <a:p>
            <a:r>
              <a:rPr lang="zh-CN" altLang="en-US" sz="900" dirty="0"/>
              <a:t>按目录修改</a:t>
            </a:r>
          </a:p>
        </p:txBody>
      </p:sp>
      <p:sp>
        <p:nvSpPr>
          <p:cNvPr id="4" name="灯片编号占位符 3"/>
          <p:cNvSpPr>
            <a:spLocks noGrp="1"/>
          </p:cNvSpPr>
          <p:nvPr>
            <p:ph type="sldNum" sz="quarter" idx="10"/>
          </p:nvPr>
        </p:nvSpPr>
        <p:spPr/>
        <p:txBody>
          <a:bodyPr/>
          <a:lstStyle/>
          <a:p>
            <a:fld id="{9DAB666E-3B84-4CB4-9B7B-D2C16F9D2445}" type="slidenum">
              <a:rPr lang="zh-CN" altLang="en-US" smtClean="0"/>
              <a:t>26</a:t>
            </a:fld>
            <a:endParaRPr lang="zh-CN" altLang="en-US"/>
          </a:p>
        </p:txBody>
      </p:sp>
    </p:spTree>
    <p:extLst>
      <p:ext uri="{BB962C8B-B14F-4D97-AF65-F5344CB8AC3E}">
        <p14:creationId xmlns:p14="http://schemas.microsoft.com/office/powerpoint/2010/main" val="1543981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6213" y="506413"/>
            <a:ext cx="451008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AB666E-3B84-4CB4-9B7B-D2C16F9D2445}" type="slidenum">
              <a:rPr lang="zh-CN" altLang="en-US" smtClean="0"/>
              <a:t>40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tx1"/>
        </a:solidFill>
        <a:effectLst/>
      </p:bgPr>
    </p:bg>
    <p:spTree>
      <p:nvGrpSpPr>
        <p:cNvPr id="1" name=""/>
        <p:cNvGrpSpPr/>
        <p:nvPr/>
      </p:nvGrpSpPr>
      <p:grpSpPr>
        <a:xfrm>
          <a:off x="0" y="0"/>
          <a:ext cx="0" cy="0"/>
          <a:chOff x="0" y="0"/>
          <a:chExt cx="0" cy="0"/>
        </a:xfrm>
      </p:grpSpPr>
      <p:sp>
        <p:nvSpPr>
          <p:cNvPr id="2" name="矩形 1"/>
          <p:cNvSpPr/>
          <p:nvPr userDrawn="1"/>
        </p:nvSpPr>
        <p:spPr>
          <a:xfrm>
            <a:off x="0" y="1311966"/>
            <a:ext cx="9144000" cy="30787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1"/>
          <p:cNvSpPr>
            <a:spLocks noGrp="1"/>
          </p:cNvSpPr>
          <p:nvPr>
            <p:ph type="title"/>
          </p:nvPr>
        </p:nvSpPr>
        <p:spPr>
          <a:xfrm>
            <a:off x="0" y="1781095"/>
            <a:ext cx="9144000" cy="588399"/>
          </a:xfrm>
          <a:prstGeom prst="rect">
            <a:avLst/>
          </a:prstGeom>
        </p:spPr>
        <p:txBody>
          <a:bodyPr anchor="b" anchorCtr="0"/>
          <a:lstStyle>
            <a:lvl1pPr algn="ctr">
              <a:defRPr sz="32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
        <p:nvSpPr>
          <p:cNvPr id="14" name="矩形 13"/>
          <p:cNvSpPr/>
          <p:nvPr userDrawn="1"/>
        </p:nvSpPr>
        <p:spPr>
          <a:xfrm>
            <a:off x="0" y="333955"/>
            <a:ext cx="440111" cy="936000"/>
          </a:xfrm>
          <a:prstGeom prst="rect">
            <a:avLst/>
          </a:prstGeom>
          <a:solidFill>
            <a:schemeClr val="tx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
          <p:cNvSpPr>
            <a:spLocks noGrp="1" noChangeArrowheads="1"/>
          </p:cNvSpPr>
          <p:nvPr>
            <p:ph type="subTitle" idx="1"/>
          </p:nvPr>
        </p:nvSpPr>
        <p:spPr>
          <a:xfrm>
            <a:off x="0" y="2369494"/>
            <a:ext cx="9144000" cy="1121133"/>
          </a:xfrm>
          <a:prstGeom prst="rect">
            <a:avLst/>
          </a:prstGeom>
        </p:spPr>
        <p:txBody>
          <a:bodyPr/>
          <a:lstStyle>
            <a:lvl1pPr marL="0" indent="0" algn="ctr">
              <a:buFont typeface="Wingdings" panose="05000000000000000000" pitchFamily="2" charset="2"/>
              <a:buNone/>
              <a:defRPr sz="1600"/>
            </a:lvl1pPr>
          </a:lstStyle>
          <a:p>
            <a:r>
              <a:rPr lang="zh-CN" altLang="en-US" dirty="0"/>
              <a:t>单击此处编辑母版副标题样式</a:t>
            </a:r>
          </a:p>
        </p:txBody>
      </p:sp>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5525" y="486025"/>
            <a:ext cx="3188736" cy="667246"/>
          </a:xfrm>
          <a:prstGeom prst="rect">
            <a:avLst/>
          </a:prstGeom>
        </p:spPr>
      </p:pic>
      <p:pic>
        <p:nvPicPr>
          <p:cNvPr id="4" name="图片 3"/>
          <p:cNvPicPr>
            <a:picLocks noChangeAspect="1"/>
          </p:cNvPicPr>
          <p:nvPr userDrawn="1"/>
        </p:nvPicPr>
        <p:blipFill>
          <a:blip r:embed="rId3"/>
          <a:stretch>
            <a:fillRect/>
          </a:stretch>
        </p:blipFill>
        <p:spPr>
          <a:xfrm>
            <a:off x="440056" y="351790"/>
            <a:ext cx="1017905" cy="935990"/>
          </a:xfrm>
          <a:prstGeom prst="rect">
            <a:avLst/>
          </a:prstGeom>
        </p:spPr>
      </p:pic>
      <p:sp>
        <p:nvSpPr>
          <p:cNvPr id="3" name="矩形 2"/>
          <p:cNvSpPr/>
          <p:nvPr userDrawn="1"/>
        </p:nvSpPr>
        <p:spPr>
          <a:xfrm>
            <a:off x="440056" y="351790"/>
            <a:ext cx="1017905" cy="935990"/>
          </a:xfrm>
          <a:prstGeom prst="rect">
            <a:avLst/>
          </a:prstGeom>
          <a:solidFill>
            <a:schemeClr val="tx1">
              <a:lumMod val="8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6556" y="407776"/>
            <a:ext cx="1145743" cy="862181"/>
          </a:xfrm>
          <a:prstGeom prst="rect">
            <a:avLst/>
          </a:prstGeom>
        </p:spPr>
      </p:pic>
      <p:sp>
        <p:nvSpPr>
          <p:cNvPr id="43" name="矩形 42"/>
          <p:cNvSpPr/>
          <p:nvPr userDrawn="1"/>
        </p:nvSpPr>
        <p:spPr>
          <a:xfrm>
            <a:off x="492748" y="407775"/>
            <a:ext cx="1145743" cy="862623"/>
          </a:xfrm>
          <a:prstGeom prst="rect">
            <a:avLst/>
          </a:prstGeom>
          <a:solidFill>
            <a:sysClr val="window" lastClr="FFFFFF">
              <a:lumMod val="85000"/>
              <a:alpha val="85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44" name="矩形 43"/>
          <p:cNvSpPr/>
          <p:nvPr userDrawn="1"/>
        </p:nvSpPr>
        <p:spPr>
          <a:xfrm>
            <a:off x="4709222" y="1167563"/>
            <a:ext cx="1433700" cy="1023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nvSpPr>
        <p:spPr>
          <a:xfrm>
            <a:off x="6114122" y="1167563"/>
            <a:ext cx="1548000" cy="10239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7633323" y="1167563"/>
            <a:ext cx="1510678" cy="1023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6592" y="334397"/>
            <a:ext cx="440111" cy="936000"/>
          </a:xfrm>
          <a:prstGeom prst="rect">
            <a:avLst/>
          </a:prstGeom>
          <a:solidFill>
            <a:sysClr val="window" lastClr="FFFFFF">
              <a:lumMod val="85000"/>
              <a:alpha val="70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pic>
        <p:nvPicPr>
          <p:cNvPr id="23" name="图片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42576" y="370647"/>
            <a:ext cx="3291723" cy="688796"/>
          </a:xfrm>
          <a:prstGeom prst="rect">
            <a:avLst/>
          </a:prstGeom>
        </p:spPr>
      </p:pic>
      <p:sp>
        <p:nvSpPr>
          <p:cNvPr id="24" name="矩形 23"/>
          <p:cNvSpPr/>
          <p:nvPr userDrawn="1"/>
        </p:nvSpPr>
        <p:spPr>
          <a:xfrm>
            <a:off x="-336" y="1377875"/>
            <a:ext cx="9144000" cy="31109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40"/>
            <a:ext cx="7886700" cy="993775"/>
          </a:xfrm>
          <a:prstGeom prst="rect">
            <a:avLst/>
          </a:prstGeom>
        </p:spPr>
        <p:txBody>
          <a:bodyPr/>
          <a:lstStyle/>
          <a:p>
            <a:r>
              <a:rPr lang="zh-CN" altLang="en-US"/>
              <a:t>单击此处编辑母版标题样式</a:t>
            </a: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02151" y="63638"/>
            <a:ext cx="5097623" cy="453221"/>
          </a:xfrm>
          <a:prstGeom prst="rect">
            <a:avLst/>
          </a:prstGeom>
        </p:spPr>
        <p:txBody>
          <a:bodyPr anchor="b" anchorCtr="0"/>
          <a:lstStyle>
            <a:lvl1pPr>
              <a:defRPr sz="26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
        <p:nvSpPr>
          <p:cNvPr id="3" name="Content Placeholder 2"/>
          <p:cNvSpPr>
            <a:spLocks noGrp="1"/>
          </p:cNvSpPr>
          <p:nvPr>
            <p:ph idx="1"/>
          </p:nvPr>
        </p:nvSpPr>
        <p:spPr>
          <a:xfrm>
            <a:off x="302150" y="625289"/>
            <a:ext cx="8523798" cy="4121188"/>
          </a:xfrm>
          <a:prstGeom prst="rect">
            <a:avLst/>
          </a:prstGeom>
        </p:spPr>
        <p:txBody>
          <a:bodyPr/>
          <a:lstStyle>
            <a:lvl1pPr>
              <a:lnSpc>
                <a:spcPct val="120000"/>
              </a:lnSpc>
              <a:spcBef>
                <a:spcPts val="0"/>
              </a:spcBef>
              <a:buClr>
                <a:schemeClr val="accent1">
                  <a:lumMod val="50000"/>
                </a:schemeClr>
              </a:buClr>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a:lnSpc>
                <a:spcPct val="120000"/>
              </a:lnSpc>
              <a:spcBef>
                <a:spcPts val="0"/>
              </a:spcBef>
              <a:buClr>
                <a:schemeClr val="accent1">
                  <a:lumMod val="75000"/>
                </a:schemeClr>
              </a:buClr>
              <a:defRPr sz="180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20000"/>
              </a:lnSpc>
              <a:spcBef>
                <a:spcPts val="0"/>
              </a:spcBef>
              <a:buClr>
                <a:schemeClr val="accent5">
                  <a:lumMod val="60000"/>
                  <a:lumOff val="40000"/>
                </a:schemeClr>
              </a:buClr>
              <a:defRPr sz="1600">
                <a:solidFill>
                  <a:schemeClr val="tx1">
                    <a:lumMod val="75000"/>
                    <a:lumOff val="25000"/>
                  </a:schemeClr>
                </a:solidFill>
                <a:latin typeface="微软雅黑" panose="020B0503020204020204" pitchFamily="34" charset="-122"/>
                <a:ea typeface="微软雅黑" panose="020B0503020204020204" pitchFamily="34" charset="-122"/>
              </a:defRPr>
            </a:lvl3pPr>
            <a:lvl4pPr>
              <a:lnSpc>
                <a:spcPct val="120000"/>
              </a:lnSpc>
              <a:spcBef>
                <a:spcPts val="0"/>
              </a:spcBef>
              <a:buClr>
                <a:schemeClr val="accent5">
                  <a:lumMod val="60000"/>
                  <a:lumOff val="40000"/>
                </a:schemeClr>
              </a:buClr>
              <a:defRPr sz="1400">
                <a:solidFill>
                  <a:schemeClr val="tx1">
                    <a:lumMod val="75000"/>
                    <a:lumOff val="25000"/>
                  </a:schemeClr>
                </a:solidFill>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空白">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8977" y="3621337"/>
            <a:ext cx="907086" cy="845408"/>
          </a:xfrm>
          <a:prstGeom prst="rect">
            <a:avLst/>
          </a:prstGeom>
        </p:spPr>
      </p:pic>
      <p:sp>
        <p:nvSpPr>
          <p:cNvPr id="25" name="矩形 24"/>
          <p:cNvSpPr/>
          <p:nvPr userDrawn="1"/>
        </p:nvSpPr>
        <p:spPr>
          <a:xfrm>
            <a:off x="7710062" y="3590054"/>
            <a:ext cx="936000" cy="936000"/>
          </a:xfrm>
          <a:prstGeom prst="rect">
            <a:avLst/>
          </a:prstGeom>
          <a:solidFill>
            <a:schemeClr val="bg1">
              <a:lumMod val="9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45444" y="1651835"/>
            <a:ext cx="936002" cy="997030"/>
          </a:xfrm>
          <a:prstGeom prst="rect">
            <a:avLst/>
          </a:prstGeom>
        </p:spPr>
      </p:pic>
      <p:sp>
        <p:nvSpPr>
          <p:cNvPr id="31" name="矩形 30"/>
          <p:cNvSpPr/>
          <p:nvPr userDrawn="1"/>
        </p:nvSpPr>
        <p:spPr>
          <a:xfrm>
            <a:off x="6717031" y="1651637"/>
            <a:ext cx="993140" cy="997585"/>
          </a:xfrm>
          <a:prstGeom prst="rect">
            <a:avLst/>
          </a:prstGeom>
          <a:solidFill>
            <a:sysClr val="window" lastClr="FFFFFF">
              <a:lumMod val="85000"/>
              <a:alpha val="85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16680" y="2850635"/>
            <a:ext cx="936002" cy="1284870"/>
          </a:xfrm>
          <a:prstGeom prst="rect">
            <a:avLst/>
          </a:prstGeom>
        </p:spPr>
      </p:pic>
      <p:sp>
        <p:nvSpPr>
          <p:cNvPr id="22" name="矩形 21"/>
          <p:cNvSpPr/>
          <p:nvPr userDrawn="1"/>
        </p:nvSpPr>
        <p:spPr>
          <a:xfrm>
            <a:off x="6716395" y="2850515"/>
            <a:ext cx="935990" cy="622300"/>
          </a:xfrm>
          <a:prstGeom prst="rect">
            <a:avLst/>
          </a:prstGeom>
          <a:solidFill>
            <a:sysClr val="window" lastClr="FFFFFF">
              <a:lumMod val="85000"/>
              <a:alpha val="70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4" name="矩形 23"/>
          <p:cNvSpPr/>
          <p:nvPr userDrawn="1"/>
        </p:nvSpPr>
        <p:spPr>
          <a:xfrm>
            <a:off x="6721316" y="3519581"/>
            <a:ext cx="960207" cy="615291"/>
          </a:xfrm>
          <a:prstGeom prst="rect">
            <a:avLst/>
          </a:prstGeom>
          <a:solidFill>
            <a:schemeClr val="bg1">
              <a:lumMod val="9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12" name="矩形 11"/>
          <p:cNvSpPr/>
          <p:nvPr userDrawn="1"/>
        </p:nvSpPr>
        <p:spPr>
          <a:xfrm>
            <a:off x="7711345" y="2590549"/>
            <a:ext cx="936000" cy="936000"/>
          </a:xfrm>
          <a:prstGeom prst="rect">
            <a:avLst/>
          </a:prstGeom>
          <a:solidFill>
            <a:sysClr val="window" lastClr="FFFFFF">
              <a:lumMod val="85000"/>
              <a:alpha val="70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30" name="矩形 29"/>
          <p:cNvSpPr/>
          <p:nvPr userDrawn="1"/>
        </p:nvSpPr>
        <p:spPr>
          <a:xfrm>
            <a:off x="7652234" y="2861408"/>
            <a:ext cx="936000" cy="461665"/>
          </a:xfrm>
          <a:prstGeom prst="rect">
            <a:avLst/>
          </a:prstGeom>
        </p:spPr>
        <p:txBody>
          <a:bodyPr wrap="square">
            <a:spAutoFit/>
          </a:bodyPr>
          <a:lstStyle/>
          <a:p>
            <a:pPr algn="r"/>
            <a:r>
              <a:rPr lang="en-US" altLang="zh-CN" sz="1200" dirty="0">
                <a:solidFill>
                  <a:schemeClr val="bg2">
                    <a:lumMod val="75000"/>
                  </a:schemeClr>
                </a:solidFill>
              </a:rPr>
              <a:t>Yunnan University</a:t>
            </a:r>
          </a:p>
        </p:txBody>
      </p:sp>
      <p:sp>
        <p:nvSpPr>
          <p:cNvPr id="2" name="矩形 1"/>
          <p:cNvSpPr/>
          <p:nvPr userDrawn="1"/>
        </p:nvSpPr>
        <p:spPr>
          <a:xfrm>
            <a:off x="1" y="478216"/>
            <a:ext cx="1763486" cy="60089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latin typeface="微软雅黑" panose="020B0503020204020204" pitchFamily="34" charset="-122"/>
                <a:ea typeface="微软雅黑" panose="020B0503020204020204" pitchFamily="34" charset="-122"/>
              </a:rPr>
              <a:t>目录</a:t>
            </a:r>
          </a:p>
        </p:txBody>
      </p:sp>
      <p:sp>
        <p:nvSpPr>
          <p:cNvPr id="6" name="矩形 5"/>
          <p:cNvSpPr/>
          <p:nvPr userDrawn="1"/>
        </p:nvSpPr>
        <p:spPr>
          <a:xfrm>
            <a:off x="1763487" y="478215"/>
            <a:ext cx="1763486" cy="6008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Contents</a:t>
            </a:r>
            <a:endParaRPr lang="zh-CN" altLang="en-US" sz="2400" dirty="0">
              <a:latin typeface="微软雅黑" panose="020B0503020204020204" pitchFamily="34" charset="-122"/>
              <a:ea typeface="微软雅黑" panose="020B0503020204020204" pitchFamily="34" charset="-122"/>
            </a:endParaRPr>
          </a:p>
        </p:txBody>
      </p:sp>
      <p:sp>
        <p:nvSpPr>
          <p:cNvPr id="8" name="Content Placeholder 2"/>
          <p:cNvSpPr>
            <a:spLocks noGrp="1"/>
          </p:cNvSpPr>
          <p:nvPr>
            <p:ph idx="1"/>
          </p:nvPr>
        </p:nvSpPr>
        <p:spPr>
          <a:xfrm>
            <a:off x="302151" y="1214846"/>
            <a:ext cx="4831553" cy="3598870"/>
          </a:xfrm>
          <a:prstGeom prst="rect">
            <a:avLst/>
          </a:prstGeom>
        </p:spPr>
        <p:txBody>
          <a:bodyPr/>
          <a:lstStyle>
            <a:lvl1pPr>
              <a:lnSpc>
                <a:spcPct val="150000"/>
              </a:lnSpc>
              <a:buClr>
                <a:schemeClr val="accent1">
                  <a:lumMod val="75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1pPr>
            <a:lvl2pPr>
              <a:buClr>
                <a:schemeClr val="accent4">
                  <a:lumMod val="75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2pPr>
            <a:lvl3pPr>
              <a:buClr>
                <a:schemeClr val="accent6">
                  <a:lumMod val="75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3pPr>
            <a:lvl4pPr>
              <a:buClr>
                <a:schemeClr val="accent5">
                  <a:lumMod val="60000"/>
                  <a:lumOff val="40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en-US" altLang="zh-CN" dirty="0"/>
          </a:p>
          <a:p>
            <a:pPr lvl="0" eaLnBrk="1" latinLnBrk="0" hangingPunct="1"/>
            <a:endParaRPr lang="zh-CN" altLang="en-US" dirty="0"/>
          </a:p>
        </p:txBody>
      </p:sp>
      <p:sp>
        <p:nvSpPr>
          <p:cNvPr id="14" name="矩形 13"/>
          <p:cNvSpPr/>
          <p:nvPr userDrawn="1"/>
        </p:nvSpPr>
        <p:spPr>
          <a:xfrm>
            <a:off x="8706272" y="1593520"/>
            <a:ext cx="440111" cy="936000"/>
          </a:xfrm>
          <a:prstGeom prst="rect">
            <a:avLst/>
          </a:prstGeom>
          <a:solidFill>
            <a:schemeClr val="bg1">
              <a:lumMod val="8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3" name="矩形 22"/>
          <p:cNvSpPr/>
          <p:nvPr userDrawn="1"/>
        </p:nvSpPr>
        <p:spPr>
          <a:xfrm>
            <a:off x="8706272" y="2590549"/>
            <a:ext cx="440111" cy="936000"/>
          </a:xfrm>
          <a:prstGeom prst="rect">
            <a:avLst/>
          </a:prstGeom>
          <a:solidFill>
            <a:sysClr val="window" lastClr="FFFFFF">
              <a:lumMod val="95000"/>
              <a:alpha val="70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6" name="矩形 25"/>
          <p:cNvSpPr/>
          <p:nvPr userDrawn="1"/>
        </p:nvSpPr>
        <p:spPr>
          <a:xfrm>
            <a:off x="8703890" y="3590054"/>
            <a:ext cx="440111" cy="936000"/>
          </a:xfrm>
          <a:prstGeom prst="rect">
            <a:avLst/>
          </a:prstGeom>
          <a:solidFill>
            <a:schemeClr val="bg1">
              <a:lumMod val="8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8" name="矩形 27"/>
          <p:cNvSpPr/>
          <p:nvPr userDrawn="1"/>
        </p:nvSpPr>
        <p:spPr>
          <a:xfrm>
            <a:off x="8703890" y="4587085"/>
            <a:ext cx="440111" cy="432807"/>
          </a:xfrm>
          <a:prstGeom prst="rect">
            <a:avLst/>
          </a:prstGeom>
          <a:solidFill>
            <a:schemeClr val="bg1">
              <a:lumMod val="9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sp>
        <p:nvSpPr>
          <p:cNvPr id="44" name="矩形 43"/>
          <p:cNvSpPr/>
          <p:nvPr userDrawn="1"/>
        </p:nvSpPr>
        <p:spPr>
          <a:xfrm>
            <a:off x="4709222" y="1167563"/>
            <a:ext cx="1433700" cy="1023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nvSpPr>
        <p:spPr>
          <a:xfrm>
            <a:off x="6114122" y="1167563"/>
            <a:ext cx="1548000" cy="10239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7633323" y="1167563"/>
            <a:ext cx="1510678" cy="1023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a:picLocks noChangeAspect="1"/>
          </p:cNvPicPr>
          <p:nvPr userDrawn="1"/>
        </p:nvPicPr>
        <p:blipFill rotWithShape="1">
          <a:blip r:embed="rId2"/>
          <a:srcRect l="11515" r="25620"/>
          <a:stretch>
            <a:fillRect/>
          </a:stretch>
        </p:blipFill>
        <p:spPr>
          <a:xfrm>
            <a:off x="492747" y="333756"/>
            <a:ext cx="936001" cy="936001"/>
          </a:xfrm>
          <a:prstGeom prst="rect">
            <a:avLst/>
          </a:prstGeom>
        </p:spPr>
      </p:pic>
      <p:pic>
        <p:nvPicPr>
          <p:cNvPr id="33" name="图片 32"/>
          <p:cNvPicPr>
            <a:picLocks noChangeAspect="1"/>
          </p:cNvPicPr>
          <p:nvPr userDrawn="1"/>
        </p:nvPicPr>
        <p:blipFill rotWithShape="1">
          <a:blip r:embed="rId3"/>
          <a:srcRect l="45731" r="7755" b="58236"/>
          <a:stretch>
            <a:fillRect/>
          </a:stretch>
        </p:blipFill>
        <p:spPr>
          <a:xfrm>
            <a:off x="1474794" y="334398"/>
            <a:ext cx="3234428" cy="936000"/>
          </a:xfrm>
          <a:prstGeom prst="rect">
            <a:avLst/>
          </a:prstGeom>
        </p:spPr>
      </p:pic>
      <p:sp>
        <p:nvSpPr>
          <p:cNvPr id="34" name="矩形 33"/>
          <p:cNvSpPr/>
          <p:nvPr userDrawn="1"/>
        </p:nvSpPr>
        <p:spPr>
          <a:xfrm>
            <a:off x="1474795" y="333755"/>
            <a:ext cx="3234428" cy="936000"/>
          </a:xfrm>
          <a:prstGeom prst="rect">
            <a:avLst/>
          </a:prstGeom>
          <a:solidFill>
            <a:srgbClr val="5B9BD5">
              <a:lumMod val="20000"/>
              <a:lumOff val="80000"/>
              <a:alpha val="80000"/>
            </a:srgb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35" name="矩形 34"/>
          <p:cNvSpPr/>
          <p:nvPr userDrawn="1"/>
        </p:nvSpPr>
        <p:spPr>
          <a:xfrm>
            <a:off x="6592" y="334397"/>
            <a:ext cx="440111" cy="936000"/>
          </a:xfrm>
          <a:prstGeom prst="rect">
            <a:avLst/>
          </a:prstGeom>
          <a:solidFill>
            <a:sysClr val="window" lastClr="FFFFFF">
              <a:lumMod val="85000"/>
              <a:alpha val="70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43" name="矩形 42"/>
          <p:cNvSpPr/>
          <p:nvPr userDrawn="1"/>
        </p:nvSpPr>
        <p:spPr>
          <a:xfrm>
            <a:off x="492748" y="334397"/>
            <a:ext cx="936000" cy="936000"/>
          </a:xfrm>
          <a:prstGeom prst="rect">
            <a:avLst/>
          </a:prstGeom>
          <a:solidFill>
            <a:sysClr val="window" lastClr="FFFFFF">
              <a:lumMod val="85000"/>
              <a:alpha val="85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842576" y="370647"/>
            <a:ext cx="3291723" cy="688796"/>
          </a:xfrm>
          <a:prstGeom prst="rect">
            <a:avLst/>
          </a:prstGeom>
        </p:spPr>
      </p:pic>
      <p:sp>
        <p:nvSpPr>
          <p:cNvPr id="24" name="矩形 23"/>
          <p:cNvSpPr/>
          <p:nvPr userDrawn="1"/>
        </p:nvSpPr>
        <p:spPr>
          <a:xfrm>
            <a:off x="-336" y="1377875"/>
            <a:ext cx="9144000" cy="31109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40"/>
            <a:ext cx="7886700" cy="993775"/>
          </a:xfrm>
          <a:prstGeom prst="rect">
            <a:avLst/>
          </a:prstGeom>
        </p:spPr>
        <p:txBody>
          <a:bodyPr/>
          <a:lstStyle/>
          <a:p>
            <a:r>
              <a:rPr lang="zh-CN" altLang="en-US"/>
              <a:t>单击此处编辑母版标题样式</a:t>
            </a: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tx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6156" y="339389"/>
            <a:ext cx="1061688" cy="951572"/>
          </a:xfrm>
          <a:prstGeom prst="rect">
            <a:avLst/>
          </a:prstGeom>
        </p:spPr>
      </p:pic>
      <p:sp>
        <p:nvSpPr>
          <p:cNvPr id="3" name="矩形 2"/>
          <p:cNvSpPr/>
          <p:nvPr userDrawn="1"/>
        </p:nvSpPr>
        <p:spPr>
          <a:xfrm>
            <a:off x="486156" y="333956"/>
            <a:ext cx="1061687" cy="978011"/>
          </a:xfrm>
          <a:prstGeom prst="rect">
            <a:avLst/>
          </a:prstGeom>
          <a:solidFill>
            <a:schemeClr val="tx1">
              <a:lumMod val="8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1311966"/>
            <a:ext cx="9144000" cy="30787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1"/>
          <p:cNvSpPr>
            <a:spLocks noGrp="1"/>
          </p:cNvSpPr>
          <p:nvPr>
            <p:ph type="title"/>
          </p:nvPr>
        </p:nvSpPr>
        <p:spPr>
          <a:xfrm>
            <a:off x="0" y="1781095"/>
            <a:ext cx="9144000" cy="588399"/>
          </a:xfrm>
          <a:prstGeom prst="rect">
            <a:avLst/>
          </a:prstGeom>
        </p:spPr>
        <p:txBody>
          <a:bodyPr anchor="b" anchorCtr="0"/>
          <a:lstStyle>
            <a:lvl1pPr algn="ctr">
              <a:defRPr sz="32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
        <p:nvSpPr>
          <p:cNvPr id="14" name="矩形 13"/>
          <p:cNvSpPr/>
          <p:nvPr userDrawn="1"/>
        </p:nvSpPr>
        <p:spPr>
          <a:xfrm>
            <a:off x="0" y="333955"/>
            <a:ext cx="440111" cy="936000"/>
          </a:xfrm>
          <a:prstGeom prst="rect">
            <a:avLst/>
          </a:prstGeom>
          <a:solidFill>
            <a:schemeClr val="tx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
          <p:cNvSpPr>
            <a:spLocks noGrp="1" noChangeArrowheads="1"/>
          </p:cNvSpPr>
          <p:nvPr>
            <p:ph type="subTitle" idx="1"/>
          </p:nvPr>
        </p:nvSpPr>
        <p:spPr>
          <a:xfrm>
            <a:off x="0" y="2369494"/>
            <a:ext cx="9144000" cy="1121133"/>
          </a:xfrm>
          <a:prstGeom prst="rect">
            <a:avLst/>
          </a:prstGeom>
        </p:spPr>
        <p:txBody>
          <a:bodyPr/>
          <a:lstStyle>
            <a:lvl1pPr marL="0" indent="0" algn="ctr">
              <a:buFont typeface="Wingdings" panose="05000000000000000000" pitchFamily="2" charset="2"/>
              <a:buNone/>
              <a:defRPr sz="1600"/>
            </a:lvl1pPr>
          </a:lstStyle>
          <a:p>
            <a:r>
              <a:rPr lang="zh-CN" altLang="en-US" dirty="0"/>
              <a:t>单击此处编辑母版副标题样式</a:t>
            </a: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25525" y="486025"/>
            <a:ext cx="3188736" cy="667246"/>
          </a:xfrm>
          <a:prstGeom prst="rect">
            <a:avLst/>
          </a:prstGeom>
        </p:spPr>
      </p:pic>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02151" y="63638"/>
            <a:ext cx="5097623" cy="453221"/>
          </a:xfrm>
          <a:prstGeom prst="rect">
            <a:avLst/>
          </a:prstGeom>
        </p:spPr>
        <p:txBody>
          <a:bodyPr anchor="b" anchorCtr="0"/>
          <a:lstStyle>
            <a:lvl1pPr>
              <a:defRPr sz="26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
        <p:nvSpPr>
          <p:cNvPr id="3" name="Content Placeholder 2"/>
          <p:cNvSpPr>
            <a:spLocks noGrp="1"/>
          </p:cNvSpPr>
          <p:nvPr>
            <p:ph idx="1"/>
          </p:nvPr>
        </p:nvSpPr>
        <p:spPr>
          <a:xfrm>
            <a:off x="302150" y="625289"/>
            <a:ext cx="8523798" cy="4121188"/>
          </a:xfrm>
          <a:prstGeom prst="rect">
            <a:avLst/>
          </a:prstGeom>
        </p:spPr>
        <p:txBody>
          <a:bodyPr/>
          <a:lstStyle>
            <a:lvl1pPr>
              <a:lnSpc>
                <a:spcPct val="120000"/>
              </a:lnSpc>
              <a:spcBef>
                <a:spcPts val="0"/>
              </a:spcBef>
              <a:buClr>
                <a:schemeClr val="accent1">
                  <a:lumMod val="50000"/>
                </a:schemeClr>
              </a:buClr>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a:lnSpc>
                <a:spcPct val="120000"/>
              </a:lnSpc>
              <a:spcBef>
                <a:spcPts val="0"/>
              </a:spcBef>
              <a:buClr>
                <a:schemeClr val="accent1">
                  <a:lumMod val="75000"/>
                </a:schemeClr>
              </a:buClr>
              <a:defRPr sz="180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20000"/>
              </a:lnSpc>
              <a:spcBef>
                <a:spcPts val="0"/>
              </a:spcBef>
              <a:buClr>
                <a:schemeClr val="accent5">
                  <a:lumMod val="60000"/>
                  <a:lumOff val="40000"/>
                </a:schemeClr>
              </a:buClr>
              <a:defRPr sz="1600">
                <a:solidFill>
                  <a:schemeClr val="tx1">
                    <a:lumMod val="75000"/>
                    <a:lumOff val="25000"/>
                  </a:schemeClr>
                </a:solidFill>
                <a:latin typeface="微软雅黑" panose="020B0503020204020204" pitchFamily="34" charset="-122"/>
                <a:ea typeface="微软雅黑" panose="020B0503020204020204" pitchFamily="34" charset="-122"/>
              </a:defRPr>
            </a:lvl3pPr>
            <a:lvl4pPr>
              <a:lnSpc>
                <a:spcPct val="120000"/>
              </a:lnSpc>
              <a:spcBef>
                <a:spcPts val="0"/>
              </a:spcBef>
              <a:buClr>
                <a:schemeClr val="accent5">
                  <a:lumMod val="60000"/>
                  <a:lumOff val="40000"/>
                </a:schemeClr>
              </a:buClr>
              <a:defRPr sz="1400">
                <a:solidFill>
                  <a:schemeClr val="tx1">
                    <a:lumMod val="75000"/>
                    <a:lumOff val="25000"/>
                  </a:schemeClr>
                </a:solidFill>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空白">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8977" y="3621337"/>
            <a:ext cx="907086" cy="845408"/>
          </a:xfrm>
          <a:prstGeom prst="rect">
            <a:avLst/>
          </a:prstGeom>
        </p:spPr>
      </p:pic>
      <p:sp>
        <p:nvSpPr>
          <p:cNvPr id="25" name="矩形 24"/>
          <p:cNvSpPr/>
          <p:nvPr userDrawn="1"/>
        </p:nvSpPr>
        <p:spPr>
          <a:xfrm>
            <a:off x="7710062" y="3590054"/>
            <a:ext cx="936000" cy="936000"/>
          </a:xfrm>
          <a:prstGeom prst="rect">
            <a:avLst/>
          </a:prstGeom>
          <a:solidFill>
            <a:schemeClr val="bg1">
              <a:lumMod val="9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16233" y="1566110"/>
            <a:ext cx="936002" cy="997030"/>
          </a:xfrm>
          <a:prstGeom prst="rect">
            <a:avLst/>
          </a:prstGeom>
        </p:spPr>
      </p:pic>
      <p:sp>
        <p:nvSpPr>
          <p:cNvPr id="31" name="矩形 30"/>
          <p:cNvSpPr/>
          <p:nvPr userDrawn="1"/>
        </p:nvSpPr>
        <p:spPr>
          <a:xfrm>
            <a:off x="6716235" y="1559777"/>
            <a:ext cx="936002" cy="1030773"/>
          </a:xfrm>
          <a:prstGeom prst="rect">
            <a:avLst/>
          </a:prstGeom>
          <a:solidFill>
            <a:sysClr val="window" lastClr="FFFFFF">
              <a:lumMod val="85000"/>
              <a:alpha val="85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21761" y="2850635"/>
            <a:ext cx="936002" cy="1284870"/>
          </a:xfrm>
          <a:prstGeom prst="rect">
            <a:avLst/>
          </a:prstGeom>
        </p:spPr>
      </p:pic>
      <p:sp>
        <p:nvSpPr>
          <p:cNvPr id="22" name="矩形 21"/>
          <p:cNvSpPr/>
          <p:nvPr userDrawn="1"/>
        </p:nvSpPr>
        <p:spPr>
          <a:xfrm>
            <a:off x="6716234" y="2590549"/>
            <a:ext cx="936001" cy="936000"/>
          </a:xfrm>
          <a:prstGeom prst="rect">
            <a:avLst/>
          </a:prstGeom>
          <a:solidFill>
            <a:sysClr val="window" lastClr="FFFFFF">
              <a:lumMod val="85000"/>
              <a:alpha val="70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4" name="矩形 23"/>
          <p:cNvSpPr/>
          <p:nvPr userDrawn="1"/>
        </p:nvSpPr>
        <p:spPr>
          <a:xfrm>
            <a:off x="6716236" y="3520216"/>
            <a:ext cx="960207" cy="615291"/>
          </a:xfrm>
          <a:prstGeom prst="rect">
            <a:avLst/>
          </a:prstGeom>
          <a:solidFill>
            <a:schemeClr val="bg1">
              <a:lumMod val="9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12" name="矩形 11"/>
          <p:cNvSpPr/>
          <p:nvPr userDrawn="1"/>
        </p:nvSpPr>
        <p:spPr>
          <a:xfrm>
            <a:off x="7711345" y="2590549"/>
            <a:ext cx="936000" cy="936000"/>
          </a:xfrm>
          <a:prstGeom prst="rect">
            <a:avLst/>
          </a:prstGeom>
          <a:solidFill>
            <a:sysClr val="window" lastClr="FFFFFF">
              <a:lumMod val="85000"/>
              <a:alpha val="70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30" name="矩形 29"/>
          <p:cNvSpPr/>
          <p:nvPr userDrawn="1"/>
        </p:nvSpPr>
        <p:spPr>
          <a:xfrm>
            <a:off x="7652234" y="2861408"/>
            <a:ext cx="936000" cy="461665"/>
          </a:xfrm>
          <a:prstGeom prst="rect">
            <a:avLst/>
          </a:prstGeom>
        </p:spPr>
        <p:txBody>
          <a:bodyPr wrap="square">
            <a:spAutoFit/>
          </a:bodyPr>
          <a:lstStyle/>
          <a:p>
            <a:pPr algn="r"/>
            <a:r>
              <a:rPr lang="en-US" altLang="zh-CN" sz="1200" dirty="0">
                <a:solidFill>
                  <a:schemeClr val="bg2">
                    <a:lumMod val="75000"/>
                  </a:schemeClr>
                </a:solidFill>
              </a:rPr>
              <a:t>Yunnan University</a:t>
            </a:r>
          </a:p>
        </p:txBody>
      </p:sp>
      <p:sp>
        <p:nvSpPr>
          <p:cNvPr id="2" name="矩形 1"/>
          <p:cNvSpPr/>
          <p:nvPr userDrawn="1"/>
        </p:nvSpPr>
        <p:spPr>
          <a:xfrm>
            <a:off x="1" y="478216"/>
            <a:ext cx="1763486" cy="60089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latin typeface="微软雅黑" panose="020B0503020204020204" pitchFamily="34" charset="-122"/>
                <a:ea typeface="微软雅黑" panose="020B0503020204020204" pitchFamily="34" charset="-122"/>
              </a:rPr>
              <a:t>目录</a:t>
            </a:r>
          </a:p>
        </p:txBody>
      </p:sp>
      <p:sp>
        <p:nvSpPr>
          <p:cNvPr id="6" name="矩形 5"/>
          <p:cNvSpPr/>
          <p:nvPr userDrawn="1"/>
        </p:nvSpPr>
        <p:spPr>
          <a:xfrm>
            <a:off x="1763487" y="478215"/>
            <a:ext cx="1763486" cy="6008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Contents</a:t>
            </a:r>
            <a:endParaRPr lang="zh-CN" altLang="en-US" sz="2400" dirty="0">
              <a:latin typeface="微软雅黑" panose="020B0503020204020204" pitchFamily="34" charset="-122"/>
              <a:ea typeface="微软雅黑" panose="020B0503020204020204" pitchFamily="34" charset="-122"/>
            </a:endParaRPr>
          </a:p>
        </p:txBody>
      </p:sp>
      <p:sp>
        <p:nvSpPr>
          <p:cNvPr id="8" name="Content Placeholder 2"/>
          <p:cNvSpPr>
            <a:spLocks noGrp="1"/>
          </p:cNvSpPr>
          <p:nvPr>
            <p:ph idx="1"/>
          </p:nvPr>
        </p:nvSpPr>
        <p:spPr>
          <a:xfrm>
            <a:off x="302151" y="1214846"/>
            <a:ext cx="4831553" cy="3598870"/>
          </a:xfrm>
          <a:prstGeom prst="rect">
            <a:avLst/>
          </a:prstGeom>
        </p:spPr>
        <p:txBody>
          <a:bodyPr/>
          <a:lstStyle>
            <a:lvl1pPr>
              <a:lnSpc>
                <a:spcPct val="150000"/>
              </a:lnSpc>
              <a:buClr>
                <a:schemeClr val="accent1">
                  <a:lumMod val="75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1pPr>
            <a:lvl2pPr>
              <a:buClr>
                <a:schemeClr val="accent4">
                  <a:lumMod val="75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2pPr>
            <a:lvl3pPr>
              <a:buClr>
                <a:schemeClr val="accent6">
                  <a:lumMod val="75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3pPr>
            <a:lvl4pPr>
              <a:buClr>
                <a:schemeClr val="accent5">
                  <a:lumMod val="60000"/>
                  <a:lumOff val="40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en-US" altLang="zh-CN" dirty="0"/>
          </a:p>
          <a:p>
            <a:pPr lvl="0" eaLnBrk="1" latinLnBrk="0" hangingPunct="1"/>
            <a:endParaRPr lang="zh-CN" altLang="en-US" dirty="0"/>
          </a:p>
        </p:txBody>
      </p:sp>
      <p:sp>
        <p:nvSpPr>
          <p:cNvPr id="14" name="矩形 13"/>
          <p:cNvSpPr/>
          <p:nvPr userDrawn="1"/>
        </p:nvSpPr>
        <p:spPr>
          <a:xfrm>
            <a:off x="8706272" y="1593520"/>
            <a:ext cx="440111" cy="936000"/>
          </a:xfrm>
          <a:prstGeom prst="rect">
            <a:avLst/>
          </a:prstGeom>
          <a:solidFill>
            <a:schemeClr val="bg1">
              <a:lumMod val="8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3" name="矩形 22"/>
          <p:cNvSpPr/>
          <p:nvPr userDrawn="1"/>
        </p:nvSpPr>
        <p:spPr>
          <a:xfrm>
            <a:off x="8706272" y="2590549"/>
            <a:ext cx="440111" cy="936000"/>
          </a:xfrm>
          <a:prstGeom prst="rect">
            <a:avLst/>
          </a:prstGeom>
          <a:solidFill>
            <a:sysClr val="window" lastClr="FFFFFF">
              <a:lumMod val="95000"/>
              <a:alpha val="70000"/>
            </a:sys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6" name="矩形 25"/>
          <p:cNvSpPr/>
          <p:nvPr userDrawn="1"/>
        </p:nvSpPr>
        <p:spPr>
          <a:xfrm>
            <a:off x="8703890" y="3590054"/>
            <a:ext cx="440111" cy="936000"/>
          </a:xfrm>
          <a:prstGeom prst="rect">
            <a:avLst/>
          </a:prstGeom>
          <a:solidFill>
            <a:schemeClr val="bg1">
              <a:lumMod val="8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8" name="矩形 27"/>
          <p:cNvSpPr/>
          <p:nvPr userDrawn="1"/>
        </p:nvSpPr>
        <p:spPr>
          <a:xfrm>
            <a:off x="8703890" y="4587085"/>
            <a:ext cx="440111" cy="432807"/>
          </a:xfrm>
          <a:prstGeom prst="rect">
            <a:avLst/>
          </a:prstGeom>
          <a:solidFill>
            <a:schemeClr val="bg1">
              <a:lumMod val="95000"/>
              <a:alpha val="70000"/>
            </a:schemeClr>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直接连接符 28"/>
          <p:cNvCxnSpPr/>
          <p:nvPr userDrawn="1"/>
        </p:nvCxnSpPr>
        <p:spPr>
          <a:xfrm>
            <a:off x="0" y="501648"/>
            <a:ext cx="9144000" cy="0"/>
          </a:xfrm>
          <a:prstGeom prst="line">
            <a:avLst/>
          </a:prstGeom>
          <a:ln w="952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2" name="矩形 1"/>
          <p:cNvSpPr/>
          <p:nvPr userDrawn="1"/>
        </p:nvSpPr>
        <p:spPr>
          <a:xfrm>
            <a:off x="1" y="0"/>
            <a:ext cx="310100" cy="6281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Date Placeholder 3"/>
          <p:cNvSpPr txBox="1"/>
          <p:nvPr userDrawn="1"/>
        </p:nvSpPr>
        <p:spPr>
          <a:xfrm>
            <a:off x="8290684" y="4916053"/>
            <a:ext cx="853317" cy="227449"/>
          </a:xfrm>
          <a:prstGeom prst="rect">
            <a:avLst/>
          </a:prstGeom>
        </p:spPr>
        <p:txBody>
          <a:bodyPr/>
          <a:lstStyle>
            <a:defPPr>
              <a:defRPr lang="zh-CN"/>
            </a:defPPr>
            <a:lvl1pPr algn="l"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r"/>
            <a:fld id="{C89FB959-9AA2-4214-ACBE-8CB9E5BC13E9}" type="datetime10">
              <a:rPr lang="zh-CN" altLang="en-US" sz="900" smtClean="0">
                <a:solidFill>
                  <a:schemeClr val="tx2">
                    <a:lumMod val="75000"/>
                  </a:schemeClr>
                </a:solidFill>
              </a:rPr>
              <a:t>10:06</a:t>
            </a:fld>
            <a:r>
              <a:rPr lang="zh-CN" altLang="en-US" sz="900" dirty="0">
                <a:solidFill>
                  <a:schemeClr val="tx2">
                    <a:lumMod val="75000"/>
                  </a:schemeClr>
                </a:solidFill>
              </a:rPr>
              <a:t> </a:t>
            </a:r>
            <a:r>
              <a:rPr lang="en-US" altLang="zh-CN" sz="900" dirty="0">
                <a:solidFill>
                  <a:schemeClr val="tx2">
                    <a:lumMod val="75000"/>
                  </a:schemeClr>
                </a:solidFill>
              </a:rPr>
              <a:t>/ </a:t>
            </a:r>
            <a:fld id="{0C913308-F349-4B6D-A68A-DD1791B4A57B}" type="slidenum">
              <a:rPr lang="zh-CN" altLang="en-US" sz="900" dirty="0" smtClean="0">
                <a:solidFill>
                  <a:schemeClr val="tx2">
                    <a:lumMod val="75000"/>
                  </a:schemeClr>
                </a:solidFill>
              </a:rPr>
              <a:t>‹#›</a:t>
            </a:fld>
            <a:endParaRPr lang="zh-CN" altLang="en-US" sz="900" dirty="0">
              <a:solidFill>
                <a:schemeClr val="tx2">
                  <a:lumMod val="75000"/>
                </a:schemeClr>
              </a:solidFill>
            </a:endParaRPr>
          </a:p>
        </p:txBody>
      </p:sp>
      <p:pic>
        <p:nvPicPr>
          <p:cNvPr id="6" name="图片 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726155" y="12225"/>
            <a:ext cx="2338938" cy="4894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slow">
    <p:pull/>
  </p:transition>
  <p:hf hdr="0" ftr="0"/>
  <p:txStyles>
    <p:titleStyle>
      <a:lvl1pPr algn="l"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13" indent="-274313" algn="l" rtl="0" eaLnBrk="1" latinLnBrk="0" hangingPunct="1">
        <a:spcBef>
          <a:spcPct val="20000"/>
        </a:spcBef>
        <a:buClr>
          <a:schemeClr val="accent3"/>
        </a:buClr>
        <a:buSzPct val="95000"/>
        <a:buFont typeface="Wingdings 2" panose="05020102010507070707"/>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64" indent="-247009" algn="l" rtl="0" eaLnBrk="1" latinLnBrk="0" hangingPunct="1">
        <a:spcBef>
          <a:spcPct val="20000"/>
        </a:spcBef>
        <a:buClr>
          <a:schemeClr val="accent1"/>
        </a:buClr>
        <a:buSzPct val="85000"/>
        <a:buFont typeface="Wingdings 2" panose="05020102010507070707"/>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14378" indent="-247009" algn="l" rtl="0" eaLnBrk="1" latinLnBrk="0" hangingPunct="1">
        <a:spcBef>
          <a:spcPct val="20000"/>
        </a:spcBef>
        <a:buClr>
          <a:schemeClr val="accent2"/>
        </a:buClr>
        <a:buSzPct val="70000"/>
        <a:buFont typeface="Wingdings 2" panose="05020102010507070707"/>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690" indent="-210180" algn="l" rtl="0" eaLnBrk="1" latinLnBrk="0" hangingPunct="1">
        <a:spcBef>
          <a:spcPct val="20000"/>
        </a:spcBef>
        <a:buClr>
          <a:schemeClr val="accent3"/>
        </a:buClr>
        <a:buSzPct val="65000"/>
        <a:buFont typeface="Wingdings 2" panose="05020102010507070707"/>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463003" indent="-210180" algn="l" rtl="0" eaLnBrk="1" latinLnBrk="0" hangingPunct="1">
        <a:spcBef>
          <a:spcPct val="20000"/>
        </a:spcBef>
        <a:buClr>
          <a:schemeClr val="accent4"/>
        </a:buClr>
        <a:buSzPct val="65000"/>
        <a:buFont typeface="Wingdings 2" panose="05020102010507070707"/>
        <a:buChar char=""/>
        <a:defRPr kumimoji="0" sz="1400" kern="1200">
          <a:solidFill>
            <a:schemeClr val="tx1"/>
          </a:solidFill>
          <a:latin typeface="微软雅黑" panose="020B0503020204020204" pitchFamily="34" charset="-122"/>
          <a:ea typeface="微软雅黑" panose="020B0503020204020204" pitchFamily="34" charset="-122"/>
          <a:cs typeface="+mn-cs"/>
        </a:defRPr>
      </a:lvl5pPr>
      <a:lvl6pPr marL="1737317" indent="-210180"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192" indent="-182876"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05" indent="-182876"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19" indent="-182876"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8"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2"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直接连接符 28"/>
          <p:cNvCxnSpPr/>
          <p:nvPr userDrawn="1"/>
        </p:nvCxnSpPr>
        <p:spPr>
          <a:xfrm>
            <a:off x="0" y="501648"/>
            <a:ext cx="9144000" cy="0"/>
          </a:xfrm>
          <a:prstGeom prst="line">
            <a:avLst/>
          </a:prstGeom>
          <a:ln w="952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2" name="矩形 1"/>
          <p:cNvSpPr/>
          <p:nvPr userDrawn="1"/>
        </p:nvSpPr>
        <p:spPr>
          <a:xfrm>
            <a:off x="1" y="0"/>
            <a:ext cx="310100" cy="6281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Date Placeholder 3"/>
          <p:cNvSpPr txBox="1"/>
          <p:nvPr userDrawn="1"/>
        </p:nvSpPr>
        <p:spPr>
          <a:xfrm>
            <a:off x="8290684" y="4916053"/>
            <a:ext cx="853317" cy="227449"/>
          </a:xfrm>
          <a:prstGeom prst="rect">
            <a:avLst/>
          </a:prstGeom>
        </p:spPr>
        <p:txBody>
          <a:bodyPr/>
          <a:lstStyle>
            <a:defPPr>
              <a:defRPr lang="zh-CN"/>
            </a:defPPr>
            <a:lvl1pPr algn="l"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r"/>
            <a:fld id="{C89FB959-9AA2-4214-ACBE-8CB9E5BC13E9}" type="datetime10">
              <a:rPr lang="zh-CN" altLang="en-US" sz="900" smtClean="0">
                <a:solidFill>
                  <a:schemeClr val="tx2">
                    <a:lumMod val="75000"/>
                  </a:schemeClr>
                </a:solidFill>
              </a:rPr>
              <a:t>10:06</a:t>
            </a:fld>
            <a:r>
              <a:rPr lang="zh-CN" altLang="en-US" sz="900" dirty="0">
                <a:solidFill>
                  <a:schemeClr val="tx2">
                    <a:lumMod val="75000"/>
                  </a:schemeClr>
                </a:solidFill>
              </a:rPr>
              <a:t> </a:t>
            </a:r>
            <a:r>
              <a:rPr lang="en-US" altLang="zh-CN" sz="900" dirty="0">
                <a:solidFill>
                  <a:schemeClr val="tx2">
                    <a:lumMod val="75000"/>
                  </a:schemeClr>
                </a:solidFill>
              </a:rPr>
              <a:t>/ </a:t>
            </a:r>
            <a:fld id="{0C913308-F349-4B6D-A68A-DD1791B4A57B}" type="slidenum">
              <a:rPr lang="zh-CN" altLang="en-US" sz="900" dirty="0" smtClean="0">
                <a:solidFill>
                  <a:schemeClr val="tx2">
                    <a:lumMod val="75000"/>
                  </a:schemeClr>
                </a:solidFill>
              </a:rPr>
              <a:t>‹#›</a:t>
            </a:fld>
            <a:endParaRPr lang="zh-CN" altLang="en-US" sz="900" dirty="0">
              <a:solidFill>
                <a:schemeClr val="tx2">
                  <a:lumMod val="75000"/>
                </a:schemeClr>
              </a:solidFill>
            </a:endParaRPr>
          </a:p>
        </p:txBody>
      </p:sp>
      <p:pic>
        <p:nvPicPr>
          <p:cNvPr id="6" name="图片 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726155" y="12225"/>
            <a:ext cx="2338938" cy="489425"/>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transition spd="slow">
    <p:pull/>
  </p:transition>
  <p:hf hdr="0" ftr="0"/>
  <p:txStyles>
    <p:titleStyle>
      <a:lvl1pPr algn="l"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13" indent="-274313" algn="l" rtl="0" eaLnBrk="1" latinLnBrk="0" hangingPunct="1">
        <a:spcBef>
          <a:spcPct val="20000"/>
        </a:spcBef>
        <a:buClr>
          <a:schemeClr val="accent3"/>
        </a:buClr>
        <a:buSzPct val="95000"/>
        <a:buFont typeface="Wingdings 2" panose="05020102010507070707"/>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64" indent="-247009" algn="l" rtl="0" eaLnBrk="1" latinLnBrk="0" hangingPunct="1">
        <a:spcBef>
          <a:spcPct val="20000"/>
        </a:spcBef>
        <a:buClr>
          <a:schemeClr val="accent1"/>
        </a:buClr>
        <a:buSzPct val="85000"/>
        <a:buFont typeface="Wingdings 2" panose="05020102010507070707"/>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14378" indent="-247009" algn="l" rtl="0" eaLnBrk="1" latinLnBrk="0" hangingPunct="1">
        <a:spcBef>
          <a:spcPct val="20000"/>
        </a:spcBef>
        <a:buClr>
          <a:schemeClr val="accent2"/>
        </a:buClr>
        <a:buSzPct val="70000"/>
        <a:buFont typeface="Wingdings 2" panose="05020102010507070707"/>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690" indent="-210180" algn="l" rtl="0" eaLnBrk="1" latinLnBrk="0" hangingPunct="1">
        <a:spcBef>
          <a:spcPct val="20000"/>
        </a:spcBef>
        <a:buClr>
          <a:schemeClr val="accent3"/>
        </a:buClr>
        <a:buSzPct val="65000"/>
        <a:buFont typeface="Wingdings 2" panose="05020102010507070707"/>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463003" indent="-210180" algn="l" rtl="0" eaLnBrk="1" latinLnBrk="0" hangingPunct="1">
        <a:spcBef>
          <a:spcPct val="20000"/>
        </a:spcBef>
        <a:buClr>
          <a:schemeClr val="accent4"/>
        </a:buClr>
        <a:buSzPct val="65000"/>
        <a:buFont typeface="Wingdings 2" panose="05020102010507070707"/>
        <a:buChar char=""/>
        <a:defRPr kumimoji="0" sz="1400" kern="1200">
          <a:solidFill>
            <a:schemeClr val="tx1"/>
          </a:solidFill>
          <a:latin typeface="微软雅黑" panose="020B0503020204020204" pitchFamily="34" charset="-122"/>
          <a:ea typeface="微软雅黑" panose="020B0503020204020204" pitchFamily="34" charset="-122"/>
          <a:cs typeface="+mn-cs"/>
        </a:defRPr>
      </a:lvl5pPr>
      <a:lvl6pPr marL="1737317" indent="-210180"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192" indent="-182876"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05" indent="-182876"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19" indent="-182876"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8"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2"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87348" y="1830128"/>
            <a:ext cx="6887497" cy="1791709"/>
          </a:xfrm>
          <a:prstGeom prst="rect">
            <a:avLst/>
          </a:prstGeom>
        </p:spPr>
        <p:txBody>
          <a:bodyPr wrap="square">
            <a:spAutoFit/>
          </a:bodyPr>
          <a:lstStyle/>
          <a:p>
            <a:pPr algn="ctr">
              <a:spcAft>
                <a:spcPts val="0"/>
              </a:spcAft>
            </a:pPr>
            <a:r>
              <a:rPr lang="en-US" altLang="zh-CN" sz="3200" b="1" dirty="0">
                <a:latin typeface="微软雅黑" panose="020B0503020204020204" pitchFamily="34" charset="-122"/>
                <a:ea typeface="微软雅黑" panose="020B0503020204020204" pitchFamily="34" charset="-122"/>
              </a:rPr>
              <a:t>Python</a:t>
            </a:r>
            <a:r>
              <a:rPr lang="zh-CN" altLang="en-US" sz="3200" b="1" dirty="0">
                <a:latin typeface="微软雅黑" panose="020B0503020204020204" pitchFamily="34" charset="-122"/>
                <a:ea typeface="微软雅黑" panose="020B0503020204020204" pitchFamily="34" charset="-122"/>
              </a:rPr>
              <a:t>编程基础（一）</a:t>
            </a:r>
            <a:endParaRPr lang="en-US" altLang="zh-CN" b="1" dirty="0">
              <a:latin typeface="华文楷体" panose="02010600040101010101" pitchFamily="2" charset="-122"/>
              <a:ea typeface="华文楷体" panose="02010600040101010101" pitchFamily="2" charset="-122"/>
            </a:endParaRPr>
          </a:p>
          <a:p>
            <a:pPr algn="ctr">
              <a:lnSpc>
                <a:spcPct val="150000"/>
              </a:lnSpc>
              <a:spcAft>
                <a:spcPts val="0"/>
              </a:spcAft>
            </a:pPr>
            <a:endParaRPr lang="en-US" altLang="zh-CN" b="1" dirty="0">
              <a:latin typeface="华文楷体" panose="02010600040101010101" pitchFamily="2" charset="-122"/>
              <a:ea typeface="华文楷体" panose="02010600040101010101" pitchFamily="2" charset="-122"/>
            </a:endParaRPr>
          </a:p>
          <a:p>
            <a:pPr algn="ctr">
              <a:lnSpc>
                <a:spcPct val="150000"/>
              </a:lnSpc>
              <a:spcAft>
                <a:spcPts val="0"/>
              </a:spcAft>
            </a:pPr>
            <a:r>
              <a:rPr lang="zh-CN" altLang="en-US" b="1" dirty="0">
                <a:latin typeface="华文楷体" panose="02010600040101010101" pitchFamily="2" charset="-122"/>
                <a:ea typeface="华文楷体" panose="02010600040101010101" pitchFamily="2" charset="-122"/>
              </a:rPr>
              <a:t>云南大学信息学院  王津</a:t>
            </a:r>
            <a:endParaRPr lang="zh-CN" altLang="zh-CN" sz="1400" b="1" kern="100" dirty="0">
              <a:latin typeface="华文楷体" panose="02010600040101010101" pitchFamily="2" charset="-122"/>
              <a:ea typeface="华文楷体" panose="02010600040101010101" pitchFamily="2" charset="-122"/>
              <a:cs typeface="Times New Roman" panose="02020603050405020304" pitchFamily="18" charset="0"/>
            </a:endParaRPr>
          </a:p>
          <a:p>
            <a:pPr algn="ctr">
              <a:lnSpc>
                <a:spcPct val="150000"/>
              </a:lnSpc>
              <a:spcAft>
                <a:spcPts val="0"/>
              </a:spcAft>
            </a:pPr>
            <a:r>
              <a:rPr lang="en-US" altLang="zh-CN" b="1" kern="100" dirty="0">
                <a:latin typeface="华文楷体" panose="02010600040101010101" pitchFamily="2" charset="-122"/>
                <a:ea typeface="华文楷体" panose="02010600040101010101" pitchFamily="2" charset="-122"/>
                <a:cs typeface="Times New Roman" panose="02020603050405020304" pitchFamily="18" charset="0"/>
              </a:rPr>
              <a:t>   2023.2.27</a:t>
            </a:r>
            <a:endParaRPr lang="zh-CN" altLang="zh-CN" sz="12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6128" t="5924" r="7009" b="5975"/>
          <a:stretch>
            <a:fillRect/>
          </a:stretch>
        </p:blipFill>
        <p:spPr>
          <a:xfrm>
            <a:off x="851925" y="1830128"/>
            <a:ext cx="1991033" cy="2019386"/>
          </a:xfrm>
          <a:prstGeom prst="rect">
            <a:avLst/>
          </a:prstGeom>
        </p:spPr>
      </p:pic>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使用</a:t>
            </a:r>
            <a:r>
              <a:rPr lang="en-US" altLang="zh-CN" dirty="0"/>
              <a:t>global</a:t>
            </a:r>
            <a:r>
              <a:rPr lang="zh-CN" altLang="en-US" dirty="0"/>
              <a:t>语句</a:t>
            </a:r>
            <a:endParaRPr lang="en-US" altLang="zh-CN" dirty="0"/>
          </a:p>
          <a:p>
            <a:r>
              <a:rPr lang="zh-CN" altLang="en-US" dirty="0"/>
              <a:t>    如果你想要为一个定义在函数外的变量赋值，那么你就得告诉</a:t>
            </a:r>
            <a:r>
              <a:rPr lang="en-US" altLang="zh-CN" dirty="0"/>
              <a:t>Python</a:t>
            </a:r>
            <a:r>
              <a:rPr lang="zh-CN" altLang="en-US" dirty="0"/>
              <a:t>这个变量名不是局部的，而是 全局 的。我们使用</a:t>
            </a:r>
            <a:r>
              <a:rPr lang="en-US" altLang="zh-CN" dirty="0"/>
              <a:t>global</a:t>
            </a:r>
            <a:r>
              <a:rPr lang="zh-CN" altLang="en-US" dirty="0"/>
              <a:t>语句完成这一功能。</a:t>
            </a:r>
            <a:endParaRPr lang="en-US" altLang="zh-CN" dirty="0"/>
          </a:p>
          <a:p>
            <a:endParaRPr lang="en-US" altLang="zh-CN" dirty="0"/>
          </a:p>
          <a:p>
            <a:pPr marL="342900" indent="-342900">
              <a:buFont typeface="Wingdings" panose="05000000000000000000" pitchFamily="2" charset="2"/>
              <a:buChar char="l"/>
            </a:pPr>
            <a:r>
              <a:rPr lang="zh-CN" altLang="en-US" dirty="0"/>
              <a:t>当然我并不鼓励你这样做，并且你应该尽量避免这样做，因为这使得程序的读者会不清楚这个变量是在哪里定义的。</a:t>
            </a:r>
            <a:endParaRPr lang="en-US" altLang="zh-CN" dirty="0"/>
          </a:p>
          <a:p>
            <a:endParaRPr lang="zh-CN" altLang="en-US" dirty="0"/>
          </a:p>
        </p:txBody>
      </p:sp>
    </p:spTree>
    <p:extLst>
      <p:ext uri="{BB962C8B-B14F-4D97-AF65-F5344CB8AC3E}">
        <p14:creationId xmlns:p14="http://schemas.microsoft.com/office/powerpoint/2010/main" val="2137293898"/>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r>
              <a:rPr lang="en-US" altLang="zh-CN" dirty="0"/>
              <a:t># Filename: func_global.py</a:t>
            </a:r>
          </a:p>
          <a:p>
            <a:r>
              <a:rPr lang="en-US" altLang="zh-CN" dirty="0"/>
              <a:t>def </a:t>
            </a:r>
            <a:r>
              <a:rPr lang="en-US" altLang="zh-CN" dirty="0" err="1"/>
              <a:t>func</a:t>
            </a:r>
            <a:r>
              <a:rPr lang="en-US" altLang="zh-CN" dirty="0"/>
              <a:t>():</a:t>
            </a:r>
          </a:p>
          <a:p>
            <a:r>
              <a:rPr lang="en-US" altLang="zh-CN" dirty="0"/>
              <a:t>    global x</a:t>
            </a:r>
          </a:p>
          <a:p>
            <a:r>
              <a:rPr lang="en-US" altLang="zh-CN" dirty="0"/>
              <a:t>    print('x is', x)</a:t>
            </a:r>
          </a:p>
          <a:p>
            <a:r>
              <a:rPr lang="en-US" altLang="zh-CN" dirty="0"/>
              <a:t>    x = 2</a:t>
            </a:r>
          </a:p>
          <a:p>
            <a:r>
              <a:rPr lang="en-US" altLang="zh-CN" dirty="0"/>
              <a:t>    print('Changed local x to', x)</a:t>
            </a:r>
          </a:p>
          <a:p>
            <a:endParaRPr lang="en-US" altLang="zh-CN" dirty="0"/>
          </a:p>
          <a:p>
            <a:r>
              <a:rPr lang="en-US" altLang="zh-CN" dirty="0"/>
              <a:t>x = 50</a:t>
            </a:r>
          </a:p>
          <a:p>
            <a:r>
              <a:rPr lang="en-US" altLang="zh-CN" dirty="0" err="1"/>
              <a:t>func</a:t>
            </a:r>
            <a:r>
              <a:rPr lang="en-US" altLang="zh-CN" dirty="0"/>
              <a:t>()</a:t>
            </a:r>
          </a:p>
          <a:p>
            <a:r>
              <a:rPr lang="en-US" altLang="zh-CN" dirty="0"/>
              <a:t>print('Value of x is', x)</a:t>
            </a:r>
            <a:endParaRPr lang="zh-CN" altLang="en-US" dirty="0"/>
          </a:p>
          <a:p>
            <a:endParaRPr lang="zh-CN" altLang="en-US" dirty="0"/>
          </a:p>
        </p:txBody>
      </p:sp>
    </p:spTree>
    <p:extLst>
      <p:ext uri="{BB962C8B-B14F-4D97-AF65-F5344CB8AC3E}">
        <p14:creationId xmlns:p14="http://schemas.microsoft.com/office/powerpoint/2010/main" val="689980138"/>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默认参数值</a:t>
            </a:r>
            <a:endParaRPr lang="en-US" altLang="zh-CN" dirty="0"/>
          </a:p>
          <a:p>
            <a:r>
              <a:rPr lang="zh-CN" altLang="en-US" dirty="0"/>
              <a:t>    对于一些函数，你可能希望它的一些参数是 可选 的，如果用户不想要为这些参数提供值的话，这些参数就使用默认值。</a:t>
            </a:r>
            <a:endParaRPr lang="en-US" altLang="zh-CN" dirty="0"/>
          </a:p>
          <a:p>
            <a:endParaRPr lang="en-US" altLang="zh-CN" dirty="0"/>
          </a:p>
          <a:p>
            <a:pPr marL="342900" indent="-342900">
              <a:buFont typeface="Wingdings" panose="05000000000000000000" pitchFamily="2" charset="2"/>
              <a:buChar char="l"/>
            </a:pPr>
            <a:r>
              <a:rPr lang="zh-CN" altLang="en-US" dirty="0"/>
              <a:t>你可以在函数定义的形参名后加上赋值运算符（</a:t>
            </a:r>
            <a:r>
              <a:rPr lang="en-US" altLang="zh-CN" dirty="0"/>
              <a:t>=</a:t>
            </a:r>
            <a:r>
              <a:rPr lang="zh-CN" altLang="en-US" dirty="0"/>
              <a:t>）和默认值，从而给形参指定默认参数值。</a:t>
            </a:r>
          </a:p>
          <a:p>
            <a:endParaRPr lang="zh-CN" altLang="en-US" dirty="0"/>
          </a:p>
        </p:txBody>
      </p:sp>
    </p:spTree>
    <p:extLst>
      <p:ext uri="{BB962C8B-B14F-4D97-AF65-F5344CB8AC3E}">
        <p14:creationId xmlns:p14="http://schemas.microsoft.com/office/powerpoint/2010/main" val="2823573689"/>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r>
              <a:rPr lang="en-US" altLang="zh-CN" dirty="0"/>
              <a:t># Filename: func_default.py</a:t>
            </a:r>
          </a:p>
          <a:p>
            <a:r>
              <a:rPr lang="en-US" altLang="zh-CN" dirty="0"/>
              <a:t>def say(message, times = 1):</a:t>
            </a:r>
          </a:p>
          <a:p>
            <a:r>
              <a:rPr lang="en-US" altLang="zh-CN" dirty="0"/>
              <a:t>    print(message * times)</a:t>
            </a:r>
          </a:p>
          <a:p>
            <a:endParaRPr lang="en-US" altLang="zh-CN" dirty="0"/>
          </a:p>
          <a:p>
            <a:r>
              <a:rPr lang="en-US" altLang="zh-CN" dirty="0"/>
              <a:t>say('Hello')</a:t>
            </a:r>
          </a:p>
          <a:p>
            <a:r>
              <a:rPr lang="en-US" altLang="zh-CN" dirty="0"/>
              <a:t>say('World', 5)</a:t>
            </a:r>
            <a:endParaRPr lang="zh-CN" altLang="en-US" dirty="0"/>
          </a:p>
          <a:p>
            <a:endParaRPr lang="zh-CN" altLang="en-US" dirty="0"/>
          </a:p>
        </p:txBody>
      </p:sp>
    </p:spTree>
    <p:extLst>
      <p:ext uri="{BB962C8B-B14F-4D97-AF65-F5344CB8AC3E}">
        <p14:creationId xmlns:p14="http://schemas.microsoft.com/office/powerpoint/2010/main" val="1304513188"/>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关键参数</a:t>
            </a:r>
            <a:endParaRPr lang="en-US" altLang="zh-CN" dirty="0"/>
          </a:p>
          <a:p>
            <a:r>
              <a:rPr lang="zh-CN" altLang="en-US" dirty="0"/>
              <a:t>    如果你的某个函数有许多参数，而你只想指定其中的一部分，那么你可以通过命名来为这些参数赋值</a:t>
            </a:r>
            <a:r>
              <a:rPr lang="en-US" altLang="zh-CN" dirty="0"/>
              <a:t>——</a:t>
            </a:r>
            <a:r>
              <a:rPr lang="zh-CN" altLang="en-US" dirty="0"/>
              <a:t>这被称作 关键参数 </a:t>
            </a:r>
            <a:r>
              <a:rPr lang="en-US" altLang="zh-CN" dirty="0"/>
              <a:t>——</a:t>
            </a:r>
            <a:r>
              <a:rPr lang="zh-CN" altLang="en-US" dirty="0"/>
              <a:t>我们使用名字（关键字）而不是位置（我们前面所一直使用的方法）来给函数指定实参。</a:t>
            </a:r>
          </a:p>
          <a:p>
            <a:endParaRPr lang="zh-CN" altLang="en-US" dirty="0"/>
          </a:p>
        </p:txBody>
      </p:sp>
    </p:spTree>
    <p:extLst>
      <p:ext uri="{BB962C8B-B14F-4D97-AF65-F5344CB8AC3E}">
        <p14:creationId xmlns:p14="http://schemas.microsoft.com/office/powerpoint/2010/main" val="868656629"/>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r>
              <a:rPr lang="en-US" altLang="zh-CN" dirty="0"/>
              <a:t># Filename: func_key.py</a:t>
            </a:r>
          </a:p>
          <a:p>
            <a:r>
              <a:rPr lang="en-US" altLang="zh-CN" dirty="0"/>
              <a:t>def </a:t>
            </a:r>
            <a:r>
              <a:rPr lang="en-US" altLang="zh-CN" dirty="0" err="1"/>
              <a:t>func</a:t>
            </a:r>
            <a:r>
              <a:rPr lang="en-US" altLang="zh-CN" dirty="0"/>
              <a:t>(a, b=5, c=10):</a:t>
            </a:r>
          </a:p>
          <a:p>
            <a:r>
              <a:rPr lang="en-US" altLang="zh-CN" dirty="0"/>
              <a:t>    print('a is', a, 'and b is', b, 'and c is', c)</a:t>
            </a:r>
          </a:p>
          <a:p>
            <a:endParaRPr lang="en-US" altLang="zh-CN" dirty="0"/>
          </a:p>
          <a:p>
            <a:r>
              <a:rPr lang="en-US" altLang="zh-CN" dirty="0" err="1"/>
              <a:t>func</a:t>
            </a:r>
            <a:r>
              <a:rPr lang="en-US" altLang="zh-CN" dirty="0"/>
              <a:t>(3, 7)</a:t>
            </a:r>
          </a:p>
          <a:p>
            <a:r>
              <a:rPr lang="en-US" altLang="zh-CN" dirty="0" err="1"/>
              <a:t>func</a:t>
            </a:r>
            <a:r>
              <a:rPr lang="en-US" altLang="zh-CN" dirty="0"/>
              <a:t>(25, c=24)</a:t>
            </a:r>
          </a:p>
          <a:p>
            <a:r>
              <a:rPr lang="en-US" altLang="zh-CN" dirty="0" err="1"/>
              <a:t>func</a:t>
            </a:r>
            <a:r>
              <a:rPr lang="en-US" altLang="zh-CN" dirty="0"/>
              <a:t>(c=50, a=100)</a:t>
            </a:r>
            <a:endParaRPr lang="zh-CN" altLang="en-US" dirty="0"/>
          </a:p>
          <a:p>
            <a:endParaRPr lang="zh-CN" altLang="en-US" dirty="0"/>
          </a:p>
        </p:txBody>
      </p:sp>
    </p:spTree>
    <p:extLst>
      <p:ext uri="{BB962C8B-B14F-4D97-AF65-F5344CB8AC3E}">
        <p14:creationId xmlns:p14="http://schemas.microsoft.com/office/powerpoint/2010/main" val="3100060718"/>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pPr marL="342900" indent="-342900">
              <a:buFont typeface="Wingdings" panose="05000000000000000000" pitchFamily="2" charset="2"/>
              <a:buChar char="l"/>
            </a:pPr>
            <a:r>
              <a:rPr lang="en-US" altLang="zh-CN" dirty="0"/>
              <a:t>return</a:t>
            </a:r>
            <a:r>
              <a:rPr lang="zh-CN" altLang="en-US" dirty="0"/>
              <a:t>语句</a:t>
            </a:r>
            <a:endParaRPr lang="en-US" altLang="zh-CN" dirty="0"/>
          </a:p>
          <a:p>
            <a:r>
              <a:rPr lang="en-US" altLang="zh-CN" dirty="0"/>
              <a:t>    return</a:t>
            </a:r>
            <a:r>
              <a:rPr lang="zh-CN" altLang="en-US" dirty="0"/>
              <a:t>语句用来从一个函数 返回 即跳出函数。我们也可选从函数 返回一个值 。</a:t>
            </a:r>
            <a:endParaRPr lang="en-US" altLang="zh-CN" dirty="0"/>
          </a:p>
          <a:p>
            <a:endParaRPr lang="en-US" altLang="zh-CN" dirty="0"/>
          </a:p>
          <a:p>
            <a:r>
              <a:rPr lang="en-US" altLang="zh-CN" dirty="0"/>
              <a:t># Filename: func_return.py</a:t>
            </a:r>
          </a:p>
          <a:p>
            <a:r>
              <a:rPr lang="en-US" altLang="zh-CN" dirty="0"/>
              <a:t>def maximum(x, y):</a:t>
            </a:r>
          </a:p>
          <a:p>
            <a:r>
              <a:rPr lang="en-US" altLang="zh-CN" dirty="0"/>
              <a:t>    if x &gt; y:</a:t>
            </a:r>
          </a:p>
          <a:p>
            <a:r>
              <a:rPr lang="en-US" altLang="zh-CN" dirty="0"/>
              <a:t>        return x</a:t>
            </a:r>
          </a:p>
          <a:p>
            <a:r>
              <a:rPr lang="en-US" altLang="zh-CN" dirty="0"/>
              <a:t>    else:</a:t>
            </a:r>
          </a:p>
          <a:p>
            <a:r>
              <a:rPr lang="en-US" altLang="zh-CN" dirty="0"/>
              <a:t>        return y</a:t>
            </a:r>
          </a:p>
          <a:p>
            <a:r>
              <a:rPr lang="en-US" altLang="zh-CN" dirty="0"/>
              <a:t>print maximum(2, 3)</a:t>
            </a:r>
            <a:endParaRPr lang="zh-CN" altLang="en-US" dirty="0"/>
          </a:p>
        </p:txBody>
      </p:sp>
    </p:spTree>
    <p:extLst>
      <p:ext uri="{BB962C8B-B14F-4D97-AF65-F5344CB8AC3E}">
        <p14:creationId xmlns:p14="http://schemas.microsoft.com/office/powerpoint/2010/main" val="63719077"/>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bwMode="auto">
          <a:xfrm>
            <a:off x="303885" y="2111945"/>
            <a:ext cx="928015" cy="109775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endParaRPr>
          </a:p>
        </p:txBody>
      </p:sp>
      <p:sp>
        <p:nvSpPr>
          <p:cNvPr id="7" name="文本框 1"/>
          <p:cNvSpPr>
            <a:spLocks noChangeArrowheads="1"/>
          </p:cNvSpPr>
          <p:nvPr/>
        </p:nvSpPr>
        <p:spPr bwMode="auto">
          <a:xfrm>
            <a:off x="3526358" y="2780418"/>
            <a:ext cx="877163" cy="461665"/>
          </a:xfrm>
          <a:prstGeom prst="rect">
            <a:avLst/>
          </a:prstGeom>
          <a:noFill/>
          <a:ln>
            <a:noFill/>
          </a:ln>
        </p:spPr>
        <p:txBody>
          <a:bodyPr wrap="none">
            <a:spAutoFit/>
          </a:bodyPr>
          <a:lstStyle/>
          <a:p>
            <a:pPr algn="ctr">
              <a:defRPr/>
            </a:pPr>
            <a:r>
              <a:rPr lang="zh-CN" altLang="en-US" sz="2400" b="1" spc="300" dirty="0">
                <a:solidFill>
                  <a:srgbClr val="8FAADC"/>
                </a:solidFill>
                <a:latin typeface="微软雅黑" panose="020B0503020204020204" pitchFamily="34" charset="-122"/>
                <a:ea typeface="微软雅黑" panose="020B0503020204020204" pitchFamily="34" charset="-122"/>
                <a:sym typeface="微软雅黑" panose="020B0503020204020204" pitchFamily="34" charset="-122"/>
              </a:rPr>
              <a:t>模块</a:t>
            </a:r>
          </a:p>
        </p:txBody>
      </p:sp>
      <p:sp>
        <p:nvSpPr>
          <p:cNvPr id="8" name="文本框 17"/>
          <p:cNvSpPr txBox="1">
            <a:spLocks noChangeArrowheads="1"/>
          </p:cNvSpPr>
          <p:nvPr/>
        </p:nvSpPr>
        <p:spPr bwMode="auto">
          <a:xfrm>
            <a:off x="3594320" y="1986976"/>
            <a:ext cx="742511" cy="584775"/>
          </a:xfrm>
          <a:prstGeom prst="rect">
            <a:avLst/>
          </a:prstGeom>
          <a:noFill/>
          <a:ln>
            <a:noFill/>
          </a:ln>
        </p:spPr>
        <p:txBody>
          <a:bodyPr wrap="none">
            <a:spAutoFit/>
          </a:bodyPr>
          <a:lstStyle/>
          <a:p>
            <a:pPr algn="ctr">
              <a:defRPr/>
            </a:pPr>
            <a:r>
              <a:rPr lang="en-US" altLang="zh-CN" sz="3200" spc="300" dirty="0">
                <a:solidFill>
                  <a:srgbClr val="8FAADC"/>
                </a:solidFill>
                <a:latin typeface="微软雅黑" panose="020B0503020204020204" pitchFamily="34" charset="-122"/>
                <a:ea typeface="微软雅黑" panose="020B0503020204020204" pitchFamily="34" charset="-122"/>
              </a:rPr>
              <a:t>02</a:t>
            </a:r>
            <a:endParaRPr lang="zh-CN" altLang="en-US" sz="3200" spc="300" dirty="0">
              <a:solidFill>
                <a:srgbClr val="8FAADC"/>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H="1">
            <a:off x="1549401" y="2660821"/>
            <a:ext cx="4832351"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图片 10"/>
          <p:cNvPicPr>
            <a:picLocks noChangeAspect="1"/>
          </p:cNvPicPr>
          <p:nvPr/>
        </p:nvPicPr>
        <p:blipFill>
          <a:blip r:embed="rId3"/>
          <a:stretch>
            <a:fillRect/>
          </a:stretch>
        </p:blipFill>
        <p:spPr>
          <a:xfrm>
            <a:off x="7357372" y="69850"/>
            <a:ext cx="1545328" cy="1494586"/>
          </a:xfrm>
          <a:prstGeom prst="rect">
            <a:avLst/>
          </a:prstGeom>
          <a:ln>
            <a:noFill/>
          </a:ln>
          <a:effectLst>
            <a:softEdge rad="112500"/>
          </a:effectLst>
        </p:spPr>
      </p:pic>
    </p:spTree>
    <p:extLst>
      <p:ext uri="{BB962C8B-B14F-4D97-AF65-F5344CB8AC3E}">
        <p14:creationId xmlns:p14="http://schemas.microsoft.com/office/powerpoint/2010/main" val="18001561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37"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strVal val="#ppt_w*0.70"/>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Effect transition="in" filter="fade">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F06EB-86B7-49D1-B2A7-BCCEB9B5AE02}"/>
              </a:ext>
            </a:extLst>
          </p:cNvPr>
          <p:cNvSpPr>
            <a:spLocks noGrp="1"/>
          </p:cNvSpPr>
          <p:nvPr>
            <p:ph type="title"/>
          </p:nvPr>
        </p:nvSpPr>
        <p:spPr/>
        <p:txBody>
          <a:bodyPr/>
          <a:lstStyle/>
          <a:p>
            <a:r>
              <a:rPr lang="zh-CN" altLang="en-US" dirty="0"/>
              <a:t>基本概念</a:t>
            </a:r>
          </a:p>
        </p:txBody>
      </p:sp>
      <p:sp>
        <p:nvSpPr>
          <p:cNvPr id="3" name="内容占位符 2">
            <a:extLst>
              <a:ext uri="{FF2B5EF4-FFF2-40B4-BE49-F238E27FC236}">
                <a16:creationId xmlns:a16="http://schemas.microsoft.com/office/drawing/2014/main" id="{0478B1B0-EB38-42C4-B277-B5CB345A3EFE}"/>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数</a:t>
            </a:r>
            <a:endParaRPr lang="en-US" altLang="zh-CN" dirty="0"/>
          </a:p>
          <a:p>
            <a:r>
              <a:rPr lang="zh-CN" altLang="en-US" dirty="0"/>
              <a:t>      在</a:t>
            </a:r>
            <a:r>
              <a:rPr lang="en-US" altLang="zh-CN" dirty="0"/>
              <a:t>Python</a:t>
            </a:r>
            <a:r>
              <a:rPr lang="zh-CN" altLang="en-US" dirty="0"/>
              <a:t>中有</a:t>
            </a:r>
            <a:r>
              <a:rPr lang="en-US" altLang="zh-CN" dirty="0"/>
              <a:t>4</a:t>
            </a:r>
            <a:r>
              <a:rPr lang="zh-CN" altLang="en-US" dirty="0"/>
              <a:t>种类型的数</a:t>
            </a:r>
            <a:r>
              <a:rPr lang="en-US" altLang="zh-CN" dirty="0"/>
              <a:t>——</a:t>
            </a:r>
            <a:r>
              <a:rPr lang="zh-CN" altLang="en-US" dirty="0"/>
              <a:t>整数、长整数、浮点数和复数。</a:t>
            </a:r>
          </a:p>
          <a:p>
            <a:pPr marL="800100" lvl="1" indent="-342900">
              <a:buFont typeface="Wingdings" panose="05000000000000000000" pitchFamily="2" charset="2"/>
              <a:buChar char="Ø"/>
            </a:pPr>
            <a:r>
              <a:rPr lang="en-US" altLang="zh-CN" dirty="0"/>
              <a:t>2</a:t>
            </a:r>
            <a:r>
              <a:rPr lang="zh-CN" altLang="en-US" dirty="0"/>
              <a:t>是一个整数的例子。</a:t>
            </a:r>
          </a:p>
          <a:p>
            <a:pPr marL="800100" lvl="1" indent="-342900">
              <a:buFont typeface="Wingdings" panose="05000000000000000000" pitchFamily="2" charset="2"/>
              <a:buChar char="Ø"/>
            </a:pPr>
            <a:r>
              <a:rPr lang="zh-CN" altLang="en-US" dirty="0"/>
              <a:t>长整数不过是大一些的整数。</a:t>
            </a:r>
          </a:p>
          <a:p>
            <a:pPr marL="800100" lvl="1" indent="-342900">
              <a:buFont typeface="Wingdings" panose="05000000000000000000" pitchFamily="2" charset="2"/>
              <a:buChar char="Ø"/>
            </a:pPr>
            <a:r>
              <a:rPr lang="en-US" altLang="zh-CN" dirty="0"/>
              <a:t>3.23</a:t>
            </a:r>
            <a:r>
              <a:rPr lang="zh-CN" altLang="en-US" dirty="0"/>
              <a:t>和</a:t>
            </a:r>
            <a:r>
              <a:rPr lang="en-US" altLang="zh-CN" dirty="0"/>
              <a:t>52.3E-4</a:t>
            </a:r>
            <a:r>
              <a:rPr lang="zh-CN" altLang="en-US" dirty="0"/>
              <a:t>是浮点数的例子。</a:t>
            </a:r>
            <a:r>
              <a:rPr lang="en-US" altLang="zh-CN" dirty="0"/>
              <a:t>E</a:t>
            </a:r>
            <a:r>
              <a:rPr lang="zh-CN" altLang="en-US" dirty="0"/>
              <a:t>标记表示</a:t>
            </a:r>
            <a:r>
              <a:rPr lang="en-US" altLang="zh-CN" dirty="0"/>
              <a:t>10</a:t>
            </a:r>
            <a:r>
              <a:rPr lang="zh-CN" altLang="en-US" dirty="0"/>
              <a:t>的幂。在这里，</a:t>
            </a:r>
            <a:r>
              <a:rPr lang="en-US" altLang="zh-CN" dirty="0"/>
              <a:t>52.3E-4</a:t>
            </a:r>
            <a:r>
              <a:rPr lang="zh-CN" altLang="en-US" dirty="0"/>
              <a:t>表示</a:t>
            </a:r>
            <a:r>
              <a:rPr lang="en-US" altLang="zh-CN" dirty="0"/>
              <a:t>52.3 * 10-4</a:t>
            </a:r>
            <a:r>
              <a:rPr lang="zh-CN" altLang="en-US" dirty="0"/>
              <a:t>。</a:t>
            </a:r>
          </a:p>
          <a:p>
            <a:pPr marL="800100" lvl="1" indent="-342900">
              <a:buFont typeface="Wingdings" panose="05000000000000000000" pitchFamily="2" charset="2"/>
              <a:buChar char="Ø"/>
            </a:pPr>
            <a:r>
              <a:rPr lang="en-US" altLang="zh-CN" dirty="0"/>
              <a:t>(-5+4j)</a:t>
            </a:r>
            <a:r>
              <a:rPr lang="zh-CN" altLang="en-US" dirty="0"/>
              <a:t>和</a:t>
            </a:r>
            <a:r>
              <a:rPr lang="en-US" altLang="zh-CN" dirty="0"/>
              <a:t>(2.3-4.6j)</a:t>
            </a:r>
            <a:r>
              <a:rPr lang="zh-CN" altLang="en-US" dirty="0"/>
              <a:t>是复数的例子。</a:t>
            </a:r>
            <a:endParaRPr lang="en-US" altLang="zh-CN" dirty="0"/>
          </a:p>
          <a:p>
            <a:pPr marL="800100" lvl="1" indent="-342900">
              <a:buFont typeface="Wingdings" panose="05000000000000000000" pitchFamily="2" charset="2"/>
              <a:buChar char="Ø"/>
            </a:pPr>
            <a:endParaRPr lang="en-US" altLang="zh-CN" dirty="0"/>
          </a:p>
          <a:p>
            <a:r>
              <a:rPr lang="zh-CN" altLang="en-US" dirty="0"/>
              <a:t>任意变量不用提前定义，只用在使用时直接赋值即可。</a:t>
            </a:r>
            <a:endParaRPr lang="en-US" altLang="zh-CN" dirty="0"/>
          </a:p>
          <a:p>
            <a:r>
              <a:rPr lang="zh-CN" altLang="en-US" dirty="0"/>
              <a:t>比如</a:t>
            </a:r>
            <a:r>
              <a:rPr lang="en-US" altLang="zh-CN" dirty="0"/>
              <a:t>a=100</a:t>
            </a:r>
            <a:r>
              <a:rPr lang="zh-CN" altLang="en-US" dirty="0"/>
              <a:t>或</a:t>
            </a:r>
            <a:r>
              <a:rPr lang="en-US" altLang="zh-CN" dirty="0"/>
              <a:t>b=0.2</a:t>
            </a:r>
          </a:p>
          <a:p>
            <a:endParaRPr lang="zh-CN" altLang="en-US" dirty="0"/>
          </a:p>
        </p:txBody>
      </p:sp>
    </p:spTree>
    <p:extLst>
      <p:ext uri="{BB962C8B-B14F-4D97-AF65-F5344CB8AC3E}">
        <p14:creationId xmlns:p14="http://schemas.microsoft.com/office/powerpoint/2010/main" val="3928330542"/>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C325A-67AB-4E63-AC9A-7A4F6AE4F7DA}"/>
              </a:ext>
            </a:extLst>
          </p:cNvPr>
          <p:cNvSpPr>
            <a:spLocks noGrp="1"/>
          </p:cNvSpPr>
          <p:nvPr>
            <p:ph type="title"/>
          </p:nvPr>
        </p:nvSpPr>
        <p:spPr/>
        <p:txBody>
          <a:bodyPr/>
          <a:lstStyle/>
          <a:p>
            <a:r>
              <a:rPr lang="zh-CN" altLang="en-US" dirty="0"/>
              <a:t>模块</a:t>
            </a:r>
          </a:p>
        </p:txBody>
      </p:sp>
      <p:sp>
        <p:nvSpPr>
          <p:cNvPr id="3" name="内容占位符 2">
            <a:extLst>
              <a:ext uri="{FF2B5EF4-FFF2-40B4-BE49-F238E27FC236}">
                <a16:creationId xmlns:a16="http://schemas.microsoft.com/office/drawing/2014/main" id="{B565018D-54BE-4E37-9876-2742838E0E85}"/>
              </a:ext>
            </a:extLst>
          </p:cNvPr>
          <p:cNvSpPr>
            <a:spLocks noGrp="1"/>
          </p:cNvSpPr>
          <p:nvPr>
            <p:ph idx="1"/>
          </p:nvPr>
        </p:nvSpPr>
        <p:spPr/>
        <p:txBody>
          <a:bodyPr/>
          <a:lstStyle/>
          <a:p>
            <a:pPr marL="342900" indent="-342900">
              <a:buFont typeface="Wingdings" panose="05000000000000000000" pitchFamily="2" charset="2"/>
              <a:buChar char="l"/>
            </a:pPr>
            <a:r>
              <a:rPr lang="en-US" altLang="zh-CN" dirty="0" err="1"/>
              <a:t>from..import</a:t>
            </a:r>
            <a:r>
              <a:rPr lang="zh-CN" altLang="en-US" dirty="0"/>
              <a:t>语句</a:t>
            </a:r>
            <a:endParaRPr lang="en-US" altLang="zh-CN" dirty="0"/>
          </a:p>
          <a:p>
            <a:r>
              <a:rPr lang="zh-CN" altLang="en-US" dirty="0"/>
              <a:t>如果你想要直接输入</a:t>
            </a:r>
            <a:r>
              <a:rPr lang="en-US" altLang="zh-CN" dirty="0" err="1"/>
              <a:t>argv</a:t>
            </a:r>
            <a:r>
              <a:rPr lang="zh-CN" altLang="en-US" dirty="0"/>
              <a:t>变量到你的程序中（避免在每次使用它时打</a:t>
            </a:r>
            <a:r>
              <a:rPr lang="en-US" altLang="zh-CN" dirty="0"/>
              <a:t>sys.</a:t>
            </a:r>
            <a:r>
              <a:rPr lang="zh-CN" altLang="en-US" dirty="0"/>
              <a:t>），那么你可以使用</a:t>
            </a:r>
            <a:r>
              <a:rPr lang="en-US" altLang="zh-CN" dirty="0"/>
              <a:t>from sys import </a:t>
            </a:r>
            <a:r>
              <a:rPr lang="en-US" altLang="zh-CN" dirty="0" err="1"/>
              <a:t>argv</a:t>
            </a:r>
            <a:r>
              <a:rPr lang="zh-CN" altLang="en-US" dirty="0"/>
              <a:t>语句。如果你想要输入所有</a:t>
            </a:r>
            <a:r>
              <a:rPr lang="en-US" altLang="zh-CN" dirty="0"/>
              <a:t>sys</a:t>
            </a:r>
            <a:r>
              <a:rPr lang="zh-CN" altLang="en-US" dirty="0"/>
              <a:t>模块使用的名字，那么你可以使用</a:t>
            </a:r>
            <a:r>
              <a:rPr lang="en-US" altLang="zh-CN" dirty="0"/>
              <a:t>from sys import *</a:t>
            </a:r>
            <a:r>
              <a:rPr lang="zh-CN" altLang="en-US" dirty="0"/>
              <a:t>语句。这对于所有模块都适用。一般说来，应该避免使用</a:t>
            </a:r>
            <a:r>
              <a:rPr lang="en-US" altLang="zh-CN" dirty="0" err="1"/>
              <a:t>from..import</a:t>
            </a:r>
            <a:r>
              <a:rPr lang="zh-CN" altLang="en-US" dirty="0"/>
              <a:t>而使用</a:t>
            </a:r>
            <a:r>
              <a:rPr lang="en-US" altLang="zh-CN" dirty="0"/>
              <a:t>import</a:t>
            </a:r>
            <a:r>
              <a:rPr lang="zh-CN" altLang="en-US" dirty="0"/>
              <a:t>语句，因为这样可以使你的程序更加易读，也可以避免名称的冲突。</a:t>
            </a:r>
          </a:p>
          <a:p>
            <a:endParaRPr lang="zh-CN" altLang="en-US" dirty="0"/>
          </a:p>
        </p:txBody>
      </p:sp>
    </p:spTree>
    <p:extLst>
      <p:ext uri="{BB962C8B-B14F-4D97-AF65-F5344CB8AC3E}">
        <p14:creationId xmlns:p14="http://schemas.microsoft.com/office/powerpoint/2010/main" val="3303780956"/>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bwMode="auto">
          <a:xfrm>
            <a:off x="1153482" y="2586443"/>
            <a:ext cx="5362735" cy="369372"/>
            <a:chOff x="6255321" y="1264843"/>
            <a:chExt cx="3419123" cy="715117"/>
          </a:xfrm>
          <a:solidFill>
            <a:srgbClr val="8FAADC"/>
          </a:solidFill>
        </p:grpSpPr>
        <p:sp>
          <p:nvSpPr>
            <p:cNvPr id="34" name="圆角矩形 26"/>
            <p:cNvSpPr/>
            <p:nvPr/>
          </p:nvSpPr>
          <p:spPr>
            <a:xfrm>
              <a:off x="6255321" y="1304094"/>
              <a:ext cx="3419123" cy="658211"/>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endParaRPr lang="zh-CN" altLang="en-US" sz="3600" dirty="0">
                <a:solidFill>
                  <a:srgbClr val="FFFFFF"/>
                </a:solidFill>
                <a:cs typeface="Arial Unicode MS" panose="020B0604020202020204" pitchFamily="34" charset="-122"/>
              </a:endParaRPr>
            </a:p>
          </p:txBody>
        </p:sp>
        <p:sp>
          <p:nvSpPr>
            <p:cNvPr id="35" name="矩形 34"/>
            <p:cNvSpPr/>
            <p:nvPr/>
          </p:nvSpPr>
          <p:spPr>
            <a:xfrm>
              <a:off x="6273700" y="1264843"/>
              <a:ext cx="3396934" cy="715117"/>
            </a:xfrm>
            <a:prstGeom prst="rect">
              <a:avLst/>
            </a:prstGeom>
            <a:noFill/>
          </p:spPr>
          <p:txBody>
            <a:bodyPr wrap="square" lIns="121960" tIns="60980" rIns="121960" bIns="60980">
              <a:spAutoFit/>
            </a:bodyPr>
            <a:lstStyle/>
            <a:p>
              <a:pPr algn="ctr" fontAlgn="auto">
                <a:spcBef>
                  <a:spcPts val="0"/>
                </a:spcBef>
                <a:spcAft>
                  <a:spcPts val="0"/>
                </a:spcAft>
                <a:defRPr/>
              </a:pPr>
              <a:r>
                <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lang="zh-CN" altLang="en-US"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7" name="内容占位符 3"/>
          <p:cNvPicPr>
            <a:picLocks noChangeAspect="1"/>
          </p:cNvPicPr>
          <p:nvPr/>
        </p:nvPicPr>
        <p:blipFill rotWithShape="1">
          <a:blip r:embed="rId3">
            <a:extLst>
              <a:ext uri="{28A0092B-C50C-407E-A947-70E740481C1C}">
                <a14:useLocalDpi xmlns:a14="http://schemas.microsoft.com/office/drawing/2010/main" val="0"/>
              </a:ext>
            </a:extLst>
          </a:blip>
          <a:srcRect l="27931" b="681"/>
          <a:stretch>
            <a:fillRect/>
          </a:stretch>
        </p:blipFill>
        <p:spPr>
          <a:xfrm>
            <a:off x="3827780" y="7620"/>
            <a:ext cx="5316220" cy="1536065"/>
          </a:xfrm>
          <a:prstGeom prst="rect">
            <a:avLst/>
          </a:prstGeom>
          <a:ln>
            <a:noFill/>
          </a:ln>
          <a:effectLst>
            <a:softEdge rad="112500"/>
          </a:effectLst>
        </p:spPr>
      </p:pic>
      <p:sp>
        <p:nvSpPr>
          <p:cNvPr id="13" name="圆角矩形 24"/>
          <p:cNvSpPr/>
          <p:nvPr/>
        </p:nvSpPr>
        <p:spPr>
          <a:xfrm>
            <a:off x="353485" y="1976310"/>
            <a:ext cx="366047" cy="374312"/>
          </a:xfrm>
          <a:prstGeom prst="round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en-US" altLang="zh-CN" sz="2000" dirty="0">
                <a:solidFill>
                  <a:srgbClr val="FFFFFF"/>
                </a:solidFill>
                <a:ea typeface="Arial Unicode MS" panose="020B0604020202020204" pitchFamily="34" charset="-122"/>
                <a:cs typeface="Arial Unicode MS" panose="020B0604020202020204" pitchFamily="34" charset="-122"/>
              </a:rPr>
              <a:t>1</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grpSp>
        <p:nvGrpSpPr>
          <p:cNvPr id="14" name="组合 13"/>
          <p:cNvGrpSpPr/>
          <p:nvPr/>
        </p:nvGrpSpPr>
        <p:grpSpPr bwMode="auto">
          <a:xfrm>
            <a:off x="1153482" y="1976307"/>
            <a:ext cx="5356760" cy="370891"/>
            <a:chOff x="6274658" y="1378056"/>
            <a:chExt cx="3419123" cy="554862"/>
          </a:xfrm>
          <a:solidFill>
            <a:srgbClr val="8FAADC"/>
          </a:solidFill>
        </p:grpSpPr>
        <p:sp>
          <p:nvSpPr>
            <p:cNvPr id="15" name="圆角矩形 26"/>
            <p:cNvSpPr/>
            <p:nvPr/>
          </p:nvSpPr>
          <p:spPr>
            <a:xfrm>
              <a:off x="6274658" y="1421414"/>
              <a:ext cx="3419123" cy="511504"/>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endParaRPr lang="zh-CN" altLang="en-US" sz="3600" dirty="0">
                <a:solidFill>
                  <a:srgbClr val="FFFFFF"/>
                </a:solidFill>
                <a:cs typeface="Arial Unicode MS" panose="020B0604020202020204" pitchFamily="34" charset="-122"/>
              </a:endParaRPr>
            </a:p>
          </p:txBody>
        </p:sp>
        <p:sp>
          <p:nvSpPr>
            <p:cNvPr id="16" name="矩形 15"/>
            <p:cNvSpPr/>
            <p:nvPr/>
          </p:nvSpPr>
          <p:spPr>
            <a:xfrm>
              <a:off x="6402017" y="1378056"/>
              <a:ext cx="3158317" cy="552590"/>
            </a:xfrm>
            <a:prstGeom prst="rect">
              <a:avLst/>
            </a:prstGeom>
            <a:noFill/>
          </p:spPr>
          <p:txBody>
            <a:bodyPr wrap="square" lIns="121960" tIns="60980" rIns="121960" bIns="60980">
              <a:spAutoFit/>
            </a:bodyPr>
            <a:lstStyle/>
            <a:p>
              <a:pPr algn="ctr" fontAlgn="auto">
                <a:spcBef>
                  <a:spcPts val="0"/>
                </a:spcBef>
                <a:spcAft>
                  <a:spcPts val="0"/>
                </a:spcAft>
                <a:defRPr/>
              </a:pPr>
              <a:r>
                <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函数</a:t>
              </a:r>
              <a:endParaRPr lang="zh-CN" altLang="en-US"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2" name="圆角矩形 24"/>
          <p:cNvSpPr/>
          <p:nvPr/>
        </p:nvSpPr>
        <p:spPr>
          <a:xfrm>
            <a:off x="353485" y="2580405"/>
            <a:ext cx="366047" cy="374312"/>
          </a:xfrm>
          <a:prstGeom prst="round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en-US" altLang="zh-CN" sz="2000" dirty="0">
                <a:solidFill>
                  <a:srgbClr val="FFFFFF"/>
                </a:solidFill>
                <a:ea typeface="Arial Unicode MS" panose="020B0604020202020204" pitchFamily="34" charset="-122"/>
                <a:cs typeface="Arial Unicode MS" panose="020B0604020202020204" pitchFamily="34" charset="-122"/>
              </a:rPr>
              <a:t>2</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
        <p:nvSpPr>
          <p:cNvPr id="36" name="圆角矩形 24"/>
          <p:cNvSpPr/>
          <p:nvPr/>
        </p:nvSpPr>
        <p:spPr>
          <a:xfrm>
            <a:off x="353485" y="3202302"/>
            <a:ext cx="366047" cy="374312"/>
          </a:xfrm>
          <a:prstGeom prst="round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en-US" altLang="zh-CN" sz="2000" dirty="0">
                <a:solidFill>
                  <a:srgbClr val="FFFFFF"/>
                </a:solidFill>
                <a:ea typeface="Arial Unicode MS" panose="020B0604020202020204" pitchFamily="34" charset="-122"/>
                <a:cs typeface="Arial Unicode MS" panose="020B0604020202020204" pitchFamily="34" charset="-122"/>
              </a:rPr>
              <a:t>3</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grpSp>
        <p:nvGrpSpPr>
          <p:cNvPr id="37" name="组合 36"/>
          <p:cNvGrpSpPr/>
          <p:nvPr/>
        </p:nvGrpSpPr>
        <p:grpSpPr bwMode="auto">
          <a:xfrm>
            <a:off x="966674" y="3177965"/>
            <a:ext cx="5549543" cy="403512"/>
            <a:chOff x="6122090" y="1637603"/>
            <a:chExt cx="3536856" cy="583791"/>
          </a:xfrm>
          <a:solidFill>
            <a:srgbClr val="8FAADC"/>
          </a:solidFill>
        </p:grpSpPr>
        <p:sp>
          <p:nvSpPr>
            <p:cNvPr id="38" name="圆角矩形 26"/>
            <p:cNvSpPr/>
            <p:nvPr/>
          </p:nvSpPr>
          <p:spPr>
            <a:xfrm>
              <a:off x="6239823" y="1637603"/>
              <a:ext cx="3419123" cy="583791"/>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endParaRPr lang="zh-CN" altLang="en-US" sz="3600">
                <a:solidFill>
                  <a:srgbClr val="FFFFFF"/>
                </a:solidFill>
                <a:cs typeface="Arial Unicode MS" panose="020B0604020202020204" pitchFamily="34" charset="-122"/>
              </a:endParaRPr>
            </a:p>
          </p:txBody>
        </p:sp>
        <p:sp>
          <p:nvSpPr>
            <p:cNvPr id="39" name="矩形 38"/>
            <p:cNvSpPr/>
            <p:nvPr/>
          </p:nvSpPr>
          <p:spPr>
            <a:xfrm>
              <a:off x="6122090" y="1669857"/>
              <a:ext cx="3419123" cy="534398"/>
            </a:xfrm>
            <a:prstGeom prst="rect">
              <a:avLst/>
            </a:prstGeom>
            <a:noFill/>
          </p:spPr>
          <p:txBody>
            <a:bodyPr wrap="square" lIns="121960" tIns="60980" rIns="121960" bIns="60980">
              <a:spAutoFit/>
            </a:bodyPr>
            <a:lstStyle/>
            <a:p>
              <a:pPr algn="ctr" fontAlgn="auto">
                <a:spcBef>
                  <a:spcPts val="0"/>
                </a:spcBef>
                <a:spcAft>
                  <a:spcPts val="0"/>
                </a:spcAft>
                <a:defRPr/>
              </a:pPr>
              <a:endPar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矩形 1"/>
          <p:cNvSpPr/>
          <p:nvPr/>
        </p:nvSpPr>
        <p:spPr>
          <a:xfrm>
            <a:off x="1207709" y="3209379"/>
            <a:ext cx="5327933" cy="369372"/>
          </a:xfrm>
          <a:prstGeom prst="rect">
            <a:avLst/>
          </a:prstGeom>
          <a:noFill/>
        </p:spPr>
        <p:txBody>
          <a:bodyPr wrap="square" lIns="121960" tIns="60980" rIns="121960" bIns="60980">
            <a:spAutoFit/>
          </a:bodyPr>
          <a:lstStyle/>
          <a:p>
            <a:pPr algn="ctr" fontAlgn="auto">
              <a:spcBef>
                <a:spcPts val="0"/>
              </a:spcBef>
              <a:spcAft>
                <a:spcPts val="0"/>
              </a:spcAft>
              <a:defRPr/>
            </a:pPr>
            <a:r>
              <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数据结构</a:t>
            </a:r>
          </a:p>
        </p:txBody>
      </p:sp>
    </p:spTree>
    <p:extLst>
      <p:ext uri="{BB962C8B-B14F-4D97-AF65-F5344CB8AC3E}">
        <p14:creationId xmlns:p14="http://schemas.microsoft.com/office/powerpoint/2010/main" val="20051367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56" presetClass="path" presetSubtype="0" accel="50000" decel="50000" fill="hold" grpId="1" nodeType="withEffect">
                                  <p:stCondLst>
                                    <p:cond delay="0"/>
                                  </p:stCondLst>
                                  <p:childTnLst>
                                    <p:animMotion origin="layout" path="M -0.03737 0.04121 L -6.25E-7 -3.33333E-6 " pathEditMode="relative" rAng="0" ptsTypes="AA">
                                      <p:cBhvr>
                                        <p:cTn id="9" dur="700" fill="hold"/>
                                        <p:tgtEl>
                                          <p:spTgt spid="13"/>
                                        </p:tgtEl>
                                        <p:attrNameLst>
                                          <p:attrName>ppt_x</p:attrName>
                                          <p:attrName>ppt_y</p:attrName>
                                        </p:attrNameLst>
                                      </p:cBhvr>
                                      <p:rCtr x="186200" y="-206000"/>
                                    </p:animMotion>
                                  </p:childTnLst>
                                </p:cTn>
                              </p:par>
                              <p:par>
                                <p:cTn id="10" presetID="22" presetClass="entr" presetSubtype="8" fill="hold"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1000"/>
                            </p:stCondLst>
                            <p:childTnLst>
                              <p:par>
                                <p:cTn id="14" presetID="26" presetClass="emph" presetSubtype="0" fill="hold" grpId="2" nodeType="after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par>
                                <p:cTn id="24" presetID="56" presetClass="path" presetSubtype="0" accel="50000" decel="50000" fill="hold" grpId="1" nodeType="withEffect">
                                  <p:stCondLst>
                                    <p:cond delay="0"/>
                                  </p:stCondLst>
                                  <p:childTnLst>
                                    <p:animMotion origin="layout" path="M -0.03737 0.04121 L -6.25E-7 -3.33333E-6 " pathEditMode="relative" rAng="0" ptsTypes="AA">
                                      <p:cBhvr>
                                        <p:cTn id="25" dur="700" fill="hold"/>
                                        <p:tgtEl>
                                          <p:spTgt spid="32"/>
                                        </p:tgtEl>
                                        <p:attrNameLst>
                                          <p:attrName>ppt_x</p:attrName>
                                          <p:attrName>ppt_y</p:attrName>
                                        </p:attrNameLst>
                                      </p:cBhvr>
                                      <p:rCtr x="186200" y="-206000"/>
                                    </p:animMotion>
                                  </p:childTnLst>
                                </p:cTn>
                              </p:par>
                              <p:par>
                                <p:cTn id="26" presetID="22" presetClass="entr" presetSubtype="8" fill="hold" nodeType="withEffect">
                                  <p:stCondLst>
                                    <p:cond delay="25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500"/>
                            </p:stCondLst>
                            <p:childTnLst>
                              <p:par>
                                <p:cTn id="30" presetID="26" presetClass="emph" presetSubtype="0" fill="hold" grpId="2" nodeType="afterEffect">
                                  <p:stCondLst>
                                    <p:cond delay="0"/>
                                  </p:stCondLst>
                                  <p:childTnLst>
                                    <p:animEffect transition="out" filter="fade">
                                      <p:cBhvr>
                                        <p:cTn id="31" dur="500" tmFilter="0, 0; .2, .5; .8, .5; 1, 0"/>
                                        <p:tgtEl>
                                          <p:spTgt spid="32"/>
                                        </p:tgtEl>
                                      </p:cBhvr>
                                    </p:animEffect>
                                    <p:animScale>
                                      <p:cBhvr>
                                        <p:cTn id="32" dur="250" autoRev="1" fill="hold"/>
                                        <p:tgtEl>
                                          <p:spTgt spid="32"/>
                                        </p:tgtEl>
                                      </p:cBhvr>
                                      <p:by x="105000" y="105000"/>
                                    </p:animScale>
                                  </p:childTnLst>
                                </p:cTn>
                              </p:par>
                              <p:par>
                                <p:cTn id="33" presetID="26" presetClass="emph" presetSubtype="0" fill="hold" nodeType="withEffect">
                                  <p:stCondLst>
                                    <p:cond delay="0"/>
                                  </p:stCondLst>
                                  <p:childTnLst>
                                    <p:animEffect transition="out" filter="fade">
                                      <p:cBhvr>
                                        <p:cTn id="34" dur="500" tmFilter="0, 0; .2, .5; .8, .5; 1, 0"/>
                                        <p:tgtEl>
                                          <p:spTgt spid="33"/>
                                        </p:tgtEl>
                                      </p:cBhvr>
                                    </p:animEffect>
                                    <p:animScale>
                                      <p:cBhvr>
                                        <p:cTn id="35" dur="250" autoRev="1" fill="hold"/>
                                        <p:tgtEl>
                                          <p:spTgt spid="33"/>
                                        </p:tgtEl>
                                      </p:cBhvr>
                                      <p:by x="105000" y="105000"/>
                                    </p:animScale>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childTnLst>
                                </p:cTn>
                              </p:par>
                              <p:par>
                                <p:cTn id="40" presetID="56" presetClass="path" presetSubtype="0" accel="50000" decel="50000" fill="hold" grpId="1" nodeType="withEffect">
                                  <p:stCondLst>
                                    <p:cond delay="0"/>
                                  </p:stCondLst>
                                  <p:childTnLst>
                                    <p:animMotion origin="layout" path="M -0.03737 0.04121 L -6.25E-7 -3.33333E-6 " pathEditMode="relative" rAng="0" ptsTypes="AA">
                                      <p:cBhvr>
                                        <p:cTn id="41" dur="700" fill="hold"/>
                                        <p:tgtEl>
                                          <p:spTgt spid="36"/>
                                        </p:tgtEl>
                                        <p:attrNameLst>
                                          <p:attrName>ppt_x</p:attrName>
                                          <p:attrName>ppt_y</p:attrName>
                                        </p:attrNameLst>
                                      </p:cBhvr>
                                      <p:rCtr x="186200" y="-206000"/>
                                    </p:animMotion>
                                  </p:childTnLst>
                                </p:cTn>
                              </p:par>
                              <p:par>
                                <p:cTn id="42" presetID="22" presetClass="entr" presetSubtype="8" fill="hold" nodeType="withEffect">
                                  <p:stCondLst>
                                    <p:cond delay="25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par>
                          <p:cTn id="45" fill="hold">
                            <p:stCondLst>
                              <p:cond delay="4000"/>
                            </p:stCondLst>
                            <p:childTnLst>
                              <p:par>
                                <p:cTn id="46" presetID="26" presetClass="emph" presetSubtype="0" fill="hold" grpId="2" nodeType="afterEffect">
                                  <p:stCondLst>
                                    <p:cond delay="0"/>
                                  </p:stCondLst>
                                  <p:childTnLst>
                                    <p:animEffect transition="out" filter="fade">
                                      <p:cBhvr>
                                        <p:cTn id="47" dur="500" tmFilter="0, 0; .2, .5; .8, .5; 1, 0"/>
                                        <p:tgtEl>
                                          <p:spTgt spid="36"/>
                                        </p:tgtEl>
                                      </p:cBhvr>
                                    </p:animEffect>
                                    <p:animScale>
                                      <p:cBhvr>
                                        <p:cTn id="48" dur="250" autoRev="1" fill="hold"/>
                                        <p:tgtEl>
                                          <p:spTgt spid="36"/>
                                        </p:tgtEl>
                                      </p:cBhvr>
                                      <p:by x="105000" y="105000"/>
                                    </p:animScale>
                                  </p:childTnLst>
                                </p:cTn>
                              </p:par>
                              <p:par>
                                <p:cTn id="49" presetID="26" presetClass="emph" presetSubtype="0" fill="hold" nodeType="withEffect">
                                  <p:stCondLst>
                                    <p:cond delay="0"/>
                                  </p:stCondLst>
                                  <p:childTnLst>
                                    <p:animEffect transition="out" filter="fade">
                                      <p:cBhvr>
                                        <p:cTn id="50" dur="500" tmFilter="0, 0; .2, .5; .8, .5; 1, 0"/>
                                        <p:tgtEl>
                                          <p:spTgt spid="37"/>
                                        </p:tgtEl>
                                      </p:cBhvr>
                                    </p:animEffect>
                                    <p:animScale>
                                      <p:cBhvr>
                                        <p:cTn id="51"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3" grpId="2" bldLvl="0" animBg="1"/>
      <p:bldP spid="32" grpId="0" bldLvl="0" animBg="1"/>
      <p:bldP spid="32" grpId="1" bldLvl="0" animBg="1"/>
      <p:bldP spid="32" grpId="2" bldLvl="0" animBg="1"/>
      <p:bldP spid="36" grpId="0" bldLvl="0" animBg="1"/>
      <p:bldP spid="36" grpId="1" bldLvl="0" animBg="1"/>
      <p:bldP spid="3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6091E-C757-42FF-A6BD-F609DD3EB6D4}"/>
              </a:ext>
            </a:extLst>
          </p:cNvPr>
          <p:cNvSpPr>
            <a:spLocks noGrp="1"/>
          </p:cNvSpPr>
          <p:nvPr>
            <p:ph type="title"/>
          </p:nvPr>
        </p:nvSpPr>
        <p:spPr/>
        <p:txBody>
          <a:bodyPr/>
          <a:lstStyle/>
          <a:p>
            <a:r>
              <a:rPr lang="zh-CN" altLang="en-US" dirty="0"/>
              <a:t>模块</a:t>
            </a:r>
          </a:p>
        </p:txBody>
      </p:sp>
      <p:sp>
        <p:nvSpPr>
          <p:cNvPr id="3" name="内容占位符 2">
            <a:extLst>
              <a:ext uri="{FF2B5EF4-FFF2-40B4-BE49-F238E27FC236}">
                <a16:creationId xmlns:a16="http://schemas.microsoft.com/office/drawing/2014/main" id="{45E42B9C-1CC5-4E5F-9968-1426330ADCE2}"/>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模块的</a:t>
            </a:r>
            <a:r>
              <a:rPr lang="en-US" altLang="zh-CN" dirty="0"/>
              <a:t>__name__</a:t>
            </a:r>
          </a:p>
          <a:p>
            <a:r>
              <a:rPr lang="zh-CN" altLang="en-US" dirty="0"/>
              <a:t>假如我们只想在程序本身被使用的时候运行主块，而在它被别的模块输入的时候不运行主块，我们该怎么做呢？这可以通过模块的</a:t>
            </a:r>
            <a:r>
              <a:rPr lang="en-US" altLang="zh-CN" dirty="0"/>
              <a:t>__name__</a:t>
            </a:r>
            <a:r>
              <a:rPr lang="zh-CN" altLang="en-US" dirty="0"/>
              <a:t>属性完成。</a:t>
            </a:r>
            <a:endParaRPr lang="en-US" altLang="zh-CN" dirty="0"/>
          </a:p>
          <a:p>
            <a:endParaRPr lang="en-US" altLang="zh-CN" dirty="0"/>
          </a:p>
          <a:p>
            <a:r>
              <a:rPr lang="en-US" altLang="zh-CN" dirty="0"/>
              <a:t># Filename: using_name.py</a:t>
            </a:r>
          </a:p>
          <a:p>
            <a:r>
              <a:rPr lang="en-US" altLang="zh-CN" dirty="0"/>
              <a:t>if __name__ == '__main__':</a:t>
            </a:r>
          </a:p>
          <a:p>
            <a:r>
              <a:rPr lang="en-US" altLang="zh-CN" dirty="0"/>
              <a:t>    print 'This program is being run by itself'</a:t>
            </a:r>
          </a:p>
          <a:p>
            <a:r>
              <a:rPr lang="en-US" altLang="zh-CN" dirty="0"/>
              <a:t>else:</a:t>
            </a:r>
          </a:p>
          <a:p>
            <a:r>
              <a:rPr lang="en-US" altLang="zh-CN" dirty="0"/>
              <a:t>    print 'I am being imported from another module‘</a:t>
            </a:r>
          </a:p>
          <a:p>
            <a:endParaRPr lang="en-US" altLang="zh-CN" dirty="0"/>
          </a:p>
          <a:p>
            <a:pPr marL="342900" indent="-342900">
              <a:buFont typeface="Wingdings" panose="05000000000000000000" pitchFamily="2" charset="2"/>
              <a:buChar char="l"/>
            </a:pPr>
            <a:r>
              <a:rPr lang="zh-CN" altLang="en-US" dirty="0"/>
              <a:t>换句话说，</a:t>
            </a:r>
            <a:r>
              <a:rPr lang="en-US" altLang="zh-CN" dirty="0"/>
              <a:t>__name__</a:t>
            </a:r>
            <a:r>
              <a:rPr lang="zh-CN" altLang="en-US" dirty="0"/>
              <a:t>可以用于指定主函数。</a:t>
            </a:r>
            <a:endParaRPr lang="en-US" altLang="zh-CN" dirty="0"/>
          </a:p>
          <a:p>
            <a:pPr marL="0" indent="0">
              <a:buNone/>
            </a:pPr>
            <a:endParaRPr lang="zh-CN" altLang="en-US" dirty="0"/>
          </a:p>
        </p:txBody>
      </p:sp>
    </p:spTree>
    <p:extLst>
      <p:ext uri="{BB962C8B-B14F-4D97-AF65-F5344CB8AC3E}">
        <p14:creationId xmlns:p14="http://schemas.microsoft.com/office/powerpoint/2010/main" val="1453789565"/>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6091E-C757-42FF-A6BD-F609DD3EB6D4}"/>
              </a:ext>
            </a:extLst>
          </p:cNvPr>
          <p:cNvSpPr>
            <a:spLocks noGrp="1"/>
          </p:cNvSpPr>
          <p:nvPr>
            <p:ph type="title"/>
          </p:nvPr>
        </p:nvSpPr>
        <p:spPr/>
        <p:txBody>
          <a:bodyPr/>
          <a:lstStyle/>
          <a:p>
            <a:r>
              <a:rPr lang="zh-CN" altLang="en-US" dirty="0"/>
              <a:t>模块</a:t>
            </a:r>
          </a:p>
        </p:txBody>
      </p:sp>
      <p:sp>
        <p:nvSpPr>
          <p:cNvPr id="3" name="内容占位符 2">
            <a:extLst>
              <a:ext uri="{FF2B5EF4-FFF2-40B4-BE49-F238E27FC236}">
                <a16:creationId xmlns:a16="http://schemas.microsoft.com/office/drawing/2014/main" id="{45E42B9C-1CC5-4E5F-9968-1426330ADCE2}"/>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制作你自己的模块</a:t>
            </a:r>
            <a:endParaRPr lang="en-US" altLang="zh-CN" dirty="0"/>
          </a:p>
          <a:p>
            <a:r>
              <a:rPr lang="zh-CN" altLang="en-US" dirty="0"/>
              <a:t>    创建你自己的模块是十分简单的，你一直在这样做！每个</a:t>
            </a:r>
            <a:r>
              <a:rPr lang="en-US" altLang="zh-CN" dirty="0"/>
              <a:t>Python</a:t>
            </a:r>
            <a:r>
              <a:rPr lang="zh-CN" altLang="en-US" dirty="0"/>
              <a:t>程序也是一个模块。你已经确保它具有</a:t>
            </a:r>
            <a:r>
              <a:rPr lang="en-US" altLang="zh-CN" dirty="0"/>
              <a:t>.</a:t>
            </a:r>
            <a:r>
              <a:rPr lang="en-US" altLang="zh-CN" dirty="0" err="1"/>
              <a:t>py</a:t>
            </a:r>
            <a:r>
              <a:rPr lang="zh-CN" altLang="en-US" dirty="0"/>
              <a:t>扩展名了。</a:t>
            </a:r>
            <a:endParaRPr lang="en-US" altLang="zh-CN" dirty="0"/>
          </a:p>
          <a:p>
            <a:endParaRPr lang="en-US" altLang="zh-CN" dirty="0"/>
          </a:p>
          <a:p>
            <a:r>
              <a:rPr lang="en-US" altLang="zh-CN" dirty="0"/>
              <a:t># Filename: mymodule.py</a:t>
            </a:r>
          </a:p>
          <a:p>
            <a:r>
              <a:rPr lang="en-US" altLang="zh-CN" dirty="0"/>
              <a:t>def </a:t>
            </a:r>
            <a:r>
              <a:rPr lang="en-US" altLang="zh-CN" dirty="0" err="1"/>
              <a:t>sayhi</a:t>
            </a:r>
            <a:r>
              <a:rPr lang="en-US" altLang="zh-CN" dirty="0"/>
              <a:t>():</a:t>
            </a:r>
          </a:p>
          <a:p>
            <a:r>
              <a:rPr lang="en-US" altLang="zh-CN" dirty="0"/>
              <a:t>    print('Hi, this is </a:t>
            </a:r>
            <a:r>
              <a:rPr lang="en-US" altLang="zh-CN" dirty="0" err="1"/>
              <a:t>mymodule</a:t>
            </a:r>
            <a:r>
              <a:rPr lang="en-US" altLang="zh-CN" dirty="0"/>
              <a:t> speaking.')</a:t>
            </a:r>
          </a:p>
          <a:p>
            <a:r>
              <a:rPr lang="en-US" altLang="zh-CN" dirty="0"/>
              <a:t>version = '0.1'</a:t>
            </a:r>
          </a:p>
          <a:p>
            <a:r>
              <a:rPr lang="en-US" altLang="zh-CN" dirty="0"/>
              <a:t># End of mymodule.py</a:t>
            </a:r>
            <a:endParaRPr lang="zh-CN" altLang="en-US" dirty="0"/>
          </a:p>
        </p:txBody>
      </p:sp>
    </p:spTree>
    <p:extLst>
      <p:ext uri="{BB962C8B-B14F-4D97-AF65-F5344CB8AC3E}">
        <p14:creationId xmlns:p14="http://schemas.microsoft.com/office/powerpoint/2010/main" val="1139722671"/>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6091E-C757-42FF-A6BD-F609DD3EB6D4}"/>
              </a:ext>
            </a:extLst>
          </p:cNvPr>
          <p:cNvSpPr>
            <a:spLocks noGrp="1"/>
          </p:cNvSpPr>
          <p:nvPr>
            <p:ph type="title"/>
          </p:nvPr>
        </p:nvSpPr>
        <p:spPr/>
        <p:txBody>
          <a:bodyPr/>
          <a:lstStyle/>
          <a:p>
            <a:r>
              <a:rPr lang="zh-CN" altLang="en-US" dirty="0"/>
              <a:t>模块</a:t>
            </a:r>
          </a:p>
        </p:txBody>
      </p:sp>
      <p:sp>
        <p:nvSpPr>
          <p:cNvPr id="3" name="内容占位符 2">
            <a:extLst>
              <a:ext uri="{FF2B5EF4-FFF2-40B4-BE49-F238E27FC236}">
                <a16:creationId xmlns:a16="http://schemas.microsoft.com/office/drawing/2014/main" id="{45E42B9C-1CC5-4E5F-9968-1426330ADCE2}"/>
              </a:ext>
            </a:extLst>
          </p:cNvPr>
          <p:cNvSpPr>
            <a:spLocks noGrp="1"/>
          </p:cNvSpPr>
          <p:nvPr>
            <p:ph idx="1"/>
          </p:nvPr>
        </p:nvSpPr>
        <p:spPr/>
        <p:txBody>
          <a:bodyPr/>
          <a:lstStyle/>
          <a:p>
            <a:r>
              <a:rPr lang="zh-CN" altLang="en-US" dirty="0"/>
              <a:t>记住这个模块应该被放置在我们输入它的程序的同一个目录中，或者在</a:t>
            </a:r>
            <a:r>
              <a:rPr lang="en-US" altLang="zh-CN" dirty="0" err="1"/>
              <a:t>sys.path</a:t>
            </a:r>
            <a:r>
              <a:rPr lang="zh-CN" altLang="en-US" dirty="0"/>
              <a:t>所列目录之一。</a:t>
            </a:r>
            <a:endParaRPr lang="en-US" altLang="zh-CN" dirty="0"/>
          </a:p>
          <a:p>
            <a:endParaRPr lang="en-US" altLang="zh-CN" dirty="0"/>
          </a:p>
          <a:p>
            <a:r>
              <a:rPr lang="en-US" altLang="zh-CN" dirty="0"/>
              <a:t># Filename: mymodule_demo.py</a:t>
            </a:r>
          </a:p>
          <a:p>
            <a:r>
              <a:rPr lang="en-US" altLang="zh-CN" dirty="0"/>
              <a:t>import </a:t>
            </a:r>
            <a:r>
              <a:rPr lang="en-US" altLang="zh-CN" dirty="0" err="1"/>
              <a:t>mymodule</a:t>
            </a:r>
            <a:endParaRPr lang="en-US" altLang="zh-CN" dirty="0"/>
          </a:p>
          <a:p>
            <a:r>
              <a:rPr lang="en-US" altLang="zh-CN" dirty="0" err="1"/>
              <a:t>mymodule.sayhi</a:t>
            </a:r>
            <a:r>
              <a:rPr lang="en-US" altLang="zh-CN" dirty="0"/>
              <a:t>()</a:t>
            </a:r>
          </a:p>
          <a:p>
            <a:r>
              <a:rPr lang="en-US" altLang="zh-CN" dirty="0"/>
              <a:t>print('Version', </a:t>
            </a:r>
            <a:r>
              <a:rPr lang="en-US" altLang="zh-CN" dirty="0" err="1"/>
              <a:t>mymodule.version</a:t>
            </a:r>
            <a:r>
              <a:rPr lang="en-US" altLang="zh-CN" dirty="0"/>
              <a:t>)</a:t>
            </a:r>
            <a:endParaRPr lang="zh-CN" altLang="en-US" dirty="0"/>
          </a:p>
        </p:txBody>
      </p:sp>
    </p:spTree>
    <p:extLst>
      <p:ext uri="{BB962C8B-B14F-4D97-AF65-F5344CB8AC3E}">
        <p14:creationId xmlns:p14="http://schemas.microsoft.com/office/powerpoint/2010/main" val="386921140"/>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6091E-C757-42FF-A6BD-F609DD3EB6D4}"/>
              </a:ext>
            </a:extLst>
          </p:cNvPr>
          <p:cNvSpPr>
            <a:spLocks noGrp="1"/>
          </p:cNvSpPr>
          <p:nvPr>
            <p:ph type="title"/>
          </p:nvPr>
        </p:nvSpPr>
        <p:spPr/>
        <p:txBody>
          <a:bodyPr/>
          <a:lstStyle/>
          <a:p>
            <a:r>
              <a:rPr lang="zh-CN" altLang="en-US" dirty="0"/>
              <a:t>模块</a:t>
            </a:r>
          </a:p>
        </p:txBody>
      </p:sp>
      <p:sp>
        <p:nvSpPr>
          <p:cNvPr id="3" name="内容占位符 2">
            <a:extLst>
              <a:ext uri="{FF2B5EF4-FFF2-40B4-BE49-F238E27FC236}">
                <a16:creationId xmlns:a16="http://schemas.microsoft.com/office/drawing/2014/main" id="{45E42B9C-1CC5-4E5F-9968-1426330ADCE2}"/>
              </a:ext>
            </a:extLst>
          </p:cNvPr>
          <p:cNvSpPr>
            <a:spLocks noGrp="1"/>
          </p:cNvSpPr>
          <p:nvPr>
            <p:ph idx="1"/>
          </p:nvPr>
        </p:nvSpPr>
        <p:spPr/>
        <p:txBody>
          <a:bodyPr/>
          <a:lstStyle/>
          <a:p>
            <a:pPr marL="342900" indent="-342900">
              <a:buFont typeface="Wingdings" panose="05000000000000000000" pitchFamily="2" charset="2"/>
              <a:buChar char="l"/>
            </a:pPr>
            <a:r>
              <a:rPr lang="en-US" altLang="zh-CN" dirty="0" err="1"/>
              <a:t>from..import</a:t>
            </a:r>
            <a:endParaRPr lang="en-US" altLang="zh-CN" dirty="0"/>
          </a:p>
          <a:p>
            <a:r>
              <a:rPr lang="en-US" altLang="zh-CN" dirty="0"/>
              <a:t># Filename: mymodule_demo2.py</a:t>
            </a:r>
          </a:p>
          <a:p>
            <a:r>
              <a:rPr lang="en-US" altLang="zh-CN" dirty="0"/>
              <a:t>from </a:t>
            </a:r>
            <a:r>
              <a:rPr lang="en-US" altLang="zh-CN" dirty="0" err="1"/>
              <a:t>mymodule</a:t>
            </a:r>
            <a:r>
              <a:rPr lang="en-US" altLang="zh-CN" dirty="0"/>
              <a:t> import </a:t>
            </a:r>
            <a:r>
              <a:rPr lang="en-US" altLang="zh-CN" dirty="0" err="1">
                <a:solidFill>
                  <a:srgbClr val="FF0000"/>
                </a:solidFill>
              </a:rPr>
              <a:t>sayhi</a:t>
            </a:r>
            <a:r>
              <a:rPr lang="en-US" altLang="zh-CN" dirty="0">
                <a:solidFill>
                  <a:srgbClr val="FF0000"/>
                </a:solidFill>
              </a:rPr>
              <a:t>, version</a:t>
            </a:r>
          </a:p>
          <a:p>
            <a:r>
              <a:rPr lang="en-US" altLang="zh-CN" dirty="0"/>
              <a:t># Alternative:</a:t>
            </a:r>
          </a:p>
          <a:p>
            <a:r>
              <a:rPr lang="en-US" altLang="zh-CN" dirty="0"/>
              <a:t># from </a:t>
            </a:r>
            <a:r>
              <a:rPr lang="en-US" altLang="zh-CN" dirty="0" err="1"/>
              <a:t>mymodule</a:t>
            </a:r>
            <a:r>
              <a:rPr lang="en-US" altLang="zh-CN" dirty="0"/>
              <a:t> import *</a:t>
            </a:r>
          </a:p>
          <a:p>
            <a:r>
              <a:rPr lang="en-US" altLang="zh-CN" dirty="0" err="1"/>
              <a:t>sayhi</a:t>
            </a:r>
            <a:r>
              <a:rPr lang="en-US" altLang="zh-CN" dirty="0"/>
              <a:t>()</a:t>
            </a:r>
          </a:p>
          <a:p>
            <a:r>
              <a:rPr lang="en-US" altLang="zh-CN" dirty="0"/>
              <a:t>print 'Version', version</a:t>
            </a:r>
            <a:endParaRPr lang="zh-CN" altLang="en-US" dirty="0"/>
          </a:p>
          <a:p>
            <a:endParaRPr lang="zh-CN" altLang="en-US" dirty="0"/>
          </a:p>
        </p:txBody>
      </p:sp>
    </p:spTree>
    <p:extLst>
      <p:ext uri="{BB962C8B-B14F-4D97-AF65-F5344CB8AC3E}">
        <p14:creationId xmlns:p14="http://schemas.microsoft.com/office/powerpoint/2010/main" val="3742012800"/>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6091E-C757-42FF-A6BD-F609DD3EB6D4}"/>
              </a:ext>
            </a:extLst>
          </p:cNvPr>
          <p:cNvSpPr>
            <a:spLocks noGrp="1"/>
          </p:cNvSpPr>
          <p:nvPr>
            <p:ph type="title"/>
          </p:nvPr>
        </p:nvSpPr>
        <p:spPr/>
        <p:txBody>
          <a:bodyPr/>
          <a:lstStyle/>
          <a:p>
            <a:r>
              <a:rPr lang="zh-CN" altLang="en-US" dirty="0"/>
              <a:t>模块</a:t>
            </a:r>
          </a:p>
        </p:txBody>
      </p:sp>
      <p:sp>
        <p:nvSpPr>
          <p:cNvPr id="3" name="内容占位符 2">
            <a:extLst>
              <a:ext uri="{FF2B5EF4-FFF2-40B4-BE49-F238E27FC236}">
                <a16:creationId xmlns:a16="http://schemas.microsoft.com/office/drawing/2014/main" id="{45E42B9C-1CC5-4E5F-9968-1426330ADCE2}"/>
              </a:ext>
            </a:extLst>
          </p:cNvPr>
          <p:cNvSpPr>
            <a:spLocks noGrp="1"/>
          </p:cNvSpPr>
          <p:nvPr>
            <p:ph idx="1"/>
          </p:nvPr>
        </p:nvSpPr>
        <p:spPr/>
        <p:txBody>
          <a:bodyPr/>
          <a:lstStyle/>
          <a:p>
            <a:pPr marL="342900" indent="-342900">
              <a:buFont typeface="Wingdings" panose="05000000000000000000" pitchFamily="2" charset="2"/>
              <a:buChar char="l"/>
            </a:pPr>
            <a:r>
              <a:rPr lang="en-US" altLang="zh-CN" dirty="0" err="1"/>
              <a:t>dir</a:t>
            </a:r>
            <a:r>
              <a:rPr lang="en-US" altLang="zh-CN" dirty="0"/>
              <a:t>()</a:t>
            </a:r>
            <a:r>
              <a:rPr lang="zh-CN" altLang="en-US" dirty="0"/>
              <a:t>函数</a:t>
            </a:r>
            <a:endParaRPr lang="en-US" altLang="zh-CN" dirty="0"/>
          </a:p>
          <a:p>
            <a:pPr marL="800100" lvl="1" indent="-342900">
              <a:buFont typeface="Wingdings" panose="05000000000000000000" pitchFamily="2" charset="2"/>
              <a:buChar char="Ø"/>
            </a:pPr>
            <a:r>
              <a:rPr lang="zh-CN" altLang="en-US" dirty="0"/>
              <a:t>你可以使用内建的</a:t>
            </a:r>
            <a:r>
              <a:rPr lang="en-US" altLang="zh-CN" dirty="0" err="1"/>
              <a:t>dir</a:t>
            </a:r>
            <a:r>
              <a:rPr lang="zh-CN" altLang="en-US" dirty="0"/>
              <a:t>函数来列出模块定义的标识符。标识符有函数、类和变量。</a:t>
            </a:r>
          </a:p>
          <a:p>
            <a:pPr marL="800100" lvl="1" indent="-342900">
              <a:buFont typeface="Wingdings" panose="05000000000000000000" pitchFamily="2" charset="2"/>
              <a:buChar char="Ø"/>
            </a:pPr>
            <a:r>
              <a:rPr lang="zh-CN" altLang="en-US" dirty="0"/>
              <a:t>当你为</a:t>
            </a:r>
            <a:r>
              <a:rPr lang="en-US" altLang="zh-CN" dirty="0" err="1"/>
              <a:t>dir</a:t>
            </a:r>
            <a:r>
              <a:rPr lang="en-US" altLang="zh-CN" dirty="0"/>
              <a:t>()</a:t>
            </a:r>
            <a:r>
              <a:rPr lang="zh-CN" altLang="en-US" dirty="0"/>
              <a:t>提供一个模块名的时候，它返回模块定义的名称列表。如果不提供参数，它返回当前模块中定义的名称列表。</a:t>
            </a:r>
            <a:endParaRPr lang="en-US" altLang="zh-CN" dirty="0"/>
          </a:p>
          <a:p>
            <a:pPr marL="342900" indent="-342900">
              <a:buFont typeface="Wingdings" panose="05000000000000000000" pitchFamily="2" charset="2"/>
              <a:buChar char="l"/>
            </a:pPr>
            <a:endParaRPr lang="en-US" altLang="zh-CN" dirty="0"/>
          </a:p>
          <a:p>
            <a:r>
              <a:rPr lang="en-US" altLang="zh-CN" sz="1600" dirty="0"/>
              <a:t>$ python</a:t>
            </a:r>
          </a:p>
          <a:p>
            <a:r>
              <a:rPr lang="en-US" altLang="zh-CN" sz="1600" dirty="0"/>
              <a:t>&gt;&gt;&gt; import sys</a:t>
            </a:r>
          </a:p>
          <a:p>
            <a:r>
              <a:rPr lang="en-US" altLang="zh-CN" sz="1600" dirty="0"/>
              <a:t>&gt;&gt;&gt; </a:t>
            </a:r>
            <a:r>
              <a:rPr lang="en-US" altLang="zh-CN" sz="1600" dirty="0" err="1"/>
              <a:t>dir</a:t>
            </a:r>
            <a:r>
              <a:rPr lang="en-US" altLang="zh-CN" sz="1600" dirty="0"/>
              <a:t>(sys) # get list of attributes for sys module</a:t>
            </a:r>
          </a:p>
          <a:p>
            <a:r>
              <a:rPr lang="en-US" altLang="zh-CN" sz="1600" dirty="0"/>
              <a:t>['__</a:t>
            </a:r>
            <a:r>
              <a:rPr lang="en-US" altLang="zh-CN" sz="1600" dirty="0" err="1"/>
              <a:t>displayhook</a:t>
            </a:r>
            <a:r>
              <a:rPr lang="en-US" altLang="zh-CN" sz="1600" dirty="0"/>
              <a:t>__', '__doc__', '__</a:t>
            </a:r>
            <a:r>
              <a:rPr lang="en-US" altLang="zh-CN" sz="1600" dirty="0" err="1"/>
              <a:t>excepthook</a:t>
            </a:r>
            <a:r>
              <a:rPr lang="en-US" altLang="zh-CN" sz="1600" dirty="0"/>
              <a:t>__', '__name__', '__stderr__',</a:t>
            </a:r>
          </a:p>
          <a:p>
            <a:r>
              <a:rPr lang="en-US" altLang="zh-CN" sz="1600" dirty="0"/>
              <a:t>'__stdin__', '__</a:t>
            </a:r>
            <a:r>
              <a:rPr lang="en-US" altLang="zh-CN" sz="1600" dirty="0" err="1"/>
              <a:t>stdout</a:t>
            </a:r>
            <a:r>
              <a:rPr lang="en-US" altLang="zh-CN" sz="1600" dirty="0"/>
              <a:t>__', '_</a:t>
            </a:r>
            <a:r>
              <a:rPr lang="en-US" altLang="zh-CN" sz="1600" dirty="0" err="1"/>
              <a:t>getframe</a:t>
            </a:r>
            <a:r>
              <a:rPr lang="en-US" altLang="zh-CN" sz="1600" dirty="0"/>
              <a:t>', '</a:t>
            </a:r>
            <a:r>
              <a:rPr lang="en-US" altLang="zh-CN" sz="1600" dirty="0" err="1"/>
              <a:t>api_version</a:t>
            </a:r>
            <a:r>
              <a:rPr lang="en-US" altLang="zh-CN" sz="1600" dirty="0"/>
              <a:t>', '</a:t>
            </a:r>
            <a:r>
              <a:rPr lang="en-US" altLang="zh-CN" sz="1600" dirty="0" err="1"/>
              <a:t>argv</a:t>
            </a:r>
            <a:r>
              <a:rPr lang="en-US" altLang="zh-CN" sz="1600" dirty="0"/>
              <a:t>',</a:t>
            </a:r>
          </a:p>
          <a:p>
            <a:r>
              <a:rPr lang="en-US" altLang="zh-CN" sz="1600" dirty="0"/>
              <a:t>'</a:t>
            </a:r>
            <a:r>
              <a:rPr lang="en-US" altLang="zh-CN" sz="1600" dirty="0" err="1"/>
              <a:t>builtin_module_names</a:t>
            </a:r>
            <a:r>
              <a:rPr lang="en-US" altLang="zh-CN" sz="1600" dirty="0"/>
              <a:t>', '</a:t>
            </a:r>
            <a:r>
              <a:rPr lang="en-US" altLang="zh-CN" sz="1600" dirty="0" err="1"/>
              <a:t>byteorder</a:t>
            </a:r>
            <a:r>
              <a:rPr lang="en-US" altLang="zh-CN" sz="1600" dirty="0"/>
              <a:t>', '</a:t>
            </a:r>
            <a:r>
              <a:rPr lang="en-US" altLang="zh-CN" sz="1600" dirty="0" err="1"/>
              <a:t>call_tracing</a:t>
            </a:r>
            <a:r>
              <a:rPr lang="en-US" altLang="zh-CN" sz="1600" dirty="0"/>
              <a:t>', '</a:t>
            </a:r>
            <a:r>
              <a:rPr lang="en-US" altLang="zh-CN" sz="1600" dirty="0" err="1"/>
              <a:t>callstats</a:t>
            </a:r>
            <a:r>
              <a:rPr lang="en-US" altLang="zh-CN" sz="1600" dirty="0"/>
              <a:t>',</a:t>
            </a:r>
          </a:p>
          <a:p>
            <a:r>
              <a:rPr lang="en-US" altLang="zh-CN" sz="1600" dirty="0"/>
              <a:t>'copyright', '</a:t>
            </a:r>
            <a:r>
              <a:rPr lang="en-US" altLang="zh-CN" sz="1600" dirty="0" err="1"/>
              <a:t>displayhook</a:t>
            </a:r>
            <a:r>
              <a:rPr lang="en-US" altLang="zh-CN" sz="1600" dirty="0"/>
              <a:t>', '</a:t>
            </a:r>
            <a:r>
              <a:rPr lang="en-US" altLang="zh-CN" sz="1600" dirty="0" err="1"/>
              <a:t>exc_clear</a:t>
            </a:r>
            <a:r>
              <a:rPr lang="en-US" altLang="zh-CN" sz="1600" dirty="0"/>
              <a:t>', '</a:t>
            </a:r>
            <a:r>
              <a:rPr lang="en-US" altLang="zh-CN" sz="1600" dirty="0" err="1"/>
              <a:t>exc_info</a:t>
            </a:r>
            <a:r>
              <a:rPr lang="en-US" altLang="zh-CN" sz="1600" dirty="0"/>
              <a:t>', '</a:t>
            </a:r>
            <a:r>
              <a:rPr lang="en-US" altLang="zh-CN" sz="1600" dirty="0" err="1"/>
              <a:t>exc_type</a:t>
            </a:r>
            <a:r>
              <a:rPr lang="en-US" altLang="zh-CN" sz="1600" dirty="0"/>
              <a:t>',</a:t>
            </a:r>
          </a:p>
          <a:p>
            <a:r>
              <a:rPr lang="en-US" altLang="zh-CN" sz="1600" dirty="0"/>
              <a:t>'</a:t>
            </a:r>
            <a:r>
              <a:rPr lang="en-US" altLang="zh-CN" sz="1600" dirty="0" err="1"/>
              <a:t>excepthook</a:t>
            </a:r>
            <a:r>
              <a:rPr lang="en-US" altLang="zh-CN" sz="1600" dirty="0"/>
              <a:t>', '</a:t>
            </a:r>
            <a:r>
              <a:rPr lang="en-US" altLang="zh-CN" sz="1600" dirty="0" err="1"/>
              <a:t>exec_prefix</a:t>
            </a:r>
            <a:r>
              <a:rPr lang="en-US" altLang="zh-CN" sz="1600" dirty="0"/>
              <a:t>', 'executable', 'exit', '</a:t>
            </a:r>
            <a:r>
              <a:rPr lang="en-US" altLang="zh-CN" sz="1600" dirty="0" err="1"/>
              <a:t>getcheckinterval</a:t>
            </a:r>
            <a:r>
              <a:rPr lang="en-US" altLang="zh-CN" sz="1600" dirty="0"/>
              <a:t>',</a:t>
            </a:r>
            <a:endParaRPr lang="zh-CN" altLang="en-US" sz="1600" dirty="0"/>
          </a:p>
          <a:p>
            <a:endParaRPr lang="zh-CN" altLang="en-US" dirty="0"/>
          </a:p>
        </p:txBody>
      </p:sp>
    </p:spTree>
    <p:extLst>
      <p:ext uri="{BB962C8B-B14F-4D97-AF65-F5344CB8AC3E}">
        <p14:creationId xmlns:p14="http://schemas.microsoft.com/office/powerpoint/2010/main" val="607365269"/>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6091E-C757-42FF-A6BD-F609DD3EB6D4}"/>
              </a:ext>
            </a:extLst>
          </p:cNvPr>
          <p:cNvSpPr>
            <a:spLocks noGrp="1"/>
          </p:cNvSpPr>
          <p:nvPr>
            <p:ph type="title"/>
          </p:nvPr>
        </p:nvSpPr>
        <p:spPr/>
        <p:txBody>
          <a:bodyPr/>
          <a:lstStyle/>
          <a:p>
            <a:r>
              <a:rPr lang="zh-CN" altLang="en-US" dirty="0"/>
              <a:t>模块</a:t>
            </a:r>
          </a:p>
        </p:txBody>
      </p:sp>
      <p:sp>
        <p:nvSpPr>
          <p:cNvPr id="3" name="内容占位符 2">
            <a:extLst>
              <a:ext uri="{FF2B5EF4-FFF2-40B4-BE49-F238E27FC236}">
                <a16:creationId xmlns:a16="http://schemas.microsoft.com/office/drawing/2014/main" id="{45E42B9C-1CC5-4E5F-9968-1426330ADCE2}"/>
              </a:ext>
            </a:extLst>
          </p:cNvPr>
          <p:cNvSpPr>
            <a:spLocks noGrp="1"/>
          </p:cNvSpPr>
          <p:nvPr>
            <p:ph idx="1"/>
          </p:nvPr>
        </p:nvSpPr>
        <p:spPr/>
        <p:txBody>
          <a:bodyPr/>
          <a:lstStyle/>
          <a:p>
            <a:r>
              <a:rPr lang="en-US" altLang="zh-CN" sz="1200" dirty="0"/>
              <a:t>'</a:t>
            </a:r>
            <a:r>
              <a:rPr lang="en-US" altLang="zh-CN" sz="1200" dirty="0" err="1"/>
              <a:t>getdefaultencoding</a:t>
            </a:r>
            <a:r>
              <a:rPr lang="en-US" altLang="zh-CN" sz="1200" dirty="0"/>
              <a:t>', '</a:t>
            </a:r>
            <a:r>
              <a:rPr lang="en-US" altLang="zh-CN" sz="1200" dirty="0" err="1"/>
              <a:t>getdlopenflags</a:t>
            </a:r>
            <a:r>
              <a:rPr lang="en-US" altLang="zh-CN" sz="1200" dirty="0"/>
              <a:t>', '</a:t>
            </a:r>
            <a:r>
              <a:rPr lang="en-US" altLang="zh-CN" sz="1200" dirty="0" err="1"/>
              <a:t>getfilesystemencoding</a:t>
            </a:r>
            <a:r>
              <a:rPr lang="en-US" altLang="zh-CN" sz="1200" dirty="0"/>
              <a:t>',</a:t>
            </a:r>
          </a:p>
          <a:p>
            <a:r>
              <a:rPr lang="en-US" altLang="zh-CN" sz="1200" dirty="0"/>
              <a:t>'</a:t>
            </a:r>
            <a:r>
              <a:rPr lang="en-US" altLang="zh-CN" sz="1200" dirty="0" err="1"/>
              <a:t>getrecursionlimit</a:t>
            </a:r>
            <a:r>
              <a:rPr lang="en-US" altLang="zh-CN" sz="1200" dirty="0"/>
              <a:t>', '</a:t>
            </a:r>
            <a:r>
              <a:rPr lang="en-US" altLang="zh-CN" sz="1200" dirty="0" err="1"/>
              <a:t>getrefcount</a:t>
            </a:r>
            <a:r>
              <a:rPr lang="en-US" altLang="zh-CN" sz="1200" dirty="0"/>
              <a:t>', '</a:t>
            </a:r>
            <a:r>
              <a:rPr lang="en-US" altLang="zh-CN" sz="1200" dirty="0" err="1"/>
              <a:t>hexversion</a:t>
            </a:r>
            <a:r>
              <a:rPr lang="en-US" altLang="zh-CN" sz="1200" dirty="0"/>
              <a:t>', '</a:t>
            </a:r>
            <a:r>
              <a:rPr lang="en-US" altLang="zh-CN" sz="1200" dirty="0" err="1"/>
              <a:t>maxint</a:t>
            </a:r>
            <a:r>
              <a:rPr lang="en-US" altLang="zh-CN" sz="1200" dirty="0"/>
              <a:t>', '</a:t>
            </a:r>
            <a:r>
              <a:rPr lang="en-US" altLang="zh-CN" sz="1200" dirty="0" err="1"/>
              <a:t>maxunicode</a:t>
            </a:r>
            <a:r>
              <a:rPr lang="en-US" altLang="zh-CN" sz="1200" dirty="0"/>
              <a:t>',</a:t>
            </a:r>
          </a:p>
          <a:p>
            <a:r>
              <a:rPr lang="en-US" altLang="zh-CN" sz="1200" dirty="0"/>
              <a:t>'</a:t>
            </a:r>
            <a:r>
              <a:rPr lang="en-US" altLang="zh-CN" sz="1200" dirty="0" err="1"/>
              <a:t>meta_path','modules</a:t>
            </a:r>
            <a:r>
              <a:rPr lang="en-US" altLang="zh-CN" sz="1200" dirty="0"/>
              <a:t>', 'path', '</a:t>
            </a:r>
            <a:r>
              <a:rPr lang="en-US" altLang="zh-CN" sz="1200" dirty="0" err="1"/>
              <a:t>path_hooks</a:t>
            </a:r>
            <a:r>
              <a:rPr lang="en-US" altLang="zh-CN" sz="1200" dirty="0"/>
              <a:t>', '</a:t>
            </a:r>
            <a:r>
              <a:rPr lang="en-US" altLang="zh-CN" sz="1200" dirty="0" err="1"/>
              <a:t>path_importer_cache</a:t>
            </a:r>
            <a:r>
              <a:rPr lang="en-US" altLang="zh-CN" sz="1200" dirty="0"/>
              <a:t>',</a:t>
            </a:r>
          </a:p>
          <a:p>
            <a:r>
              <a:rPr lang="en-US" altLang="zh-CN" sz="1200" dirty="0"/>
              <a:t>'platform', 'prefix', 'ps1', 'ps2', '</a:t>
            </a:r>
            <a:r>
              <a:rPr lang="en-US" altLang="zh-CN" sz="1200" dirty="0" err="1"/>
              <a:t>setcheckinterval</a:t>
            </a:r>
            <a:r>
              <a:rPr lang="en-US" altLang="zh-CN" sz="1200" dirty="0"/>
              <a:t>', '</a:t>
            </a:r>
            <a:r>
              <a:rPr lang="en-US" altLang="zh-CN" sz="1200" dirty="0" err="1"/>
              <a:t>setdlopenflags</a:t>
            </a:r>
            <a:r>
              <a:rPr lang="en-US" altLang="zh-CN" sz="1200" dirty="0"/>
              <a:t>',</a:t>
            </a:r>
          </a:p>
          <a:p>
            <a:r>
              <a:rPr lang="en-US" altLang="zh-CN" sz="1200" dirty="0"/>
              <a:t>'</a:t>
            </a:r>
            <a:r>
              <a:rPr lang="en-US" altLang="zh-CN" sz="1200" dirty="0" err="1"/>
              <a:t>setprofile</a:t>
            </a:r>
            <a:r>
              <a:rPr lang="en-US" altLang="zh-CN" sz="1200" dirty="0"/>
              <a:t>', '</a:t>
            </a:r>
            <a:r>
              <a:rPr lang="en-US" altLang="zh-CN" sz="1200" dirty="0" err="1"/>
              <a:t>setrecursionlimit</a:t>
            </a:r>
            <a:r>
              <a:rPr lang="en-US" altLang="zh-CN" sz="1200" dirty="0"/>
              <a:t>', '</a:t>
            </a:r>
            <a:r>
              <a:rPr lang="en-US" altLang="zh-CN" sz="1200" dirty="0" err="1"/>
              <a:t>settrace</a:t>
            </a:r>
            <a:r>
              <a:rPr lang="en-US" altLang="zh-CN" sz="1200" dirty="0"/>
              <a:t>', 'stderr', 'stdin', '</a:t>
            </a:r>
            <a:r>
              <a:rPr lang="en-US" altLang="zh-CN" sz="1200" dirty="0" err="1"/>
              <a:t>stdout</a:t>
            </a:r>
            <a:r>
              <a:rPr lang="en-US" altLang="zh-CN" sz="1200" dirty="0"/>
              <a:t>',</a:t>
            </a:r>
          </a:p>
          <a:p>
            <a:r>
              <a:rPr lang="en-US" altLang="zh-CN" sz="1200" dirty="0"/>
              <a:t>'version', '</a:t>
            </a:r>
            <a:r>
              <a:rPr lang="en-US" altLang="zh-CN" sz="1200" dirty="0" err="1"/>
              <a:t>version_info</a:t>
            </a:r>
            <a:r>
              <a:rPr lang="en-US" altLang="zh-CN" sz="1200" dirty="0"/>
              <a:t>', '</a:t>
            </a:r>
            <a:r>
              <a:rPr lang="en-US" altLang="zh-CN" sz="1200" dirty="0" err="1"/>
              <a:t>warnoptions</a:t>
            </a:r>
            <a:r>
              <a:rPr lang="en-US" altLang="zh-CN" sz="1200" dirty="0"/>
              <a:t>']</a:t>
            </a:r>
          </a:p>
          <a:p>
            <a:r>
              <a:rPr lang="en-US" altLang="zh-CN" sz="1200" dirty="0"/>
              <a:t>&gt;&gt;&gt; </a:t>
            </a:r>
            <a:r>
              <a:rPr lang="en-US" altLang="zh-CN" sz="1200" dirty="0" err="1"/>
              <a:t>dir</a:t>
            </a:r>
            <a:r>
              <a:rPr lang="en-US" altLang="zh-CN" sz="1200" dirty="0"/>
              <a:t>() # get list of attributes for current module</a:t>
            </a:r>
          </a:p>
          <a:p>
            <a:r>
              <a:rPr lang="en-US" altLang="zh-CN" sz="1200" dirty="0"/>
              <a:t>['__</a:t>
            </a:r>
            <a:r>
              <a:rPr lang="en-US" altLang="zh-CN" sz="1200" dirty="0" err="1"/>
              <a:t>builtins</a:t>
            </a:r>
            <a:r>
              <a:rPr lang="en-US" altLang="zh-CN" sz="1200" dirty="0"/>
              <a:t>__', '__doc__', '__name__', 'sys']</a:t>
            </a:r>
          </a:p>
          <a:p>
            <a:r>
              <a:rPr lang="en-US" altLang="zh-CN" sz="1200" dirty="0"/>
              <a:t>&gt;&gt;&gt;</a:t>
            </a:r>
          </a:p>
          <a:p>
            <a:r>
              <a:rPr lang="en-US" altLang="zh-CN" sz="1200" dirty="0"/>
              <a:t>&gt;&gt;&gt; a = 5 # create a new variable 'a'</a:t>
            </a:r>
          </a:p>
          <a:p>
            <a:r>
              <a:rPr lang="en-US" altLang="zh-CN" sz="1200" dirty="0"/>
              <a:t>&gt;&gt;&gt; </a:t>
            </a:r>
            <a:r>
              <a:rPr lang="en-US" altLang="zh-CN" sz="1200" dirty="0" err="1"/>
              <a:t>dir</a:t>
            </a:r>
            <a:r>
              <a:rPr lang="en-US" altLang="zh-CN" sz="1200" dirty="0"/>
              <a:t>()</a:t>
            </a:r>
          </a:p>
          <a:p>
            <a:r>
              <a:rPr lang="en-US" altLang="zh-CN" sz="1200" dirty="0"/>
              <a:t>['__</a:t>
            </a:r>
            <a:r>
              <a:rPr lang="en-US" altLang="zh-CN" sz="1200" dirty="0" err="1"/>
              <a:t>builtins</a:t>
            </a:r>
            <a:r>
              <a:rPr lang="en-US" altLang="zh-CN" sz="1200" dirty="0"/>
              <a:t>__', '__doc__', '__name__', 'a', 'sys']</a:t>
            </a:r>
          </a:p>
          <a:p>
            <a:r>
              <a:rPr lang="en-US" altLang="zh-CN" sz="1200" dirty="0"/>
              <a:t>&gt;&gt;&gt;</a:t>
            </a:r>
          </a:p>
          <a:p>
            <a:r>
              <a:rPr lang="en-US" altLang="zh-CN" sz="1200" dirty="0"/>
              <a:t>&gt;&gt;&gt; del a # delete/remove a name</a:t>
            </a:r>
          </a:p>
          <a:p>
            <a:r>
              <a:rPr lang="en-US" altLang="zh-CN" sz="1200" dirty="0"/>
              <a:t>&gt;&gt;&gt;</a:t>
            </a:r>
          </a:p>
          <a:p>
            <a:r>
              <a:rPr lang="en-US" altLang="zh-CN" sz="1200" dirty="0"/>
              <a:t>&gt;&gt;&gt; </a:t>
            </a:r>
            <a:r>
              <a:rPr lang="en-US" altLang="zh-CN" sz="1200" dirty="0" err="1"/>
              <a:t>dir</a:t>
            </a:r>
            <a:r>
              <a:rPr lang="en-US" altLang="zh-CN" sz="1200" dirty="0"/>
              <a:t>()</a:t>
            </a:r>
          </a:p>
          <a:p>
            <a:r>
              <a:rPr lang="en-US" altLang="zh-CN" sz="1200" dirty="0"/>
              <a:t>['__</a:t>
            </a:r>
            <a:r>
              <a:rPr lang="en-US" altLang="zh-CN" sz="1200" dirty="0" err="1"/>
              <a:t>builtins</a:t>
            </a:r>
            <a:r>
              <a:rPr lang="en-US" altLang="zh-CN" sz="1200" dirty="0"/>
              <a:t>__', '__doc__', '__name__', 'sys']</a:t>
            </a:r>
          </a:p>
          <a:p>
            <a:r>
              <a:rPr lang="en-US" altLang="zh-CN" sz="1200" dirty="0"/>
              <a:t>&gt;&gt;&gt;</a:t>
            </a:r>
            <a:endParaRPr lang="zh-CN" altLang="en-US" sz="1200" dirty="0"/>
          </a:p>
          <a:p>
            <a:pPr marL="0" indent="0">
              <a:buNone/>
            </a:pPr>
            <a:endParaRPr lang="zh-CN" altLang="en-US" sz="1200" dirty="0"/>
          </a:p>
        </p:txBody>
      </p:sp>
    </p:spTree>
    <p:extLst>
      <p:ext uri="{BB962C8B-B14F-4D97-AF65-F5344CB8AC3E}">
        <p14:creationId xmlns:p14="http://schemas.microsoft.com/office/powerpoint/2010/main" val="794143866"/>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bwMode="auto">
          <a:xfrm>
            <a:off x="303885" y="2111945"/>
            <a:ext cx="928015" cy="109775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endParaRPr>
          </a:p>
        </p:txBody>
      </p:sp>
      <p:sp>
        <p:nvSpPr>
          <p:cNvPr id="7" name="文本框 1"/>
          <p:cNvSpPr>
            <a:spLocks noChangeArrowheads="1"/>
          </p:cNvSpPr>
          <p:nvPr/>
        </p:nvSpPr>
        <p:spPr bwMode="auto">
          <a:xfrm>
            <a:off x="3180110" y="2780418"/>
            <a:ext cx="1569661" cy="461665"/>
          </a:xfrm>
          <a:prstGeom prst="rect">
            <a:avLst/>
          </a:prstGeom>
          <a:noFill/>
          <a:ln>
            <a:noFill/>
          </a:ln>
        </p:spPr>
        <p:txBody>
          <a:bodyPr wrap="none">
            <a:spAutoFit/>
          </a:bodyPr>
          <a:lstStyle/>
          <a:p>
            <a:pPr algn="ctr">
              <a:defRPr/>
            </a:pPr>
            <a:r>
              <a:rPr lang="zh-CN" altLang="en-US" sz="2400" b="1" spc="300" dirty="0">
                <a:solidFill>
                  <a:srgbClr val="8FAADC"/>
                </a:solidFill>
                <a:latin typeface="微软雅黑" panose="020B0503020204020204" pitchFamily="34" charset="-122"/>
                <a:ea typeface="微软雅黑" panose="020B0503020204020204" pitchFamily="34" charset="-122"/>
                <a:sym typeface="微软雅黑" panose="020B0503020204020204" pitchFamily="34" charset="-122"/>
              </a:rPr>
              <a:t>数据结构</a:t>
            </a:r>
          </a:p>
        </p:txBody>
      </p:sp>
      <p:sp>
        <p:nvSpPr>
          <p:cNvPr id="8" name="文本框 17"/>
          <p:cNvSpPr txBox="1">
            <a:spLocks noChangeArrowheads="1"/>
          </p:cNvSpPr>
          <p:nvPr/>
        </p:nvSpPr>
        <p:spPr bwMode="auto">
          <a:xfrm>
            <a:off x="3594320" y="1986976"/>
            <a:ext cx="742511" cy="584775"/>
          </a:xfrm>
          <a:prstGeom prst="rect">
            <a:avLst/>
          </a:prstGeom>
          <a:noFill/>
          <a:ln>
            <a:noFill/>
          </a:ln>
        </p:spPr>
        <p:txBody>
          <a:bodyPr wrap="none">
            <a:spAutoFit/>
          </a:bodyPr>
          <a:lstStyle/>
          <a:p>
            <a:pPr algn="ctr">
              <a:defRPr/>
            </a:pPr>
            <a:r>
              <a:rPr lang="en-US" altLang="zh-CN" sz="3200" spc="300" dirty="0">
                <a:solidFill>
                  <a:srgbClr val="8FAADC"/>
                </a:solidFill>
                <a:latin typeface="微软雅黑" panose="020B0503020204020204" pitchFamily="34" charset="-122"/>
                <a:ea typeface="微软雅黑" panose="020B0503020204020204" pitchFamily="34" charset="-122"/>
              </a:rPr>
              <a:t>03</a:t>
            </a:r>
            <a:endParaRPr lang="zh-CN" altLang="en-US" sz="3200" spc="300" dirty="0">
              <a:solidFill>
                <a:srgbClr val="8FAADC"/>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H="1">
            <a:off x="1549401" y="2660821"/>
            <a:ext cx="4832351"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图片 10"/>
          <p:cNvPicPr>
            <a:picLocks noChangeAspect="1"/>
          </p:cNvPicPr>
          <p:nvPr/>
        </p:nvPicPr>
        <p:blipFill>
          <a:blip r:embed="rId3"/>
          <a:stretch>
            <a:fillRect/>
          </a:stretch>
        </p:blipFill>
        <p:spPr>
          <a:xfrm>
            <a:off x="7357372" y="69850"/>
            <a:ext cx="1545328" cy="1494586"/>
          </a:xfrm>
          <a:prstGeom prst="rect">
            <a:avLst/>
          </a:prstGeom>
          <a:ln>
            <a:noFill/>
          </a:ln>
          <a:effectLst>
            <a:softEdge rad="112500"/>
          </a:effectLst>
        </p:spPr>
      </p:pic>
    </p:spTree>
    <p:extLst>
      <p:ext uri="{BB962C8B-B14F-4D97-AF65-F5344CB8AC3E}">
        <p14:creationId xmlns:p14="http://schemas.microsoft.com/office/powerpoint/2010/main" val="40670444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37"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strVal val="#ppt_w*0.70"/>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Effect transition="in" filter="fade">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列表</a:t>
            </a:r>
            <a:endParaRPr lang="en-US" altLang="zh-CN" dirty="0"/>
          </a:p>
          <a:p>
            <a:pPr marL="800100" lvl="1" indent="-342900">
              <a:buFont typeface="Wingdings" panose="05000000000000000000" pitchFamily="2" charset="2"/>
              <a:buChar char="Ø"/>
            </a:pPr>
            <a:r>
              <a:rPr lang="en-US" altLang="zh-CN" dirty="0"/>
              <a:t>list</a:t>
            </a:r>
            <a:r>
              <a:rPr lang="zh-CN" altLang="en-US" dirty="0"/>
              <a:t>是处理一组有序项目的数据结构，即你可以在一个列表中存储一个 序列 的项目。假想你有一个购物列表，上面记载着你要买的东西，你就容易理解列表了。只不过在你的购物表上，可能每样东西都独自占有一行，而在</a:t>
            </a:r>
            <a:r>
              <a:rPr lang="en-US" altLang="zh-CN" dirty="0"/>
              <a:t>Python</a:t>
            </a:r>
            <a:r>
              <a:rPr lang="zh-CN" altLang="en-US" dirty="0"/>
              <a:t>中，你在每个项目之间用逗号分割。</a:t>
            </a:r>
            <a:endParaRPr lang="en-US" altLang="zh-CN" dirty="0"/>
          </a:p>
          <a:p>
            <a:pPr marL="800100" lvl="1" indent="-342900">
              <a:buFont typeface="Wingdings" panose="05000000000000000000" pitchFamily="2" charset="2"/>
              <a:buChar char="Ø"/>
            </a:pPr>
            <a:r>
              <a:rPr lang="en-US" altLang="zh-CN" dirty="0"/>
              <a:t>person=[‘student’, ‘teacher’, ‘professor’]</a:t>
            </a:r>
          </a:p>
          <a:p>
            <a:pPr marL="800100" lvl="1" indent="-342900">
              <a:buFont typeface="Wingdings" panose="05000000000000000000" pitchFamily="2" charset="2"/>
              <a:buChar char="Ø"/>
            </a:pPr>
            <a:r>
              <a:rPr lang="zh-CN" altLang="en-US" dirty="0"/>
              <a:t>列表中的项目应该包括在方括号中，这样</a:t>
            </a:r>
            <a:r>
              <a:rPr lang="en-US" altLang="zh-CN" dirty="0"/>
              <a:t>Python</a:t>
            </a:r>
            <a:r>
              <a:rPr lang="zh-CN" altLang="en-US" dirty="0"/>
              <a:t>就知道你是在指明一个列表。一旦你创建了一个列表，你可以添加、删除或是搜索列表中的项目。由于你可以增加或删除项目，我们说列表是 可变的 数据类型，即这种类型是可以被改变的。</a:t>
            </a:r>
          </a:p>
          <a:p>
            <a:endParaRPr lang="zh-CN" altLang="en-US" dirty="0"/>
          </a:p>
        </p:txBody>
      </p:sp>
    </p:spTree>
    <p:extLst>
      <p:ext uri="{BB962C8B-B14F-4D97-AF65-F5344CB8AC3E}">
        <p14:creationId xmlns:p14="http://schemas.microsoft.com/office/powerpoint/2010/main" val="815940832"/>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r>
              <a:rPr lang="en-US" altLang="zh-CN" sz="1200" dirty="0"/>
              <a:t># Filename: using_list.py</a:t>
            </a:r>
          </a:p>
          <a:p>
            <a:r>
              <a:rPr lang="en-US" altLang="zh-CN" sz="1200" dirty="0"/>
              <a:t># This is my shopping list</a:t>
            </a:r>
          </a:p>
          <a:p>
            <a:r>
              <a:rPr lang="en-US" altLang="zh-CN" sz="1200" dirty="0" err="1"/>
              <a:t>shoplist</a:t>
            </a:r>
            <a:r>
              <a:rPr lang="en-US" altLang="zh-CN" sz="1200" dirty="0"/>
              <a:t> = ['apple', 'mango', 'carrot', 'banana']</a:t>
            </a:r>
          </a:p>
          <a:p>
            <a:r>
              <a:rPr lang="en-US" altLang="zh-CN" sz="1200" dirty="0"/>
              <a:t>print('I have', </a:t>
            </a:r>
            <a:r>
              <a:rPr lang="en-US" altLang="zh-CN" sz="1200" dirty="0" err="1"/>
              <a:t>len</a:t>
            </a:r>
            <a:r>
              <a:rPr lang="en-US" altLang="zh-CN" sz="1200" dirty="0"/>
              <a:t>(</a:t>
            </a:r>
            <a:r>
              <a:rPr lang="en-US" altLang="zh-CN" sz="1200" dirty="0" err="1"/>
              <a:t>shoplist</a:t>
            </a:r>
            <a:r>
              <a:rPr lang="en-US" altLang="zh-CN" sz="1200" dirty="0"/>
              <a:t>),'items to purchase.')</a:t>
            </a:r>
          </a:p>
          <a:p>
            <a:r>
              <a:rPr lang="en-US" altLang="zh-CN" sz="1200" dirty="0"/>
              <a:t>print('These items are:', # Notice the comma at end of the line)</a:t>
            </a:r>
          </a:p>
          <a:p>
            <a:r>
              <a:rPr lang="en-US" altLang="zh-CN" sz="1200" dirty="0"/>
              <a:t>for item in </a:t>
            </a:r>
            <a:r>
              <a:rPr lang="en-US" altLang="zh-CN" sz="1200" dirty="0" err="1"/>
              <a:t>shoplist</a:t>
            </a:r>
            <a:r>
              <a:rPr lang="en-US" altLang="zh-CN" sz="1200" dirty="0"/>
              <a:t>:</a:t>
            </a:r>
          </a:p>
          <a:p>
            <a:r>
              <a:rPr lang="en-US" altLang="zh-CN" sz="1200" dirty="0"/>
              <a:t>    print(item,)</a:t>
            </a:r>
          </a:p>
          <a:p>
            <a:r>
              <a:rPr lang="en-US" altLang="zh-CN" sz="1200" dirty="0"/>
              <a:t>print('\</a:t>
            </a:r>
            <a:r>
              <a:rPr lang="en-US" altLang="zh-CN" sz="1200" dirty="0" err="1"/>
              <a:t>nI</a:t>
            </a:r>
            <a:r>
              <a:rPr lang="en-US" altLang="zh-CN" sz="1200" dirty="0"/>
              <a:t> also have to buy rice.')</a:t>
            </a:r>
          </a:p>
          <a:p>
            <a:r>
              <a:rPr lang="en-US" altLang="zh-CN" sz="1200" dirty="0" err="1"/>
              <a:t>shoplist.append</a:t>
            </a:r>
            <a:r>
              <a:rPr lang="en-US" altLang="zh-CN" sz="1200" dirty="0"/>
              <a:t>('rice')</a:t>
            </a:r>
          </a:p>
          <a:p>
            <a:r>
              <a:rPr lang="en-US" altLang="zh-CN" sz="1200" dirty="0"/>
              <a:t>print('My shopping list is now', </a:t>
            </a:r>
            <a:r>
              <a:rPr lang="en-US" altLang="zh-CN" sz="1200" dirty="0" err="1"/>
              <a:t>shoplist</a:t>
            </a:r>
            <a:r>
              <a:rPr lang="en-US" altLang="zh-CN" sz="1200" dirty="0"/>
              <a:t>)</a:t>
            </a:r>
          </a:p>
          <a:p>
            <a:r>
              <a:rPr lang="en-US" altLang="zh-CN" sz="1200" dirty="0"/>
              <a:t>print('I will sort my list now')</a:t>
            </a:r>
          </a:p>
          <a:p>
            <a:r>
              <a:rPr lang="en-US" altLang="zh-CN" sz="1200" dirty="0" err="1"/>
              <a:t>shoplist.sort</a:t>
            </a:r>
            <a:r>
              <a:rPr lang="en-US" altLang="zh-CN" sz="1200" dirty="0"/>
              <a:t>()</a:t>
            </a:r>
          </a:p>
          <a:p>
            <a:r>
              <a:rPr lang="en-US" altLang="zh-CN" sz="1200" dirty="0"/>
              <a:t>print('Sorted shopping list is', </a:t>
            </a:r>
            <a:r>
              <a:rPr lang="en-US" altLang="zh-CN" sz="1200" dirty="0" err="1"/>
              <a:t>shoplist</a:t>
            </a:r>
            <a:r>
              <a:rPr lang="en-US" altLang="zh-CN" sz="1200" dirty="0"/>
              <a:t>)</a:t>
            </a:r>
          </a:p>
          <a:p>
            <a:r>
              <a:rPr lang="en-US" altLang="zh-CN" sz="1200" dirty="0"/>
              <a:t>print('The first item I will buy is', </a:t>
            </a:r>
            <a:r>
              <a:rPr lang="en-US" altLang="zh-CN" sz="1200" dirty="0" err="1"/>
              <a:t>shoplist</a:t>
            </a:r>
            <a:r>
              <a:rPr lang="en-US" altLang="zh-CN" sz="1200" dirty="0"/>
              <a:t>[0])</a:t>
            </a:r>
          </a:p>
          <a:p>
            <a:r>
              <a:rPr lang="en-US" altLang="zh-CN" sz="1200" dirty="0" err="1"/>
              <a:t>olditem</a:t>
            </a:r>
            <a:r>
              <a:rPr lang="en-US" altLang="zh-CN" sz="1200" dirty="0"/>
              <a:t> = </a:t>
            </a:r>
            <a:r>
              <a:rPr lang="en-US" altLang="zh-CN" sz="1200" dirty="0" err="1"/>
              <a:t>shoplist</a:t>
            </a:r>
            <a:r>
              <a:rPr lang="en-US" altLang="zh-CN" sz="1200" dirty="0"/>
              <a:t>[0]</a:t>
            </a:r>
          </a:p>
          <a:p>
            <a:r>
              <a:rPr lang="en-US" altLang="zh-CN" sz="1200" dirty="0"/>
              <a:t>del </a:t>
            </a:r>
            <a:r>
              <a:rPr lang="en-US" altLang="zh-CN" sz="1200" dirty="0" err="1"/>
              <a:t>shoplist</a:t>
            </a:r>
            <a:r>
              <a:rPr lang="en-US" altLang="zh-CN" sz="1200" dirty="0"/>
              <a:t>[0]</a:t>
            </a:r>
          </a:p>
          <a:p>
            <a:r>
              <a:rPr lang="en-US" altLang="zh-CN" sz="1200" dirty="0"/>
              <a:t>print('I bought the', </a:t>
            </a:r>
            <a:r>
              <a:rPr lang="en-US" altLang="zh-CN" sz="1200" dirty="0" err="1"/>
              <a:t>olditem</a:t>
            </a:r>
            <a:r>
              <a:rPr lang="en-US" altLang="zh-CN" sz="1200" dirty="0"/>
              <a:t>)</a:t>
            </a:r>
          </a:p>
          <a:p>
            <a:r>
              <a:rPr lang="en-US" altLang="zh-CN" sz="1200" dirty="0"/>
              <a:t>print('My shopping list is now', </a:t>
            </a:r>
            <a:r>
              <a:rPr lang="en-US" altLang="zh-CN" sz="1200" dirty="0" err="1"/>
              <a:t>shoplist</a:t>
            </a:r>
            <a:r>
              <a:rPr lang="en-US" altLang="zh-CN" sz="1200" dirty="0"/>
              <a:t>)</a:t>
            </a:r>
            <a:endParaRPr lang="zh-CN" altLang="en-US" sz="1200" dirty="0"/>
          </a:p>
          <a:p>
            <a:endParaRPr lang="zh-CN" altLang="en-US" sz="1200" dirty="0"/>
          </a:p>
        </p:txBody>
      </p:sp>
    </p:spTree>
    <p:extLst>
      <p:ext uri="{BB962C8B-B14F-4D97-AF65-F5344CB8AC3E}">
        <p14:creationId xmlns:p14="http://schemas.microsoft.com/office/powerpoint/2010/main" val="2898147725"/>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元组</a:t>
            </a:r>
            <a:endParaRPr lang="en-US" altLang="zh-CN" dirty="0"/>
          </a:p>
          <a:p>
            <a:pPr marL="800100" lvl="1" indent="-342900">
              <a:buFont typeface="Wingdings" panose="05000000000000000000" pitchFamily="2" charset="2"/>
              <a:buChar char="Ø"/>
            </a:pPr>
            <a:r>
              <a:rPr lang="zh-CN" altLang="en-US" dirty="0"/>
              <a:t>元组和列表十分类似，只不过元组和字符串一样是 不可变的 即你不能修改元组。元组通过圆括号中用逗号分割的项目定义。元组通常用在使语句或用户定义的函数能够安全地采用一组值的时候，即被使用的元组的值不会改变。</a:t>
            </a:r>
            <a:endParaRPr lang="en-US" altLang="zh-CN" dirty="0"/>
          </a:p>
          <a:p>
            <a:pPr marL="800100" lvl="1" indent="-342900">
              <a:buFont typeface="Wingdings" panose="05000000000000000000" pitchFamily="2" charset="2"/>
              <a:buChar char="Ø"/>
            </a:pPr>
            <a:r>
              <a:rPr lang="en-US" altLang="zh-CN" dirty="0"/>
              <a:t>person=(‘student’, ‘teacher’, ‘professor’)</a:t>
            </a:r>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r>
              <a:rPr lang="zh-CN" altLang="en-US" dirty="0"/>
              <a:t>一句话概括：列表可变，元组不可变</a:t>
            </a:r>
            <a:endParaRPr lang="en-US" altLang="zh-CN" dirty="0"/>
          </a:p>
          <a:p>
            <a:endParaRPr lang="zh-CN" altLang="en-US" dirty="0"/>
          </a:p>
        </p:txBody>
      </p:sp>
    </p:spTree>
    <p:extLst>
      <p:ext uri="{BB962C8B-B14F-4D97-AF65-F5344CB8AC3E}">
        <p14:creationId xmlns:p14="http://schemas.microsoft.com/office/powerpoint/2010/main" val="4216452295"/>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bwMode="auto">
          <a:xfrm>
            <a:off x="303885" y="2111945"/>
            <a:ext cx="928015" cy="109775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endParaRPr>
          </a:p>
        </p:txBody>
      </p:sp>
      <p:sp>
        <p:nvSpPr>
          <p:cNvPr id="7" name="文本框 1"/>
          <p:cNvSpPr>
            <a:spLocks noChangeArrowheads="1"/>
          </p:cNvSpPr>
          <p:nvPr/>
        </p:nvSpPr>
        <p:spPr bwMode="auto">
          <a:xfrm>
            <a:off x="3526359" y="2780418"/>
            <a:ext cx="877163" cy="461665"/>
          </a:xfrm>
          <a:prstGeom prst="rect">
            <a:avLst/>
          </a:prstGeom>
          <a:noFill/>
          <a:ln>
            <a:noFill/>
          </a:ln>
        </p:spPr>
        <p:txBody>
          <a:bodyPr wrap="none">
            <a:spAutoFit/>
          </a:bodyPr>
          <a:lstStyle/>
          <a:p>
            <a:pPr algn="ctr">
              <a:defRPr/>
            </a:pPr>
            <a:r>
              <a:rPr lang="zh-CN" altLang="en-US" sz="2400" b="1" spc="300" dirty="0">
                <a:solidFill>
                  <a:srgbClr val="8FAADC"/>
                </a:solidFill>
                <a:latin typeface="微软雅黑" panose="020B0503020204020204" pitchFamily="34" charset="-122"/>
                <a:ea typeface="微软雅黑" panose="020B0503020204020204" pitchFamily="34" charset="-122"/>
                <a:sym typeface="微软雅黑" panose="020B0503020204020204" pitchFamily="34" charset="-122"/>
              </a:rPr>
              <a:t>函数</a:t>
            </a:r>
          </a:p>
        </p:txBody>
      </p:sp>
      <p:sp>
        <p:nvSpPr>
          <p:cNvPr id="8" name="文本框 17"/>
          <p:cNvSpPr txBox="1">
            <a:spLocks noChangeArrowheads="1"/>
          </p:cNvSpPr>
          <p:nvPr/>
        </p:nvSpPr>
        <p:spPr bwMode="auto">
          <a:xfrm>
            <a:off x="3594320" y="1986976"/>
            <a:ext cx="742511" cy="584775"/>
          </a:xfrm>
          <a:prstGeom prst="rect">
            <a:avLst/>
          </a:prstGeom>
          <a:noFill/>
          <a:ln>
            <a:noFill/>
          </a:ln>
        </p:spPr>
        <p:txBody>
          <a:bodyPr wrap="none">
            <a:spAutoFit/>
          </a:bodyPr>
          <a:lstStyle/>
          <a:p>
            <a:pPr algn="ctr">
              <a:defRPr/>
            </a:pPr>
            <a:r>
              <a:rPr lang="en-US" altLang="zh-CN" sz="3200" spc="300" dirty="0">
                <a:solidFill>
                  <a:srgbClr val="8FAADC"/>
                </a:solidFill>
                <a:latin typeface="微软雅黑" panose="020B0503020204020204" pitchFamily="34" charset="-122"/>
                <a:ea typeface="微软雅黑" panose="020B0503020204020204" pitchFamily="34" charset="-122"/>
              </a:rPr>
              <a:t>01</a:t>
            </a:r>
            <a:endParaRPr lang="zh-CN" altLang="en-US" sz="3200" spc="300" dirty="0">
              <a:solidFill>
                <a:srgbClr val="8FAADC"/>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H="1">
            <a:off x="1549401" y="2660821"/>
            <a:ext cx="4832351"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图片 10"/>
          <p:cNvPicPr>
            <a:picLocks noChangeAspect="1"/>
          </p:cNvPicPr>
          <p:nvPr/>
        </p:nvPicPr>
        <p:blipFill>
          <a:blip r:embed="rId3"/>
          <a:stretch>
            <a:fillRect/>
          </a:stretch>
        </p:blipFill>
        <p:spPr>
          <a:xfrm>
            <a:off x="7357372" y="69850"/>
            <a:ext cx="1545328" cy="1494586"/>
          </a:xfrm>
          <a:prstGeom prst="rect">
            <a:avLst/>
          </a:prstGeom>
          <a:ln>
            <a:noFill/>
          </a:ln>
          <a:effectLst>
            <a:softEdge rad="112500"/>
          </a:effectLst>
        </p:spPr>
      </p:pic>
    </p:spTree>
    <p:extLst>
      <p:ext uri="{BB962C8B-B14F-4D97-AF65-F5344CB8AC3E}">
        <p14:creationId xmlns:p14="http://schemas.microsoft.com/office/powerpoint/2010/main" val="306471715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37"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strVal val="#ppt_w*0.70"/>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Effect transition="in" filter="fade">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r>
              <a:rPr lang="en-US" altLang="zh-CN" dirty="0"/>
              <a:t># Filename: using_tuple.py</a:t>
            </a:r>
          </a:p>
          <a:p>
            <a:r>
              <a:rPr lang="en-US" altLang="zh-CN" dirty="0"/>
              <a:t>zoo = ('wolf', 'elephant', 'penguin')</a:t>
            </a:r>
          </a:p>
          <a:p>
            <a:r>
              <a:rPr lang="en-US" altLang="zh-CN" dirty="0"/>
              <a:t>print('Number of animals in the zoo is', </a:t>
            </a:r>
            <a:r>
              <a:rPr lang="en-US" altLang="zh-CN" dirty="0" err="1"/>
              <a:t>len</a:t>
            </a:r>
            <a:r>
              <a:rPr lang="en-US" altLang="zh-CN" dirty="0"/>
              <a:t>(zoo))</a:t>
            </a:r>
          </a:p>
          <a:p>
            <a:r>
              <a:rPr lang="en-US" altLang="zh-CN" dirty="0" err="1"/>
              <a:t>new_zoo</a:t>
            </a:r>
            <a:r>
              <a:rPr lang="en-US" altLang="zh-CN" dirty="0"/>
              <a:t> = ('monkey', 'dolphin', zoo)</a:t>
            </a:r>
          </a:p>
          <a:p>
            <a:r>
              <a:rPr lang="en-US" altLang="zh-CN" dirty="0"/>
              <a:t>print('Number of animals in the new zoo is', </a:t>
            </a:r>
            <a:r>
              <a:rPr lang="en-US" altLang="zh-CN" dirty="0" err="1"/>
              <a:t>len</a:t>
            </a:r>
            <a:r>
              <a:rPr lang="en-US" altLang="zh-CN" dirty="0"/>
              <a:t>(</a:t>
            </a:r>
            <a:r>
              <a:rPr lang="en-US" altLang="zh-CN" dirty="0" err="1"/>
              <a:t>new_zoo</a:t>
            </a:r>
            <a:r>
              <a:rPr lang="en-US" altLang="zh-CN" dirty="0"/>
              <a:t>))</a:t>
            </a:r>
          </a:p>
          <a:p>
            <a:r>
              <a:rPr lang="en-US" altLang="zh-CN" dirty="0"/>
              <a:t>print('All animals in new zoo are', </a:t>
            </a:r>
            <a:r>
              <a:rPr lang="en-US" altLang="zh-CN" dirty="0" err="1"/>
              <a:t>new_zoo</a:t>
            </a:r>
            <a:r>
              <a:rPr lang="en-US" altLang="zh-CN" dirty="0"/>
              <a:t>)</a:t>
            </a:r>
          </a:p>
          <a:p>
            <a:r>
              <a:rPr lang="en-US" altLang="zh-CN" dirty="0"/>
              <a:t>print('Animals brought from old zoo are', </a:t>
            </a:r>
            <a:r>
              <a:rPr lang="en-US" altLang="zh-CN" dirty="0" err="1"/>
              <a:t>new_zoo</a:t>
            </a:r>
            <a:r>
              <a:rPr lang="en-US" altLang="zh-CN" dirty="0"/>
              <a:t>[2])</a:t>
            </a:r>
          </a:p>
          <a:p>
            <a:r>
              <a:rPr lang="en-US" altLang="zh-CN" dirty="0"/>
              <a:t>print('Last animal brought from old zoo is', </a:t>
            </a:r>
            <a:r>
              <a:rPr lang="en-US" altLang="zh-CN" dirty="0" err="1"/>
              <a:t>new_zoo</a:t>
            </a:r>
            <a:r>
              <a:rPr lang="en-US" altLang="zh-CN" dirty="0"/>
              <a:t>[2][2])</a:t>
            </a:r>
            <a:endParaRPr lang="zh-CN" altLang="en-US" dirty="0"/>
          </a:p>
          <a:p>
            <a:endParaRPr lang="zh-CN" altLang="en-US" dirty="0"/>
          </a:p>
        </p:txBody>
      </p:sp>
    </p:spTree>
    <p:extLst>
      <p:ext uri="{BB962C8B-B14F-4D97-AF65-F5344CB8AC3E}">
        <p14:creationId xmlns:p14="http://schemas.microsoft.com/office/powerpoint/2010/main" val="2119954094"/>
      </p:ext>
    </p:extLst>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元组最通常的用法是用在打印语句中，下面是一个例子：</a:t>
            </a:r>
            <a:endParaRPr lang="en-US" altLang="zh-CN" dirty="0"/>
          </a:p>
          <a:p>
            <a:pPr marL="342900" indent="-342900">
              <a:buFont typeface="Wingdings" panose="05000000000000000000" pitchFamily="2" charset="2"/>
              <a:buChar char="l"/>
            </a:pPr>
            <a:endParaRPr lang="en-US" altLang="zh-CN" dirty="0"/>
          </a:p>
          <a:p>
            <a:r>
              <a:rPr lang="en-US" altLang="zh-CN" dirty="0"/>
              <a:t># Filename: print_tuple.py</a:t>
            </a:r>
          </a:p>
          <a:p>
            <a:r>
              <a:rPr lang="en-US" altLang="zh-CN" dirty="0"/>
              <a:t>age = 22</a:t>
            </a:r>
          </a:p>
          <a:p>
            <a:r>
              <a:rPr lang="en-US" altLang="zh-CN" dirty="0"/>
              <a:t>name = 'Swaroop'</a:t>
            </a:r>
          </a:p>
          <a:p>
            <a:r>
              <a:rPr lang="en-US" altLang="zh-CN" dirty="0"/>
              <a:t>print('%s is %d years old' % (name, age))</a:t>
            </a:r>
          </a:p>
          <a:p>
            <a:r>
              <a:rPr lang="en-US" altLang="zh-CN" dirty="0"/>
              <a:t>print('Why is %s playing with that python?' % name)</a:t>
            </a:r>
            <a:endParaRPr lang="zh-CN" altLang="en-US" dirty="0"/>
          </a:p>
        </p:txBody>
      </p:sp>
    </p:spTree>
    <p:extLst>
      <p:ext uri="{BB962C8B-B14F-4D97-AF65-F5344CB8AC3E}">
        <p14:creationId xmlns:p14="http://schemas.microsoft.com/office/powerpoint/2010/main" val="592168917"/>
      </p:ext>
    </p:extLst>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字典</a:t>
            </a:r>
            <a:endParaRPr lang="en-US" altLang="zh-CN" dirty="0"/>
          </a:p>
          <a:p>
            <a:pPr marL="800100" lvl="1" indent="-342900">
              <a:buFont typeface="Wingdings" panose="05000000000000000000" pitchFamily="2" charset="2"/>
              <a:buChar char="Ø"/>
            </a:pPr>
            <a:r>
              <a:rPr lang="zh-CN" altLang="en-US" dirty="0"/>
              <a:t>字典类似于你通过联系人名字查找地址和联系人详细情况的地址簿，即，我们把键（名字）和值（详细情况）联系在一起。注意，键必须是唯一的，就像如果有两个人恰巧同名的话，你无法找到正确的信息。</a:t>
            </a:r>
            <a:endParaRPr lang="en-US" altLang="zh-CN" dirty="0"/>
          </a:p>
          <a:p>
            <a:pPr marL="800100" lvl="1" indent="-342900">
              <a:buFont typeface="Wingdings" panose="05000000000000000000" pitchFamily="2" charset="2"/>
              <a:buChar char="Ø"/>
            </a:pPr>
            <a:r>
              <a:rPr lang="zh-CN" altLang="en-US" dirty="0"/>
              <a:t>你只能使用不可变的对象（比如字符串）来作为字典的键，但是你可以把不可变或可变的对象作为字典的值。基本说来就是，你应该只使用简单的对象作为键。</a:t>
            </a:r>
            <a:endParaRPr lang="en-US" altLang="zh-CN" dirty="0"/>
          </a:p>
          <a:p>
            <a:pPr marL="800100" lvl="1" indent="-342900">
              <a:buFont typeface="Wingdings" panose="05000000000000000000" pitchFamily="2" charset="2"/>
              <a:buChar char="Ø"/>
            </a:pPr>
            <a:r>
              <a:rPr lang="zh-CN" altLang="en-US" dirty="0"/>
              <a:t>键值对在字典中以这样的方式标记：</a:t>
            </a:r>
            <a:r>
              <a:rPr lang="en-US" altLang="zh-CN" dirty="0"/>
              <a:t>d = {key1 : value1, key2 : value2 }</a:t>
            </a:r>
            <a:r>
              <a:rPr lang="zh-CN" altLang="en-US" dirty="0"/>
              <a:t>。</a:t>
            </a:r>
            <a:endParaRPr lang="en-US" altLang="zh-CN" dirty="0"/>
          </a:p>
          <a:p>
            <a:pPr marL="800100" lvl="1" indent="-342900">
              <a:buFont typeface="Wingdings" panose="05000000000000000000" pitchFamily="2" charset="2"/>
              <a:buChar char="Ø"/>
            </a:pPr>
            <a:endParaRPr lang="en-US" altLang="zh-CN" dirty="0"/>
          </a:p>
          <a:p>
            <a:r>
              <a:rPr lang="en-US" altLang="zh-CN" dirty="0"/>
              <a:t>Person={‘wang’: 1, ‘</a:t>
            </a:r>
            <a:r>
              <a:rPr lang="en-US" altLang="zh-CN" dirty="0" err="1"/>
              <a:t>zhang</a:t>
            </a:r>
            <a:r>
              <a:rPr lang="en-US" altLang="zh-CN" dirty="0"/>
              <a:t>’: 2}</a:t>
            </a:r>
          </a:p>
          <a:p>
            <a:r>
              <a:rPr lang="en-US" altLang="zh-CN" dirty="0"/>
              <a:t>Person={}</a:t>
            </a:r>
          </a:p>
          <a:p>
            <a:endParaRPr lang="zh-CN" altLang="en-US" dirty="0"/>
          </a:p>
        </p:txBody>
      </p:sp>
    </p:spTree>
    <p:extLst>
      <p:ext uri="{BB962C8B-B14F-4D97-AF65-F5344CB8AC3E}">
        <p14:creationId xmlns:p14="http://schemas.microsoft.com/office/powerpoint/2010/main" val="2424518060"/>
      </p:ext>
    </p:extLst>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r>
              <a:rPr lang="en-US" altLang="zh-CN" sz="1400" dirty="0"/>
              <a:t># Filename: using_dict.py</a:t>
            </a:r>
          </a:p>
          <a:p>
            <a:r>
              <a:rPr lang="en-US" altLang="zh-CN" sz="1400" dirty="0"/>
              <a:t># 'ab' is short for '</a:t>
            </a:r>
            <a:r>
              <a:rPr lang="en-US" altLang="zh-CN" sz="1400" dirty="0" err="1"/>
              <a:t>a'ddress'b'ook</a:t>
            </a:r>
            <a:endParaRPr lang="en-US" altLang="zh-CN" sz="1400" dirty="0"/>
          </a:p>
          <a:p>
            <a:r>
              <a:rPr lang="en-US" altLang="zh-CN" sz="1400" dirty="0"/>
              <a:t>ab = { 'Swaroop' : 'swaroopch@byteofpython.info',</a:t>
            </a:r>
          </a:p>
          <a:p>
            <a:r>
              <a:rPr lang="en-US" altLang="zh-CN" sz="1400" dirty="0"/>
              <a:t>'Larry' : 'larry@wall.org',</a:t>
            </a:r>
          </a:p>
          <a:p>
            <a:r>
              <a:rPr lang="en-US" altLang="zh-CN" sz="1400" dirty="0"/>
              <a:t>'Matsumoto' : 'matz@ruby-lang.org',</a:t>
            </a:r>
          </a:p>
          <a:p>
            <a:r>
              <a:rPr lang="en-US" altLang="zh-CN" sz="1400" dirty="0"/>
              <a:t>'Spammer' : 'spammer@hotmail.com'</a:t>
            </a:r>
          </a:p>
          <a:p>
            <a:r>
              <a:rPr lang="en-US" altLang="zh-CN" sz="1400" dirty="0"/>
              <a:t>}</a:t>
            </a:r>
          </a:p>
          <a:p>
            <a:r>
              <a:rPr lang="en-US" altLang="zh-CN" sz="1400" dirty="0"/>
              <a:t>print("Swaroop's address is %s" % ab['Swaroop'])</a:t>
            </a:r>
          </a:p>
          <a:p>
            <a:r>
              <a:rPr lang="en-US" altLang="zh-CN" sz="1400" dirty="0"/>
              <a:t># Adding a key/value pair</a:t>
            </a:r>
          </a:p>
          <a:p>
            <a:r>
              <a:rPr lang="en-US" altLang="zh-CN" sz="1400" dirty="0"/>
              <a:t>ab['Guido'] = 'guido@python.org'</a:t>
            </a:r>
          </a:p>
          <a:p>
            <a:r>
              <a:rPr lang="en-US" altLang="zh-CN" sz="1400" dirty="0"/>
              <a:t># Deleting a key/value pair</a:t>
            </a:r>
          </a:p>
          <a:p>
            <a:r>
              <a:rPr lang="en-US" altLang="zh-CN" sz="1400" dirty="0"/>
              <a:t>del ab['Spammer']</a:t>
            </a:r>
          </a:p>
          <a:p>
            <a:r>
              <a:rPr lang="en-US" altLang="zh-CN" sz="1400" dirty="0"/>
              <a:t>print('\</a:t>
            </a:r>
            <a:r>
              <a:rPr lang="en-US" altLang="zh-CN" sz="1400" dirty="0" err="1"/>
              <a:t>nThere</a:t>
            </a:r>
            <a:r>
              <a:rPr lang="en-US" altLang="zh-CN" sz="1400" dirty="0"/>
              <a:t> are %d contacts in the address-book\n' % </a:t>
            </a:r>
            <a:r>
              <a:rPr lang="en-US" altLang="zh-CN" sz="1400" dirty="0" err="1"/>
              <a:t>len</a:t>
            </a:r>
            <a:r>
              <a:rPr lang="en-US" altLang="zh-CN" sz="1400" dirty="0"/>
              <a:t>(ab))</a:t>
            </a:r>
          </a:p>
          <a:p>
            <a:r>
              <a:rPr lang="en-US" altLang="zh-CN" sz="1400" dirty="0"/>
              <a:t>for name, address in </a:t>
            </a:r>
            <a:r>
              <a:rPr lang="en-US" altLang="zh-CN" sz="1400" dirty="0" err="1"/>
              <a:t>ab.items</a:t>
            </a:r>
            <a:r>
              <a:rPr lang="en-US" altLang="zh-CN" sz="1400" dirty="0"/>
              <a:t>():</a:t>
            </a:r>
          </a:p>
          <a:p>
            <a:r>
              <a:rPr lang="en-US" altLang="zh-CN" sz="1400" dirty="0"/>
              <a:t>    print('Contact %s at %s' % (name, address))</a:t>
            </a:r>
          </a:p>
          <a:p>
            <a:r>
              <a:rPr lang="en-US" altLang="zh-CN" sz="1400" dirty="0"/>
              <a:t>if 'Guido' in ab: # OR </a:t>
            </a:r>
            <a:r>
              <a:rPr lang="en-US" altLang="zh-CN" sz="1400" dirty="0" err="1"/>
              <a:t>ab.has_key</a:t>
            </a:r>
            <a:r>
              <a:rPr lang="en-US" altLang="zh-CN" sz="1400" dirty="0"/>
              <a:t>('Guido’)</a:t>
            </a:r>
          </a:p>
          <a:p>
            <a:r>
              <a:rPr lang="en-US" altLang="zh-CN" sz="1400" dirty="0"/>
              <a:t>    print("\</a:t>
            </a:r>
            <a:r>
              <a:rPr lang="en-US" altLang="zh-CN" sz="1400" dirty="0" err="1"/>
              <a:t>nGuido's</a:t>
            </a:r>
            <a:r>
              <a:rPr lang="en-US" altLang="zh-CN" sz="1400" dirty="0"/>
              <a:t> address is %s" % ab['Guido'])</a:t>
            </a:r>
            <a:endParaRPr lang="zh-CN" altLang="en-US" sz="1400" dirty="0"/>
          </a:p>
        </p:txBody>
      </p:sp>
    </p:spTree>
    <p:extLst>
      <p:ext uri="{BB962C8B-B14F-4D97-AF65-F5344CB8AC3E}">
        <p14:creationId xmlns:p14="http://schemas.microsoft.com/office/powerpoint/2010/main" val="3034500585"/>
      </p:ext>
    </p:extLst>
  </p:cSld>
  <p:clrMapOvr>
    <a:masterClrMapping/>
  </p:clrMapOvr>
  <p:transition spd="slow">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序列</a:t>
            </a:r>
            <a:endParaRPr lang="en-US" altLang="zh-CN" dirty="0"/>
          </a:p>
          <a:p>
            <a:r>
              <a:rPr lang="zh-CN" altLang="en-US" dirty="0"/>
              <a:t>    列表、元组和字符串都是序列，但是序列是什么，它们为什么如此特别呢？序列的两个主要特点是索引操作符和切片操作符。索引操作符让我们可以从序列中抓取一个特定项目。切片操作符让我们能够获取序列的一个切片，即一部分序列。</a:t>
            </a:r>
            <a:endParaRPr lang="en-US" altLang="zh-CN" dirty="0"/>
          </a:p>
          <a:p>
            <a:endParaRPr lang="en-US" altLang="zh-CN" dirty="0"/>
          </a:p>
          <a:p>
            <a:r>
              <a:rPr lang="en-US" altLang="zh-CN" dirty="0" err="1"/>
              <a:t>shoplist</a:t>
            </a:r>
            <a:r>
              <a:rPr lang="en-US" altLang="zh-CN" dirty="0"/>
              <a:t> = ['apple', 'mango', 'carrot', 'banana']</a:t>
            </a:r>
          </a:p>
          <a:p>
            <a:r>
              <a:rPr lang="en-US" altLang="zh-CN" dirty="0" err="1"/>
              <a:t>shoplist</a:t>
            </a:r>
            <a:r>
              <a:rPr lang="en-US" altLang="zh-CN" dirty="0"/>
              <a:t>[2]</a:t>
            </a:r>
          </a:p>
          <a:p>
            <a:r>
              <a:rPr lang="en-US" altLang="zh-CN" dirty="0" err="1"/>
              <a:t>shoplist</a:t>
            </a:r>
            <a:r>
              <a:rPr lang="en-US" altLang="zh-CN" dirty="0"/>
              <a:t>[1:3]</a:t>
            </a:r>
          </a:p>
          <a:p>
            <a:r>
              <a:rPr lang="en-US" altLang="zh-CN" dirty="0" err="1"/>
              <a:t>shoplist</a:t>
            </a:r>
            <a:r>
              <a:rPr lang="en-US" altLang="zh-CN" dirty="0"/>
              <a:t>[3:-1]</a:t>
            </a:r>
          </a:p>
          <a:p>
            <a:r>
              <a:rPr lang="en-US" altLang="zh-CN" dirty="0" err="1"/>
              <a:t>shoplist</a:t>
            </a:r>
            <a:r>
              <a:rPr lang="en-US" altLang="zh-CN" dirty="0"/>
              <a:t>[:]</a:t>
            </a:r>
          </a:p>
          <a:p>
            <a:endParaRPr lang="zh-CN" altLang="en-US" dirty="0"/>
          </a:p>
        </p:txBody>
      </p:sp>
    </p:spTree>
    <p:extLst>
      <p:ext uri="{BB962C8B-B14F-4D97-AF65-F5344CB8AC3E}">
        <p14:creationId xmlns:p14="http://schemas.microsoft.com/office/powerpoint/2010/main" val="2458059434"/>
      </p:ext>
    </p:extLst>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r>
              <a:rPr lang="en-US" altLang="zh-CN" sz="1200" dirty="0"/>
              <a:t># Filename: seq.py</a:t>
            </a:r>
          </a:p>
          <a:p>
            <a:r>
              <a:rPr lang="en-US" altLang="zh-CN" sz="1200" dirty="0" err="1"/>
              <a:t>shoplist</a:t>
            </a:r>
            <a:r>
              <a:rPr lang="en-US" altLang="zh-CN" sz="1200" dirty="0"/>
              <a:t> = ['apple', 'mango', 'carrot', 'banana']</a:t>
            </a:r>
          </a:p>
          <a:p>
            <a:r>
              <a:rPr lang="en-US" altLang="zh-CN" sz="1200" dirty="0"/>
              <a:t># Indexing or 'Subscription' operation</a:t>
            </a:r>
          </a:p>
          <a:p>
            <a:r>
              <a:rPr lang="en-US" altLang="zh-CN" sz="1200" dirty="0"/>
              <a:t>print('Item 0 is', </a:t>
            </a:r>
            <a:r>
              <a:rPr lang="en-US" altLang="zh-CN" sz="1200" dirty="0" err="1"/>
              <a:t>shoplist</a:t>
            </a:r>
            <a:r>
              <a:rPr lang="en-US" altLang="zh-CN" sz="1200" dirty="0"/>
              <a:t>[0])</a:t>
            </a:r>
          </a:p>
          <a:p>
            <a:r>
              <a:rPr lang="en-US" altLang="zh-CN" sz="1200" dirty="0"/>
              <a:t>print('Item 1 is', </a:t>
            </a:r>
            <a:r>
              <a:rPr lang="en-US" altLang="zh-CN" sz="1200" dirty="0" err="1"/>
              <a:t>shoplist</a:t>
            </a:r>
            <a:r>
              <a:rPr lang="en-US" altLang="zh-CN" sz="1200" dirty="0"/>
              <a:t>[1]</a:t>
            </a:r>
            <a:r>
              <a:rPr lang="zh-CN" altLang="en-US" sz="1200" dirty="0"/>
              <a:t>）</a:t>
            </a:r>
            <a:endParaRPr lang="en-US" altLang="zh-CN" sz="1200" dirty="0"/>
          </a:p>
          <a:p>
            <a:r>
              <a:rPr lang="en-US" altLang="zh-CN" sz="1200" dirty="0"/>
              <a:t>print('Item 2 is', </a:t>
            </a:r>
            <a:r>
              <a:rPr lang="en-US" altLang="zh-CN" sz="1200" dirty="0" err="1"/>
              <a:t>shoplist</a:t>
            </a:r>
            <a:r>
              <a:rPr lang="en-US" altLang="zh-CN" sz="1200" dirty="0"/>
              <a:t>[2])</a:t>
            </a:r>
          </a:p>
          <a:p>
            <a:r>
              <a:rPr lang="en-US" altLang="zh-CN" sz="1200" dirty="0"/>
              <a:t>print('Item 3 is', </a:t>
            </a:r>
            <a:r>
              <a:rPr lang="en-US" altLang="zh-CN" sz="1200" dirty="0" err="1"/>
              <a:t>shoplist</a:t>
            </a:r>
            <a:r>
              <a:rPr lang="en-US" altLang="zh-CN" sz="1200" dirty="0"/>
              <a:t>[3])</a:t>
            </a:r>
          </a:p>
          <a:p>
            <a:r>
              <a:rPr lang="en-US" altLang="zh-CN" sz="1200" dirty="0"/>
              <a:t>print('Item -1 is', </a:t>
            </a:r>
            <a:r>
              <a:rPr lang="en-US" altLang="zh-CN" sz="1200" dirty="0" err="1"/>
              <a:t>shoplist</a:t>
            </a:r>
            <a:r>
              <a:rPr lang="en-US" altLang="zh-CN" sz="1200" dirty="0"/>
              <a:t>[-1])</a:t>
            </a:r>
          </a:p>
          <a:p>
            <a:r>
              <a:rPr lang="en-US" altLang="zh-CN" sz="1200" dirty="0"/>
              <a:t>print('Item -2 is', </a:t>
            </a:r>
            <a:r>
              <a:rPr lang="en-US" altLang="zh-CN" sz="1200" dirty="0" err="1"/>
              <a:t>shoplist</a:t>
            </a:r>
            <a:r>
              <a:rPr lang="en-US" altLang="zh-CN" sz="1200" dirty="0"/>
              <a:t>[-2])</a:t>
            </a:r>
          </a:p>
          <a:p>
            <a:r>
              <a:rPr lang="en-US" altLang="zh-CN" sz="1200" dirty="0"/>
              <a:t># Slicing on a list</a:t>
            </a:r>
          </a:p>
          <a:p>
            <a:r>
              <a:rPr lang="en-US" altLang="zh-CN" sz="1200" dirty="0"/>
              <a:t>print('Item 1 to 3 is', </a:t>
            </a:r>
            <a:r>
              <a:rPr lang="en-US" altLang="zh-CN" sz="1200" dirty="0" err="1"/>
              <a:t>shoplist</a:t>
            </a:r>
            <a:r>
              <a:rPr lang="en-US" altLang="zh-CN" sz="1200" dirty="0"/>
              <a:t>[1:3])</a:t>
            </a:r>
          </a:p>
          <a:p>
            <a:r>
              <a:rPr lang="en-US" altLang="zh-CN" sz="1200" dirty="0"/>
              <a:t>Print('Item 2 to end is', </a:t>
            </a:r>
            <a:r>
              <a:rPr lang="en-US" altLang="zh-CN" sz="1200" dirty="0" err="1"/>
              <a:t>shoplist</a:t>
            </a:r>
            <a:r>
              <a:rPr lang="en-US" altLang="zh-CN" sz="1200" dirty="0"/>
              <a:t>[2:])</a:t>
            </a:r>
          </a:p>
          <a:p>
            <a:r>
              <a:rPr lang="en-US" altLang="zh-CN" sz="1200" dirty="0"/>
              <a:t>print('Item 1 to -1 is', </a:t>
            </a:r>
            <a:r>
              <a:rPr lang="en-US" altLang="zh-CN" sz="1200" dirty="0" err="1"/>
              <a:t>shoplist</a:t>
            </a:r>
            <a:r>
              <a:rPr lang="en-US" altLang="zh-CN" sz="1200" dirty="0"/>
              <a:t>[1:-1])</a:t>
            </a:r>
          </a:p>
          <a:p>
            <a:r>
              <a:rPr lang="en-US" altLang="zh-CN" sz="1200" dirty="0"/>
              <a:t>print('Item start to end is', </a:t>
            </a:r>
            <a:r>
              <a:rPr lang="en-US" altLang="zh-CN" sz="1200" dirty="0" err="1"/>
              <a:t>shoplist</a:t>
            </a:r>
            <a:r>
              <a:rPr lang="en-US" altLang="zh-CN" sz="1200" dirty="0"/>
              <a:t>[:])</a:t>
            </a:r>
          </a:p>
          <a:p>
            <a:r>
              <a:rPr lang="en-US" altLang="zh-CN" sz="1200" dirty="0"/>
              <a:t># Slicing on a string</a:t>
            </a:r>
          </a:p>
          <a:p>
            <a:r>
              <a:rPr lang="en-US" altLang="zh-CN" sz="1200" dirty="0"/>
              <a:t>name = '</a:t>
            </a:r>
            <a:r>
              <a:rPr lang="en-US" altLang="zh-CN" sz="1200" dirty="0" err="1"/>
              <a:t>swaroop</a:t>
            </a:r>
            <a:r>
              <a:rPr lang="en-US" altLang="zh-CN" sz="1200" dirty="0"/>
              <a:t>'</a:t>
            </a:r>
          </a:p>
          <a:p>
            <a:r>
              <a:rPr lang="en-US" altLang="zh-CN" sz="1200" dirty="0"/>
              <a:t>print('characters 1 to 3 is', name[1:3])</a:t>
            </a:r>
          </a:p>
          <a:p>
            <a:r>
              <a:rPr lang="en-US" altLang="zh-CN" sz="1200" dirty="0"/>
              <a:t>print('characters 2 to end is', name[2:])</a:t>
            </a:r>
          </a:p>
          <a:p>
            <a:r>
              <a:rPr lang="en-US" altLang="zh-CN" sz="1200" dirty="0"/>
              <a:t>print('characters 1 to -1 is', name[1:-1])</a:t>
            </a:r>
          </a:p>
          <a:p>
            <a:r>
              <a:rPr lang="en-US" altLang="zh-CN" sz="1200" dirty="0"/>
              <a:t>print('characters start to end is', name[:])</a:t>
            </a:r>
            <a:endParaRPr lang="zh-CN" altLang="en-US" sz="1200" dirty="0"/>
          </a:p>
        </p:txBody>
      </p:sp>
    </p:spTree>
    <p:extLst>
      <p:ext uri="{BB962C8B-B14F-4D97-AF65-F5344CB8AC3E}">
        <p14:creationId xmlns:p14="http://schemas.microsoft.com/office/powerpoint/2010/main" val="2137295726"/>
      </p:ext>
    </p:extLst>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r>
              <a:rPr lang="zh-CN" altLang="en-US" dirty="0"/>
              <a:t>当你创建一个对象并给它赋一个变量的时候，这个变量仅仅 引用 那个对象，而不是表示这个对象本身！也就是说，变量名指向你计算机中存储那个对象的内存。这被称作名称到对象的绑定。</a:t>
            </a:r>
            <a:endParaRPr lang="en-US" altLang="zh-CN" dirty="0"/>
          </a:p>
          <a:p>
            <a:endParaRPr lang="zh-CN" altLang="en-US" dirty="0"/>
          </a:p>
        </p:txBody>
      </p:sp>
    </p:spTree>
    <p:extLst>
      <p:ext uri="{BB962C8B-B14F-4D97-AF65-F5344CB8AC3E}">
        <p14:creationId xmlns:p14="http://schemas.microsoft.com/office/powerpoint/2010/main" val="1724700590"/>
      </p:ext>
    </p:extLst>
  </p:cSld>
  <p:clrMapOvr>
    <a:masterClrMapping/>
  </p:clrMapOvr>
  <p:transition spd="slow">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r>
              <a:rPr lang="en-US" altLang="zh-CN" sz="1400" dirty="0"/>
              <a:t># Filename: reference.py</a:t>
            </a:r>
          </a:p>
          <a:p>
            <a:r>
              <a:rPr lang="en-US" altLang="zh-CN" sz="1400" dirty="0"/>
              <a:t>print 'Simple Assignment'</a:t>
            </a:r>
          </a:p>
          <a:p>
            <a:r>
              <a:rPr lang="en-US" altLang="zh-CN" sz="1400" dirty="0" err="1"/>
              <a:t>shoplist</a:t>
            </a:r>
            <a:r>
              <a:rPr lang="en-US" altLang="zh-CN" sz="1400" dirty="0"/>
              <a:t> = ['apple', 'mango', 'carrot', 'banana']</a:t>
            </a:r>
          </a:p>
          <a:p>
            <a:r>
              <a:rPr lang="en-US" altLang="zh-CN" sz="1400" dirty="0" err="1"/>
              <a:t>mylist</a:t>
            </a:r>
            <a:r>
              <a:rPr lang="en-US" altLang="zh-CN" sz="1400" dirty="0"/>
              <a:t> = </a:t>
            </a:r>
            <a:r>
              <a:rPr lang="en-US" altLang="zh-CN" sz="1400" dirty="0" err="1"/>
              <a:t>shoplist</a:t>
            </a:r>
            <a:r>
              <a:rPr lang="en-US" altLang="zh-CN" sz="1400" dirty="0"/>
              <a:t> # </a:t>
            </a:r>
            <a:r>
              <a:rPr lang="en-US" altLang="zh-CN" sz="1400" dirty="0" err="1"/>
              <a:t>mylist</a:t>
            </a:r>
            <a:r>
              <a:rPr lang="en-US" altLang="zh-CN" sz="1400" dirty="0"/>
              <a:t> is just another name pointing to the same object!</a:t>
            </a:r>
          </a:p>
          <a:p>
            <a:r>
              <a:rPr lang="en-US" altLang="zh-CN" sz="1400" dirty="0"/>
              <a:t>del </a:t>
            </a:r>
            <a:r>
              <a:rPr lang="en-US" altLang="zh-CN" sz="1400" dirty="0" err="1"/>
              <a:t>shoplist</a:t>
            </a:r>
            <a:r>
              <a:rPr lang="en-US" altLang="zh-CN" sz="1400" dirty="0"/>
              <a:t>[0]</a:t>
            </a:r>
          </a:p>
          <a:p>
            <a:r>
              <a:rPr lang="en-US" altLang="zh-CN" sz="1400" dirty="0"/>
              <a:t>print('</a:t>
            </a:r>
            <a:r>
              <a:rPr lang="en-US" altLang="zh-CN" sz="1400" dirty="0" err="1"/>
              <a:t>shoplist</a:t>
            </a:r>
            <a:r>
              <a:rPr lang="en-US" altLang="zh-CN" sz="1400" dirty="0"/>
              <a:t> is', </a:t>
            </a:r>
            <a:r>
              <a:rPr lang="en-US" altLang="zh-CN" sz="1400" dirty="0" err="1"/>
              <a:t>shoplist</a:t>
            </a:r>
            <a:r>
              <a:rPr lang="en-US" altLang="zh-CN" sz="1400" dirty="0"/>
              <a:t>)</a:t>
            </a:r>
          </a:p>
          <a:p>
            <a:r>
              <a:rPr lang="en-US" altLang="zh-CN" sz="1400" dirty="0"/>
              <a:t>print('</a:t>
            </a:r>
            <a:r>
              <a:rPr lang="en-US" altLang="zh-CN" sz="1400" dirty="0" err="1"/>
              <a:t>mylist</a:t>
            </a:r>
            <a:r>
              <a:rPr lang="en-US" altLang="zh-CN" sz="1400" dirty="0"/>
              <a:t> is', </a:t>
            </a:r>
            <a:r>
              <a:rPr lang="en-US" altLang="zh-CN" sz="1400" dirty="0" err="1"/>
              <a:t>mylist</a:t>
            </a:r>
            <a:r>
              <a:rPr lang="en-US" altLang="zh-CN" sz="1400" dirty="0"/>
              <a:t>)</a:t>
            </a:r>
          </a:p>
          <a:p>
            <a:r>
              <a:rPr lang="en-US" altLang="zh-CN" sz="1400" dirty="0"/>
              <a:t># notice that both </a:t>
            </a:r>
            <a:r>
              <a:rPr lang="en-US" altLang="zh-CN" sz="1400" dirty="0" err="1"/>
              <a:t>shoplist</a:t>
            </a:r>
            <a:r>
              <a:rPr lang="en-US" altLang="zh-CN" sz="1400" dirty="0"/>
              <a:t> and </a:t>
            </a:r>
            <a:r>
              <a:rPr lang="en-US" altLang="zh-CN" sz="1400" dirty="0" err="1"/>
              <a:t>mylist</a:t>
            </a:r>
            <a:r>
              <a:rPr lang="en-US" altLang="zh-CN" sz="1400" dirty="0"/>
              <a:t> both print the same list without</a:t>
            </a:r>
          </a:p>
          <a:p>
            <a:r>
              <a:rPr lang="en-US" altLang="zh-CN" sz="1400" dirty="0"/>
              <a:t># the 'apple' confirming that they point to the same object</a:t>
            </a:r>
          </a:p>
          <a:p>
            <a:r>
              <a:rPr lang="en-US" altLang="zh-CN" sz="1400" dirty="0"/>
              <a:t>print('Copy by making a full slice')</a:t>
            </a:r>
          </a:p>
          <a:p>
            <a:r>
              <a:rPr lang="en-US" altLang="zh-CN" sz="1400" dirty="0" err="1"/>
              <a:t>mylist</a:t>
            </a:r>
            <a:r>
              <a:rPr lang="en-US" altLang="zh-CN" sz="1400" dirty="0"/>
              <a:t> = </a:t>
            </a:r>
            <a:r>
              <a:rPr lang="en-US" altLang="zh-CN" sz="1400" dirty="0" err="1"/>
              <a:t>shoplist</a:t>
            </a:r>
            <a:r>
              <a:rPr lang="en-US" altLang="zh-CN" sz="1400" dirty="0"/>
              <a:t>[:] # make a copy by doing a full slice</a:t>
            </a:r>
          </a:p>
          <a:p>
            <a:r>
              <a:rPr lang="en-US" altLang="zh-CN" sz="1400" dirty="0"/>
              <a:t>del </a:t>
            </a:r>
            <a:r>
              <a:rPr lang="en-US" altLang="zh-CN" sz="1400" dirty="0" err="1"/>
              <a:t>mylist</a:t>
            </a:r>
            <a:r>
              <a:rPr lang="en-US" altLang="zh-CN" sz="1400" dirty="0"/>
              <a:t>[0] # remove first item</a:t>
            </a:r>
          </a:p>
          <a:p>
            <a:r>
              <a:rPr lang="en-US" altLang="zh-CN" sz="1400" dirty="0"/>
              <a:t>print('</a:t>
            </a:r>
            <a:r>
              <a:rPr lang="en-US" altLang="zh-CN" sz="1400" dirty="0" err="1"/>
              <a:t>shoplist</a:t>
            </a:r>
            <a:r>
              <a:rPr lang="en-US" altLang="zh-CN" sz="1400" dirty="0"/>
              <a:t> is', </a:t>
            </a:r>
            <a:r>
              <a:rPr lang="en-US" altLang="zh-CN" sz="1400" dirty="0" err="1"/>
              <a:t>shoplist</a:t>
            </a:r>
            <a:r>
              <a:rPr lang="en-US" altLang="zh-CN" sz="1400" dirty="0"/>
              <a:t>)</a:t>
            </a:r>
          </a:p>
          <a:p>
            <a:r>
              <a:rPr lang="en-US" altLang="zh-CN" sz="1400" dirty="0"/>
              <a:t>print('</a:t>
            </a:r>
            <a:r>
              <a:rPr lang="en-US" altLang="zh-CN" sz="1400" dirty="0" err="1"/>
              <a:t>mylist</a:t>
            </a:r>
            <a:r>
              <a:rPr lang="en-US" altLang="zh-CN" sz="1400" dirty="0"/>
              <a:t> is', </a:t>
            </a:r>
            <a:r>
              <a:rPr lang="en-US" altLang="zh-CN" sz="1400" dirty="0" err="1"/>
              <a:t>mylist</a:t>
            </a:r>
            <a:r>
              <a:rPr lang="en-US" altLang="zh-CN" sz="1400" dirty="0"/>
              <a:t>)</a:t>
            </a:r>
          </a:p>
          <a:p>
            <a:r>
              <a:rPr lang="en-US" altLang="zh-CN" sz="1400" dirty="0"/>
              <a:t># notice that now the two lists are different</a:t>
            </a:r>
            <a:endParaRPr lang="zh-CN" altLang="en-US" sz="1400" dirty="0"/>
          </a:p>
          <a:p>
            <a:endParaRPr lang="zh-CN" altLang="en-US" sz="1400" dirty="0"/>
          </a:p>
        </p:txBody>
      </p:sp>
    </p:spTree>
    <p:extLst>
      <p:ext uri="{BB962C8B-B14F-4D97-AF65-F5344CB8AC3E}">
        <p14:creationId xmlns:p14="http://schemas.microsoft.com/office/powerpoint/2010/main" val="4159712132"/>
      </p:ext>
    </p:extLst>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字符串操作</a:t>
            </a:r>
            <a:endParaRPr lang="en-US" altLang="zh-CN" dirty="0"/>
          </a:p>
          <a:p>
            <a:r>
              <a:rPr lang="zh-CN" altLang="en-US" dirty="0"/>
              <a:t>    你在程序中使用的字符串都是</a:t>
            </a:r>
            <a:r>
              <a:rPr lang="en-US" altLang="zh-CN" dirty="0"/>
              <a:t>str</a:t>
            </a:r>
            <a:r>
              <a:rPr lang="zh-CN" altLang="en-US" dirty="0"/>
              <a:t>类的对象。这个类的一些有用的方法会在下面这个例子中说明。如果要了解这些方法的完整列表，请参见</a:t>
            </a:r>
            <a:r>
              <a:rPr lang="en-US" altLang="zh-CN" dirty="0"/>
              <a:t>help(str)</a:t>
            </a:r>
            <a:r>
              <a:rPr lang="zh-CN" altLang="en-US" dirty="0"/>
              <a:t>。</a:t>
            </a:r>
          </a:p>
          <a:p>
            <a:endParaRPr lang="zh-CN" altLang="en-US" dirty="0"/>
          </a:p>
        </p:txBody>
      </p:sp>
    </p:spTree>
    <p:extLst>
      <p:ext uri="{BB962C8B-B14F-4D97-AF65-F5344CB8AC3E}">
        <p14:creationId xmlns:p14="http://schemas.microsoft.com/office/powerpoint/2010/main" val="1900237851"/>
      </p:ext>
    </p:extLst>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8C7D-73B9-4766-A6A1-4520897BEFD2}"/>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AA35004-C448-4C36-8F5F-57EDD1FE0032}"/>
              </a:ext>
            </a:extLst>
          </p:cNvPr>
          <p:cNvSpPr>
            <a:spLocks noGrp="1"/>
          </p:cNvSpPr>
          <p:nvPr>
            <p:ph idx="1"/>
          </p:nvPr>
        </p:nvSpPr>
        <p:spPr/>
        <p:txBody>
          <a:bodyPr/>
          <a:lstStyle/>
          <a:p>
            <a:r>
              <a:rPr lang="en-US" altLang="zh-CN" dirty="0"/>
              <a:t># Filename: str_methods.py</a:t>
            </a:r>
          </a:p>
          <a:p>
            <a:r>
              <a:rPr lang="en-US" altLang="zh-CN" dirty="0"/>
              <a:t>name = 'Swaroop' # This is a string object</a:t>
            </a:r>
          </a:p>
          <a:p>
            <a:r>
              <a:rPr lang="en-US" altLang="zh-CN" dirty="0"/>
              <a:t>if </a:t>
            </a:r>
            <a:r>
              <a:rPr lang="en-US" altLang="zh-CN" dirty="0" err="1"/>
              <a:t>name.startswith</a:t>
            </a:r>
            <a:r>
              <a:rPr lang="en-US" altLang="zh-CN" dirty="0"/>
              <a:t>('</a:t>
            </a:r>
            <a:r>
              <a:rPr lang="en-US" altLang="zh-CN" dirty="0" err="1"/>
              <a:t>Swa</a:t>
            </a:r>
            <a:r>
              <a:rPr lang="en-US" altLang="zh-CN" dirty="0"/>
              <a:t>'):</a:t>
            </a:r>
          </a:p>
          <a:p>
            <a:r>
              <a:rPr lang="en-US" altLang="zh-CN" dirty="0"/>
              <a:t>print 'Yes, the string starts with "</a:t>
            </a:r>
            <a:r>
              <a:rPr lang="en-US" altLang="zh-CN" dirty="0" err="1"/>
              <a:t>Swa</a:t>
            </a:r>
            <a:r>
              <a:rPr lang="en-US" altLang="zh-CN" dirty="0"/>
              <a:t>"'</a:t>
            </a:r>
          </a:p>
          <a:p>
            <a:r>
              <a:rPr lang="en-US" altLang="zh-CN" dirty="0"/>
              <a:t>if 'a' in name:</a:t>
            </a:r>
          </a:p>
          <a:p>
            <a:r>
              <a:rPr lang="en-US" altLang="zh-CN" dirty="0"/>
              <a:t>print 'Yes, it contains the string "a"'</a:t>
            </a:r>
          </a:p>
          <a:p>
            <a:r>
              <a:rPr lang="en-US" altLang="zh-CN" dirty="0"/>
              <a:t>if </a:t>
            </a:r>
            <a:r>
              <a:rPr lang="en-US" altLang="zh-CN" dirty="0" err="1"/>
              <a:t>name.find</a:t>
            </a:r>
            <a:r>
              <a:rPr lang="en-US" altLang="zh-CN" dirty="0"/>
              <a:t>('war') != -1:</a:t>
            </a:r>
          </a:p>
          <a:p>
            <a:r>
              <a:rPr lang="en-US" altLang="zh-CN" dirty="0"/>
              <a:t>print 'Yes, it contains the string "war"'</a:t>
            </a:r>
          </a:p>
          <a:p>
            <a:r>
              <a:rPr lang="en-US" altLang="zh-CN" dirty="0"/>
              <a:t>delimiter = '_*_'</a:t>
            </a:r>
          </a:p>
          <a:p>
            <a:r>
              <a:rPr lang="en-US" altLang="zh-CN" dirty="0" err="1"/>
              <a:t>mylist</a:t>
            </a:r>
            <a:r>
              <a:rPr lang="en-US" altLang="zh-CN" dirty="0"/>
              <a:t> = ['Brazil', 'Russia', 'India', 'China']</a:t>
            </a:r>
          </a:p>
          <a:p>
            <a:r>
              <a:rPr lang="en-US" altLang="zh-CN" dirty="0"/>
              <a:t>print </a:t>
            </a:r>
            <a:r>
              <a:rPr lang="en-US" altLang="zh-CN" dirty="0" err="1"/>
              <a:t>delimiter.join</a:t>
            </a:r>
            <a:r>
              <a:rPr lang="en-US" altLang="zh-CN" dirty="0"/>
              <a:t>(</a:t>
            </a:r>
            <a:r>
              <a:rPr lang="en-US" altLang="zh-CN" dirty="0" err="1"/>
              <a:t>mylist</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621040689"/>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函数定义</a:t>
            </a:r>
            <a:endParaRPr lang="en-US" altLang="zh-CN" dirty="0"/>
          </a:p>
          <a:p>
            <a:r>
              <a:rPr lang="zh-CN" altLang="en-US" dirty="0"/>
              <a:t>    函数通过</a:t>
            </a:r>
            <a:r>
              <a:rPr lang="en-US" altLang="zh-CN" dirty="0"/>
              <a:t>def</a:t>
            </a:r>
            <a:r>
              <a:rPr lang="zh-CN" altLang="en-US" dirty="0"/>
              <a:t>关键字定义。</a:t>
            </a:r>
            <a:r>
              <a:rPr lang="en-US" altLang="zh-CN" dirty="0"/>
              <a:t>def</a:t>
            </a:r>
            <a:r>
              <a:rPr lang="zh-CN" altLang="en-US" dirty="0"/>
              <a:t>关键字后跟一个函数的 标识符 名称，然后跟一对圆括号。圆括号之中可以包括一些变量名，该行以冒号结尾。接下来是一块语句，它们是函数体。</a:t>
            </a:r>
          </a:p>
          <a:p>
            <a:endParaRPr lang="zh-CN" altLang="en-US" dirty="0"/>
          </a:p>
        </p:txBody>
      </p:sp>
    </p:spTree>
    <p:extLst>
      <p:ext uri="{BB962C8B-B14F-4D97-AF65-F5344CB8AC3E}">
        <p14:creationId xmlns:p14="http://schemas.microsoft.com/office/powerpoint/2010/main" val="1922999942"/>
      </p:ext>
    </p:extLst>
  </p:cSld>
  <p:clrMapOvr>
    <a:masterClrMapping/>
  </p:clrMapOvr>
  <p:transition spd="slow">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457960" y="1991996"/>
            <a:ext cx="6059805" cy="1661993"/>
          </a:xfrm>
          <a:prstGeom prst="rect">
            <a:avLst/>
          </a:prstGeom>
          <a:noFill/>
        </p:spPr>
        <p:txBody>
          <a:bodyPr wrap="square" lIns="0" tIns="0" rIns="0" bIns="0" rtlCol="0">
            <a:spAutoFit/>
            <a:scene3d>
              <a:camera prst="orthographicFront"/>
              <a:lightRig rig="threePt" dir="t"/>
            </a:scene3d>
            <a:sp3d extrusionH="57150">
              <a:bevelT w="0" h="0"/>
            </a:sp3d>
          </a:bodyPr>
          <a:lstStyle>
            <a:defPPr>
              <a:defRPr lang="zh-CN"/>
            </a:defPPr>
            <a:lvl1pPr marR="0" lvl="0" indent="0" algn="ctr" fontAlgn="auto">
              <a:lnSpc>
                <a:spcPct val="100000"/>
              </a:lnSpc>
              <a:spcBef>
                <a:spcPts val="0"/>
              </a:spcBef>
              <a:spcAft>
                <a:spcPts val="0"/>
              </a:spcAft>
              <a:buClrTx/>
              <a:buSzTx/>
              <a:buFontTx/>
              <a:buNone/>
              <a:defRPr kumimoji="0" sz="7200" b="0" i="0" u="none" strike="noStrike" cap="none" spc="0" normalizeH="0" baseline="0">
                <a:ln>
                  <a:noFill/>
                </a:ln>
                <a:gradFill>
                  <a:gsLst>
                    <a:gs pos="0">
                      <a:prstClr val="white"/>
                    </a:gs>
                    <a:gs pos="55000">
                      <a:srgbClr val="FCE291"/>
                    </a:gs>
                  </a:gsLst>
                  <a:lin ang="5400000" scaled="1"/>
                </a:gradFill>
                <a:effectLst>
                  <a:outerShdw blurRad="317500" sx="103000" sy="103000" algn="ctr" rotWithShape="0">
                    <a:srgbClr val="FCE291">
                      <a:alpha val="60000"/>
                    </a:srgbClr>
                  </a:outerShdw>
                </a:effectLst>
                <a:uLnTx/>
                <a:uFillTx/>
                <a:latin typeface="方正清刻本悦宋简体"/>
                <a:ea typeface="方正清刻本悦宋简体"/>
                <a:cs typeface="+mj-cs"/>
              </a:defRPr>
            </a:lvl1pPr>
          </a:lstStyle>
          <a:p>
            <a:r>
              <a:rPr lang="zh-CN" altLang="en-US" sz="5400" dirty="0">
                <a:solidFill>
                  <a:schemeClr val="bg1"/>
                </a:solidFill>
                <a:latin typeface="+mj-ea"/>
                <a:ea typeface="+mj-ea"/>
              </a:rPr>
              <a:t>谢谢聆听</a:t>
            </a:r>
            <a:endParaRPr lang="en-US" altLang="zh-CN" sz="5400" dirty="0">
              <a:solidFill>
                <a:schemeClr val="bg1"/>
              </a:solidFill>
              <a:latin typeface="+mj-ea"/>
              <a:ea typeface="+mj-ea"/>
            </a:endParaRPr>
          </a:p>
          <a:p>
            <a:r>
              <a:rPr lang="zh-CN" altLang="en-US" sz="5400" dirty="0">
                <a:solidFill>
                  <a:schemeClr val="bg1"/>
                </a:solidFill>
                <a:latin typeface="+mj-ea"/>
                <a:ea typeface="+mj-ea"/>
              </a:rPr>
              <a:t>欢迎提问</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r>
              <a:rPr lang="en-US" altLang="zh-CN" dirty="0"/>
              <a:t># Filename: function1.py</a:t>
            </a:r>
          </a:p>
          <a:p>
            <a:r>
              <a:rPr lang="en-US" altLang="zh-CN" dirty="0"/>
              <a:t>def </a:t>
            </a:r>
            <a:r>
              <a:rPr lang="en-US" altLang="zh-CN" dirty="0" err="1"/>
              <a:t>sayHello</a:t>
            </a:r>
            <a:r>
              <a:rPr lang="en-US" altLang="zh-CN" dirty="0"/>
              <a:t>():</a:t>
            </a:r>
          </a:p>
          <a:p>
            <a:r>
              <a:rPr lang="en-US" altLang="zh-CN" dirty="0"/>
              <a:t>    print('Hello World!'</a:t>
            </a:r>
            <a:r>
              <a:rPr lang="zh-CN" altLang="en-US" dirty="0"/>
              <a:t>）</a:t>
            </a:r>
            <a:r>
              <a:rPr lang="en-US" altLang="zh-CN" dirty="0"/>
              <a:t> # block belonging to the function</a:t>
            </a:r>
          </a:p>
          <a:p>
            <a:endParaRPr lang="en-US" altLang="zh-CN" dirty="0"/>
          </a:p>
          <a:p>
            <a:r>
              <a:rPr lang="en-US" altLang="zh-CN" dirty="0" err="1"/>
              <a:t>sayHello</a:t>
            </a:r>
            <a:r>
              <a:rPr lang="en-US" altLang="zh-CN" dirty="0"/>
              <a:t>() # call the function</a:t>
            </a:r>
            <a:endParaRPr lang="zh-CN" altLang="en-US" dirty="0"/>
          </a:p>
          <a:p>
            <a:endParaRPr lang="zh-CN" altLang="en-US" dirty="0"/>
          </a:p>
        </p:txBody>
      </p:sp>
    </p:spTree>
    <p:extLst>
      <p:ext uri="{BB962C8B-B14F-4D97-AF65-F5344CB8AC3E}">
        <p14:creationId xmlns:p14="http://schemas.microsoft.com/office/powerpoint/2010/main" val="194147743"/>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函数形参</a:t>
            </a:r>
            <a:endParaRPr lang="en-US" altLang="zh-CN" dirty="0"/>
          </a:p>
          <a:p>
            <a:r>
              <a:rPr lang="zh-CN" altLang="en-US" dirty="0"/>
              <a:t>    参数在函数定义的圆括号对内指定，用逗号分割。当我们调用函数的时候，我们以同样的方式提供值。</a:t>
            </a:r>
            <a:endParaRPr lang="en-US" altLang="zh-CN" dirty="0"/>
          </a:p>
          <a:p>
            <a:endParaRPr lang="en-US" altLang="zh-CN" dirty="0"/>
          </a:p>
          <a:p>
            <a:pPr marL="342900" indent="-342900">
              <a:buFont typeface="Wingdings" panose="05000000000000000000" pitchFamily="2" charset="2"/>
              <a:buChar char="l"/>
            </a:pPr>
            <a:r>
              <a:rPr lang="zh-CN" altLang="en-US" dirty="0"/>
              <a:t>和</a:t>
            </a:r>
            <a:r>
              <a:rPr lang="en-US" altLang="zh-CN" dirty="0"/>
              <a:t>C</a:t>
            </a:r>
            <a:r>
              <a:rPr lang="zh-CN" altLang="en-US" dirty="0"/>
              <a:t>语言不同，你并不需要指明每个参数的类型。</a:t>
            </a:r>
          </a:p>
          <a:p>
            <a:endParaRPr lang="zh-CN" altLang="en-US" dirty="0"/>
          </a:p>
        </p:txBody>
      </p:sp>
    </p:spTree>
    <p:extLst>
      <p:ext uri="{BB962C8B-B14F-4D97-AF65-F5344CB8AC3E}">
        <p14:creationId xmlns:p14="http://schemas.microsoft.com/office/powerpoint/2010/main" val="1449226374"/>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r>
              <a:rPr lang="en-US" altLang="zh-CN" dirty="0"/>
              <a:t># Filename: func_param.py</a:t>
            </a:r>
          </a:p>
          <a:p>
            <a:r>
              <a:rPr lang="en-US" altLang="zh-CN" dirty="0"/>
              <a:t>def </a:t>
            </a:r>
            <a:r>
              <a:rPr lang="en-US" altLang="zh-CN" dirty="0" err="1"/>
              <a:t>printMax</a:t>
            </a:r>
            <a:r>
              <a:rPr lang="en-US" altLang="zh-CN" dirty="0"/>
              <a:t>(a, b):</a:t>
            </a:r>
          </a:p>
          <a:p>
            <a:r>
              <a:rPr lang="en-US" altLang="zh-CN" dirty="0"/>
              <a:t>    if a &gt; b:</a:t>
            </a:r>
          </a:p>
          <a:p>
            <a:r>
              <a:rPr lang="en-US" altLang="zh-CN" dirty="0"/>
              <a:t>    print(a, 'is maximum'</a:t>
            </a:r>
            <a:r>
              <a:rPr lang="zh-CN" altLang="en-US" dirty="0"/>
              <a:t>）</a:t>
            </a:r>
            <a:endParaRPr lang="en-US" altLang="zh-CN" dirty="0"/>
          </a:p>
          <a:p>
            <a:r>
              <a:rPr lang="en-US" altLang="zh-CN" dirty="0"/>
              <a:t>else:</a:t>
            </a:r>
          </a:p>
          <a:p>
            <a:r>
              <a:rPr lang="en-US" altLang="zh-CN" dirty="0"/>
              <a:t>    print(b, 'is maximum')</a:t>
            </a:r>
          </a:p>
          <a:p>
            <a:endParaRPr lang="en-US" altLang="zh-CN" dirty="0"/>
          </a:p>
          <a:p>
            <a:r>
              <a:rPr lang="en-US" altLang="zh-CN" dirty="0" err="1"/>
              <a:t>printMax</a:t>
            </a:r>
            <a:r>
              <a:rPr lang="en-US" altLang="zh-CN" dirty="0"/>
              <a:t>(3, 4) # directly give literal values</a:t>
            </a:r>
          </a:p>
          <a:p>
            <a:endParaRPr lang="en-US" altLang="zh-CN" dirty="0"/>
          </a:p>
          <a:p>
            <a:r>
              <a:rPr lang="en-US" altLang="zh-CN" dirty="0"/>
              <a:t>x = 5</a:t>
            </a:r>
          </a:p>
          <a:p>
            <a:r>
              <a:rPr lang="en-US" altLang="zh-CN" dirty="0"/>
              <a:t>y = 7</a:t>
            </a:r>
          </a:p>
          <a:p>
            <a:r>
              <a:rPr lang="en-US" altLang="zh-CN" dirty="0" err="1"/>
              <a:t>printMax</a:t>
            </a:r>
            <a:r>
              <a:rPr lang="en-US" altLang="zh-CN" dirty="0"/>
              <a:t>(x, y) # give variables as arguments</a:t>
            </a:r>
            <a:endParaRPr lang="zh-CN" altLang="en-US" dirty="0"/>
          </a:p>
          <a:p>
            <a:endParaRPr lang="zh-CN" altLang="en-US" dirty="0"/>
          </a:p>
        </p:txBody>
      </p:sp>
    </p:spTree>
    <p:extLst>
      <p:ext uri="{BB962C8B-B14F-4D97-AF65-F5344CB8AC3E}">
        <p14:creationId xmlns:p14="http://schemas.microsoft.com/office/powerpoint/2010/main" val="397524912"/>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pPr marL="342900" indent="-342900">
              <a:buFont typeface="Wingdings" panose="05000000000000000000" pitchFamily="2" charset="2"/>
              <a:buChar char="l"/>
            </a:pPr>
            <a:r>
              <a:rPr lang="zh-CN" altLang="en-US" dirty="0"/>
              <a:t>局部变量</a:t>
            </a:r>
            <a:endParaRPr lang="en-US" altLang="zh-CN" dirty="0"/>
          </a:p>
          <a:p>
            <a:r>
              <a:rPr lang="zh-CN" altLang="en-US" dirty="0"/>
              <a:t>    当你在函数定义内声明变量的时候，它们与函数外具有相同名称的其他变量没有任何关系，即变量名称对于函数来说是 局部 的。这称为变量的 作用域 。所有变量的作用域是它们被定义的块，从它们的名称被定义的那点开始。</a:t>
            </a:r>
            <a:endParaRPr lang="en-US" altLang="zh-CN" dirty="0"/>
          </a:p>
          <a:p>
            <a:endParaRPr lang="zh-CN" altLang="en-US" dirty="0"/>
          </a:p>
        </p:txBody>
      </p:sp>
    </p:spTree>
    <p:extLst>
      <p:ext uri="{BB962C8B-B14F-4D97-AF65-F5344CB8AC3E}">
        <p14:creationId xmlns:p14="http://schemas.microsoft.com/office/powerpoint/2010/main" val="635306636"/>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7C09-5770-429B-A1D6-A4FA34B30915}"/>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FDB428F1-FAAE-41A0-A7F4-09F0D9C07A5C}"/>
              </a:ext>
            </a:extLst>
          </p:cNvPr>
          <p:cNvSpPr>
            <a:spLocks noGrp="1"/>
          </p:cNvSpPr>
          <p:nvPr>
            <p:ph idx="1"/>
          </p:nvPr>
        </p:nvSpPr>
        <p:spPr/>
        <p:txBody>
          <a:bodyPr/>
          <a:lstStyle/>
          <a:p>
            <a:r>
              <a:rPr lang="en-US" altLang="zh-CN" dirty="0"/>
              <a:t># Filename: func_local.py</a:t>
            </a:r>
          </a:p>
          <a:p>
            <a:r>
              <a:rPr lang="en-US" altLang="zh-CN" dirty="0"/>
              <a:t>def </a:t>
            </a:r>
            <a:r>
              <a:rPr lang="en-US" altLang="zh-CN" dirty="0" err="1"/>
              <a:t>func</a:t>
            </a:r>
            <a:r>
              <a:rPr lang="en-US" altLang="zh-CN" dirty="0"/>
              <a:t>(x):</a:t>
            </a:r>
          </a:p>
          <a:p>
            <a:r>
              <a:rPr lang="en-US" altLang="zh-CN" dirty="0"/>
              <a:t>    print('x is', x)</a:t>
            </a:r>
          </a:p>
          <a:p>
            <a:r>
              <a:rPr lang="en-US" altLang="zh-CN" dirty="0"/>
              <a:t>    x = 2</a:t>
            </a:r>
          </a:p>
          <a:p>
            <a:r>
              <a:rPr lang="en-US" altLang="zh-CN" dirty="0"/>
              <a:t>    print('Changed local x to', x)</a:t>
            </a:r>
          </a:p>
          <a:p>
            <a:endParaRPr lang="en-US" altLang="zh-CN" dirty="0"/>
          </a:p>
          <a:p>
            <a:r>
              <a:rPr lang="en-US" altLang="zh-CN" dirty="0"/>
              <a:t>x = 50</a:t>
            </a:r>
          </a:p>
          <a:p>
            <a:r>
              <a:rPr lang="en-US" altLang="zh-CN" dirty="0" err="1"/>
              <a:t>func</a:t>
            </a:r>
            <a:r>
              <a:rPr lang="en-US" altLang="zh-CN" dirty="0"/>
              <a:t>(x)</a:t>
            </a:r>
          </a:p>
          <a:p>
            <a:r>
              <a:rPr lang="en-US" altLang="zh-CN" dirty="0"/>
              <a:t>print('x is still', x)</a:t>
            </a:r>
            <a:endParaRPr lang="zh-CN" altLang="en-US" dirty="0"/>
          </a:p>
          <a:p>
            <a:endParaRPr lang="zh-CN" altLang="en-US" dirty="0"/>
          </a:p>
        </p:txBody>
      </p:sp>
    </p:spTree>
    <p:extLst>
      <p:ext uri="{BB962C8B-B14F-4D97-AF65-F5344CB8AC3E}">
        <p14:creationId xmlns:p14="http://schemas.microsoft.com/office/powerpoint/2010/main" val="3887001935"/>
      </p:ext>
    </p:extLst>
  </p:cSld>
  <p:clrMapOvr>
    <a:masterClrMapping/>
  </p:clrMapOvr>
  <p:transition spd="slow">
    <p:pull/>
  </p:transition>
</p:sld>
</file>

<file path=ppt/tags/tag1.xml><?xml version="1.0" encoding="utf-8"?>
<p:tagLst xmlns:a="http://schemas.openxmlformats.org/drawingml/2006/main" xmlns:r="http://schemas.openxmlformats.org/officeDocument/2006/relationships" xmlns:p="http://schemas.openxmlformats.org/presentationml/2006/main">
  <p:tag name="GENSWF_MOVIE_ONCLICK_URL_TARGET" val="_self"/>
  <p:tag name="GENSWF_MOVIE_PRESENTATION_END_URL_TARGET" val="_self"/>
  <p:tag name="FLASHSPRING_PRESENTATION_TITLE" val="M080287D"/>
  <p:tag name="ISLIDE.GUIDESSETTING" val="{&quot;Name&quot;:&quot;窄&quot;,&quot;HeaderHeight&quot;:10.0,&quot;TopMargin&quot;:0.0,&quot;FooterHeight&quot;:5.0,&quot;BottomMargin&quot;:0.0,&quot;SideMargin&quot;:2.5,&quot;IntervalMargin&quot;:1.0,&quot;Id&quot;:&quot;GuidesStyle_Narrow&qu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流畅">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2195</TotalTime>
  <Words>3022</Words>
  <Application>Microsoft Office PowerPoint</Application>
  <PresentationFormat>全屏显示(16:9)</PresentationFormat>
  <Paragraphs>333</Paragraphs>
  <Slides>40</Slides>
  <Notes>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40</vt:i4>
      </vt:variant>
    </vt:vector>
  </HeadingPairs>
  <TitlesOfParts>
    <vt:vector size="53" baseType="lpstr">
      <vt:lpstr>Arial Unicode MS</vt:lpstr>
      <vt:lpstr>华文楷体</vt:lpstr>
      <vt:lpstr>隶书</vt:lpstr>
      <vt:lpstr>宋体</vt:lpstr>
      <vt:lpstr>微软雅黑</vt:lpstr>
      <vt:lpstr>Arial</vt:lpstr>
      <vt:lpstr>Calibri</vt:lpstr>
      <vt:lpstr>Constantia</vt:lpstr>
      <vt:lpstr>Times New Roman</vt:lpstr>
      <vt:lpstr>Wingdings</vt:lpstr>
      <vt:lpstr>Wingdings 2</vt:lpstr>
      <vt:lpstr>流畅</vt:lpstr>
      <vt:lpstr>1_流畅</vt:lpstr>
      <vt:lpstr>PowerPoint 演示文稿</vt:lpstr>
      <vt:lpstr>PowerPoint 演示文稿</vt:lpstr>
      <vt:lpstr>PowerPoint 演示文稿</vt:lpstr>
      <vt:lpstr>函数</vt:lpstr>
      <vt:lpstr>函数</vt:lpstr>
      <vt:lpstr>函数</vt:lpstr>
      <vt:lpstr>函数</vt:lpstr>
      <vt:lpstr>函数</vt:lpstr>
      <vt:lpstr>函数</vt:lpstr>
      <vt:lpstr>函数</vt:lpstr>
      <vt:lpstr>函数</vt:lpstr>
      <vt:lpstr>函数</vt:lpstr>
      <vt:lpstr>函数</vt:lpstr>
      <vt:lpstr>函数</vt:lpstr>
      <vt:lpstr>函数</vt:lpstr>
      <vt:lpstr>函数</vt:lpstr>
      <vt:lpstr>PowerPoint 演示文稿</vt:lpstr>
      <vt:lpstr>基本概念</vt:lpstr>
      <vt:lpstr>模块</vt:lpstr>
      <vt:lpstr>模块</vt:lpstr>
      <vt:lpstr>模块</vt:lpstr>
      <vt:lpstr>模块</vt:lpstr>
      <vt:lpstr>模块</vt:lpstr>
      <vt:lpstr>模块</vt:lpstr>
      <vt:lpstr>模块</vt:lpstr>
      <vt:lpstr>PowerPoint 演示文稿</vt:lpstr>
      <vt:lpstr>数据结构</vt:lpstr>
      <vt:lpstr>数据结构</vt:lpstr>
      <vt:lpstr>数据结构</vt:lpstr>
      <vt:lpstr>数据结构</vt:lpstr>
      <vt:lpstr>数据结构</vt:lpstr>
      <vt:lpstr>数据结构</vt:lpstr>
      <vt:lpstr>数据结构</vt:lpstr>
      <vt:lpstr>数据结构</vt:lpstr>
      <vt:lpstr>数据结构</vt:lpstr>
      <vt:lpstr>数据结构</vt:lpstr>
      <vt:lpstr>数据结构</vt:lpstr>
      <vt:lpstr>数据结构</vt:lpstr>
      <vt:lpstr>数据结构</vt:lpstr>
      <vt:lpstr>PowerPoint 演示文稿</vt:lpstr>
    </vt:vector>
  </TitlesOfParts>
  <Company>中智讯（武汉）科技有限公司</Company>
  <LinksUpToDate>false</LinksUpToDate>
  <SharedDoc>false</SharedDoc>
  <HyperlinkBase>www.uicctech.com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基于IPv6技术的无线传感物联网技术</dc:title>
  <dc:subject>物联网解决方案</dc:subject>
  <dc:creator>lusi</dc:creator>
  <cp:lastModifiedBy>wangjin</cp:lastModifiedBy>
  <cp:revision>3126</cp:revision>
  <cp:lastPrinted>2018-07-16T05:25:00Z</cp:lastPrinted>
  <dcterms:created xsi:type="dcterms:W3CDTF">2008-09-02T01:49:00Z</dcterms:created>
  <dcterms:modified xsi:type="dcterms:W3CDTF">2023-03-11T02:31:58Z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