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2"/>
  </p:sldMasterIdLst>
  <p:notesMasterIdLst>
    <p:notesMasterId r:id="rId26"/>
  </p:notesMasterIdLst>
  <p:handoutMasterIdLst>
    <p:handoutMasterId r:id="rId27"/>
  </p:handoutMasterIdLst>
  <p:sldIdLst>
    <p:sldId id="399" r:id="rId3"/>
    <p:sldId id="884" r:id="rId4"/>
    <p:sldId id="1000" r:id="rId5"/>
    <p:sldId id="1006" r:id="rId6"/>
    <p:sldId id="1025" r:id="rId7"/>
    <p:sldId id="1026" r:id="rId8"/>
    <p:sldId id="1027" r:id="rId9"/>
    <p:sldId id="1028" r:id="rId10"/>
    <p:sldId id="1029" r:id="rId11"/>
    <p:sldId id="1030" r:id="rId12"/>
    <p:sldId id="1031" r:id="rId13"/>
    <p:sldId id="1032" r:id="rId14"/>
    <p:sldId id="1034" r:id="rId15"/>
    <p:sldId id="1035" r:id="rId16"/>
    <p:sldId id="1036" r:id="rId17"/>
    <p:sldId id="1037" r:id="rId18"/>
    <p:sldId id="1038" r:id="rId19"/>
    <p:sldId id="1039" r:id="rId20"/>
    <p:sldId id="1040" r:id="rId21"/>
    <p:sldId id="1033" r:id="rId22"/>
    <p:sldId id="1041" r:id="rId23"/>
    <p:sldId id="1042" r:id="rId24"/>
    <p:sldId id="883" r:id="rId25"/>
  </p:sldIdLst>
  <p:sldSz cx="9144000" cy="5143500" type="screen16x9"/>
  <p:notesSz cx="9942513" cy="6761163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3" userDrawn="1">
          <p15:clr>
            <a:srgbClr val="A4A3A4"/>
          </p15:clr>
        </p15:guide>
        <p15:guide id="2" pos="506" userDrawn="1">
          <p15:clr>
            <a:srgbClr val="A4A3A4"/>
          </p15:clr>
        </p15:guide>
        <p15:guide id="3" pos="54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F8CBAD"/>
    <a:srgbClr val="EDEDED"/>
    <a:srgbClr val="D5CEC6"/>
    <a:srgbClr val="C3DDB3"/>
    <a:srgbClr val="C5E0B4"/>
    <a:srgbClr val="FFF2CC"/>
    <a:srgbClr val="EF8E4C"/>
    <a:srgbClr val="F09252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1100" autoAdjust="0"/>
  </p:normalViewPr>
  <p:slideViewPr>
    <p:cSldViewPr snapToGrid="0">
      <p:cViewPr varScale="1">
        <p:scale>
          <a:sx n="98" d="100"/>
          <a:sy n="98" d="100"/>
        </p:scale>
        <p:origin x="984" y="72"/>
      </p:cViewPr>
      <p:guideLst>
        <p:guide orient="horz" pos="1043"/>
        <p:guide pos="506"/>
        <p:guide pos="5424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160" y="35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69CFA-11C7-4DA9-ACBF-C33CD51B1BB2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FD892-7058-4AC6-A327-872754B3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7119-95BD-4228-9886-B2ACBAF66FB6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16213" y="506413"/>
            <a:ext cx="4510087" cy="2536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B666E-3B84-4CB4-9B7B-D2C16F9D24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506413"/>
            <a:ext cx="4510087" cy="25368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91282-A8C9-4973-AC3E-440DA888F80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506413"/>
            <a:ext cx="4510087" cy="25368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335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506413"/>
            <a:ext cx="4510087" cy="25368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/>
              <a:t>按目录修改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658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506413"/>
            <a:ext cx="4510087" cy="25368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/>
              <a:t>按目录修改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536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506413"/>
            <a:ext cx="4510087" cy="25368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11966"/>
            <a:ext cx="9144000" cy="30787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781095"/>
            <a:ext cx="9144000" cy="588399"/>
          </a:xfrm>
          <a:prstGeom prst="rect">
            <a:avLst/>
          </a:prstGeom>
        </p:spPr>
        <p:txBody>
          <a:bodyPr anchor="b" anchorCtr="0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333955"/>
            <a:ext cx="440111" cy="936000"/>
          </a:xfrm>
          <a:prstGeom prst="rect">
            <a:avLst/>
          </a:prstGeom>
          <a:solidFill>
            <a:schemeClr val="tx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2369494"/>
            <a:ext cx="9144000" cy="112113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25" y="486025"/>
            <a:ext cx="3188736" cy="6672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0056" y="351790"/>
            <a:ext cx="1017905" cy="93599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440056" y="351790"/>
            <a:ext cx="1017905" cy="935990"/>
          </a:xfrm>
          <a:prstGeom prst="rect">
            <a:avLst/>
          </a:prstGeom>
          <a:solidFill>
            <a:schemeClr val="tx1">
              <a:lumMod val="8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6" y="407776"/>
            <a:ext cx="1145743" cy="862181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492748" y="407775"/>
            <a:ext cx="1145743" cy="862623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4709222" y="1167563"/>
            <a:ext cx="1433700" cy="1023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 userDrawn="1"/>
        </p:nvSpPr>
        <p:spPr>
          <a:xfrm>
            <a:off x="6114122" y="1167563"/>
            <a:ext cx="1548000" cy="1023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7633323" y="1167563"/>
            <a:ext cx="1510678" cy="1023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6592" y="334397"/>
            <a:ext cx="44011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76" y="370647"/>
            <a:ext cx="3291723" cy="688796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-336" y="1377875"/>
            <a:ext cx="9144000" cy="31109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40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63638"/>
            <a:ext cx="5097623" cy="453221"/>
          </a:xfrm>
          <a:prstGeom prst="rect">
            <a:avLst/>
          </a:prstGeom>
        </p:spPr>
        <p:txBody>
          <a:bodyPr anchor="b" anchorCtr="0"/>
          <a:lstStyle>
            <a:lvl1pPr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77" y="3621337"/>
            <a:ext cx="907086" cy="845408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7710062" y="3590054"/>
            <a:ext cx="936000" cy="936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444" y="1651835"/>
            <a:ext cx="936002" cy="997030"/>
          </a:xfrm>
          <a:prstGeom prst="rect">
            <a:avLst/>
          </a:prstGeom>
        </p:spPr>
      </p:pic>
      <p:sp>
        <p:nvSpPr>
          <p:cNvPr id="31" name="矩形 30"/>
          <p:cNvSpPr/>
          <p:nvPr userDrawn="1"/>
        </p:nvSpPr>
        <p:spPr>
          <a:xfrm>
            <a:off x="6717031" y="1651637"/>
            <a:ext cx="993140" cy="997585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680" y="2850635"/>
            <a:ext cx="936002" cy="1284870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6716395" y="2850515"/>
            <a:ext cx="935990" cy="6223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6721316" y="3519581"/>
            <a:ext cx="960207" cy="61529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711345" y="2590549"/>
            <a:ext cx="936000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7652234" y="2861408"/>
            <a:ext cx="9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Yunnan University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1" y="478216"/>
            <a:ext cx="1763486" cy="6008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1763487" y="478215"/>
            <a:ext cx="1763486" cy="6008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2151" y="1214846"/>
            <a:ext cx="4831553" cy="359887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4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6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5">
                  <a:lumMod val="60000"/>
                  <a:lumOff val="40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 eaLnBrk="1" latinLnBrk="0" hangingPunct="1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706272" y="1593520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8706272" y="2590549"/>
            <a:ext cx="440111" cy="936000"/>
          </a:xfrm>
          <a:prstGeom prst="rect">
            <a:avLst/>
          </a:prstGeom>
          <a:solidFill>
            <a:sysClr val="window" lastClr="FFFFFF">
              <a:lumMod val="9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8703890" y="3590054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8703890" y="4587085"/>
            <a:ext cx="440111" cy="43280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 userDrawn="1"/>
        </p:nvSpPr>
        <p:spPr>
          <a:xfrm>
            <a:off x="4709222" y="1167563"/>
            <a:ext cx="1433700" cy="1023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 userDrawn="1"/>
        </p:nvSpPr>
        <p:spPr>
          <a:xfrm>
            <a:off x="6114122" y="1167563"/>
            <a:ext cx="1548000" cy="1023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7633323" y="1167563"/>
            <a:ext cx="1510678" cy="1023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 userDrawn="1"/>
        </p:nvPicPr>
        <p:blipFill rotWithShape="1">
          <a:blip r:embed="rId2"/>
          <a:srcRect l="11515" r="25620"/>
          <a:stretch>
            <a:fillRect/>
          </a:stretch>
        </p:blipFill>
        <p:spPr>
          <a:xfrm>
            <a:off x="492747" y="333756"/>
            <a:ext cx="936001" cy="936001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 userDrawn="1"/>
        </p:nvPicPr>
        <p:blipFill rotWithShape="1">
          <a:blip r:embed="rId3"/>
          <a:srcRect l="45731" r="7755" b="58236"/>
          <a:stretch>
            <a:fillRect/>
          </a:stretch>
        </p:blipFill>
        <p:spPr>
          <a:xfrm>
            <a:off x="1474794" y="334398"/>
            <a:ext cx="3234428" cy="936000"/>
          </a:xfrm>
          <a:prstGeom prst="rect">
            <a:avLst/>
          </a:prstGeom>
        </p:spPr>
      </p:pic>
      <p:sp>
        <p:nvSpPr>
          <p:cNvPr id="34" name="矩形 33"/>
          <p:cNvSpPr/>
          <p:nvPr userDrawn="1"/>
        </p:nvSpPr>
        <p:spPr>
          <a:xfrm>
            <a:off x="1474795" y="333755"/>
            <a:ext cx="3234428" cy="936000"/>
          </a:xfrm>
          <a:prstGeom prst="rect">
            <a:avLst/>
          </a:prstGeom>
          <a:solidFill>
            <a:srgbClr val="5B9BD5">
              <a:lumMod val="20000"/>
              <a:lumOff val="80000"/>
              <a:alpha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6592" y="334397"/>
            <a:ext cx="44011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492748" y="334397"/>
            <a:ext cx="936000" cy="936000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76" y="370647"/>
            <a:ext cx="3291723" cy="688796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-336" y="1377875"/>
            <a:ext cx="9144000" cy="31109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40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" y="339389"/>
            <a:ext cx="1061688" cy="95157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486156" y="333956"/>
            <a:ext cx="1061687" cy="978011"/>
          </a:xfrm>
          <a:prstGeom prst="rect">
            <a:avLst/>
          </a:prstGeom>
          <a:solidFill>
            <a:schemeClr val="tx1">
              <a:lumMod val="8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1311966"/>
            <a:ext cx="9144000" cy="30787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781095"/>
            <a:ext cx="9144000" cy="588399"/>
          </a:xfrm>
          <a:prstGeom prst="rect">
            <a:avLst/>
          </a:prstGeom>
        </p:spPr>
        <p:txBody>
          <a:bodyPr anchor="b" anchorCtr="0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333955"/>
            <a:ext cx="440111" cy="936000"/>
          </a:xfrm>
          <a:prstGeom prst="rect">
            <a:avLst/>
          </a:prstGeom>
          <a:solidFill>
            <a:schemeClr val="tx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2369494"/>
            <a:ext cx="9144000" cy="112113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25" y="486025"/>
            <a:ext cx="3188736" cy="66724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63638"/>
            <a:ext cx="5097623" cy="453221"/>
          </a:xfrm>
          <a:prstGeom prst="rect">
            <a:avLst/>
          </a:prstGeom>
        </p:spPr>
        <p:txBody>
          <a:bodyPr anchor="b" anchorCtr="0"/>
          <a:lstStyle>
            <a:lvl1pPr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77" y="3621337"/>
            <a:ext cx="907086" cy="845408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7710062" y="3590054"/>
            <a:ext cx="936000" cy="936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33" y="1566110"/>
            <a:ext cx="936002" cy="997030"/>
          </a:xfrm>
          <a:prstGeom prst="rect">
            <a:avLst/>
          </a:prstGeom>
        </p:spPr>
      </p:pic>
      <p:sp>
        <p:nvSpPr>
          <p:cNvPr id="31" name="矩形 30"/>
          <p:cNvSpPr/>
          <p:nvPr userDrawn="1"/>
        </p:nvSpPr>
        <p:spPr>
          <a:xfrm>
            <a:off x="6716235" y="1559777"/>
            <a:ext cx="936002" cy="1030773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61" y="2850635"/>
            <a:ext cx="936002" cy="1284870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6716234" y="2590549"/>
            <a:ext cx="93600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6716236" y="3520216"/>
            <a:ext cx="960207" cy="61529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711345" y="2590549"/>
            <a:ext cx="936000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7652234" y="2861408"/>
            <a:ext cx="9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Yunnan University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1" y="478216"/>
            <a:ext cx="1763486" cy="6008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1763487" y="478215"/>
            <a:ext cx="1763486" cy="6008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2151" y="1214846"/>
            <a:ext cx="4831553" cy="359887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4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6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5">
                  <a:lumMod val="60000"/>
                  <a:lumOff val="40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 eaLnBrk="1" latinLnBrk="0" hangingPunct="1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706272" y="1593520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8706272" y="2590549"/>
            <a:ext cx="440111" cy="936000"/>
          </a:xfrm>
          <a:prstGeom prst="rect">
            <a:avLst/>
          </a:prstGeom>
          <a:solidFill>
            <a:sysClr val="window" lastClr="FFFFFF">
              <a:lumMod val="9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8703890" y="3590054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8703890" y="4587085"/>
            <a:ext cx="440111" cy="43280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 userDrawn="1"/>
        </p:nvCxnSpPr>
        <p:spPr>
          <a:xfrm>
            <a:off x="0" y="501648"/>
            <a:ext cx="9144000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矩形 1"/>
          <p:cNvSpPr/>
          <p:nvPr userDrawn="1"/>
        </p:nvSpPr>
        <p:spPr>
          <a:xfrm>
            <a:off x="1" y="0"/>
            <a:ext cx="310100" cy="6281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8290684" y="4916053"/>
            <a:ext cx="853317" cy="22744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C89FB959-9AA2-4214-ACBE-8CB9E5BC13E9}" type="datetime10">
              <a:rPr lang="zh-CN" altLang="en-US" sz="900" smtClean="0">
                <a:solidFill>
                  <a:schemeClr val="tx2">
                    <a:lumMod val="75000"/>
                  </a:schemeClr>
                </a:solidFill>
              </a:rPr>
              <a:t>10:50</a:t>
            </a:fld>
            <a:r>
              <a:rPr lang="zh-CN" altLang="en-US" sz="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900" dirty="0">
                <a:solidFill>
                  <a:schemeClr val="tx2">
                    <a:lumMod val="75000"/>
                  </a:schemeClr>
                </a:solidFill>
              </a:rPr>
              <a:t>/ </a:t>
            </a:r>
            <a:fld id="{0C913308-F349-4B6D-A68A-DD1791B4A57B}" type="slidenum">
              <a:rPr lang="zh-CN" altLang="en-US" sz="900" dirty="0" smtClean="0">
                <a:solidFill>
                  <a:schemeClr val="tx2">
                    <a:lumMod val="75000"/>
                  </a:schemeClr>
                </a:solidFill>
              </a:rPr>
              <a:t>‹#›</a:t>
            </a:fld>
            <a:endParaRPr lang="zh-CN" alt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155" y="12225"/>
            <a:ext cx="2338938" cy="489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slow">
    <p:pull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13" indent="-274313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40064" indent="-247009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378" indent="-247009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88690" indent="-21018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463003" indent="-21018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37317" indent="-210180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192" indent="-182876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05" indent="-182876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19" indent="-182876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 userDrawn="1"/>
        </p:nvCxnSpPr>
        <p:spPr>
          <a:xfrm>
            <a:off x="0" y="501648"/>
            <a:ext cx="9144000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矩形 1"/>
          <p:cNvSpPr/>
          <p:nvPr userDrawn="1"/>
        </p:nvSpPr>
        <p:spPr>
          <a:xfrm>
            <a:off x="1" y="0"/>
            <a:ext cx="310100" cy="6281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8290684" y="4916053"/>
            <a:ext cx="853317" cy="22744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C89FB959-9AA2-4214-ACBE-8CB9E5BC13E9}" type="datetime10">
              <a:rPr lang="zh-CN" altLang="en-US" sz="900" smtClean="0">
                <a:solidFill>
                  <a:schemeClr val="tx2">
                    <a:lumMod val="75000"/>
                  </a:schemeClr>
                </a:solidFill>
              </a:rPr>
              <a:t>10:50</a:t>
            </a:fld>
            <a:r>
              <a:rPr lang="zh-CN" altLang="en-US" sz="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900" dirty="0">
                <a:solidFill>
                  <a:schemeClr val="tx2">
                    <a:lumMod val="75000"/>
                  </a:schemeClr>
                </a:solidFill>
              </a:rPr>
              <a:t>/ </a:t>
            </a:r>
            <a:fld id="{0C913308-F349-4B6D-A68A-DD1791B4A57B}" type="slidenum">
              <a:rPr lang="zh-CN" altLang="en-US" sz="900" dirty="0" smtClean="0">
                <a:solidFill>
                  <a:schemeClr val="tx2">
                    <a:lumMod val="75000"/>
                  </a:schemeClr>
                </a:solidFill>
              </a:rPr>
              <a:t>‹#›</a:t>
            </a:fld>
            <a:endParaRPr lang="zh-CN" alt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155" y="12225"/>
            <a:ext cx="2338938" cy="489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ransition spd="slow">
    <p:pull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13" indent="-274313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40064" indent="-247009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378" indent="-247009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88690" indent="-21018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463003" indent="-21018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37317" indent="-210180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192" indent="-182876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05" indent="-182876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19" indent="-182876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87348" y="1830128"/>
            <a:ext cx="6887497" cy="179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编程基础（一）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云南大学信息学院  王津</a:t>
            </a:r>
            <a:endParaRPr lang="zh-CN" altLang="zh-CN" sz="1400" b="1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2023.2.27</a:t>
            </a:r>
            <a:endParaRPr lang="zh-CN" altLang="zh-CN" sz="1200" b="1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t="5924" r="7009" b="5975"/>
          <a:stretch>
            <a:fillRect/>
          </a:stretch>
        </p:blipFill>
        <p:spPr>
          <a:xfrm>
            <a:off x="851925" y="1830128"/>
            <a:ext cx="1991033" cy="2019386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A9C2F-F004-412C-A9D6-5AFAEF1DF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E49685-51EE-40A8-BB01-CA7B1AB9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也可以使用</a:t>
            </a:r>
            <a:r>
              <a:rPr lang="en-US" altLang="zh-CN" dirty="0"/>
              <a:t>”</a:t>
            </a:r>
            <a:r>
              <a:rPr lang="zh-CN" altLang="en-US" dirty="0"/>
              <a:t>天池云</a:t>
            </a:r>
            <a:r>
              <a:rPr lang="en-US" altLang="zh-CN" dirty="0"/>
              <a:t>”</a:t>
            </a:r>
            <a:r>
              <a:rPr lang="zh-CN" altLang="en-US" dirty="0"/>
              <a:t>来运行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DA61CC-DCF1-4F1D-AC9E-2CAC733EC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679" y="1370243"/>
            <a:ext cx="4846740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00015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F06EB-86B7-49D1-B2A7-BCCEB9B5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8B1B0-EB38-42C4-B277-B5CB345A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一些基本语法：</a:t>
            </a:r>
            <a:endParaRPr lang="en-US" altLang="zh-CN" dirty="0"/>
          </a:p>
          <a:p>
            <a:pPr marL="708651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(</a:t>
            </a:r>
            <a:r>
              <a:rPr lang="zh-CN" altLang="en-US" dirty="0"/>
              <a:t>切记</a:t>
            </a:r>
            <a:r>
              <a:rPr lang="en-US" altLang="zh-CN" dirty="0"/>
              <a:t>)</a:t>
            </a:r>
            <a:r>
              <a:rPr lang="zh-CN" altLang="en-US" dirty="0"/>
              <a:t>每段程序结束不需要用</a:t>
            </a:r>
            <a:r>
              <a:rPr lang="en-US" altLang="zh-CN" dirty="0"/>
              <a:t>;</a:t>
            </a:r>
          </a:p>
          <a:p>
            <a:pPr marL="708651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#</a:t>
            </a:r>
            <a:r>
              <a:rPr lang="zh-CN" altLang="en-US" dirty="0"/>
              <a:t>用于注释，等同于</a:t>
            </a:r>
            <a:r>
              <a:rPr lang="en-US" altLang="zh-CN" dirty="0"/>
              <a:t>c</a:t>
            </a:r>
            <a:r>
              <a:rPr lang="zh-CN" altLang="en-US" dirty="0"/>
              <a:t>语言中</a:t>
            </a:r>
            <a:r>
              <a:rPr lang="en-US" altLang="zh-CN" dirty="0"/>
              <a:t>//</a:t>
            </a:r>
          </a:p>
          <a:p>
            <a:pPr marL="708651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Python</a:t>
            </a:r>
            <a:r>
              <a:rPr lang="zh-CN" altLang="en-US" dirty="0"/>
              <a:t>是严格大小写区分的，也就是说</a:t>
            </a:r>
            <a:r>
              <a:rPr lang="en-US" altLang="zh-CN" dirty="0"/>
              <a:t>Helloworld.py</a:t>
            </a:r>
            <a:r>
              <a:rPr lang="zh-CN" altLang="en-US" dirty="0"/>
              <a:t>和</a:t>
            </a:r>
            <a:r>
              <a:rPr lang="en-US" altLang="zh-CN" dirty="0"/>
              <a:t>helloworld.py</a:t>
            </a:r>
            <a:r>
              <a:rPr lang="zh-CN" altLang="en-US" dirty="0"/>
              <a:t>是两个文件，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zh-CN" altLang="en-US" dirty="0"/>
              <a:t>也是两个不同的变量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129116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/>
        </p:nvSpPr>
        <p:spPr bwMode="auto">
          <a:xfrm>
            <a:off x="303885" y="2111945"/>
            <a:ext cx="928015" cy="109775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3180110" y="2780418"/>
            <a:ext cx="1569660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基本概念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594320" y="1986976"/>
            <a:ext cx="742511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1549401" y="2660821"/>
            <a:ext cx="48323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372" y="6985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001561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F06EB-86B7-49D1-B2A7-BCCEB9B5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8B1B0-EB38-42C4-B277-B5CB345A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数</a:t>
            </a:r>
            <a:endParaRPr lang="en-US" altLang="zh-CN" dirty="0"/>
          </a:p>
          <a:p>
            <a:r>
              <a:rPr lang="zh-CN" altLang="en-US" dirty="0"/>
              <a:t>      在</a:t>
            </a:r>
            <a:r>
              <a:rPr lang="en-US" altLang="zh-CN" dirty="0"/>
              <a:t>Python</a:t>
            </a:r>
            <a:r>
              <a:rPr lang="zh-CN" altLang="en-US" dirty="0"/>
              <a:t>中有</a:t>
            </a:r>
            <a:r>
              <a:rPr lang="en-US" altLang="zh-CN" dirty="0"/>
              <a:t>4</a:t>
            </a:r>
            <a:r>
              <a:rPr lang="zh-CN" altLang="en-US" dirty="0"/>
              <a:t>种类型的数</a:t>
            </a:r>
            <a:r>
              <a:rPr lang="en-US" altLang="zh-CN" dirty="0"/>
              <a:t>——</a:t>
            </a:r>
            <a:r>
              <a:rPr lang="zh-CN" altLang="en-US" dirty="0"/>
              <a:t>整数、长整数、浮点数和复数。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2</a:t>
            </a:r>
            <a:r>
              <a:rPr lang="zh-CN" altLang="en-US" dirty="0"/>
              <a:t>是一个整数的例子。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长整数不过是大一些的整数。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3.23</a:t>
            </a:r>
            <a:r>
              <a:rPr lang="zh-CN" altLang="en-US" dirty="0"/>
              <a:t>和</a:t>
            </a:r>
            <a:r>
              <a:rPr lang="en-US" altLang="zh-CN" dirty="0"/>
              <a:t>52.3E-4</a:t>
            </a:r>
            <a:r>
              <a:rPr lang="zh-CN" altLang="en-US" dirty="0"/>
              <a:t>是浮点数的例子。</a:t>
            </a:r>
            <a:r>
              <a:rPr lang="en-US" altLang="zh-CN" dirty="0"/>
              <a:t>E</a:t>
            </a:r>
            <a:r>
              <a:rPr lang="zh-CN" altLang="en-US" dirty="0"/>
              <a:t>标记表示</a:t>
            </a:r>
            <a:r>
              <a:rPr lang="en-US" altLang="zh-CN" dirty="0"/>
              <a:t>10</a:t>
            </a:r>
            <a:r>
              <a:rPr lang="zh-CN" altLang="en-US" dirty="0"/>
              <a:t>的幂。在这里，</a:t>
            </a:r>
            <a:r>
              <a:rPr lang="en-US" altLang="zh-CN" dirty="0"/>
              <a:t>52.3E-4</a:t>
            </a:r>
            <a:r>
              <a:rPr lang="zh-CN" altLang="en-US" dirty="0"/>
              <a:t>表示</a:t>
            </a:r>
            <a:r>
              <a:rPr lang="en-US" altLang="zh-CN" dirty="0"/>
              <a:t>52.3 * 10-4</a:t>
            </a:r>
            <a:r>
              <a:rPr lang="zh-CN" altLang="en-US" dirty="0"/>
              <a:t>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(-5+4j)</a:t>
            </a:r>
            <a:r>
              <a:rPr lang="zh-CN" altLang="en-US" dirty="0"/>
              <a:t>和</a:t>
            </a:r>
            <a:r>
              <a:rPr lang="en-US" altLang="zh-CN" dirty="0"/>
              <a:t>(2.3-4.6j)</a:t>
            </a:r>
            <a:r>
              <a:rPr lang="zh-CN" altLang="en-US" dirty="0"/>
              <a:t>是复数的例子。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zh-CN" altLang="en-US" dirty="0"/>
              <a:t>任意变量不用提前定义，只用在使用时直接赋值即可。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a=100</a:t>
            </a:r>
            <a:r>
              <a:rPr lang="zh-CN" altLang="en-US" dirty="0"/>
              <a:t>或</a:t>
            </a:r>
            <a:r>
              <a:rPr lang="en-US" altLang="zh-CN" dirty="0"/>
              <a:t>b=0.2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330542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F06EB-86B7-49D1-B2A7-BCCEB9B5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8B1B0-EB38-42C4-B277-B5CB345A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字符串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使用单引号（</a:t>
            </a:r>
            <a:r>
              <a:rPr lang="en-US" altLang="zh-CN" dirty="0"/>
              <a:t>'</a:t>
            </a:r>
            <a:r>
              <a:rPr lang="zh-CN" altLang="en-US" dirty="0"/>
              <a:t>）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你可以用单引号指示字符串，就如同</a:t>
            </a:r>
            <a:r>
              <a:rPr lang="en-US" altLang="zh-CN" dirty="0"/>
              <a:t>'Quote me on this'</a:t>
            </a:r>
            <a:r>
              <a:rPr lang="zh-CN" altLang="en-US" dirty="0"/>
              <a:t>这样。所有的空白，即空格和制表符都照原样保留。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使用双引号（</a:t>
            </a:r>
            <a:r>
              <a:rPr lang="en-US" altLang="zh-CN" dirty="0"/>
              <a:t>"</a:t>
            </a:r>
            <a:r>
              <a:rPr lang="zh-CN" altLang="en-US" dirty="0"/>
              <a:t>）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在双引号中的字符串与单引号中的字符串的使用完全相同，例如</a:t>
            </a:r>
            <a:r>
              <a:rPr lang="en-US" altLang="zh-CN" dirty="0"/>
              <a:t>"What's your name?"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497523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F06EB-86B7-49D1-B2A7-BCCEB9B5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8B1B0-EB38-42C4-B277-B5CB345A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使用三引号（</a:t>
            </a:r>
            <a:r>
              <a:rPr lang="en-US" altLang="zh-CN" dirty="0"/>
              <a:t>'''</a:t>
            </a:r>
            <a:r>
              <a:rPr lang="zh-CN" altLang="en-US" dirty="0"/>
              <a:t>或</a:t>
            </a:r>
            <a:r>
              <a:rPr lang="en-US" altLang="zh-CN" dirty="0"/>
              <a:t>"""</a:t>
            </a:r>
            <a:r>
              <a:rPr lang="zh-CN" altLang="en-US" dirty="0"/>
              <a:t>）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利用三引号，你可以指示一个多行的字符串。你可以在三引号中自由的使用单引号和双引号。例如：</a:t>
            </a:r>
          </a:p>
          <a:p>
            <a:pPr marL="393055" lvl="1" indent="0">
              <a:buNone/>
            </a:pPr>
            <a:endParaRPr lang="en-US" altLang="zh-CN" dirty="0"/>
          </a:p>
          <a:p>
            <a:pPr marL="393055" lvl="1" indent="0">
              <a:buNone/>
            </a:pPr>
            <a:r>
              <a:rPr lang="en-US" altLang="zh-CN" dirty="0"/>
              <a:t>'''This is a multi-line string. This is the first line.</a:t>
            </a:r>
          </a:p>
          <a:p>
            <a:pPr marL="393055" lvl="1" indent="0">
              <a:buNone/>
            </a:pPr>
            <a:r>
              <a:rPr lang="en-US" altLang="zh-CN" dirty="0"/>
              <a:t>This is the second line.</a:t>
            </a:r>
          </a:p>
          <a:p>
            <a:pPr marL="393055" lvl="1" indent="0">
              <a:buNone/>
            </a:pPr>
            <a:r>
              <a:rPr lang="en-US" altLang="zh-CN" dirty="0"/>
              <a:t>"What's your name?," I asked.</a:t>
            </a:r>
          </a:p>
          <a:p>
            <a:pPr marL="393055" lvl="1" indent="0">
              <a:buNone/>
            </a:pPr>
            <a:r>
              <a:rPr lang="en-US" altLang="zh-CN" dirty="0"/>
              <a:t>He said "Bond, James Bond."</a:t>
            </a:r>
          </a:p>
          <a:p>
            <a:pPr marL="393055" lvl="1" indent="0">
              <a:buNone/>
            </a:pPr>
            <a:r>
              <a:rPr lang="en-US" altLang="zh-CN" dirty="0"/>
              <a:t>'''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974476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F06EB-86B7-49D1-B2A7-BCCEB9B5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8B1B0-EB38-42C4-B277-B5CB345A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转义符</a:t>
            </a:r>
            <a:r>
              <a:rPr lang="en-US" altLang="zh-CN" dirty="0"/>
              <a:t>(1)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假设你想要在一个字符串中包含一个单引号（</a:t>
            </a:r>
            <a:r>
              <a:rPr lang="en-US" altLang="zh-CN" dirty="0"/>
              <a:t>'</a:t>
            </a:r>
            <a:r>
              <a:rPr lang="zh-CN" altLang="en-US" dirty="0"/>
              <a:t>），那么你该怎么指示这个字符串？例如，这个字符串是</a:t>
            </a:r>
            <a:r>
              <a:rPr lang="en-US" altLang="zh-CN" dirty="0"/>
              <a:t>What's your name?</a:t>
            </a:r>
            <a:r>
              <a:rPr lang="zh-CN" altLang="en-US" dirty="0"/>
              <a:t>。你肯定不会用</a:t>
            </a:r>
            <a:r>
              <a:rPr lang="en-US" altLang="zh-CN" dirty="0"/>
              <a:t>'What's your name?'</a:t>
            </a:r>
            <a:r>
              <a:rPr lang="zh-CN" altLang="en-US" dirty="0"/>
              <a:t>来指示它，因为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/>
              <a:t>Python</a:t>
            </a:r>
            <a:r>
              <a:rPr lang="zh-CN" altLang="en-US" dirty="0"/>
              <a:t>会弄不明白这个字符串从何处开始，何处结束。所以，你需要指明单引号而不是字符串的结尾。可以通过 转义符 来完成这个任务。你用</a:t>
            </a:r>
            <a:r>
              <a:rPr lang="en-US" altLang="zh-CN" dirty="0"/>
              <a:t>\'</a:t>
            </a:r>
            <a:r>
              <a:rPr lang="zh-CN" altLang="en-US" dirty="0"/>
              <a:t>来指示单引号</a:t>
            </a:r>
            <a:r>
              <a:rPr lang="en-US" altLang="zh-CN" dirty="0"/>
              <a:t>——</a:t>
            </a:r>
            <a:r>
              <a:rPr lang="zh-CN" altLang="en-US" dirty="0"/>
              <a:t>注意这个反斜杠。现在你可以把字符串表示为</a:t>
            </a:r>
            <a:r>
              <a:rPr lang="en-US" altLang="zh-CN" dirty="0"/>
              <a:t>'What\'s your name?'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437983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F06EB-86B7-49D1-B2A7-BCCEB9B5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8B1B0-EB38-42C4-B277-B5CB345A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转义符</a:t>
            </a:r>
            <a:r>
              <a:rPr lang="en-US" altLang="zh-CN" dirty="0"/>
              <a:t>(2)</a:t>
            </a:r>
          </a:p>
          <a:p>
            <a:pPr marL="708651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在一个字符串中，行末的单独一个反斜杠表示字符串在下一行继续，而不是开始一个新的行。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393055" lvl="1" indent="0">
              <a:buNone/>
            </a:pPr>
            <a:r>
              <a:rPr lang="en-US" altLang="zh-CN" dirty="0"/>
              <a:t>"This is the first sentence.\</a:t>
            </a:r>
          </a:p>
          <a:p>
            <a:pPr marL="393055" lvl="1" indent="0">
              <a:buNone/>
            </a:pPr>
            <a:r>
              <a:rPr lang="en-US" altLang="zh-CN" dirty="0"/>
              <a:t>This is the second sentence."</a:t>
            </a:r>
          </a:p>
          <a:p>
            <a:pPr marL="393055" lvl="1" indent="0">
              <a:buNone/>
            </a:pPr>
            <a:r>
              <a:rPr lang="zh-CN" altLang="en-US" dirty="0"/>
              <a:t>等价于</a:t>
            </a:r>
            <a:r>
              <a:rPr lang="en-US" altLang="zh-CN" dirty="0"/>
              <a:t>"This is the first sentence. This is the second sentence."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099593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F06EB-86B7-49D1-B2A7-BCCEB9B5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8B1B0-EB38-42C4-B277-B5CB345A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变量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变量是标识符的例子。 标识符 是用来标识 某样东西 的名字。在命名标识符的时候，你要遵循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这些规则：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标识符的第一个字符必须是字母表中的字母（大写或小写）或者一个下划线（</a:t>
            </a:r>
            <a:r>
              <a:rPr lang="en-US" altLang="zh-CN" dirty="0"/>
              <a:t>’_’</a:t>
            </a:r>
            <a:r>
              <a:rPr lang="zh-CN" altLang="en-US" dirty="0"/>
              <a:t>）。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标识符名称的其他部分可以由字母（大写或小写）、下划线（</a:t>
            </a:r>
            <a:r>
              <a:rPr lang="en-US" altLang="zh-CN" dirty="0"/>
              <a:t>’_ ’</a:t>
            </a:r>
            <a:r>
              <a:rPr lang="zh-CN" altLang="en-US" dirty="0"/>
              <a:t>）或数字（</a:t>
            </a:r>
            <a:r>
              <a:rPr lang="en-US" altLang="zh-CN" dirty="0"/>
              <a:t>0-9</a:t>
            </a:r>
            <a:r>
              <a:rPr lang="zh-CN" altLang="en-US" dirty="0"/>
              <a:t>）组成。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标识符名称是对大小写敏感的。例如，</a:t>
            </a:r>
            <a:r>
              <a:rPr lang="en-US" altLang="zh-CN" dirty="0" err="1"/>
              <a:t>myname</a:t>
            </a:r>
            <a:r>
              <a:rPr lang="zh-CN" altLang="en-US" dirty="0"/>
              <a:t>和</a:t>
            </a:r>
            <a:r>
              <a:rPr lang="en-US" altLang="zh-CN" dirty="0" err="1"/>
              <a:t>myName</a:t>
            </a:r>
            <a:r>
              <a:rPr lang="zh-CN" altLang="en-US" dirty="0"/>
              <a:t>不是一个标识符。注意前者中的小写</a:t>
            </a:r>
            <a:r>
              <a:rPr lang="en-US" altLang="zh-CN" dirty="0"/>
              <a:t>n</a:t>
            </a:r>
            <a:r>
              <a:rPr lang="zh-CN" altLang="en-US" dirty="0"/>
              <a:t>和后者中的大写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有效 标识符名称的例子有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__</a:t>
            </a:r>
            <a:r>
              <a:rPr lang="en-US" altLang="zh-CN" dirty="0" err="1"/>
              <a:t>my_name</a:t>
            </a:r>
            <a:r>
              <a:rPr lang="zh-CN" altLang="en-US" dirty="0"/>
              <a:t>、</a:t>
            </a:r>
            <a:r>
              <a:rPr lang="en-US" altLang="zh-CN" dirty="0"/>
              <a:t>name_23</a:t>
            </a:r>
            <a:r>
              <a:rPr lang="zh-CN" altLang="en-US" dirty="0"/>
              <a:t>和</a:t>
            </a:r>
            <a:r>
              <a:rPr lang="en-US" altLang="zh-CN" dirty="0"/>
              <a:t>a1b2_c3</a:t>
            </a:r>
            <a:r>
              <a:rPr lang="zh-CN" altLang="en-US" dirty="0"/>
              <a:t>。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无效 标识符名称的例子有</a:t>
            </a:r>
            <a:r>
              <a:rPr lang="en-US" altLang="zh-CN" dirty="0"/>
              <a:t>2things</a:t>
            </a:r>
            <a:r>
              <a:rPr lang="zh-CN" altLang="en-US" dirty="0"/>
              <a:t>、</a:t>
            </a:r>
            <a:r>
              <a:rPr lang="en-US" altLang="zh-CN" dirty="0"/>
              <a:t>this is spaced out</a:t>
            </a:r>
            <a:r>
              <a:rPr lang="zh-CN" altLang="en-US" dirty="0"/>
              <a:t>和</a:t>
            </a:r>
            <a:r>
              <a:rPr lang="en-US" altLang="zh-CN" dirty="0"/>
              <a:t>my-name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46035942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F06EB-86B7-49D1-B2A7-BCCEB9B5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8B1B0-EB38-42C4-B277-B5CB345A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变量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一句话总结，和</a:t>
            </a:r>
            <a:r>
              <a:rPr lang="en-US" altLang="zh-CN" dirty="0"/>
              <a:t>C</a:t>
            </a:r>
            <a:r>
              <a:rPr lang="zh-CN" altLang="en-US" dirty="0"/>
              <a:t>语言一模一样。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数据类型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变量可以处理不同类型的值，称为数据类型。基本的类型是数和字符串。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使用变量时只需要给它们赋一个值。不需要声明或定义数据类型。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特别之处仅包含类。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188942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 bwMode="auto">
          <a:xfrm>
            <a:off x="1153482" y="2586443"/>
            <a:ext cx="5362735" cy="369372"/>
            <a:chOff x="6255321" y="1264843"/>
            <a:chExt cx="3419123" cy="715117"/>
          </a:xfrm>
          <a:solidFill>
            <a:srgbClr val="8FAADC"/>
          </a:solidFill>
        </p:grpSpPr>
        <p:sp>
          <p:nvSpPr>
            <p:cNvPr id="34" name="圆角矩形 26"/>
            <p:cNvSpPr/>
            <p:nvPr/>
          </p:nvSpPr>
          <p:spPr>
            <a:xfrm>
              <a:off x="6255321" y="1304094"/>
              <a:ext cx="3419123" cy="65821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3600" dirty="0">
                <a:solidFill>
                  <a:srgbClr val="FFFFFF"/>
                </a:solidFill>
                <a:cs typeface="Arial Unicode MS" panose="020B0604020202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273700" y="1264843"/>
              <a:ext cx="3396934" cy="715117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基本概念</a:t>
              </a:r>
              <a:endParaRPr lang="zh-CN" altLang="en-US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内容占位符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1" b="681"/>
          <a:stretch>
            <a:fillRect/>
          </a:stretch>
        </p:blipFill>
        <p:spPr>
          <a:xfrm>
            <a:off x="3827780" y="7620"/>
            <a:ext cx="5316220" cy="15360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圆角矩形 24"/>
          <p:cNvSpPr/>
          <p:nvPr/>
        </p:nvSpPr>
        <p:spPr>
          <a:xfrm>
            <a:off x="353485" y="1976310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1153482" y="1976307"/>
            <a:ext cx="5356760" cy="370891"/>
            <a:chOff x="6274658" y="1378056"/>
            <a:chExt cx="3419123" cy="554862"/>
          </a:xfrm>
          <a:solidFill>
            <a:srgbClr val="8FAADC"/>
          </a:solidFill>
        </p:grpSpPr>
        <p:sp>
          <p:nvSpPr>
            <p:cNvPr id="15" name="圆角矩形 26"/>
            <p:cNvSpPr/>
            <p:nvPr/>
          </p:nvSpPr>
          <p:spPr>
            <a:xfrm>
              <a:off x="6274658" y="1421414"/>
              <a:ext cx="3419123" cy="511504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3600" dirty="0">
                <a:solidFill>
                  <a:srgbClr val="FFFFFF"/>
                </a:solidFill>
                <a:cs typeface="Arial Unicode MS" panose="020B0604020202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489421" y="1378056"/>
              <a:ext cx="3070913" cy="552590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开发环境的安装</a:t>
              </a:r>
              <a:endParaRPr lang="zh-CN" altLang="en-US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圆角矩形 24"/>
          <p:cNvSpPr/>
          <p:nvPr/>
        </p:nvSpPr>
        <p:spPr>
          <a:xfrm>
            <a:off x="353485" y="2580405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圆角矩形 24"/>
          <p:cNvSpPr/>
          <p:nvPr/>
        </p:nvSpPr>
        <p:spPr>
          <a:xfrm>
            <a:off x="353485" y="3202302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 bwMode="auto">
          <a:xfrm>
            <a:off x="966674" y="3177965"/>
            <a:ext cx="5549543" cy="403512"/>
            <a:chOff x="6122090" y="1637603"/>
            <a:chExt cx="3536856" cy="583791"/>
          </a:xfrm>
          <a:solidFill>
            <a:srgbClr val="8FAADC"/>
          </a:solidFill>
        </p:grpSpPr>
        <p:sp>
          <p:nvSpPr>
            <p:cNvPr id="38" name="圆角矩形 26"/>
            <p:cNvSpPr/>
            <p:nvPr/>
          </p:nvSpPr>
          <p:spPr>
            <a:xfrm>
              <a:off x="6239823" y="1637603"/>
              <a:ext cx="3419123" cy="58379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3600">
                <a:solidFill>
                  <a:srgbClr val="FFFFFF"/>
                </a:solidFill>
                <a:cs typeface="Arial Unicode MS" panose="020B0604020202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122090" y="1669857"/>
              <a:ext cx="3419123" cy="534398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圆角矩形 24"/>
          <p:cNvSpPr/>
          <p:nvPr/>
        </p:nvSpPr>
        <p:spPr>
          <a:xfrm>
            <a:off x="353485" y="3841837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 bwMode="auto">
          <a:xfrm>
            <a:off x="1147625" y="3823090"/>
            <a:ext cx="5398079" cy="385013"/>
            <a:chOff x="6267875" y="1500827"/>
            <a:chExt cx="3437901" cy="756874"/>
          </a:xfrm>
          <a:solidFill>
            <a:srgbClr val="8FAADC"/>
          </a:solidFill>
        </p:grpSpPr>
        <p:sp>
          <p:nvSpPr>
            <p:cNvPr id="42" name="圆角矩形 26"/>
            <p:cNvSpPr/>
            <p:nvPr/>
          </p:nvSpPr>
          <p:spPr>
            <a:xfrm>
              <a:off x="6286653" y="1529365"/>
              <a:ext cx="3419123" cy="72833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3600" dirty="0">
                <a:solidFill>
                  <a:srgbClr val="FFFFFF"/>
                </a:solidFill>
                <a:cs typeface="Arial Unicode MS" panose="020B0604020202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267875" y="1500827"/>
              <a:ext cx="3419122" cy="726126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控制流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207709" y="3209379"/>
            <a:ext cx="5327933" cy="369372"/>
          </a:xfrm>
          <a:prstGeom prst="rect">
            <a:avLst/>
          </a:prstGeom>
          <a:noFill/>
        </p:spPr>
        <p:txBody>
          <a:bodyPr wrap="square" lIns="121960" tIns="60980" rIns="121960" bIns="6098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运算符与表达式</a:t>
            </a:r>
          </a:p>
        </p:txBody>
      </p:sp>
    </p:spTree>
    <p:extLst>
      <p:ext uri="{BB962C8B-B14F-4D97-AF65-F5344CB8AC3E}">
        <p14:creationId xmlns:p14="http://schemas.microsoft.com/office/powerpoint/2010/main" val="20051367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5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57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bldLvl="0" animBg="1"/>
      <p:bldP spid="13" grpId="2" bldLvl="0" animBg="1"/>
      <p:bldP spid="32" grpId="0" bldLvl="0" animBg="1"/>
      <p:bldP spid="32" grpId="1" bldLvl="0" animBg="1"/>
      <p:bldP spid="32" grpId="2" bldLvl="0" animBg="1"/>
      <p:bldP spid="36" grpId="0" bldLvl="0" animBg="1"/>
      <p:bldP spid="36" grpId="1" bldLvl="0" animBg="1"/>
      <p:bldP spid="36" grpId="2" bldLvl="0" animBg="1"/>
      <p:bldP spid="40" grpId="0" bldLvl="0" animBg="1"/>
      <p:bldP spid="40" grpId="1" bldLvl="0" animBg="1"/>
      <p:bldP spid="40" grpId="2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F06EB-86B7-49D1-B2A7-BCCEB9B5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8B1B0-EB38-42C4-B277-B5CB345A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范例</a:t>
            </a:r>
            <a:endParaRPr lang="en-US" altLang="zh-CN" dirty="0"/>
          </a:p>
          <a:p>
            <a:pPr marL="393055" lvl="1" indent="0">
              <a:buNone/>
            </a:pPr>
            <a:endParaRPr lang="en-US" altLang="zh-CN" dirty="0"/>
          </a:p>
          <a:p>
            <a:pPr marL="393055" lvl="1" indent="0">
              <a:buNone/>
            </a:pPr>
            <a:r>
              <a:rPr lang="en-US" altLang="zh-CN" dirty="0"/>
              <a:t># Filename : var.py</a:t>
            </a:r>
          </a:p>
          <a:p>
            <a:pPr marL="393055" lvl="1" indent="0">
              <a:buNone/>
            </a:pPr>
            <a:r>
              <a:rPr lang="en-US" altLang="zh-CN" dirty="0"/>
              <a:t>i = 5</a:t>
            </a:r>
          </a:p>
          <a:p>
            <a:pPr marL="393055" lvl="1" indent="0">
              <a:buNone/>
            </a:pPr>
            <a:r>
              <a:rPr lang="en-US" altLang="zh-CN" dirty="0"/>
              <a:t>print(i)</a:t>
            </a:r>
          </a:p>
          <a:p>
            <a:pPr marL="393055" lvl="1" indent="0">
              <a:buNone/>
            </a:pPr>
            <a:r>
              <a:rPr lang="en-US" altLang="zh-CN" dirty="0"/>
              <a:t>i = i + 1</a:t>
            </a:r>
          </a:p>
          <a:p>
            <a:pPr marL="393055" lvl="1" indent="0">
              <a:buNone/>
            </a:pPr>
            <a:r>
              <a:rPr lang="en-US" altLang="zh-CN" dirty="0"/>
              <a:t>print(i)</a:t>
            </a:r>
          </a:p>
          <a:p>
            <a:pPr marL="393055" lvl="1" indent="0">
              <a:buNone/>
            </a:pPr>
            <a:r>
              <a:rPr lang="en-US" altLang="zh-CN" dirty="0"/>
              <a:t>s = '''This is a multi-line string.</a:t>
            </a:r>
          </a:p>
          <a:p>
            <a:pPr marL="393055" lvl="1" indent="0">
              <a:buNone/>
            </a:pPr>
            <a:r>
              <a:rPr lang="en-US" altLang="zh-CN" dirty="0"/>
              <a:t>This is the second line.'''</a:t>
            </a:r>
          </a:p>
          <a:p>
            <a:pPr marL="393055" lvl="1" indent="0">
              <a:buNone/>
            </a:pPr>
            <a:r>
              <a:rPr lang="en-US" altLang="zh-CN" dirty="0"/>
              <a:t>print(s)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170756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A4A1E-1835-40C9-9610-A7508AB0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653BC-5FD2-46FD-BF3D-4239CD12E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逻辑行与物理行</a:t>
            </a:r>
            <a:endParaRPr lang="en-US" altLang="zh-CN" dirty="0"/>
          </a:p>
          <a:p>
            <a:pPr marL="651501" lvl="1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如果你想要在一个物理行中使用多于一个逻辑行，那么你需要使用分号（</a:t>
            </a:r>
            <a:r>
              <a:rPr lang="en-US" altLang="zh-CN" dirty="0"/>
              <a:t>;</a:t>
            </a:r>
            <a:r>
              <a:rPr lang="zh-CN" altLang="en-US" dirty="0"/>
              <a:t>）来特别地标明这种用法。分号表示一个逻辑行</a:t>
            </a:r>
            <a:r>
              <a:rPr lang="en-US" altLang="zh-CN" dirty="0"/>
              <a:t>/</a:t>
            </a:r>
            <a:r>
              <a:rPr lang="zh-CN" altLang="en-US" dirty="0"/>
              <a:t>语句的结束。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65E8E0B-81E0-4B3C-B2FB-E282B497205E}"/>
              </a:ext>
            </a:extLst>
          </p:cNvPr>
          <p:cNvSpPr/>
          <p:nvPr/>
        </p:nvSpPr>
        <p:spPr>
          <a:xfrm>
            <a:off x="1832708" y="2149719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i = 5</a:t>
            </a:r>
          </a:p>
          <a:p>
            <a:r>
              <a:rPr lang="en-US" altLang="zh-CN" dirty="0"/>
              <a:t>print(i)</a:t>
            </a:r>
          </a:p>
          <a:p>
            <a:r>
              <a:rPr lang="zh-CN" altLang="en-US" dirty="0"/>
              <a:t>也可以写为</a:t>
            </a:r>
            <a:endParaRPr lang="en-US" altLang="zh-CN" dirty="0"/>
          </a:p>
          <a:p>
            <a:r>
              <a:rPr lang="en-US" altLang="zh-CN" dirty="0"/>
              <a:t>i = 5; print(i);</a:t>
            </a:r>
          </a:p>
          <a:p>
            <a:r>
              <a:rPr lang="zh-CN" altLang="en-US" dirty="0"/>
              <a:t>或者</a:t>
            </a:r>
            <a:endParaRPr lang="en-US" altLang="zh-CN" dirty="0"/>
          </a:p>
          <a:p>
            <a:r>
              <a:rPr lang="en-US" altLang="zh-CN" dirty="0"/>
              <a:t>i = 5; print(i)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431569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04F0D-D587-4367-85DC-CBE5C791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504A7-B5D4-48E5-A05F-3CC4404F1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缩进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空白在</a:t>
            </a:r>
            <a:r>
              <a:rPr lang="en-US" altLang="zh-CN" dirty="0"/>
              <a:t>Python</a:t>
            </a:r>
            <a:r>
              <a:rPr lang="zh-CN" altLang="en-US" dirty="0"/>
              <a:t>中是重要的。事实上行首的空白是重要的。它称为缩进。在逻辑行首的空白（空格和制表符）用来决定逻辑行的缩进层次，从而用来决定语句的分组。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这意味着同一层次的语句必须有相同的缩进。每一组这样的语句称为一个块。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如何缩进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每个缩进层次使用 单个制表符 或 两个或四个空格 。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不要混合使用制表符和空格来缩进，因为这在跨越不同的平台的时候，无法正常工作。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393039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457960" y="1991996"/>
            <a:ext cx="605980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extrusionH="57150">
              <a:bevelT w="0" h="0"/>
            </a:sp3d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7200" b="0" i="0" u="none" strike="noStrike" cap="none" spc="0" normalizeH="0" baseline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55000">
                      <a:srgbClr val="FCE291"/>
                    </a:gs>
                  </a:gsLst>
                  <a:lin ang="5400000" scaled="1"/>
                </a:gradFill>
                <a:effectLst>
                  <a:outerShdw blurRad="317500" sx="103000" sy="103000" algn="ctr" rotWithShape="0">
                    <a:srgbClr val="FCE291">
                      <a:alpha val="60000"/>
                    </a:srgbClr>
                  </a:outerShdw>
                </a:effectLst>
                <a:uLnTx/>
                <a:uFillTx/>
                <a:latin typeface="方正清刻本悦宋简体"/>
                <a:ea typeface="方正清刻本悦宋简体"/>
                <a:cs typeface="+mj-cs"/>
              </a:defRPr>
            </a:lvl1pPr>
          </a:lstStyle>
          <a:p>
            <a:r>
              <a:rPr lang="zh-CN" altLang="en-US" sz="5400" dirty="0">
                <a:solidFill>
                  <a:schemeClr val="bg1"/>
                </a:solidFill>
                <a:latin typeface="+mj-ea"/>
                <a:ea typeface="+mj-ea"/>
              </a:rPr>
              <a:t>谢谢聆听</a:t>
            </a:r>
            <a:endParaRPr lang="en-US" altLang="zh-CN" sz="54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sz="5400" dirty="0">
                <a:solidFill>
                  <a:schemeClr val="bg1"/>
                </a:solidFill>
                <a:latin typeface="+mj-ea"/>
                <a:ea typeface="+mj-ea"/>
              </a:rPr>
              <a:t>欢迎提问</a:t>
            </a:r>
          </a:p>
        </p:txBody>
      </p:sp>
    </p:spTree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/>
        </p:nvSpPr>
        <p:spPr bwMode="auto">
          <a:xfrm>
            <a:off x="303885" y="2111945"/>
            <a:ext cx="928015" cy="109775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660737" y="2780418"/>
            <a:ext cx="2608407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开发环境的安装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594320" y="1986976"/>
            <a:ext cx="742511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1549401" y="2660821"/>
            <a:ext cx="48323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372" y="6985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647171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A3DAA-5652-41D2-A449-72E396DE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624BD-DD45-4525-AA67-BA8BD6D73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课件的下载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b="1" dirty="0" err="1">
                <a:solidFill>
                  <a:srgbClr val="FF0000"/>
                </a:solidFill>
              </a:rPr>
              <a:t>github</a:t>
            </a:r>
            <a:r>
              <a:rPr lang="zh-CN" altLang="en-US" dirty="0"/>
              <a:t>：</a:t>
            </a:r>
            <a:r>
              <a:rPr lang="en-US" altLang="zh-CN" dirty="0"/>
              <a:t>https://github.com/wangjin0818/Artificial_Intelligence_Generic_2023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CE43E2-00AD-42F5-BFE6-D10C9D4DA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500" y="1811001"/>
            <a:ext cx="5374999" cy="333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34008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4EF03-9393-463F-98F8-78F51BAA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51A65-F4F8-4E3D-A9CD-0AFBE554D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加入天池云课程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“人工智能导论”课程链接：</a:t>
            </a:r>
            <a:r>
              <a:rPr lang="en-US" altLang="zh-CN" dirty="0"/>
              <a:t>https://tianchi.aliyun.com/ailab/invite/course/h0ftXkBZGTIYzAkD7hRo6U860xDuJOdl1AehKWsR</a:t>
            </a:r>
          </a:p>
          <a:p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来自天池</a:t>
            </a:r>
            <a:r>
              <a:rPr lang="en-US" altLang="zh-CN" dirty="0"/>
              <a:t>AI</a:t>
            </a:r>
            <a:r>
              <a:rPr lang="zh-CN" altLang="en-US" dirty="0"/>
              <a:t>实训平台 </a:t>
            </a:r>
            <a:r>
              <a:rPr lang="en-US" altLang="zh-CN" dirty="0"/>
              <a:t>【</a:t>
            </a:r>
            <a:r>
              <a:rPr lang="zh-CN" altLang="en-US" dirty="0"/>
              <a:t>王津</a:t>
            </a:r>
            <a:r>
              <a:rPr lang="en-US" altLang="zh-CN" dirty="0"/>
              <a:t>】 </a:t>
            </a:r>
            <a:r>
              <a:rPr lang="zh-CN" altLang="en-US" dirty="0"/>
              <a:t>的邀请</a:t>
            </a:r>
          </a:p>
        </p:txBody>
      </p:sp>
    </p:spTree>
    <p:extLst>
      <p:ext uri="{BB962C8B-B14F-4D97-AF65-F5344CB8AC3E}">
        <p14:creationId xmlns:p14="http://schemas.microsoft.com/office/powerpoint/2010/main" val="3911952935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D0D5C-7E93-4656-A0F1-EFA03EC8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CC9A8-65F2-4117-A9E5-054B95AEC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基础教程 </a:t>
            </a:r>
            <a:r>
              <a:rPr lang="en-US" altLang="zh-CN" dirty="0"/>
              <a:t>(</a:t>
            </a:r>
            <a:r>
              <a:rPr lang="zh-CN" altLang="en-US" dirty="0"/>
              <a:t>第三版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2A0D6A-0A78-4AB4-A5F0-6B191BC56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86" y="1240175"/>
            <a:ext cx="2854406" cy="361473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FE09C34-B9A9-4FD9-B2E4-4B7F29E8B71C}"/>
              </a:ext>
            </a:extLst>
          </p:cNvPr>
          <p:cNvSpPr/>
          <p:nvPr/>
        </p:nvSpPr>
        <p:spPr>
          <a:xfrm>
            <a:off x="4931510" y="1240175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666666"/>
                </a:solidFill>
              </a:rPr>
              <a:t>Python</a:t>
            </a:r>
            <a:r>
              <a:rPr lang="zh-CN" altLang="en-US" b="1" dirty="0">
                <a:solidFill>
                  <a:srgbClr val="666666"/>
                </a:solidFill>
              </a:rPr>
              <a:t>基础教程（第</a:t>
            </a:r>
            <a:r>
              <a:rPr lang="en-US" altLang="zh-CN" b="1" dirty="0">
                <a:solidFill>
                  <a:srgbClr val="666666"/>
                </a:solidFill>
              </a:rPr>
              <a:t>3</a:t>
            </a:r>
            <a:r>
              <a:rPr lang="zh-CN" altLang="en-US" b="1" dirty="0">
                <a:solidFill>
                  <a:srgbClr val="666666"/>
                </a:solidFill>
              </a:rPr>
              <a:t>版）</a:t>
            </a:r>
            <a:endParaRPr lang="en-US" altLang="zh-CN" b="1" dirty="0">
              <a:solidFill>
                <a:srgbClr val="666666"/>
              </a:solidFill>
            </a:endParaRPr>
          </a:p>
          <a:p>
            <a:endParaRPr lang="en-US" altLang="zh-CN" b="1" dirty="0">
              <a:solidFill>
                <a:srgbClr val="666666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050817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B94BA-AF45-45FF-B217-4472A5E6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7F866A-6AA8-4A2B-A8F5-C510B9AB3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运行时环境  </a:t>
            </a:r>
            <a:r>
              <a:rPr lang="en-US" altLang="zh-CN" dirty="0"/>
              <a:t>- Anaconda</a:t>
            </a:r>
          </a:p>
          <a:p>
            <a:r>
              <a:rPr lang="zh-CN" altLang="en-US" dirty="0"/>
              <a:t>请注意安装路径的选择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AC4460-B6BD-49CA-8165-17CEF199A3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95" y="1484857"/>
            <a:ext cx="6963508" cy="337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75307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196A8-A0CB-4197-A074-B3BFE14D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B33003-1BE5-4FD1-9344-56740373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运行时环境  </a:t>
            </a:r>
            <a:r>
              <a:rPr lang="en-US" altLang="zh-CN" dirty="0"/>
              <a:t>- PyCharm Community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873FA7-BB1E-430F-AE8B-BB693930B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7670"/>
            <a:ext cx="9144000" cy="395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83389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BE966-03BB-4DDE-AB7E-23C85C9A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DF217-BF18-43E6-96D6-854E67FCF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新建一个项目，请注意解释器</a:t>
            </a:r>
            <a:r>
              <a:rPr lang="en-US" altLang="zh-CN" dirty="0"/>
              <a:t>(Interpreter)</a:t>
            </a:r>
            <a:r>
              <a:rPr lang="zh-CN" altLang="en-US" dirty="0"/>
              <a:t>的选择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091435-BB60-4F9D-A629-BE3862A82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9" y="1261803"/>
            <a:ext cx="4295762" cy="34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40383"/>
      </p:ext>
    </p:extLst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M080287D"/>
  <p:tag name="ISLIDE.GUIDESSETTING" val="{&quot;Name&quot;:&quot;窄&quot;,&quot;HeaderHeight&quot;:10.0,&quot;TopMargin&quot;:0.0,&quot;FooterHeight&quot;:5.0,&quot;BottomMargin&quot;:0.0,&quot;SideMargin&quot;:2.5,&quot;IntervalMargin&quot;:1.0,&quot;Id&quot;:&quot;GuidesStyle_Narrow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流畅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1088</Words>
  <Application>Microsoft Office PowerPoint</Application>
  <PresentationFormat>全屏显示(16:9)</PresentationFormat>
  <Paragraphs>134</Paragraphs>
  <Slides>23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 Unicode MS</vt:lpstr>
      <vt:lpstr>华文楷体</vt:lpstr>
      <vt:lpstr>隶书</vt:lpstr>
      <vt:lpstr>宋体</vt:lpstr>
      <vt:lpstr>微软雅黑</vt:lpstr>
      <vt:lpstr>Arial</vt:lpstr>
      <vt:lpstr>Calibri</vt:lpstr>
      <vt:lpstr>Constantia</vt:lpstr>
      <vt:lpstr>Times New Roman</vt:lpstr>
      <vt:lpstr>Wingdings</vt:lpstr>
      <vt:lpstr>Wingdings 2</vt:lpstr>
      <vt:lpstr>流畅</vt:lpstr>
      <vt:lpstr>1_流畅</vt:lpstr>
      <vt:lpstr>PowerPoint 演示文稿</vt:lpstr>
      <vt:lpstr>PowerPoint 演示文稿</vt:lpstr>
      <vt:lpstr>PowerPoint 演示文稿</vt:lpstr>
      <vt:lpstr>准备工作</vt:lpstr>
      <vt:lpstr>准备工作</vt:lpstr>
      <vt:lpstr>准备工作</vt:lpstr>
      <vt:lpstr>Python程序运行</vt:lpstr>
      <vt:lpstr>Python程序运行</vt:lpstr>
      <vt:lpstr>Python程序运行</vt:lpstr>
      <vt:lpstr>Python程序运行</vt:lpstr>
      <vt:lpstr>Python程序运行</vt:lpstr>
      <vt:lpstr>PowerPoint 演示文稿</vt:lpstr>
      <vt:lpstr>基本概念</vt:lpstr>
      <vt:lpstr>基本概念</vt:lpstr>
      <vt:lpstr>基本概念</vt:lpstr>
      <vt:lpstr>基础概念</vt:lpstr>
      <vt:lpstr>基础概念</vt:lpstr>
      <vt:lpstr>基础概念</vt:lpstr>
      <vt:lpstr>基础概念</vt:lpstr>
      <vt:lpstr>基础概念</vt:lpstr>
      <vt:lpstr>基础概念</vt:lpstr>
      <vt:lpstr>基础概念</vt:lpstr>
      <vt:lpstr>PowerPoint 演示文稿</vt:lpstr>
    </vt:vector>
  </TitlesOfParts>
  <Company>中智讯（武汉）科技有限公司</Company>
  <LinksUpToDate>false</LinksUpToDate>
  <SharedDoc>false</SharedDoc>
  <HyperlinkBase>www.uicctech.com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基于IPv6技术的无线传感物联网技术</dc:title>
  <dc:subject>物联网解决方案</dc:subject>
  <dc:creator>lusi</dc:creator>
  <cp:lastModifiedBy>wangjin</cp:lastModifiedBy>
  <cp:revision>3114</cp:revision>
  <cp:lastPrinted>2018-07-16T05:25:00Z</cp:lastPrinted>
  <dcterms:created xsi:type="dcterms:W3CDTF">2008-09-02T01:49:00Z</dcterms:created>
  <dcterms:modified xsi:type="dcterms:W3CDTF">2023-02-25T03:46:52Z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