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8"/>
  </p:notesMasterIdLst>
  <p:sldIdLst>
    <p:sldId id="256" r:id="rId2"/>
    <p:sldId id="262" r:id="rId3"/>
    <p:sldId id="264" r:id="rId4"/>
    <p:sldId id="263"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8" r:id="rId18"/>
    <p:sldId id="277"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335" r:id="rId32"/>
    <p:sldId id="336" r:id="rId33"/>
    <p:sldId id="291" r:id="rId34"/>
    <p:sldId id="292" r:id="rId35"/>
    <p:sldId id="293" r:id="rId36"/>
    <p:sldId id="294" r:id="rId37"/>
    <p:sldId id="295" r:id="rId38"/>
    <p:sldId id="296" r:id="rId39"/>
    <p:sldId id="297" r:id="rId40"/>
    <p:sldId id="298" r:id="rId41"/>
    <p:sldId id="299" r:id="rId42"/>
    <p:sldId id="301" r:id="rId43"/>
    <p:sldId id="300"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Lst>
  <p:sldSz cx="9144000" cy="6858000" type="screen4x3"/>
  <p:notesSz cx="6858000" cy="9144000"/>
  <p:embeddedFontLst>
    <p:embeddedFont>
      <p:font typeface="Open Sans Light" panose="02010600030101010101" charset="0"/>
      <p:regular r:id="rId79"/>
    </p:embeddedFont>
    <p:embeddedFont>
      <p:font typeface="Calibri" panose="020F0502020204030204" pitchFamily="34" charset="0"/>
      <p:regular r:id="rId80"/>
      <p:bold r:id="rId81"/>
      <p:italic r:id="rId82"/>
      <p:boldItalic r:id="rId83"/>
    </p:embeddedFont>
    <p:embeddedFont>
      <p:font typeface="腾祥嘉丽线黑简" panose="02010600030101010101" charset="-122"/>
      <p:regular r:id="rId8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6.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1.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2.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5.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font" Target="fonts/font3.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A1B15B-700E-46AB-9A80-FC80413FA208}" type="datetimeFigureOut">
              <a:rPr lang="zh-CN" altLang="en-US" smtClean="0"/>
              <a:t>2019/4/13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799B9-9E0A-49C1-824A-C013C701AB2B}" type="slidenum">
              <a:rPr lang="zh-CN" altLang="en-US" smtClean="0"/>
              <a:t>‹#›</a:t>
            </a:fld>
            <a:endParaRPr lang="zh-CN" altLang="en-US"/>
          </a:p>
        </p:txBody>
      </p:sp>
    </p:spTree>
    <p:extLst>
      <p:ext uri="{BB962C8B-B14F-4D97-AF65-F5344CB8AC3E}">
        <p14:creationId xmlns:p14="http://schemas.microsoft.com/office/powerpoint/2010/main" val="317400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9799B9-9E0A-49C1-824A-C013C701AB2B}" type="slidenum">
              <a:rPr lang="zh-CN" altLang="en-US" smtClean="0"/>
              <a:t>32</a:t>
            </a:fld>
            <a:endParaRPr lang="zh-CN" altLang="en-US"/>
          </a:p>
        </p:txBody>
      </p:sp>
    </p:spTree>
    <p:extLst>
      <p:ext uri="{BB962C8B-B14F-4D97-AF65-F5344CB8AC3E}">
        <p14:creationId xmlns:p14="http://schemas.microsoft.com/office/powerpoint/2010/main" val="1984007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F9799B9-9E0A-49C1-824A-C013C701AB2B}" type="slidenum">
              <a:rPr lang="zh-CN" altLang="en-US" smtClean="0"/>
              <a:t>44</a:t>
            </a:fld>
            <a:endParaRPr lang="zh-CN" altLang="en-US"/>
          </a:p>
        </p:txBody>
      </p:sp>
    </p:spTree>
    <p:extLst>
      <p:ext uri="{BB962C8B-B14F-4D97-AF65-F5344CB8AC3E}">
        <p14:creationId xmlns:p14="http://schemas.microsoft.com/office/powerpoint/2010/main" val="3524505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060848"/>
            <a:ext cx="7918648" cy="1080120"/>
          </a:xfrm>
        </p:spPr>
        <p:txBody>
          <a:bodyPr/>
          <a:lstStyle>
            <a:lvl1pPr>
              <a:defRPr>
                <a:latin typeface="思源黑体 CN Light" pitchFamily="34" charset="-122"/>
                <a:ea typeface="思源黑体 CN Light"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323528" y="3356992"/>
            <a:ext cx="6048672" cy="504056"/>
          </a:xfrm>
        </p:spPr>
        <p:txBody>
          <a:bodyPr>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作者信息</a:t>
            </a:r>
            <a:r>
              <a:rPr lang="en-US" altLang="zh-CN" dirty="0" smtClean="0"/>
              <a:t>/</a:t>
            </a:r>
            <a:r>
              <a:rPr lang="zh-CN" altLang="en-US" dirty="0" smtClean="0"/>
              <a:t>副标题</a:t>
            </a:r>
            <a:endParaRPr lang="zh-CN" altLang="en-US" dirty="0"/>
          </a:p>
        </p:txBody>
      </p:sp>
      <p:sp>
        <p:nvSpPr>
          <p:cNvPr id="4" name="日期占位符 3"/>
          <p:cNvSpPr>
            <a:spLocks noGrp="1"/>
          </p:cNvSpPr>
          <p:nvPr>
            <p:ph type="dt" sz="half" idx="10"/>
          </p:nvPr>
        </p:nvSpPr>
        <p:spPr/>
        <p:txBody>
          <a:bodyPr/>
          <a:lstStyle/>
          <a:p>
            <a:fld id="{BF353E24-75C5-4466-B8AD-0A8FC8EA8740}" type="datetimeFigureOut">
              <a:rPr lang="zh-CN" altLang="en-US" smtClean="0"/>
              <a:t>2019/4/13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8" name="直接连接符 7"/>
          <p:cNvCxnSpPr/>
          <p:nvPr userDrawn="1"/>
        </p:nvCxnSpPr>
        <p:spPr>
          <a:xfrm>
            <a:off x="0" y="3140968"/>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grpSp>
        <p:nvGrpSpPr>
          <p:cNvPr id="9" name="组合 8"/>
          <p:cNvGrpSpPr/>
          <p:nvPr userDrawn="1"/>
        </p:nvGrpSpPr>
        <p:grpSpPr>
          <a:xfrm>
            <a:off x="179512" y="116632"/>
            <a:ext cx="3829811" cy="492443"/>
            <a:chOff x="5085589" y="4533153"/>
            <a:chExt cx="3829811" cy="492443"/>
          </a:xfrm>
        </p:grpSpPr>
        <p:sp>
          <p:nvSpPr>
            <p:cNvPr id="10" name="TextBox 9"/>
            <p:cNvSpPr txBox="1"/>
            <p:nvPr/>
          </p:nvSpPr>
          <p:spPr>
            <a:xfrm>
              <a:off x="5486400" y="4533153"/>
              <a:ext cx="3429000" cy="492443"/>
            </a:xfrm>
            <a:prstGeom prst="rect">
              <a:avLst/>
            </a:prstGeom>
            <a:noFill/>
          </p:spPr>
          <p:txBody>
            <a:bodyPr wrap="square" rtlCol="0">
              <a:spAutoFit/>
            </a:bodyPr>
            <a:lstStyle/>
            <a:p>
              <a:r>
                <a:rPr lang="zh-CN" altLang="en-US" sz="1050" dirty="0" smtClean="0">
                  <a:solidFill>
                    <a:schemeClr val="tx2">
                      <a:lumMod val="75000"/>
                    </a:schemeClr>
                  </a:solidFill>
                  <a:latin typeface="腾祥嘉丽线黑简" pitchFamily="2" charset="-122"/>
                  <a:ea typeface="腾祥嘉丽线黑简" pitchFamily="2" charset="-122"/>
                </a:rPr>
                <a:t>           </a:t>
              </a:r>
              <a:r>
                <a:rPr lang="zh-CN" altLang="en-US" sz="1300" dirty="0" smtClean="0">
                  <a:solidFill>
                    <a:schemeClr val="tx2">
                      <a:lumMod val="75000"/>
                    </a:schemeClr>
                  </a:solidFill>
                  <a:latin typeface="腾祥嘉丽线黑简" pitchFamily="2" charset="-122"/>
                  <a:ea typeface="腾祥嘉丽线黑简" pitchFamily="2" charset="-122"/>
                </a:rPr>
                <a:t>信息学院</a:t>
              </a:r>
              <a:endParaRPr lang="en-US" altLang="zh-CN" sz="1300" dirty="0" smtClean="0">
                <a:solidFill>
                  <a:schemeClr val="tx2">
                    <a:lumMod val="75000"/>
                  </a:schemeClr>
                </a:solidFill>
                <a:latin typeface="腾祥嘉丽线黑简" pitchFamily="2" charset="-122"/>
                <a:ea typeface="腾祥嘉丽线黑简" pitchFamily="2" charset="-122"/>
              </a:endParaRPr>
            </a:p>
            <a:p>
              <a:r>
                <a:rPr lang="en-US" altLang="zh-CN" sz="700" dirty="0" smtClean="0">
                  <a:solidFill>
                    <a:schemeClr val="tx2">
                      <a:lumMod val="75000"/>
                    </a:schemeClr>
                  </a:solidFill>
                  <a:latin typeface="Open Sans Light" pitchFamily="34" charset="0"/>
                  <a:ea typeface="Open Sans Light" pitchFamily="34" charset="0"/>
                  <a:cs typeface="Open Sans Light" pitchFamily="34" charset="0"/>
                </a:rPr>
                <a:t>SCHOOL of INFORMATION SCIENCE &amp; ENGINEERING</a:t>
              </a:r>
            </a:p>
            <a:p>
              <a:r>
                <a:rPr lang="en-US" altLang="zh-CN" sz="600" dirty="0" smtClean="0">
                  <a:solidFill>
                    <a:schemeClr val="tx1">
                      <a:lumMod val="65000"/>
                      <a:lumOff val="35000"/>
                    </a:schemeClr>
                  </a:solidFill>
                  <a:latin typeface="Open Sans Light" pitchFamily="34" charset="0"/>
                  <a:ea typeface="Open Sans Light" pitchFamily="34" charset="0"/>
                  <a:cs typeface="Open Sans Light" pitchFamily="34" charset="0"/>
                </a:rPr>
                <a:t>www.ise.ynu.eud.cn</a:t>
              </a:r>
            </a:p>
          </p:txBody>
        </p:sp>
        <p:pic>
          <p:nvPicPr>
            <p:cNvPr id="11" name="Picture 3" descr="F:\lab\H16\ynu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2125" y="4565125"/>
              <a:ext cx="650927" cy="201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lab\H16\logo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589" y="4565125"/>
              <a:ext cx="420624" cy="4206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画布 1"/>
          <p:cNvGrpSpPr/>
          <p:nvPr userDrawn="1"/>
        </p:nvGrpSpPr>
        <p:grpSpPr>
          <a:xfrm>
            <a:off x="6705805" y="5249308"/>
            <a:ext cx="2330584" cy="720080"/>
            <a:chOff x="0" y="0"/>
            <a:chExt cx="2834640" cy="912046"/>
          </a:xfrm>
        </p:grpSpPr>
        <p:sp>
          <p:nvSpPr>
            <p:cNvPr id="17" name="矩形 16"/>
            <p:cNvSpPr/>
            <p:nvPr userDrawn="1"/>
          </p:nvSpPr>
          <p:spPr>
            <a:xfrm>
              <a:off x="0" y="0"/>
              <a:ext cx="2834640" cy="908050"/>
            </a:xfrm>
            <a:prstGeom prst="rect">
              <a:avLst/>
            </a:prstGeom>
          </p:spPr>
        </p:sp>
        <p:cxnSp>
          <p:nvCxnSpPr>
            <p:cNvPr id="18" name="直接连接符 17"/>
            <p:cNvCxnSpPr/>
            <p:nvPr userDrawn="1"/>
          </p:nvCxnSpPr>
          <p:spPr>
            <a:xfrm>
              <a:off x="175164" y="290433"/>
              <a:ext cx="0" cy="621613"/>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9" name="文本框 3"/>
            <p:cNvSpPr txBox="1"/>
            <p:nvPr userDrawn="1"/>
          </p:nvSpPr>
          <p:spPr>
            <a:xfrm>
              <a:off x="192421" y="246958"/>
              <a:ext cx="2610196" cy="6650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ADD: </a:t>
              </a:r>
              <a:r>
                <a:rPr lang="zh-CN" sz="1000" kern="100" dirty="0">
                  <a:solidFill>
                    <a:schemeClr val="tx1">
                      <a:lumMod val="50000"/>
                      <a:lumOff val="50000"/>
                    </a:schemeClr>
                  </a:solidFill>
                  <a:effectLst/>
                  <a:ea typeface="Source Han Sans Light"/>
                  <a:cs typeface="Times New Roman"/>
                </a:rPr>
                <a:t>云南大学呈贡校区 信息学院</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P.C :  650500</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Tell:  0871 – 6503 3085</a:t>
              </a:r>
              <a:endParaRPr lang="zh-CN" sz="1050" kern="100" dirty="0">
                <a:solidFill>
                  <a:schemeClr val="tx1">
                    <a:lumMod val="50000"/>
                    <a:lumOff val="50000"/>
                  </a:schemeClr>
                </a:solidFill>
                <a:effectLst/>
                <a:ea typeface="宋体"/>
                <a:cs typeface="Times New Roman"/>
              </a:endParaRPr>
            </a:p>
          </p:txBody>
        </p:sp>
        <p:sp>
          <p:nvSpPr>
            <p:cNvPr id="20" name="文本框 4"/>
            <p:cNvSpPr txBox="1"/>
            <p:nvPr userDrawn="1"/>
          </p:nvSpPr>
          <p:spPr>
            <a:xfrm>
              <a:off x="0" y="0"/>
              <a:ext cx="2493382" cy="2990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lnSpc>
                  <a:spcPts val="1200"/>
                </a:lnSpc>
                <a:spcAft>
                  <a:spcPts val="0"/>
                </a:spcAft>
              </a:pPr>
              <a:r>
                <a:rPr lang="en-US" sz="1200" kern="100" dirty="0">
                  <a:solidFill>
                    <a:schemeClr val="tx1">
                      <a:lumMod val="50000"/>
                      <a:lumOff val="50000"/>
                    </a:schemeClr>
                  </a:solidFill>
                  <a:effectLst/>
                  <a:latin typeface="Open Sans Light"/>
                  <a:ea typeface="Source Han Sans Light"/>
                  <a:cs typeface="Times New Roman"/>
                </a:rPr>
                <a:t>http://www.ise.ynu.edu.cn</a:t>
              </a:r>
              <a:endParaRPr lang="zh-CN" sz="1050" kern="100" dirty="0">
                <a:solidFill>
                  <a:schemeClr val="tx1">
                    <a:lumMod val="50000"/>
                    <a:lumOff val="50000"/>
                  </a:schemeClr>
                </a:solidFill>
                <a:effectLst/>
                <a:ea typeface="宋体"/>
                <a:cs typeface="Times New Roman"/>
              </a:endParaRPr>
            </a:p>
          </p:txBody>
        </p:sp>
      </p:grpSp>
    </p:spTree>
    <p:extLst>
      <p:ext uri="{BB962C8B-B14F-4D97-AF65-F5344CB8AC3E}">
        <p14:creationId xmlns:p14="http://schemas.microsoft.com/office/powerpoint/2010/main" val="220717264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pic>
        <p:nvPicPr>
          <p:cNvPr id="10"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3"/>
          <p:cNvSpPr>
            <a:spLocks noGrp="1"/>
          </p:cNvSpPr>
          <p:nvPr>
            <p:ph sz="half" idx="2"/>
          </p:nvPr>
        </p:nvSpPr>
        <p:spPr>
          <a:xfrm>
            <a:off x="457200" y="1268760"/>
            <a:ext cx="8229600" cy="48574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BF353E24-75C5-4466-B8AD-0A8FC8EA8740}" type="datetimeFigureOut">
              <a:rPr lang="zh-CN" altLang="en-US" smtClean="0"/>
              <a:t>2019/4/13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11" name="直接连接符 10"/>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Tree>
    <p:extLst>
      <p:ext uri="{BB962C8B-B14F-4D97-AF65-F5344CB8AC3E}">
        <p14:creationId xmlns:p14="http://schemas.microsoft.com/office/powerpoint/2010/main" val="7859494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
        <p:nvSpPr>
          <p:cNvPr id="3" name="内容占位符 2"/>
          <p:cNvSpPr>
            <a:spLocks noGrp="1"/>
          </p:cNvSpPr>
          <p:nvPr>
            <p:ph idx="1" hasCustomPrompt="1"/>
          </p:nvPr>
        </p:nvSpPr>
        <p:spPr>
          <a:xfrm>
            <a:off x="457200" y="1268761"/>
            <a:ext cx="8229600" cy="2016224"/>
          </a:xfrm>
        </p:spPr>
        <p:txBody>
          <a:bodyPr>
            <a:normAutofit/>
          </a:bodyPr>
          <a:lstStyle>
            <a:lvl1pPr marL="0" indent="0">
              <a:buNone/>
              <a:defRPr sz="2800"/>
            </a:lvl1pPr>
            <a:lvl2pPr marL="457200" indent="0">
              <a:buNone/>
              <a:defRPr sz="2400"/>
            </a:lvl2pPr>
            <a:lvl3pPr marL="914400" indent="0">
              <a:buNone/>
              <a:defRPr/>
            </a:lvl3pPr>
            <a:lvl4pPr marL="1371600" indent="0">
              <a:buNone/>
              <a:defRPr/>
            </a:lvl4pPr>
            <a:lvl5pPr marL="1828800" indent="0">
              <a:buNone/>
              <a:defRPr/>
            </a:lvl5pPr>
          </a:lstStyle>
          <a:p>
            <a:pPr lvl="0"/>
            <a:r>
              <a:rPr lang="zh-CN" altLang="en-US" dirty="0" smtClean="0"/>
              <a:t>板块一标题</a:t>
            </a:r>
          </a:p>
          <a:p>
            <a:pPr lvl="1"/>
            <a:r>
              <a:rPr lang="zh-CN" altLang="en-US" dirty="0" smtClean="0"/>
              <a:t>板块一正文</a:t>
            </a:r>
          </a:p>
        </p:txBody>
      </p:sp>
      <p:sp>
        <p:nvSpPr>
          <p:cNvPr id="4" name="日期占位符 3"/>
          <p:cNvSpPr>
            <a:spLocks noGrp="1"/>
          </p:cNvSpPr>
          <p:nvPr>
            <p:ph type="dt" sz="half" idx="10"/>
          </p:nvPr>
        </p:nvSpPr>
        <p:spPr/>
        <p:txBody>
          <a:bodyPr/>
          <a:lstStyle>
            <a:lvl1pPr>
              <a:defRPr>
                <a:solidFill>
                  <a:schemeClr val="bg1"/>
                </a:solidFill>
              </a:defRPr>
            </a:lvl1pPr>
          </a:lstStyle>
          <a:p>
            <a:fld id="{BF353E24-75C5-4466-B8AD-0A8FC8EA8740}" type="datetimeFigureOut">
              <a:rPr lang="zh-CN" altLang="en-US" smtClean="0"/>
              <a:pPr/>
              <a:t>2019/4/13</a:t>
            </a:fld>
            <a:endParaRPr lang="zh-CN" altLang="en-US" dirty="0"/>
          </a:p>
        </p:txBody>
      </p:sp>
      <p:sp>
        <p:nvSpPr>
          <p:cNvPr id="5" name="页脚占位符 4"/>
          <p:cNvSpPr>
            <a:spLocks noGrp="1"/>
          </p:cNvSpPr>
          <p:nvPr>
            <p:ph type="ftr" sz="quarter" idx="11"/>
          </p:nvPr>
        </p:nvSpPr>
        <p:spPr/>
        <p:txBody>
          <a:bodyPr/>
          <a:lstStyle>
            <a:lvl1pPr>
              <a:defRPr>
                <a:solidFill>
                  <a:schemeClr val="bg1"/>
                </a:solidFill>
              </a:defRPr>
            </a:lvl1pPr>
          </a:lstStyle>
          <a:p>
            <a:endParaRPr lang="zh-CN" altLang="en-US" dirty="0"/>
          </a:p>
        </p:txBody>
      </p:sp>
      <p:sp>
        <p:nvSpPr>
          <p:cNvPr id="6" name="灯片编号占位符 5"/>
          <p:cNvSpPr>
            <a:spLocks noGrp="1"/>
          </p:cNvSpPr>
          <p:nvPr>
            <p:ph type="sldNum" sz="quarter" idx="12"/>
          </p:nvPr>
        </p:nvSpPr>
        <p:spPr/>
        <p:txBody>
          <a:bodyPr/>
          <a:lstStyle>
            <a:lvl1pPr>
              <a:defRPr>
                <a:solidFill>
                  <a:schemeClr val="bg1"/>
                </a:solidFill>
              </a:defRPr>
            </a:lvl1pPr>
          </a:lstStyle>
          <a:p>
            <a:fld id="{D4BE0170-A669-4B28-99AC-2739722B1405}" type="slidenum">
              <a:rPr lang="zh-CN" altLang="en-US" smtClean="0"/>
              <a:pPr/>
              <a:t>‹#›</a:t>
            </a:fld>
            <a:endParaRPr lang="zh-CN" altLang="en-US" dirty="0"/>
          </a:p>
        </p:txBody>
      </p:sp>
      <p:cxnSp>
        <p:nvCxnSpPr>
          <p:cNvPr id="8" name="直接连接符 7"/>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1" name="内容占位符 2"/>
          <p:cNvSpPr>
            <a:spLocks noGrp="1"/>
          </p:cNvSpPr>
          <p:nvPr>
            <p:ph idx="13" hasCustomPrompt="1"/>
          </p:nvPr>
        </p:nvSpPr>
        <p:spPr>
          <a:xfrm>
            <a:off x="457200" y="3573016"/>
            <a:ext cx="8229600" cy="2016224"/>
          </a:xfrm>
        </p:spPr>
        <p:txBody>
          <a:bodyPr>
            <a:normAutofit/>
          </a:bodyPr>
          <a:lstStyle>
            <a:lvl1pPr marL="0" indent="0">
              <a:buNone/>
              <a:defRPr sz="2800"/>
            </a:lvl1pPr>
            <a:lvl2pPr marL="457200" indent="0">
              <a:buNone/>
              <a:defRPr sz="2400"/>
            </a:lvl2pPr>
            <a:lvl3pPr marL="914400" indent="0">
              <a:buNone/>
              <a:defRPr/>
            </a:lvl3pPr>
            <a:lvl4pPr marL="1371600" indent="0">
              <a:buNone/>
              <a:defRPr/>
            </a:lvl4pPr>
            <a:lvl5pPr marL="1828800" indent="0">
              <a:buNone/>
              <a:defRPr/>
            </a:lvl5pPr>
          </a:lstStyle>
          <a:p>
            <a:pPr lvl="0"/>
            <a:r>
              <a:rPr lang="zh-CN" altLang="en-US" dirty="0" smtClean="0"/>
              <a:t>板块二标题</a:t>
            </a:r>
          </a:p>
          <a:p>
            <a:pPr lvl="1"/>
            <a:r>
              <a:rPr lang="zh-CN" altLang="en-US" dirty="0" smtClean="0"/>
              <a:t>板块二正文</a:t>
            </a:r>
          </a:p>
        </p:txBody>
      </p:sp>
    </p:spTree>
    <p:extLst>
      <p:ext uri="{BB962C8B-B14F-4D97-AF65-F5344CB8AC3E}">
        <p14:creationId xmlns:p14="http://schemas.microsoft.com/office/powerpoint/2010/main" val="28244622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userDrawn="1"/>
        </p:nvSpPr>
        <p:spPr>
          <a:xfrm>
            <a:off x="-612576" y="6237312"/>
            <a:ext cx="10297144" cy="648072"/>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353E24-75C5-4466-B8AD-0A8FC8EA8740}" type="datetimeFigureOut">
              <a:rPr lang="zh-CN" altLang="en-US" smtClean="0"/>
              <a:t>2019/4/13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BE0170-A669-4B28-99AC-2739722B1405}" type="slidenum">
              <a:rPr lang="zh-CN" altLang="en-US" smtClean="0"/>
              <a:t>‹#›</a:t>
            </a:fld>
            <a:endParaRPr lang="zh-CN" altLang="en-US"/>
          </a:p>
        </p:txBody>
      </p:sp>
      <p:cxnSp>
        <p:nvCxnSpPr>
          <p:cNvPr id="11" name="直接连接符 10"/>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
        <p:nvSpPr>
          <p:cNvPr id="12" name="标题 1"/>
          <p:cNvSpPr>
            <a:spLocks noGrp="1"/>
          </p:cNvSpPr>
          <p:nvPr>
            <p:ph type="title" hasCustomPrompt="1"/>
          </p:nvPr>
        </p:nvSpPr>
        <p:spPr>
          <a:xfrm>
            <a:off x="1115616" y="260648"/>
            <a:ext cx="6624736" cy="648072"/>
          </a:xfrm>
        </p:spPr>
        <p:txBody>
          <a:bodyPr>
            <a:normAutofit/>
          </a:bodyPr>
          <a:lstStyle>
            <a:lvl1pPr>
              <a:defRPr sz="3600">
                <a:latin typeface="思源黑体 CN Light" pitchFamily="34" charset="-122"/>
                <a:ea typeface="思源黑体 CN Light" pitchFamily="34" charset="-122"/>
              </a:defRPr>
            </a:lvl1pPr>
          </a:lstStyle>
          <a:p>
            <a:r>
              <a:rPr lang="en-US" altLang="zh-CN" dirty="0" smtClean="0"/>
              <a:t>1.1</a:t>
            </a:r>
            <a:r>
              <a:rPr lang="zh-CN" altLang="en-US" dirty="0" smtClean="0"/>
              <a:t>本页标题</a:t>
            </a:r>
            <a:endParaRPr lang="zh-CN" altLang="en-US" dirty="0"/>
          </a:p>
        </p:txBody>
      </p:sp>
    </p:spTree>
    <p:extLst>
      <p:ext uri="{BB962C8B-B14F-4D97-AF65-F5344CB8AC3E}">
        <p14:creationId xmlns:p14="http://schemas.microsoft.com/office/powerpoint/2010/main" val="8886410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7" name="矩形 6"/>
          <p:cNvSpPr/>
          <p:nvPr userDrawn="1"/>
        </p:nvSpPr>
        <p:spPr>
          <a:xfrm>
            <a:off x="0" y="3140968"/>
            <a:ext cx="9180512" cy="1728192"/>
          </a:xfrm>
          <a:prstGeom prst="rect">
            <a:avLst/>
          </a:prstGeom>
          <a:solidFill>
            <a:schemeClr val="tx1">
              <a:lumMod val="65000"/>
              <a:lumOff val="3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323528" y="2204864"/>
            <a:ext cx="7918648" cy="936104"/>
          </a:xfrm>
        </p:spPr>
        <p:txBody>
          <a:bodyPr/>
          <a:lstStyle>
            <a:lvl1pPr>
              <a:defRPr>
                <a:latin typeface="思源黑体 CN Light" pitchFamily="34" charset="-122"/>
                <a:ea typeface="思源黑体 CN Light" pitchFamily="34" charset="-122"/>
              </a:defRPr>
            </a:lvl1pPr>
          </a:lstStyle>
          <a:p>
            <a:r>
              <a:rPr lang="zh-CN" altLang="en-US" dirty="0" smtClean="0"/>
              <a:t>一、章节标题</a:t>
            </a:r>
            <a:endParaRPr lang="zh-CN" altLang="en-US" dirty="0"/>
          </a:p>
        </p:txBody>
      </p:sp>
      <p:sp>
        <p:nvSpPr>
          <p:cNvPr id="3" name="副标题 2"/>
          <p:cNvSpPr>
            <a:spLocks noGrp="1"/>
          </p:cNvSpPr>
          <p:nvPr>
            <p:ph type="subTitle" idx="1" hasCustomPrompt="1"/>
          </p:nvPr>
        </p:nvSpPr>
        <p:spPr>
          <a:xfrm>
            <a:off x="323528" y="3311324"/>
            <a:ext cx="6048672" cy="1413819"/>
          </a:xfrm>
        </p:spPr>
        <p:txBody>
          <a:bodyPr>
            <a:normAutofit/>
          </a:bodyPr>
          <a:lstStyle>
            <a:lvl1pPr marL="0" indent="0" algn="l">
              <a:buNone/>
              <a:defRPr sz="1800">
                <a:solidFill>
                  <a:schemeClr val="bg1"/>
                </a:solidFill>
                <a:latin typeface="思源黑体 CN Light" pitchFamily="34" charset="-122"/>
                <a:ea typeface="思源黑体 CN Light"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1.1  </a:t>
            </a:r>
            <a:r>
              <a:rPr lang="zh-CN" altLang="en-US" dirty="0" smtClean="0"/>
              <a:t>本章小节</a:t>
            </a:r>
            <a:r>
              <a:rPr lang="en-US" altLang="zh-CN" dirty="0" smtClean="0"/>
              <a:t>1</a:t>
            </a:r>
          </a:p>
          <a:p>
            <a:r>
              <a:rPr lang="en-US" altLang="zh-CN" dirty="0" smtClean="0"/>
              <a:t>1.2  </a:t>
            </a:r>
            <a:r>
              <a:rPr lang="zh-CN" altLang="en-US" dirty="0" smtClean="0"/>
              <a:t>本章小节</a:t>
            </a:r>
            <a:r>
              <a:rPr lang="en-US" altLang="zh-CN" dirty="0" smtClean="0"/>
              <a:t>2</a:t>
            </a:r>
          </a:p>
          <a:p>
            <a:r>
              <a:rPr lang="en-US" altLang="zh-CN" dirty="0" smtClean="0"/>
              <a:t>1.3  </a:t>
            </a:r>
            <a:r>
              <a:rPr lang="zh-CN" altLang="en-US" dirty="0" smtClean="0"/>
              <a:t>本章小节</a:t>
            </a:r>
            <a:r>
              <a:rPr lang="en-US" altLang="zh-CN" dirty="0" smtClean="0"/>
              <a:t>3</a:t>
            </a:r>
          </a:p>
          <a:p>
            <a:r>
              <a:rPr lang="en-US" altLang="zh-CN" dirty="0" smtClean="0"/>
              <a:t>1.4  (</a:t>
            </a:r>
            <a:r>
              <a:rPr lang="zh-CN" altLang="en-US" dirty="0" smtClean="0"/>
              <a:t>如不需要该板块，可在母版中删除调整</a:t>
            </a:r>
            <a:r>
              <a:rPr lang="en-US" altLang="zh-CN" dirty="0" smtClean="0"/>
              <a:t>)</a:t>
            </a:r>
            <a:endParaRPr lang="zh-CN" altLang="en-US" dirty="0"/>
          </a:p>
        </p:txBody>
      </p:sp>
      <p:sp>
        <p:nvSpPr>
          <p:cNvPr id="4" name="日期占位符 3"/>
          <p:cNvSpPr>
            <a:spLocks noGrp="1"/>
          </p:cNvSpPr>
          <p:nvPr>
            <p:ph type="dt" sz="half" idx="10"/>
          </p:nvPr>
        </p:nvSpPr>
        <p:spPr/>
        <p:txBody>
          <a:bodyPr/>
          <a:lstStyle/>
          <a:p>
            <a:fld id="{BF353E24-75C5-4466-B8AD-0A8FC8EA8740}" type="datetimeFigureOut">
              <a:rPr lang="zh-CN" altLang="en-US" smtClean="0"/>
              <a:t>2019/4/13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BE0170-A669-4B28-99AC-2739722B1405}" type="slidenum">
              <a:rPr lang="zh-CN" altLang="en-US" smtClean="0"/>
              <a:t>‹#›</a:t>
            </a:fld>
            <a:endParaRPr lang="zh-CN" altLang="en-US"/>
          </a:p>
        </p:txBody>
      </p:sp>
      <p:grpSp>
        <p:nvGrpSpPr>
          <p:cNvPr id="9" name="组合 8"/>
          <p:cNvGrpSpPr/>
          <p:nvPr userDrawn="1"/>
        </p:nvGrpSpPr>
        <p:grpSpPr>
          <a:xfrm>
            <a:off x="179512" y="116632"/>
            <a:ext cx="3829811" cy="492443"/>
            <a:chOff x="5085589" y="4533153"/>
            <a:chExt cx="3829811" cy="492443"/>
          </a:xfrm>
        </p:grpSpPr>
        <p:sp>
          <p:nvSpPr>
            <p:cNvPr id="10" name="TextBox 9"/>
            <p:cNvSpPr txBox="1"/>
            <p:nvPr/>
          </p:nvSpPr>
          <p:spPr>
            <a:xfrm>
              <a:off x="5486400" y="4533153"/>
              <a:ext cx="3429000" cy="492443"/>
            </a:xfrm>
            <a:prstGeom prst="rect">
              <a:avLst/>
            </a:prstGeom>
            <a:noFill/>
          </p:spPr>
          <p:txBody>
            <a:bodyPr wrap="square" rtlCol="0">
              <a:spAutoFit/>
            </a:bodyPr>
            <a:lstStyle/>
            <a:p>
              <a:r>
                <a:rPr lang="zh-CN" altLang="en-US" sz="1050" dirty="0" smtClean="0">
                  <a:solidFill>
                    <a:schemeClr val="tx2">
                      <a:lumMod val="75000"/>
                    </a:schemeClr>
                  </a:solidFill>
                  <a:latin typeface="腾祥嘉丽线黑简" pitchFamily="2" charset="-122"/>
                  <a:ea typeface="腾祥嘉丽线黑简" pitchFamily="2" charset="-122"/>
                </a:rPr>
                <a:t>           </a:t>
              </a:r>
              <a:r>
                <a:rPr lang="zh-CN" altLang="en-US" sz="1300" dirty="0" smtClean="0">
                  <a:solidFill>
                    <a:schemeClr val="tx2">
                      <a:lumMod val="75000"/>
                    </a:schemeClr>
                  </a:solidFill>
                  <a:latin typeface="腾祥嘉丽线黑简" pitchFamily="2" charset="-122"/>
                  <a:ea typeface="腾祥嘉丽线黑简" pitchFamily="2" charset="-122"/>
                </a:rPr>
                <a:t>信息学院</a:t>
              </a:r>
              <a:endParaRPr lang="en-US" altLang="zh-CN" sz="1300" dirty="0" smtClean="0">
                <a:solidFill>
                  <a:schemeClr val="tx2">
                    <a:lumMod val="75000"/>
                  </a:schemeClr>
                </a:solidFill>
                <a:latin typeface="腾祥嘉丽线黑简" pitchFamily="2" charset="-122"/>
                <a:ea typeface="腾祥嘉丽线黑简" pitchFamily="2" charset="-122"/>
              </a:endParaRPr>
            </a:p>
            <a:p>
              <a:r>
                <a:rPr lang="en-US" altLang="zh-CN" sz="700" dirty="0" smtClean="0">
                  <a:solidFill>
                    <a:schemeClr val="tx2">
                      <a:lumMod val="75000"/>
                    </a:schemeClr>
                  </a:solidFill>
                  <a:latin typeface="Open Sans Light" pitchFamily="34" charset="0"/>
                  <a:ea typeface="Open Sans Light" pitchFamily="34" charset="0"/>
                  <a:cs typeface="Open Sans Light" pitchFamily="34" charset="0"/>
                </a:rPr>
                <a:t>SCHOOL of INFORMATION SCIENCE &amp; ENGINEERING</a:t>
              </a:r>
            </a:p>
            <a:p>
              <a:r>
                <a:rPr lang="en-US" altLang="zh-CN" sz="600" dirty="0" smtClean="0">
                  <a:solidFill>
                    <a:schemeClr val="tx1">
                      <a:lumMod val="65000"/>
                      <a:lumOff val="35000"/>
                    </a:schemeClr>
                  </a:solidFill>
                  <a:latin typeface="Open Sans Light" pitchFamily="34" charset="0"/>
                  <a:ea typeface="Open Sans Light" pitchFamily="34" charset="0"/>
                  <a:cs typeface="Open Sans Light" pitchFamily="34" charset="0"/>
                </a:rPr>
                <a:t>www.ise.ynu.eud.cn</a:t>
              </a:r>
            </a:p>
          </p:txBody>
        </p:sp>
        <p:pic>
          <p:nvPicPr>
            <p:cNvPr id="11" name="Picture 3" descr="F:\lab\H16\ynu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2125" y="4565125"/>
              <a:ext cx="650927" cy="2011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lab\H16\logo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5589" y="4565125"/>
              <a:ext cx="420624" cy="4206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画布 1"/>
          <p:cNvGrpSpPr/>
          <p:nvPr userDrawn="1"/>
        </p:nvGrpSpPr>
        <p:grpSpPr>
          <a:xfrm>
            <a:off x="6719731" y="4942339"/>
            <a:ext cx="2330584" cy="720080"/>
            <a:chOff x="0" y="0"/>
            <a:chExt cx="2834640" cy="912046"/>
          </a:xfrm>
        </p:grpSpPr>
        <p:sp>
          <p:nvSpPr>
            <p:cNvPr id="17" name="矩形 16"/>
            <p:cNvSpPr/>
            <p:nvPr userDrawn="1"/>
          </p:nvSpPr>
          <p:spPr>
            <a:xfrm>
              <a:off x="0" y="0"/>
              <a:ext cx="2834640" cy="908050"/>
            </a:xfrm>
            <a:prstGeom prst="rect">
              <a:avLst/>
            </a:prstGeom>
          </p:spPr>
        </p:sp>
        <p:cxnSp>
          <p:nvCxnSpPr>
            <p:cNvPr id="18" name="直接连接符 17"/>
            <p:cNvCxnSpPr/>
            <p:nvPr userDrawn="1"/>
          </p:nvCxnSpPr>
          <p:spPr>
            <a:xfrm>
              <a:off x="175164" y="290433"/>
              <a:ext cx="0" cy="621613"/>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19" name="文本框 3"/>
            <p:cNvSpPr txBox="1"/>
            <p:nvPr userDrawn="1"/>
          </p:nvSpPr>
          <p:spPr>
            <a:xfrm>
              <a:off x="192421" y="246958"/>
              <a:ext cx="2610196" cy="66508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ADD: </a:t>
              </a:r>
              <a:r>
                <a:rPr lang="zh-CN" sz="1000" kern="100" dirty="0">
                  <a:solidFill>
                    <a:schemeClr val="tx1">
                      <a:lumMod val="50000"/>
                      <a:lumOff val="50000"/>
                    </a:schemeClr>
                  </a:solidFill>
                  <a:effectLst/>
                  <a:ea typeface="Source Han Sans Light"/>
                  <a:cs typeface="Times New Roman"/>
                </a:rPr>
                <a:t>云南大学呈贡校区 信息学院</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P.C :  650500</a:t>
              </a:r>
              <a:endParaRPr lang="zh-CN" sz="1050" kern="100" dirty="0">
                <a:solidFill>
                  <a:schemeClr val="tx1">
                    <a:lumMod val="50000"/>
                    <a:lumOff val="50000"/>
                  </a:schemeClr>
                </a:solidFill>
                <a:effectLst/>
                <a:ea typeface="宋体"/>
                <a:cs typeface="Times New Roman"/>
              </a:endParaRPr>
            </a:p>
            <a:p>
              <a:pPr algn="just">
                <a:lnSpc>
                  <a:spcPts val="1300"/>
                </a:lnSpc>
                <a:spcAft>
                  <a:spcPts val="0"/>
                </a:spcAft>
              </a:pPr>
              <a:r>
                <a:rPr lang="en-US" sz="1000" kern="100" dirty="0">
                  <a:solidFill>
                    <a:schemeClr val="tx1">
                      <a:lumMod val="50000"/>
                      <a:lumOff val="50000"/>
                    </a:schemeClr>
                  </a:solidFill>
                  <a:effectLst/>
                  <a:latin typeface="Source Han Sans Light"/>
                  <a:ea typeface="宋体"/>
                  <a:cs typeface="Times New Roman"/>
                </a:rPr>
                <a:t>Tell:  0871 – 6503 3085</a:t>
              </a:r>
              <a:endParaRPr lang="zh-CN" sz="1050" kern="100" dirty="0">
                <a:solidFill>
                  <a:schemeClr val="tx1">
                    <a:lumMod val="50000"/>
                    <a:lumOff val="50000"/>
                  </a:schemeClr>
                </a:solidFill>
                <a:effectLst/>
                <a:ea typeface="宋体"/>
                <a:cs typeface="Times New Roman"/>
              </a:endParaRPr>
            </a:p>
          </p:txBody>
        </p:sp>
        <p:sp>
          <p:nvSpPr>
            <p:cNvPr id="20" name="文本框 4"/>
            <p:cNvSpPr txBox="1"/>
            <p:nvPr userDrawn="1"/>
          </p:nvSpPr>
          <p:spPr>
            <a:xfrm>
              <a:off x="0" y="0"/>
              <a:ext cx="2493382" cy="29908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l">
                <a:lnSpc>
                  <a:spcPts val="1200"/>
                </a:lnSpc>
                <a:spcAft>
                  <a:spcPts val="0"/>
                </a:spcAft>
              </a:pPr>
              <a:r>
                <a:rPr lang="en-US" sz="1200" kern="100" dirty="0">
                  <a:solidFill>
                    <a:schemeClr val="tx1">
                      <a:lumMod val="50000"/>
                      <a:lumOff val="50000"/>
                    </a:schemeClr>
                  </a:solidFill>
                  <a:effectLst/>
                  <a:latin typeface="Open Sans Light"/>
                  <a:ea typeface="Source Han Sans Light"/>
                  <a:cs typeface="Times New Roman"/>
                </a:rPr>
                <a:t>http://www.ise.ynu.edu.cn</a:t>
              </a:r>
              <a:endParaRPr lang="zh-CN" sz="1050" kern="100" dirty="0">
                <a:solidFill>
                  <a:schemeClr val="tx1">
                    <a:lumMod val="50000"/>
                    <a:lumOff val="50000"/>
                  </a:schemeClr>
                </a:solidFill>
                <a:effectLst/>
                <a:ea typeface="宋体"/>
                <a:cs typeface="Times New Roman"/>
              </a:endParaRPr>
            </a:p>
          </p:txBody>
        </p:sp>
      </p:grpSp>
      <p:sp>
        <p:nvSpPr>
          <p:cNvPr id="13" name="矩形 12"/>
          <p:cNvSpPr/>
          <p:nvPr userDrawn="1"/>
        </p:nvSpPr>
        <p:spPr>
          <a:xfrm>
            <a:off x="0" y="2204864"/>
            <a:ext cx="323528" cy="9361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80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12" name="矩形 11"/>
          <p:cNvSpPr/>
          <p:nvPr userDrawn="1"/>
        </p:nvSpPr>
        <p:spPr>
          <a:xfrm>
            <a:off x="-85961" y="271486"/>
            <a:ext cx="9289032" cy="9972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1" name="Picture 3" descr="I:\school\logos\fla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5" y="476672"/>
            <a:ext cx="813511" cy="813511"/>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467544" y="0"/>
            <a:ext cx="3168352" cy="6858000"/>
          </a:xfrm>
          <a:prstGeom prst="rect">
            <a:avLst/>
          </a:prstGeom>
          <a:solidFill>
            <a:schemeClr val="tx1">
              <a:lumMod val="65000"/>
              <a:lumOff val="35000"/>
              <a:alpha val="64000"/>
            </a:schemeClr>
          </a:solidFill>
          <a:ln>
            <a:solidFill>
              <a:srgbClr val="5F5F5F">
                <a:alpha val="63137"/>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601217" y="273050"/>
            <a:ext cx="2890664" cy="995710"/>
          </a:xfrm>
        </p:spPr>
        <p:txBody>
          <a:bodyPr anchor="ctr"/>
          <a:lstStyle>
            <a:lvl1pPr algn="l">
              <a:defRPr sz="2800" b="0">
                <a:solidFill>
                  <a:schemeClr val="bg1"/>
                </a:solidFill>
              </a:defRPr>
            </a:lvl1pPr>
          </a:lstStyle>
          <a:p>
            <a:r>
              <a:rPr lang="en-US" altLang="zh-CN" dirty="0" smtClean="0"/>
              <a:t>1.1</a:t>
            </a:r>
            <a:r>
              <a:rPr lang="zh-CN" altLang="en-US" dirty="0" smtClean="0"/>
              <a:t>本页标题</a:t>
            </a:r>
            <a:endParaRPr lang="zh-CN" altLang="en-US" dirty="0"/>
          </a:p>
        </p:txBody>
      </p:sp>
      <p:sp>
        <p:nvSpPr>
          <p:cNvPr id="4" name="文本占位符 3"/>
          <p:cNvSpPr>
            <a:spLocks noGrp="1"/>
          </p:cNvSpPr>
          <p:nvPr>
            <p:ph type="body" sz="half" idx="2" hasCustomPrompt="1"/>
          </p:nvPr>
        </p:nvSpPr>
        <p:spPr>
          <a:xfrm>
            <a:off x="601217" y="1412777"/>
            <a:ext cx="2890664" cy="3528392"/>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图片描述正文内容</a:t>
            </a:r>
          </a:p>
        </p:txBody>
      </p:sp>
      <p:sp>
        <p:nvSpPr>
          <p:cNvPr id="5" name="日期占位符 4"/>
          <p:cNvSpPr>
            <a:spLocks noGrp="1"/>
          </p:cNvSpPr>
          <p:nvPr>
            <p:ph type="dt" sz="half" idx="10"/>
          </p:nvPr>
        </p:nvSpPr>
        <p:spPr>
          <a:xfrm>
            <a:off x="601216" y="6356350"/>
            <a:ext cx="1090464" cy="365125"/>
          </a:xfrm>
        </p:spPr>
        <p:txBody>
          <a:bodyPr/>
          <a:lstStyle/>
          <a:p>
            <a:fld id="{BF353E24-75C5-4466-B8AD-0A8FC8EA8740}" type="datetimeFigureOut">
              <a:rPr lang="zh-CN" altLang="en-US" smtClean="0"/>
              <a:t>2019/4/13</a:t>
            </a:fld>
            <a:endParaRPr lang="zh-CN" altLang="en-US"/>
          </a:p>
        </p:txBody>
      </p:sp>
      <p:sp>
        <p:nvSpPr>
          <p:cNvPr id="6" name="页脚占位符 5"/>
          <p:cNvSpPr>
            <a:spLocks noGrp="1"/>
          </p:cNvSpPr>
          <p:nvPr>
            <p:ph type="ftr" sz="quarter" idx="11"/>
          </p:nvPr>
        </p:nvSpPr>
        <p:spPr>
          <a:xfrm>
            <a:off x="603920" y="5949280"/>
            <a:ext cx="2895600" cy="365125"/>
          </a:xfrm>
        </p:spPr>
        <p:txBody>
          <a:bodyPr/>
          <a:lstStyle/>
          <a:p>
            <a:endParaRPr lang="zh-CN" altLang="en-US"/>
          </a:p>
        </p:txBody>
      </p:sp>
      <p:sp>
        <p:nvSpPr>
          <p:cNvPr id="7" name="灯片编号占位符 6"/>
          <p:cNvSpPr>
            <a:spLocks noGrp="1"/>
          </p:cNvSpPr>
          <p:nvPr>
            <p:ph type="sldNum" sz="quarter" idx="12"/>
          </p:nvPr>
        </p:nvSpPr>
        <p:spPr>
          <a:xfrm>
            <a:off x="2051720" y="6356350"/>
            <a:ext cx="1440160" cy="365125"/>
          </a:xfrm>
        </p:spPr>
        <p:txBody>
          <a:bodyPr/>
          <a:lstStyle/>
          <a:p>
            <a:fld id="{D4BE0170-A669-4B28-99AC-2739722B1405}" type="slidenum">
              <a:rPr lang="zh-CN" altLang="en-US" smtClean="0"/>
              <a:t>‹#›</a:t>
            </a:fld>
            <a:endParaRPr lang="zh-CN" altLang="en-US"/>
          </a:p>
        </p:txBody>
      </p:sp>
      <p:sp>
        <p:nvSpPr>
          <p:cNvPr id="11" name="矩形 10"/>
          <p:cNvSpPr/>
          <p:nvPr userDrawn="1"/>
        </p:nvSpPr>
        <p:spPr>
          <a:xfrm>
            <a:off x="3923928" y="476672"/>
            <a:ext cx="4824536" cy="5688632"/>
          </a:xfrm>
          <a:prstGeom prst="rect">
            <a:avLst/>
          </a:prstGeom>
          <a:solidFill>
            <a:schemeClr val="bg1"/>
          </a:solidFill>
          <a:ln>
            <a:noFill/>
          </a:ln>
          <a:effectLst>
            <a:outerShdw blurRad="482600" sx="99000" sy="99000" algn="ctr" rotWithShape="0">
              <a:prstClr val="black">
                <a:alpha val="7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ysClr val="windowText" lastClr="000000"/>
                </a:solidFill>
              </a:rPr>
              <a:t>填加图片</a:t>
            </a:r>
            <a:endParaRPr lang="zh-CN" altLang="en-US" dirty="0">
              <a:solidFill>
                <a:sysClr val="windowText" lastClr="000000"/>
              </a:solidFill>
            </a:endParaRPr>
          </a:p>
        </p:txBody>
      </p:sp>
    </p:spTree>
    <p:extLst>
      <p:ext uri="{BB962C8B-B14F-4D97-AF65-F5344CB8AC3E}">
        <p14:creationId xmlns:p14="http://schemas.microsoft.com/office/powerpoint/2010/main" val="78608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1" name="矩形 10"/>
          <p:cNvSpPr/>
          <p:nvPr userDrawn="1"/>
        </p:nvSpPr>
        <p:spPr>
          <a:xfrm>
            <a:off x="-612576" y="5301208"/>
            <a:ext cx="10297144" cy="1584176"/>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009836" y="5301208"/>
            <a:ext cx="6874532" cy="360040"/>
          </a:xfrm>
        </p:spPr>
        <p:txBody>
          <a:bodyPr anchor="b"/>
          <a:lstStyle>
            <a:lvl1pPr algn="ctr">
              <a:defRPr sz="2000" b="0">
                <a:solidFill>
                  <a:schemeClr val="bg1"/>
                </a:solidFill>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63688" y="980728"/>
            <a:ext cx="5486400" cy="42484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009836" y="5661248"/>
            <a:ext cx="6874532" cy="51095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353E24-75C5-4466-B8AD-0A8FC8EA8740}" type="datetimeFigureOut">
              <a:rPr lang="zh-CN" altLang="en-US" smtClean="0"/>
              <a:t>2019/4/13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BE0170-A669-4B28-99AC-2739722B1405}" type="slidenum">
              <a:rPr lang="zh-CN" altLang="en-US" smtClean="0"/>
              <a:t>‹#›</a:t>
            </a:fld>
            <a:endParaRPr lang="zh-CN" altLang="en-US"/>
          </a:p>
        </p:txBody>
      </p:sp>
      <p:pic>
        <p:nvPicPr>
          <p:cNvPr id="8" name="Picture 3" descr="I:\school\logos\squ_big.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7924"/>
          <a:stretch/>
        </p:blipFill>
        <p:spPr bwMode="auto">
          <a:xfrm>
            <a:off x="101116" y="72008"/>
            <a:ext cx="908720" cy="836712"/>
          </a:xfrm>
          <a:prstGeom prst="rect">
            <a:avLst/>
          </a:prstGeom>
          <a:noFill/>
          <a:extLst>
            <a:ext uri="{909E8E84-426E-40DD-AFC4-6F175D3DCCD1}">
              <a14:hiddenFill xmlns:a14="http://schemas.microsoft.com/office/drawing/2010/main">
                <a:solidFill>
                  <a:srgbClr val="FFFFFF"/>
                </a:solidFill>
              </a14:hiddenFill>
            </a:ext>
          </a:extLst>
        </p:spPr>
      </p:pic>
      <p:sp>
        <p:nvSpPr>
          <p:cNvPr id="9" name="标题 1"/>
          <p:cNvSpPr txBox="1">
            <a:spLocks/>
          </p:cNvSpPr>
          <p:nvPr userDrawn="1"/>
        </p:nvSpPr>
        <p:spPr>
          <a:xfrm>
            <a:off x="1115616" y="260648"/>
            <a:ext cx="6624736" cy="64807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1"/>
                </a:solidFill>
                <a:latin typeface="思源黑体 CN Light" pitchFamily="34" charset="-122"/>
                <a:ea typeface="思源黑体 CN Light" pitchFamily="34" charset="-122"/>
                <a:cs typeface="+mj-cs"/>
              </a:defRPr>
            </a:lvl1pPr>
          </a:lstStyle>
          <a:p>
            <a:r>
              <a:rPr lang="en-US" altLang="zh-CN" smtClean="0"/>
              <a:t>1.1</a:t>
            </a:r>
            <a:r>
              <a:rPr lang="zh-CN" altLang="en-US" smtClean="0"/>
              <a:t>本页标题</a:t>
            </a:r>
            <a:endParaRPr lang="zh-CN" altLang="en-US" dirty="0"/>
          </a:p>
        </p:txBody>
      </p:sp>
      <p:cxnSp>
        <p:nvCxnSpPr>
          <p:cNvPr id="10" name="直接连接符 9"/>
          <p:cNvCxnSpPr/>
          <p:nvPr userDrawn="1"/>
        </p:nvCxnSpPr>
        <p:spPr>
          <a:xfrm>
            <a:off x="0" y="908720"/>
            <a:ext cx="7740352" cy="0"/>
          </a:xfrm>
          <a:prstGeom prst="line">
            <a:avLst/>
          </a:prstGeom>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87037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353E24-75C5-4466-B8AD-0A8FC8EA8740}" type="datetimeFigureOut">
              <a:rPr lang="zh-CN" altLang="en-US" smtClean="0"/>
              <a:t>2019/4/13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4BE0170-A669-4B28-99AC-2739722B1405}" type="slidenum">
              <a:rPr lang="zh-CN" altLang="en-US" smtClean="0"/>
              <a:t>‹#›</a:t>
            </a:fld>
            <a:endParaRPr lang="zh-CN" altLang="en-US"/>
          </a:p>
        </p:txBody>
      </p:sp>
    </p:spTree>
    <p:extLst>
      <p:ext uri="{BB962C8B-B14F-4D97-AF65-F5344CB8AC3E}">
        <p14:creationId xmlns:p14="http://schemas.microsoft.com/office/powerpoint/2010/main" val="167321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85000">
              <a:schemeClr val="bg1">
                <a:lumMod val="95000"/>
                <a:alpha val="80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67544" y="260648"/>
            <a:ext cx="8229600" cy="720080"/>
          </a:xfrm>
          <a:prstGeom prst="rect">
            <a:avLst/>
          </a:prstGeom>
        </p:spPr>
        <p:txBody>
          <a:bodyPr vert="horz" lIns="91440" tIns="45720" rIns="91440" bIns="45720" rtlCol="0" anchor="ctr">
            <a:noAutofit/>
          </a:bodyPr>
          <a:lstStyle/>
          <a:p>
            <a:r>
              <a:rPr lang="zh-CN" altLang="en-US" dirty="0" smtClean="0"/>
              <a:t>大标题样式</a:t>
            </a:r>
            <a:endParaRPr lang="zh-CN" altLang="en-US" dirty="0"/>
          </a:p>
        </p:txBody>
      </p:sp>
      <p:sp>
        <p:nvSpPr>
          <p:cNvPr id="3" name="文本占位符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zh-CN" altLang="en-US" dirty="0" smtClean="0"/>
              <a:t>正文标题样式</a:t>
            </a:r>
          </a:p>
          <a:p>
            <a:pPr lvl="1"/>
            <a:r>
              <a:rPr lang="zh-CN" altLang="en-US" dirty="0" smtClean="0"/>
              <a:t>正文内容</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bg1"/>
                </a:solidFill>
              </a:defRPr>
            </a:lvl1pPr>
          </a:lstStyle>
          <a:p>
            <a:fld id="{BF353E24-75C5-4466-B8AD-0A8FC8EA8740}" type="datetimeFigureOut">
              <a:rPr lang="zh-CN" altLang="en-US" smtClean="0"/>
              <a:pPr/>
              <a:t>2019/4/13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D4BE0170-A669-4B28-99AC-2739722B1405}" type="slidenum">
              <a:rPr lang="zh-CN" altLang="en-US" smtClean="0"/>
              <a:pPr/>
              <a:t>‹#›</a:t>
            </a:fld>
            <a:endParaRPr lang="zh-CN" altLang="en-US"/>
          </a:p>
        </p:txBody>
      </p:sp>
    </p:spTree>
    <p:extLst>
      <p:ext uri="{BB962C8B-B14F-4D97-AF65-F5344CB8AC3E}">
        <p14:creationId xmlns:p14="http://schemas.microsoft.com/office/powerpoint/2010/main" val="67185472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3" r:id="rId4"/>
    <p:sldLayoutId id="2147483660" r:id="rId5"/>
    <p:sldLayoutId id="2147483656" r:id="rId6"/>
    <p:sldLayoutId id="2147483657" r:id="rId7"/>
    <p:sldLayoutId id="2147483655" r:id="rId8"/>
  </p:sldLayoutIdLst>
  <p:timing>
    <p:tnLst>
      <p:par>
        <p:cTn id="1" dur="indefinite" restart="never" nodeType="tmRoot"/>
      </p:par>
    </p:tnLst>
  </p:timing>
  <p:txStyles>
    <p:titleStyle>
      <a:lvl1pPr algn="l" defTabSz="914400" rtl="0" eaLnBrk="1" latinLnBrk="0" hangingPunct="1">
        <a:spcBef>
          <a:spcPct val="0"/>
        </a:spcBef>
        <a:buNone/>
        <a:defRPr sz="4000" kern="1200">
          <a:solidFill>
            <a:schemeClr val="tx1"/>
          </a:solidFill>
          <a:latin typeface="思源黑体 CN Light" pitchFamily="34" charset="-122"/>
          <a:ea typeface="思源黑体 CN Light" pitchFamily="34" charset="-122"/>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djangoproject.com/en/1.7/topics/auth/passwords/#how-django-stores-passwords" TargetMode="External"/><Relationship Id="rId2" Type="http://schemas.openxmlformats.org/officeDocument/2006/relationships/hyperlink" Target="http://en.wikipedia.org/wiki/PBKDF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Django</a:t>
            </a:r>
            <a:r>
              <a:rPr lang="zh-CN" altLang="en-US" dirty="0" smtClean="0"/>
              <a:t>开发教程</a:t>
            </a:r>
            <a:r>
              <a:rPr lang="en-US" altLang="zh-CN" dirty="0" smtClean="0"/>
              <a:t>(</a:t>
            </a:r>
            <a:r>
              <a:rPr lang="zh-CN" altLang="en-US" dirty="0" smtClean="0"/>
              <a:t>二</a:t>
            </a:r>
            <a:r>
              <a:rPr lang="en-US" altLang="zh-CN" dirty="0" smtClean="0"/>
              <a:t>)</a:t>
            </a:r>
            <a:endParaRPr lang="zh-CN" altLang="en-US" dirty="0"/>
          </a:p>
        </p:txBody>
      </p:sp>
      <p:sp>
        <p:nvSpPr>
          <p:cNvPr id="3" name="副标题 2"/>
          <p:cNvSpPr>
            <a:spLocks noGrp="1"/>
          </p:cNvSpPr>
          <p:nvPr>
            <p:ph type="subTitle" idx="1"/>
          </p:nvPr>
        </p:nvSpPr>
        <p:spPr>
          <a:xfrm>
            <a:off x="323528" y="3356992"/>
            <a:ext cx="6048672" cy="1728192"/>
          </a:xfrm>
        </p:spPr>
        <p:txBody>
          <a:bodyPr/>
          <a:lstStyle/>
          <a:p>
            <a:r>
              <a:rPr lang="en-US" altLang="zh-CN" dirty="0" smtClean="0">
                <a:solidFill>
                  <a:schemeClr val="tx1"/>
                </a:solidFill>
              </a:rPr>
              <a:t>2017</a:t>
            </a:r>
            <a:r>
              <a:rPr lang="zh-CN" altLang="en-US" dirty="0" smtClean="0">
                <a:solidFill>
                  <a:schemeClr val="tx1"/>
                </a:solidFill>
              </a:rPr>
              <a:t>年春节学期</a:t>
            </a:r>
            <a:endParaRPr lang="en-US" altLang="zh-CN" dirty="0" smtClean="0">
              <a:solidFill>
                <a:schemeClr val="tx1"/>
              </a:solidFill>
            </a:endParaRPr>
          </a:p>
          <a:p>
            <a:r>
              <a:rPr lang="zh-CN" altLang="en-US" dirty="0" smtClean="0">
                <a:solidFill>
                  <a:schemeClr val="tx1"/>
                </a:solidFill>
              </a:rPr>
              <a:t>王津</a:t>
            </a:r>
            <a:endParaRPr lang="en-US" altLang="zh-CN" dirty="0" smtClean="0">
              <a:solidFill>
                <a:schemeClr val="tx1"/>
              </a:solidFill>
            </a:endParaRPr>
          </a:p>
          <a:p>
            <a:r>
              <a:rPr lang="en-US" altLang="zh-CN" dirty="0" smtClean="0">
                <a:solidFill>
                  <a:schemeClr val="tx1"/>
                </a:solidFill>
              </a:rPr>
              <a:t>2017-4-10</a:t>
            </a:r>
            <a:endParaRPr lang="zh-CN" altLang="en-US" dirty="0">
              <a:solidFill>
                <a:schemeClr val="tx1"/>
              </a:solidFill>
            </a:endParaRPr>
          </a:p>
        </p:txBody>
      </p:sp>
    </p:spTree>
    <p:extLst>
      <p:ext uri="{BB962C8B-B14F-4D97-AF65-F5344CB8AC3E}">
        <p14:creationId xmlns:p14="http://schemas.microsoft.com/office/powerpoint/2010/main" val="1391155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修改主页</a:t>
            </a:r>
            <a:r>
              <a:rPr lang="zh-CN" altLang="en-US" dirty="0" smtClean="0"/>
              <a:t>内容</a:t>
            </a:r>
            <a:endParaRPr lang="en-US" altLang="zh-CN" dirty="0" smtClean="0"/>
          </a:p>
          <a:p>
            <a:pPr marL="342900" indent="-342900">
              <a:buFont typeface="Wingdings" panose="05000000000000000000" pitchFamily="2" charset="2"/>
              <a:buChar char="l"/>
            </a:pPr>
            <a:r>
              <a:rPr lang="zh-CN" altLang="en-US" dirty="0"/>
              <a:t>作为最后一步</a:t>
            </a:r>
            <a:r>
              <a:rPr lang="en-US" altLang="zh-CN" dirty="0"/>
              <a:t>,</a:t>
            </a:r>
            <a:r>
              <a:rPr lang="zh-CN" altLang="en-US" dirty="0"/>
              <a:t>让我们在首页里加入链接</a:t>
            </a:r>
            <a:r>
              <a:rPr lang="en-US" altLang="zh-CN" dirty="0"/>
              <a:t>.</a:t>
            </a:r>
            <a:r>
              <a:rPr lang="zh-CN" altLang="en-US" dirty="0"/>
              <a:t>修改</a:t>
            </a:r>
            <a:r>
              <a:rPr lang="en-US" altLang="zh-CN" dirty="0" err="1"/>
              <a:t>rango</a:t>
            </a:r>
            <a:r>
              <a:rPr lang="en-US" altLang="zh-CN" dirty="0"/>
              <a:t>/index.html</a:t>
            </a:r>
            <a:r>
              <a:rPr lang="zh-CN" altLang="en-US" dirty="0"/>
              <a:t>文件</a:t>
            </a:r>
            <a:r>
              <a:rPr lang="en-US" altLang="zh-CN" dirty="0"/>
              <a:t>,</a:t>
            </a:r>
            <a:r>
              <a:rPr lang="zh-CN" altLang="en-US" dirty="0"/>
              <a:t>在</a:t>
            </a:r>
            <a:r>
              <a:rPr lang="en-US" altLang="zh-CN" dirty="0"/>
              <a:t>&lt;/body&gt;</a:t>
            </a:r>
            <a:r>
              <a:rPr lang="zh-CN" altLang="en-US" dirty="0"/>
              <a:t>前添加如下代码</a:t>
            </a:r>
            <a:r>
              <a:rPr lang="en-US" altLang="zh-CN" dirty="0"/>
              <a:t>.</a:t>
            </a:r>
          </a:p>
          <a:p>
            <a:pPr marL="342900" indent="-342900">
              <a:buFont typeface="Wingdings" panose="05000000000000000000" pitchFamily="2" charset="2"/>
              <a:buChar char="l"/>
            </a:pPr>
            <a:endParaRPr lang="zh-CN" altLang="en-US"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683568" y="2780928"/>
            <a:ext cx="7776864" cy="369332"/>
          </a:xfrm>
          <a:prstGeom prst="rect">
            <a:avLst/>
          </a:prstGeom>
        </p:spPr>
        <p:txBody>
          <a:bodyPr wrap="square">
            <a:spAutoFit/>
          </a:bodyPr>
          <a:lstStyle/>
          <a:p>
            <a:r>
              <a:rPr lang="en-US" altLang="zh-CN" dirty="0">
                <a:solidFill>
                  <a:srgbClr val="000080"/>
                </a:solidFill>
                <a:latin typeface="Menlo"/>
              </a:rPr>
              <a:t>&lt;a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000080"/>
                </a:solidFill>
                <a:latin typeface="Menlo"/>
              </a:rPr>
              <a:t>&gt;</a:t>
            </a:r>
            <a:r>
              <a:rPr lang="en-US" altLang="zh-CN" dirty="0">
                <a:solidFill>
                  <a:srgbClr val="333333"/>
                </a:solidFill>
                <a:latin typeface="Menlo"/>
              </a:rPr>
              <a:t>Add a New Category</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 /&gt;</a:t>
            </a:r>
            <a:endParaRPr lang="zh-CN" altLang="en-US" dirty="0"/>
          </a:p>
        </p:txBody>
      </p:sp>
    </p:spTree>
    <p:extLst>
      <p:ext uri="{BB962C8B-B14F-4D97-AF65-F5344CB8AC3E}">
        <p14:creationId xmlns:p14="http://schemas.microsoft.com/office/powerpoint/2010/main" val="3322963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Demo</a:t>
            </a:r>
          </a:p>
          <a:p>
            <a:pPr lvl="1"/>
            <a:r>
              <a:rPr lang="zh-CN" altLang="en-US" dirty="0"/>
              <a:t>现在试一试</a:t>
            </a:r>
            <a:r>
              <a:rPr lang="en-US" altLang="zh-CN" dirty="0"/>
              <a:t>!</a:t>
            </a:r>
            <a:r>
              <a:rPr lang="zh-CN" altLang="en-US" dirty="0"/>
              <a:t>启动</a:t>
            </a:r>
            <a:r>
              <a:rPr lang="en-US" altLang="zh-CN" dirty="0"/>
              <a:t>Django</a:t>
            </a:r>
            <a:r>
              <a:rPr lang="zh-CN" altLang="en-US" dirty="0"/>
              <a:t>服务</a:t>
            </a:r>
            <a:r>
              <a:rPr lang="en-US" altLang="zh-CN" dirty="0"/>
              <a:t>,</a:t>
            </a:r>
            <a:r>
              <a:rPr lang="zh-CN" altLang="en-US" dirty="0"/>
              <a:t>进入</a:t>
            </a:r>
            <a:r>
              <a:rPr lang="en-US" altLang="zh-CN" dirty="0"/>
              <a:t>http://127.0.0.1:8000/rango/.</a:t>
            </a:r>
            <a:r>
              <a:rPr lang="zh-CN" altLang="en-US" dirty="0"/>
              <a:t>用新加的链接跳转到增加目录页面</a:t>
            </a:r>
            <a:r>
              <a:rPr lang="en-US" altLang="zh-CN" dirty="0"/>
              <a:t>,</a:t>
            </a:r>
            <a:r>
              <a:rPr lang="zh-CN" altLang="en-US" dirty="0"/>
              <a:t>然后增加页面</a:t>
            </a:r>
            <a:r>
              <a:rPr lang="en-US" altLang="zh-CN" dirty="0"/>
              <a:t>.</a:t>
            </a:r>
            <a:r>
              <a:rPr lang="zh-CN" altLang="en-US" dirty="0"/>
              <a:t>下图是增加目录和首页截图</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4395"/>
            <a:ext cx="9144000" cy="3677808"/>
          </a:xfrm>
          <a:prstGeom prst="rect">
            <a:avLst/>
          </a:prstGeom>
        </p:spPr>
      </p:pic>
    </p:spTree>
    <p:extLst>
      <p:ext uri="{BB962C8B-B14F-4D97-AF65-F5344CB8AC3E}">
        <p14:creationId xmlns:p14="http://schemas.microsoft.com/office/powerpoint/2010/main" val="3918689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清理表</a:t>
            </a:r>
            <a:r>
              <a:rPr lang="zh-CN" altLang="en-US" dirty="0" smtClean="0"/>
              <a:t>单</a:t>
            </a:r>
            <a:endParaRPr lang="en-US" altLang="zh-CN" dirty="0" smtClean="0"/>
          </a:p>
          <a:p>
            <a:pPr marL="800100" lvl="1" indent="-342900">
              <a:buFont typeface="Wingdings" panose="05000000000000000000" pitchFamily="2" charset="2"/>
              <a:buChar char="Ø"/>
            </a:pPr>
            <a:r>
              <a:rPr lang="zh-CN" altLang="en-US" dirty="0"/>
              <a:t>记得我们</a:t>
            </a:r>
            <a:r>
              <a:rPr lang="en-US" altLang="zh-CN" dirty="0"/>
              <a:t>Page</a:t>
            </a:r>
            <a:r>
              <a:rPr lang="zh-CN" altLang="en-US" dirty="0"/>
              <a:t>模型有一个</a:t>
            </a:r>
            <a:r>
              <a:rPr lang="en-US" altLang="zh-CN" dirty="0"/>
              <a:t>url</a:t>
            </a:r>
            <a:r>
              <a:rPr lang="zh-CN" altLang="en-US" dirty="0"/>
              <a:t>属性设置为</a:t>
            </a:r>
            <a:r>
              <a:rPr lang="en-US" altLang="zh-CN" dirty="0" err="1"/>
              <a:t>URLField</a:t>
            </a:r>
            <a:r>
              <a:rPr lang="zh-CN" altLang="en-US" dirty="0"/>
              <a:t>类型</a:t>
            </a:r>
            <a:r>
              <a:rPr lang="en-US" altLang="zh-CN" dirty="0"/>
              <a:t>.</a:t>
            </a:r>
            <a:r>
              <a:rPr lang="zh-CN" altLang="en-US" dirty="0"/>
              <a:t>在相应的</a:t>
            </a:r>
            <a:r>
              <a:rPr lang="en-US" altLang="zh-CN" dirty="0"/>
              <a:t>HTML</a:t>
            </a:r>
            <a:r>
              <a:rPr lang="zh-CN" altLang="en-US" dirty="0"/>
              <a:t>表单</a:t>
            </a:r>
            <a:r>
              <a:rPr lang="en-US" altLang="zh-CN" dirty="0"/>
              <a:t>,Django</a:t>
            </a:r>
            <a:r>
              <a:rPr lang="zh-CN" altLang="en-US" dirty="0"/>
              <a:t>希望任何文本输入的</a:t>
            </a:r>
            <a:r>
              <a:rPr lang="en-US" altLang="zh-CN" dirty="0"/>
              <a:t>URL</a:t>
            </a:r>
            <a:r>
              <a:rPr lang="zh-CN" altLang="en-US" dirty="0"/>
              <a:t>字段是一个完整的</a:t>
            </a:r>
            <a:r>
              <a:rPr lang="en-US" altLang="zh-CN" dirty="0"/>
              <a:t>URL.</a:t>
            </a:r>
            <a:r>
              <a:rPr lang="zh-CN" altLang="en-US" dirty="0"/>
              <a:t>然而</a:t>
            </a:r>
            <a:r>
              <a:rPr lang="en-US" altLang="zh-CN" dirty="0"/>
              <a:t>,</a:t>
            </a:r>
            <a:r>
              <a:rPr lang="zh-CN" altLang="en-US" dirty="0"/>
              <a:t>用户能发现输入像</a:t>
            </a:r>
            <a:r>
              <a:rPr lang="en-US" altLang="zh-CN" dirty="0"/>
              <a:t>http://www.url.com</a:t>
            </a:r>
            <a:r>
              <a:rPr lang="zh-CN" altLang="en-US" dirty="0"/>
              <a:t>这种形式有些繁琐 </a:t>
            </a:r>
            <a:r>
              <a:rPr lang="en-US" altLang="zh-CN" dirty="0"/>
              <a:t>- </a:t>
            </a:r>
            <a:r>
              <a:rPr lang="zh-CN" altLang="en-US" dirty="0" smtClean="0"/>
              <a:t>确实</a:t>
            </a:r>
            <a:r>
              <a:rPr lang="en-US" altLang="zh-CN" dirty="0" smtClean="0"/>
              <a:t>,</a:t>
            </a:r>
            <a:r>
              <a:rPr lang="zh-CN" altLang="en-US" dirty="0" smtClean="0"/>
              <a:t>用户很有可能不知道如何构成一个</a:t>
            </a:r>
            <a:r>
              <a:rPr lang="en-US" altLang="zh-CN" dirty="0" smtClean="0"/>
              <a:t>url</a:t>
            </a:r>
          </a:p>
          <a:p>
            <a:pPr marL="800100" lvl="1" indent="-342900">
              <a:buFont typeface="Wingdings" panose="05000000000000000000" pitchFamily="2" charset="2"/>
              <a:buChar char="Ø"/>
            </a:pPr>
            <a:r>
              <a:rPr lang="zh-CN" altLang="en-US" dirty="0"/>
              <a:t>设想有时候用户输入并不是一定正确</a:t>
            </a:r>
            <a:r>
              <a:rPr lang="en-US" altLang="zh-CN" dirty="0"/>
              <a:t>,</a:t>
            </a:r>
            <a:r>
              <a:rPr lang="zh-CN" altLang="en-US" dirty="0"/>
              <a:t>我们可以重写</a:t>
            </a:r>
            <a:r>
              <a:rPr lang="en-US" altLang="zh-CN" dirty="0"/>
              <a:t>ModelForm</a:t>
            </a:r>
            <a:r>
              <a:rPr lang="zh-CN" altLang="en-US" dirty="0"/>
              <a:t>模块里</a:t>
            </a:r>
            <a:r>
              <a:rPr lang="en-US" altLang="zh-CN" dirty="0"/>
              <a:t>clean()</a:t>
            </a:r>
            <a:r>
              <a:rPr lang="zh-CN" altLang="en-US" dirty="0"/>
              <a:t>方法</a:t>
            </a:r>
            <a:r>
              <a:rPr lang="en-US" altLang="zh-CN" dirty="0"/>
              <a:t>.</a:t>
            </a:r>
            <a:r>
              <a:rPr lang="zh-CN" altLang="en-US" dirty="0"/>
              <a:t>这个方法会在表单数据存储到模型实例之前被调用</a:t>
            </a:r>
            <a:r>
              <a:rPr lang="en-US" altLang="zh-CN" dirty="0"/>
              <a:t>,</a:t>
            </a:r>
            <a:r>
              <a:rPr lang="zh-CN" altLang="en-US" dirty="0"/>
              <a:t>所以它可以让我们验证甚至修改用户输入的数据</a:t>
            </a:r>
            <a:r>
              <a:rPr lang="en-US" altLang="zh-CN" dirty="0"/>
              <a:t>.</a:t>
            </a:r>
            <a:r>
              <a:rPr lang="zh-CN" altLang="en-US" dirty="0"/>
              <a:t>在我们上面的例子中</a:t>
            </a:r>
            <a:r>
              <a:rPr lang="en-US" altLang="zh-CN" dirty="0"/>
              <a:t>,</a:t>
            </a:r>
            <a:r>
              <a:rPr lang="zh-CN" altLang="en-US" dirty="0"/>
              <a:t>我们可以检查</a:t>
            </a:r>
            <a:r>
              <a:rPr lang="en-US" altLang="zh-CN" dirty="0"/>
              <a:t>url</a:t>
            </a:r>
            <a:r>
              <a:rPr lang="zh-CN" altLang="en-US" dirty="0"/>
              <a:t>字段的值是否以</a:t>
            </a:r>
            <a:r>
              <a:rPr lang="en-US" altLang="zh-CN" dirty="0"/>
              <a:t>http://</a:t>
            </a:r>
            <a:r>
              <a:rPr lang="zh-CN" altLang="en-US" dirty="0"/>
              <a:t>开头 </a:t>
            </a:r>
            <a:r>
              <a:rPr lang="en-US" altLang="zh-CN" dirty="0"/>
              <a:t>- </a:t>
            </a:r>
            <a:r>
              <a:rPr lang="zh-CN" altLang="en-US" dirty="0"/>
              <a:t>如果不是我们可以在用户前面添加上</a:t>
            </a:r>
            <a:r>
              <a:rPr lang="en-US" altLang="zh-CN" dirty="0"/>
              <a:t>http://.</a:t>
            </a:r>
          </a:p>
          <a:p>
            <a:pPr marL="800100" lvl="1" indent="-342900">
              <a:buFont typeface="Wingdings" panose="05000000000000000000" pitchFamily="2" charset="2"/>
              <a:buChar char="Ø"/>
            </a:pPr>
            <a:endParaRPr lang="zh-CN" altLang="en-US"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3928763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349188" y="3356992"/>
            <a:ext cx="8435280" cy="2664296"/>
          </a:xfrm>
        </p:spPr>
        <p:txBody>
          <a:bodyPr>
            <a:noAutofit/>
          </a:bodyPr>
          <a:lstStyle/>
          <a:p>
            <a:r>
              <a:rPr lang="zh-CN" altLang="en-US" dirty="0"/>
              <a:t>在</a:t>
            </a:r>
            <a:r>
              <a:rPr lang="en-US" altLang="zh-CN" dirty="0"/>
              <a:t>clean()</a:t>
            </a:r>
            <a:r>
              <a:rPr lang="zh-CN" altLang="en-US" dirty="0"/>
              <a:t>方法里</a:t>
            </a:r>
            <a:r>
              <a:rPr lang="en-US" altLang="zh-CN" dirty="0" smtClean="0"/>
              <a:t>.</a:t>
            </a:r>
            <a:endParaRPr lang="en-US" altLang="zh-CN" dirty="0"/>
          </a:p>
          <a:p>
            <a:pPr marL="285750" indent="-285750">
              <a:buFont typeface="Arial" panose="020B0604020202020204" pitchFamily="34" charset="0"/>
              <a:buChar char="•"/>
            </a:pPr>
            <a:r>
              <a:rPr lang="zh-CN" altLang="en-US" sz="1800" dirty="0"/>
              <a:t>表单数据的字典从</a:t>
            </a:r>
            <a:r>
              <a:rPr lang="en-US" altLang="zh-CN" sz="1800" dirty="0"/>
              <a:t>ModelForm</a:t>
            </a:r>
            <a:r>
              <a:rPr lang="zh-CN" altLang="en-US" sz="1800" dirty="0"/>
              <a:t>的</a:t>
            </a:r>
            <a:r>
              <a:rPr lang="en-US" altLang="zh-CN" sz="1800" dirty="0" err="1"/>
              <a:t>cleaned_data</a:t>
            </a:r>
            <a:r>
              <a:rPr lang="zh-CN" altLang="en-US" sz="1800" dirty="0"/>
              <a:t>属性获取</a:t>
            </a:r>
            <a:r>
              <a:rPr lang="en-US" altLang="zh-CN" sz="1800" dirty="0"/>
              <a:t>.</a:t>
            </a:r>
          </a:p>
          <a:p>
            <a:pPr marL="285750" indent="-285750">
              <a:buFont typeface="Arial" panose="020B0604020202020204" pitchFamily="34" charset="0"/>
              <a:buChar char="•"/>
            </a:pPr>
            <a:r>
              <a:rPr lang="zh-CN" altLang="en-US" sz="1800" dirty="0"/>
              <a:t>你希望检查的表单字段可以在</a:t>
            </a:r>
            <a:r>
              <a:rPr lang="en-US" altLang="zh-CN" sz="1800" dirty="0" err="1"/>
              <a:t>cleaned_data</a:t>
            </a:r>
            <a:r>
              <a:rPr lang="zh-CN" altLang="en-US" sz="1800" dirty="0"/>
              <a:t>字典中获取</a:t>
            </a:r>
            <a:r>
              <a:rPr lang="en-US" altLang="zh-CN" sz="1800" dirty="0"/>
              <a:t>.</a:t>
            </a:r>
            <a:r>
              <a:rPr lang="zh-CN" altLang="en-US" sz="1800" dirty="0"/>
              <a:t>使用</a:t>
            </a:r>
            <a:r>
              <a:rPr lang="en-US" altLang="zh-CN" sz="1800" dirty="0"/>
              <a:t>.get()</a:t>
            </a:r>
            <a:r>
              <a:rPr lang="zh-CN" altLang="en-US" sz="1800" dirty="0"/>
              <a:t>字典方法获取表单值</a:t>
            </a:r>
            <a:r>
              <a:rPr lang="en-US" altLang="zh-CN" sz="1800" dirty="0"/>
              <a:t>.</a:t>
            </a:r>
            <a:r>
              <a:rPr lang="zh-CN" altLang="en-US" sz="1800" dirty="0"/>
              <a:t>如果用户没有表单字段</a:t>
            </a:r>
            <a:r>
              <a:rPr lang="en-US" altLang="zh-CN" sz="1800" dirty="0"/>
              <a:t>,</a:t>
            </a:r>
            <a:r>
              <a:rPr lang="zh-CN" altLang="en-US" sz="1800" dirty="0"/>
              <a:t>那么</a:t>
            </a:r>
            <a:r>
              <a:rPr lang="en-US" altLang="zh-CN" sz="1800" dirty="0" err="1"/>
              <a:t>cleaned_data</a:t>
            </a:r>
            <a:r>
              <a:rPr lang="zh-CN" altLang="en-US" sz="1800" dirty="0"/>
              <a:t>字典就没有这项</a:t>
            </a:r>
            <a:r>
              <a:rPr lang="en-US" altLang="zh-CN" sz="1800" dirty="0"/>
              <a:t>.</a:t>
            </a:r>
            <a:r>
              <a:rPr lang="zh-CN" altLang="en-US" sz="1800" dirty="0"/>
              <a:t>在这种情况下</a:t>
            </a:r>
            <a:r>
              <a:rPr lang="en-US" altLang="zh-CN" sz="1800" dirty="0"/>
              <a:t>.get()</a:t>
            </a:r>
            <a:r>
              <a:rPr lang="zh-CN" altLang="en-US" sz="1800" dirty="0"/>
              <a:t>会返回</a:t>
            </a:r>
            <a:r>
              <a:rPr lang="en-US" altLang="zh-CN" sz="1800" dirty="0"/>
              <a:t>None</a:t>
            </a:r>
            <a:r>
              <a:rPr lang="zh-CN" altLang="en-US" sz="1800" dirty="0"/>
              <a:t>而不是引发异常</a:t>
            </a:r>
            <a:r>
              <a:rPr lang="en-US" altLang="zh-CN" sz="1800" dirty="0"/>
              <a:t>.</a:t>
            </a:r>
            <a:r>
              <a:rPr lang="zh-CN" altLang="en-US" sz="1800" dirty="0"/>
              <a:t>浙江会是你的代码更加简洁</a:t>
            </a:r>
            <a:r>
              <a:rPr lang="en-US" altLang="zh-CN" sz="1800" dirty="0"/>
              <a:t>!</a:t>
            </a:r>
          </a:p>
          <a:p>
            <a:pPr marL="285750" indent="-285750">
              <a:buFont typeface="Arial" panose="020B0604020202020204" pitchFamily="34" charset="0"/>
              <a:buChar char="•"/>
            </a:pPr>
            <a:r>
              <a:rPr lang="zh-CN" altLang="en-US" sz="1800" dirty="0"/>
              <a:t>处理你希望处理的表单字段</a:t>
            </a:r>
            <a:r>
              <a:rPr lang="en-US" altLang="zh-CN" sz="1800" dirty="0"/>
              <a:t>.</a:t>
            </a:r>
            <a:r>
              <a:rPr lang="zh-CN" altLang="en-US" sz="1800" dirty="0"/>
              <a:t>如果输入了一个值</a:t>
            </a:r>
            <a:r>
              <a:rPr lang="en-US" altLang="zh-CN" sz="1800" dirty="0"/>
              <a:t>,</a:t>
            </a:r>
            <a:r>
              <a:rPr lang="zh-CN" altLang="en-US" sz="1800" dirty="0"/>
              <a:t>检查这个值</a:t>
            </a:r>
            <a:r>
              <a:rPr lang="en-US" altLang="zh-CN" sz="1800" dirty="0"/>
              <a:t>.</a:t>
            </a:r>
            <a:r>
              <a:rPr lang="zh-CN" altLang="en-US" sz="1800" dirty="0"/>
              <a:t>如果不是你希望的值</a:t>
            </a:r>
            <a:r>
              <a:rPr lang="en-US" altLang="zh-CN" sz="1800" dirty="0"/>
              <a:t>,</a:t>
            </a:r>
            <a:r>
              <a:rPr lang="zh-CN" altLang="en-US" sz="1800" dirty="0"/>
              <a:t>你可以在存储到</a:t>
            </a:r>
            <a:r>
              <a:rPr lang="en-US" altLang="zh-CN" sz="1800" dirty="0" err="1"/>
              <a:t>cleaned_data</a:t>
            </a:r>
            <a:r>
              <a:rPr lang="zh-CN" altLang="en-US" sz="1800" dirty="0"/>
              <a:t>字典之前增加一些逻辑来修改这个值</a:t>
            </a:r>
            <a:r>
              <a:rPr lang="en-US" altLang="zh-CN" sz="1800" dirty="0"/>
              <a:t>.</a:t>
            </a:r>
          </a:p>
          <a:p>
            <a:pPr marL="285750" indent="-285750">
              <a:buFont typeface="Arial" panose="020B0604020202020204" pitchFamily="34" charset="0"/>
              <a:buChar char="•"/>
            </a:pPr>
            <a:r>
              <a:rPr lang="zh-CN" altLang="en-US" sz="1800" dirty="0"/>
              <a:t>必须每次都是以返回</a:t>
            </a:r>
            <a:r>
              <a:rPr lang="en-US" altLang="zh-CN" sz="1800" dirty="0" err="1"/>
              <a:t>cleaned_data</a:t>
            </a:r>
            <a:r>
              <a:rPr lang="zh-CN" altLang="en-US" sz="1600" dirty="0"/>
              <a:t>字典来结束</a:t>
            </a:r>
            <a:r>
              <a:rPr lang="en-US" altLang="zh-CN" sz="1600" dirty="0"/>
              <a:t>clean()</a:t>
            </a:r>
            <a:r>
              <a:rPr lang="zh-CN" altLang="en-US" sz="1600" dirty="0"/>
              <a:t>方法</a:t>
            </a:r>
            <a:r>
              <a:rPr lang="en-US" altLang="zh-CN" sz="1600" dirty="0"/>
              <a:t>.</a:t>
            </a:r>
            <a:r>
              <a:rPr lang="zh-CN" altLang="en-US" sz="1600" dirty="0"/>
              <a:t>如果没有将会得到错误提示</a:t>
            </a:r>
            <a:r>
              <a:rPr lang="en-US" altLang="zh-CN" sz="1600" dirty="0"/>
              <a:t>.</a:t>
            </a:r>
            <a:endParaRPr lang="zh-CN" altLang="en-US" sz="1600"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59532" y="974737"/>
            <a:ext cx="8424936" cy="2339102"/>
          </a:xfrm>
          <a:prstGeom prst="rect">
            <a:avLst/>
          </a:prstGeom>
        </p:spPr>
        <p:txBody>
          <a:bodyPr wrap="square">
            <a:spAutoFit/>
          </a:bodyPr>
          <a:lstStyle/>
          <a:p>
            <a:r>
              <a:rPr lang="en-US" altLang="zh-CN" sz="1600" b="1" dirty="0">
                <a:solidFill>
                  <a:srgbClr val="333333"/>
                </a:solidFill>
                <a:latin typeface="Menlo"/>
              </a:rPr>
              <a:t>class</a:t>
            </a:r>
            <a:r>
              <a:rPr lang="en-US" altLang="zh-CN" sz="1600" dirty="0">
                <a:solidFill>
                  <a:srgbClr val="333333"/>
                </a:solidFill>
                <a:latin typeface="Menlo"/>
              </a:rPr>
              <a:t> </a:t>
            </a:r>
            <a:r>
              <a:rPr lang="en-US" altLang="zh-CN" sz="1600" b="1" dirty="0" err="1">
                <a:solidFill>
                  <a:srgbClr val="445588"/>
                </a:solidFill>
                <a:latin typeface="Menlo"/>
              </a:rPr>
              <a:t>PageForm</a:t>
            </a:r>
            <a:r>
              <a:rPr lang="en-US" altLang="zh-CN" sz="1600" dirty="0">
                <a:solidFill>
                  <a:srgbClr val="333333"/>
                </a:solidFill>
                <a:latin typeface="Menlo"/>
              </a:rPr>
              <a:t>(</a:t>
            </a:r>
            <a:r>
              <a:rPr lang="en-US" altLang="zh-CN" sz="1600" dirty="0" err="1">
                <a:solidFill>
                  <a:srgbClr val="333333"/>
                </a:solidFill>
                <a:latin typeface="Menlo"/>
              </a:rPr>
              <a:t>forms.ModelForm</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 </a:t>
            </a:r>
          </a:p>
          <a:p>
            <a:r>
              <a:rPr lang="en-US" altLang="zh-CN" sz="1600" b="1" dirty="0">
                <a:solidFill>
                  <a:srgbClr val="333333"/>
                </a:solidFill>
                <a:latin typeface="Menlo"/>
              </a:rPr>
              <a:t> </a:t>
            </a:r>
            <a:r>
              <a:rPr lang="en-US" altLang="zh-CN" sz="1600" b="1" dirty="0" smtClean="0">
                <a:solidFill>
                  <a:srgbClr val="333333"/>
                </a:solidFill>
                <a:latin typeface="Menlo"/>
              </a:rPr>
              <a:t>   </a:t>
            </a:r>
            <a:r>
              <a:rPr lang="en-US" altLang="zh-CN" sz="1600" b="1" dirty="0" err="1" smtClean="0">
                <a:solidFill>
                  <a:srgbClr val="333333"/>
                </a:solidFill>
                <a:latin typeface="Menlo"/>
              </a:rPr>
              <a:t>def</a:t>
            </a:r>
            <a:r>
              <a:rPr lang="en-US" altLang="zh-CN" sz="1600" dirty="0" smtClean="0">
                <a:solidFill>
                  <a:srgbClr val="333333"/>
                </a:solidFill>
                <a:latin typeface="Menlo"/>
              </a:rPr>
              <a:t> </a:t>
            </a:r>
            <a:r>
              <a:rPr lang="en-US" altLang="zh-CN" sz="1600" b="1" dirty="0">
                <a:solidFill>
                  <a:srgbClr val="990000"/>
                </a:solidFill>
                <a:latin typeface="Menlo"/>
              </a:rPr>
              <a:t>clean</a:t>
            </a:r>
            <a:r>
              <a:rPr lang="en-US" altLang="zh-CN" sz="1600" dirty="0">
                <a:solidFill>
                  <a:srgbClr val="333333"/>
                </a:solidFill>
                <a:latin typeface="Menlo"/>
              </a:rPr>
              <a:t>(self):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cleaned_data</a:t>
            </a:r>
            <a:r>
              <a:rPr lang="en-US" altLang="zh-CN" sz="1600" dirty="0" smtClean="0">
                <a:solidFill>
                  <a:srgbClr val="333333"/>
                </a:solidFill>
                <a:latin typeface="Menlo"/>
              </a:rPr>
              <a:t> </a:t>
            </a:r>
            <a:r>
              <a:rPr lang="en-US" altLang="zh-CN" sz="1600" dirty="0">
                <a:solidFill>
                  <a:srgbClr val="333333"/>
                </a:solidFill>
                <a:latin typeface="Menlo"/>
              </a:rPr>
              <a:t>= </a:t>
            </a:r>
            <a:r>
              <a:rPr lang="en-US" altLang="zh-CN" sz="1600" dirty="0" err="1">
                <a:solidFill>
                  <a:srgbClr val="333333"/>
                </a:solidFill>
                <a:latin typeface="Menlo"/>
              </a:rPr>
              <a:t>self.cleaned_data</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url </a:t>
            </a:r>
            <a:r>
              <a:rPr lang="en-US" altLang="zh-CN" sz="1600" dirty="0">
                <a:solidFill>
                  <a:srgbClr val="333333"/>
                </a:solidFill>
                <a:latin typeface="Menlo"/>
              </a:rPr>
              <a:t>= </a:t>
            </a:r>
            <a:r>
              <a:rPr lang="en-US" altLang="zh-CN" sz="1600" dirty="0" err="1">
                <a:solidFill>
                  <a:srgbClr val="333333"/>
                </a:solidFill>
                <a:latin typeface="Menlo"/>
              </a:rPr>
              <a:t>cleaned_data.get</a:t>
            </a:r>
            <a:r>
              <a:rPr lang="en-US" altLang="zh-CN" sz="1600" dirty="0">
                <a:solidFill>
                  <a:srgbClr val="333333"/>
                </a:solidFill>
                <a:latin typeface="Menlo"/>
              </a:rPr>
              <a:t>(</a:t>
            </a:r>
            <a:r>
              <a:rPr lang="en-US" altLang="zh-CN" sz="1600" dirty="0">
                <a:solidFill>
                  <a:srgbClr val="DD1144"/>
                </a:solidFill>
                <a:latin typeface="Menlo"/>
              </a:rPr>
              <a:t>'url'</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b="1" dirty="0" smtClean="0">
                <a:solidFill>
                  <a:srgbClr val="333333"/>
                </a:solidFill>
                <a:latin typeface="Menlo"/>
              </a:rPr>
              <a:t>        if</a:t>
            </a:r>
            <a:r>
              <a:rPr lang="en-US" altLang="zh-CN" sz="1600" dirty="0" smtClean="0">
                <a:solidFill>
                  <a:srgbClr val="333333"/>
                </a:solidFill>
                <a:latin typeface="Menlo"/>
              </a:rPr>
              <a:t> </a:t>
            </a:r>
            <a:r>
              <a:rPr lang="en-US" altLang="zh-CN" sz="1600" dirty="0">
                <a:solidFill>
                  <a:srgbClr val="333333"/>
                </a:solidFill>
                <a:latin typeface="Menlo"/>
              </a:rPr>
              <a:t>url </a:t>
            </a:r>
            <a:r>
              <a:rPr lang="en-US" altLang="zh-CN" sz="1600" b="1" dirty="0">
                <a:solidFill>
                  <a:srgbClr val="333333"/>
                </a:solidFill>
                <a:latin typeface="Menlo"/>
              </a:rPr>
              <a:t>and</a:t>
            </a:r>
            <a:r>
              <a:rPr lang="en-US" altLang="zh-CN" sz="1600" dirty="0">
                <a:solidFill>
                  <a:srgbClr val="333333"/>
                </a:solidFill>
                <a:latin typeface="Menlo"/>
              </a:rPr>
              <a:t> </a:t>
            </a:r>
            <a:r>
              <a:rPr lang="en-US" altLang="zh-CN" sz="1600" b="1" dirty="0">
                <a:solidFill>
                  <a:srgbClr val="333333"/>
                </a:solidFill>
                <a:latin typeface="Menlo"/>
              </a:rPr>
              <a:t>not</a:t>
            </a:r>
            <a:r>
              <a:rPr lang="en-US" altLang="zh-CN" sz="1600" dirty="0">
                <a:solidFill>
                  <a:srgbClr val="333333"/>
                </a:solidFill>
                <a:latin typeface="Menlo"/>
              </a:rPr>
              <a:t> </a:t>
            </a:r>
            <a:r>
              <a:rPr lang="en-US" altLang="zh-CN" sz="1600" dirty="0" err="1">
                <a:solidFill>
                  <a:srgbClr val="333333"/>
                </a:solidFill>
                <a:latin typeface="Menlo"/>
              </a:rPr>
              <a:t>url.startswith</a:t>
            </a:r>
            <a:r>
              <a:rPr lang="en-US" altLang="zh-CN" sz="1600" dirty="0">
                <a:solidFill>
                  <a:srgbClr val="333333"/>
                </a:solidFill>
                <a:latin typeface="Menlo"/>
              </a:rPr>
              <a:t>(</a:t>
            </a:r>
            <a:r>
              <a:rPr lang="en-US" altLang="zh-CN" sz="1600" dirty="0">
                <a:solidFill>
                  <a:srgbClr val="DD1144"/>
                </a:solidFill>
                <a:latin typeface="Menlo"/>
              </a:rPr>
              <a:t>'http://'</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url </a:t>
            </a:r>
            <a:r>
              <a:rPr lang="en-US" altLang="zh-CN" sz="1600" dirty="0">
                <a:solidFill>
                  <a:srgbClr val="333333"/>
                </a:solidFill>
                <a:latin typeface="Menlo"/>
              </a:rPr>
              <a:t>= </a:t>
            </a:r>
            <a:r>
              <a:rPr lang="en-US" altLang="zh-CN" sz="1600" dirty="0">
                <a:solidFill>
                  <a:srgbClr val="DD1144"/>
                </a:solidFill>
                <a:latin typeface="Menlo"/>
              </a:rPr>
              <a:t>'http://'</a:t>
            </a:r>
            <a:r>
              <a:rPr lang="en-US" altLang="zh-CN" sz="1600" dirty="0">
                <a:solidFill>
                  <a:srgbClr val="333333"/>
                </a:solidFill>
                <a:latin typeface="Menlo"/>
              </a:rPr>
              <a:t> + url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cleaned_data</a:t>
            </a:r>
            <a:r>
              <a:rPr lang="en-US" altLang="zh-CN" sz="1600" dirty="0">
                <a:solidFill>
                  <a:srgbClr val="333333"/>
                </a:solidFill>
                <a:latin typeface="Menlo"/>
              </a:rPr>
              <a:t>[</a:t>
            </a:r>
            <a:r>
              <a:rPr lang="en-US" altLang="zh-CN" sz="1600" dirty="0">
                <a:solidFill>
                  <a:srgbClr val="DD1144"/>
                </a:solidFill>
                <a:latin typeface="Menlo"/>
              </a:rPr>
              <a:t>'url'</a:t>
            </a:r>
            <a:r>
              <a:rPr lang="en-US" altLang="zh-CN" sz="1600" dirty="0">
                <a:solidFill>
                  <a:srgbClr val="333333"/>
                </a:solidFill>
                <a:latin typeface="Menlo"/>
              </a:rPr>
              <a:t>] = url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return</a:t>
            </a:r>
            <a:r>
              <a:rPr lang="en-US" altLang="zh-CN" sz="1600" dirty="0" smtClean="0">
                <a:solidFill>
                  <a:srgbClr val="333333"/>
                </a:solidFill>
                <a:latin typeface="Menlo"/>
              </a:rPr>
              <a:t> </a:t>
            </a:r>
            <a:r>
              <a:rPr lang="en-US" altLang="zh-CN" sz="1600" dirty="0" err="1">
                <a:solidFill>
                  <a:srgbClr val="333333"/>
                </a:solidFill>
                <a:latin typeface="Menlo"/>
              </a:rPr>
              <a:t>cleaned_data</a:t>
            </a:r>
            <a:endParaRPr lang="zh-CN" altLang="en-US" sz="1600" dirty="0"/>
          </a:p>
        </p:txBody>
      </p:sp>
    </p:spTree>
    <p:extLst>
      <p:ext uri="{BB962C8B-B14F-4D97-AF65-F5344CB8AC3E}">
        <p14:creationId xmlns:p14="http://schemas.microsoft.com/office/powerpoint/2010/main" val="3994870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练习</a:t>
            </a:r>
            <a:endParaRPr lang="en-US" altLang="zh-CN" dirty="0" smtClean="0"/>
          </a:p>
          <a:p>
            <a:r>
              <a:rPr lang="zh-CN" altLang="en-US" dirty="0"/>
              <a:t>练习下面题目巩固所学</a:t>
            </a:r>
            <a:r>
              <a:rPr lang="en-US" altLang="zh-CN" dirty="0" smtClean="0"/>
              <a:t>.</a:t>
            </a:r>
            <a:endParaRPr lang="en-US" altLang="zh-CN" dirty="0"/>
          </a:p>
          <a:p>
            <a:pPr marL="800100" lvl="1" indent="-342900">
              <a:buFont typeface="Wingdings" panose="05000000000000000000" pitchFamily="2" charset="2"/>
              <a:buChar char="Ø"/>
            </a:pPr>
            <a:r>
              <a:rPr lang="zh-CN" altLang="en-US" dirty="0"/>
              <a:t>当在增加目录表单输入空值将会发生什么</a:t>
            </a:r>
            <a:r>
              <a:rPr lang="en-US" altLang="zh-CN" dirty="0"/>
              <a:t>?</a:t>
            </a:r>
          </a:p>
          <a:p>
            <a:pPr marL="800100" lvl="1" indent="-342900">
              <a:buFont typeface="Wingdings" panose="05000000000000000000" pitchFamily="2" charset="2"/>
              <a:buChar char="Ø"/>
            </a:pPr>
            <a:r>
              <a:rPr lang="zh-CN" altLang="en-US" dirty="0"/>
              <a:t>增加一个已存在的目录会发生什么</a:t>
            </a:r>
            <a:r>
              <a:rPr lang="en-US" altLang="zh-CN" dirty="0"/>
              <a:t>?</a:t>
            </a:r>
          </a:p>
          <a:p>
            <a:pPr marL="800100" lvl="1" indent="-342900">
              <a:buFont typeface="Wingdings" panose="05000000000000000000" pitchFamily="2" charset="2"/>
              <a:buChar char="Ø"/>
            </a:pPr>
            <a:r>
              <a:rPr lang="zh-CN" altLang="en-US" dirty="0"/>
              <a:t>访问不存在的目录会发生什么</a:t>
            </a:r>
            <a:r>
              <a:rPr lang="en-US" altLang="zh-CN" dirty="0"/>
              <a:t>?</a:t>
            </a:r>
          </a:p>
          <a:p>
            <a:pPr marL="800100" lvl="1" indent="-342900">
              <a:buFont typeface="Wingdings" panose="05000000000000000000" pitchFamily="2" charset="2"/>
              <a:buChar char="Ø"/>
            </a:pPr>
            <a:r>
              <a:rPr lang="zh-CN" altLang="en-US" dirty="0"/>
              <a:t>当用户访问一个不存在的目录时如何优雅的处理</a:t>
            </a:r>
            <a:r>
              <a:rPr lang="en-US" altLang="zh-CN" dirty="0"/>
              <a:t>?</a:t>
            </a:r>
          </a:p>
          <a:p>
            <a:pPr marL="800100" lvl="1" indent="-342900">
              <a:buFont typeface="Wingdings" panose="05000000000000000000" pitchFamily="2" charset="2"/>
              <a:buChar char="Ø"/>
            </a:pPr>
            <a:r>
              <a:rPr lang="zh-CN" altLang="en-US" dirty="0"/>
              <a:t>查看 </a:t>
            </a:r>
            <a:r>
              <a:rPr lang="en-US" altLang="zh-CN" dirty="0"/>
              <a:t>part four of the official Django Tutorial</a:t>
            </a:r>
            <a:endParaRPr lang="zh-CN" altLang="en-US"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3202835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44648" y="980728"/>
            <a:ext cx="8229600" cy="4857403"/>
          </a:xfrm>
        </p:spPr>
        <p:txBody>
          <a:bodyPr/>
          <a:lstStyle/>
          <a:p>
            <a:pPr marL="342900" indent="-342900">
              <a:buFont typeface="Wingdings" panose="05000000000000000000" pitchFamily="2" charset="2"/>
              <a:buChar char="l"/>
            </a:pPr>
            <a:r>
              <a:rPr lang="zh-CN" altLang="en-US" dirty="0"/>
              <a:t>创建增加页面视图</a:t>
            </a:r>
            <a:r>
              <a:rPr lang="en-US" altLang="zh-CN" dirty="0"/>
              <a:t>,</a:t>
            </a:r>
            <a:r>
              <a:rPr lang="zh-CN" altLang="en-US" dirty="0"/>
              <a:t>模板和</a:t>
            </a:r>
            <a:r>
              <a:rPr lang="en-US" altLang="zh-CN" dirty="0"/>
              <a:t>URL</a:t>
            </a:r>
            <a:r>
              <a:rPr lang="zh-CN" altLang="en-US" dirty="0" smtClean="0"/>
              <a:t>映射</a:t>
            </a:r>
            <a:endParaRPr lang="en-US" altLang="zh-CN" dirty="0" smtClean="0"/>
          </a:p>
          <a:p>
            <a:r>
              <a:rPr lang="zh-CN" altLang="en-US" sz="2000" dirty="0" smtClean="0"/>
              <a:t>    下一步</a:t>
            </a:r>
            <a:r>
              <a:rPr lang="zh-CN" altLang="en-US" sz="2000" dirty="0"/>
              <a:t>是要求用户对于给出的目录增加页面</a:t>
            </a:r>
            <a:r>
              <a:rPr lang="en-US" altLang="zh-CN" sz="2000" dirty="0"/>
              <a:t>.</a:t>
            </a:r>
            <a:r>
              <a:rPr lang="zh-CN" altLang="en-US" sz="2000" dirty="0"/>
              <a:t>为了时间这个</a:t>
            </a:r>
            <a:r>
              <a:rPr lang="en-US" altLang="zh-CN" sz="2000" dirty="0"/>
              <a:t>,</a:t>
            </a:r>
            <a:r>
              <a:rPr lang="zh-CN" altLang="en-US" sz="2000" dirty="0"/>
              <a:t>我们需要重复上面相同的流程 </a:t>
            </a:r>
            <a:r>
              <a:rPr lang="en-US" altLang="zh-CN" sz="2000" dirty="0"/>
              <a:t>- </a:t>
            </a:r>
            <a:r>
              <a:rPr lang="zh-CN" altLang="en-US" sz="2000" dirty="0"/>
              <a:t>创建一个新的试图</a:t>
            </a:r>
            <a:r>
              <a:rPr lang="en-US" altLang="zh-CN" sz="2000" dirty="0"/>
              <a:t>(</a:t>
            </a:r>
            <a:r>
              <a:rPr lang="en-US" altLang="zh-CN" sz="2000" dirty="0" err="1"/>
              <a:t>add_page</a:t>
            </a:r>
            <a:r>
              <a:rPr lang="en-US" altLang="zh-CN" sz="2000" dirty="0"/>
              <a:t>()),</a:t>
            </a:r>
            <a:r>
              <a:rPr lang="zh-CN" altLang="en-US" sz="2000" dirty="0"/>
              <a:t>一个新的模板</a:t>
            </a:r>
            <a:r>
              <a:rPr lang="en-US" altLang="zh-CN" sz="2000" dirty="0"/>
              <a:t>(</a:t>
            </a:r>
            <a:r>
              <a:rPr lang="en-US" altLang="zh-CN" sz="2000" dirty="0" err="1"/>
              <a:t>rango</a:t>
            </a:r>
            <a:r>
              <a:rPr lang="en-US" altLang="zh-CN" sz="2000" dirty="0"/>
              <a:t>/add_page.html),URL</a:t>
            </a:r>
            <a:r>
              <a:rPr lang="zh-CN" altLang="en-US" sz="2000" dirty="0"/>
              <a:t>映射和在目录页面增加一个链接</a:t>
            </a:r>
            <a:r>
              <a:rPr lang="en-US" altLang="zh-CN" sz="2000" dirty="0"/>
              <a:t>.</a:t>
            </a:r>
            <a:r>
              <a:rPr lang="zh-CN" altLang="en-US" sz="2000" dirty="0"/>
              <a:t>这里给出一点提示</a:t>
            </a:r>
            <a:r>
              <a:rPr lang="en-US" altLang="zh-CN" sz="2000" dirty="0"/>
              <a:t>.</a:t>
            </a:r>
            <a:endParaRPr lang="zh-CN" altLang="en-US" sz="2000"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1259632" y="2420888"/>
            <a:ext cx="7200800" cy="4355038"/>
          </a:xfrm>
          <a:prstGeom prst="rect">
            <a:avLst/>
          </a:prstGeom>
        </p:spPr>
        <p:txBody>
          <a:bodyPr wrap="square">
            <a:spAutoFit/>
          </a:bodyPr>
          <a:lstStyle/>
          <a:p>
            <a:r>
              <a:rPr lang="en-US" altLang="zh-CN" sz="1400" b="1" dirty="0">
                <a:solidFill>
                  <a:srgbClr val="333333"/>
                </a:solidFill>
                <a:latin typeface="Menlo"/>
              </a:rPr>
              <a:t>from</a:t>
            </a:r>
            <a:r>
              <a:rPr lang="en-US" altLang="zh-CN" sz="1400" dirty="0">
                <a:solidFill>
                  <a:srgbClr val="333333"/>
                </a:solidFill>
                <a:latin typeface="Menlo"/>
              </a:rPr>
              <a:t> </a:t>
            </a:r>
            <a:r>
              <a:rPr lang="en-US" altLang="zh-CN" sz="1400" dirty="0" err="1">
                <a:solidFill>
                  <a:srgbClr val="333333"/>
                </a:solidFill>
                <a:latin typeface="Menlo"/>
              </a:rPr>
              <a:t>rango.forms</a:t>
            </a:r>
            <a:r>
              <a:rPr lang="en-US" altLang="zh-CN" sz="1400" dirty="0">
                <a:solidFill>
                  <a:srgbClr val="333333"/>
                </a:solidFill>
                <a:latin typeface="Menlo"/>
              </a:rPr>
              <a:t> </a:t>
            </a:r>
            <a:r>
              <a:rPr lang="en-US" altLang="zh-CN" sz="1400" b="1" dirty="0">
                <a:solidFill>
                  <a:srgbClr val="333333"/>
                </a:solidFill>
                <a:latin typeface="Menlo"/>
              </a:rPr>
              <a:t>import</a:t>
            </a:r>
            <a:r>
              <a:rPr lang="en-US" altLang="zh-CN" sz="1400" dirty="0">
                <a:solidFill>
                  <a:srgbClr val="333333"/>
                </a:solidFill>
                <a:latin typeface="Menlo"/>
              </a:rPr>
              <a:t> </a:t>
            </a:r>
            <a:r>
              <a:rPr lang="en-US" altLang="zh-CN" sz="1400" dirty="0" err="1">
                <a:solidFill>
                  <a:srgbClr val="333333"/>
                </a:solidFill>
                <a:latin typeface="Menlo"/>
              </a:rPr>
              <a:t>PageForm</a:t>
            </a:r>
            <a:r>
              <a:rPr lang="en-US" altLang="zh-CN" sz="1400" dirty="0">
                <a:solidFill>
                  <a:srgbClr val="333333"/>
                </a:solidFill>
                <a:latin typeface="Menlo"/>
              </a:rPr>
              <a:t> </a:t>
            </a:r>
            <a:endParaRPr lang="en-US" altLang="zh-CN" sz="1400" dirty="0" smtClean="0">
              <a:solidFill>
                <a:srgbClr val="333333"/>
              </a:solidFill>
              <a:latin typeface="Menlo"/>
            </a:endParaRPr>
          </a:p>
          <a:p>
            <a:endParaRPr lang="en-US" altLang="zh-CN" sz="1400" b="1" dirty="0">
              <a:solidFill>
                <a:srgbClr val="333333"/>
              </a:solidFill>
              <a:latin typeface="Menlo"/>
            </a:endParaRPr>
          </a:p>
          <a:p>
            <a:r>
              <a:rPr lang="en-US" altLang="zh-CN" sz="1400" b="1" dirty="0" err="1" smtClean="0">
                <a:solidFill>
                  <a:srgbClr val="333333"/>
                </a:solidFill>
                <a:latin typeface="Menlo"/>
              </a:rPr>
              <a:t>def</a:t>
            </a:r>
            <a:r>
              <a:rPr lang="en-US" altLang="zh-CN" sz="1400" dirty="0" smtClean="0">
                <a:solidFill>
                  <a:srgbClr val="333333"/>
                </a:solidFill>
                <a:latin typeface="Menlo"/>
              </a:rPr>
              <a:t> </a:t>
            </a:r>
            <a:r>
              <a:rPr lang="en-US" altLang="zh-CN" sz="1400" b="1" dirty="0" err="1">
                <a:solidFill>
                  <a:srgbClr val="990000"/>
                </a:solidFill>
                <a:latin typeface="Menlo"/>
              </a:rPr>
              <a:t>add_page</a:t>
            </a:r>
            <a:r>
              <a:rPr lang="en-US" altLang="zh-CN" sz="1400" dirty="0">
                <a:solidFill>
                  <a:srgbClr val="333333"/>
                </a:solidFill>
                <a:latin typeface="Menlo"/>
              </a:rPr>
              <a:t>(request, </a:t>
            </a:r>
            <a:r>
              <a:rPr lang="en-US" altLang="zh-CN" sz="1400" dirty="0" err="1">
                <a:solidFill>
                  <a:srgbClr val="333333"/>
                </a:solidFill>
                <a:latin typeface="Menlo"/>
              </a:rPr>
              <a:t>category_name_slug</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try</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cat </a:t>
            </a:r>
            <a:r>
              <a:rPr lang="en-US" altLang="zh-CN" sz="1400" dirty="0">
                <a:solidFill>
                  <a:srgbClr val="333333"/>
                </a:solidFill>
                <a:latin typeface="Menlo"/>
              </a:rPr>
              <a:t>= </a:t>
            </a:r>
            <a:r>
              <a:rPr lang="en-US" altLang="zh-CN" sz="1400" dirty="0" err="1">
                <a:solidFill>
                  <a:srgbClr val="333333"/>
                </a:solidFill>
                <a:latin typeface="Menlo"/>
              </a:rPr>
              <a:t>Category.objects.get</a:t>
            </a:r>
            <a:r>
              <a:rPr lang="en-US" altLang="zh-CN" sz="1400" dirty="0">
                <a:solidFill>
                  <a:srgbClr val="333333"/>
                </a:solidFill>
                <a:latin typeface="Menlo"/>
              </a:rPr>
              <a:t>(slug=</a:t>
            </a:r>
            <a:r>
              <a:rPr lang="en-US" altLang="zh-CN" sz="1400" dirty="0" err="1">
                <a:solidFill>
                  <a:srgbClr val="333333"/>
                </a:solidFill>
                <a:latin typeface="Menlo"/>
              </a:rPr>
              <a:t>category_name_slug</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except</a:t>
            </a:r>
            <a:r>
              <a:rPr lang="en-US" altLang="zh-CN" sz="1400" dirty="0" smtClean="0">
                <a:solidFill>
                  <a:srgbClr val="333333"/>
                </a:solidFill>
                <a:latin typeface="Menlo"/>
              </a:rPr>
              <a:t> </a:t>
            </a:r>
            <a:r>
              <a:rPr lang="en-US" altLang="zh-CN" sz="1400" dirty="0" err="1">
                <a:solidFill>
                  <a:srgbClr val="333333"/>
                </a:solidFill>
                <a:latin typeface="Menlo"/>
              </a:rPr>
              <a:t>Category.DoesNotExist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cat </a:t>
            </a:r>
            <a:r>
              <a:rPr lang="en-US" altLang="zh-CN" sz="1400" dirty="0">
                <a:solidFill>
                  <a:srgbClr val="333333"/>
                </a:solidFill>
                <a:latin typeface="Menlo"/>
              </a:rPr>
              <a:t>= </a:t>
            </a:r>
            <a:r>
              <a:rPr lang="en-US" altLang="zh-CN" sz="1400" b="1" dirty="0">
                <a:solidFill>
                  <a:srgbClr val="333333"/>
                </a:solidFill>
                <a:latin typeface="Menlo"/>
              </a:rPr>
              <a:t>None</a:t>
            </a:r>
            <a:r>
              <a:rPr lang="en-US" altLang="zh-CN" sz="1400" dirty="0">
                <a:solidFill>
                  <a:srgbClr val="333333"/>
                </a:solidFill>
                <a:latin typeface="Menlo"/>
              </a:rPr>
              <a:t> </a:t>
            </a:r>
            <a:endParaRPr lang="en-US" altLang="zh-CN" sz="1400" dirty="0" smtClean="0">
              <a:solidFill>
                <a:srgbClr val="333333"/>
              </a:solidFill>
              <a:latin typeface="Menlo"/>
            </a:endParaRPr>
          </a:p>
          <a:p>
            <a:endParaRPr lang="en-US" altLang="zh-CN" sz="1400" b="1" dirty="0">
              <a:solidFill>
                <a:srgbClr val="333333"/>
              </a:solidFill>
              <a:latin typeface="Menlo"/>
            </a:endParaRPr>
          </a:p>
          <a:p>
            <a:r>
              <a:rPr lang="en-US" altLang="zh-CN" sz="1400" b="1" dirty="0" smtClean="0">
                <a:solidFill>
                  <a:srgbClr val="333333"/>
                </a:solidFill>
                <a:latin typeface="Menlo"/>
              </a:rPr>
              <a:t>    if</a:t>
            </a:r>
            <a:r>
              <a:rPr lang="en-US" altLang="zh-CN" sz="1400" dirty="0" smtClean="0">
                <a:solidFill>
                  <a:srgbClr val="333333"/>
                </a:solidFill>
                <a:latin typeface="Menlo"/>
              </a:rPr>
              <a:t> </a:t>
            </a:r>
            <a:r>
              <a:rPr lang="en-US" altLang="zh-CN" sz="1400" dirty="0" err="1">
                <a:solidFill>
                  <a:srgbClr val="333333"/>
                </a:solidFill>
                <a:latin typeface="Menlo"/>
              </a:rPr>
              <a:t>request.method</a:t>
            </a:r>
            <a:r>
              <a:rPr lang="en-US" altLang="zh-CN" sz="1400" dirty="0">
                <a:solidFill>
                  <a:srgbClr val="333333"/>
                </a:solidFill>
                <a:latin typeface="Menlo"/>
              </a:rPr>
              <a:t> == </a:t>
            </a:r>
            <a:r>
              <a:rPr lang="en-US" altLang="zh-CN" sz="1400" dirty="0">
                <a:solidFill>
                  <a:srgbClr val="DD1144"/>
                </a:solidFill>
                <a:latin typeface="Menlo"/>
              </a:rPr>
              <a:t>'POST'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form </a:t>
            </a:r>
            <a:r>
              <a:rPr lang="en-US" altLang="zh-CN" sz="1400" dirty="0">
                <a:solidFill>
                  <a:srgbClr val="333333"/>
                </a:solidFill>
                <a:latin typeface="Menlo"/>
              </a:rPr>
              <a:t>= </a:t>
            </a:r>
            <a:r>
              <a:rPr lang="en-US" altLang="zh-CN" sz="1400" dirty="0" err="1">
                <a:solidFill>
                  <a:srgbClr val="333333"/>
                </a:solidFill>
                <a:latin typeface="Menlo"/>
              </a:rPr>
              <a:t>PageForm</a:t>
            </a:r>
            <a:r>
              <a:rPr lang="en-US" altLang="zh-CN" sz="1400" dirty="0">
                <a:solidFill>
                  <a:srgbClr val="333333"/>
                </a:solidFill>
                <a:latin typeface="Menlo"/>
              </a:rPr>
              <a:t>(</a:t>
            </a:r>
            <a:r>
              <a:rPr lang="en-US" altLang="zh-CN" sz="1400" dirty="0" err="1">
                <a:solidFill>
                  <a:srgbClr val="333333"/>
                </a:solidFill>
                <a:latin typeface="Menlo"/>
              </a:rPr>
              <a:t>request.POST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if</a:t>
            </a:r>
            <a:r>
              <a:rPr lang="en-US" altLang="zh-CN" sz="1400" dirty="0" smtClean="0">
                <a:solidFill>
                  <a:srgbClr val="333333"/>
                </a:solidFill>
                <a:latin typeface="Menlo"/>
              </a:rPr>
              <a:t> </a:t>
            </a:r>
            <a:r>
              <a:rPr lang="en-US" altLang="zh-CN" sz="1400" dirty="0" err="1">
                <a:solidFill>
                  <a:srgbClr val="333333"/>
                </a:solidFill>
                <a:latin typeface="Menlo"/>
              </a:rPr>
              <a:t>form.is_valid</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if</a:t>
            </a:r>
            <a:r>
              <a:rPr lang="en-US" altLang="zh-CN" sz="1400" dirty="0" smtClean="0">
                <a:solidFill>
                  <a:srgbClr val="333333"/>
                </a:solidFill>
                <a:latin typeface="Menlo"/>
              </a:rPr>
              <a:t> </a:t>
            </a:r>
            <a:r>
              <a:rPr lang="en-US" altLang="zh-CN" sz="1400" dirty="0">
                <a:solidFill>
                  <a:srgbClr val="333333"/>
                </a:solidFill>
                <a:latin typeface="Menlo"/>
              </a:rPr>
              <a:t>cat: </a:t>
            </a:r>
            <a:endParaRPr lang="en-US" altLang="zh-CN" sz="1400" dirty="0" smtClean="0">
              <a:solidFill>
                <a:srgbClr val="333333"/>
              </a:solidFill>
              <a:latin typeface="Menlo"/>
            </a:endParaRPr>
          </a:p>
          <a:p>
            <a:r>
              <a:rPr lang="en-US" altLang="zh-CN" sz="1400" dirty="0" smtClean="0">
                <a:solidFill>
                  <a:srgbClr val="333333"/>
                </a:solidFill>
                <a:latin typeface="Menlo"/>
              </a:rPr>
              <a:t>                 page </a:t>
            </a:r>
            <a:r>
              <a:rPr lang="en-US" altLang="zh-CN" sz="1400" dirty="0">
                <a:solidFill>
                  <a:srgbClr val="333333"/>
                </a:solidFill>
                <a:latin typeface="Menlo"/>
              </a:rPr>
              <a:t>= </a:t>
            </a:r>
            <a:r>
              <a:rPr lang="en-US" altLang="zh-CN" sz="1400" dirty="0" err="1">
                <a:solidFill>
                  <a:srgbClr val="333333"/>
                </a:solidFill>
                <a:latin typeface="Menlo"/>
              </a:rPr>
              <a:t>form.save</a:t>
            </a:r>
            <a:r>
              <a:rPr lang="en-US" altLang="zh-CN" sz="1400" dirty="0">
                <a:solidFill>
                  <a:srgbClr val="333333"/>
                </a:solidFill>
                <a:latin typeface="Menlo"/>
              </a:rPr>
              <a:t>(commit=</a:t>
            </a:r>
            <a:r>
              <a:rPr lang="en-US" altLang="zh-CN" sz="1400" b="1" dirty="0">
                <a:solidFill>
                  <a:srgbClr val="333333"/>
                </a:solidFill>
                <a:latin typeface="Menlo"/>
              </a:rPr>
              <a:t>False</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err="1" smtClean="0">
                <a:solidFill>
                  <a:srgbClr val="333333"/>
                </a:solidFill>
                <a:latin typeface="Menlo"/>
              </a:rPr>
              <a:t>page.category</a:t>
            </a:r>
            <a:r>
              <a:rPr lang="en-US" altLang="zh-CN" sz="1400" dirty="0" smtClean="0">
                <a:solidFill>
                  <a:srgbClr val="333333"/>
                </a:solidFill>
                <a:latin typeface="Menlo"/>
              </a:rPr>
              <a:t> </a:t>
            </a:r>
            <a:r>
              <a:rPr lang="en-US" altLang="zh-CN" sz="1400" dirty="0">
                <a:solidFill>
                  <a:srgbClr val="333333"/>
                </a:solidFill>
                <a:latin typeface="Menlo"/>
              </a:rPr>
              <a:t>= cat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err="1" smtClean="0">
                <a:solidFill>
                  <a:srgbClr val="333333"/>
                </a:solidFill>
                <a:latin typeface="Menlo"/>
              </a:rPr>
              <a:t>page.views</a:t>
            </a:r>
            <a:r>
              <a:rPr lang="en-US" altLang="zh-CN" sz="1400" dirty="0" smtClean="0">
                <a:solidFill>
                  <a:srgbClr val="333333"/>
                </a:solidFill>
                <a:latin typeface="Menlo"/>
              </a:rPr>
              <a:t> </a:t>
            </a:r>
            <a:r>
              <a:rPr lang="en-US" altLang="zh-CN" sz="1400" dirty="0">
                <a:solidFill>
                  <a:srgbClr val="333333"/>
                </a:solidFill>
                <a:latin typeface="Menlo"/>
              </a:rPr>
              <a:t>= </a:t>
            </a:r>
            <a:r>
              <a:rPr lang="en-US" altLang="zh-CN" sz="1400" dirty="0">
                <a:solidFill>
                  <a:srgbClr val="008080"/>
                </a:solidFill>
                <a:latin typeface="Menlo"/>
              </a:rPr>
              <a:t>0</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err="1" smtClean="0">
                <a:solidFill>
                  <a:srgbClr val="333333"/>
                </a:solidFill>
                <a:latin typeface="Menlo"/>
              </a:rPr>
              <a:t>page.save</a:t>
            </a:r>
            <a:r>
              <a:rPr lang="en-US" altLang="zh-CN" sz="1400" dirty="0">
                <a:solidFill>
                  <a:srgbClr val="333333"/>
                </a:solidFill>
                <a:latin typeface="Menlo"/>
              </a:rPr>
              <a:t>() </a:t>
            </a:r>
            <a:r>
              <a:rPr lang="en-US" altLang="zh-CN" sz="1400" i="1" dirty="0">
                <a:solidFill>
                  <a:srgbClr val="999988"/>
                </a:solidFill>
                <a:latin typeface="Menlo"/>
              </a:rPr>
              <a:t># probably better to use a redirect here.</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return</a:t>
            </a:r>
            <a:r>
              <a:rPr lang="en-US" altLang="zh-CN" sz="1400" dirty="0" smtClean="0">
                <a:solidFill>
                  <a:srgbClr val="333333"/>
                </a:solidFill>
                <a:latin typeface="Menlo"/>
              </a:rPr>
              <a:t> </a:t>
            </a:r>
            <a:r>
              <a:rPr lang="en-US" altLang="zh-CN" sz="1400" dirty="0">
                <a:solidFill>
                  <a:srgbClr val="333333"/>
                </a:solidFill>
                <a:latin typeface="Menlo"/>
              </a:rPr>
              <a:t>category(request, </a:t>
            </a:r>
            <a:r>
              <a:rPr lang="en-US" altLang="zh-CN" sz="1400" dirty="0" err="1">
                <a:solidFill>
                  <a:srgbClr val="333333"/>
                </a:solidFill>
                <a:latin typeface="Menlo"/>
              </a:rPr>
              <a:t>category_name_slug</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else</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b="1" dirty="0">
                <a:solidFill>
                  <a:srgbClr val="333333"/>
                </a:solidFill>
                <a:latin typeface="Menlo"/>
              </a:rPr>
              <a:t> </a:t>
            </a:r>
            <a:r>
              <a:rPr lang="en-US" altLang="zh-CN" sz="1400" b="1" dirty="0" smtClean="0">
                <a:solidFill>
                  <a:srgbClr val="333333"/>
                </a:solidFill>
                <a:latin typeface="Menlo"/>
              </a:rPr>
              <a:t>           print</a:t>
            </a:r>
            <a:r>
              <a:rPr lang="en-US" altLang="zh-CN" sz="1400" dirty="0" smtClean="0">
                <a:solidFill>
                  <a:srgbClr val="333333"/>
                </a:solidFill>
                <a:latin typeface="Menlo"/>
              </a:rPr>
              <a:t> </a:t>
            </a:r>
            <a:r>
              <a:rPr lang="en-US" altLang="zh-CN" sz="1400" dirty="0" err="1">
                <a:solidFill>
                  <a:srgbClr val="333333"/>
                </a:solidFill>
                <a:latin typeface="Menlo"/>
              </a:rPr>
              <a:t>form.errors</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100" b="1" dirty="0">
                <a:solidFill>
                  <a:srgbClr val="333333"/>
                </a:solidFill>
                <a:latin typeface="Menlo"/>
              </a:rPr>
              <a:t> </a:t>
            </a:r>
            <a:r>
              <a:rPr lang="en-US" altLang="zh-CN" sz="1100" b="1" dirty="0" smtClean="0">
                <a:solidFill>
                  <a:srgbClr val="333333"/>
                </a:solidFill>
                <a:latin typeface="Menlo"/>
              </a:rPr>
              <a:t>   </a:t>
            </a:r>
            <a:endParaRPr lang="zh-CN" altLang="en-US" sz="1100" dirty="0"/>
          </a:p>
        </p:txBody>
      </p:sp>
    </p:spTree>
    <p:extLst>
      <p:ext uri="{BB962C8B-B14F-4D97-AF65-F5344CB8AC3E}">
        <p14:creationId xmlns:p14="http://schemas.microsoft.com/office/powerpoint/2010/main" val="13277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72152" y="2464920"/>
            <a:ext cx="8229600" cy="3772392"/>
          </a:xfrm>
        </p:spPr>
        <p:txBody>
          <a:bodyPr>
            <a:normAutofit/>
          </a:bodyPr>
          <a:lstStyle/>
          <a:p>
            <a:pPr marL="342900" indent="-342900">
              <a:buFont typeface="Wingdings" panose="05000000000000000000" pitchFamily="2" charset="2"/>
              <a:buChar char="l"/>
            </a:pPr>
            <a:r>
              <a:rPr lang="zh-CN" altLang="en-US" dirty="0"/>
              <a:t>提示</a:t>
            </a:r>
          </a:p>
          <a:p>
            <a:pPr marL="800100" lvl="1" indent="-342900">
              <a:buFont typeface="Arial" panose="020B0604020202020204" pitchFamily="34" charset="0"/>
              <a:buChar char="•"/>
            </a:pPr>
            <a:r>
              <a:rPr lang="zh-CN" altLang="en-US" dirty="0"/>
              <a:t>修改</a:t>
            </a:r>
            <a:r>
              <a:rPr lang="en-US" altLang="zh-CN" dirty="0"/>
              <a:t>category()</a:t>
            </a:r>
            <a:r>
              <a:rPr lang="zh-CN" altLang="en-US" dirty="0"/>
              <a:t>视图</a:t>
            </a:r>
            <a:r>
              <a:rPr lang="en-US" altLang="zh-CN" dirty="0"/>
              <a:t>,</a:t>
            </a:r>
            <a:r>
              <a:rPr lang="zh-CN" altLang="en-US" dirty="0"/>
              <a:t>把</a:t>
            </a:r>
            <a:r>
              <a:rPr lang="en-US" altLang="zh-CN" dirty="0" err="1"/>
              <a:t>category_name_slug</a:t>
            </a:r>
            <a:r>
              <a:rPr lang="zh-CN" altLang="en-US" dirty="0"/>
              <a:t>加入进视图的</a:t>
            </a:r>
            <a:r>
              <a:rPr lang="en-US" altLang="zh-CN" dirty="0" err="1"/>
              <a:t>context_dict</a:t>
            </a:r>
            <a:r>
              <a:rPr lang="zh-CN" altLang="en-US" dirty="0"/>
              <a:t>字典</a:t>
            </a:r>
            <a:r>
              <a:rPr lang="en-US" altLang="zh-CN" dirty="0"/>
              <a:t>.</a:t>
            </a:r>
          </a:p>
          <a:p>
            <a:pPr marL="800100" lvl="1" indent="-342900">
              <a:buFont typeface="Arial" panose="020B0604020202020204" pitchFamily="34" charset="0"/>
              <a:buChar char="•"/>
            </a:pPr>
            <a:r>
              <a:rPr lang="zh-CN" altLang="en-US" dirty="0"/>
              <a:t>修改</a:t>
            </a:r>
            <a:r>
              <a:rPr lang="en-US" altLang="zh-CN" dirty="0"/>
              <a:t>category.html</a:t>
            </a:r>
            <a:r>
              <a:rPr lang="zh-CN" altLang="en-US" dirty="0"/>
              <a:t>添加</a:t>
            </a:r>
            <a:r>
              <a:rPr lang="en-US" altLang="zh-CN" dirty="0"/>
              <a:t>/</a:t>
            </a:r>
            <a:r>
              <a:rPr lang="en-US" altLang="zh-CN" dirty="0" err="1"/>
              <a:t>rango</a:t>
            </a:r>
            <a:r>
              <a:rPr lang="en-US" altLang="zh-CN" dirty="0"/>
              <a:t>/category/&lt;</a:t>
            </a:r>
            <a:r>
              <a:rPr lang="en-US" altLang="zh-CN" dirty="0" err="1"/>
              <a:t>category_name_url</a:t>
            </a:r>
            <a:r>
              <a:rPr lang="en-US" altLang="zh-CN" dirty="0"/>
              <a:t>&gt;/</a:t>
            </a:r>
            <a:r>
              <a:rPr lang="en-US" altLang="zh-CN" dirty="0" err="1"/>
              <a:t>add_page</a:t>
            </a:r>
            <a:r>
              <a:rPr lang="en-US" altLang="zh-CN" dirty="0"/>
              <a:t>/</a:t>
            </a:r>
            <a:r>
              <a:rPr lang="zh-CN" altLang="en-US" dirty="0"/>
              <a:t>链接</a:t>
            </a:r>
            <a:r>
              <a:rPr lang="en-US" altLang="zh-CN" dirty="0"/>
              <a:t>.</a:t>
            </a:r>
          </a:p>
          <a:p>
            <a:pPr marL="800100" lvl="1" indent="-342900">
              <a:buFont typeface="Arial" panose="020B0604020202020204" pitchFamily="34" charset="0"/>
              <a:buChar char="•"/>
            </a:pPr>
            <a:r>
              <a:rPr lang="zh-CN" altLang="en-US" dirty="0"/>
              <a:t>确保只有请求的目录存在时才会出现链接 </a:t>
            </a:r>
            <a:r>
              <a:rPr lang="en-US" altLang="zh-CN" dirty="0"/>
              <a:t>-</a:t>
            </a:r>
            <a:r>
              <a:rPr lang="zh-CN" altLang="en-US" dirty="0"/>
              <a:t>页面存在或不存在皆可</a:t>
            </a:r>
            <a:r>
              <a:rPr lang="en-US" altLang="zh-CN" dirty="0"/>
              <a:t>.</a:t>
            </a:r>
            <a:r>
              <a:rPr lang="zh-CN" altLang="en-US" dirty="0"/>
              <a:t>例如</a:t>
            </a:r>
            <a:r>
              <a:rPr lang="en-US" altLang="zh-CN" dirty="0"/>
              <a:t>,</a:t>
            </a:r>
            <a:r>
              <a:rPr lang="zh-CN" altLang="en-US" dirty="0"/>
              <a:t>在模板用</a:t>
            </a:r>
            <a:r>
              <a:rPr lang="en-US" altLang="zh-CN" dirty="0"/>
              <a:t>{% if category %} .... {% else %} A category by this name does not exist {% </a:t>
            </a:r>
            <a:r>
              <a:rPr lang="en-US" altLang="zh-CN" dirty="0" err="1"/>
              <a:t>endif</a:t>
            </a:r>
            <a:r>
              <a:rPr lang="en-US" altLang="zh-CN" dirty="0"/>
              <a:t> %}.</a:t>
            </a:r>
          </a:p>
          <a:p>
            <a:pPr marL="800100" lvl="1" indent="-342900">
              <a:buFont typeface="Arial" panose="020B0604020202020204" pitchFamily="34" charset="0"/>
              <a:buChar char="•"/>
            </a:pPr>
            <a:r>
              <a:rPr lang="zh-CN" altLang="en-US" dirty="0"/>
              <a:t>在</a:t>
            </a:r>
            <a:r>
              <a:rPr lang="en-US" altLang="zh-CN" dirty="0"/>
              <a:t>rangp/urls.py</a:t>
            </a:r>
            <a:r>
              <a:rPr lang="zh-CN" altLang="en-US" dirty="0"/>
              <a:t>修改</a:t>
            </a:r>
            <a:r>
              <a:rPr lang="en-US" altLang="zh-CN" dirty="0"/>
              <a:t>URL</a:t>
            </a:r>
            <a:r>
              <a:rPr lang="zh-CN" altLang="en-US" dirty="0"/>
              <a:t>映射</a:t>
            </a:r>
            <a:r>
              <a:rPr lang="en-US" altLang="zh-CN" dirty="0" smtClean="0"/>
              <a:t>.</a:t>
            </a:r>
          </a:p>
          <a:p>
            <a:pPr marL="800100" lvl="1" indent="-342900">
              <a:buFont typeface="Arial" panose="020B0604020202020204" pitchFamily="34" charset="0"/>
              <a:buChar char="•"/>
            </a:pPr>
            <a:r>
              <a:rPr lang="zh-CN" altLang="en-US" dirty="0" smtClean="0"/>
              <a:t>在</a:t>
            </a:r>
            <a:r>
              <a:rPr lang="en-US" altLang="zh-CN" dirty="0" smtClean="0"/>
              <a:t>’</a:t>
            </a:r>
            <a:r>
              <a:rPr lang="en-US" altLang="zh-CN" dirty="0" err="1" smtClean="0"/>
              <a:t>rango</a:t>
            </a:r>
            <a:r>
              <a:rPr lang="en-US" altLang="zh-CN" dirty="0" smtClean="0"/>
              <a:t>/category.html’</a:t>
            </a:r>
            <a:r>
              <a:rPr lang="zh-CN" altLang="en-US" dirty="0" smtClean="0"/>
              <a:t>中增加</a:t>
            </a:r>
            <a:endParaRPr lang="zh-CN" altLang="en-US"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467544" y="980728"/>
            <a:ext cx="7776864" cy="1477328"/>
          </a:xfrm>
          <a:prstGeom prst="rect">
            <a:avLst/>
          </a:prstGeom>
        </p:spPr>
        <p:txBody>
          <a:bodyPr wrap="square">
            <a:spAutoFit/>
          </a:bodyPr>
          <a:lstStyle/>
          <a:p>
            <a:r>
              <a:rPr lang="en-US" altLang="zh-CN" b="1" dirty="0" smtClean="0">
                <a:solidFill>
                  <a:srgbClr val="333333"/>
                </a:solidFill>
                <a:latin typeface="Menlo"/>
              </a:rPr>
              <a:t>    else</a:t>
            </a:r>
            <a:r>
              <a:rPr lang="en-US" altLang="zh-CN" dirty="0">
                <a:solidFill>
                  <a:srgbClr val="333333"/>
                </a:solidFill>
                <a:latin typeface="Menlo"/>
              </a:rPr>
              <a:t>: </a:t>
            </a:r>
          </a:p>
          <a:p>
            <a:r>
              <a:rPr lang="en-US" altLang="zh-CN" dirty="0">
                <a:solidFill>
                  <a:srgbClr val="333333"/>
                </a:solidFill>
                <a:latin typeface="Menlo"/>
              </a:rPr>
              <a:t>         form = </a:t>
            </a:r>
            <a:r>
              <a:rPr lang="en-US" altLang="zh-CN" dirty="0" err="1">
                <a:solidFill>
                  <a:srgbClr val="333333"/>
                </a:solidFill>
                <a:latin typeface="Menlo"/>
              </a:rPr>
              <a:t>PageForm</a:t>
            </a:r>
            <a:r>
              <a:rPr lang="en-US" altLang="zh-CN" dirty="0">
                <a:solidFill>
                  <a:srgbClr val="333333"/>
                </a:solidFill>
                <a:latin typeface="Menlo"/>
              </a:rPr>
              <a:t>() </a:t>
            </a:r>
          </a:p>
          <a:p>
            <a:r>
              <a:rPr lang="en-US" altLang="zh-CN" dirty="0">
                <a:solidFill>
                  <a:srgbClr val="333333"/>
                </a:solidFill>
                <a:latin typeface="Menlo"/>
              </a:rPr>
              <a:t>   </a:t>
            </a: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context_dict</a:t>
            </a:r>
            <a:r>
              <a:rPr lang="en-US" altLang="zh-CN" dirty="0" smtClean="0">
                <a:solidFill>
                  <a:srgbClr val="333333"/>
                </a:solidFill>
                <a:latin typeface="Menlo"/>
              </a:rPr>
              <a:t> </a:t>
            </a:r>
            <a:r>
              <a:rPr lang="en-US" altLang="zh-CN" dirty="0">
                <a:solidFill>
                  <a:srgbClr val="333333"/>
                </a:solidFill>
                <a:latin typeface="Menlo"/>
              </a:rPr>
              <a:t>= {</a:t>
            </a:r>
            <a:r>
              <a:rPr lang="en-US" altLang="zh-CN" dirty="0">
                <a:solidFill>
                  <a:srgbClr val="DD1144"/>
                </a:solidFill>
                <a:latin typeface="Menlo"/>
              </a:rPr>
              <a:t>'</a:t>
            </a:r>
            <a:r>
              <a:rPr lang="en-US" altLang="zh-CN" dirty="0" err="1">
                <a:solidFill>
                  <a:srgbClr val="DD1144"/>
                </a:solidFill>
                <a:latin typeface="Menlo"/>
              </a:rPr>
              <a:t>form'</a:t>
            </a:r>
            <a:r>
              <a:rPr lang="en-US" altLang="zh-CN" dirty="0" err="1">
                <a:solidFill>
                  <a:srgbClr val="333333"/>
                </a:solidFill>
                <a:latin typeface="Menlo"/>
              </a:rPr>
              <a:t>:form</a:t>
            </a:r>
            <a:r>
              <a:rPr lang="en-US" altLang="zh-CN" dirty="0">
                <a:solidFill>
                  <a:srgbClr val="333333"/>
                </a:solidFill>
                <a:latin typeface="Menlo"/>
              </a:rPr>
              <a:t>, </a:t>
            </a:r>
            <a:r>
              <a:rPr lang="en-US" altLang="zh-CN" dirty="0">
                <a:solidFill>
                  <a:srgbClr val="DD1144"/>
                </a:solidFill>
                <a:latin typeface="Menlo"/>
              </a:rPr>
              <a:t>'category'</a:t>
            </a:r>
            <a:r>
              <a:rPr lang="en-US" altLang="zh-CN" dirty="0">
                <a:solidFill>
                  <a:srgbClr val="333333"/>
                </a:solidFill>
                <a:latin typeface="Menlo"/>
              </a:rPr>
              <a:t>: cat} </a:t>
            </a: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a:solidFill>
                  <a:srgbClr val="333333"/>
                </a:solidFill>
                <a:latin typeface="Menlo"/>
              </a:rPr>
              <a:t>render(request, </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/add_page.html'</a:t>
            </a:r>
            <a:r>
              <a:rPr lang="en-US" altLang="zh-CN" dirty="0">
                <a:solidFill>
                  <a:srgbClr val="333333"/>
                </a:solidFill>
                <a:latin typeface="Menlo"/>
              </a:rPr>
              <a:t>, </a:t>
            </a:r>
            <a:r>
              <a:rPr lang="en-US" altLang="zh-CN" dirty="0" err="1">
                <a:solidFill>
                  <a:srgbClr val="333333"/>
                </a:solidFill>
                <a:latin typeface="Menlo"/>
              </a:rPr>
              <a:t>context_dict</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3127258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zh-CN" altLang="en-US" dirty="0">
                <a:solidFill>
                  <a:schemeClr val="bg1">
                    <a:lumMod val="75000"/>
                  </a:schemeClr>
                </a:solidFill>
              </a:rPr>
              <a:t>有趣的表</a:t>
            </a:r>
            <a:r>
              <a:rPr lang="zh-CN" altLang="en-US" dirty="0" smtClean="0">
                <a:solidFill>
                  <a:schemeClr val="bg1">
                    <a:lumMod val="75000"/>
                  </a:schemeClr>
                </a:solidFill>
              </a:rPr>
              <a:t>单</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t>用户验证</a:t>
            </a:r>
            <a:endParaRPr lang="en-US" altLang="zh-CN" dirty="0" smtClean="0"/>
          </a:p>
          <a:p>
            <a:pPr marL="342900" indent="-342900">
              <a:buFont typeface="Wingdings" panose="05000000000000000000" pitchFamily="2" charset="2"/>
              <a:buChar char="l"/>
            </a:pPr>
            <a:r>
              <a:rPr lang="zh-CN" altLang="en-US" dirty="0" smtClean="0">
                <a:solidFill>
                  <a:schemeClr val="bg1">
                    <a:lumMod val="75000"/>
                  </a:schemeClr>
                </a:solidFill>
              </a:rPr>
              <a:t>使用模板</a:t>
            </a:r>
            <a:endParaRPr lang="en-US" altLang="zh-CN" dirty="0" smtClean="0">
              <a:solidFill>
                <a:schemeClr val="bg1">
                  <a:lumMod val="75000"/>
                </a:schemeClr>
              </a:solidFill>
            </a:endParaRPr>
          </a:p>
          <a:p>
            <a:pPr marL="342900" indent="-342900">
              <a:buFont typeface="Wingdings" panose="05000000000000000000" pitchFamily="2" charset="2"/>
              <a:buChar char="l"/>
            </a:pPr>
            <a:r>
              <a:rPr lang="en-US" altLang="zh-CN" dirty="0">
                <a:solidFill>
                  <a:schemeClr val="bg1">
                    <a:lumMod val="75000"/>
                  </a:schemeClr>
                </a:solidFill>
              </a:rPr>
              <a:t>Cookies</a:t>
            </a:r>
            <a:r>
              <a:rPr lang="zh-CN" altLang="en-US" dirty="0">
                <a:solidFill>
                  <a:schemeClr val="bg1">
                    <a:lumMod val="75000"/>
                  </a:schemeClr>
                </a:solidFill>
              </a:rPr>
              <a:t>和</a:t>
            </a:r>
            <a:r>
              <a:rPr lang="en-US" altLang="zh-CN" dirty="0">
                <a:solidFill>
                  <a:schemeClr val="bg1">
                    <a:lumMod val="75000"/>
                  </a:schemeClr>
                </a:solidFill>
              </a:rPr>
              <a:t>Sessions</a:t>
            </a:r>
          </a:p>
          <a:p>
            <a:pPr marL="342900" indent="-342900">
              <a:buFont typeface="Wingdings" panose="05000000000000000000" pitchFamily="2" charset="2"/>
              <a:buChar char="l"/>
            </a:pPr>
            <a:r>
              <a:rPr lang="zh-CN" altLang="en-US" dirty="0">
                <a:solidFill>
                  <a:schemeClr val="bg1">
                    <a:lumMod val="75000"/>
                  </a:schemeClr>
                </a:solidFill>
              </a:rPr>
              <a:t>使用</a:t>
            </a:r>
            <a:r>
              <a:rPr lang="en-US" altLang="zh-CN" dirty="0">
                <a:solidFill>
                  <a:schemeClr val="bg1">
                    <a:lumMod val="75000"/>
                  </a:schemeClr>
                </a:solidFill>
              </a:rPr>
              <a:t>DRR</a:t>
            </a:r>
            <a:r>
              <a:rPr lang="zh-CN" altLang="en-US" dirty="0">
                <a:solidFill>
                  <a:schemeClr val="bg1">
                    <a:lumMod val="75000"/>
                  </a:schemeClr>
                </a:solidFill>
              </a:rPr>
              <a:t>进行验证</a:t>
            </a:r>
          </a:p>
          <a:p>
            <a:pPr marL="342900" indent="-342900">
              <a:buFont typeface="Wingdings" panose="05000000000000000000" pitchFamily="2" charset="2"/>
              <a:buChar char="l"/>
            </a:pPr>
            <a:r>
              <a:rPr lang="en-US" altLang="zh-CN" dirty="0">
                <a:solidFill>
                  <a:schemeClr val="bg1">
                    <a:lumMod val="75000"/>
                  </a:schemeClr>
                </a:solidFill>
              </a:rPr>
              <a:t>Bootstrap</a:t>
            </a:r>
            <a:r>
              <a:rPr lang="zh-CN" altLang="en-US" dirty="0">
                <a:solidFill>
                  <a:schemeClr val="bg1">
                    <a:lumMod val="75000"/>
                  </a:schemeClr>
                </a:solidFill>
              </a:rPr>
              <a:t>和</a:t>
            </a:r>
            <a:r>
              <a:rPr lang="en-US" altLang="zh-CN" dirty="0">
                <a:solidFill>
                  <a:schemeClr val="bg1">
                    <a:lumMod val="75000"/>
                  </a:schemeClr>
                </a:solidFill>
              </a:rPr>
              <a:t>Rango</a:t>
            </a:r>
          </a:p>
          <a:p>
            <a:pPr marL="342900" indent="-342900">
              <a:buFont typeface="Wingdings" panose="05000000000000000000" pitchFamily="2" charset="2"/>
              <a:buChar char="l"/>
            </a:pPr>
            <a:endParaRPr lang="en-US" altLang="zh-CN" dirty="0" smtClean="0">
              <a:solidFill>
                <a:schemeClr val="bg1">
                  <a:lumMod val="75000"/>
                </a:schemeClr>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smtClean="0"/>
              <a:t>(</a:t>
            </a:r>
            <a:r>
              <a:rPr lang="zh-CN" altLang="en-US" dirty="0" smtClean="0"/>
              <a:t>二</a:t>
            </a:r>
            <a:r>
              <a:rPr lang="en-US" altLang="zh-CN" dirty="0" smtClean="0"/>
              <a:t>)</a:t>
            </a:r>
            <a:endParaRPr lang="zh-CN" altLang="en-US" dirty="0"/>
          </a:p>
        </p:txBody>
      </p:sp>
    </p:spTree>
    <p:extLst>
      <p:ext uri="{BB962C8B-B14F-4D97-AF65-F5344CB8AC3E}">
        <p14:creationId xmlns:p14="http://schemas.microsoft.com/office/powerpoint/2010/main" val="4082298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a:t>教程的下一部分将教会你</a:t>
            </a:r>
            <a:r>
              <a:rPr lang="en-US" altLang="zh-CN" dirty="0"/>
              <a:t>Django</a:t>
            </a:r>
            <a:r>
              <a:rPr lang="zh-CN" altLang="en-US" dirty="0"/>
              <a:t>的用户验证机制</a:t>
            </a:r>
            <a:r>
              <a:rPr lang="en-US" altLang="zh-CN" dirty="0"/>
              <a:t>.</a:t>
            </a:r>
            <a:r>
              <a:rPr lang="zh-CN" altLang="en-US" dirty="0"/>
              <a:t>我们将会使用</a:t>
            </a:r>
            <a:r>
              <a:rPr lang="en-US" altLang="zh-CN" dirty="0"/>
              <a:t>Django</a:t>
            </a:r>
            <a:r>
              <a:rPr lang="zh-CN" altLang="en-US" dirty="0"/>
              <a:t>标准包</a:t>
            </a:r>
            <a:r>
              <a:rPr lang="en-US" altLang="zh-CN" dirty="0" err="1"/>
              <a:t>django.contrib.auth</a:t>
            </a:r>
            <a:r>
              <a:rPr lang="zh-CN" altLang="en-US" dirty="0"/>
              <a:t>的</a:t>
            </a:r>
            <a:r>
              <a:rPr lang="en-US" altLang="zh-CN" dirty="0" err="1"/>
              <a:t>auth</a:t>
            </a:r>
            <a:r>
              <a:rPr lang="zh-CN" altLang="en-US" dirty="0"/>
              <a:t>应用</a:t>
            </a:r>
            <a:r>
              <a:rPr lang="en-US" altLang="zh-CN" dirty="0"/>
              <a:t>.</a:t>
            </a:r>
            <a:r>
              <a:rPr lang="zh-CN" altLang="en-US" dirty="0"/>
              <a:t>通过 </a:t>
            </a:r>
            <a:r>
              <a:rPr lang="en-US" altLang="zh-CN" dirty="0"/>
              <a:t>Django’s official documentation on Authentication,</a:t>
            </a:r>
            <a:r>
              <a:rPr lang="zh-CN" altLang="en-US" dirty="0"/>
              <a:t>应用包含下面几方面</a:t>
            </a:r>
            <a:r>
              <a:rPr lang="en-US" altLang="zh-CN" dirty="0" smtClean="0"/>
              <a:t>.</a:t>
            </a:r>
            <a:endParaRPr lang="en-US" altLang="zh-CN" dirty="0"/>
          </a:p>
          <a:p>
            <a:pPr marL="800100" lvl="1" indent="-342900">
              <a:buFont typeface="Wingdings" panose="05000000000000000000" pitchFamily="2" charset="2"/>
              <a:buChar char="Ø"/>
            </a:pPr>
            <a:r>
              <a:rPr lang="zh-CN" altLang="en-US" dirty="0"/>
              <a:t>用户</a:t>
            </a:r>
            <a:r>
              <a:rPr lang="en-US" altLang="zh-CN" dirty="0"/>
              <a:t>.</a:t>
            </a:r>
          </a:p>
          <a:p>
            <a:pPr marL="800100" lvl="1" indent="-342900">
              <a:buFont typeface="Wingdings" panose="05000000000000000000" pitchFamily="2" charset="2"/>
              <a:buChar char="Ø"/>
            </a:pPr>
            <a:r>
              <a:rPr lang="zh-CN" altLang="en-US" dirty="0"/>
              <a:t>权限</a:t>
            </a:r>
            <a:r>
              <a:rPr lang="en-US" altLang="zh-CN" dirty="0"/>
              <a:t>:</a:t>
            </a:r>
            <a:r>
              <a:rPr lang="zh-CN" altLang="en-US" dirty="0"/>
              <a:t>一系列的二进制标志</a:t>
            </a:r>
            <a:r>
              <a:rPr lang="en-US" altLang="zh-CN" dirty="0"/>
              <a:t>(</a:t>
            </a:r>
            <a:r>
              <a:rPr lang="zh-CN" altLang="en-US" dirty="0"/>
              <a:t>例如 </a:t>
            </a:r>
            <a:r>
              <a:rPr lang="en-US" altLang="zh-CN" dirty="0"/>
              <a:t>yes/no)</a:t>
            </a:r>
            <a:r>
              <a:rPr lang="zh-CN" altLang="en-US" dirty="0"/>
              <a:t>决定用户可以做或不可以做什么</a:t>
            </a:r>
            <a:r>
              <a:rPr lang="en-US" altLang="zh-CN" dirty="0"/>
              <a:t>.</a:t>
            </a:r>
          </a:p>
          <a:p>
            <a:pPr marL="800100" lvl="1" indent="-342900">
              <a:buFont typeface="Wingdings" panose="05000000000000000000" pitchFamily="2" charset="2"/>
              <a:buChar char="Ø"/>
            </a:pPr>
            <a:r>
              <a:rPr lang="zh-CN" altLang="en-US" dirty="0"/>
              <a:t>群组</a:t>
            </a:r>
            <a:r>
              <a:rPr lang="en-US" altLang="zh-CN" dirty="0"/>
              <a:t>:</a:t>
            </a:r>
            <a:r>
              <a:rPr lang="zh-CN" altLang="en-US" dirty="0"/>
              <a:t>为不止一个用户提供权限的方法</a:t>
            </a:r>
            <a:r>
              <a:rPr lang="en-US" altLang="zh-CN" dirty="0"/>
              <a:t>.</a:t>
            </a:r>
          </a:p>
          <a:p>
            <a:pPr marL="800100" lvl="1" indent="-342900">
              <a:buFont typeface="Wingdings" panose="05000000000000000000" pitchFamily="2" charset="2"/>
              <a:buChar char="Ø"/>
            </a:pPr>
            <a:r>
              <a:rPr lang="zh-CN" altLang="en-US" dirty="0"/>
              <a:t>用户登录的表单和视图工具</a:t>
            </a:r>
            <a:r>
              <a:rPr lang="en-US" altLang="zh-CN" dirty="0"/>
              <a:t>,</a:t>
            </a:r>
            <a:r>
              <a:rPr lang="zh-CN" altLang="en-US" dirty="0"/>
              <a:t>还有限制内容</a:t>
            </a:r>
            <a:r>
              <a:rPr lang="en-US" altLang="zh-CN" dirty="0"/>
              <a:t>.</a:t>
            </a:r>
          </a:p>
          <a:p>
            <a:pPr marL="342900" indent="-342900">
              <a:buFont typeface="Wingdings" panose="05000000000000000000" pitchFamily="2" charset="2"/>
              <a:buChar char="l"/>
            </a:pPr>
            <a:r>
              <a:rPr lang="zh-CN" altLang="en-US" dirty="0"/>
              <a:t>在用户验证方面</a:t>
            </a:r>
            <a:r>
              <a:rPr lang="en-US" altLang="zh-CN" dirty="0"/>
              <a:t>Django</a:t>
            </a:r>
            <a:r>
              <a:rPr lang="zh-CN" altLang="en-US" dirty="0"/>
              <a:t>可以做很多</a:t>
            </a:r>
            <a:r>
              <a:rPr lang="en-US" altLang="zh-CN" dirty="0"/>
              <a:t>.</a:t>
            </a:r>
            <a:r>
              <a:rPr lang="zh-CN" altLang="en-US" dirty="0"/>
              <a:t>我们将从基础开始学习</a:t>
            </a:r>
            <a:r>
              <a:rPr lang="en-US" altLang="zh-CN" dirty="0"/>
              <a:t>.</a:t>
            </a:r>
            <a:r>
              <a:rPr lang="zh-CN" altLang="en-US" dirty="0"/>
              <a:t>这将非常有利于建立使用它们的信心和它们运行的理念</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17302947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在你使用</a:t>
            </a:r>
            <a:r>
              <a:rPr lang="en-US" altLang="zh-CN" dirty="0"/>
              <a:t>Django</a:t>
            </a:r>
            <a:r>
              <a:rPr lang="zh-CN" altLang="en-US" dirty="0"/>
              <a:t>的验证之前</a:t>
            </a:r>
            <a:r>
              <a:rPr lang="en-US" altLang="zh-CN" dirty="0"/>
              <a:t>,</a:t>
            </a:r>
            <a:r>
              <a:rPr lang="zh-CN" altLang="en-US" dirty="0"/>
              <a:t>你需要确定在你的</a:t>
            </a:r>
            <a:r>
              <a:rPr lang="en-US" altLang="zh-CN" dirty="0"/>
              <a:t>Rango</a:t>
            </a:r>
            <a:r>
              <a:rPr lang="zh-CN" altLang="en-US" dirty="0"/>
              <a:t>项目的</a:t>
            </a:r>
            <a:r>
              <a:rPr lang="en-US" altLang="zh-CN" dirty="0"/>
              <a:t>settings.py</a:t>
            </a:r>
            <a:r>
              <a:rPr lang="zh-CN" altLang="en-US" dirty="0"/>
              <a:t>文件里已经设置了相关内容</a:t>
            </a:r>
            <a:r>
              <a:rPr lang="en-US" altLang="zh-CN" dirty="0" smtClean="0"/>
              <a:t>.</a:t>
            </a:r>
            <a:endParaRPr lang="en-US" altLang="zh-CN" dirty="0"/>
          </a:p>
          <a:p>
            <a:pPr marL="342900" indent="-342900">
              <a:buFont typeface="Wingdings" panose="05000000000000000000" pitchFamily="2" charset="2"/>
              <a:buChar char="l"/>
            </a:pPr>
            <a:r>
              <a:rPr lang="zh-CN" altLang="en-US" dirty="0"/>
              <a:t>在</a:t>
            </a:r>
            <a:r>
              <a:rPr lang="en-US" altLang="zh-CN" dirty="0"/>
              <a:t>settings.py</a:t>
            </a:r>
            <a:r>
              <a:rPr lang="zh-CN" altLang="en-US" dirty="0"/>
              <a:t>文件里找到</a:t>
            </a:r>
            <a:r>
              <a:rPr lang="en-US" altLang="zh-CN" dirty="0"/>
              <a:t>INSTALLED_APPS</a:t>
            </a:r>
            <a:r>
              <a:rPr lang="zh-CN" altLang="en-US" dirty="0"/>
              <a:t>元组</a:t>
            </a:r>
            <a:r>
              <a:rPr lang="en-US" altLang="zh-CN" dirty="0"/>
              <a:t>,</a:t>
            </a:r>
            <a:r>
              <a:rPr lang="zh-CN" altLang="en-US" dirty="0"/>
              <a:t>检查</a:t>
            </a:r>
            <a:r>
              <a:rPr lang="en-US" altLang="zh-CN" dirty="0" err="1"/>
              <a:t>django.contrib.auth</a:t>
            </a:r>
            <a:r>
              <a:rPr lang="zh-CN" altLang="en-US" dirty="0"/>
              <a:t>和</a:t>
            </a:r>
            <a:r>
              <a:rPr lang="en-US" altLang="zh-CN" dirty="0" err="1"/>
              <a:t>django.contrib.contenttypes</a:t>
            </a:r>
            <a:r>
              <a:rPr lang="zh-CN" altLang="en-US" dirty="0"/>
              <a:t>是否在元组里</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971600" y="3429000"/>
            <a:ext cx="7632848" cy="2585323"/>
          </a:xfrm>
          <a:prstGeom prst="rect">
            <a:avLst/>
          </a:prstGeom>
        </p:spPr>
        <p:txBody>
          <a:bodyPr wrap="square">
            <a:spAutoFit/>
          </a:bodyPr>
          <a:lstStyle/>
          <a:p>
            <a:r>
              <a:rPr lang="en-US" altLang="zh-CN" b="1" dirty="0">
                <a:solidFill>
                  <a:srgbClr val="333333"/>
                </a:solidFill>
                <a:latin typeface="Menlo"/>
              </a:rPr>
              <a:t>INSTALLED_APPS</a:t>
            </a:r>
            <a:r>
              <a:rPr lang="en-US" altLang="zh-CN" dirty="0">
                <a:solidFill>
                  <a:srgbClr val="333333"/>
                </a:solidFill>
                <a:latin typeface="Menlo"/>
              </a:rPr>
              <a:t> = ( </a:t>
            </a:r>
            <a:endParaRPr lang="en-US" altLang="zh-CN" dirty="0" smtClean="0">
              <a:solidFill>
                <a:srgbClr val="333333"/>
              </a:solidFill>
              <a:latin typeface="Menlo"/>
            </a:endParaRPr>
          </a:p>
          <a:p>
            <a:r>
              <a:rPr lang="en-US" altLang="zh-CN" dirty="0" smtClean="0">
                <a:solidFill>
                  <a:srgbClr val="DD1144"/>
                </a:solidFill>
                <a:latin typeface="Menlo"/>
              </a:rPr>
              <a:t>'</a:t>
            </a:r>
            <a:r>
              <a:rPr lang="en-US" altLang="zh-CN" dirty="0" err="1" smtClean="0">
                <a:solidFill>
                  <a:srgbClr val="DD1144"/>
                </a:solidFill>
                <a:latin typeface="Menlo"/>
              </a:rPr>
              <a:t>django.contrib.admin</a:t>
            </a:r>
            <a:r>
              <a:rPr lang="en-US" altLang="zh-CN" dirty="0">
                <a:solidFill>
                  <a:srgbClr val="DD1144"/>
                </a:solidFill>
                <a:latin typeface="Menlo"/>
              </a:rPr>
              <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DD1144"/>
                </a:solidFill>
                <a:latin typeface="Menlo"/>
              </a:rPr>
              <a:t>'</a:t>
            </a:r>
            <a:r>
              <a:rPr lang="en-US" altLang="zh-CN" dirty="0" err="1" smtClean="0">
                <a:solidFill>
                  <a:srgbClr val="DD1144"/>
                </a:solidFill>
                <a:latin typeface="Menlo"/>
              </a:rPr>
              <a:t>django.contrib.auth</a:t>
            </a:r>
            <a:r>
              <a:rPr lang="en-US" altLang="zh-CN" dirty="0">
                <a:solidFill>
                  <a:srgbClr val="DD1144"/>
                </a:solidFill>
                <a:latin typeface="Menlo"/>
              </a:rPr>
              <a:t>'</a:t>
            </a:r>
            <a:r>
              <a:rPr lang="en-US" altLang="zh-CN" dirty="0">
                <a:solidFill>
                  <a:srgbClr val="333333"/>
                </a:solidFill>
                <a:latin typeface="Menlo"/>
              </a:rPr>
              <a:t>, </a:t>
            </a:r>
            <a:r>
              <a:rPr lang="en-US" altLang="zh-CN" dirty="0" smtClean="0">
                <a:solidFill>
                  <a:srgbClr val="333333"/>
                </a:solidFill>
                <a:latin typeface="Menlo"/>
              </a:rPr>
              <a:t># add this new</a:t>
            </a:r>
          </a:p>
          <a:p>
            <a:r>
              <a:rPr lang="en-US" altLang="zh-CN" dirty="0" smtClean="0">
                <a:solidFill>
                  <a:srgbClr val="DD1144"/>
                </a:solidFill>
                <a:latin typeface="Menlo"/>
              </a:rPr>
              <a:t>'</a:t>
            </a:r>
            <a:r>
              <a:rPr lang="en-US" altLang="zh-CN" dirty="0" err="1" smtClean="0">
                <a:solidFill>
                  <a:srgbClr val="DD1144"/>
                </a:solidFill>
                <a:latin typeface="Menlo"/>
              </a:rPr>
              <a:t>django.contrib.contenttypes</a:t>
            </a:r>
            <a:r>
              <a:rPr lang="en-US" altLang="zh-CN" dirty="0" smtClean="0">
                <a:solidFill>
                  <a:srgbClr val="DD1144"/>
                </a:solidFill>
                <a:latin typeface="Menlo"/>
              </a:rPr>
              <a:t>'</a:t>
            </a:r>
            <a:r>
              <a:rPr lang="en-US" altLang="zh-CN" dirty="0" smtClean="0">
                <a:solidFill>
                  <a:srgbClr val="333333"/>
                </a:solidFill>
                <a:latin typeface="Menlo"/>
              </a:rPr>
              <a:t>, </a:t>
            </a:r>
            <a:r>
              <a:rPr lang="en-US" altLang="zh-CN" dirty="0">
                <a:solidFill>
                  <a:srgbClr val="333333"/>
                </a:solidFill>
                <a:latin typeface="Menlo"/>
              </a:rPr>
              <a:t># add this </a:t>
            </a:r>
            <a:r>
              <a:rPr lang="en-US" altLang="zh-CN" dirty="0" smtClean="0">
                <a:solidFill>
                  <a:srgbClr val="333333"/>
                </a:solidFill>
                <a:latin typeface="Menlo"/>
              </a:rPr>
              <a:t>new</a:t>
            </a:r>
          </a:p>
          <a:p>
            <a:r>
              <a:rPr lang="en-US" altLang="zh-CN" dirty="0" smtClean="0">
                <a:solidFill>
                  <a:srgbClr val="DD1144"/>
                </a:solidFill>
                <a:latin typeface="Menlo"/>
              </a:rPr>
              <a:t>'</a:t>
            </a:r>
            <a:r>
              <a:rPr lang="en-US" altLang="zh-CN" dirty="0" err="1" smtClean="0">
                <a:solidFill>
                  <a:srgbClr val="DD1144"/>
                </a:solidFill>
                <a:latin typeface="Menlo"/>
              </a:rPr>
              <a:t>django.contrib.sessions</a:t>
            </a:r>
            <a:r>
              <a:rPr lang="en-US" altLang="zh-CN" dirty="0">
                <a:solidFill>
                  <a:srgbClr val="DD1144"/>
                </a:solidFill>
                <a:latin typeface="Menlo"/>
              </a:rPr>
              <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DD1144"/>
                </a:solidFill>
                <a:latin typeface="Menlo"/>
              </a:rPr>
              <a:t>'</a:t>
            </a:r>
            <a:r>
              <a:rPr lang="en-US" altLang="zh-CN" dirty="0" err="1" smtClean="0">
                <a:solidFill>
                  <a:srgbClr val="DD1144"/>
                </a:solidFill>
                <a:latin typeface="Menlo"/>
              </a:rPr>
              <a:t>django.contrib.messages</a:t>
            </a:r>
            <a:r>
              <a:rPr lang="en-US" altLang="zh-CN" dirty="0">
                <a:solidFill>
                  <a:srgbClr val="DD1144"/>
                </a:solidFill>
                <a:latin typeface="Menlo"/>
              </a:rPr>
              <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DD1144"/>
                </a:solidFill>
                <a:latin typeface="Menlo"/>
              </a:rPr>
              <a:t>'</a:t>
            </a:r>
            <a:r>
              <a:rPr lang="en-US" altLang="zh-CN" dirty="0" err="1" smtClean="0">
                <a:solidFill>
                  <a:srgbClr val="DD1144"/>
                </a:solidFill>
                <a:latin typeface="Menlo"/>
              </a:rPr>
              <a:t>django.contrib.staticfiles</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smtClean="0">
                <a:solidFill>
                  <a:srgbClr val="DD1144"/>
                </a:solidFill>
                <a:latin typeface="Menlo"/>
              </a:rPr>
              <a:t>'</a:t>
            </a:r>
            <a:r>
              <a:rPr lang="en-US" altLang="zh-CN" dirty="0" err="1" smtClean="0">
                <a:solidFill>
                  <a:srgbClr val="DD1144"/>
                </a:solidFill>
                <a:latin typeface="Menlo"/>
              </a:rPr>
              <a:t>rango</a:t>
            </a:r>
            <a:r>
              <a:rPr lang="en-US" altLang="zh-CN" dirty="0">
                <a:solidFill>
                  <a:srgbClr val="DD1144"/>
                </a:solidFill>
                <a:latin typeface="Menlo"/>
              </a:rPr>
              <a: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a:t>
            </a:r>
            <a:endParaRPr lang="zh-CN" altLang="en-US" dirty="0"/>
          </a:p>
        </p:txBody>
      </p:sp>
    </p:spTree>
    <p:extLst>
      <p:ext uri="{BB962C8B-B14F-4D97-AF65-F5344CB8AC3E}">
        <p14:creationId xmlns:p14="http://schemas.microsoft.com/office/powerpoint/2010/main" val="3847122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zh-CN" altLang="en-US" dirty="0"/>
              <a:t>有趣的表</a:t>
            </a:r>
            <a:r>
              <a:rPr lang="zh-CN" altLang="en-US" dirty="0" smtClean="0"/>
              <a:t>单</a:t>
            </a:r>
            <a:endParaRPr lang="en-US" altLang="zh-CN" dirty="0" smtClean="0"/>
          </a:p>
          <a:p>
            <a:pPr marL="342900" indent="-342900">
              <a:buFont typeface="Wingdings" panose="05000000000000000000" pitchFamily="2" charset="2"/>
              <a:buChar char="l"/>
            </a:pPr>
            <a:r>
              <a:rPr lang="zh-CN" altLang="en-US" dirty="0" smtClean="0"/>
              <a:t>用户验证</a:t>
            </a:r>
            <a:endParaRPr lang="en-US" altLang="zh-CN" dirty="0" smtClean="0"/>
          </a:p>
          <a:p>
            <a:pPr marL="342900" indent="-342900">
              <a:buFont typeface="Wingdings" panose="05000000000000000000" pitchFamily="2" charset="2"/>
              <a:buChar char="l"/>
            </a:pPr>
            <a:r>
              <a:rPr lang="zh-CN" altLang="en-US" dirty="0" smtClean="0"/>
              <a:t>使用模板</a:t>
            </a:r>
            <a:endParaRPr lang="en-US" altLang="zh-CN" dirty="0" smtClean="0"/>
          </a:p>
          <a:p>
            <a:pPr marL="342900" indent="-342900">
              <a:buFont typeface="Wingdings" panose="05000000000000000000" pitchFamily="2" charset="2"/>
              <a:buChar char="l"/>
            </a:pPr>
            <a:r>
              <a:rPr lang="en-US" altLang="zh-CN" dirty="0" smtClean="0"/>
              <a:t>Cookies</a:t>
            </a:r>
            <a:r>
              <a:rPr lang="zh-CN" altLang="en-US" dirty="0"/>
              <a:t>和</a:t>
            </a:r>
            <a:r>
              <a:rPr lang="en-US" altLang="zh-CN" dirty="0" smtClean="0"/>
              <a:t>Sessions</a:t>
            </a:r>
          </a:p>
          <a:p>
            <a:pPr marL="342900" indent="-342900">
              <a:buFont typeface="Wingdings" panose="05000000000000000000" pitchFamily="2" charset="2"/>
              <a:buChar char="l"/>
            </a:pPr>
            <a:r>
              <a:rPr lang="zh-CN" altLang="en-US" dirty="0"/>
              <a:t>使用</a:t>
            </a:r>
            <a:r>
              <a:rPr lang="en-US" altLang="zh-CN" dirty="0"/>
              <a:t>DRR</a:t>
            </a:r>
            <a:r>
              <a:rPr lang="zh-CN" altLang="en-US" dirty="0"/>
              <a:t>进行验证</a:t>
            </a:r>
          </a:p>
          <a:p>
            <a:pPr marL="342900" indent="-342900">
              <a:buFont typeface="Wingdings" panose="05000000000000000000" pitchFamily="2" charset="2"/>
              <a:buChar char="l"/>
            </a:pPr>
            <a:r>
              <a:rPr lang="en-US" altLang="zh-CN" dirty="0"/>
              <a:t>Bootstrap</a:t>
            </a:r>
            <a:r>
              <a:rPr lang="zh-CN" altLang="en-US" dirty="0"/>
              <a:t>和</a:t>
            </a:r>
            <a:r>
              <a:rPr lang="en-US" altLang="zh-CN" dirty="0"/>
              <a:t>Rango</a:t>
            </a:r>
          </a:p>
          <a:p>
            <a:pPr marL="342900" indent="-342900">
              <a:buFont typeface="Wingdings" panose="05000000000000000000" pitchFamily="2" charset="2"/>
              <a:buChar char="l"/>
            </a:pPr>
            <a:endParaRPr lang="en-US" altLang="zh-CN" dirty="0"/>
          </a:p>
          <a:p>
            <a:endParaRPr lang="en-US" altLang="zh-CN" dirty="0" smtClean="0"/>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smtClean="0"/>
              <a:t>(</a:t>
            </a:r>
            <a:r>
              <a:rPr lang="zh-CN" altLang="en-US" dirty="0" smtClean="0"/>
              <a:t>二</a:t>
            </a:r>
            <a:r>
              <a:rPr lang="en-US" altLang="zh-CN" dirty="0" smtClean="0"/>
              <a:t>)</a:t>
            </a:r>
            <a:endParaRPr lang="zh-CN" altLang="en-US" dirty="0"/>
          </a:p>
        </p:txBody>
      </p:sp>
    </p:spTree>
    <p:extLst>
      <p:ext uri="{BB962C8B-B14F-4D97-AF65-F5344CB8AC3E}">
        <p14:creationId xmlns:p14="http://schemas.microsoft.com/office/powerpoint/2010/main" val="1428923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a:t>django.contrib.auth</a:t>
            </a:r>
            <a:r>
              <a:rPr lang="zh-CN" altLang="en-US" dirty="0"/>
              <a:t>为</a:t>
            </a:r>
            <a:r>
              <a:rPr lang="en-US" altLang="zh-CN" dirty="0"/>
              <a:t>Django</a:t>
            </a:r>
            <a:r>
              <a:rPr lang="zh-CN" altLang="en-US" dirty="0"/>
              <a:t>提供访问认证系统</a:t>
            </a:r>
            <a:r>
              <a:rPr lang="en-US" altLang="zh-CN" dirty="0" smtClean="0"/>
              <a:t>,</a:t>
            </a:r>
          </a:p>
          <a:p>
            <a:pPr marL="342900" indent="-342900">
              <a:buFont typeface="Wingdings" panose="05000000000000000000" pitchFamily="2" charset="2"/>
              <a:buChar char="l"/>
            </a:pPr>
            <a:r>
              <a:rPr lang="en-US" altLang="zh-CN" dirty="0" err="1" smtClean="0"/>
              <a:t>django.contrib.contenttypes</a:t>
            </a:r>
            <a:r>
              <a:rPr lang="zh-CN" altLang="en-US" dirty="0"/>
              <a:t>可以通过认证的应用程序来跟踪安装的数据库模型</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密码默认将会用 </a:t>
            </a:r>
            <a:r>
              <a:rPr lang="en-US" altLang="zh-CN" dirty="0">
                <a:hlinkClick r:id="rId2"/>
              </a:rPr>
              <a:t>PBKDF2 algorithm</a:t>
            </a:r>
            <a:r>
              <a:rPr lang="zh-CN" altLang="en-US" dirty="0"/>
              <a:t>进行储存</a:t>
            </a:r>
            <a:r>
              <a:rPr lang="en-US" altLang="zh-CN" dirty="0"/>
              <a:t>,</a:t>
            </a:r>
            <a:r>
              <a:rPr lang="zh-CN" altLang="en-US" dirty="0"/>
              <a:t>它可以安全的保存你用户的数据</a:t>
            </a:r>
            <a:r>
              <a:rPr lang="en-US" altLang="zh-CN" dirty="0"/>
              <a:t>.</a:t>
            </a:r>
            <a:r>
              <a:rPr lang="zh-CN" altLang="en-US" dirty="0"/>
              <a:t>在 </a:t>
            </a:r>
            <a:r>
              <a:rPr lang="en-US" altLang="zh-CN" dirty="0">
                <a:hlinkClick r:id="rId3"/>
              </a:rPr>
              <a:t>official Django documentation on how </a:t>
            </a:r>
            <a:r>
              <a:rPr lang="en-US" altLang="zh-CN" dirty="0" err="1">
                <a:hlinkClick r:id="rId3"/>
              </a:rPr>
              <a:t>django</a:t>
            </a:r>
            <a:r>
              <a:rPr lang="en-US" altLang="zh-CN" dirty="0">
                <a:hlinkClick r:id="rId3"/>
              </a:rPr>
              <a:t> stores passwords</a:t>
            </a:r>
            <a:r>
              <a:rPr lang="zh-CN" altLang="en-US" dirty="0"/>
              <a:t>你可以了解到更多</a:t>
            </a:r>
            <a:r>
              <a:rPr lang="en-US" altLang="zh-CN" dirty="0"/>
              <a:t>,</a:t>
            </a:r>
            <a:r>
              <a:rPr lang="zh-CN" altLang="en-US" dirty="0"/>
              <a:t>文档还提供了使用不同的哈希算法来提高安全等级</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906237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lnSpcReduction="10000"/>
          </a:bodyPr>
          <a:lstStyle/>
          <a:p>
            <a:pPr marL="342900" indent="-342900">
              <a:buFont typeface="Wingdings" panose="05000000000000000000" pitchFamily="2" charset="2"/>
              <a:buChar char="l"/>
            </a:pPr>
            <a:r>
              <a:rPr lang="zh-CN" altLang="en-US" dirty="0"/>
              <a:t>用户</a:t>
            </a:r>
            <a:r>
              <a:rPr lang="zh-CN" altLang="en-US" dirty="0" smtClean="0"/>
              <a:t>模型</a:t>
            </a:r>
            <a:endParaRPr lang="en-US" altLang="zh-CN" dirty="0" smtClean="0"/>
          </a:p>
          <a:p>
            <a:pPr marL="342900" indent="-342900">
              <a:buFont typeface="Wingdings" panose="05000000000000000000" pitchFamily="2" charset="2"/>
              <a:buChar char="Ø"/>
            </a:pPr>
            <a:r>
              <a:rPr lang="en-US" altLang="zh-CN" dirty="0"/>
              <a:t>Django</a:t>
            </a:r>
            <a:r>
              <a:rPr lang="zh-CN" altLang="en-US" dirty="0"/>
              <a:t>认证系统最重要的部分就是</a:t>
            </a:r>
            <a:r>
              <a:rPr lang="en-US" altLang="zh-CN" dirty="0"/>
              <a:t>User</a:t>
            </a:r>
            <a:r>
              <a:rPr lang="zh-CN" altLang="en-US" dirty="0"/>
              <a:t>对象</a:t>
            </a:r>
            <a:r>
              <a:rPr lang="en-US" altLang="zh-CN" dirty="0"/>
              <a:t>,</a:t>
            </a:r>
            <a:r>
              <a:rPr lang="zh-CN" altLang="en-US" dirty="0"/>
              <a:t>它位于</a:t>
            </a:r>
            <a:r>
              <a:rPr lang="en-US" altLang="zh-CN" dirty="0" err="1"/>
              <a:t>django.contrib.auth.models.User</a:t>
            </a:r>
            <a:r>
              <a:rPr lang="en-US" altLang="zh-CN" dirty="0"/>
              <a:t>.</a:t>
            </a:r>
            <a:r>
              <a:rPr lang="zh-CN" altLang="en-US" dirty="0"/>
              <a:t>一个</a:t>
            </a:r>
            <a:r>
              <a:rPr lang="en-US" altLang="zh-CN" dirty="0"/>
              <a:t>User</a:t>
            </a:r>
            <a:r>
              <a:rPr lang="zh-CN" altLang="en-US" dirty="0"/>
              <a:t>对象代表了和</a:t>
            </a:r>
            <a:r>
              <a:rPr lang="en-US" altLang="zh-CN" dirty="0"/>
              <a:t>Django</a:t>
            </a:r>
            <a:r>
              <a:rPr lang="zh-CN" altLang="en-US" dirty="0"/>
              <a:t>应用交互的用户</a:t>
            </a:r>
            <a:r>
              <a:rPr lang="en-US" altLang="zh-CN" dirty="0"/>
              <a:t>. Django documentation on User objects </a:t>
            </a:r>
            <a:r>
              <a:rPr lang="zh-CN" altLang="en-US" dirty="0"/>
              <a:t>有详尽的描述</a:t>
            </a:r>
            <a:r>
              <a:rPr lang="en-US" altLang="zh-CN" dirty="0" smtClean="0"/>
              <a:t>.</a:t>
            </a:r>
            <a:endParaRPr lang="en-US" altLang="zh-CN" dirty="0"/>
          </a:p>
          <a:p>
            <a:pPr marL="342900" indent="-342900">
              <a:buFont typeface="Wingdings" panose="05000000000000000000" pitchFamily="2" charset="2"/>
              <a:buChar char="Ø"/>
            </a:pPr>
            <a:r>
              <a:rPr lang="en-US" altLang="zh-CN" dirty="0"/>
              <a:t>User</a:t>
            </a:r>
            <a:r>
              <a:rPr lang="zh-CN" altLang="en-US" dirty="0"/>
              <a:t>模型主要有</a:t>
            </a:r>
            <a:r>
              <a:rPr lang="en-US" altLang="zh-CN" dirty="0"/>
              <a:t>5</a:t>
            </a:r>
            <a:r>
              <a:rPr lang="zh-CN" altLang="en-US" dirty="0"/>
              <a:t>个属性</a:t>
            </a:r>
            <a:r>
              <a:rPr lang="en-US" altLang="zh-CN" dirty="0"/>
              <a:t>.</a:t>
            </a:r>
            <a:r>
              <a:rPr lang="zh-CN" altLang="en-US" dirty="0"/>
              <a:t>它们是</a:t>
            </a:r>
            <a:r>
              <a:rPr lang="en-US" altLang="zh-CN" dirty="0" smtClean="0"/>
              <a:t>:</a:t>
            </a:r>
            <a:endParaRPr lang="en-US" altLang="zh-CN" dirty="0"/>
          </a:p>
          <a:p>
            <a:pPr marL="800100" lvl="1" indent="-342900">
              <a:buFont typeface="Arial" panose="020B0604020202020204" pitchFamily="34" charset="0"/>
              <a:buChar char="•"/>
            </a:pPr>
            <a:r>
              <a:rPr lang="zh-CN" altLang="en-US" dirty="0"/>
              <a:t>账户的用户名</a:t>
            </a:r>
            <a:r>
              <a:rPr lang="en-US" altLang="zh-CN" dirty="0"/>
              <a:t>;</a:t>
            </a:r>
          </a:p>
          <a:p>
            <a:pPr marL="800100" lvl="1" indent="-342900">
              <a:buFont typeface="Arial" panose="020B0604020202020204" pitchFamily="34" charset="0"/>
              <a:buChar char="•"/>
            </a:pPr>
            <a:r>
              <a:rPr lang="zh-CN" altLang="en-US" dirty="0"/>
              <a:t>账户密码</a:t>
            </a:r>
            <a:r>
              <a:rPr lang="en-US" altLang="zh-CN" dirty="0"/>
              <a:t>;</a:t>
            </a:r>
          </a:p>
          <a:p>
            <a:pPr marL="800100" lvl="1" indent="-342900">
              <a:buFont typeface="Arial" panose="020B0604020202020204" pitchFamily="34" charset="0"/>
              <a:buChar char="•"/>
            </a:pPr>
            <a:r>
              <a:rPr lang="zh-CN" altLang="en-US" dirty="0"/>
              <a:t>用户邮箱地址</a:t>
            </a:r>
            <a:r>
              <a:rPr lang="en-US" altLang="zh-CN" dirty="0"/>
              <a:t>;</a:t>
            </a:r>
          </a:p>
          <a:p>
            <a:pPr marL="800100" lvl="1" indent="-342900">
              <a:buFont typeface="Arial" panose="020B0604020202020204" pitchFamily="34" charset="0"/>
              <a:buChar char="•"/>
            </a:pPr>
            <a:r>
              <a:rPr lang="zh-CN" altLang="en-US" dirty="0"/>
              <a:t>用户名</a:t>
            </a:r>
            <a:r>
              <a:rPr lang="en-US" altLang="zh-CN" dirty="0"/>
              <a:t>;</a:t>
            </a:r>
          </a:p>
          <a:p>
            <a:pPr marL="800100" lvl="1" indent="-342900">
              <a:buFont typeface="Arial" panose="020B0604020202020204" pitchFamily="34" charset="0"/>
              <a:buChar char="•"/>
            </a:pPr>
            <a:r>
              <a:rPr lang="zh-CN" altLang="en-US" dirty="0"/>
              <a:t>用户姓</a:t>
            </a:r>
            <a:r>
              <a:rPr lang="en-US" altLang="zh-CN" dirty="0"/>
              <a:t>;</a:t>
            </a:r>
          </a:p>
          <a:p>
            <a:pPr marL="342900" indent="-342900">
              <a:buFont typeface="Wingdings" panose="05000000000000000000" pitchFamily="2" charset="2"/>
              <a:buChar char="Ø"/>
            </a:pPr>
            <a:r>
              <a:rPr lang="zh-CN" altLang="en-US" dirty="0"/>
              <a:t>模型也有其他一些属性像</a:t>
            </a:r>
            <a:r>
              <a:rPr lang="en-US" altLang="zh-CN" dirty="0" err="1"/>
              <a:t>is_active</a:t>
            </a:r>
            <a:r>
              <a:rPr lang="en-US" altLang="zh-CN" dirty="0"/>
              <a:t>(</a:t>
            </a:r>
            <a:r>
              <a:rPr lang="zh-CN" altLang="en-US" dirty="0"/>
              <a:t>决定账户是活动还是非活动状态</a:t>
            </a:r>
            <a:r>
              <a:rPr lang="en-US" altLang="zh-CN" dirty="0"/>
              <a:t>).</a:t>
            </a:r>
            <a:r>
              <a:rPr lang="zh-CN" altLang="en-US" dirty="0"/>
              <a:t>查看</a:t>
            </a:r>
            <a:r>
              <a:rPr lang="en-US" altLang="zh-CN" dirty="0"/>
              <a:t>official Django documentation on the user model,</a:t>
            </a:r>
            <a:r>
              <a:rPr lang="zh-CN" altLang="en-US" dirty="0"/>
              <a:t>这里有完整的</a:t>
            </a:r>
            <a:r>
              <a:rPr lang="en-US" altLang="zh-CN" dirty="0"/>
              <a:t>User</a:t>
            </a:r>
            <a:r>
              <a:rPr lang="zh-CN" altLang="en-US" dirty="0"/>
              <a:t>模型属性列表</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1422936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增加用户</a:t>
            </a:r>
            <a:r>
              <a:rPr lang="zh-CN" altLang="en-US" dirty="0" smtClean="0"/>
              <a:t>属性</a:t>
            </a:r>
            <a:endParaRPr lang="en-US" altLang="zh-CN" dirty="0" smtClean="0"/>
          </a:p>
          <a:p>
            <a:pPr marL="342900" indent="-342900">
              <a:buFont typeface="Wingdings" panose="05000000000000000000" pitchFamily="2" charset="2"/>
              <a:buChar char="l"/>
            </a:pPr>
            <a:r>
              <a:rPr lang="zh-CN" altLang="en-US" dirty="0"/>
              <a:t>如果你希望在</a:t>
            </a:r>
            <a:r>
              <a:rPr lang="en-US" altLang="zh-CN" dirty="0"/>
              <a:t>User</a:t>
            </a:r>
            <a:r>
              <a:rPr lang="zh-CN" altLang="en-US" dirty="0"/>
              <a:t>模型里加入其他属性</a:t>
            </a:r>
            <a:r>
              <a:rPr lang="en-US" altLang="zh-CN" dirty="0"/>
              <a:t>,</a:t>
            </a:r>
            <a:r>
              <a:rPr lang="zh-CN" altLang="en-US" dirty="0"/>
              <a:t>你需要创建一个和</a:t>
            </a:r>
            <a:r>
              <a:rPr lang="en-US" altLang="zh-CN" dirty="0"/>
              <a:t>User</a:t>
            </a:r>
            <a:r>
              <a:rPr lang="zh-CN" altLang="en-US" dirty="0"/>
              <a:t>模型相关的模型</a:t>
            </a:r>
            <a:r>
              <a:rPr lang="en-US" altLang="zh-CN" dirty="0"/>
              <a:t>.</a:t>
            </a:r>
            <a:r>
              <a:rPr lang="zh-CN" altLang="en-US" dirty="0"/>
              <a:t>对于我们的</a:t>
            </a:r>
            <a:r>
              <a:rPr lang="en-US" altLang="zh-CN" dirty="0"/>
              <a:t>Rango</a:t>
            </a:r>
            <a:r>
              <a:rPr lang="zh-CN" altLang="en-US" dirty="0"/>
              <a:t>应用</a:t>
            </a:r>
            <a:r>
              <a:rPr lang="en-US" altLang="zh-CN" dirty="0"/>
              <a:t>,</a:t>
            </a:r>
            <a:r>
              <a:rPr lang="zh-CN" altLang="en-US" dirty="0"/>
              <a:t>我们希望为我们的用户增加两个属性</a:t>
            </a:r>
            <a:r>
              <a:rPr lang="en-US" altLang="zh-CN" dirty="0"/>
              <a:t>.</a:t>
            </a:r>
            <a:r>
              <a:rPr lang="zh-CN" altLang="en-US" dirty="0"/>
              <a:t>我们希望包含</a:t>
            </a:r>
            <a:r>
              <a:rPr lang="en-US" altLang="zh-CN" dirty="0" smtClean="0"/>
              <a:t>:</a:t>
            </a:r>
            <a:endParaRPr lang="en-US" altLang="zh-CN" dirty="0"/>
          </a:p>
          <a:p>
            <a:pPr marL="800100" lvl="1" indent="-342900">
              <a:buFont typeface="Arial" panose="020B0604020202020204" pitchFamily="34" charset="0"/>
              <a:buChar char="•"/>
            </a:pPr>
            <a:r>
              <a:rPr lang="en-US" altLang="zh-CN" dirty="0" err="1"/>
              <a:t>URLField</a:t>
            </a:r>
            <a:r>
              <a:rPr lang="en-US" altLang="zh-CN" dirty="0"/>
              <a:t>,</a:t>
            </a:r>
            <a:r>
              <a:rPr lang="zh-CN" altLang="en-US" dirty="0"/>
              <a:t>允许用户写明自己的网站</a:t>
            </a:r>
            <a:r>
              <a:rPr lang="en-US" altLang="zh-CN" dirty="0"/>
              <a:t>;</a:t>
            </a:r>
          </a:p>
          <a:p>
            <a:pPr marL="800100" lvl="1" indent="-342900">
              <a:buFont typeface="Arial" panose="020B0604020202020204" pitchFamily="34" charset="0"/>
              <a:buChar char="•"/>
            </a:pPr>
            <a:r>
              <a:rPr lang="en-US" altLang="zh-CN" dirty="0" err="1"/>
              <a:t>ImageField</a:t>
            </a:r>
            <a:r>
              <a:rPr lang="en-US" altLang="zh-CN" dirty="0"/>
              <a:t>,</a:t>
            </a:r>
            <a:r>
              <a:rPr lang="zh-CN" altLang="en-US" dirty="0"/>
              <a:t>允许用户在它们的档案里添加图片</a:t>
            </a:r>
            <a:r>
              <a:rPr lang="en-US" altLang="zh-CN" dirty="0"/>
              <a:t>.</a:t>
            </a:r>
          </a:p>
          <a:p>
            <a:pPr marL="342900" indent="-342900">
              <a:buFont typeface="Wingdings" panose="05000000000000000000" pitchFamily="2" charset="2"/>
              <a:buChar char="l"/>
            </a:pPr>
            <a:r>
              <a:rPr lang="zh-CN" altLang="en-US" dirty="0"/>
              <a:t>可以再</a:t>
            </a:r>
            <a:r>
              <a:rPr lang="en-US" altLang="zh-CN" dirty="0"/>
              <a:t>Rango</a:t>
            </a:r>
            <a:r>
              <a:rPr lang="zh-CN" altLang="en-US" dirty="0"/>
              <a:t>的</a:t>
            </a:r>
            <a:r>
              <a:rPr lang="en-US" altLang="zh-CN" dirty="0"/>
              <a:t>models.py</a:t>
            </a:r>
            <a:r>
              <a:rPr lang="zh-CN" altLang="en-US" dirty="0"/>
              <a:t>文件里增加模型</a:t>
            </a:r>
            <a:r>
              <a:rPr lang="en-US" altLang="zh-CN" dirty="0"/>
              <a:t>.</a:t>
            </a:r>
            <a:r>
              <a:rPr lang="zh-CN" altLang="en-US" dirty="0"/>
              <a:t>让我们加入</a:t>
            </a:r>
            <a:r>
              <a:rPr lang="en-US" altLang="zh-CN" dirty="0" err="1"/>
              <a:t>UserProfile</a:t>
            </a:r>
            <a:r>
              <a:rPr lang="zh-CN" altLang="en-US" dirty="0"/>
              <a:t>模型</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975482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23528" y="1124744"/>
            <a:ext cx="8496944" cy="3416320"/>
          </a:xfrm>
          <a:prstGeom prst="rect">
            <a:avLst/>
          </a:prstGeom>
        </p:spPr>
        <p:txBody>
          <a:bodyPr wrap="square">
            <a:spAutoFit/>
          </a:bodyPr>
          <a:lstStyle/>
          <a:p>
            <a:r>
              <a:rPr lang="en-US" altLang="zh-CN" b="1" dirty="0">
                <a:solidFill>
                  <a:srgbClr val="333333"/>
                </a:solidFill>
                <a:latin typeface="Menlo"/>
              </a:rPr>
              <a:t>from </a:t>
            </a:r>
            <a:r>
              <a:rPr lang="en-US" altLang="zh-CN" b="1" dirty="0" err="1">
                <a:solidFill>
                  <a:srgbClr val="333333"/>
                </a:solidFill>
                <a:latin typeface="Menlo"/>
              </a:rPr>
              <a:t>django.contrib.auth.models</a:t>
            </a:r>
            <a:r>
              <a:rPr lang="en-US" altLang="zh-CN" b="1" dirty="0">
                <a:solidFill>
                  <a:srgbClr val="333333"/>
                </a:solidFill>
                <a:latin typeface="Menlo"/>
              </a:rPr>
              <a:t> import User</a:t>
            </a:r>
            <a:endParaRPr lang="en-US" altLang="zh-CN" b="1" dirty="0" smtClean="0">
              <a:solidFill>
                <a:srgbClr val="333333"/>
              </a:solidFill>
              <a:latin typeface="Menlo"/>
            </a:endParaRPr>
          </a:p>
          <a:p>
            <a:endParaRPr lang="en-US" altLang="zh-CN" b="1" dirty="0">
              <a:solidFill>
                <a:srgbClr val="333333"/>
              </a:solidFill>
              <a:latin typeface="Menlo"/>
            </a:endParaRPr>
          </a:p>
          <a:p>
            <a:r>
              <a:rPr lang="en-US" altLang="zh-CN" b="1" dirty="0" smtClean="0">
                <a:solidFill>
                  <a:srgbClr val="333333"/>
                </a:solidFill>
                <a:latin typeface="Menlo"/>
              </a:rPr>
              <a:t>class</a:t>
            </a:r>
            <a:r>
              <a:rPr lang="en-US" altLang="zh-CN" dirty="0" smtClean="0">
                <a:solidFill>
                  <a:srgbClr val="333333"/>
                </a:solidFill>
                <a:latin typeface="Menlo"/>
              </a:rPr>
              <a:t> </a:t>
            </a:r>
            <a:r>
              <a:rPr lang="en-US" altLang="zh-CN" b="1" dirty="0" err="1">
                <a:solidFill>
                  <a:srgbClr val="445588"/>
                </a:solidFill>
                <a:latin typeface="Menlo"/>
              </a:rPr>
              <a:t>UserProfile</a:t>
            </a:r>
            <a:r>
              <a:rPr lang="en-US" altLang="zh-CN" dirty="0">
                <a:solidFill>
                  <a:srgbClr val="333333"/>
                </a:solidFill>
                <a:latin typeface="Menlo"/>
              </a:rPr>
              <a:t>(</a:t>
            </a:r>
            <a:r>
              <a:rPr lang="en-US" altLang="zh-CN" dirty="0" err="1">
                <a:solidFill>
                  <a:srgbClr val="333333"/>
                </a:solidFill>
                <a:latin typeface="Menlo"/>
              </a:rPr>
              <a:t>models.Model</a:t>
            </a:r>
            <a:r>
              <a:rPr lang="en-US" altLang="zh-CN" dirty="0">
                <a:solidFill>
                  <a:srgbClr val="333333"/>
                </a:solidFill>
                <a:latin typeface="Menlo"/>
              </a:rPr>
              <a:t>): </a:t>
            </a:r>
            <a:endParaRPr lang="en-US" altLang="zh-CN" dirty="0" smtClean="0">
              <a:solidFill>
                <a:srgbClr val="333333"/>
              </a:solidFill>
              <a:latin typeface="Menlo"/>
            </a:endParaRPr>
          </a:p>
          <a:p>
            <a:r>
              <a:rPr lang="en-US" altLang="zh-CN" i="1" dirty="0">
                <a:solidFill>
                  <a:srgbClr val="333333"/>
                </a:solidFill>
                <a:latin typeface="Menlo"/>
              </a:rPr>
              <a:t> </a:t>
            </a:r>
            <a:r>
              <a:rPr lang="en-US" altLang="zh-CN" i="1" dirty="0" smtClean="0">
                <a:solidFill>
                  <a:srgbClr val="333333"/>
                </a:solidFill>
                <a:latin typeface="Menlo"/>
              </a:rPr>
              <a:t>   </a:t>
            </a:r>
            <a:r>
              <a:rPr lang="en-US" altLang="zh-CN" i="1" dirty="0" smtClean="0">
                <a:solidFill>
                  <a:srgbClr val="999988"/>
                </a:solidFill>
                <a:latin typeface="Menlo"/>
              </a:rPr>
              <a:t># </a:t>
            </a:r>
            <a:r>
              <a:rPr lang="en-US" altLang="zh-CN" i="1" dirty="0">
                <a:solidFill>
                  <a:srgbClr val="999988"/>
                </a:solidFill>
                <a:latin typeface="Menlo"/>
              </a:rPr>
              <a:t>This line is required. Links </a:t>
            </a:r>
            <a:r>
              <a:rPr lang="en-US" altLang="zh-CN" i="1" dirty="0" err="1">
                <a:solidFill>
                  <a:srgbClr val="999988"/>
                </a:solidFill>
                <a:latin typeface="Menlo"/>
              </a:rPr>
              <a:t>UserProfile</a:t>
            </a:r>
            <a:r>
              <a:rPr lang="en-US" altLang="zh-CN" i="1" dirty="0">
                <a:solidFill>
                  <a:srgbClr val="999988"/>
                </a:solidFill>
                <a:latin typeface="Menlo"/>
              </a:rPr>
              <a:t> to a User model instance</a:t>
            </a:r>
            <a:r>
              <a:rPr lang="en-US" altLang="zh-CN" i="1" dirty="0" smtClean="0">
                <a:solidFill>
                  <a:srgbClr val="999988"/>
                </a:solidFill>
                <a:latin typeface="Menlo"/>
              </a:rPr>
              <a:t>.</a:t>
            </a:r>
          </a:p>
          <a:p>
            <a:r>
              <a:rPr lang="en-US" altLang="zh-CN" i="1" dirty="0">
                <a:solidFill>
                  <a:srgbClr val="999988"/>
                </a:solidFill>
                <a:latin typeface="Menlo"/>
              </a:rPr>
              <a:t> </a:t>
            </a:r>
            <a:r>
              <a:rPr lang="en-US" altLang="zh-CN" i="1" dirty="0" smtClean="0">
                <a:solidFill>
                  <a:srgbClr val="999988"/>
                </a:solidFill>
                <a:latin typeface="Menlo"/>
              </a:rPr>
              <a:t>  </a:t>
            </a:r>
            <a:r>
              <a:rPr lang="en-US" altLang="zh-CN" dirty="0" smtClean="0">
                <a:solidFill>
                  <a:srgbClr val="333333"/>
                </a:solidFill>
                <a:latin typeface="Menlo"/>
              </a:rPr>
              <a:t> </a:t>
            </a:r>
            <a:r>
              <a:rPr lang="en-US" altLang="zh-CN" dirty="0">
                <a:solidFill>
                  <a:srgbClr val="333333"/>
                </a:solidFill>
                <a:latin typeface="Menlo"/>
              </a:rPr>
              <a:t>user = </a:t>
            </a:r>
            <a:r>
              <a:rPr lang="en-US" altLang="zh-CN" dirty="0" err="1">
                <a:solidFill>
                  <a:srgbClr val="333333"/>
                </a:solidFill>
                <a:latin typeface="Menlo"/>
              </a:rPr>
              <a:t>models.OneToOneField</a:t>
            </a:r>
            <a:r>
              <a:rPr lang="en-US" altLang="zh-CN" dirty="0">
                <a:solidFill>
                  <a:srgbClr val="333333"/>
                </a:solidFill>
                <a:latin typeface="Menlo"/>
              </a:rPr>
              <a:t>(User) </a:t>
            </a:r>
            <a:endParaRPr lang="en-US" altLang="zh-CN" dirty="0" smtClean="0">
              <a:solidFill>
                <a:srgbClr val="333333"/>
              </a:solidFill>
              <a:latin typeface="Menlo"/>
            </a:endParaRPr>
          </a:p>
          <a:p>
            <a:endParaRPr lang="en-US" altLang="zh-CN" i="1" dirty="0">
              <a:solidFill>
                <a:srgbClr val="333333"/>
              </a:solidFill>
              <a:latin typeface="Menlo"/>
            </a:endParaRPr>
          </a:p>
          <a:p>
            <a:r>
              <a:rPr lang="en-US" altLang="zh-CN" i="1" dirty="0" smtClean="0">
                <a:solidFill>
                  <a:srgbClr val="333333"/>
                </a:solidFill>
                <a:latin typeface="Menlo"/>
              </a:rPr>
              <a:t>    </a:t>
            </a:r>
            <a:r>
              <a:rPr lang="en-US" altLang="zh-CN" i="1" dirty="0" smtClean="0">
                <a:solidFill>
                  <a:srgbClr val="999988"/>
                </a:solidFill>
                <a:latin typeface="Menlo"/>
              </a:rPr>
              <a:t># </a:t>
            </a:r>
            <a:r>
              <a:rPr lang="en-US" altLang="zh-CN" i="1" dirty="0">
                <a:solidFill>
                  <a:srgbClr val="999988"/>
                </a:solidFill>
                <a:latin typeface="Menlo"/>
              </a:rPr>
              <a:t>The additional attributes we wish to include.</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website </a:t>
            </a:r>
            <a:r>
              <a:rPr lang="en-US" altLang="zh-CN" dirty="0">
                <a:solidFill>
                  <a:srgbClr val="333333"/>
                </a:solidFill>
                <a:latin typeface="Menlo"/>
              </a:rPr>
              <a:t>= </a:t>
            </a:r>
            <a:r>
              <a:rPr lang="en-US" altLang="zh-CN" dirty="0" err="1">
                <a:solidFill>
                  <a:srgbClr val="333333"/>
                </a:solidFill>
                <a:latin typeface="Menlo"/>
              </a:rPr>
              <a:t>models.URLField</a:t>
            </a:r>
            <a:r>
              <a:rPr lang="en-US" altLang="zh-CN" dirty="0">
                <a:solidFill>
                  <a:srgbClr val="333333"/>
                </a:solidFill>
                <a:latin typeface="Menlo"/>
              </a:rPr>
              <a:t>(blank=</a:t>
            </a:r>
            <a:r>
              <a:rPr lang="en-US" altLang="zh-CN" b="1" dirty="0">
                <a:solidFill>
                  <a:srgbClr val="333333"/>
                </a:solidFill>
                <a:latin typeface="Menlo"/>
              </a:rPr>
              <a:t>True</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picture </a:t>
            </a:r>
            <a:r>
              <a:rPr lang="en-US" altLang="zh-CN" dirty="0">
                <a:solidFill>
                  <a:srgbClr val="333333"/>
                </a:solidFill>
                <a:latin typeface="Menlo"/>
              </a:rPr>
              <a:t>= </a:t>
            </a:r>
            <a:r>
              <a:rPr lang="en-US" altLang="zh-CN" dirty="0" err="1">
                <a:solidFill>
                  <a:srgbClr val="333333"/>
                </a:solidFill>
                <a:latin typeface="Menlo"/>
              </a:rPr>
              <a:t>models.ImageField</a:t>
            </a:r>
            <a:r>
              <a:rPr lang="en-US" altLang="zh-CN" dirty="0">
                <a:solidFill>
                  <a:srgbClr val="333333"/>
                </a:solidFill>
                <a:latin typeface="Menlo"/>
              </a:rPr>
              <a:t>(</a:t>
            </a:r>
            <a:r>
              <a:rPr lang="en-US" altLang="zh-CN" dirty="0" err="1">
                <a:solidFill>
                  <a:srgbClr val="333333"/>
                </a:solidFill>
                <a:latin typeface="Menlo"/>
              </a:rPr>
              <a:t>upload_to</a:t>
            </a:r>
            <a:r>
              <a:rPr lang="en-US" altLang="zh-CN" dirty="0">
                <a:solidFill>
                  <a:srgbClr val="333333"/>
                </a:solidFill>
                <a:latin typeface="Menlo"/>
              </a:rPr>
              <a:t>=</a:t>
            </a:r>
            <a:r>
              <a:rPr lang="en-US" altLang="zh-CN" dirty="0">
                <a:solidFill>
                  <a:srgbClr val="DD1144"/>
                </a:solidFill>
                <a:latin typeface="Menlo"/>
              </a:rPr>
              <a:t>'</a:t>
            </a:r>
            <a:r>
              <a:rPr lang="en-US" altLang="zh-CN" dirty="0" err="1">
                <a:solidFill>
                  <a:srgbClr val="DD1144"/>
                </a:solidFill>
                <a:latin typeface="Menlo"/>
              </a:rPr>
              <a:t>profile_images</a:t>
            </a:r>
            <a:r>
              <a:rPr lang="en-US" altLang="zh-CN" dirty="0">
                <a:solidFill>
                  <a:srgbClr val="DD1144"/>
                </a:solidFill>
                <a:latin typeface="Menlo"/>
              </a:rPr>
              <a:t>'</a:t>
            </a:r>
            <a:r>
              <a:rPr lang="en-US" altLang="zh-CN" dirty="0">
                <a:solidFill>
                  <a:srgbClr val="333333"/>
                </a:solidFill>
                <a:latin typeface="Menlo"/>
              </a:rPr>
              <a:t>, blank=</a:t>
            </a:r>
            <a:r>
              <a:rPr lang="en-US" altLang="zh-CN" b="1" dirty="0">
                <a:solidFill>
                  <a:srgbClr val="333333"/>
                </a:solidFill>
                <a:latin typeface="Menlo"/>
              </a:rPr>
              <a:t>True</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a:t>
            </a:r>
          </a:p>
          <a:p>
            <a:r>
              <a:rPr lang="en-US" altLang="zh-CN" b="1" dirty="0">
                <a:solidFill>
                  <a:srgbClr val="333333"/>
                </a:solidFill>
                <a:latin typeface="Menlo"/>
              </a:rPr>
              <a:t> </a:t>
            </a:r>
            <a:r>
              <a:rPr lang="en-US" altLang="zh-CN" b="1" dirty="0" smtClean="0">
                <a:solidFill>
                  <a:srgbClr val="333333"/>
                </a:solidFill>
                <a:latin typeface="Menlo"/>
              </a:rPr>
              <a:t>   </a:t>
            </a:r>
            <a:r>
              <a:rPr lang="en-US" altLang="zh-CN" b="1" dirty="0" err="1" smtClean="0">
                <a:solidFill>
                  <a:srgbClr val="333333"/>
                </a:solidFill>
                <a:latin typeface="Menlo"/>
              </a:rPr>
              <a:t>def</a:t>
            </a:r>
            <a:r>
              <a:rPr lang="en-US" altLang="zh-CN" dirty="0" smtClean="0">
                <a:solidFill>
                  <a:srgbClr val="333333"/>
                </a:solidFill>
                <a:latin typeface="Menlo"/>
              </a:rPr>
              <a:t> </a:t>
            </a:r>
            <a:r>
              <a:rPr lang="en-US" altLang="zh-CN" b="1" dirty="0">
                <a:solidFill>
                  <a:srgbClr val="990000"/>
                </a:solidFill>
                <a:latin typeface="Menlo"/>
              </a:rPr>
              <a:t>__</a:t>
            </a:r>
            <a:r>
              <a:rPr lang="en-US" altLang="zh-CN" b="1" dirty="0" err="1">
                <a:solidFill>
                  <a:srgbClr val="990000"/>
                </a:solidFill>
                <a:latin typeface="Menlo"/>
              </a:rPr>
              <a:t>unicode</a:t>
            </a:r>
            <a:r>
              <a:rPr lang="en-US" altLang="zh-CN" b="1" dirty="0">
                <a:solidFill>
                  <a:srgbClr val="990000"/>
                </a:solidFill>
                <a:latin typeface="Menlo"/>
              </a:rPr>
              <a:t>__</a:t>
            </a:r>
            <a:r>
              <a:rPr lang="en-US" altLang="zh-CN" dirty="0">
                <a:solidFill>
                  <a:srgbClr val="333333"/>
                </a:solidFill>
                <a:latin typeface="Menlo"/>
              </a:rPr>
              <a:t>(self):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err="1">
                <a:solidFill>
                  <a:srgbClr val="333333"/>
                </a:solidFill>
                <a:latin typeface="Menlo"/>
              </a:rPr>
              <a:t>self.user.username</a:t>
            </a:r>
            <a:endParaRPr lang="zh-CN" altLang="en-US" dirty="0"/>
          </a:p>
        </p:txBody>
      </p:sp>
      <p:sp>
        <p:nvSpPr>
          <p:cNvPr id="7" name="矩形 6"/>
          <p:cNvSpPr/>
          <p:nvPr/>
        </p:nvSpPr>
        <p:spPr>
          <a:xfrm>
            <a:off x="293824" y="4653136"/>
            <a:ext cx="8526648" cy="646331"/>
          </a:xfrm>
          <a:prstGeom prst="rect">
            <a:avLst/>
          </a:prstGeom>
        </p:spPr>
        <p:txBody>
          <a:bodyPr wrap="square">
            <a:spAutoFit/>
          </a:bodyPr>
          <a:lstStyle/>
          <a:p>
            <a:r>
              <a:rPr lang="zh-CN" altLang="en-US" dirty="0"/>
              <a:t>在这里我们还可以直接继承</a:t>
            </a:r>
            <a:r>
              <a:rPr lang="en-US" altLang="zh-CN" dirty="0"/>
              <a:t>User</a:t>
            </a:r>
            <a:r>
              <a:rPr lang="zh-CN" altLang="en-US" dirty="0"/>
              <a:t>模型来增加这些字段</a:t>
            </a:r>
            <a:r>
              <a:rPr lang="en-US" altLang="zh-CN" dirty="0"/>
              <a:t>.</a:t>
            </a:r>
            <a:r>
              <a:rPr lang="zh-CN" altLang="en-US" dirty="0"/>
              <a:t>但是因为其他应用也可能需要存取</a:t>
            </a:r>
            <a:r>
              <a:rPr lang="en-US" altLang="zh-CN" dirty="0"/>
              <a:t>User</a:t>
            </a:r>
            <a:r>
              <a:rPr lang="zh-CN" altLang="en-US" dirty="0"/>
              <a:t>模型</a:t>
            </a:r>
            <a:r>
              <a:rPr lang="en-US" altLang="zh-CN" dirty="0"/>
              <a:t>,</a:t>
            </a:r>
            <a:r>
              <a:rPr lang="zh-CN" altLang="en-US" dirty="0"/>
              <a:t>所以这里不建议使用继承</a:t>
            </a:r>
            <a:r>
              <a:rPr lang="en-US" altLang="zh-CN" dirty="0"/>
              <a:t>,</a:t>
            </a:r>
            <a:r>
              <a:rPr lang="zh-CN" altLang="en-US" dirty="0"/>
              <a:t>而是使用一对一关系来代替</a:t>
            </a:r>
            <a:r>
              <a:rPr lang="en-US" altLang="zh-CN" dirty="0"/>
              <a:t>.</a:t>
            </a:r>
            <a:endParaRPr lang="zh-CN" altLang="en-US" dirty="0"/>
          </a:p>
        </p:txBody>
      </p:sp>
    </p:spTree>
    <p:extLst>
      <p:ext uri="{BB962C8B-B14F-4D97-AF65-F5344CB8AC3E}">
        <p14:creationId xmlns:p14="http://schemas.microsoft.com/office/powerpoint/2010/main" val="4118177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r>
              <a:rPr lang="zh-CN" altLang="en-US" dirty="0"/>
              <a:t>定义完</a:t>
            </a:r>
            <a:r>
              <a:rPr lang="en-US" altLang="zh-CN" dirty="0" err="1"/>
              <a:t>UserProfile</a:t>
            </a:r>
            <a:r>
              <a:rPr lang="zh-CN" altLang="en-US" dirty="0"/>
              <a:t>模型</a:t>
            </a:r>
            <a:r>
              <a:rPr lang="en-US" altLang="zh-CN" dirty="0"/>
              <a:t>,</a:t>
            </a:r>
            <a:r>
              <a:rPr lang="zh-CN" altLang="en-US" dirty="0"/>
              <a:t>我们需要修改</a:t>
            </a:r>
            <a:r>
              <a:rPr lang="en-US" altLang="zh-CN" dirty="0"/>
              <a:t>Rango</a:t>
            </a:r>
            <a:r>
              <a:rPr lang="zh-CN" altLang="en-US" dirty="0"/>
              <a:t>的</a:t>
            </a:r>
            <a:r>
              <a:rPr lang="en-US" altLang="zh-CN" dirty="0"/>
              <a:t>admin.py</a:t>
            </a:r>
            <a:r>
              <a:rPr lang="zh-CN" altLang="en-US" dirty="0"/>
              <a:t>文件使管理界面包含</a:t>
            </a:r>
            <a:r>
              <a:rPr lang="en-US" altLang="zh-CN" dirty="0" err="1"/>
              <a:t>UserPrifile</a:t>
            </a:r>
            <a:r>
              <a:rPr lang="zh-CN" altLang="en-US" dirty="0"/>
              <a:t>模型</a:t>
            </a:r>
            <a:r>
              <a:rPr lang="en-US" altLang="zh-CN" dirty="0"/>
              <a:t>.</a:t>
            </a:r>
            <a:r>
              <a:rPr lang="zh-CN" altLang="en-US" dirty="0"/>
              <a:t>在</a:t>
            </a:r>
            <a:r>
              <a:rPr lang="en-US" altLang="zh-CN" dirty="0"/>
              <a:t>admin.py</a:t>
            </a:r>
            <a:r>
              <a:rPr lang="zh-CN" altLang="en-US" dirty="0"/>
              <a:t>文件里添加如下</a:t>
            </a:r>
            <a:r>
              <a:rPr lang="en-US" altLang="zh-CN" dirty="0" smtClean="0"/>
              <a:t>.</a:t>
            </a:r>
          </a:p>
          <a:p>
            <a:endParaRPr lang="en-US" altLang="zh-CN" dirty="0"/>
          </a:p>
          <a:p>
            <a:endParaRPr lang="en-US" altLang="zh-CN" dirty="0" smtClean="0"/>
          </a:p>
          <a:p>
            <a:endParaRPr lang="en-US" altLang="zh-CN" dirty="0" smtClean="0"/>
          </a:p>
          <a:p>
            <a:r>
              <a:rPr lang="zh-CN" altLang="en-US" dirty="0"/>
              <a:t>我们在修改模型后需要更新数据库</a:t>
            </a:r>
            <a:r>
              <a:rPr lang="en-US" altLang="zh-CN" dirty="0"/>
              <a:t>.</a:t>
            </a:r>
            <a:r>
              <a:rPr lang="zh-CN" altLang="en-US" dirty="0"/>
              <a:t>在终端里</a:t>
            </a:r>
            <a:r>
              <a:rPr lang="zh-CN" altLang="en-US" dirty="0" smtClean="0"/>
              <a:t>运行</a:t>
            </a:r>
            <a:endParaRPr lang="en-US" altLang="zh-CN" dirty="0" smtClean="0"/>
          </a:p>
          <a:p>
            <a:r>
              <a:rPr lang="en-US" altLang="zh-CN" dirty="0" smtClean="0"/>
              <a:t>$ </a:t>
            </a:r>
            <a:r>
              <a:rPr lang="en-US" altLang="zh-CN" dirty="0"/>
              <a:t>python manage.py </a:t>
            </a:r>
            <a:r>
              <a:rPr lang="en-US" altLang="zh-CN" dirty="0" err="1"/>
              <a:t>makemigrations</a:t>
            </a:r>
            <a:r>
              <a:rPr lang="en-US" altLang="zh-CN" dirty="0"/>
              <a:t> </a:t>
            </a:r>
            <a:r>
              <a:rPr lang="en-US" altLang="zh-CN" dirty="0" err="1"/>
              <a:t>rango</a:t>
            </a:r>
            <a:r>
              <a:rPr lang="zh-CN" altLang="en-US" dirty="0"/>
              <a:t>来为</a:t>
            </a:r>
            <a:r>
              <a:rPr lang="en-US" altLang="zh-CN" dirty="0" err="1"/>
              <a:t>UserProfile</a:t>
            </a:r>
            <a:r>
              <a:rPr lang="zh-CN" altLang="en-US" dirty="0"/>
              <a:t>模型创建迁移脚本</a:t>
            </a:r>
            <a:r>
              <a:rPr lang="en-US" altLang="zh-CN" dirty="0" smtClean="0"/>
              <a:t>.</a:t>
            </a:r>
          </a:p>
          <a:p>
            <a:r>
              <a:rPr lang="zh-CN" altLang="en-US" dirty="0" smtClean="0"/>
              <a:t>然后运行</a:t>
            </a:r>
            <a:endParaRPr lang="en-US" altLang="zh-CN" dirty="0" smtClean="0"/>
          </a:p>
          <a:p>
            <a:r>
              <a:rPr lang="en-US" altLang="zh-CN" dirty="0" smtClean="0"/>
              <a:t>$ </a:t>
            </a:r>
            <a:r>
              <a:rPr lang="en-US" altLang="zh-CN" dirty="0"/>
              <a:t>python manage.py migrate.</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5" name="矩形 4"/>
          <p:cNvSpPr/>
          <p:nvPr/>
        </p:nvSpPr>
        <p:spPr>
          <a:xfrm>
            <a:off x="755576" y="2276872"/>
            <a:ext cx="6840760" cy="923330"/>
          </a:xfrm>
          <a:prstGeom prst="rect">
            <a:avLst/>
          </a:prstGeom>
        </p:spPr>
        <p:txBody>
          <a:bodyPr wrap="squar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rango.models</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a:t>
            </a:r>
            <a:r>
              <a:rPr lang="en-US" altLang="zh-CN" dirty="0" err="1">
                <a:solidFill>
                  <a:srgbClr val="333333"/>
                </a:solidFill>
                <a:latin typeface="Menlo"/>
              </a:rPr>
              <a:t>UserProfile</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err="1" smtClean="0">
                <a:solidFill>
                  <a:srgbClr val="333333"/>
                </a:solidFill>
                <a:latin typeface="Menlo"/>
              </a:rPr>
              <a:t>admin.site.register</a:t>
            </a:r>
            <a:r>
              <a:rPr lang="en-US" altLang="zh-CN" dirty="0" smtClean="0">
                <a:solidFill>
                  <a:srgbClr val="333333"/>
                </a:solidFill>
                <a:latin typeface="Menlo"/>
              </a:rPr>
              <a:t>(</a:t>
            </a:r>
            <a:r>
              <a:rPr lang="en-US" altLang="zh-CN" dirty="0" err="1" smtClean="0">
                <a:solidFill>
                  <a:srgbClr val="333333"/>
                </a:solidFill>
                <a:latin typeface="Menlo"/>
              </a:rPr>
              <a:t>UserProfile</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4663245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用户认证已经处理完毕</a:t>
            </a:r>
            <a:r>
              <a:rPr lang="en-US" altLang="zh-CN" dirty="0"/>
              <a:t>,</a:t>
            </a:r>
            <a:r>
              <a:rPr lang="zh-CN" altLang="en-US" dirty="0"/>
              <a:t>我们现在需要让用户在网站上进行注册</a:t>
            </a:r>
            <a:r>
              <a:rPr lang="en-US" altLang="zh-CN" dirty="0"/>
              <a:t>.</a:t>
            </a:r>
            <a:r>
              <a:rPr lang="zh-CN" altLang="en-US" dirty="0"/>
              <a:t>我们将通过创建新视图和模板来达到这个目的</a:t>
            </a:r>
            <a:r>
              <a:rPr lang="en-US" altLang="zh-CN" dirty="0" smtClean="0"/>
              <a:t>.</a:t>
            </a:r>
          </a:p>
          <a:p>
            <a:pPr marL="342900" indent="-342900">
              <a:buFont typeface="Wingdings" panose="05000000000000000000" pitchFamily="2" charset="2"/>
              <a:buChar char="l"/>
            </a:pPr>
            <a:r>
              <a:rPr lang="zh-CN" altLang="en-US" dirty="0"/>
              <a:t>为用户提供注册服务我们需要以下几步</a:t>
            </a:r>
            <a:r>
              <a:rPr lang="en-US" altLang="zh-CN" dirty="0" smtClean="0"/>
              <a:t>:</a:t>
            </a:r>
            <a:endParaRPr lang="en-US" altLang="zh-CN" dirty="0"/>
          </a:p>
          <a:p>
            <a:pPr marL="914400" lvl="1" indent="-457200">
              <a:buFont typeface="+mj-lt"/>
              <a:buAutoNum type="arabicPeriod"/>
            </a:pPr>
            <a:r>
              <a:rPr lang="zh-CN" altLang="en-US" dirty="0"/>
              <a:t>创建</a:t>
            </a:r>
            <a:r>
              <a:rPr lang="en-US" altLang="zh-CN" dirty="0" err="1"/>
              <a:t>UserForm</a:t>
            </a:r>
            <a:r>
              <a:rPr lang="zh-CN" altLang="en-US" dirty="0"/>
              <a:t>和</a:t>
            </a:r>
            <a:r>
              <a:rPr lang="en-US" altLang="zh-CN" dirty="0" err="1"/>
              <a:t>UserProfileForm</a:t>
            </a:r>
            <a:r>
              <a:rPr lang="en-US" altLang="zh-CN" dirty="0"/>
              <a:t>.</a:t>
            </a:r>
          </a:p>
          <a:p>
            <a:pPr marL="914400" lvl="1" indent="-457200">
              <a:buFont typeface="+mj-lt"/>
              <a:buAutoNum type="arabicPeriod"/>
            </a:pPr>
            <a:r>
              <a:rPr lang="zh-CN" altLang="en-US" dirty="0"/>
              <a:t>增加创建新用户视图</a:t>
            </a:r>
            <a:r>
              <a:rPr lang="en-US" altLang="zh-CN" dirty="0"/>
              <a:t>.</a:t>
            </a:r>
          </a:p>
          <a:p>
            <a:pPr marL="914400" lvl="1" indent="-457200">
              <a:buFont typeface="+mj-lt"/>
              <a:buAutoNum type="arabicPeriod"/>
            </a:pPr>
            <a:r>
              <a:rPr lang="zh-CN" altLang="en-US" dirty="0"/>
              <a:t>增加展示</a:t>
            </a:r>
            <a:r>
              <a:rPr lang="en-US" altLang="zh-CN" dirty="0" err="1"/>
              <a:t>UserForm</a:t>
            </a:r>
            <a:r>
              <a:rPr lang="zh-CN" altLang="en-US" dirty="0"/>
              <a:t>和</a:t>
            </a:r>
            <a:r>
              <a:rPr lang="en-US" altLang="zh-CN" dirty="0" err="1"/>
              <a:t>UserProfileForm</a:t>
            </a:r>
            <a:r>
              <a:rPr lang="zh-CN" altLang="en-US" dirty="0"/>
              <a:t>的模板</a:t>
            </a:r>
            <a:r>
              <a:rPr lang="en-US" altLang="zh-CN" dirty="0"/>
              <a:t>.</a:t>
            </a:r>
          </a:p>
          <a:p>
            <a:pPr marL="914400" lvl="1" indent="-457200">
              <a:buFont typeface="+mj-lt"/>
              <a:buAutoNum type="arabicPeriod"/>
            </a:pPr>
            <a:r>
              <a:rPr lang="zh-CN" altLang="en-US" dirty="0"/>
              <a:t>映射</a:t>
            </a:r>
            <a:r>
              <a:rPr lang="en-US" altLang="zh-CN" dirty="0"/>
              <a:t>URL.</a:t>
            </a:r>
          </a:p>
          <a:p>
            <a:pPr marL="914400" lvl="1" indent="-457200">
              <a:buFont typeface="+mj-lt"/>
              <a:buAutoNum type="arabicPeriod"/>
            </a:pPr>
            <a:r>
              <a:rPr lang="zh-CN" altLang="en-US" dirty="0"/>
              <a:t>在主页放置注册页链接</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087187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980728"/>
            <a:ext cx="8229600" cy="4857403"/>
          </a:xfrm>
        </p:spPr>
        <p:txBody>
          <a:bodyPr/>
          <a:lstStyle/>
          <a:p>
            <a:pPr marL="342900" indent="-342900">
              <a:buFont typeface="Wingdings" panose="05000000000000000000" pitchFamily="2" charset="2"/>
              <a:buChar char="l"/>
            </a:pPr>
            <a:r>
              <a:rPr lang="zh-CN" altLang="en-US" dirty="0"/>
              <a:t>创建</a:t>
            </a:r>
            <a:r>
              <a:rPr lang="en-US" altLang="zh-CN" dirty="0" err="1"/>
              <a:t>UserForm</a:t>
            </a:r>
            <a:r>
              <a:rPr lang="zh-CN" altLang="en-US" dirty="0" smtClean="0"/>
              <a:t>和</a:t>
            </a:r>
            <a:r>
              <a:rPr lang="en-US" altLang="zh-CN" dirty="0" err="1" smtClean="0"/>
              <a:t>UserProfileForm</a:t>
            </a:r>
            <a:endParaRPr lang="en-US" altLang="zh-CN" dirty="0" smtClean="0"/>
          </a:p>
          <a:p>
            <a:pPr marL="342900" indent="-342900">
              <a:buFont typeface="Wingdings" panose="05000000000000000000" pitchFamily="2" charset="2"/>
              <a:buChar char="l"/>
            </a:pPr>
            <a:r>
              <a:rPr lang="zh-CN" altLang="en-US" dirty="0"/>
              <a:t>在</a:t>
            </a:r>
            <a:r>
              <a:rPr lang="en-US" altLang="zh-CN" dirty="0"/>
              <a:t>rango/forms.py</a:t>
            </a:r>
            <a:r>
              <a:rPr lang="zh-CN" altLang="en-US" dirty="0"/>
              <a:t>中</a:t>
            </a:r>
            <a:r>
              <a:rPr lang="en-US" altLang="zh-CN" dirty="0"/>
              <a:t>,</a:t>
            </a:r>
            <a:r>
              <a:rPr lang="zh-CN" altLang="en-US" dirty="0"/>
              <a:t>我们需要创建两个继承自</a:t>
            </a:r>
            <a:r>
              <a:rPr lang="en-US" altLang="zh-CN" dirty="0" err="1"/>
              <a:t>forms.ModelForm</a:t>
            </a:r>
            <a:r>
              <a:rPr lang="zh-CN" altLang="en-US" dirty="0"/>
              <a:t>的类</a:t>
            </a:r>
            <a:r>
              <a:rPr lang="en-US" altLang="zh-CN" dirty="0"/>
              <a:t>.</a:t>
            </a:r>
            <a:r>
              <a:rPr lang="zh-CN" altLang="en-US" dirty="0"/>
              <a:t>一个是为</a:t>
            </a:r>
            <a:r>
              <a:rPr lang="en-US" altLang="zh-CN" dirty="0"/>
              <a:t>User</a:t>
            </a:r>
            <a:r>
              <a:rPr lang="zh-CN" altLang="en-US" dirty="0"/>
              <a:t>模型创建的</a:t>
            </a:r>
            <a:r>
              <a:rPr lang="en-US" altLang="zh-CN" dirty="0"/>
              <a:t>,</a:t>
            </a:r>
            <a:r>
              <a:rPr lang="zh-CN" altLang="en-US" dirty="0"/>
              <a:t>一个是为</a:t>
            </a:r>
            <a:r>
              <a:rPr lang="en-US" altLang="zh-CN" dirty="0" err="1"/>
              <a:t>UserProfile</a:t>
            </a:r>
            <a:r>
              <a:rPr lang="zh-CN" altLang="en-US" dirty="0"/>
              <a:t>创建的</a:t>
            </a:r>
            <a:r>
              <a:rPr lang="en-US" altLang="zh-CN" dirty="0"/>
              <a:t>.</a:t>
            </a:r>
            <a:r>
              <a:rPr lang="zh-CN" altLang="en-US" dirty="0"/>
              <a:t>这两个继承自</a:t>
            </a:r>
            <a:r>
              <a:rPr lang="en-US" altLang="zh-CN" dirty="0"/>
              <a:t>ModelForm</a:t>
            </a:r>
            <a:r>
              <a:rPr lang="zh-CN" altLang="en-US" dirty="0"/>
              <a:t>的类给我们提供展示</a:t>
            </a:r>
            <a:r>
              <a:rPr lang="en-US" altLang="zh-CN" dirty="0"/>
              <a:t>HTML</a:t>
            </a:r>
            <a:r>
              <a:rPr lang="zh-CN" altLang="en-US" dirty="0"/>
              <a:t>表单所需要的表单字段</a:t>
            </a:r>
            <a:r>
              <a:rPr lang="en-US" altLang="zh-CN" dirty="0" smtClean="0"/>
              <a:t>.</a:t>
            </a:r>
            <a:endParaRPr lang="en-US" altLang="zh-CN" dirty="0"/>
          </a:p>
          <a:p>
            <a:pPr marL="342900" indent="-342900">
              <a:buFont typeface="Wingdings" panose="05000000000000000000" pitchFamily="2" charset="2"/>
              <a:buChar char="l"/>
            </a:pPr>
            <a:r>
              <a:rPr lang="zh-CN" altLang="en-US" dirty="0"/>
              <a:t>在</a:t>
            </a:r>
            <a:r>
              <a:rPr lang="en-US" altLang="zh-CN" dirty="0"/>
              <a:t>rango/forms.py</a:t>
            </a:r>
            <a:r>
              <a:rPr lang="zh-CN" altLang="en-US" dirty="0"/>
              <a:t>文件</a:t>
            </a:r>
            <a:r>
              <a:rPr lang="en-US" altLang="zh-CN" dirty="0"/>
              <a:t>,</a:t>
            </a:r>
            <a:r>
              <a:rPr lang="zh-CN" altLang="en-US" dirty="0"/>
              <a:t>让我们创建这两个类</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855596" y="3409429"/>
            <a:ext cx="7144776" cy="2893100"/>
          </a:xfrm>
          <a:prstGeom prst="rect">
            <a:avLst/>
          </a:prstGeom>
        </p:spPr>
        <p:txBody>
          <a:bodyPr wrap="square">
            <a:spAutoFit/>
          </a:bodyPr>
          <a:lstStyle/>
          <a:p>
            <a:r>
              <a:rPr lang="en-US" altLang="zh-CN" sz="1600" b="1" dirty="0">
                <a:solidFill>
                  <a:srgbClr val="333333"/>
                </a:solidFill>
                <a:latin typeface="Menlo"/>
              </a:rPr>
              <a:t>class</a:t>
            </a:r>
            <a:r>
              <a:rPr lang="en-US" altLang="zh-CN" sz="1600" dirty="0">
                <a:solidFill>
                  <a:srgbClr val="333333"/>
                </a:solidFill>
                <a:latin typeface="Menlo"/>
              </a:rPr>
              <a:t> </a:t>
            </a:r>
            <a:r>
              <a:rPr lang="en-US" altLang="zh-CN" sz="1600" dirty="0" err="1">
                <a:solidFill>
                  <a:srgbClr val="333333"/>
                </a:solidFill>
                <a:latin typeface="Menlo"/>
              </a:rPr>
              <a:t>UserForm</a:t>
            </a:r>
            <a:r>
              <a:rPr lang="en-US" altLang="zh-CN" sz="1600" dirty="0">
                <a:solidFill>
                  <a:srgbClr val="333333"/>
                </a:solidFill>
                <a:latin typeface="Menlo"/>
              </a:rPr>
              <a:t>(</a:t>
            </a:r>
            <a:r>
              <a:rPr lang="en-US" altLang="zh-CN" sz="1600" dirty="0" err="1">
                <a:solidFill>
                  <a:srgbClr val="333333"/>
                </a:solidFill>
                <a:latin typeface="Menlo"/>
              </a:rPr>
              <a:t>forms.ModelForm</a:t>
            </a:r>
            <a:r>
              <a:rPr lang="en-US" altLang="zh-CN" sz="1600" dirty="0">
                <a:solidFill>
                  <a:srgbClr val="333333"/>
                </a:solidFill>
                <a:latin typeface="Menlo"/>
              </a:rPr>
              <a:t>):</a:t>
            </a:r>
          </a:p>
          <a:p>
            <a:r>
              <a:rPr lang="en-US" altLang="zh-CN" sz="1600" dirty="0">
                <a:solidFill>
                  <a:srgbClr val="333333"/>
                </a:solidFill>
                <a:latin typeface="Menlo"/>
              </a:rPr>
              <a:t>    password = </a:t>
            </a:r>
            <a:r>
              <a:rPr lang="en-US" altLang="zh-CN" sz="1600" dirty="0" err="1">
                <a:solidFill>
                  <a:srgbClr val="333333"/>
                </a:solidFill>
                <a:latin typeface="Menlo"/>
              </a:rPr>
              <a:t>forms.CharField</a:t>
            </a:r>
            <a:r>
              <a:rPr lang="en-US" altLang="zh-CN" sz="1600" dirty="0">
                <a:solidFill>
                  <a:srgbClr val="333333"/>
                </a:solidFill>
                <a:latin typeface="Menlo"/>
              </a:rPr>
              <a:t>(widget=</a:t>
            </a:r>
            <a:r>
              <a:rPr lang="en-US" altLang="zh-CN" sz="1600" dirty="0" err="1">
                <a:solidFill>
                  <a:srgbClr val="333333"/>
                </a:solidFill>
                <a:latin typeface="Menlo"/>
              </a:rPr>
              <a:t>forms.PasswordInput</a:t>
            </a:r>
            <a:r>
              <a:rPr lang="en-US" altLang="zh-CN" sz="1600" dirty="0">
                <a:solidFill>
                  <a:srgbClr val="333333"/>
                </a:solidFill>
                <a:latin typeface="Menlo"/>
              </a:rPr>
              <a:t>())</a:t>
            </a:r>
          </a:p>
          <a:p>
            <a:endParaRPr lang="en-US" altLang="zh-CN" sz="1600" dirty="0">
              <a:solidFill>
                <a:srgbClr val="333333"/>
              </a:solidFill>
              <a:latin typeface="Menlo"/>
            </a:endParaRPr>
          </a:p>
          <a:p>
            <a:r>
              <a:rPr lang="en-US" altLang="zh-CN" sz="1600" dirty="0">
                <a:solidFill>
                  <a:srgbClr val="333333"/>
                </a:solidFill>
                <a:latin typeface="Menlo"/>
              </a:rPr>
              <a:t>    </a:t>
            </a:r>
            <a:r>
              <a:rPr lang="en-US" altLang="zh-CN" sz="1600" b="1" dirty="0">
                <a:solidFill>
                  <a:srgbClr val="333333"/>
                </a:solidFill>
                <a:latin typeface="Menlo"/>
              </a:rPr>
              <a:t>class</a:t>
            </a:r>
            <a:r>
              <a:rPr lang="en-US" altLang="zh-CN" sz="1600" dirty="0">
                <a:solidFill>
                  <a:srgbClr val="333333"/>
                </a:solidFill>
                <a:latin typeface="Menlo"/>
              </a:rPr>
              <a:t> Meta:</a:t>
            </a:r>
          </a:p>
          <a:p>
            <a:r>
              <a:rPr lang="en-US" altLang="zh-CN" sz="1600" dirty="0">
                <a:solidFill>
                  <a:srgbClr val="333333"/>
                </a:solidFill>
                <a:latin typeface="Menlo"/>
              </a:rPr>
              <a:t>        model = User</a:t>
            </a:r>
          </a:p>
          <a:p>
            <a:r>
              <a:rPr lang="en-US" altLang="zh-CN" sz="1600" dirty="0">
                <a:solidFill>
                  <a:srgbClr val="333333"/>
                </a:solidFill>
                <a:latin typeface="Menlo"/>
              </a:rPr>
              <a:t>        fields = ('username', 'email', 'password')</a:t>
            </a:r>
          </a:p>
          <a:p>
            <a:endParaRPr lang="en-US" altLang="zh-CN" sz="1600" dirty="0">
              <a:solidFill>
                <a:srgbClr val="333333"/>
              </a:solidFill>
              <a:latin typeface="Menlo"/>
            </a:endParaRPr>
          </a:p>
          <a:p>
            <a:r>
              <a:rPr lang="en-US" altLang="zh-CN" sz="1600" b="1" dirty="0">
                <a:solidFill>
                  <a:srgbClr val="333333"/>
                </a:solidFill>
                <a:latin typeface="Menlo"/>
              </a:rPr>
              <a:t>class</a:t>
            </a:r>
            <a:r>
              <a:rPr lang="en-US" altLang="zh-CN" sz="1600" dirty="0">
                <a:solidFill>
                  <a:srgbClr val="333333"/>
                </a:solidFill>
                <a:latin typeface="Menlo"/>
              </a:rPr>
              <a:t> </a:t>
            </a:r>
            <a:r>
              <a:rPr lang="en-US" altLang="zh-CN" sz="1600" dirty="0" err="1">
                <a:solidFill>
                  <a:srgbClr val="333333"/>
                </a:solidFill>
                <a:latin typeface="Menlo"/>
              </a:rPr>
              <a:t>UserProfileForm</a:t>
            </a:r>
            <a:r>
              <a:rPr lang="en-US" altLang="zh-CN" sz="1600" dirty="0">
                <a:solidFill>
                  <a:srgbClr val="333333"/>
                </a:solidFill>
                <a:latin typeface="Menlo"/>
              </a:rPr>
              <a:t>(</a:t>
            </a:r>
            <a:r>
              <a:rPr lang="en-US" altLang="zh-CN" sz="1600" dirty="0" err="1">
                <a:solidFill>
                  <a:srgbClr val="333333"/>
                </a:solidFill>
                <a:latin typeface="Menlo"/>
              </a:rPr>
              <a:t>forms.ModelForm</a:t>
            </a:r>
            <a:r>
              <a:rPr lang="en-US" altLang="zh-CN" sz="1600" dirty="0">
                <a:solidFill>
                  <a:srgbClr val="333333"/>
                </a:solidFill>
                <a:latin typeface="Menlo"/>
              </a:rPr>
              <a:t>):</a:t>
            </a:r>
          </a:p>
          <a:p>
            <a:r>
              <a:rPr lang="en-US" altLang="zh-CN" sz="1600" dirty="0">
                <a:solidFill>
                  <a:srgbClr val="333333"/>
                </a:solidFill>
                <a:latin typeface="Menlo"/>
              </a:rPr>
              <a:t>    </a:t>
            </a:r>
            <a:r>
              <a:rPr lang="en-US" altLang="zh-CN" sz="1600" b="1" dirty="0">
                <a:solidFill>
                  <a:srgbClr val="333333"/>
                </a:solidFill>
                <a:latin typeface="Menlo"/>
              </a:rPr>
              <a:t>class</a:t>
            </a:r>
            <a:r>
              <a:rPr lang="en-US" altLang="zh-CN" sz="1600" dirty="0">
                <a:solidFill>
                  <a:srgbClr val="333333"/>
                </a:solidFill>
                <a:latin typeface="Menlo"/>
              </a:rPr>
              <a:t> Meta:</a:t>
            </a:r>
          </a:p>
          <a:p>
            <a:r>
              <a:rPr lang="en-US" altLang="zh-CN" sz="1600" dirty="0">
                <a:solidFill>
                  <a:srgbClr val="333333"/>
                </a:solidFill>
                <a:latin typeface="Menlo"/>
              </a:rPr>
              <a:t>        model = </a:t>
            </a:r>
            <a:r>
              <a:rPr lang="en-US" altLang="zh-CN" sz="1600" dirty="0" err="1">
                <a:solidFill>
                  <a:srgbClr val="333333"/>
                </a:solidFill>
                <a:latin typeface="Menlo"/>
              </a:rPr>
              <a:t>UserProfile</a:t>
            </a:r>
            <a:endParaRPr lang="en-US" altLang="zh-CN" sz="1600" dirty="0">
              <a:solidFill>
                <a:srgbClr val="333333"/>
              </a:solidFill>
              <a:latin typeface="Menlo"/>
            </a:endParaRPr>
          </a:p>
          <a:p>
            <a:r>
              <a:rPr lang="en-US" altLang="zh-CN" sz="1600" dirty="0">
                <a:solidFill>
                  <a:srgbClr val="333333"/>
                </a:solidFill>
                <a:latin typeface="Menlo"/>
              </a:rPr>
              <a:t>        fields = ('website', 'picture')</a:t>
            </a:r>
            <a:endParaRPr lang="zh-CN" altLang="en-US" sz="1600" dirty="0">
              <a:solidFill>
                <a:srgbClr val="333333"/>
              </a:solidFill>
              <a:latin typeface="Menlo"/>
            </a:endParaRPr>
          </a:p>
        </p:txBody>
      </p:sp>
    </p:spTree>
    <p:extLst>
      <p:ext uri="{BB962C8B-B14F-4D97-AF65-F5344CB8AC3E}">
        <p14:creationId xmlns:p14="http://schemas.microsoft.com/office/powerpoint/2010/main" val="3818112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这里我们仅仅需要展示</a:t>
            </a:r>
            <a:r>
              <a:rPr lang="en-US" altLang="zh-CN" dirty="0"/>
              <a:t>User</a:t>
            </a:r>
            <a:r>
              <a:rPr lang="zh-CN" altLang="en-US" dirty="0"/>
              <a:t>模型的</a:t>
            </a:r>
            <a:r>
              <a:rPr lang="en-US" altLang="zh-CN" dirty="0" err="1"/>
              <a:t>username,email</a:t>
            </a:r>
            <a:r>
              <a:rPr lang="zh-CN" altLang="en-US" dirty="0"/>
              <a:t>和</a:t>
            </a:r>
            <a:r>
              <a:rPr lang="en-US" altLang="zh-CN" dirty="0"/>
              <a:t>password</a:t>
            </a:r>
            <a:r>
              <a:rPr lang="zh-CN" altLang="en-US" dirty="0"/>
              <a:t>字段</a:t>
            </a:r>
            <a:r>
              <a:rPr lang="en-US" altLang="zh-CN" dirty="0"/>
              <a:t>,</a:t>
            </a:r>
            <a:r>
              <a:rPr lang="zh-CN" altLang="en-US" dirty="0"/>
              <a:t>和</a:t>
            </a:r>
            <a:r>
              <a:rPr lang="en-US" altLang="zh-CN" dirty="0" err="1"/>
              <a:t>UserProfile</a:t>
            </a:r>
            <a:r>
              <a:rPr lang="zh-CN" altLang="en-US" dirty="0"/>
              <a:t>模型的</a:t>
            </a:r>
            <a:r>
              <a:rPr lang="en-US" altLang="zh-CN" dirty="0"/>
              <a:t>website</a:t>
            </a:r>
            <a:r>
              <a:rPr lang="zh-CN" altLang="en-US" dirty="0"/>
              <a:t>和</a:t>
            </a:r>
            <a:r>
              <a:rPr lang="en-US" altLang="zh-CN" dirty="0"/>
              <a:t>picture</a:t>
            </a:r>
            <a:r>
              <a:rPr lang="zh-CN" altLang="en-US" dirty="0"/>
              <a:t>字段</a:t>
            </a:r>
            <a:r>
              <a:rPr lang="en-US" altLang="zh-CN" dirty="0"/>
              <a:t>.</a:t>
            </a:r>
            <a:r>
              <a:rPr lang="zh-CN" altLang="en-US" dirty="0"/>
              <a:t>当用户注册的时候我们需要连接</a:t>
            </a:r>
            <a:r>
              <a:rPr lang="en-US" altLang="zh-CN" dirty="0" err="1"/>
              <a:t>UserPrifile</a:t>
            </a:r>
            <a:r>
              <a:rPr lang="zh-CN" altLang="en-US" dirty="0"/>
              <a:t>模型的</a:t>
            </a:r>
            <a:r>
              <a:rPr lang="en-US" altLang="zh-CN" dirty="0"/>
              <a:t>user</a:t>
            </a:r>
            <a:r>
              <a:rPr lang="zh-CN" altLang="en-US" dirty="0"/>
              <a:t>字段</a:t>
            </a:r>
            <a:r>
              <a:rPr lang="en-US" altLang="zh-CN" dirty="0" smtClean="0"/>
              <a:t>.</a:t>
            </a:r>
            <a:endParaRPr lang="en-US" altLang="zh-CN" dirty="0"/>
          </a:p>
          <a:p>
            <a:pPr marL="342900" indent="-342900">
              <a:buFont typeface="Wingdings" panose="05000000000000000000" pitchFamily="2" charset="2"/>
              <a:buChar char="l"/>
            </a:pPr>
            <a:r>
              <a:rPr lang="zh-CN" altLang="en-US" dirty="0"/>
              <a:t>看到了吧</a:t>
            </a:r>
            <a:r>
              <a:rPr lang="en-US" altLang="zh-CN" dirty="0" err="1"/>
              <a:t>UserForm</a:t>
            </a:r>
            <a:r>
              <a:rPr lang="zh-CN" altLang="en-US" dirty="0"/>
              <a:t>包含一个定义</a:t>
            </a:r>
            <a:r>
              <a:rPr lang="en-US" altLang="zh-CN" dirty="0"/>
              <a:t>password</a:t>
            </a:r>
            <a:r>
              <a:rPr lang="zh-CN" altLang="en-US" dirty="0"/>
              <a:t>属性</a:t>
            </a:r>
            <a:r>
              <a:rPr lang="en-US" altLang="zh-CN" dirty="0"/>
              <a:t>.</a:t>
            </a:r>
            <a:r>
              <a:rPr lang="zh-CN" altLang="en-US" dirty="0"/>
              <a:t>当</a:t>
            </a:r>
            <a:r>
              <a:rPr lang="en-US" altLang="zh-CN" dirty="0"/>
              <a:t>User</a:t>
            </a:r>
            <a:r>
              <a:rPr lang="zh-CN" altLang="en-US" dirty="0"/>
              <a:t>模型实例默认包含</a:t>
            </a:r>
            <a:r>
              <a:rPr lang="en-US" altLang="zh-CN" dirty="0"/>
              <a:t>password</a:t>
            </a:r>
            <a:r>
              <a:rPr lang="zh-CN" altLang="en-US" dirty="0"/>
              <a:t>属性时</a:t>
            </a:r>
            <a:r>
              <a:rPr lang="en-US" altLang="zh-CN" dirty="0"/>
              <a:t>,HTML</a:t>
            </a:r>
            <a:r>
              <a:rPr lang="zh-CN" altLang="en-US" dirty="0"/>
              <a:t>表单元素将不会隐藏密码</a:t>
            </a:r>
            <a:r>
              <a:rPr lang="en-US" altLang="zh-CN" dirty="0"/>
              <a:t>.</a:t>
            </a:r>
            <a:r>
              <a:rPr lang="zh-CN" altLang="en-US" dirty="0"/>
              <a:t>如果用户输入密码</a:t>
            </a:r>
            <a:r>
              <a:rPr lang="en-US" altLang="zh-CN" dirty="0"/>
              <a:t>,</a:t>
            </a:r>
            <a:r>
              <a:rPr lang="zh-CN" altLang="en-US" dirty="0"/>
              <a:t>那么这个密码就会可见</a:t>
            </a:r>
            <a:r>
              <a:rPr lang="en-US" altLang="zh-CN" dirty="0"/>
              <a:t>.</a:t>
            </a:r>
            <a:r>
              <a:rPr lang="zh-CN" altLang="en-US" dirty="0"/>
              <a:t>所以我们修改</a:t>
            </a:r>
            <a:r>
              <a:rPr lang="en-US" altLang="zh-CN" dirty="0"/>
              <a:t>password</a:t>
            </a:r>
            <a:r>
              <a:rPr lang="zh-CN" altLang="en-US" dirty="0"/>
              <a:t>属性作为</a:t>
            </a:r>
            <a:r>
              <a:rPr lang="en-US" altLang="zh-CN" dirty="0" err="1"/>
              <a:t>CharField</a:t>
            </a:r>
            <a:r>
              <a:rPr lang="zh-CN" altLang="en-US" dirty="0"/>
              <a:t>实例并使用</a:t>
            </a:r>
            <a:r>
              <a:rPr lang="en-US" altLang="zh-CN" dirty="0" err="1"/>
              <a:t>PasswordInput</a:t>
            </a:r>
            <a:r>
              <a:rPr lang="en-US" altLang="zh-CN" dirty="0"/>
              <a:t>()</a:t>
            </a:r>
            <a:r>
              <a:rPr lang="zh-CN" altLang="en-US" dirty="0"/>
              <a:t>组建</a:t>
            </a:r>
            <a:r>
              <a:rPr lang="en-US" altLang="zh-CN" dirty="0"/>
              <a:t>,</a:t>
            </a:r>
            <a:r>
              <a:rPr lang="zh-CN" altLang="en-US" dirty="0"/>
              <a:t>这时用户输入就会被隐藏</a:t>
            </a:r>
            <a:r>
              <a:rPr lang="en-US" altLang="zh-CN" dirty="0" smtClean="0"/>
              <a:t>.</a:t>
            </a:r>
            <a:endParaRPr lang="en-US" altLang="zh-CN" dirty="0"/>
          </a:p>
          <a:p>
            <a:pPr marL="342900" indent="-342900">
              <a:buFont typeface="Wingdings" panose="05000000000000000000" pitchFamily="2" charset="2"/>
              <a:buChar char="l"/>
            </a:pPr>
            <a:r>
              <a:rPr lang="zh-CN" altLang="en-US" dirty="0"/>
              <a:t>最后</a:t>
            </a:r>
            <a:r>
              <a:rPr lang="en-US" altLang="zh-CN" dirty="0"/>
              <a:t>,</a:t>
            </a:r>
            <a:r>
              <a:rPr lang="zh-CN" altLang="en-US" dirty="0"/>
              <a:t>记得在</a:t>
            </a:r>
            <a:r>
              <a:rPr lang="en-US" altLang="zh-CN" dirty="0"/>
              <a:t>forms.py</a:t>
            </a:r>
            <a:r>
              <a:rPr lang="zh-CN" altLang="en-US" dirty="0"/>
              <a:t>模块顶部包含下面引用</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719572" y="5013176"/>
            <a:ext cx="7704856" cy="923330"/>
          </a:xfrm>
          <a:prstGeom prst="rect">
            <a:avLst/>
          </a:prstGeom>
        </p:spPr>
        <p:txBody>
          <a:bodyPr wrap="squar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django</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forms </a:t>
            </a:r>
            <a:endParaRPr lang="en-US" altLang="zh-CN" dirty="0" smtClean="0">
              <a:solidFill>
                <a:srgbClr val="333333"/>
              </a:solidFill>
              <a:latin typeface="Menlo"/>
            </a:endParaRPr>
          </a:p>
          <a:p>
            <a:r>
              <a:rPr lang="en-US" altLang="zh-CN" b="1" dirty="0" smtClean="0">
                <a:solidFill>
                  <a:srgbClr val="333333"/>
                </a:solidFill>
                <a:latin typeface="Menlo"/>
              </a:rPr>
              <a:t>from</a:t>
            </a:r>
            <a:r>
              <a:rPr lang="en-US" altLang="zh-CN" dirty="0" smtClean="0">
                <a:solidFill>
                  <a:srgbClr val="333333"/>
                </a:solidFill>
                <a:latin typeface="Menlo"/>
              </a:rPr>
              <a:t> </a:t>
            </a:r>
            <a:r>
              <a:rPr lang="en-US" altLang="zh-CN" dirty="0" err="1">
                <a:solidFill>
                  <a:srgbClr val="333333"/>
                </a:solidFill>
                <a:latin typeface="Menlo"/>
              </a:rPr>
              <a:t>django.contrib.auth.models</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User </a:t>
            </a:r>
            <a:endParaRPr lang="en-US" altLang="zh-CN" dirty="0" smtClean="0">
              <a:solidFill>
                <a:srgbClr val="333333"/>
              </a:solidFill>
              <a:latin typeface="Menlo"/>
            </a:endParaRPr>
          </a:p>
          <a:p>
            <a:r>
              <a:rPr lang="en-US" altLang="zh-CN" b="1" dirty="0" smtClean="0">
                <a:solidFill>
                  <a:srgbClr val="333333"/>
                </a:solidFill>
                <a:latin typeface="Menlo"/>
              </a:rPr>
              <a:t>from</a:t>
            </a:r>
            <a:r>
              <a:rPr lang="en-US" altLang="zh-CN" dirty="0" smtClean="0">
                <a:solidFill>
                  <a:srgbClr val="333333"/>
                </a:solidFill>
                <a:latin typeface="Menlo"/>
              </a:rPr>
              <a:t> </a:t>
            </a:r>
            <a:r>
              <a:rPr lang="en-US" altLang="zh-CN" dirty="0" err="1">
                <a:solidFill>
                  <a:srgbClr val="333333"/>
                </a:solidFill>
                <a:latin typeface="Menlo"/>
              </a:rPr>
              <a:t>rango.models</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Category, Page, </a:t>
            </a:r>
            <a:r>
              <a:rPr lang="en-US" altLang="zh-CN" dirty="0" err="1">
                <a:solidFill>
                  <a:srgbClr val="333333"/>
                </a:solidFill>
                <a:latin typeface="Menlo"/>
              </a:rPr>
              <a:t>UserProfile</a:t>
            </a:r>
            <a:endParaRPr lang="zh-CN" altLang="en-US" dirty="0"/>
          </a:p>
        </p:txBody>
      </p:sp>
    </p:spTree>
    <p:extLst>
      <p:ext uri="{BB962C8B-B14F-4D97-AF65-F5344CB8AC3E}">
        <p14:creationId xmlns:p14="http://schemas.microsoft.com/office/powerpoint/2010/main" val="2931408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95536" y="1057055"/>
            <a:ext cx="8291264" cy="5816977"/>
          </a:xfrm>
          <a:prstGeom prst="rect">
            <a:avLst/>
          </a:prstGeom>
        </p:spPr>
        <p:txBody>
          <a:bodyPr wrap="square">
            <a:spAutoFit/>
          </a:bodyPr>
          <a:lstStyle/>
          <a:p>
            <a:r>
              <a:rPr lang="en-US" altLang="zh-CN" sz="1200" b="1" dirty="0">
                <a:solidFill>
                  <a:srgbClr val="333333"/>
                </a:solidFill>
                <a:latin typeface="Menlo"/>
              </a:rPr>
              <a:t>from</a:t>
            </a:r>
            <a:r>
              <a:rPr lang="en-US" altLang="zh-CN" sz="1200" dirty="0">
                <a:solidFill>
                  <a:srgbClr val="333333"/>
                </a:solidFill>
                <a:latin typeface="Menlo"/>
              </a:rPr>
              <a:t> </a:t>
            </a:r>
            <a:r>
              <a:rPr lang="en-US" altLang="zh-CN" sz="1200" dirty="0" err="1">
                <a:solidFill>
                  <a:srgbClr val="333333"/>
                </a:solidFill>
                <a:latin typeface="Menlo"/>
              </a:rPr>
              <a:t>rango.forms</a:t>
            </a:r>
            <a:r>
              <a:rPr lang="en-US" altLang="zh-CN" sz="1200" dirty="0">
                <a:solidFill>
                  <a:srgbClr val="333333"/>
                </a:solidFill>
                <a:latin typeface="Menlo"/>
              </a:rPr>
              <a:t> </a:t>
            </a:r>
            <a:r>
              <a:rPr lang="en-US" altLang="zh-CN" sz="1200" b="1" dirty="0">
                <a:solidFill>
                  <a:srgbClr val="333333"/>
                </a:solidFill>
                <a:latin typeface="Menlo"/>
              </a:rPr>
              <a:t>import</a:t>
            </a:r>
            <a:r>
              <a:rPr lang="en-US" altLang="zh-CN" sz="1200" dirty="0">
                <a:solidFill>
                  <a:srgbClr val="333333"/>
                </a:solidFill>
                <a:latin typeface="Menlo"/>
              </a:rPr>
              <a:t> </a:t>
            </a:r>
            <a:r>
              <a:rPr lang="en-US" altLang="zh-CN" sz="1200" dirty="0" err="1">
                <a:solidFill>
                  <a:srgbClr val="333333"/>
                </a:solidFill>
                <a:latin typeface="Menlo"/>
              </a:rPr>
              <a:t>UserForm</a:t>
            </a:r>
            <a:r>
              <a:rPr lang="en-US" altLang="zh-CN" sz="1200" dirty="0">
                <a:solidFill>
                  <a:srgbClr val="333333"/>
                </a:solidFill>
                <a:latin typeface="Menlo"/>
              </a:rPr>
              <a:t>, </a:t>
            </a:r>
            <a:r>
              <a:rPr lang="en-US" altLang="zh-CN" sz="1200" dirty="0" err="1">
                <a:solidFill>
                  <a:srgbClr val="333333"/>
                </a:solidFill>
                <a:latin typeface="Menlo"/>
              </a:rPr>
              <a:t>UserProfileForm</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b="1" dirty="0">
              <a:solidFill>
                <a:srgbClr val="333333"/>
              </a:solidFill>
              <a:latin typeface="Menlo"/>
            </a:endParaRPr>
          </a:p>
          <a:p>
            <a:r>
              <a:rPr lang="en-US" altLang="zh-CN" sz="1200" b="1" dirty="0" err="1" smtClean="0">
                <a:solidFill>
                  <a:srgbClr val="333333"/>
                </a:solidFill>
                <a:latin typeface="Menlo"/>
              </a:rPr>
              <a:t>def</a:t>
            </a:r>
            <a:r>
              <a:rPr lang="en-US" altLang="zh-CN" sz="1200" dirty="0" smtClean="0">
                <a:solidFill>
                  <a:srgbClr val="333333"/>
                </a:solidFill>
                <a:latin typeface="Menlo"/>
              </a:rPr>
              <a:t> </a:t>
            </a:r>
            <a:r>
              <a:rPr lang="en-US" altLang="zh-CN" sz="1200" b="1" dirty="0">
                <a:solidFill>
                  <a:srgbClr val="990000"/>
                </a:solidFill>
                <a:latin typeface="Menlo"/>
              </a:rPr>
              <a:t>register</a:t>
            </a:r>
            <a:r>
              <a:rPr lang="en-US" altLang="zh-CN" sz="1200" dirty="0">
                <a:solidFill>
                  <a:srgbClr val="333333"/>
                </a:solidFill>
                <a:latin typeface="Menlo"/>
              </a:rPr>
              <a:t>(request): </a:t>
            </a:r>
            <a:endParaRPr lang="en-US" altLang="zh-CN" sz="1200" dirty="0" smtClean="0">
              <a:solidFill>
                <a:srgbClr val="333333"/>
              </a:solidFill>
              <a:latin typeface="Menlo"/>
            </a:endParaRPr>
          </a:p>
          <a:p>
            <a:r>
              <a:rPr lang="en-US" altLang="zh-CN" sz="1200" dirty="0" smtClean="0">
                <a:solidFill>
                  <a:srgbClr val="333333"/>
                </a:solidFill>
                <a:latin typeface="Menlo"/>
              </a:rPr>
              <a:t>    registered </a:t>
            </a:r>
            <a:r>
              <a:rPr lang="en-US" altLang="zh-CN" sz="1200" dirty="0">
                <a:solidFill>
                  <a:srgbClr val="333333"/>
                </a:solidFill>
                <a:latin typeface="Menlo"/>
              </a:rPr>
              <a:t>= </a:t>
            </a:r>
            <a:r>
              <a:rPr lang="en-US" altLang="zh-CN" sz="1200" b="1" dirty="0">
                <a:solidFill>
                  <a:srgbClr val="333333"/>
                </a:solidFill>
                <a:latin typeface="Menlo"/>
              </a:rPr>
              <a:t>False</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b="1" dirty="0">
              <a:solidFill>
                <a:srgbClr val="333333"/>
              </a:solidFill>
              <a:latin typeface="Menlo"/>
            </a:endParaRPr>
          </a:p>
          <a:p>
            <a:r>
              <a:rPr lang="en-US" altLang="zh-CN" sz="1200" b="1" dirty="0" smtClean="0">
                <a:solidFill>
                  <a:srgbClr val="333333"/>
                </a:solidFill>
                <a:latin typeface="Menlo"/>
              </a:rPr>
              <a:t>    if</a:t>
            </a:r>
            <a:r>
              <a:rPr lang="en-US" altLang="zh-CN" sz="1200" dirty="0" smtClean="0">
                <a:solidFill>
                  <a:srgbClr val="333333"/>
                </a:solidFill>
                <a:latin typeface="Menlo"/>
              </a:rPr>
              <a:t> </a:t>
            </a:r>
            <a:r>
              <a:rPr lang="en-US" altLang="zh-CN" sz="1200" dirty="0" err="1">
                <a:solidFill>
                  <a:srgbClr val="333333"/>
                </a:solidFill>
                <a:latin typeface="Menlo"/>
              </a:rPr>
              <a:t>request.method</a:t>
            </a:r>
            <a:r>
              <a:rPr lang="en-US" altLang="zh-CN" sz="1200" dirty="0">
                <a:solidFill>
                  <a:srgbClr val="333333"/>
                </a:solidFill>
                <a:latin typeface="Menlo"/>
              </a:rPr>
              <a:t> == </a:t>
            </a:r>
            <a:r>
              <a:rPr lang="en-US" altLang="zh-CN" sz="1200" dirty="0">
                <a:solidFill>
                  <a:srgbClr val="DD1144"/>
                </a:solidFill>
                <a:latin typeface="Menlo"/>
              </a:rPr>
              <a:t>'POST'</a:t>
            </a:r>
            <a:r>
              <a:rPr lang="en-US" altLang="zh-CN" sz="1200" dirty="0">
                <a:solidFill>
                  <a:srgbClr val="333333"/>
                </a:solidFill>
                <a:latin typeface="Menlo"/>
              </a:rPr>
              <a:t>: </a:t>
            </a:r>
          </a:p>
          <a:p>
            <a:r>
              <a:rPr lang="en-US" altLang="zh-CN" sz="1200" dirty="0" smtClean="0">
                <a:solidFill>
                  <a:srgbClr val="333333"/>
                </a:solidFill>
                <a:latin typeface="Menlo"/>
              </a:rPr>
              <a:t>        </a:t>
            </a:r>
            <a:r>
              <a:rPr lang="en-US" altLang="zh-CN" sz="1200" dirty="0" err="1" smtClean="0">
                <a:solidFill>
                  <a:srgbClr val="333333"/>
                </a:solidFill>
                <a:latin typeface="Menlo"/>
              </a:rPr>
              <a:t>user_form</a:t>
            </a:r>
            <a:r>
              <a:rPr lang="en-US" altLang="zh-CN" sz="1200" dirty="0" smtClean="0">
                <a:solidFill>
                  <a:srgbClr val="333333"/>
                </a:solidFill>
                <a:latin typeface="Menlo"/>
              </a:rPr>
              <a:t> </a:t>
            </a:r>
            <a:r>
              <a:rPr lang="en-US" altLang="zh-CN" sz="1200" dirty="0">
                <a:solidFill>
                  <a:srgbClr val="333333"/>
                </a:solidFill>
                <a:latin typeface="Menlo"/>
              </a:rPr>
              <a:t>= </a:t>
            </a:r>
            <a:r>
              <a:rPr lang="en-US" altLang="zh-CN" sz="1200" dirty="0" err="1">
                <a:solidFill>
                  <a:srgbClr val="333333"/>
                </a:solidFill>
                <a:latin typeface="Menlo"/>
              </a:rPr>
              <a:t>UserForm</a:t>
            </a:r>
            <a:r>
              <a:rPr lang="en-US" altLang="zh-CN" sz="1200" dirty="0">
                <a:solidFill>
                  <a:srgbClr val="333333"/>
                </a:solidFill>
                <a:latin typeface="Menlo"/>
              </a:rPr>
              <a:t>(data=</a:t>
            </a:r>
            <a:r>
              <a:rPr lang="en-US" altLang="zh-CN" sz="1200" dirty="0" err="1">
                <a:solidFill>
                  <a:srgbClr val="333333"/>
                </a:solidFill>
                <a:latin typeface="Menlo"/>
              </a:rPr>
              <a:t>request.POST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err="1" smtClean="0">
                <a:solidFill>
                  <a:srgbClr val="333333"/>
                </a:solidFill>
                <a:latin typeface="Menlo"/>
              </a:rPr>
              <a:t>profile_form</a:t>
            </a:r>
            <a:r>
              <a:rPr lang="en-US" altLang="zh-CN" sz="1200" dirty="0" smtClean="0">
                <a:solidFill>
                  <a:srgbClr val="333333"/>
                </a:solidFill>
                <a:latin typeface="Menlo"/>
              </a:rPr>
              <a:t> </a:t>
            </a:r>
            <a:r>
              <a:rPr lang="en-US" altLang="zh-CN" sz="1200" dirty="0">
                <a:solidFill>
                  <a:srgbClr val="333333"/>
                </a:solidFill>
                <a:latin typeface="Menlo"/>
              </a:rPr>
              <a:t>= </a:t>
            </a:r>
            <a:r>
              <a:rPr lang="en-US" altLang="zh-CN" sz="1200" dirty="0" err="1">
                <a:solidFill>
                  <a:srgbClr val="333333"/>
                </a:solidFill>
                <a:latin typeface="Menlo"/>
              </a:rPr>
              <a:t>UserProfileForm</a:t>
            </a:r>
            <a:r>
              <a:rPr lang="en-US" altLang="zh-CN" sz="1200" dirty="0">
                <a:solidFill>
                  <a:srgbClr val="333333"/>
                </a:solidFill>
                <a:latin typeface="Menlo"/>
              </a:rPr>
              <a:t>(data=</a:t>
            </a:r>
            <a:r>
              <a:rPr lang="en-US" altLang="zh-CN" sz="1200" dirty="0" err="1">
                <a:solidFill>
                  <a:srgbClr val="333333"/>
                </a:solidFill>
                <a:latin typeface="Menlo"/>
              </a:rPr>
              <a:t>request.POST</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b="1" dirty="0">
              <a:solidFill>
                <a:srgbClr val="333333"/>
              </a:solidFill>
              <a:latin typeface="Menlo"/>
            </a:endParaRPr>
          </a:p>
          <a:p>
            <a:r>
              <a:rPr lang="en-US" altLang="zh-CN" sz="1200" b="1" dirty="0" smtClean="0">
                <a:solidFill>
                  <a:srgbClr val="333333"/>
                </a:solidFill>
                <a:latin typeface="Menlo"/>
              </a:rPr>
              <a:t>        if</a:t>
            </a:r>
            <a:r>
              <a:rPr lang="en-US" altLang="zh-CN" sz="1200" dirty="0" smtClean="0">
                <a:solidFill>
                  <a:srgbClr val="333333"/>
                </a:solidFill>
                <a:latin typeface="Menlo"/>
              </a:rPr>
              <a:t> </a:t>
            </a:r>
            <a:r>
              <a:rPr lang="en-US" altLang="zh-CN" sz="1200" dirty="0" err="1">
                <a:solidFill>
                  <a:srgbClr val="333333"/>
                </a:solidFill>
                <a:latin typeface="Menlo"/>
              </a:rPr>
              <a:t>user_form.is_valid</a:t>
            </a:r>
            <a:r>
              <a:rPr lang="en-US" altLang="zh-CN" sz="1200" dirty="0">
                <a:solidFill>
                  <a:srgbClr val="333333"/>
                </a:solidFill>
                <a:latin typeface="Menlo"/>
              </a:rPr>
              <a:t>() </a:t>
            </a:r>
            <a:r>
              <a:rPr lang="en-US" altLang="zh-CN" sz="1200" b="1" dirty="0">
                <a:solidFill>
                  <a:srgbClr val="333333"/>
                </a:solidFill>
                <a:latin typeface="Menlo"/>
              </a:rPr>
              <a:t>and</a:t>
            </a:r>
            <a:r>
              <a:rPr lang="en-US" altLang="zh-CN" sz="1200" dirty="0">
                <a:solidFill>
                  <a:srgbClr val="333333"/>
                </a:solidFill>
                <a:latin typeface="Menlo"/>
              </a:rPr>
              <a:t> </a:t>
            </a:r>
            <a:r>
              <a:rPr lang="en-US" altLang="zh-CN" sz="1200" dirty="0" err="1">
                <a:solidFill>
                  <a:srgbClr val="333333"/>
                </a:solidFill>
                <a:latin typeface="Menlo"/>
              </a:rPr>
              <a:t>profile_form.is_valid</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user </a:t>
            </a:r>
            <a:r>
              <a:rPr lang="en-US" altLang="zh-CN" sz="1200" dirty="0">
                <a:solidFill>
                  <a:srgbClr val="333333"/>
                </a:solidFill>
                <a:latin typeface="Menlo"/>
              </a:rPr>
              <a:t>= </a:t>
            </a:r>
            <a:r>
              <a:rPr lang="en-US" altLang="zh-CN" sz="1200" dirty="0" err="1">
                <a:solidFill>
                  <a:srgbClr val="333333"/>
                </a:solidFill>
                <a:latin typeface="Menlo"/>
              </a:rPr>
              <a:t>user_form.save</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err="1" smtClean="0">
                <a:solidFill>
                  <a:srgbClr val="333333"/>
                </a:solidFill>
                <a:latin typeface="Menlo"/>
              </a:rPr>
              <a:t>user.set_password</a:t>
            </a:r>
            <a:r>
              <a:rPr lang="en-US" altLang="zh-CN" sz="1200" dirty="0" smtClean="0">
                <a:solidFill>
                  <a:srgbClr val="333333"/>
                </a:solidFill>
                <a:latin typeface="Menlo"/>
              </a:rPr>
              <a:t>(</a:t>
            </a:r>
            <a:r>
              <a:rPr lang="en-US" altLang="zh-CN" sz="1200" dirty="0" err="1" smtClean="0">
                <a:solidFill>
                  <a:srgbClr val="333333"/>
                </a:solidFill>
                <a:latin typeface="Menlo"/>
              </a:rPr>
              <a:t>user.password</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err="1" smtClean="0">
                <a:solidFill>
                  <a:srgbClr val="333333"/>
                </a:solidFill>
                <a:latin typeface="Menlo"/>
              </a:rPr>
              <a:t>user.save</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dirty="0">
              <a:solidFill>
                <a:srgbClr val="333333"/>
              </a:solidFill>
              <a:latin typeface="Menlo"/>
            </a:endParaRPr>
          </a:p>
          <a:p>
            <a:r>
              <a:rPr lang="en-US" altLang="zh-CN" sz="1200" dirty="0" smtClean="0">
                <a:solidFill>
                  <a:srgbClr val="333333"/>
                </a:solidFill>
                <a:latin typeface="Menlo"/>
              </a:rPr>
              <a:t>            profile </a:t>
            </a:r>
            <a:r>
              <a:rPr lang="en-US" altLang="zh-CN" sz="1200" dirty="0">
                <a:solidFill>
                  <a:srgbClr val="333333"/>
                </a:solidFill>
                <a:latin typeface="Menlo"/>
              </a:rPr>
              <a:t>= </a:t>
            </a:r>
            <a:r>
              <a:rPr lang="en-US" altLang="zh-CN" sz="1200" dirty="0" err="1">
                <a:solidFill>
                  <a:srgbClr val="333333"/>
                </a:solidFill>
                <a:latin typeface="Menlo"/>
              </a:rPr>
              <a:t>profile_form.save</a:t>
            </a:r>
            <a:r>
              <a:rPr lang="en-US" altLang="zh-CN" sz="1200" dirty="0">
                <a:solidFill>
                  <a:srgbClr val="333333"/>
                </a:solidFill>
                <a:latin typeface="Menlo"/>
              </a:rPr>
              <a:t>(commit=</a:t>
            </a:r>
            <a:r>
              <a:rPr lang="en-US" altLang="zh-CN" sz="1200" b="1" dirty="0">
                <a:solidFill>
                  <a:srgbClr val="333333"/>
                </a:solidFill>
                <a:latin typeface="Menlo"/>
              </a:rPr>
              <a:t>False</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err="1" smtClean="0">
                <a:solidFill>
                  <a:srgbClr val="333333"/>
                </a:solidFill>
                <a:latin typeface="Menlo"/>
              </a:rPr>
              <a:t>profile.user</a:t>
            </a:r>
            <a:r>
              <a:rPr lang="en-US" altLang="zh-CN" sz="1200" dirty="0" smtClean="0">
                <a:solidFill>
                  <a:srgbClr val="333333"/>
                </a:solidFill>
                <a:latin typeface="Menlo"/>
              </a:rPr>
              <a:t> </a:t>
            </a:r>
            <a:r>
              <a:rPr lang="en-US" altLang="zh-CN" sz="1200" dirty="0">
                <a:solidFill>
                  <a:srgbClr val="333333"/>
                </a:solidFill>
                <a:latin typeface="Menlo"/>
              </a:rPr>
              <a:t>= </a:t>
            </a:r>
            <a:r>
              <a:rPr lang="en-US" altLang="zh-CN" sz="1200" dirty="0" smtClean="0">
                <a:solidFill>
                  <a:srgbClr val="333333"/>
                </a:solidFill>
                <a:latin typeface="Menlo"/>
              </a:rPr>
              <a:t>user</a:t>
            </a:r>
          </a:p>
          <a:p>
            <a:r>
              <a:rPr lang="en-US" altLang="zh-CN" sz="1200" dirty="0">
                <a:solidFill>
                  <a:srgbClr val="333333"/>
                </a:solidFill>
                <a:latin typeface="Menlo"/>
              </a:rPr>
              <a:t> </a:t>
            </a:r>
            <a:r>
              <a:rPr lang="en-US" altLang="zh-CN" sz="1200" dirty="0" smtClean="0">
                <a:solidFill>
                  <a:srgbClr val="333333"/>
                </a:solidFill>
                <a:latin typeface="Menlo"/>
              </a:rPr>
              <a:t>           </a:t>
            </a:r>
          </a:p>
          <a:p>
            <a:r>
              <a:rPr lang="en-US" altLang="zh-CN" sz="1200" dirty="0">
                <a:solidFill>
                  <a:srgbClr val="333333"/>
                </a:solidFill>
                <a:latin typeface="Menlo"/>
              </a:rPr>
              <a:t>            if 'picture' in </a:t>
            </a:r>
            <a:r>
              <a:rPr lang="en-US" altLang="zh-CN" sz="1200" dirty="0" err="1">
                <a:solidFill>
                  <a:srgbClr val="333333"/>
                </a:solidFill>
                <a:latin typeface="Menlo"/>
              </a:rPr>
              <a:t>request.FILES</a:t>
            </a:r>
            <a:r>
              <a:rPr lang="en-US" altLang="zh-CN" sz="1200" dirty="0">
                <a:solidFill>
                  <a:srgbClr val="333333"/>
                </a:solidFill>
                <a:latin typeface="Menlo"/>
              </a:rPr>
              <a:t>:</a:t>
            </a:r>
          </a:p>
          <a:p>
            <a:r>
              <a:rPr lang="en-US" altLang="zh-CN" sz="1200" dirty="0">
                <a:solidFill>
                  <a:srgbClr val="333333"/>
                </a:solidFill>
                <a:latin typeface="Menlo"/>
              </a:rPr>
              <a:t>                </a:t>
            </a:r>
            <a:r>
              <a:rPr lang="en-US" altLang="zh-CN" sz="1200" dirty="0" err="1">
                <a:solidFill>
                  <a:srgbClr val="333333"/>
                </a:solidFill>
                <a:latin typeface="Menlo"/>
              </a:rPr>
              <a:t>profile.picture</a:t>
            </a:r>
            <a:r>
              <a:rPr lang="en-US" altLang="zh-CN" sz="1200" dirty="0">
                <a:solidFill>
                  <a:srgbClr val="333333"/>
                </a:solidFill>
                <a:latin typeface="Menlo"/>
              </a:rPr>
              <a:t> = </a:t>
            </a:r>
            <a:r>
              <a:rPr lang="en-US" altLang="zh-CN" sz="1200" dirty="0" err="1">
                <a:solidFill>
                  <a:srgbClr val="333333"/>
                </a:solidFill>
                <a:latin typeface="Menlo"/>
              </a:rPr>
              <a:t>request.FILES</a:t>
            </a:r>
            <a:r>
              <a:rPr lang="en-US" altLang="zh-CN" sz="1200" dirty="0">
                <a:solidFill>
                  <a:srgbClr val="333333"/>
                </a:solidFill>
                <a:latin typeface="Menlo"/>
              </a:rPr>
              <a:t>['picture']</a:t>
            </a:r>
          </a:p>
          <a:p>
            <a:endParaRPr lang="en-US" altLang="zh-CN" sz="1200" dirty="0" smtClean="0">
              <a:solidFill>
                <a:srgbClr val="333333"/>
              </a:solidFill>
              <a:latin typeface="Menlo"/>
            </a:endParaRPr>
          </a:p>
          <a:p>
            <a:r>
              <a:rPr lang="en-US" altLang="zh-CN" sz="1200" dirty="0" smtClean="0">
                <a:solidFill>
                  <a:srgbClr val="333333"/>
                </a:solidFill>
                <a:latin typeface="Menlo"/>
              </a:rPr>
              <a:t>            </a:t>
            </a:r>
            <a:r>
              <a:rPr lang="en-US" altLang="zh-CN" sz="1200" dirty="0" err="1" smtClean="0">
                <a:solidFill>
                  <a:srgbClr val="333333"/>
                </a:solidFill>
                <a:latin typeface="Menlo"/>
              </a:rPr>
              <a:t>profile.save</a:t>
            </a:r>
            <a:r>
              <a:rPr lang="en-US" altLang="zh-CN" sz="1200" dirty="0" smtClean="0">
                <a:solidFill>
                  <a:srgbClr val="333333"/>
                </a:solidFill>
                <a:latin typeface="Menlo"/>
              </a:rPr>
              <a:t>()</a:t>
            </a:r>
            <a:endParaRPr lang="en-US" altLang="zh-CN" sz="1200" dirty="0">
              <a:solidFill>
                <a:srgbClr val="333333"/>
              </a:solidFill>
              <a:latin typeface="Menlo"/>
            </a:endParaRPr>
          </a:p>
          <a:p>
            <a:r>
              <a:rPr lang="en-US" altLang="zh-CN" sz="1200" dirty="0">
                <a:solidFill>
                  <a:srgbClr val="333333"/>
                </a:solidFill>
                <a:latin typeface="Menlo"/>
              </a:rPr>
              <a:t>            registered = </a:t>
            </a:r>
            <a:r>
              <a:rPr lang="en-US" altLang="zh-CN" sz="1200" dirty="0" smtClean="0">
                <a:solidFill>
                  <a:srgbClr val="333333"/>
                </a:solidFill>
                <a:latin typeface="Menlo"/>
              </a:rPr>
              <a:t>True</a:t>
            </a:r>
            <a:endParaRPr lang="en-US" altLang="zh-CN" sz="1200" dirty="0">
              <a:solidFill>
                <a:srgbClr val="333333"/>
              </a:solidFill>
              <a:latin typeface="Menlo"/>
            </a:endParaRPr>
          </a:p>
          <a:p>
            <a:r>
              <a:rPr lang="en-US" altLang="zh-CN" sz="1200" dirty="0">
                <a:solidFill>
                  <a:srgbClr val="333333"/>
                </a:solidFill>
                <a:latin typeface="Menlo"/>
              </a:rPr>
              <a:t>        else:</a:t>
            </a:r>
          </a:p>
          <a:p>
            <a:r>
              <a:rPr lang="en-US" altLang="zh-CN" sz="1200" dirty="0">
                <a:solidFill>
                  <a:srgbClr val="333333"/>
                </a:solidFill>
                <a:latin typeface="Menlo"/>
              </a:rPr>
              <a:t>            print </a:t>
            </a:r>
            <a:r>
              <a:rPr lang="en-US" altLang="zh-CN" sz="1200" dirty="0" err="1">
                <a:solidFill>
                  <a:srgbClr val="333333"/>
                </a:solidFill>
                <a:latin typeface="Menlo"/>
              </a:rPr>
              <a:t>user_form.errors</a:t>
            </a:r>
            <a:r>
              <a:rPr lang="en-US" altLang="zh-CN" sz="1200" dirty="0">
                <a:solidFill>
                  <a:srgbClr val="333333"/>
                </a:solidFill>
                <a:latin typeface="Menlo"/>
              </a:rPr>
              <a:t>, </a:t>
            </a:r>
            <a:r>
              <a:rPr lang="en-US" altLang="zh-CN" sz="1200" dirty="0" err="1" smtClean="0">
                <a:solidFill>
                  <a:srgbClr val="333333"/>
                </a:solidFill>
                <a:latin typeface="Menlo"/>
              </a:rPr>
              <a:t>profile_form.errors</a:t>
            </a:r>
            <a:endParaRPr lang="en-US" altLang="zh-CN" sz="1200" dirty="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else:</a:t>
            </a:r>
            <a:endParaRPr lang="en-US" altLang="zh-CN" sz="1200" dirty="0">
              <a:solidFill>
                <a:srgbClr val="333333"/>
              </a:solidFill>
              <a:latin typeface="Menlo"/>
            </a:endParaRPr>
          </a:p>
          <a:p>
            <a:r>
              <a:rPr lang="en-US" altLang="zh-CN" sz="1200" dirty="0">
                <a:solidFill>
                  <a:srgbClr val="333333"/>
                </a:solidFill>
                <a:latin typeface="Menlo"/>
              </a:rPr>
              <a:t>        </a:t>
            </a:r>
            <a:r>
              <a:rPr lang="en-US" altLang="zh-CN" sz="1200" dirty="0" err="1">
                <a:solidFill>
                  <a:srgbClr val="333333"/>
                </a:solidFill>
                <a:latin typeface="Menlo"/>
              </a:rPr>
              <a:t>user_form</a:t>
            </a:r>
            <a:r>
              <a:rPr lang="en-US" altLang="zh-CN" sz="1200" dirty="0">
                <a:solidFill>
                  <a:srgbClr val="333333"/>
                </a:solidFill>
                <a:latin typeface="Menlo"/>
              </a:rPr>
              <a:t> = </a:t>
            </a:r>
            <a:r>
              <a:rPr lang="en-US" altLang="zh-CN" sz="1200" dirty="0" err="1">
                <a:solidFill>
                  <a:srgbClr val="333333"/>
                </a:solidFill>
                <a:latin typeface="Menlo"/>
              </a:rPr>
              <a:t>UserForm</a:t>
            </a:r>
            <a:r>
              <a:rPr lang="en-US" altLang="zh-CN" sz="1200" dirty="0">
                <a:solidFill>
                  <a:srgbClr val="333333"/>
                </a:solidFill>
                <a:latin typeface="Menlo"/>
              </a:rPr>
              <a:t>()</a:t>
            </a:r>
          </a:p>
          <a:p>
            <a:r>
              <a:rPr lang="en-US" altLang="zh-CN" sz="1200" dirty="0">
                <a:solidFill>
                  <a:srgbClr val="333333"/>
                </a:solidFill>
                <a:latin typeface="Menlo"/>
              </a:rPr>
              <a:t>        </a:t>
            </a:r>
            <a:r>
              <a:rPr lang="en-US" altLang="zh-CN" sz="1200" dirty="0" err="1">
                <a:solidFill>
                  <a:srgbClr val="333333"/>
                </a:solidFill>
                <a:latin typeface="Menlo"/>
              </a:rPr>
              <a:t>profile_form</a:t>
            </a:r>
            <a:r>
              <a:rPr lang="en-US" altLang="zh-CN" sz="1200" dirty="0">
                <a:solidFill>
                  <a:srgbClr val="333333"/>
                </a:solidFill>
                <a:latin typeface="Menlo"/>
              </a:rPr>
              <a:t> = </a:t>
            </a:r>
            <a:r>
              <a:rPr lang="en-US" altLang="zh-CN" sz="1200" dirty="0" err="1">
                <a:solidFill>
                  <a:srgbClr val="333333"/>
                </a:solidFill>
                <a:latin typeface="Menlo"/>
              </a:rPr>
              <a:t>UserProfileForm</a:t>
            </a:r>
            <a:r>
              <a:rPr lang="en-US" altLang="zh-CN" sz="1200" dirty="0">
                <a:solidFill>
                  <a:srgbClr val="333333"/>
                </a:solidFill>
                <a:latin typeface="Menlo"/>
              </a:rPr>
              <a:t>()</a:t>
            </a:r>
          </a:p>
          <a:p>
            <a:endParaRPr lang="en-US" altLang="zh-CN" sz="1200" dirty="0">
              <a:solidFill>
                <a:srgbClr val="333333"/>
              </a:solidFill>
              <a:latin typeface="Menlo"/>
            </a:endParaRPr>
          </a:p>
          <a:p>
            <a:r>
              <a:rPr lang="en-US" altLang="zh-CN" sz="1200" dirty="0">
                <a:solidFill>
                  <a:srgbClr val="333333"/>
                </a:solidFill>
                <a:latin typeface="Menlo"/>
              </a:rPr>
              <a:t>    return render(request,</a:t>
            </a:r>
          </a:p>
          <a:p>
            <a:r>
              <a:rPr lang="en-US" altLang="zh-CN" sz="1200" dirty="0">
                <a:solidFill>
                  <a:srgbClr val="333333"/>
                </a:solidFill>
                <a:latin typeface="Menlo"/>
              </a:rPr>
              <a:t>            '</a:t>
            </a:r>
            <a:r>
              <a:rPr lang="en-US" altLang="zh-CN" sz="1200" dirty="0" err="1">
                <a:solidFill>
                  <a:srgbClr val="333333"/>
                </a:solidFill>
                <a:latin typeface="Menlo"/>
              </a:rPr>
              <a:t>rango</a:t>
            </a:r>
            <a:r>
              <a:rPr lang="en-US" altLang="zh-CN" sz="1200" dirty="0">
                <a:solidFill>
                  <a:srgbClr val="333333"/>
                </a:solidFill>
                <a:latin typeface="Menlo"/>
              </a:rPr>
              <a:t>/register.html',</a:t>
            </a:r>
          </a:p>
          <a:p>
            <a:r>
              <a:rPr lang="en-US" altLang="zh-CN" sz="1200" dirty="0">
                <a:solidFill>
                  <a:srgbClr val="333333"/>
                </a:solidFill>
                <a:latin typeface="Menlo"/>
              </a:rPr>
              <a:t>            {'</a:t>
            </a:r>
            <a:r>
              <a:rPr lang="en-US" altLang="zh-CN" sz="1200" dirty="0" err="1">
                <a:solidFill>
                  <a:srgbClr val="333333"/>
                </a:solidFill>
                <a:latin typeface="Menlo"/>
              </a:rPr>
              <a:t>user_form</a:t>
            </a:r>
            <a:r>
              <a:rPr lang="en-US" altLang="zh-CN" sz="1200" dirty="0">
                <a:solidFill>
                  <a:srgbClr val="333333"/>
                </a:solidFill>
                <a:latin typeface="Menlo"/>
              </a:rPr>
              <a:t>': </a:t>
            </a:r>
            <a:r>
              <a:rPr lang="en-US" altLang="zh-CN" sz="1200" dirty="0" err="1">
                <a:solidFill>
                  <a:srgbClr val="333333"/>
                </a:solidFill>
                <a:latin typeface="Menlo"/>
              </a:rPr>
              <a:t>user_form</a:t>
            </a:r>
            <a:r>
              <a:rPr lang="en-US" altLang="zh-CN" sz="1200" dirty="0">
                <a:solidFill>
                  <a:srgbClr val="333333"/>
                </a:solidFill>
                <a:latin typeface="Menlo"/>
              </a:rPr>
              <a:t>, '</a:t>
            </a:r>
            <a:r>
              <a:rPr lang="en-US" altLang="zh-CN" sz="1200" dirty="0" err="1">
                <a:solidFill>
                  <a:srgbClr val="333333"/>
                </a:solidFill>
                <a:latin typeface="Menlo"/>
              </a:rPr>
              <a:t>profile_form</a:t>
            </a:r>
            <a:r>
              <a:rPr lang="en-US" altLang="zh-CN" sz="1200" dirty="0">
                <a:solidFill>
                  <a:srgbClr val="333333"/>
                </a:solidFill>
                <a:latin typeface="Menlo"/>
              </a:rPr>
              <a:t>': </a:t>
            </a:r>
            <a:r>
              <a:rPr lang="en-US" altLang="zh-CN" sz="1200" dirty="0" err="1">
                <a:solidFill>
                  <a:srgbClr val="333333"/>
                </a:solidFill>
                <a:latin typeface="Menlo"/>
              </a:rPr>
              <a:t>profile_form</a:t>
            </a:r>
            <a:r>
              <a:rPr lang="en-US" altLang="zh-CN" sz="1200" dirty="0">
                <a:solidFill>
                  <a:srgbClr val="333333"/>
                </a:solidFill>
                <a:latin typeface="Menlo"/>
              </a:rPr>
              <a:t>, 'registered': registered} )</a:t>
            </a:r>
            <a:endParaRPr lang="zh-CN" altLang="en-US" sz="1200" dirty="0"/>
          </a:p>
        </p:txBody>
      </p:sp>
    </p:spTree>
    <p:extLst>
      <p:ext uri="{BB962C8B-B14F-4D97-AF65-F5344CB8AC3E}">
        <p14:creationId xmlns:p14="http://schemas.microsoft.com/office/powerpoint/2010/main" val="28735398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980728"/>
            <a:ext cx="8229600" cy="4857403"/>
          </a:xfrm>
        </p:spPr>
        <p:txBody>
          <a:bodyPr/>
          <a:lstStyle/>
          <a:p>
            <a:pPr marL="342900" indent="-342900">
              <a:buFont typeface="Wingdings" panose="05000000000000000000" pitchFamily="2" charset="2"/>
              <a:buChar char="l"/>
            </a:pPr>
            <a:r>
              <a:rPr lang="zh-CN" altLang="en-US" dirty="0"/>
              <a:t>现在我们创建</a:t>
            </a:r>
            <a:r>
              <a:rPr lang="en-US" altLang="zh-CN" dirty="0"/>
              <a:t>rang/register.html</a:t>
            </a:r>
            <a:r>
              <a:rPr lang="zh-CN" altLang="en-US" dirty="0"/>
              <a:t>加入如下代码</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467544" y="1412776"/>
            <a:ext cx="8280920" cy="4832092"/>
          </a:xfrm>
          <a:prstGeom prst="rect">
            <a:avLst/>
          </a:prstGeom>
        </p:spPr>
        <p:txBody>
          <a:bodyPr wrap="square">
            <a:spAutoFit/>
          </a:bodyPr>
          <a:lstStyle/>
          <a:p>
            <a:r>
              <a:rPr lang="en-US" altLang="zh-CN" sz="1400" b="1" dirty="0">
                <a:solidFill>
                  <a:srgbClr val="999999"/>
                </a:solidFill>
                <a:latin typeface="Menlo"/>
              </a:rPr>
              <a:t>&lt;!DOCTYPE html&gt;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html&gt;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head&gt;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title&gt;</a:t>
            </a:r>
            <a:r>
              <a:rPr lang="en-US" altLang="zh-CN" sz="1400" dirty="0">
                <a:solidFill>
                  <a:srgbClr val="333333"/>
                </a:solidFill>
                <a:latin typeface="Menlo"/>
              </a:rPr>
              <a:t>Rango</a:t>
            </a:r>
            <a:r>
              <a:rPr lang="en-US" altLang="zh-CN" sz="1400" dirty="0">
                <a:solidFill>
                  <a:srgbClr val="000080"/>
                </a:solidFill>
                <a:latin typeface="Menlo"/>
              </a:rPr>
              <a:t>&lt;/title&gt;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head&gt;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body&gt;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h1&gt;</a:t>
            </a:r>
            <a:r>
              <a:rPr lang="en-US" altLang="zh-CN" sz="1400" dirty="0">
                <a:solidFill>
                  <a:srgbClr val="333333"/>
                </a:solidFill>
                <a:latin typeface="Menlo"/>
              </a:rPr>
              <a:t>Register with Rango</a:t>
            </a:r>
            <a:r>
              <a:rPr lang="en-US" altLang="zh-CN" sz="1400" dirty="0">
                <a:solidFill>
                  <a:srgbClr val="000080"/>
                </a:solidFill>
                <a:latin typeface="Menlo"/>
              </a:rPr>
              <a:t>&lt;/h1&gt;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a:solidFill>
                  <a:srgbClr val="333333"/>
                </a:solidFill>
                <a:latin typeface="Menlo"/>
              </a:rPr>
              <a:t>if registered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Rango </a:t>
            </a:r>
            <a:r>
              <a:rPr lang="en-US" altLang="zh-CN" sz="1400" dirty="0">
                <a:solidFill>
                  <a:srgbClr val="333333"/>
                </a:solidFill>
                <a:latin typeface="Menlo"/>
              </a:rPr>
              <a:t>says: </a:t>
            </a:r>
            <a:r>
              <a:rPr lang="en-US" altLang="zh-CN" sz="1400" dirty="0" smtClean="0">
                <a:solidFill>
                  <a:srgbClr val="000080"/>
                </a:solidFill>
                <a:latin typeface="Menlo"/>
              </a:rPr>
              <a:t>&lt;</a:t>
            </a:r>
            <a:r>
              <a:rPr lang="en-US" altLang="zh-CN" sz="1400" dirty="0">
                <a:solidFill>
                  <a:srgbClr val="000080"/>
                </a:solidFill>
                <a:latin typeface="Menlo"/>
              </a:rPr>
              <a:t>strong&gt;</a:t>
            </a:r>
            <a:r>
              <a:rPr lang="en-US" altLang="zh-CN" sz="1400" dirty="0">
                <a:solidFill>
                  <a:srgbClr val="333333"/>
                </a:solidFill>
                <a:latin typeface="Menlo"/>
              </a:rPr>
              <a:t>thank you for registering!</a:t>
            </a:r>
            <a:r>
              <a:rPr lang="en-US" altLang="zh-CN" sz="1400" dirty="0">
                <a:solidFill>
                  <a:srgbClr val="000080"/>
                </a:solidFill>
                <a:latin typeface="Menlo"/>
              </a:rPr>
              <a:t>&lt;/strong&gt;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a:t>
            </a:r>
            <a:r>
              <a:rPr lang="en-US" altLang="zh-CN" sz="1400" dirty="0">
                <a:solidFill>
                  <a:srgbClr val="000080"/>
                </a:solidFill>
                <a:latin typeface="Menlo"/>
              </a:rPr>
              <a:t>&gt;</a:t>
            </a:r>
            <a:r>
              <a:rPr lang="en-US" altLang="zh-CN" sz="1400" dirty="0">
                <a:solidFill>
                  <a:srgbClr val="333333"/>
                </a:solidFill>
                <a:latin typeface="Menlo"/>
              </a:rPr>
              <a:t>Return to the homepage.</a:t>
            </a:r>
            <a:r>
              <a:rPr lang="en-US" altLang="zh-CN" sz="1400" dirty="0">
                <a:solidFill>
                  <a:srgbClr val="000080"/>
                </a:solidFill>
                <a:latin typeface="Menlo"/>
              </a:rPr>
              <a:t>&lt;/a&gt;&lt;</a:t>
            </a:r>
            <a:r>
              <a:rPr lang="en-US" altLang="zh-CN" sz="1400" dirty="0" err="1">
                <a:solidFill>
                  <a:srgbClr val="000080"/>
                </a:solidFill>
                <a:latin typeface="Menlo"/>
              </a:rPr>
              <a:t>br</a:t>
            </a:r>
            <a:r>
              <a:rPr lang="en-US" altLang="zh-CN" sz="1400" dirty="0">
                <a:solidFill>
                  <a:srgbClr val="000080"/>
                </a:solidFill>
                <a:latin typeface="Menlo"/>
              </a:rPr>
              <a:t> /&gt;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a:solidFill>
                  <a:srgbClr val="333333"/>
                </a:solidFill>
                <a:latin typeface="Menlo"/>
              </a:rPr>
              <a:t>else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err="1" smtClean="0">
                <a:solidFill>
                  <a:srgbClr val="333333"/>
                </a:solidFill>
                <a:latin typeface="Menlo"/>
              </a:rPr>
              <a:t>Rango</a:t>
            </a:r>
            <a:r>
              <a:rPr lang="en-US" altLang="zh-CN" sz="1400" dirty="0" smtClean="0">
                <a:solidFill>
                  <a:srgbClr val="333333"/>
                </a:solidFill>
                <a:latin typeface="Menlo"/>
              </a:rPr>
              <a:t> </a:t>
            </a:r>
            <a:r>
              <a:rPr lang="en-US" altLang="zh-CN" sz="1400" dirty="0">
                <a:solidFill>
                  <a:srgbClr val="333333"/>
                </a:solidFill>
                <a:latin typeface="Menlo"/>
              </a:rPr>
              <a:t>says: </a:t>
            </a:r>
            <a:r>
              <a:rPr lang="en-US" altLang="zh-CN" sz="1400" dirty="0">
                <a:solidFill>
                  <a:srgbClr val="000080"/>
                </a:solidFill>
                <a:latin typeface="Menlo"/>
              </a:rPr>
              <a:t>&lt;strong&gt;</a:t>
            </a:r>
            <a:r>
              <a:rPr lang="en-US" altLang="zh-CN" sz="1400" dirty="0">
                <a:solidFill>
                  <a:srgbClr val="333333"/>
                </a:solidFill>
                <a:latin typeface="Menlo"/>
              </a:rPr>
              <a:t>register here!</a:t>
            </a:r>
            <a:r>
              <a:rPr lang="en-US" altLang="zh-CN" sz="1400" dirty="0">
                <a:solidFill>
                  <a:srgbClr val="000080"/>
                </a:solidFill>
                <a:latin typeface="Menlo"/>
              </a:rPr>
              <a:t>&lt;/strong&gt;&lt;</a:t>
            </a:r>
            <a:r>
              <a:rPr lang="en-US" altLang="zh-CN" sz="1400" dirty="0" err="1">
                <a:solidFill>
                  <a:srgbClr val="000080"/>
                </a:solidFill>
                <a:latin typeface="Menlo"/>
              </a:rPr>
              <a:t>br</a:t>
            </a:r>
            <a:r>
              <a:rPr lang="en-US" altLang="zh-CN" sz="1400" dirty="0">
                <a:solidFill>
                  <a:srgbClr val="000080"/>
                </a:solidFill>
                <a:latin typeface="Menlo"/>
              </a:rPr>
              <a:t> /&gt;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form </a:t>
            </a:r>
            <a:r>
              <a:rPr lang="en-US" altLang="zh-CN" sz="1400" dirty="0">
                <a:solidFill>
                  <a:srgbClr val="008080"/>
                </a:solidFill>
                <a:latin typeface="Menlo"/>
              </a:rPr>
              <a:t>id</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user_form</a:t>
            </a:r>
            <a:r>
              <a:rPr lang="en-US" altLang="zh-CN" sz="1400" dirty="0">
                <a:solidFill>
                  <a:srgbClr val="DD1144"/>
                </a:solidFill>
                <a:latin typeface="Menlo"/>
              </a:rPr>
              <a:t>"</a:t>
            </a:r>
            <a:r>
              <a:rPr lang="en-US" altLang="zh-CN" sz="1400" dirty="0">
                <a:solidFill>
                  <a:srgbClr val="000080"/>
                </a:solidFill>
                <a:latin typeface="Menlo"/>
              </a:rPr>
              <a:t> </a:t>
            </a:r>
            <a:r>
              <a:rPr lang="en-US" altLang="zh-CN" sz="1400" dirty="0">
                <a:solidFill>
                  <a:srgbClr val="008080"/>
                </a:solidFill>
                <a:latin typeface="Menlo"/>
              </a:rPr>
              <a:t>method</a:t>
            </a:r>
            <a:r>
              <a:rPr lang="en-US" altLang="zh-CN" sz="1400" dirty="0">
                <a:solidFill>
                  <a:srgbClr val="000080"/>
                </a:solidFill>
                <a:latin typeface="Menlo"/>
              </a:rPr>
              <a:t>=</a:t>
            </a:r>
            <a:r>
              <a:rPr lang="en-US" altLang="zh-CN" sz="1400" dirty="0">
                <a:solidFill>
                  <a:srgbClr val="DD1144"/>
                </a:solidFill>
                <a:latin typeface="Menlo"/>
              </a:rPr>
              <a:t>"post"</a:t>
            </a:r>
            <a:r>
              <a:rPr lang="en-US" altLang="zh-CN" sz="1400" dirty="0">
                <a:solidFill>
                  <a:srgbClr val="000080"/>
                </a:solidFill>
                <a:latin typeface="Menlo"/>
              </a:rPr>
              <a:t> </a:t>
            </a:r>
            <a:r>
              <a:rPr lang="en-US" altLang="zh-CN" sz="1400" dirty="0">
                <a:solidFill>
                  <a:srgbClr val="008080"/>
                </a:solidFill>
                <a:latin typeface="Menlo"/>
              </a:rPr>
              <a:t>action</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/register/"</a:t>
            </a:r>
            <a:r>
              <a:rPr lang="en-US" altLang="zh-CN" sz="1400" dirty="0">
                <a:solidFill>
                  <a:srgbClr val="000080"/>
                </a:solidFill>
                <a:latin typeface="Menlo"/>
              </a:rPr>
              <a:t> </a:t>
            </a:r>
            <a:r>
              <a:rPr lang="en-US" altLang="zh-CN" sz="1400" dirty="0" err="1">
                <a:solidFill>
                  <a:srgbClr val="008080"/>
                </a:solidFill>
                <a:latin typeface="Menlo"/>
              </a:rPr>
              <a:t>enctype</a:t>
            </a:r>
            <a:r>
              <a:rPr lang="en-US" altLang="zh-CN" sz="1400" dirty="0">
                <a:solidFill>
                  <a:srgbClr val="000080"/>
                </a:solidFill>
                <a:latin typeface="Menlo"/>
              </a:rPr>
              <a:t>=</a:t>
            </a:r>
            <a:r>
              <a:rPr lang="en-US" altLang="zh-CN" sz="1400" dirty="0">
                <a:solidFill>
                  <a:srgbClr val="DD1144"/>
                </a:solidFill>
                <a:latin typeface="Menlo"/>
              </a:rPr>
              <a:t>"multipart/form-data"</a:t>
            </a:r>
            <a:r>
              <a:rPr lang="en-US" altLang="zh-CN" sz="1400" dirty="0">
                <a:solidFill>
                  <a:srgbClr val="000080"/>
                </a:solidFill>
                <a:latin typeface="Menlo"/>
              </a:rPr>
              <a:t>&gt;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csrf_token</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user_form.as_p</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profile_form.as_p</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input </a:t>
            </a:r>
            <a:r>
              <a:rPr lang="en-US" altLang="zh-CN" sz="1400" dirty="0">
                <a:solidFill>
                  <a:srgbClr val="008080"/>
                </a:solidFill>
                <a:latin typeface="Menlo"/>
              </a:rPr>
              <a:t>type</a:t>
            </a:r>
            <a:r>
              <a:rPr lang="en-US" altLang="zh-CN" sz="1400" dirty="0">
                <a:solidFill>
                  <a:srgbClr val="000080"/>
                </a:solidFill>
                <a:latin typeface="Menlo"/>
              </a:rPr>
              <a:t>=</a:t>
            </a:r>
            <a:r>
              <a:rPr lang="en-US" altLang="zh-CN" sz="1400" dirty="0">
                <a:solidFill>
                  <a:srgbClr val="DD1144"/>
                </a:solidFill>
                <a:latin typeface="Menlo"/>
              </a:rPr>
              <a:t>"submit"</a:t>
            </a:r>
            <a:r>
              <a:rPr lang="en-US" altLang="zh-CN" sz="1400" dirty="0">
                <a:solidFill>
                  <a:srgbClr val="000080"/>
                </a:solidFill>
                <a:latin typeface="Menlo"/>
              </a:rPr>
              <a:t> </a:t>
            </a:r>
            <a:r>
              <a:rPr lang="en-US" altLang="zh-CN" sz="1400" dirty="0">
                <a:solidFill>
                  <a:srgbClr val="008080"/>
                </a:solidFill>
                <a:latin typeface="Menlo"/>
              </a:rPr>
              <a:t>name</a:t>
            </a:r>
            <a:r>
              <a:rPr lang="en-US" altLang="zh-CN" sz="1400" dirty="0">
                <a:solidFill>
                  <a:srgbClr val="000080"/>
                </a:solidFill>
                <a:latin typeface="Menlo"/>
              </a:rPr>
              <a:t>=</a:t>
            </a:r>
            <a:r>
              <a:rPr lang="en-US" altLang="zh-CN" sz="1400" dirty="0">
                <a:solidFill>
                  <a:srgbClr val="DD1144"/>
                </a:solidFill>
                <a:latin typeface="Menlo"/>
              </a:rPr>
              <a:t>"submit"</a:t>
            </a:r>
            <a:r>
              <a:rPr lang="en-US" altLang="zh-CN" sz="1400" dirty="0">
                <a:solidFill>
                  <a:srgbClr val="000080"/>
                </a:solidFill>
                <a:latin typeface="Menlo"/>
              </a:rPr>
              <a:t> </a:t>
            </a:r>
            <a:r>
              <a:rPr lang="en-US" altLang="zh-CN" sz="1400" dirty="0">
                <a:solidFill>
                  <a:srgbClr val="008080"/>
                </a:solidFill>
                <a:latin typeface="Menlo"/>
              </a:rPr>
              <a:t>value</a:t>
            </a:r>
            <a:r>
              <a:rPr lang="en-US" altLang="zh-CN" sz="1400" dirty="0">
                <a:solidFill>
                  <a:srgbClr val="000080"/>
                </a:solidFill>
                <a:latin typeface="Menlo"/>
              </a:rPr>
              <a:t>=</a:t>
            </a:r>
            <a:r>
              <a:rPr lang="en-US" altLang="zh-CN" sz="1400" dirty="0">
                <a:solidFill>
                  <a:srgbClr val="DD1144"/>
                </a:solidFill>
                <a:latin typeface="Menlo"/>
              </a:rPr>
              <a:t>"Register"</a:t>
            </a:r>
            <a:r>
              <a:rPr lang="en-US" altLang="zh-CN" sz="1400" dirty="0">
                <a:solidFill>
                  <a:srgbClr val="000080"/>
                </a:solidFill>
                <a:latin typeface="Menlo"/>
              </a:rPr>
              <a:t> /&gt;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form&gt;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endif</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body</a:t>
            </a:r>
            <a:r>
              <a:rPr lang="en-US" altLang="zh-CN" sz="1400" dirty="0" smtClean="0">
                <a:solidFill>
                  <a:srgbClr val="000080"/>
                </a:solidFill>
                <a:latin typeface="Menlo"/>
              </a:rPr>
              <a:t>&gt;</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html&gt;</a:t>
            </a:r>
            <a:endParaRPr lang="zh-CN" altLang="en-US" sz="1400" dirty="0"/>
          </a:p>
        </p:txBody>
      </p:sp>
    </p:spTree>
    <p:extLst>
      <p:ext uri="{BB962C8B-B14F-4D97-AF65-F5344CB8AC3E}">
        <p14:creationId xmlns:p14="http://schemas.microsoft.com/office/powerpoint/2010/main" val="95677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zh-CN" altLang="en-US" dirty="0"/>
              <a:t>有趣的表</a:t>
            </a:r>
            <a:r>
              <a:rPr lang="zh-CN" altLang="en-US" dirty="0" smtClean="0"/>
              <a:t>单</a:t>
            </a:r>
            <a:endParaRPr lang="en-US" altLang="zh-CN" dirty="0" smtClean="0"/>
          </a:p>
          <a:p>
            <a:pPr marL="342900" indent="-342900">
              <a:buFont typeface="Wingdings" panose="05000000000000000000" pitchFamily="2" charset="2"/>
              <a:buChar char="l"/>
            </a:pPr>
            <a:r>
              <a:rPr lang="zh-CN" altLang="en-US" dirty="0" smtClean="0">
                <a:solidFill>
                  <a:schemeClr val="bg1">
                    <a:lumMod val="75000"/>
                  </a:schemeClr>
                </a:solidFill>
              </a:rPr>
              <a:t>用户验证</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使用模板</a:t>
            </a:r>
            <a:endParaRPr lang="en-US" altLang="zh-CN" dirty="0" smtClean="0">
              <a:solidFill>
                <a:schemeClr val="bg1">
                  <a:lumMod val="75000"/>
                </a:schemeClr>
              </a:solidFill>
            </a:endParaRPr>
          </a:p>
          <a:p>
            <a:pPr marL="342900" indent="-342900">
              <a:buFont typeface="Wingdings" panose="05000000000000000000" pitchFamily="2" charset="2"/>
              <a:buChar char="l"/>
            </a:pPr>
            <a:r>
              <a:rPr lang="en-US" altLang="zh-CN" dirty="0">
                <a:solidFill>
                  <a:schemeClr val="bg1">
                    <a:lumMod val="75000"/>
                  </a:schemeClr>
                </a:solidFill>
              </a:rPr>
              <a:t>Cookies</a:t>
            </a:r>
            <a:r>
              <a:rPr lang="zh-CN" altLang="en-US" dirty="0">
                <a:solidFill>
                  <a:schemeClr val="bg1">
                    <a:lumMod val="75000"/>
                  </a:schemeClr>
                </a:solidFill>
              </a:rPr>
              <a:t>和</a:t>
            </a:r>
            <a:r>
              <a:rPr lang="en-US" altLang="zh-CN" dirty="0">
                <a:solidFill>
                  <a:schemeClr val="bg1">
                    <a:lumMod val="75000"/>
                  </a:schemeClr>
                </a:solidFill>
              </a:rPr>
              <a:t>Sessions</a:t>
            </a:r>
          </a:p>
          <a:p>
            <a:pPr marL="342900" indent="-342900">
              <a:buFont typeface="Wingdings" panose="05000000000000000000" pitchFamily="2" charset="2"/>
              <a:buChar char="l"/>
            </a:pPr>
            <a:r>
              <a:rPr lang="zh-CN" altLang="en-US" dirty="0">
                <a:solidFill>
                  <a:schemeClr val="bg1">
                    <a:lumMod val="75000"/>
                  </a:schemeClr>
                </a:solidFill>
              </a:rPr>
              <a:t>使用</a:t>
            </a:r>
            <a:r>
              <a:rPr lang="en-US" altLang="zh-CN" dirty="0">
                <a:solidFill>
                  <a:schemeClr val="bg1">
                    <a:lumMod val="75000"/>
                  </a:schemeClr>
                </a:solidFill>
              </a:rPr>
              <a:t>DRR</a:t>
            </a:r>
            <a:r>
              <a:rPr lang="zh-CN" altLang="en-US" dirty="0">
                <a:solidFill>
                  <a:schemeClr val="bg1">
                    <a:lumMod val="75000"/>
                  </a:schemeClr>
                </a:solidFill>
              </a:rPr>
              <a:t>进行验证</a:t>
            </a:r>
          </a:p>
          <a:p>
            <a:pPr marL="342900" indent="-342900">
              <a:buFont typeface="Wingdings" panose="05000000000000000000" pitchFamily="2" charset="2"/>
              <a:buChar char="l"/>
            </a:pPr>
            <a:r>
              <a:rPr lang="en-US" altLang="zh-CN" dirty="0">
                <a:solidFill>
                  <a:schemeClr val="bg1">
                    <a:lumMod val="75000"/>
                  </a:schemeClr>
                </a:solidFill>
              </a:rPr>
              <a:t>Bootstrap</a:t>
            </a:r>
            <a:r>
              <a:rPr lang="zh-CN" altLang="en-US" dirty="0">
                <a:solidFill>
                  <a:schemeClr val="bg1">
                    <a:lumMod val="75000"/>
                  </a:schemeClr>
                </a:solidFill>
              </a:rPr>
              <a:t>和</a:t>
            </a:r>
            <a:r>
              <a:rPr lang="en-US" altLang="zh-CN" dirty="0">
                <a:solidFill>
                  <a:schemeClr val="bg1">
                    <a:lumMod val="75000"/>
                  </a:schemeClr>
                </a:solidFill>
              </a:rPr>
              <a:t>Rango</a:t>
            </a:r>
          </a:p>
          <a:p>
            <a:pPr marL="342900" indent="-342900">
              <a:buFont typeface="Wingdings" panose="05000000000000000000" pitchFamily="2" charset="2"/>
              <a:buChar char="l"/>
            </a:pPr>
            <a:endParaRPr lang="en-US" altLang="zh-CN" dirty="0" smtClean="0">
              <a:solidFill>
                <a:schemeClr val="bg1">
                  <a:lumMod val="75000"/>
                </a:schemeClr>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smtClean="0"/>
              <a:t>(</a:t>
            </a:r>
            <a:r>
              <a:rPr lang="zh-CN" altLang="en-US" dirty="0" smtClean="0"/>
              <a:t>二</a:t>
            </a:r>
            <a:r>
              <a:rPr lang="en-US" altLang="zh-CN" dirty="0" smtClean="0"/>
              <a:t>)</a:t>
            </a:r>
            <a:endParaRPr lang="zh-CN" altLang="en-US" dirty="0"/>
          </a:p>
        </p:txBody>
      </p:sp>
    </p:spTree>
    <p:extLst>
      <p:ext uri="{BB962C8B-B14F-4D97-AF65-F5344CB8AC3E}">
        <p14:creationId xmlns:p14="http://schemas.microsoft.com/office/powerpoint/2010/main" val="38837095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视图</a:t>
            </a:r>
            <a:r>
              <a:rPr lang="en-US" altLang="zh-CN" dirty="0"/>
              <a:t>register()</a:t>
            </a:r>
            <a:r>
              <a:rPr lang="zh-CN" altLang="en-US" dirty="0"/>
              <a:t>的</a:t>
            </a:r>
            <a:r>
              <a:rPr lang="en-US" altLang="zh-CN" dirty="0"/>
              <a:t>URL</a:t>
            </a:r>
            <a:r>
              <a:rPr lang="zh-CN" altLang="en-US" dirty="0" smtClean="0"/>
              <a:t>映射</a:t>
            </a:r>
            <a:endParaRPr lang="en-US" altLang="zh-CN" dirty="0" smtClean="0"/>
          </a:p>
          <a:p>
            <a:endParaRPr lang="en-US" altLang="zh-CN"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5" name="矩形 4"/>
          <p:cNvSpPr/>
          <p:nvPr/>
        </p:nvSpPr>
        <p:spPr>
          <a:xfrm>
            <a:off x="251520" y="1844824"/>
            <a:ext cx="8784976" cy="2862322"/>
          </a:xfrm>
          <a:prstGeom prst="rect">
            <a:avLst/>
          </a:prstGeom>
        </p:spPr>
        <p:txBody>
          <a:bodyPr wrap="square">
            <a:spAutoFit/>
          </a:bodyPr>
          <a:lstStyle/>
          <a:p>
            <a:r>
              <a:rPr lang="en-US" altLang="zh-CN" dirty="0" err="1">
                <a:solidFill>
                  <a:srgbClr val="333333"/>
                </a:solidFill>
                <a:latin typeface="Menlo"/>
              </a:rPr>
              <a:t>urlpatterns</a:t>
            </a:r>
            <a:r>
              <a:rPr lang="en-US" altLang="zh-CN" dirty="0">
                <a:solidFill>
                  <a:srgbClr val="333333"/>
                </a:solidFill>
                <a:latin typeface="Menlo"/>
              </a:rPr>
              <a:t> = [</a:t>
            </a:r>
          </a:p>
          <a:p>
            <a:r>
              <a:rPr lang="en-US" altLang="zh-CN" dirty="0">
                <a:solidFill>
                  <a:srgbClr val="333333"/>
                </a:solidFill>
                <a:latin typeface="Menlo"/>
              </a:rPr>
              <a:t>    url(</a:t>
            </a:r>
            <a:r>
              <a:rPr lang="en-US" altLang="zh-CN" dirty="0">
                <a:solidFill>
                  <a:srgbClr val="DD1144"/>
                </a:solidFill>
                <a:latin typeface="Menlo"/>
              </a:rPr>
              <a:t>r'^$'</a:t>
            </a:r>
            <a:r>
              <a:rPr lang="en-US" altLang="zh-CN" dirty="0">
                <a:solidFill>
                  <a:srgbClr val="333333"/>
                </a:solidFill>
                <a:latin typeface="Menlo"/>
              </a:rPr>
              <a:t>, </a:t>
            </a:r>
            <a:r>
              <a:rPr lang="en-US" altLang="zh-CN" dirty="0" err="1">
                <a:solidFill>
                  <a:srgbClr val="333333"/>
                </a:solidFill>
                <a:latin typeface="Menlo"/>
              </a:rPr>
              <a:t>views.index</a:t>
            </a:r>
            <a:r>
              <a:rPr lang="en-US" altLang="zh-CN" dirty="0">
                <a:solidFill>
                  <a:srgbClr val="333333"/>
                </a:solidFill>
                <a:latin typeface="Menlo"/>
              </a:rPr>
              <a:t>, name=</a:t>
            </a:r>
            <a:r>
              <a:rPr lang="en-US" altLang="zh-CN" dirty="0">
                <a:solidFill>
                  <a:srgbClr val="DD1144"/>
                </a:solidFill>
                <a:latin typeface="Menlo"/>
              </a:rPr>
              <a:t>'index'</a:t>
            </a:r>
            <a:r>
              <a:rPr lang="en-US" altLang="zh-CN" dirty="0">
                <a:solidFill>
                  <a:srgbClr val="333333"/>
                </a:solidFill>
                <a:latin typeface="Menlo"/>
              </a:rPr>
              <a:t>), </a:t>
            </a:r>
          </a:p>
          <a:p>
            <a:r>
              <a:rPr lang="en-US" altLang="zh-CN" dirty="0">
                <a:solidFill>
                  <a:srgbClr val="333333"/>
                </a:solidFill>
                <a:latin typeface="Menlo"/>
              </a:rPr>
              <a:t>    url(</a:t>
            </a:r>
            <a:r>
              <a:rPr lang="en-US" altLang="zh-CN" dirty="0" err="1">
                <a:solidFill>
                  <a:srgbClr val="DD1144"/>
                </a:solidFill>
                <a:latin typeface="Menlo"/>
              </a:rPr>
              <a:t>r'^about</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views.about</a:t>
            </a:r>
            <a:r>
              <a:rPr lang="en-US" altLang="zh-CN" dirty="0">
                <a:solidFill>
                  <a:srgbClr val="333333"/>
                </a:solidFill>
                <a:latin typeface="Menlo"/>
              </a:rPr>
              <a:t>, name=</a:t>
            </a:r>
            <a:r>
              <a:rPr lang="en-US" altLang="zh-CN" dirty="0">
                <a:solidFill>
                  <a:srgbClr val="DD1144"/>
                </a:solidFill>
                <a:latin typeface="Menlo"/>
              </a:rPr>
              <a:t>'about'</a:t>
            </a:r>
            <a:r>
              <a:rPr lang="en-US" altLang="zh-CN" dirty="0">
                <a:solidFill>
                  <a:srgbClr val="333333"/>
                </a:solidFill>
                <a:latin typeface="Menlo"/>
              </a:rPr>
              <a:t>), </a:t>
            </a:r>
          </a:p>
          <a:p>
            <a:r>
              <a:rPr lang="en-US" altLang="zh-CN" dirty="0">
                <a:solidFill>
                  <a:srgbClr val="333333"/>
                </a:solidFill>
                <a:latin typeface="Menlo"/>
              </a:rPr>
              <a:t>    url(</a:t>
            </a:r>
            <a:r>
              <a:rPr lang="en-US" altLang="zh-CN" dirty="0">
                <a:solidFill>
                  <a:srgbClr val="DD1144"/>
                </a:solidFill>
                <a:latin typeface="Menlo"/>
              </a:rPr>
              <a:t>r'^</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views.add_category</a:t>
            </a:r>
            <a:r>
              <a:rPr lang="en-US" altLang="zh-CN" dirty="0">
                <a:solidFill>
                  <a:srgbClr val="333333"/>
                </a:solidFill>
                <a:latin typeface="Menlo"/>
              </a:rPr>
              <a:t>, name=</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smtClean="0">
                <a:solidFill>
                  <a:srgbClr val="333333"/>
                </a:solidFill>
                <a:latin typeface="Menlo"/>
              </a:rPr>
              <a:t>    url(</a:t>
            </a:r>
            <a:r>
              <a:rPr lang="en-US" altLang="zh-CN" dirty="0" err="1" smtClean="0">
                <a:solidFill>
                  <a:srgbClr val="DD1144"/>
                </a:solidFill>
                <a:latin typeface="Menlo"/>
              </a:rPr>
              <a:t>r</a:t>
            </a:r>
            <a:r>
              <a:rPr lang="en-US" altLang="zh-CN" dirty="0" err="1">
                <a:solidFill>
                  <a:srgbClr val="DD1144"/>
                </a:solidFill>
                <a:latin typeface="Menlo"/>
              </a:rPr>
              <a:t>'^category</a:t>
            </a:r>
            <a:r>
              <a:rPr lang="en-US" altLang="zh-CN" dirty="0">
                <a:solidFill>
                  <a:srgbClr val="DD1144"/>
                </a:solidFill>
                <a:latin typeface="Menlo"/>
              </a:rPr>
              <a:t>/(?P&lt;</a:t>
            </a:r>
            <a:r>
              <a:rPr lang="en-US" altLang="zh-CN" dirty="0" err="1">
                <a:solidFill>
                  <a:srgbClr val="DD1144"/>
                </a:solidFill>
                <a:latin typeface="Menlo"/>
              </a:rPr>
              <a:t>category_name_slug</a:t>
            </a:r>
            <a:r>
              <a:rPr lang="en-US" altLang="zh-CN" dirty="0">
                <a:solidFill>
                  <a:srgbClr val="DD1144"/>
                </a:solidFill>
                <a:latin typeface="Menlo"/>
              </a:rPr>
              <a:t>&gt;[\w\-]+)/$'</a:t>
            </a:r>
            <a:r>
              <a:rPr lang="en-US" altLang="zh-CN" dirty="0">
                <a:solidFill>
                  <a:srgbClr val="333333"/>
                </a:solidFill>
                <a:latin typeface="Menlo"/>
              </a:rPr>
              <a:t>, </a:t>
            </a:r>
            <a:r>
              <a:rPr lang="en-US" altLang="zh-CN" dirty="0" err="1">
                <a:solidFill>
                  <a:srgbClr val="333333"/>
                </a:solidFill>
                <a:latin typeface="Menlo"/>
              </a:rPr>
              <a:t>views.category</a:t>
            </a:r>
            <a:r>
              <a:rPr lang="en-US" altLang="zh-CN" dirty="0">
                <a:solidFill>
                  <a:srgbClr val="333333"/>
                </a:solidFill>
                <a:latin typeface="Menlo"/>
              </a:rPr>
              <a:t>, name=</a:t>
            </a:r>
            <a:r>
              <a:rPr lang="en-US" altLang="zh-CN" dirty="0">
                <a:solidFill>
                  <a:srgbClr val="DD1144"/>
                </a:solidFill>
                <a:latin typeface="Menlo"/>
              </a:rPr>
              <a:t>'category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a:solidFill>
                  <a:srgbClr val="333333"/>
                </a:solidFill>
                <a:latin typeface="Menlo"/>
              </a:rPr>
              <a:t>    url(</a:t>
            </a:r>
            <a:r>
              <a:rPr lang="en-US" altLang="zh-CN" dirty="0" err="1">
                <a:solidFill>
                  <a:srgbClr val="333333"/>
                </a:solidFill>
                <a:latin typeface="Menlo"/>
              </a:rPr>
              <a:t>r'^category</a:t>
            </a:r>
            <a:r>
              <a:rPr lang="en-US" altLang="zh-CN" dirty="0">
                <a:solidFill>
                  <a:srgbClr val="333333"/>
                </a:solidFill>
                <a:latin typeface="Menlo"/>
              </a:rPr>
              <a:t>/(?P&lt;</a:t>
            </a:r>
            <a:r>
              <a:rPr lang="en-US" altLang="zh-CN" dirty="0" err="1">
                <a:solidFill>
                  <a:srgbClr val="333333"/>
                </a:solidFill>
                <a:latin typeface="Menlo"/>
              </a:rPr>
              <a:t>category_name_slug</a:t>
            </a:r>
            <a:r>
              <a:rPr lang="en-US" altLang="zh-CN" dirty="0">
                <a:solidFill>
                  <a:srgbClr val="333333"/>
                </a:solidFill>
                <a:latin typeface="Menlo"/>
              </a:rPr>
              <a:t>&gt;\w+)/</a:t>
            </a:r>
            <a:r>
              <a:rPr lang="en-US" altLang="zh-CN" dirty="0" err="1">
                <a:solidFill>
                  <a:srgbClr val="333333"/>
                </a:solidFill>
                <a:latin typeface="Menlo"/>
              </a:rPr>
              <a:t>add_page</a:t>
            </a:r>
            <a:r>
              <a:rPr lang="en-US" altLang="zh-CN" dirty="0">
                <a:solidFill>
                  <a:srgbClr val="333333"/>
                </a:solidFill>
                <a:latin typeface="Menlo"/>
              </a:rPr>
              <a:t>/$', </a:t>
            </a:r>
            <a:r>
              <a:rPr lang="en-US" altLang="zh-CN" dirty="0" err="1">
                <a:solidFill>
                  <a:srgbClr val="333333"/>
                </a:solidFill>
                <a:latin typeface="Menlo"/>
              </a:rPr>
              <a:t>views.add_page</a:t>
            </a:r>
            <a:r>
              <a:rPr lang="en-US" altLang="zh-CN" dirty="0">
                <a:solidFill>
                  <a:srgbClr val="333333"/>
                </a:solidFill>
                <a:latin typeface="Menlo"/>
              </a:rPr>
              <a:t>, name='</a:t>
            </a:r>
            <a:r>
              <a:rPr lang="en-US" altLang="zh-CN" dirty="0" err="1">
                <a:solidFill>
                  <a:srgbClr val="333333"/>
                </a:solidFill>
                <a:latin typeface="Menlo"/>
              </a:rPr>
              <a:t>add_page</a:t>
            </a:r>
            <a:r>
              <a:rPr lang="en-US" altLang="zh-CN" dirty="0">
                <a:solidFill>
                  <a:srgbClr val="333333"/>
                </a:solidFill>
                <a:latin typeface="Menlo"/>
              </a:rPr>
              <a:t>'),</a:t>
            </a:r>
          </a:p>
          <a:p>
            <a:r>
              <a:rPr lang="en-US" altLang="zh-CN" dirty="0">
                <a:solidFill>
                  <a:srgbClr val="333333"/>
                </a:solidFill>
                <a:latin typeface="Menlo"/>
              </a:rPr>
              <a:t>    url(</a:t>
            </a:r>
            <a:r>
              <a:rPr lang="en-US" altLang="zh-CN" dirty="0" err="1">
                <a:solidFill>
                  <a:srgbClr val="333333"/>
                </a:solidFill>
                <a:latin typeface="Menlo"/>
              </a:rPr>
              <a:t>r'^register</a:t>
            </a:r>
            <a:r>
              <a:rPr lang="en-US" altLang="zh-CN" dirty="0">
                <a:solidFill>
                  <a:srgbClr val="333333"/>
                </a:solidFill>
                <a:latin typeface="Menlo"/>
              </a:rPr>
              <a:t>/$', </a:t>
            </a:r>
            <a:r>
              <a:rPr lang="en-US" altLang="zh-CN" dirty="0" err="1">
                <a:solidFill>
                  <a:srgbClr val="333333"/>
                </a:solidFill>
                <a:latin typeface="Menlo"/>
              </a:rPr>
              <a:t>views.register</a:t>
            </a:r>
            <a:r>
              <a:rPr lang="en-US" altLang="zh-CN" dirty="0">
                <a:solidFill>
                  <a:srgbClr val="333333"/>
                </a:solidFill>
                <a:latin typeface="Menlo"/>
              </a:rPr>
              <a:t>, name='register'), # ADD NEW PATTERN!</a:t>
            </a:r>
          </a:p>
          <a:p>
            <a:r>
              <a:rPr lang="en-US" altLang="zh-CN" dirty="0">
                <a:solidFill>
                  <a:srgbClr val="333333"/>
                </a:solidFill>
                <a:latin typeface="Menlo"/>
              </a:rPr>
              <a:t>]</a:t>
            </a:r>
          </a:p>
        </p:txBody>
      </p:sp>
    </p:spTree>
    <p:extLst>
      <p:ext uri="{BB962C8B-B14F-4D97-AF65-F5344CB8AC3E}">
        <p14:creationId xmlns:p14="http://schemas.microsoft.com/office/powerpoint/2010/main" val="2335666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err="1" smtClean="0"/>
              <a:t>user_login</a:t>
            </a:r>
            <a:r>
              <a:rPr lang="en-US" altLang="zh-CN" dirty="0" smtClean="0"/>
              <a:t> view</a:t>
            </a:r>
          </a:p>
          <a:p>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Rectangle 1"/>
          <p:cNvSpPr>
            <a:spLocks noChangeArrowheads="1"/>
          </p:cNvSpPr>
          <p:nvPr/>
        </p:nvSpPr>
        <p:spPr bwMode="auto">
          <a:xfrm>
            <a:off x="251520" y="1879347"/>
            <a:ext cx="6769802" cy="4093428"/>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def user_login(request):</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if request.method == 'POST':</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username = request.POST.get('username')</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password = request.POST.get('password')</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user = authenticate(username=username, password=password)</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if user:</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if user.is_active:</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login(request, user)</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return HttpResponseRedirect('/rango/')</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else:</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return HttpResponse("Your Rango account")</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else:</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print("Invalid login details: {0}, {1}".format(username, password))</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return HttpResponse("Invalid login details supplied.")</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else:</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return render(request, 'rango/login.html', {})</a:t>
            </a:r>
            <a:endParaRPr kumimoji="0" lang="zh-CN" altLang="zh-CN" sz="18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1782232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smtClean="0"/>
              <a:t>Login.html</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Rectangle 1"/>
          <p:cNvSpPr>
            <a:spLocks noChangeArrowheads="1"/>
          </p:cNvSpPr>
          <p:nvPr/>
        </p:nvSpPr>
        <p:spPr bwMode="auto">
          <a:xfrm>
            <a:off x="457200" y="1962007"/>
            <a:ext cx="6686446" cy="389337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&lt;!DOCTYPE html&gt;</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&lt;html&gt;</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&lt;head&gt;</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&lt;title&gt;Rango&lt;/title&gt;</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&lt;/head&gt;</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&lt;body&gt;</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&lt;h1&gt;Login to Rango&lt;/h1&gt;</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&lt;form id="login_form" method="post" action="/rango/login/"&gt;</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 csrf_token %}</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Username: &lt;input type="text" name="username" value="" size="50" /&gt;</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&lt;br /&gt;</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Password: &lt;input type="password" name="password" value="" size="50" /&gt;</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&lt;br /&gt;</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&lt;input type="submit" value="submit" /&gt;</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    &lt;/form&gt;</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&lt;/body&gt;</a:t>
            </a:r>
            <a:b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br>
            <a:r>
              <a:rPr kumimoji="0" lang="zh-CN" altLang="zh-CN" sz="1300" b="0" i="0" u="none" strike="noStrike" cap="none" normalizeH="0" baseline="0" dirty="0" smtClean="0">
                <a:ln>
                  <a:noFill/>
                </a:ln>
                <a:effectLst/>
                <a:latin typeface="宋体" panose="02010600030101010101" pitchFamily="2" charset="-122"/>
                <a:ea typeface="宋体" panose="02010600030101010101" pitchFamily="2" charset="-122"/>
              </a:rPr>
              <a:t>&lt;/html&gt;</a:t>
            </a:r>
            <a:endParaRPr kumimoji="0" lang="zh-CN" altLang="zh-CN" sz="18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474591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最后一步是为我们的登录页提供链接</a:t>
            </a:r>
            <a:r>
              <a:rPr lang="en-US" altLang="zh-CN" dirty="0"/>
              <a:t>.</a:t>
            </a:r>
            <a:r>
              <a:rPr lang="zh-CN" altLang="en-US" dirty="0"/>
              <a:t>所以我们需要修改在</a:t>
            </a:r>
            <a:r>
              <a:rPr lang="en-US" altLang="zh-CN" dirty="0" err="1"/>
              <a:t>tmplates</a:t>
            </a:r>
            <a:r>
              <a:rPr lang="en-US" altLang="zh-CN" dirty="0"/>
              <a:t>/</a:t>
            </a:r>
            <a:r>
              <a:rPr lang="en-US" altLang="zh-CN" dirty="0" err="1"/>
              <a:t>rango</a:t>
            </a:r>
            <a:r>
              <a:rPr lang="zh-CN" altLang="en-US" dirty="0"/>
              <a:t>目录里的</a:t>
            </a:r>
            <a:r>
              <a:rPr lang="en-US" altLang="zh-CN" dirty="0"/>
              <a:t>index.html</a:t>
            </a:r>
            <a:r>
              <a:rPr lang="zh-CN" altLang="en-US" dirty="0"/>
              <a:t>文件</a:t>
            </a:r>
            <a:r>
              <a:rPr lang="en-US" altLang="zh-CN" dirty="0"/>
              <a:t>.</a:t>
            </a:r>
            <a:r>
              <a:rPr lang="zh-CN" altLang="en-US" dirty="0"/>
              <a:t>找到先前创建的增加目录链接和注册链接</a:t>
            </a:r>
            <a:r>
              <a:rPr lang="en-US" altLang="zh-CN" dirty="0"/>
              <a:t>,</a:t>
            </a:r>
            <a:r>
              <a:rPr lang="zh-CN" altLang="en-US" dirty="0"/>
              <a:t>在后面添加</a:t>
            </a:r>
            <a:r>
              <a:rPr lang="en-US" altLang="zh-CN" dirty="0"/>
              <a:t>.</a:t>
            </a:r>
            <a:r>
              <a:rPr lang="zh-CN" altLang="en-US" dirty="0"/>
              <a:t>如果你希望进行分割以下可以在链接前面包含</a:t>
            </a:r>
            <a:r>
              <a:rPr lang="en-US" altLang="zh-CN" dirty="0"/>
              <a:t>(&lt;</a:t>
            </a:r>
            <a:r>
              <a:rPr lang="en-US" altLang="zh-CN" dirty="0" err="1"/>
              <a:t>br</a:t>
            </a:r>
            <a:r>
              <a:rPr lang="en-US" altLang="zh-CN" dirty="0"/>
              <a:t> </a:t>
            </a:r>
            <a:r>
              <a:rPr lang="en-US" altLang="zh-CN" dirty="0" smtClean="0"/>
              <a:t>/&gt;).</a:t>
            </a:r>
          </a:p>
          <a:p>
            <a:endParaRPr lang="en-US" altLang="zh-CN" dirty="0" smtClean="0"/>
          </a:p>
          <a:p>
            <a:pPr marL="342900" indent="-342900">
              <a:buFont typeface="Wingdings" panose="05000000000000000000" pitchFamily="2" charset="2"/>
              <a:buChar char="l"/>
            </a:pPr>
            <a:r>
              <a:rPr lang="zh-CN" altLang="en-US" dirty="0"/>
              <a:t>在头部替换下面的代码</a:t>
            </a:r>
            <a:r>
              <a:rPr lang="en-US" altLang="zh-CN" dirty="0"/>
              <a:t>.</a:t>
            </a:r>
            <a:r>
              <a:rPr lang="zh-CN" altLang="en-US" dirty="0"/>
              <a:t>注意到我们使用了</a:t>
            </a:r>
            <a:r>
              <a:rPr lang="en-US" altLang="zh-CN" dirty="0"/>
              <a:t>user</a:t>
            </a:r>
            <a:r>
              <a:rPr lang="zh-CN" altLang="en-US" dirty="0"/>
              <a:t>对象</a:t>
            </a:r>
            <a:r>
              <a:rPr lang="en-US" altLang="zh-CN" dirty="0"/>
              <a:t>,</a:t>
            </a:r>
            <a:r>
              <a:rPr lang="zh-CN" altLang="en-US" dirty="0"/>
              <a:t>它是通过上下文传递给</a:t>
            </a:r>
            <a:r>
              <a:rPr lang="en-US" altLang="zh-CN" dirty="0"/>
              <a:t>Django</a:t>
            </a:r>
            <a:r>
              <a:rPr lang="zh-CN" altLang="en-US" dirty="0"/>
              <a:t>的模板的</a:t>
            </a:r>
            <a:r>
              <a:rPr lang="en-US" altLang="zh-CN" dirty="0"/>
              <a:t>.</a:t>
            </a:r>
            <a:r>
              <a:rPr lang="zh-CN" altLang="en-US" dirty="0"/>
              <a:t>通过它我们可以知道用户是否登录</a:t>
            </a:r>
            <a:r>
              <a:rPr lang="en-US" altLang="zh-CN" dirty="0"/>
              <a:t>(</a:t>
            </a:r>
            <a:r>
              <a:rPr lang="zh-CN" altLang="en-US" dirty="0"/>
              <a:t>验证</a:t>
            </a:r>
            <a:r>
              <a:rPr lang="en-US" altLang="zh-CN" dirty="0"/>
              <a:t>).</a:t>
            </a:r>
            <a:r>
              <a:rPr lang="zh-CN" altLang="en-US" dirty="0"/>
              <a:t>如果用户登录了我们可以提供给详细信息</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1115616" y="2852936"/>
            <a:ext cx="3993401" cy="369332"/>
          </a:xfrm>
          <a:prstGeom prst="rect">
            <a:avLst/>
          </a:prstGeom>
        </p:spPr>
        <p:txBody>
          <a:bodyPr wrap="none">
            <a:spAutoFit/>
          </a:bodyPr>
          <a:lstStyle/>
          <a:p>
            <a:r>
              <a:rPr lang="en-US" altLang="zh-CN" dirty="0">
                <a:solidFill>
                  <a:srgbClr val="000080"/>
                </a:solidFill>
                <a:latin typeface="Menlo"/>
              </a:rPr>
              <a:t>&lt;a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/login/"</a:t>
            </a:r>
            <a:r>
              <a:rPr lang="en-US" altLang="zh-CN" dirty="0">
                <a:solidFill>
                  <a:srgbClr val="000080"/>
                </a:solidFill>
                <a:latin typeface="Menlo"/>
              </a:rPr>
              <a:t>&gt;</a:t>
            </a:r>
            <a:r>
              <a:rPr lang="en-US" altLang="zh-CN" dirty="0">
                <a:solidFill>
                  <a:srgbClr val="333333"/>
                </a:solidFill>
                <a:latin typeface="Menlo"/>
              </a:rPr>
              <a:t>Login</a:t>
            </a:r>
            <a:r>
              <a:rPr lang="en-US" altLang="zh-CN" dirty="0">
                <a:solidFill>
                  <a:srgbClr val="000080"/>
                </a:solidFill>
                <a:latin typeface="Menlo"/>
              </a:rPr>
              <a:t>&lt;/a&gt;</a:t>
            </a:r>
            <a:endParaRPr lang="zh-CN" altLang="en-US" dirty="0"/>
          </a:p>
        </p:txBody>
      </p:sp>
      <p:sp>
        <p:nvSpPr>
          <p:cNvPr id="6" name="矩形 5"/>
          <p:cNvSpPr/>
          <p:nvPr/>
        </p:nvSpPr>
        <p:spPr>
          <a:xfrm>
            <a:off x="899592" y="4509120"/>
            <a:ext cx="6840760" cy="1477328"/>
          </a:xfrm>
          <a:prstGeom prst="rect">
            <a:avLst/>
          </a:prstGeom>
        </p:spPr>
        <p:txBody>
          <a:bodyPr wrap="square">
            <a:spAutoFit/>
          </a:bodyPr>
          <a:lstStyle/>
          <a:p>
            <a:r>
              <a:rPr lang="en-US" altLang="zh-CN" dirty="0">
                <a:solidFill>
                  <a:srgbClr val="333333"/>
                </a:solidFill>
                <a:latin typeface="Menlo"/>
              </a:rPr>
              <a:t>{% if </a:t>
            </a:r>
            <a:r>
              <a:rPr lang="en-US" altLang="zh-CN" dirty="0" err="1">
                <a:solidFill>
                  <a:srgbClr val="333333"/>
                </a:solidFill>
                <a:latin typeface="Menlo"/>
              </a:rPr>
              <a:t>user.is_authenticated</a:t>
            </a:r>
            <a:r>
              <a:rPr lang="en-US" altLang="zh-CN" dirty="0">
                <a:solidFill>
                  <a:srgbClr val="333333"/>
                </a:solidFill>
                <a:latin typeface="Menlo"/>
              </a:rPr>
              <a:t> %} </a:t>
            </a:r>
            <a:endParaRPr lang="en-US" altLang="zh-CN" dirty="0" smtClean="0">
              <a:solidFill>
                <a:srgbClr val="333333"/>
              </a:solidFill>
              <a:latin typeface="Menlo"/>
            </a:endParaRPr>
          </a:p>
          <a:p>
            <a:r>
              <a:rPr lang="en-US" altLang="zh-CN" dirty="0" smtClean="0">
                <a:solidFill>
                  <a:srgbClr val="000080"/>
                </a:solidFill>
                <a:latin typeface="Menlo"/>
              </a:rPr>
              <a:t>    &lt;</a:t>
            </a:r>
            <a:r>
              <a:rPr lang="en-US" altLang="zh-CN" dirty="0">
                <a:solidFill>
                  <a:srgbClr val="000080"/>
                </a:solidFill>
                <a:latin typeface="Menlo"/>
              </a:rPr>
              <a:t>h1&gt;</a:t>
            </a:r>
            <a:r>
              <a:rPr lang="en-US" altLang="zh-CN" dirty="0">
                <a:solidFill>
                  <a:srgbClr val="333333"/>
                </a:solidFill>
                <a:latin typeface="Menlo"/>
              </a:rPr>
              <a:t>Rango says... hello {{ </a:t>
            </a:r>
            <a:r>
              <a:rPr lang="en-US" altLang="zh-CN" dirty="0" err="1">
                <a:solidFill>
                  <a:srgbClr val="333333"/>
                </a:solidFill>
                <a:latin typeface="Menlo"/>
              </a:rPr>
              <a:t>user.username</a:t>
            </a:r>
            <a:r>
              <a:rPr lang="en-US" altLang="zh-CN" dirty="0">
                <a:solidFill>
                  <a:srgbClr val="333333"/>
                </a:solidFill>
                <a:latin typeface="Menlo"/>
              </a:rPr>
              <a:t> }}!</a:t>
            </a:r>
            <a:r>
              <a:rPr lang="en-US" altLang="zh-CN" dirty="0">
                <a:solidFill>
                  <a:srgbClr val="000080"/>
                </a:solidFill>
                <a:latin typeface="Menlo"/>
              </a:rPr>
              <a:t>&lt;/h1&gt;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 </a:t>
            </a:r>
            <a:r>
              <a:rPr lang="en-US" altLang="zh-CN" dirty="0">
                <a:solidFill>
                  <a:srgbClr val="333333"/>
                </a:solidFill>
                <a:latin typeface="Menlo"/>
              </a:rPr>
              <a:t>else %}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h1&gt;</a:t>
            </a:r>
            <a:r>
              <a:rPr lang="en-US" altLang="zh-CN" dirty="0">
                <a:solidFill>
                  <a:srgbClr val="333333"/>
                </a:solidFill>
                <a:latin typeface="Menlo"/>
              </a:rPr>
              <a:t>Rango says... hello world!</a:t>
            </a:r>
            <a:r>
              <a:rPr lang="en-US" altLang="zh-CN" dirty="0">
                <a:solidFill>
                  <a:srgbClr val="000080"/>
                </a:solidFill>
                <a:latin typeface="Menlo"/>
              </a:rPr>
              <a:t>&lt;/h1&gt;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 </a:t>
            </a:r>
            <a:r>
              <a:rPr lang="en-US" altLang="zh-CN" dirty="0" err="1">
                <a:solidFill>
                  <a:srgbClr val="333333"/>
                </a:solidFill>
                <a:latin typeface="Menlo"/>
              </a:rPr>
              <a:t>endif</a:t>
            </a:r>
            <a:r>
              <a:rPr lang="en-US" altLang="zh-CN" dirty="0">
                <a:solidFill>
                  <a:srgbClr val="333333"/>
                </a:solidFill>
                <a:latin typeface="Menlo"/>
              </a:rPr>
              <a:t> %}</a:t>
            </a:r>
            <a:endParaRPr lang="zh-CN" altLang="en-US" dirty="0"/>
          </a:p>
        </p:txBody>
      </p:sp>
    </p:spTree>
    <p:extLst>
      <p:ext uri="{BB962C8B-B14F-4D97-AF65-F5344CB8AC3E}">
        <p14:creationId xmlns:p14="http://schemas.microsoft.com/office/powerpoint/2010/main" val="24417878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我们用</a:t>
            </a:r>
            <a:r>
              <a:rPr lang="en-US" altLang="zh-CN" dirty="0"/>
              <a:t>Django</a:t>
            </a:r>
            <a:r>
              <a:rPr lang="zh-CN" altLang="en-US" dirty="0"/>
              <a:t>模板语言</a:t>
            </a:r>
            <a:r>
              <a:rPr lang="en-US" altLang="zh-CN" dirty="0"/>
              <a:t>{% if </a:t>
            </a:r>
            <a:r>
              <a:rPr lang="en-US" altLang="zh-CN" dirty="0" err="1"/>
              <a:t>user.is_authenticated</a:t>
            </a:r>
            <a:r>
              <a:rPr lang="en-US" altLang="zh-CN" dirty="0"/>
              <a:t> %}</a:t>
            </a:r>
            <a:r>
              <a:rPr lang="zh-CN" altLang="en-US" dirty="0"/>
              <a:t>来检查用户是否通过验证</a:t>
            </a:r>
            <a:r>
              <a:rPr lang="en-US" altLang="zh-CN" dirty="0"/>
              <a:t>.</a:t>
            </a:r>
            <a:r>
              <a:rPr lang="zh-CN" altLang="en-US" dirty="0"/>
              <a:t>如果用户成功登录那么我们传递给模板的上下文变量会包含一个用户变量 </a:t>
            </a:r>
            <a:r>
              <a:rPr lang="en-US" altLang="zh-CN" dirty="0"/>
              <a:t>- </a:t>
            </a:r>
            <a:r>
              <a:rPr lang="zh-CN" altLang="en-US" dirty="0"/>
              <a:t>所以我们可以检查用户是否登录</a:t>
            </a:r>
            <a:r>
              <a:rPr lang="en-US" altLang="zh-CN" dirty="0"/>
              <a:t>.</a:t>
            </a:r>
            <a:r>
              <a:rPr lang="zh-CN" altLang="en-US" dirty="0"/>
              <a:t>如果登录用户会得到一个欢迎用户的信息</a:t>
            </a:r>
            <a:r>
              <a:rPr lang="en-US" altLang="zh-CN" dirty="0"/>
              <a:t>,</a:t>
            </a:r>
            <a:r>
              <a:rPr lang="zh-CN" altLang="en-US" dirty="0"/>
              <a:t>比如</a:t>
            </a:r>
            <a:r>
              <a:rPr lang="en-US" altLang="zh-CN" dirty="0"/>
              <a:t>Rango says... hello </a:t>
            </a:r>
            <a:r>
              <a:rPr lang="en-US" altLang="zh-CN" dirty="0" err="1"/>
              <a:t>leifos</a:t>
            </a:r>
            <a:r>
              <a:rPr lang="en-US" altLang="zh-CN" dirty="0"/>
              <a:t>!.</a:t>
            </a:r>
            <a:r>
              <a:rPr lang="zh-CN" altLang="en-US" dirty="0"/>
              <a:t>否则的话只会返回</a:t>
            </a:r>
            <a:r>
              <a:rPr lang="en-US" altLang="zh-CN" dirty="0"/>
              <a:t>Rango says... hello world!</a:t>
            </a:r>
            <a:r>
              <a:rPr lang="zh-CN" altLang="en-US" dirty="0"/>
              <a:t>通用的欢迎信息</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73016"/>
            <a:ext cx="9144000" cy="3154760"/>
          </a:xfrm>
          <a:prstGeom prst="rect">
            <a:avLst/>
          </a:prstGeom>
        </p:spPr>
      </p:pic>
    </p:spTree>
    <p:extLst>
      <p:ext uri="{BB962C8B-B14F-4D97-AF65-F5344CB8AC3E}">
        <p14:creationId xmlns:p14="http://schemas.microsoft.com/office/powerpoint/2010/main" val="38011449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现在用户可以登录</a:t>
            </a:r>
            <a:r>
              <a:rPr lang="en-US" altLang="zh-CN" dirty="0"/>
              <a:t>Rango,</a:t>
            </a:r>
            <a:r>
              <a:rPr lang="zh-CN" altLang="en-US" dirty="0"/>
              <a:t>现在我们需要对一些特殊的部分限制访问</a:t>
            </a:r>
            <a:r>
              <a:rPr lang="en-US" altLang="zh-CN" dirty="0"/>
              <a:t>,</a:t>
            </a:r>
            <a:r>
              <a:rPr lang="zh-CN" altLang="en-US" dirty="0"/>
              <a:t>例如只有注册用户才能增加目录和页面</a:t>
            </a:r>
            <a:r>
              <a:rPr lang="en-US" altLang="zh-CN" dirty="0"/>
              <a:t>.</a:t>
            </a:r>
            <a:r>
              <a:rPr lang="zh-CN" altLang="en-US" dirty="0"/>
              <a:t>在</a:t>
            </a:r>
            <a:r>
              <a:rPr lang="en-US" altLang="zh-CN" dirty="0"/>
              <a:t>Django</a:t>
            </a:r>
            <a:r>
              <a:rPr lang="zh-CN" altLang="en-US" dirty="0"/>
              <a:t>里我们有两种方法实现这个功能</a:t>
            </a:r>
            <a:r>
              <a:rPr lang="en-US" altLang="zh-CN" dirty="0" smtClean="0"/>
              <a:t>:</a:t>
            </a:r>
            <a:endParaRPr lang="en-US" altLang="zh-CN" dirty="0"/>
          </a:p>
          <a:p>
            <a:pPr marL="800100" lvl="1" indent="-342900">
              <a:buFont typeface="Wingdings" panose="05000000000000000000" pitchFamily="2" charset="2"/>
              <a:buChar char="Ø"/>
            </a:pPr>
            <a:r>
              <a:rPr lang="zh-CN" altLang="en-US" dirty="0"/>
              <a:t>通过检查</a:t>
            </a:r>
            <a:r>
              <a:rPr lang="en-US" altLang="zh-CN" dirty="0"/>
              <a:t>request</a:t>
            </a:r>
            <a:r>
              <a:rPr lang="zh-CN" altLang="en-US" dirty="0"/>
              <a:t>对象和检查用户是否登录</a:t>
            </a:r>
            <a:r>
              <a:rPr lang="en-US" altLang="zh-CN" dirty="0"/>
              <a:t>.</a:t>
            </a:r>
          </a:p>
          <a:p>
            <a:pPr marL="800100" lvl="1" indent="-342900">
              <a:buFont typeface="Wingdings" panose="05000000000000000000" pitchFamily="2" charset="2"/>
              <a:buChar char="Ø"/>
            </a:pPr>
            <a:r>
              <a:rPr lang="zh-CN" altLang="en-US" dirty="0"/>
              <a:t>用一个方便的装饰器来检查用户是否登录</a:t>
            </a:r>
            <a:r>
              <a:rPr lang="en-US" altLang="zh-CN" dirty="0"/>
              <a:t>.</a:t>
            </a:r>
          </a:p>
          <a:p>
            <a:pPr marL="342900" indent="-342900">
              <a:buFont typeface="Wingdings" panose="05000000000000000000" pitchFamily="2" charset="2"/>
              <a:buChar char="l"/>
            </a:pPr>
            <a:r>
              <a:rPr lang="zh-CN" altLang="en-US" dirty="0"/>
              <a:t>第一个是通过</a:t>
            </a:r>
            <a:r>
              <a:rPr lang="en-US" altLang="zh-CN" dirty="0" err="1"/>
              <a:t>user.is_authenticated</a:t>
            </a:r>
            <a:r>
              <a:rPr lang="en-US" altLang="zh-CN" dirty="0"/>
              <a:t>()</a:t>
            </a:r>
            <a:r>
              <a:rPr lang="zh-CN" altLang="en-US" dirty="0"/>
              <a:t>方法查看用户是否登录</a:t>
            </a:r>
            <a:r>
              <a:rPr lang="en-US" altLang="zh-CN" dirty="0"/>
              <a:t>.user</a:t>
            </a:r>
            <a:r>
              <a:rPr lang="zh-CN" altLang="en-US" dirty="0"/>
              <a:t>对象是通过</a:t>
            </a:r>
            <a:r>
              <a:rPr lang="en-US" altLang="zh-CN" dirty="0"/>
              <a:t>request</a:t>
            </a:r>
            <a:r>
              <a:rPr lang="zh-CN" altLang="en-US" dirty="0"/>
              <a:t>对象传递给视图的</a:t>
            </a:r>
            <a:r>
              <a:rPr lang="en-US" altLang="zh-CN" dirty="0"/>
              <a:t>.</a:t>
            </a:r>
            <a:r>
              <a:rPr lang="zh-CN" altLang="en-US" dirty="0"/>
              <a:t>下面是简单的例子</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683568" y="4437112"/>
            <a:ext cx="7128792" cy="1477328"/>
          </a:xfrm>
          <a:prstGeom prst="rect">
            <a:avLst/>
          </a:prstGeom>
        </p:spPr>
        <p:txBody>
          <a:bodyPr wrap="square">
            <a:spAutoFit/>
          </a:bodyPr>
          <a:lstStyle/>
          <a:p>
            <a:r>
              <a:rPr lang="en-US" altLang="zh-CN" b="1" dirty="0" err="1">
                <a:solidFill>
                  <a:srgbClr val="333333"/>
                </a:solidFill>
                <a:latin typeface="Menlo"/>
              </a:rPr>
              <a:t>def</a:t>
            </a:r>
            <a:r>
              <a:rPr lang="en-US" altLang="zh-CN" dirty="0">
                <a:solidFill>
                  <a:srgbClr val="333333"/>
                </a:solidFill>
                <a:latin typeface="Menlo"/>
              </a:rPr>
              <a:t> </a:t>
            </a:r>
            <a:r>
              <a:rPr lang="en-US" altLang="zh-CN" b="1" dirty="0" err="1">
                <a:solidFill>
                  <a:srgbClr val="990000"/>
                </a:solidFill>
                <a:latin typeface="Menlo"/>
              </a:rPr>
              <a:t>some_view</a:t>
            </a:r>
            <a:r>
              <a:rPr lang="en-US" altLang="zh-CN" dirty="0">
                <a:solidFill>
                  <a:srgbClr val="333333"/>
                </a:solidFill>
                <a:latin typeface="Menlo"/>
              </a:rPr>
              <a:t>(request):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if</a:t>
            </a:r>
            <a:r>
              <a:rPr lang="en-US" altLang="zh-CN" dirty="0" smtClean="0">
                <a:solidFill>
                  <a:srgbClr val="333333"/>
                </a:solidFill>
                <a:latin typeface="Menlo"/>
              </a:rPr>
              <a:t> </a:t>
            </a:r>
            <a:r>
              <a:rPr lang="en-US" altLang="zh-CN" b="1" dirty="0">
                <a:solidFill>
                  <a:srgbClr val="333333"/>
                </a:solidFill>
                <a:latin typeface="Menlo"/>
              </a:rPr>
              <a:t>not</a:t>
            </a:r>
            <a:r>
              <a:rPr lang="en-US" altLang="zh-CN" dirty="0">
                <a:solidFill>
                  <a:srgbClr val="333333"/>
                </a:solidFill>
                <a:latin typeface="Menlo"/>
              </a:rPr>
              <a:t> </a:t>
            </a:r>
            <a:r>
              <a:rPr lang="en-US" altLang="zh-CN" dirty="0" err="1">
                <a:solidFill>
                  <a:srgbClr val="333333"/>
                </a:solidFill>
                <a:latin typeface="Menlo"/>
              </a:rPr>
              <a:t>request.user.is_authenticated</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err="1">
                <a:solidFill>
                  <a:srgbClr val="333333"/>
                </a:solidFill>
                <a:latin typeface="Menlo"/>
              </a:rPr>
              <a:t>HttpResponse</a:t>
            </a:r>
            <a:r>
              <a:rPr lang="en-US" altLang="zh-CN" dirty="0">
                <a:solidFill>
                  <a:srgbClr val="333333"/>
                </a:solidFill>
                <a:latin typeface="Menlo"/>
              </a:rPr>
              <a:t>(</a:t>
            </a:r>
            <a:r>
              <a:rPr lang="en-US" altLang="zh-CN" dirty="0">
                <a:solidFill>
                  <a:srgbClr val="DD1144"/>
                </a:solidFill>
                <a:latin typeface="Menlo"/>
              </a:rPr>
              <a:t>"You are logged in."</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else</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err="1">
                <a:solidFill>
                  <a:srgbClr val="333333"/>
                </a:solidFill>
                <a:latin typeface="Menlo"/>
              </a:rPr>
              <a:t>HttpResponse</a:t>
            </a:r>
            <a:r>
              <a:rPr lang="en-US" altLang="zh-CN" dirty="0">
                <a:solidFill>
                  <a:srgbClr val="333333"/>
                </a:solidFill>
                <a:latin typeface="Menlo"/>
              </a:rPr>
              <a:t>(</a:t>
            </a:r>
            <a:r>
              <a:rPr lang="en-US" altLang="zh-CN" dirty="0">
                <a:solidFill>
                  <a:srgbClr val="DD1144"/>
                </a:solidFill>
                <a:latin typeface="Menlo"/>
              </a:rPr>
              <a:t>"You are not logged in."</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9713692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使用装饰器进行限制访问，在</a:t>
            </a:r>
            <a:r>
              <a:rPr lang="en-US" altLang="zh-CN" dirty="0"/>
              <a:t>views.py</a:t>
            </a:r>
            <a:r>
              <a:rPr lang="zh-CN" altLang="en-US" dirty="0"/>
              <a:t>文件里调用</a:t>
            </a:r>
            <a:r>
              <a:rPr lang="en-US" altLang="zh-CN" dirty="0" err="1"/>
              <a:t>retricted</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这里我们用了一个装饰器</a:t>
            </a:r>
            <a:r>
              <a:rPr lang="en-US" altLang="zh-CN" dirty="0"/>
              <a:t>,</a:t>
            </a:r>
            <a:r>
              <a:rPr lang="zh-CN" altLang="en-US" dirty="0"/>
              <a:t>它位于函数定义前</a:t>
            </a:r>
            <a:r>
              <a:rPr lang="en-US" altLang="zh-CN" dirty="0"/>
              <a:t>,</a:t>
            </a:r>
            <a:r>
              <a:rPr lang="zh-CN" altLang="en-US" dirty="0"/>
              <a:t>并且用</a:t>
            </a:r>
            <a:r>
              <a:rPr lang="en-US" altLang="zh-CN" dirty="0"/>
              <a:t>@</a:t>
            </a:r>
            <a:r>
              <a:rPr lang="zh-CN" altLang="en-US" dirty="0"/>
              <a:t>符号开头</a:t>
            </a:r>
            <a:r>
              <a:rPr lang="en-US" altLang="zh-CN" dirty="0"/>
              <a:t>.Python</a:t>
            </a:r>
            <a:r>
              <a:rPr lang="zh-CN" altLang="en-US" dirty="0"/>
              <a:t>会在执行函数</a:t>
            </a:r>
            <a:r>
              <a:rPr lang="en-US" altLang="zh-CN" dirty="0"/>
              <a:t>/</a:t>
            </a:r>
            <a:r>
              <a:rPr lang="zh-CN" altLang="en-US" dirty="0"/>
              <a:t>方法前执行装饰器</a:t>
            </a:r>
            <a:r>
              <a:rPr lang="en-US" altLang="zh-CN" dirty="0"/>
              <a:t>.</a:t>
            </a:r>
            <a:r>
              <a:rPr lang="zh-CN" altLang="en-US" dirty="0"/>
              <a:t>在使用装饰器前同样需要导入</a:t>
            </a:r>
            <a:r>
              <a:rPr lang="en-US" altLang="zh-CN" dirty="0"/>
              <a:t>,</a:t>
            </a:r>
            <a:r>
              <a:rPr lang="zh-CN" altLang="en-US" dirty="0"/>
              <a:t>像下面一样导入</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683568" y="2132856"/>
            <a:ext cx="7272808" cy="1200329"/>
          </a:xfrm>
          <a:prstGeom prst="rect">
            <a:avLst/>
          </a:prstGeom>
        </p:spPr>
        <p:txBody>
          <a:bodyPr wrap="square">
            <a:spAutoFit/>
          </a:bodyPr>
          <a:lstStyle/>
          <a:p>
            <a:r>
              <a:rPr lang="en-US" altLang="zh-CN" dirty="0">
                <a:solidFill>
                  <a:srgbClr val="333333"/>
                </a:solidFill>
                <a:latin typeface="Menlo"/>
              </a:rPr>
              <a:t>@</a:t>
            </a:r>
            <a:r>
              <a:rPr lang="en-US" altLang="zh-CN" dirty="0" err="1">
                <a:solidFill>
                  <a:srgbClr val="333333"/>
                </a:solidFill>
                <a:latin typeface="Menlo"/>
              </a:rPr>
              <a:t>login_required</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err="1" smtClean="0">
                <a:solidFill>
                  <a:srgbClr val="333333"/>
                </a:solidFill>
                <a:latin typeface="Menlo"/>
              </a:rPr>
              <a:t>def</a:t>
            </a:r>
            <a:r>
              <a:rPr lang="en-US" altLang="zh-CN" dirty="0" smtClean="0">
                <a:solidFill>
                  <a:srgbClr val="333333"/>
                </a:solidFill>
                <a:latin typeface="Menlo"/>
              </a:rPr>
              <a:t> </a:t>
            </a:r>
            <a:r>
              <a:rPr lang="en-US" altLang="zh-CN" b="1" dirty="0" smtClean="0">
                <a:solidFill>
                  <a:srgbClr val="990000"/>
                </a:solidFill>
                <a:latin typeface="Menlo"/>
              </a:rPr>
              <a:t>restricted</a:t>
            </a:r>
            <a:r>
              <a:rPr lang="en-US" altLang="zh-CN" dirty="0" smtClean="0">
                <a:solidFill>
                  <a:srgbClr val="333333"/>
                </a:solidFill>
                <a:latin typeface="Menlo"/>
              </a:rPr>
              <a:t>(request</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err="1">
                <a:solidFill>
                  <a:srgbClr val="333333"/>
                </a:solidFill>
                <a:latin typeface="Menlo"/>
              </a:rPr>
              <a:t>HttpResponse</a:t>
            </a:r>
            <a:r>
              <a:rPr lang="en-US" altLang="zh-CN" dirty="0">
                <a:solidFill>
                  <a:srgbClr val="333333"/>
                </a:solidFill>
                <a:latin typeface="Menlo"/>
              </a:rPr>
              <a:t>(</a:t>
            </a:r>
            <a:r>
              <a:rPr lang="en-US" altLang="zh-CN" dirty="0">
                <a:solidFill>
                  <a:srgbClr val="DD1144"/>
                </a:solidFill>
                <a:latin typeface="Menlo"/>
              </a:rPr>
              <a:t>"Since you're logged in, you can see this text!"</a:t>
            </a:r>
            <a:r>
              <a:rPr lang="en-US" altLang="zh-CN" dirty="0">
                <a:solidFill>
                  <a:srgbClr val="333333"/>
                </a:solidFill>
                <a:latin typeface="Menlo"/>
              </a:rPr>
              <a:t>)</a:t>
            </a:r>
            <a:endParaRPr lang="zh-CN" altLang="en-US" dirty="0"/>
          </a:p>
        </p:txBody>
      </p:sp>
      <p:sp>
        <p:nvSpPr>
          <p:cNvPr id="5" name="矩形 4"/>
          <p:cNvSpPr/>
          <p:nvPr/>
        </p:nvSpPr>
        <p:spPr>
          <a:xfrm>
            <a:off x="680160" y="4725144"/>
            <a:ext cx="6916176" cy="369332"/>
          </a:xfrm>
          <a:prstGeom prst="rect">
            <a:avLst/>
          </a:prstGeom>
        </p:spPr>
        <p:txBody>
          <a:bodyPr wrap="squar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django.contrib.auth.decorators</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a:t>
            </a:r>
            <a:r>
              <a:rPr lang="en-US" altLang="zh-CN" dirty="0" err="1">
                <a:solidFill>
                  <a:srgbClr val="333333"/>
                </a:solidFill>
                <a:latin typeface="Menlo"/>
              </a:rPr>
              <a:t>login_required</a:t>
            </a:r>
            <a:endParaRPr lang="zh-CN" altLang="en-US" dirty="0"/>
          </a:p>
        </p:txBody>
      </p:sp>
    </p:spTree>
    <p:extLst>
      <p:ext uri="{BB962C8B-B14F-4D97-AF65-F5344CB8AC3E}">
        <p14:creationId xmlns:p14="http://schemas.microsoft.com/office/powerpoint/2010/main" val="34013460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124744"/>
            <a:ext cx="8229600" cy="4857403"/>
          </a:xfrm>
        </p:spPr>
        <p:txBody>
          <a:bodyPr>
            <a:normAutofit fontScale="92500"/>
          </a:bodyPr>
          <a:lstStyle/>
          <a:p>
            <a:pPr marL="342900" indent="-342900">
              <a:buFont typeface="Wingdings" panose="05000000000000000000" pitchFamily="2" charset="2"/>
              <a:buChar char="l"/>
            </a:pPr>
            <a:r>
              <a:rPr lang="zh-CN" altLang="en-US" dirty="0"/>
              <a:t>同样的还是要在</a:t>
            </a:r>
            <a:r>
              <a:rPr lang="en-US" altLang="zh-CN" dirty="0"/>
              <a:t>urls.py</a:t>
            </a:r>
            <a:r>
              <a:rPr lang="zh-CN" altLang="en-US" dirty="0"/>
              <a:t>文件的</a:t>
            </a:r>
            <a:r>
              <a:rPr lang="en-US" altLang="zh-CN" dirty="0" err="1"/>
              <a:t>urlpatterns</a:t>
            </a:r>
            <a:r>
              <a:rPr lang="zh-CN" altLang="en-US" dirty="0"/>
              <a:t>元组进行修改</a:t>
            </a:r>
            <a:r>
              <a:rPr lang="en-US" altLang="zh-CN" dirty="0"/>
              <a:t>.</a:t>
            </a:r>
            <a:r>
              <a:rPr lang="zh-CN" altLang="en-US" dirty="0"/>
              <a:t>我们的元组看起来和下面的例子一样</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zh-CN" altLang="en-US" dirty="0" smtClean="0"/>
              <a:t>我们</a:t>
            </a:r>
            <a:r>
              <a:rPr lang="zh-CN" altLang="en-US" dirty="0"/>
              <a:t>同样需要处理用户未登录时的</a:t>
            </a:r>
            <a:r>
              <a:rPr lang="en-US" altLang="zh-CN" dirty="0"/>
              <a:t>restricted()</a:t>
            </a:r>
            <a:r>
              <a:rPr lang="zh-CN" altLang="en-US" dirty="0"/>
              <a:t>视图</a:t>
            </a:r>
            <a:r>
              <a:rPr lang="en-US" altLang="zh-CN" dirty="0"/>
              <a:t>.</a:t>
            </a:r>
            <a:r>
              <a:rPr lang="zh-CN" altLang="en-US" dirty="0"/>
              <a:t>我们怎么做呢</a:t>
            </a:r>
            <a:r>
              <a:rPr lang="en-US" altLang="zh-CN" dirty="0"/>
              <a:t>?</a:t>
            </a:r>
            <a:r>
              <a:rPr lang="zh-CN" altLang="en-US" dirty="0"/>
              <a:t>最简单的就是重定向用户的浏览器</a:t>
            </a:r>
            <a:r>
              <a:rPr lang="en-US" altLang="zh-CN" dirty="0"/>
              <a:t>.Django</a:t>
            </a:r>
            <a:r>
              <a:rPr lang="zh-CN" altLang="en-US" dirty="0"/>
              <a:t>允许我们自定义项目里的</a:t>
            </a:r>
            <a:r>
              <a:rPr lang="en-US" altLang="zh-CN" dirty="0"/>
              <a:t>settings.py</a:t>
            </a:r>
            <a:r>
              <a:rPr lang="zh-CN" altLang="en-US" dirty="0"/>
              <a:t>文件</a:t>
            </a:r>
            <a:r>
              <a:rPr lang="en-US" altLang="zh-CN" dirty="0"/>
              <a:t>.</a:t>
            </a:r>
            <a:r>
              <a:rPr lang="zh-CN" altLang="en-US" dirty="0"/>
              <a:t>在</a:t>
            </a:r>
            <a:r>
              <a:rPr lang="en-US" altLang="zh-CN" dirty="0"/>
              <a:t>settings.py</a:t>
            </a:r>
            <a:r>
              <a:rPr lang="zh-CN" altLang="en-US" dirty="0"/>
              <a:t>文件里设置</a:t>
            </a:r>
            <a:r>
              <a:rPr lang="en-US" altLang="zh-CN" dirty="0"/>
              <a:t>LOGIN_URL</a:t>
            </a:r>
            <a:r>
              <a:rPr lang="zh-CN" altLang="en-US" dirty="0"/>
              <a:t>变量为我们希望跳转的</a:t>
            </a:r>
            <a:r>
              <a:rPr lang="en-US" altLang="zh-CN" dirty="0"/>
              <a:t>URL,</a:t>
            </a:r>
            <a:r>
              <a:rPr lang="zh-CN" altLang="en-US" dirty="0"/>
              <a:t>例如登录页位于</a:t>
            </a:r>
            <a:r>
              <a:rPr lang="en-US" altLang="zh-CN" dirty="0"/>
              <a:t>/</a:t>
            </a:r>
            <a:r>
              <a:rPr lang="en-US" altLang="zh-CN" dirty="0" err="1"/>
              <a:t>rango</a:t>
            </a:r>
            <a:r>
              <a:rPr lang="en-US" altLang="zh-CN" dirty="0"/>
              <a:t>/login/:</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6" name="矩形 5"/>
          <p:cNvSpPr/>
          <p:nvPr/>
        </p:nvSpPr>
        <p:spPr>
          <a:xfrm>
            <a:off x="184658" y="1988840"/>
            <a:ext cx="8774684" cy="2585323"/>
          </a:xfrm>
          <a:prstGeom prst="rect">
            <a:avLst/>
          </a:prstGeom>
        </p:spPr>
        <p:txBody>
          <a:bodyPr wrap="square">
            <a:spAutoFit/>
          </a:bodyPr>
          <a:lstStyle/>
          <a:p>
            <a:r>
              <a:rPr lang="en-US" altLang="zh-CN" dirty="0" err="1">
                <a:solidFill>
                  <a:srgbClr val="333333"/>
                </a:solidFill>
                <a:latin typeface="Menlo"/>
              </a:rPr>
              <a:t>urlpatterns</a:t>
            </a:r>
            <a:r>
              <a:rPr lang="en-US" altLang="zh-CN" dirty="0">
                <a:solidFill>
                  <a:srgbClr val="333333"/>
                </a:solidFill>
                <a:latin typeface="Menlo"/>
              </a:rPr>
              <a:t> = </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smtClean="0">
                <a:solidFill>
                  <a:srgbClr val="DD1144"/>
                </a:solidFill>
                <a:latin typeface="Menlo"/>
              </a:rPr>
              <a:t>r</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views.index</a:t>
            </a:r>
            <a:r>
              <a:rPr lang="en-US" altLang="zh-CN" dirty="0">
                <a:solidFill>
                  <a:srgbClr val="333333"/>
                </a:solidFill>
                <a:latin typeface="Menlo"/>
              </a:rPr>
              <a:t>, name=</a:t>
            </a:r>
            <a:r>
              <a:rPr lang="en-US" altLang="zh-CN" dirty="0">
                <a:solidFill>
                  <a:srgbClr val="DD1144"/>
                </a:solidFill>
                <a:latin typeface="Menlo"/>
              </a:rPr>
              <a:t>'index'</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smtClean="0">
                <a:solidFill>
                  <a:srgbClr val="DD1144"/>
                </a:solidFill>
                <a:latin typeface="Menlo"/>
              </a:rPr>
              <a:t>r</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views.add_category</a:t>
            </a:r>
            <a:r>
              <a:rPr lang="en-US" altLang="zh-CN" dirty="0">
                <a:solidFill>
                  <a:srgbClr val="333333"/>
                </a:solidFill>
                <a:latin typeface="Menlo"/>
              </a:rPr>
              <a:t>, name=</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a:t>
            </a:r>
            <a:r>
              <a:rPr lang="en-US" altLang="zh-CN" dirty="0">
                <a:solidFill>
                  <a:srgbClr val="333333"/>
                </a:solidFill>
                <a:latin typeface="Menlo"/>
              </a:rPr>
              <a:t>url(</a:t>
            </a:r>
            <a:r>
              <a:rPr lang="en-US" altLang="zh-CN" dirty="0" err="1">
                <a:solidFill>
                  <a:srgbClr val="DD1144"/>
                </a:solidFill>
                <a:latin typeface="Menlo"/>
              </a:rPr>
              <a:t>r'^register</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views.register</a:t>
            </a:r>
            <a:r>
              <a:rPr lang="en-US" altLang="zh-CN" dirty="0">
                <a:solidFill>
                  <a:srgbClr val="333333"/>
                </a:solidFill>
                <a:latin typeface="Menlo"/>
              </a:rPr>
              <a:t>, name=</a:t>
            </a:r>
            <a:r>
              <a:rPr lang="en-US" altLang="zh-CN" dirty="0">
                <a:solidFill>
                  <a:srgbClr val="DD1144"/>
                </a:solidFill>
                <a:latin typeface="Menlo"/>
              </a:rPr>
              <a:t>'register'</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err="1" smtClean="0">
                <a:solidFill>
                  <a:srgbClr val="DD1144"/>
                </a:solidFill>
                <a:latin typeface="Menlo"/>
              </a:rPr>
              <a:t>r</a:t>
            </a:r>
            <a:r>
              <a:rPr lang="en-US" altLang="zh-CN" dirty="0" err="1">
                <a:solidFill>
                  <a:srgbClr val="DD1144"/>
                </a:solidFill>
                <a:latin typeface="Menlo"/>
              </a:rPr>
              <a:t>'^login</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views.user_login</a:t>
            </a:r>
            <a:r>
              <a:rPr lang="en-US" altLang="zh-CN" dirty="0">
                <a:solidFill>
                  <a:srgbClr val="333333"/>
                </a:solidFill>
                <a:latin typeface="Menlo"/>
              </a:rPr>
              <a:t>, name=</a:t>
            </a:r>
            <a:r>
              <a:rPr lang="en-US" altLang="zh-CN" dirty="0">
                <a:solidFill>
                  <a:srgbClr val="DD1144"/>
                </a:solidFill>
                <a:latin typeface="Menlo"/>
              </a:rPr>
              <a:t>'login'</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smtClean="0">
                <a:solidFill>
                  <a:srgbClr val="DD1144"/>
                </a:solidFill>
                <a:latin typeface="Menlo"/>
              </a:rPr>
              <a:t>r</a:t>
            </a:r>
            <a:r>
              <a:rPr lang="en-US" altLang="zh-CN" dirty="0">
                <a:solidFill>
                  <a:srgbClr val="DD1144"/>
                </a:solidFill>
                <a:latin typeface="Menlo"/>
              </a:rPr>
              <a:t>'^(?P&lt;</a:t>
            </a:r>
            <a:r>
              <a:rPr lang="en-US" altLang="zh-CN" dirty="0" err="1">
                <a:solidFill>
                  <a:srgbClr val="DD1144"/>
                </a:solidFill>
                <a:latin typeface="Menlo"/>
              </a:rPr>
              <a:t>category_name_slug</a:t>
            </a:r>
            <a:r>
              <a:rPr lang="en-US" altLang="zh-CN" dirty="0">
                <a:solidFill>
                  <a:srgbClr val="DD1144"/>
                </a:solidFill>
                <a:latin typeface="Menlo"/>
              </a:rPr>
              <a:t>&gt;\w+)'</a:t>
            </a:r>
            <a:r>
              <a:rPr lang="en-US" altLang="zh-CN" dirty="0">
                <a:solidFill>
                  <a:srgbClr val="333333"/>
                </a:solidFill>
                <a:latin typeface="Menlo"/>
              </a:rPr>
              <a:t>, </a:t>
            </a:r>
            <a:r>
              <a:rPr lang="en-US" altLang="zh-CN" dirty="0" err="1">
                <a:solidFill>
                  <a:srgbClr val="333333"/>
                </a:solidFill>
                <a:latin typeface="Menlo"/>
              </a:rPr>
              <a:t>views.category</a:t>
            </a:r>
            <a:r>
              <a:rPr lang="en-US" altLang="zh-CN" dirty="0">
                <a:solidFill>
                  <a:srgbClr val="333333"/>
                </a:solidFill>
                <a:latin typeface="Menlo"/>
              </a:rPr>
              <a:t>, name=</a:t>
            </a:r>
            <a:r>
              <a:rPr lang="en-US" altLang="zh-CN" dirty="0">
                <a:solidFill>
                  <a:srgbClr val="DD1144"/>
                </a:solidFill>
                <a:latin typeface="Menlo"/>
              </a:rPr>
              <a:t>'category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a:t>
            </a:r>
            <a:r>
              <a:rPr lang="en-US" altLang="zh-CN" dirty="0">
                <a:solidFill>
                  <a:srgbClr val="333333"/>
                </a:solidFill>
                <a:latin typeface="Menlo"/>
              </a:rPr>
              <a:t>url(</a:t>
            </a:r>
            <a:r>
              <a:rPr lang="en-US" altLang="zh-CN" dirty="0" err="1">
                <a:solidFill>
                  <a:srgbClr val="DD1144"/>
                </a:solidFill>
                <a:latin typeface="Menlo"/>
              </a:rPr>
              <a:t>r'^restricted</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views.restricted</a:t>
            </a:r>
            <a:r>
              <a:rPr lang="en-US" altLang="zh-CN" dirty="0">
                <a:solidFill>
                  <a:srgbClr val="333333"/>
                </a:solidFill>
                <a:latin typeface="Menlo"/>
              </a:rPr>
              <a:t>, name=</a:t>
            </a:r>
            <a:r>
              <a:rPr lang="en-US" altLang="zh-CN" dirty="0">
                <a:solidFill>
                  <a:srgbClr val="DD1144"/>
                </a:solidFill>
                <a:latin typeface="Menlo"/>
              </a:rPr>
              <a:t>'restricted'</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a:t>
            </a:r>
          </a:p>
          <a:p>
            <a:endParaRPr lang="zh-CN" altLang="en-US" dirty="0"/>
          </a:p>
        </p:txBody>
      </p:sp>
      <p:sp>
        <p:nvSpPr>
          <p:cNvPr id="8" name="矩形 7"/>
          <p:cNvSpPr/>
          <p:nvPr/>
        </p:nvSpPr>
        <p:spPr>
          <a:xfrm>
            <a:off x="611560" y="5877272"/>
            <a:ext cx="3315331" cy="369332"/>
          </a:xfrm>
          <a:prstGeom prst="rect">
            <a:avLst/>
          </a:prstGeom>
        </p:spPr>
        <p:txBody>
          <a:bodyPr wrap="none">
            <a:spAutoFit/>
          </a:bodyPr>
          <a:lstStyle/>
          <a:p>
            <a:r>
              <a:rPr lang="en-US" altLang="zh-CN" b="1" dirty="0">
                <a:solidFill>
                  <a:srgbClr val="333333"/>
                </a:solidFill>
                <a:latin typeface="Menlo"/>
              </a:rPr>
              <a:t>LOGIN_URL</a:t>
            </a:r>
            <a:r>
              <a:rPr lang="en-US" altLang="zh-CN" dirty="0">
                <a:solidFill>
                  <a:srgbClr val="333333"/>
                </a:solidFill>
                <a:latin typeface="Menlo"/>
              </a:rPr>
              <a:t> = </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/login/'</a:t>
            </a:r>
            <a:endParaRPr lang="zh-CN" altLang="en-US" dirty="0"/>
          </a:p>
        </p:txBody>
      </p:sp>
    </p:spTree>
    <p:extLst>
      <p:ext uri="{BB962C8B-B14F-4D97-AF65-F5344CB8AC3E}">
        <p14:creationId xmlns:p14="http://schemas.microsoft.com/office/powerpoint/2010/main" val="16217857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注销</a:t>
            </a:r>
            <a:endParaRPr lang="en-US" altLang="zh-CN" dirty="0" smtClean="0"/>
          </a:p>
          <a:p>
            <a:pPr marL="800100" lvl="1" indent="-342900">
              <a:buFont typeface="Wingdings" panose="05000000000000000000" pitchFamily="2" charset="2"/>
              <a:buChar char="Ø"/>
            </a:pPr>
            <a:r>
              <a:rPr lang="zh-CN" altLang="en-US" dirty="0"/>
              <a:t>确保用户能够优雅的注销需要给用户提供注销的选项</a:t>
            </a:r>
            <a:r>
              <a:rPr lang="en-US" altLang="zh-CN" dirty="0"/>
              <a:t>.Django</a:t>
            </a:r>
            <a:r>
              <a:rPr lang="zh-CN" altLang="en-US" dirty="0"/>
              <a:t>的</a:t>
            </a:r>
            <a:r>
              <a:rPr lang="en-US" altLang="zh-CN" dirty="0"/>
              <a:t>logout()</a:t>
            </a:r>
            <a:r>
              <a:rPr lang="zh-CN" altLang="en-US" dirty="0"/>
              <a:t>函数将会确保用户注销</a:t>
            </a:r>
            <a:r>
              <a:rPr lang="en-US" altLang="zh-CN" dirty="0"/>
              <a:t>,</a:t>
            </a:r>
            <a:r>
              <a:rPr lang="zh-CN" altLang="en-US" dirty="0"/>
              <a:t>以及终止它们</a:t>
            </a:r>
            <a:r>
              <a:rPr lang="zh-CN" altLang="en-US" dirty="0" smtClean="0"/>
              <a:t>的</a:t>
            </a:r>
            <a:r>
              <a:rPr lang="en-US" altLang="zh-CN" dirty="0" smtClean="0"/>
              <a:t>session</a:t>
            </a:r>
            <a:r>
              <a:rPr lang="en-US" altLang="zh-CN" dirty="0"/>
              <a:t>,</a:t>
            </a:r>
            <a:r>
              <a:rPr lang="zh-CN" altLang="en-US" dirty="0"/>
              <a:t>如果用户随后继续访问视图</a:t>
            </a:r>
            <a:r>
              <a:rPr lang="en-US" altLang="zh-CN" dirty="0"/>
              <a:t>,</a:t>
            </a:r>
            <a:r>
              <a:rPr lang="zh-CN" altLang="en-US" dirty="0"/>
              <a:t>将会拒绝它们的请求</a:t>
            </a:r>
            <a:r>
              <a:rPr lang="en-US" altLang="zh-CN" dirty="0" smtClean="0"/>
              <a:t>.</a:t>
            </a:r>
            <a:endParaRPr lang="en-US" altLang="zh-CN" dirty="0"/>
          </a:p>
          <a:p>
            <a:pPr marL="800100" lvl="1" indent="-342900">
              <a:buFont typeface="Wingdings" panose="05000000000000000000" pitchFamily="2" charset="2"/>
              <a:buChar char="Ø"/>
            </a:pPr>
            <a:r>
              <a:rPr lang="zh-CN" altLang="en-US" dirty="0"/>
              <a:t>在</a:t>
            </a:r>
            <a:r>
              <a:rPr lang="en-US" altLang="zh-CN" dirty="0"/>
              <a:t>rango/views.py</a:t>
            </a:r>
            <a:r>
              <a:rPr lang="zh-CN" altLang="en-US" dirty="0"/>
              <a:t>中加入</a:t>
            </a:r>
            <a:r>
              <a:rPr lang="en-US" altLang="zh-CN" dirty="0" err="1"/>
              <a:t>user_logout</a:t>
            </a:r>
            <a:r>
              <a:rPr lang="en-US" altLang="zh-CN" dirty="0"/>
              <a:t>()</a:t>
            </a:r>
            <a:r>
              <a:rPr lang="zh-CN" altLang="en-US" dirty="0"/>
              <a:t>函数</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899592" y="3140968"/>
            <a:ext cx="7200800" cy="1754326"/>
          </a:xfrm>
          <a:prstGeom prst="rect">
            <a:avLst/>
          </a:prstGeom>
        </p:spPr>
        <p:txBody>
          <a:bodyPr wrap="squar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django.contrib.auth</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a:t>
            </a:r>
            <a:r>
              <a:rPr lang="en-US" altLang="zh-CN" dirty="0" smtClean="0">
                <a:solidFill>
                  <a:srgbClr val="333333"/>
                </a:solidFill>
                <a:latin typeface="Menlo"/>
              </a:rPr>
              <a:t>logout</a:t>
            </a:r>
          </a:p>
          <a:p>
            <a:endParaRPr lang="en-US" altLang="zh-CN" dirty="0" smtClean="0">
              <a:solidFill>
                <a:srgbClr val="333333"/>
              </a:solidFill>
              <a:latin typeface="Menlo"/>
            </a:endParaRPr>
          </a:p>
          <a:p>
            <a:r>
              <a:rPr lang="en-US" altLang="zh-CN" dirty="0" smtClean="0">
                <a:solidFill>
                  <a:srgbClr val="333333"/>
                </a:solidFill>
                <a:latin typeface="Menlo"/>
              </a:rPr>
              <a:t>@</a:t>
            </a:r>
            <a:r>
              <a:rPr lang="en-US" altLang="zh-CN" dirty="0" err="1">
                <a:solidFill>
                  <a:srgbClr val="333333"/>
                </a:solidFill>
                <a:latin typeface="Menlo"/>
              </a:rPr>
              <a:t>login_required</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err="1" smtClean="0">
                <a:solidFill>
                  <a:srgbClr val="333333"/>
                </a:solidFill>
                <a:latin typeface="Menlo"/>
              </a:rPr>
              <a:t>def</a:t>
            </a:r>
            <a:r>
              <a:rPr lang="en-US" altLang="zh-CN" dirty="0" smtClean="0">
                <a:solidFill>
                  <a:srgbClr val="333333"/>
                </a:solidFill>
                <a:latin typeface="Menlo"/>
              </a:rPr>
              <a:t> </a:t>
            </a:r>
            <a:r>
              <a:rPr lang="en-US" altLang="zh-CN" b="1" dirty="0" err="1">
                <a:solidFill>
                  <a:srgbClr val="990000"/>
                </a:solidFill>
                <a:latin typeface="Menlo"/>
              </a:rPr>
              <a:t>user_logout</a:t>
            </a:r>
            <a:r>
              <a:rPr lang="en-US" altLang="zh-CN" dirty="0">
                <a:solidFill>
                  <a:srgbClr val="333333"/>
                </a:solidFill>
                <a:latin typeface="Menlo"/>
              </a:rPr>
              <a:t>(request): </a:t>
            </a:r>
            <a:r>
              <a:rPr lang="en-US" altLang="zh-CN" dirty="0" smtClean="0">
                <a:solidFill>
                  <a:srgbClr val="333333"/>
                </a:solidFill>
                <a:latin typeface="Menlo"/>
              </a:rPr>
              <a:t>    </a:t>
            </a:r>
          </a:p>
          <a:p>
            <a:r>
              <a:rPr lang="en-US" altLang="zh-CN" dirty="0">
                <a:solidFill>
                  <a:srgbClr val="333333"/>
                </a:solidFill>
                <a:latin typeface="Menlo"/>
              </a:rPr>
              <a:t> </a:t>
            </a:r>
            <a:r>
              <a:rPr lang="en-US" altLang="zh-CN" dirty="0" smtClean="0">
                <a:solidFill>
                  <a:srgbClr val="333333"/>
                </a:solidFill>
                <a:latin typeface="Menlo"/>
              </a:rPr>
              <a:t>   logout(request) </a:t>
            </a:r>
          </a:p>
          <a:p>
            <a:r>
              <a:rPr lang="en-US" altLang="zh-CN" b="1" dirty="0">
                <a:solidFill>
                  <a:srgbClr val="333333"/>
                </a:solidFill>
                <a:latin typeface="Menlo"/>
              </a:rPr>
              <a:t> </a:t>
            </a:r>
            <a:r>
              <a:rPr lang="en-US" altLang="zh-CN" b="1" dirty="0" smtClean="0">
                <a:solidFill>
                  <a:srgbClr val="333333"/>
                </a:solidFill>
                <a:latin typeface="Menlo"/>
              </a:rPr>
              <a:t>   return</a:t>
            </a:r>
            <a:r>
              <a:rPr lang="en-US" altLang="zh-CN" dirty="0" smtClean="0">
                <a:solidFill>
                  <a:srgbClr val="333333"/>
                </a:solidFill>
                <a:latin typeface="Menlo"/>
              </a:rPr>
              <a:t> </a:t>
            </a:r>
            <a:r>
              <a:rPr lang="en-US" altLang="zh-CN" dirty="0" err="1">
                <a:solidFill>
                  <a:srgbClr val="333333"/>
                </a:solidFill>
                <a:latin typeface="Menlo"/>
              </a:rPr>
              <a:t>HttpResponseRedirect</a:t>
            </a:r>
            <a:r>
              <a:rPr lang="en-US" altLang="zh-CN" dirty="0">
                <a:solidFill>
                  <a:srgbClr val="333333"/>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23298344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同样我们需要给</a:t>
            </a:r>
            <a:r>
              <a:rPr lang="en-US" altLang="zh-CN" dirty="0" err="1"/>
              <a:t>user_logout</a:t>
            </a:r>
            <a:r>
              <a:rPr lang="en-US" altLang="zh-CN" dirty="0"/>
              <a:t>()</a:t>
            </a:r>
            <a:r>
              <a:rPr lang="zh-CN" altLang="en-US" dirty="0"/>
              <a:t>添加</a:t>
            </a:r>
            <a:r>
              <a:rPr lang="en-US" altLang="zh-CN" dirty="0"/>
              <a:t>URL</a:t>
            </a:r>
            <a:r>
              <a:rPr lang="zh-CN" altLang="en-US" dirty="0"/>
              <a:t>映射</a:t>
            </a:r>
            <a:r>
              <a:rPr lang="en-US" altLang="zh-CN" dirty="0"/>
              <a:t>,</a:t>
            </a:r>
            <a:r>
              <a:rPr lang="zh-CN" altLang="en-US" dirty="0"/>
              <a:t>打开</a:t>
            </a:r>
            <a:r>
              <a:rPr lang="en-US" altLang="zh-CN" dirty="0"/>
              <a:t>urls.py</a:t>
            </a:r>
            <a:r>
              <a:rPr lang="zh-CN" altLang="en-US" dirty="0"/>
              <a:t>文件修改</a:t>
            </a:r>
            <a:r>
              <a:rPr lang="en-US" altLang="zh-CN" dirty="0" err="1" smtClean="0"/>
              <a:t>urlpatterns</a:t>
            </a:r>
            <a:r>
              <a:rPr lang="zh-CN" altLang="en-US" dirty="0"/>
              <a:t>元组</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251520" y="2132856"/>
            <a:ext cx="8784976" cy="3693319"/>
          </a:xfrm>
          <a:prstGeom prst="rect">
            <a:avLst/>
          </a:prstGeom>
        </p:spPr>
        <p:txBody>
          <a:bodyPr wrap="square">
            <a:spAutoFit/>
          </a:bodyPr>
          <a:lstStyle/>
          <a:p>
            <a:r>
              <a:rPr lang="en-US" altLang="zh-CN" dirty="0" err="1">
                <a:solidFill>
                  <a:srgbClr val="333333"/>
                </a:solidFill>
                <a:latin typeface="Menlo"/>
              </a:rPr>
              <a:t>urlpatterns</a:t>
            </a:r>
            <a:r>
              <a:rPr lang="en-US" altLang="zh-CN" dirty="0">
                <a:solidFill>
                  <a:srgbClr val="333333"/>
                </a:solidFill>
                <a:latin typeface="Menlo"/>
              </a:rPr>
              <a:t> = [</a:t>
            </a:r>
          </a:p>
          <a:p>
            <a:r>
              <a:rPr lang="en-US" altLang="zh-CN" dirty="0">
                <a:solidFill>
                  <a:srgbClr val="333333"/>
                </a:solidFill>
                <a:latin typeface="Menlo"/>
              </a:rPr>
              <a:t>    url(</a:t>
            </a:r>
            <a:r>
              <a:rPr lang="en-US" altLang="zh-CN" dirty="0">
                <a:solidFill>
                  <a:srgbClr val="DD1144"/>
                </a:solidFill>
                <a:latin typeface="Menlo"/>
              </a:rPr>
              <a:t>r'^$'</a:t>
            </a:r>
            <a:r>
              <a:rPr lang="en-US" altLang="zh-CN" dirty="0">
                <a:solidFill>
                  <a:srgbClr val="333333"/>
                </a:solidFill>
                <a:latin typeface="Menlo"/>
              </a:rPr>
              <a:t>, </a:t>
            </a:r>
            <a:r>
              <a:rPr lang="en-US" altLang="zh-CN" dirty="0" err="1">
                <a:solidFill>
                  <a:srgbClr val="333333"/>
                </a:solidFill>
                <a:latin typeface="Menlo"/>
              </a:rPr>
              <a:t>views.index</a:t>
            </a:r>
            <a:r>
              <a:rPr lang="en-US" altLang="zh-CN" dirty="0">
                <a:solidFill>
                  <a:srgbClr val="333333"/>
                </a:solidFill>
                <a:latin typeface="Menlo"/>
              </a:rPr>
              <a:t>, name=</a:t>
            </a:r>
            <a:r>
              <a:rPr lang="en-US" altLang="zh-CN" dirty="0">
                <a:solidFill>
                  <a:srgbClr val="DD1144"/>
                </a:solidFill>
                <a:latin typeface="Menlo"/>
              </a:rPr>
              <a:t>'index'</a:t>
            </a:r>
            <a:r>
              <a:rPr lang="en-US" altLang="zh-CN" dirty="0">
                <a:solidFill>
                  <a:srgbClr val="333333"/>
                </a:solidFill>
                <a:latin typeface="Menlo"/>
              </a:rPr>
              <a:t>), </a:t>
            </a:r>
          </a:p>
          <a:p>
            <a:r>
              <a:rPr lang="en-US" altLang="zh-CN" dirty="0">
                <a:solidFill>
                  <a:srgbClr val="333333"/>
                </a:solidFill>
                <a:latin typeface="Menlo"/>
              </a:rPr>
              <a:t>    url(</a:t>
            </a:r>
            <a:r>
              <a:rPr lang="en-US" altLang="zh-CN" dirty="0" err="1">
                <a:solidFill>
                  <a:srgbClr val="DD1144"/>
                </a:solidFill>
                <a:latin typeface="Menlo"/>
              </a:rPr>
              <a:t>r'^about</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views.about</a:t>
            </a:r>
            <a:r>
              <a:rPr lang="en-US" altLang="zh-CN" dirty="0">
                <a:solidFill>
                  <a:srgbClr val="333333"/>
                </a:solidFill>
                <a:latin typeface="Menlo"/>
              </a:rPr>
              <a:t>, name=</a:t>
            </a:r>
            <a:r>
              <a:rPr lang="en-US" altLang="zh-CN" dirty="0">
                <a:solidFill>
                  <a:srgbClr val="DD1144"/>
                </a:solidFill>
                <a:latin typeface="Menlo"/>
              </a:rPr>
              <a:t>'about'</a:t>
            </a:r>
            <a:r>
              <a:rPr lang="en-US" altLang="zh-CN" dirty="0">
                <a:solidFill>
                  <a:srgbClr val="333333"/>
                </a:solidFill>
                <a:latin typeface="Menlo"/>
              </a:rPr>
              <a:t>), </a:t>
            </a:r>
          </a:p>
          <a:p>
            <a:r>
              <a:rPr lang="en-US" altLang="zh-CN" dirty="0">
                <a:solidFill>
                  <a:srgbClr val="333333"/>
                </a:solidFill>
                <a:latin typeface="Menlo"/>
              </a:rPr>
              <a:t>    url(</a:t>
            </a:r>
            <a:r>
              <a:rPr lang="en-US" altLang="zh-CN" dirty="0">
                <a:solidFill>
                  <a:srgbClr val="DD1144"/>
                </a:solidFill>
                <a:latin typeface="Menlo"/>
              </a:rPr>
              <a:t>r'^</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views.add_category</a:t>
            </a:r>
            <a:r>
              <a:rPr lang="en-US" altLang="zh-CN" dirty="0">
                <a:solidFill>
                  <a:srgbClr val="333333"/>
                </a:solidFill>
                <a:latin typeface="Menlo"/>
              </a:rPr>
              <a:t>, name=</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smtClean="0">
                <a:solidFill>
                  <a:srgbClr val="333333"/>
                </a:solidFill>
                <a:latin typeface="Menlo"/>
              </a:rPr>
              <a:t>    url(</a:t>
            </a:r>
            <a:r>
              <a:rPr lang="en-US" altLang="zh-CN" dirty="0" err="1" smtClean="0">
                <a:solidFill>
                  <a:srgbClr val="DD1144"/>
                </a:solidFill>
                <a:latin typeface="Menlo"/>
              </a:rPr>
              <a:t>r</a:t>
            </a:r>
            <a:r>
              <a:rPr lang="en-US" altLang="zh-CN" dirty="0" err="1">
                <a:solidFill>
                  <a:srgbClr val="DD1144"/>
                </a:solidFill>
                <a:latin typeface="Menlo"/>
              </a:rPr>
              <a:t>'^category</a:t>
            </a:r>
            <a:r>
              <a:rPr lang="en-US" altLang="zh-CN" dirty="0">
                <a:solidFill>
                  <a:srgbClr val="DD1144"/>
                </a:solidFill>
                <a:latin typeface="Menlo"/>
              </a:rPr>
              <a:t>/(?P&lt;</a:t>
            </a:r>
            <a:r>
              <a:rPr lang="en-US" altLang="zh-CN" dirty="0" err="1">
                <a:solidFill>
                  <a:srgbClr val="DD1144"/>
                </a:solidFill>
                <a:latin typeface="Menlo"/>
              </a:rPr>
              <a:t>category_name_slug</a:t>
            </a:r>
            <a:r>
              <a:rPr lang="en-US" altLang="zh-CN" dirty="0">
                <a:solidFill>
                  <a:srgbClr val="DD1144"/>
                </a:solidFill>
                <a:latin typeface="Menlo"/>
              </a:rPr>
              <a:t>&gt;[\w\-]+)/$'</a:t>
            </a:r>
            <a:r>
              <a:rPr lang="en-US" altLang="zh-CN" dirty="0">
                <a:solidFill>
                  <a:srgbClr val="333333"/>
                </a:solidFill>
                <a:latin typeface="Menlo"/>
              </a:rPr>
              <a:t>, </a:t>
            </a:r>
            <a:r>
              <a:rPr lang="en-US" altLang="zh-CN" dirty="0" err="1">
                <a:solidFill>
                  <a:srgbClr val="333333"/>
                </a:solidFill>
                <a:latin typeface="Menlo"/>
              </a:rPr>
              <a:t>views.category</a:t>
            </a:r>
            <a:r>
              <a:rPr lang="en-US" altLang="zh-CN" dirty="0">
                <a:solidFill>
                  <a:srgbClr val="333333"/>
                </a:solidFill>
                <a:latin typeface="Menlo"/>
              </a:rPr>
              <a:t>, name=</a:t>
            </a:r>
            <a:r>
              <a:rPr lang="en-US" altLang="zh-CN" dirty="0">
                <a:solidFill>
                  <a:srgbClr val="DD1144"/>
                </a:solidFill>
                <a:latin typeface="Menlo"/>
              </a:rPr>
              <a:t>'category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a:solidFill>
                  <a:srgbClr val="333333"/>
                </a:solidFill>
                <a:latin typeface="Menlo"/>
              </a:rPr>
              <a:t>    url(</a:t>
            </a:r>
            <a:r>
              <a:rPr lang="en-US" altLang="zh-CN" dirty="0" err="1">
                <a:solidFill>
                  <a:srgbClr val="333333"/>
                </a:solidFill>
                <a:latin typeface="Menlo"/>
              </a:rPr>
              <a:t>r'^category</a:t>
            </a:r>
            <a:r>
              <a:rPr lang="en-US" altLang="zh-CN" dirty="0">
                <a:solidFill>
                  <a:srgbClr val="333333"/>
                </a:solidFill>
                <a:latin typeface="Menlo"/>
              </a:rPr>
              <a:t>/(?P&lt;</a:t>
            </a:r>
            <a:r>
              <a:rPr lang="en-US" altLang="zh-CN" dirty="0" err="1">
                <a:solidFill>
                  <a:srgbClr val="333333"/>
                </a:solidFill>
                <a:latin typeface="Menlo"/>
              </a:rPr>
              <a:t>category_name_slug</a:t>
            </a:r>
            <a:r>
              <a:rPr lang="en-US" altLang="zh-CN" dirty="0">
                <a:solidFill>
                  <a:srgbClr val="333333"/>
                </a:solidFill>
                <a:latin typeface="Menlo"/>
              </a:rPr>
              <a:t>&gt;\w+)/</a:t>
            </a:r>
            <a:r>
              <a:rPr lang="en-US" altLang="zh-CN" dirty="0" err="1">
                <a:solidFill>
                  <a:srgbClr val="333333"/>
                </a:solidFill>
                <a:latin typeface="Menlo"/>
              </a:rPr>
              <a:t>add_page</a:t>
            </a:r>
            <a:r>
              <a:rPr lang="en-US" altLang="zh-CN" dirty="0">
                <a:solidFill>
                  <a:srgbClr val="333333"/>
                </a:solidFill>
                <a:latin typeface="Menlo"/>
              </a:rPr>
              <a:t>/$', </a:t>
            </a:r>
            <a:r>
              <a:rPr lang="en-US" altLang="zh-CN" dirty="0" err="1">
                <a:solidFill>
                  <a:srgbClr val="333333"/>
                </a:solidFill>
                <a:latin typeface="Menlo"/>
              </a:rPr>
              <a:t>views.add_page</a:t>
            </a:r>
            <a:r>
              <a:rPr lang="en-US" altLang="zh-CN" dirty="0">
                <a:solidFill>
                  <a:srgbClr val="333333"/>
                </a:solidFill>
                <a:latin typeface="Menlo"/>
              </a:rPr>
              <a:t>, name='</a:t>
            </a:r>
            <a:r>
              <a:rPr lang="en-US" altLang="zh-CN" dirty="0" err="1">
                <a:solidFill>
                  <a:srgbClr val="333333"/>
                </a:solidFill>
                <a:latin typeface="Menlo"/>
              </a:rPr>
              <a:t>add_page</a:t>
            </a:r>
            <a:r>
              <a:rPr lang="en-US" altLang="zh-CN" dirty="0">
                <a:solidFill>
                  <a:srgbClr val="333333"/>
                </a:solidFill>
                <a:latin typeface="Menlo"/>
              </a:rPr>
              <a:t>'),</a:t>
            </a:r>
          </a:p>
          <a:p>
            <a:r>
              <a:rPr lang="en-US" altLang="zh-CN" dirty="0">
                <a:solidFill>
                  <a:srgbClr val="333333"/>
                </a:solidFill>
                <a:latin typeface="Menlo"/>
              </a:rPr>
              <a:t>    url(</a:t>
            </a:r>
            <a:r>
              <a:rPr lang="en-US" altLang="zh-CN" dirty="0" err="1">
                <a:solidFill>
                  <a:srgbClr val="333333"/>
                </a:solidFill>
                <a:latin typeface="Menlo"/>
              </a:rPr>
              <a:t>r'^register</a:t>
            </a:r>
            <a:r>
              <a:rPr lang="en-US" altLang="zh-CN" dirty="0">
                <a:solidFill>
                  <a:srgbClr val="333333"/>
                </a:solidFill>
                <a:latin typeface="Menlo"/>
              </a:rPr>
              <a:t>/$', </a:t>
            </a:r>
            <a:r>
              <a:rPr lang="en-US" altLang="zh-CN" dirty="0" err="1">
                <a:solidFill>
                  <a:srgbClr val="333333"/>
                </a:solidFill>
                <a:latin typeface="Menlo"/>
              </a:rPr>
              <a:t>views.register</a:t>
            </a:r>
            <a:r>
              <a:rPr lang="en-US" altLang="zh-CN" dirty="0">
                <a:solidFill>
                  <a:srgbClr val="333333"/>
                </a:solidFill>
                <a:latin typeface="Menlo"/>
              </a:rPr>
              <a:t>, name='register</a:t>
            </a:r>
            <a:r>
              <a:rPr lang="en-US" altLang="zh-CN" dirty="0" smtClean="0">
                <a:solidFill>
                  <a:srgbClr val="333333"/>
                </a:solidFill>
                <a:latin typeface="Menlo"/>
              </a:rPr>
              <a:t>'),</a:t>
            </a:r>
          </a:p>
          <a:p>
            <a:r>
              <a:rPr lang="en-US" altLang="zh-CN" dirty="0">
                <a:solidFill>
                  <a:srgbClr val="333333"/>
                </a:solidFill>
                <a:latin typeface="Menlo"/>
              </a:rPr>
              <a:t>    url(</a:t>
            </a:r>
            <a:r>
              <a:rPr lang="en-US" altLang="zh-CN" dirty="0" err="1">
                <a:solidFill>
                  <a:srgbClr val="333333"/>
                </a:solidFill>
                <a:latin typeface="Menlo"/>
              </a:rPr>
              <a:t>r'^login</a:t>
            </a:r>
            <a:r>
              <a:rPr lang="en-US" altLang="zh-CN" dirty="0">
                <a:solidFill>
                  <a:srgbClr val="333333"/>
                </a:solidFill>
                <a:latin typeface="Menlo"/>
              </a:rPr>
              <a:t>/$', </a:t>
            </a:r>
            <a:r>
              <a:rPr lang="en-US" altLang="zh-CN" dirty="0" err="1">
                <a:solidFill>
                  <a:srgbClr val="333333"/>
                </a:solidFill>
                <a:latin typeface="Menlo"/>
              </a:rPr>
              <a:t>views.user_login</a:t>
            </a:r>
            <a:r>
              <a:rPr lang="en-US" altLang="zh-CN" dirty="0">
                <a:solidFill>
                  <a:srgbClr val="333333"/>
                </a:solidFill>
                <a:latin typeface="Menlo"/>
              </a:rPr>
              <a:t>, name='login'),</a:t>
            </a:r>
          </a:p>
          <a:p>
            <a:r>
              <a:rPr lang="en-US" altLang="zh-CN" dirty="0">
                <a:solidFill>
                  <a:srgbClr val="333333"/>
                </a:solidFill>
                <a:latin typeface="Menlo"/>
              </a:rPr>
              <a:t>    url(</a:t>
            </a:r>
            <a:r>
              <a:rPr lang="en-US" altLang="zh-CN" dirty="0" err="1">
                <a:solidFill>
                  <a:srgbClr val="333333"/>
                </a:solidFill>
                <a:latin typeface="Menlo"/>
              </a:rPr>
              <a:t>r'^restricted</a:t>
            </a:r>
            <a:r>
              <a:rPr lang="en-US" altLang="zh-CN" dirty="0">
                <a:solidFill>
                  <a:srgbClr val="333333"/>
                </a:solidFill>
                <a:latin typeface="Menlo"/>
              </a:rPr>
              <a:t>/$', </a:t>
            </a:r>
            <a:r>
              <a:rPr lang="en-US" altLang="zh-CN" dirty="0" err="1">
                <a:solidFill>
                  <a:srgbClr val="333333"/>
                </a:solidFill>
                <a:latin typeface="Menlo"/>
              </a:rPr>
              <a:t>views.restricted</a:t>
            </a:r>
            <a:r>
              <a:rPr lang="en-US" altLang="zh-CN" dirty="0">
                <a:solidFill>
                  <a:srgbClr val="333333"/>
                </a:solidFill>
                <a:latin typeface="Menlo"/>
              </a:rPr>
              <a:t>, name='restricted'),</a:t>
            </a:r>
          </a:p>
          <a:p>
            <a:r>
              <a:rPr lang="en-US" altLang="zh-CN" dirty="0">
                <a:solidFill>
                  <a:srgbClr val="333333"/>
                </a:solidFill>
                <a:latin typeface="Menlo"/>
              </a:rPr>
              <a:t>    url(</a:t>
            </a:r>
            <a:r>
              <a:rPr lang="en-US" altLang="zh-CN" dirty="0" err="1">
                <a:solidFill>
                  <a:srgbClr val="333333"/>
                </a:solidFill>
                <a:latin typeface="Menlo"/>
              </a:rPr>
              <a:t>r'^logout</a:t>
            </a:r>
            <a:r>
              <a:rPr lang="en-US" altLang="zh-CN" dirty="0">
                <a:solidFill>
                  <a:srgbClr val="333333"/>
                </a:solidFill>
                <a:latin typeface="Menlo"/>
              </a:rPr>
              <a:t>/$', </a:t>
            </a:r>
            <a:r>
              <a:rPr lang="en-US" altLang="zh-CN" dirty="0" err="1">
                <a:solidFill>
                  <a:srgbClr val="333333"/>
                </a:solidFill>
                <a:latin typeface="Menlo"/>
              </a:rPr>
              <a:t>views.user_logout</a:t>
            </a:r>
            <a:r>
              <a:rPr lang="en-US" altLang="zh-CN" dirty="0">
                <a:solidFill>
                  <a:srgbClr val="333333"/>
                </a:solidFill>
                <a:latin typeface="Menlo"/>
              </a:rPr>
              <a:t>, name='logout</a:t>
            </a:r>
            <a:r>
              <a:rPr lang="en-US" altLang="zh-CN" dirty="0" smtClean="0">
                <a:solidFill>
                  <a:srgbClr val="333333"/>
                </a:solidFill>
                <a:latin typeface="Menlo"/>
              </a:rPr>
              <a:t>'),</a:t>
            </a:r>
          </a:p>
          <a:p>
            <a:r>
              <a:rPr lang="en-US" altLang="zh-CN" dirty="0" smtClean="0">
                <a:solidFill>
                  <a:srgbClr val="333333"/>
                </a:solidFill>
                <a:latin typeface="Menlo"/>
              </a:rPr>
              <a:t>]</a:t>
            </a:r>
            <a:endParaRPr lang="en-US" altLang="zh-CN" dirty="0">
              <a:solidFill>
                <a:srgbClr val="333333"/>
              </a:solidFill>
              <a:latin typeface="Menlo"/>
            </a:endParaRPr>
          </a:p>
        </p:txBody>
      </p:sp>
    </p:spTree>
    <p:extLst>
      <p:ext uri="{BB962C8B-B14F-4D97-AF65-F5344CB8AC3E}">
        <p14:creationId xmlns:p14="http://schemas.microsoft.com/office/powerpoint/2010/main" val="22726453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a:t>有趣的表</a:t>
            </a:r>
            <a:r>
              <a:rPr lang="zh-CN" altLang="en-US" dirty="0" smtClean="0"/>
              <a:t>单</a:t>
            </a:r>
            <a:r>
              <a:rPr lang="en-US" altLang="zh-CN" dirty="0" smtClean="0"/>
              <a:t>-</a:t>
            </a:r>
            <a:r>
              <a:rPr lang="zh-CN" altLang="en-US" dirty="0" smtClean="0"/>
              <a:t>基本流程</a:t>
            </a:r>
            <a:endParaRPr lang="en-US" altLang="zh-CN" dirty="0" smtClean="0"/>
          </a:p>
          <a:p>
            <a:pPr marL="342900" indent="-342900">
              <a:buFont typeface="Wingdings" panose="05000000000000000000" pitchFamily="2" charset="2"/>
              <a:buChar char="l"/>
            </a:pPr>
            <a:r>
              <a:rPr lang="zh-CN" altLang="en-US" dirty="0"/>
              <a:t>基本步骤包括创建表单和允许用户通过表单输入数据</a:t>
            </a:r>
            <a:r>
              <a:rPr lang="en-US" altLang="zh-CN" dirty="0" smtClean="0"/>
              <a:t>.</a:t>
            </a:r>
            <a:endParaRPr lang="en-US" altLang="zh-CN" dirty="0"/>
          </a:p>
          <a:p>
            <a:pPr marL="914400" lvl="1" indent="-457200">
              <a:buFont typeface="+mj-lt"/>
              <a:buAutoNum type="arabicPeriod"/>
            </a:pPr>
            <a:r>
              <a:rPr lang="zh-CN" altLang="en-US" dirty="0"/>
              <a:t>在</a:t>
            </a:r>
            <a:r>
              <a:rPr lang="en-US" altLang="zh-CN" dirty="0"/>
              <a:t>Django</a:t>
            </a:r>
            <a:r>
              <a:rPr lang="zh-CN" altLang="en-US" dirty="0"/>
              <a:t>应用目录创建</a:t>
            </a:r>
            <a:r>
              <a:rPr lang="en-US" altLang="zh-CN" dirty="0"/>
              <a:t>forms.py</a:t>
            </a:r>
            <a:r>
              <a:rPr lang="zh-CN" altLang="en-US" dirty="0"/>
              <a:t>目录来存储和表单相关的类</a:t>
            </a:r>
            <a:r>
              <a:rPr lang="en-US" altLang="zh-CN" dirty="0"/>
              <a:t>.</a:t>
            </a:r>
          </a:p>
          <a:p>
            <a:pPr marL="914400" lvl="1" indent="-457200">
              <a:buFont typeface="+mj-lt"/>
              <a:buAutoNum type="arabicPeriod"/>
            </a:pPr>
            <a:r>
              <a:rPr lang="zh-CN" altLang="en-US" dirty="0"/>
              <a:t>为每个使用表单的模块创建</a:t>
            </a:r>
            <a:r>
              <a:rPr lang="en-US" altLang="zh-CN" dirty="0"/>
              <a:t>ModelForm</a:t>
            </a:r>
            <a:r>
              <a:rPr lang="zh-CN" altLang="en-US" dirty="0"/>
              <a:t>类</a:t>
            </a:r>
            <a:r>
              <a:rPr lang="en-US" altLang="zh-CN" dirty="0"/>
              <a:t>.</a:t>
            </a:r>
          </a:p>
          <a:p>
            <a:pPr marL="914400" lvl="1" indent="-457200">
              <a:buFont typeface="+mj-lt"/>
              <a:buAutoNum type="arabicPeriod"/>
            </a:pPr>
            <a:r>
              <a:rPr lang="zh-CN" altLang="en-US" dirty="0"/>
              <a:t>定制你的表单</a:t>
            </a:r>
            <a:r>
              <a:rPr lang="en-US" altLang="zh-CN" dirty="0"/>
              <a:t>.</a:t>
            </a:r>
          </a:p>
          <a:p>
            <a:pPr marL="914400" lvl="1" indent="-457200">
              <a:buFont typeface="+mj-lt"/>
              <a:buAutoNum type="arabicPeriod"/>
            </a:pPr>
            <a:r>
              <a:rPr lang="zh-CN" altLang="en-US" dirty="0"/>
              <a:t>创建或修改表单的视图 </a:t>
            </a:r>
            <a:r>
              <a:rPr lang="en-US" altLang="zh-CN" dirty="0"/>
              <a:t>- </a:t>
            </a:r>
            <a:r>
              <a:rPr lang="zh-CN" altLang="en-US" dirty="0"/>
              <a:t>包括展示表单</a:t>
            </a:r>
            <a:r>
              <a:rPr lang="en-US" altLang="zh-CN" dirty="0"/>
              <a:t>,</a:t>
            </a:r>
            <a:r>
              <a:rPr lang="zh-CN" altLang="en-US" dirty="0"/>
              <a:t>存储表单数据</a:t>
            </a:r>
            <a:r>
              <a:rPr lang="en-US" altLang="zh-CN" dirty="0"/>
              <a:t>,</a:t>
            </a:r>
            <a:r>
              <a:rPr lang="zh-CN" altLang="en-US" dirty="0"/>
              <a:t>当用户输入错误数据</a:t>
            </a:r>
            <a:r>
              <a:rPr lang="en-US" altLang="zh-CN" dirty="0"/>
              <a:t>(</a:t>
            </a:r>
            <a:r>
              <a:rPr lang="zh-CN" altLang="en-US" dirty="0"/>
              <a:t>或者根本没有输入</a:t>
            </a:r>
            <a:r>
              <a:rPr lang="en-US" altLang="zh-CN" dirty="0"/>
              <a:t>)</a:t>
            </a:r>
            <a:r>
              <a:rPr lang="zh-CN" altLang="en-US" dirty="0"/>
              <a:t>时显示错误标志</a:t>
            </a:r>
            <a:r>
              <a:rPr lang="en-US" altLang="zh-CN" dirty="0"/>
              <a:t>.</a:t>
            </a:r>
          </a:p>
          <a:p>
            <a:pPr marL="914400" lvl="1" indent="-457200">
              <a:buFont typeface="+mj-lt"/>
              <a:buAutoNum type="arabicPeriod"/>
            </a:pPr>
            <a:r>
              <a:rPr lang="zh-CN" altLang="en-US" dirty="0"/>
              <a:t>创建或修改你表单的模板</a:t>
            </a:r>
            <a:r>
              <a:rPr lang="en-US" altLang="zh-CN" dirty="0"/>
              <a:t>.</a:t>
            </a:r>
          </a:p>
          <a:p>
            <a:pPr marL="914400" lvl="1" indent="-457200">
              <a:buFont typeface="+mj-lt"/>
              <a:buAutoNum type="arabicPeriod"/>
            </a:pPr>
            <a:r>
              <a:rPr lang="zh-CN" altLang="en-US" dirty="0"/>
              <a:t>为新视图增加</a:t>
            </a:r>
            <a:r>
              <a:rPr lang="en-US" altLang="zh-CN" dirty="0"/>
              <a:t>urlpattern</a:t>
            </a:r>
            <a:r>
              <a:rPr lang="zh-CN" altLang="en-US" dirty="0"/>
              <a:t>映射</a:t>
            </a:r>
            <a:r>
              <a:rPr lang="en-US" altLang="zh-CN" dirty="0"/>
              <a:t>(</a:t>
            </a:r>
            <a:r>
              <a:rPr lang="zh-CN" altLang="en-US" dirty="0"/>
              <a:t>如果你创建了一个新的</a:t>
            </a:r>
            <a:r>
              <a:rPr lang="en-US" altLang="zh-CN" dirty="0"/>
              <a:t>).</a:t>
            </a:r>
          </a:p>
          <a:p>
            <a:pPr marL="342900" indent="-342900">
              <a:buFont typeface="Wingdings" panose="05000000000000000000" pitchFamily="2" charset="2"/>
              <a:buChar char="l"/>
            </a:pPr>
            <a:r>
              <a:rPr lang="zh-CN" altLang="en-US" dirty="0"/>
              <a:t>这个流程将会比先前的都复杂些</a:t>
            </a:r>
            <a:r>
              <a:rPr lang="en-US" altLang="zh-CN" dirty="0"/>
              <a:t>,</a:t>
            </a:r>
            <a:r>
              <a:rPr lang="zh-CN" altLang="en-US" dirty="0"/>
              <a:t>我们创建的视图也会非常复杂</a:t>
            </a:r>
            <a:r>
              <a:rPr lang="en-US" altLang="zh-CN" dirty="0"/>
              <a:t>.</a:t>
            </a:r>
            <a:r>
              <a:rPr lang="zh-CN" altLang="en-US" dirty="0"/>
              <a:t>但是孰能生巧</a:t>
            </a:r>
            <a:r>
              <a:rPr lang="en-US" altLang="zh-CN" dirty="0"/>
              <a:t>,</a:t>
            </a:r>
            <a:r>
              <a:rPr lang="zh-CN" altLang="en-US" dirty="0"/>
              <a:t>如果多练几次就非常好掌握了</a:t>
            </a:r>
            <a:r>
              <a:rPr lang="en-US" altLang="zh-CN" dirty="0"/>
              <a:t>.</a:t>
            </a:r>
            <a:endParaRPr lang="zh-CN" altLang="en-US" dirty="0"/>
          </a:p>
          <a:p>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4234222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和前面的章节一样</a:t>
            </a:r>
            <a:r>
              <a:rPr lang="en-US" altLang="zh-CN" dirty="0"/>
              <a:t>,</a:t>
            </a:r>
            <a:r>
              <a:rPr lang="zh-CN" altLang="en-US" dirty="0"/>
              <a:t>我们需要修改</a:t>
            </a:r>
            <a:r>
              <a:rPr lang="en-US" altLang="zh-CN" dirty="0"/>
              <a:t>index.html</a:t>
            </a:r>
            <a:r>
              <a:rPr lang="zh-CN" altLang="en-US" dirty="0"/>
              <a:t>模板</a:t>
            </a:r>
            <a:r>
              <a:rPr lang="en-US" altLang="zh-CN" dirty="0"/>
              <a:t>,</a:t>
            </a:r>
            <a:r>
              <a:rPr lang="zh-CN" altLang="en-US" dirty="0"/>
              <a:t>使用模板上下文中的</a:t>
            </a:r>
            <a:r>
              <a:rPr lang="en-US" altLang="zh-CN" dirty="0"/>
              <a:t>user</a:t>
            </a:r>
            <a:r>
              <a:rPr lang="zh-CN" altLang="en-US" dirty="0"/>
              <a:t>对象来决定我们需要现实什么链接</a:t>
            </a:r>
            <a:r>
              <a:rPr lang="en-US" altLang="zh-CN" dirty="0"/>
              <a:t>.</a:t>
            </a:r>
            <a:r>
              <a:rPr lang="zh-CN" altLang="en-US" dirty="0"/>
              <a:t>在页面底部找到链接列表用下面的</a:t>
            </a:r>
            <a:r>
              <a:rPr lang="en-US" altLang="zh-CN" dirty="0"/>
              <a:t>HTML</a:t>
            </a:r>
            <a:r>
              <a:rPr lang="zh-CN" altLang="en-US" dirty="0"/>
              <a:t>代替它</a:t>
            </a:r>
            <a:r>
              <a:rPr lang="en-US" altLang="zh-CN" dirty="0"/>
              <a:t>.</a:t>
            </a:r>
            <a:r>
              <a:rPr lang="zh-CN" altLang="en-US" dirty="0"/>
              <a:t>注意别忘了加入注册页面的链接</a:t>
            </a:r>
            <a:r>
              <a:rPr lang="en-US" altLang="zh-CN" dirty="0"/>
              <a:t>/</a:t>
            </a:r>
            <a:r>
              <a:rPr lang="en-US" altLang="zh-CN" dirty="0" err="1"/>
              <a:t>rango</a:t>
            </a:r>
            <a:r>
              <a:rPr lang="en-US" altLang="zh-CN" dirty="0"/>
              <a:t>/restricted/.</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755576" y="2924944"/>
            <a:ext cx="7931224" cy="3139321"/>
          </a:xfrm>
          <a:prstGeom prst="rect">
            <a:avLst/>
          </a:prstGeom>
        </p:spPr>
        <p:txBody>
          <a:bodyPr wrap="square">
            <a:spAutoFit/>
          </a:bodyPr>
          <a:lstStyle/>
          <a:p>
            <a:r>
              <a:rPr lang="en-US" altLang="zh-CN" dirty="0">
                <a:solidFill>
                  <a:srgbClr val="333333"/>
                </a:solidFill>
                <a:latin typeface="Menlo"/>
              </a:rPr>
              <a:t>{% if </a:t>
            </a:r>
            <a:r>
              <a:rPr lang="en-US" altLang="zh-CN" dirty="0" err="1">
                <a:solidFill>
                  <a:srgbClr val="333333"/>
                </a:solidFill>
                <a:latin typeface="Menlo"/>
              </a:rPr>
              <a:t>user.is_authenticated</a:t>
            </a:r>
            <a:r>
              <a:rPr lang="en-US" altLang="zh-CN" dirty="0">
                <a:solidFill>
                  <a:srgbClr val="333333"/>
                </a:solidFill>
                <a:latin typeface="Menlo"/>
              </a:rPr>
              <a:t> %} </a:t>
            </a:r>
            <a:endParaRPr lang="en-US" altLang="zh-CN" dirty="0" smtClean="0">
              <a:solidFill>
                <a:srgbClr val="333333"/>
              </a:solidFill>
              <a:latin typeface="Menlo"/>
            </a:endParaRPr>
          </a:p>
          <a:p>
            <a:r>
              <a:rPr lang="en-US" altLang="zh-CN" dirty="0" smtClean="0">
                <a:solidFill>
                  <a:srgbClr val="000080"/>
                </a:solidFill>
                <a:latin typeface="Menlo"/>
              </a:rPr>
              <a:t>    &lt;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/restricted/"</a:t>
            </a:r>
            <a:r>
              <a:rPr lang="en-US" altLang="zh-CN" dirty="0">
                <a:solidFill>
                  <a:srgbClr val="000080"/>
                </a:solidFill>
                <a:latin typeface="Menlo"/>
              </a:rPr>
              <a:t>&gt;</a:t>
            </a:r>
            <a:r>
              <a:rPr lang="en-US" altLang="zh-CN" dirty="0">
                <a:solidFill>
                  <a:srgbClr val="333333"/>
                </a:solidFill>
                <a:latin typeface="Menlo"/>
              </a:rPr>
              <a:t>Restricted Page</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    &lt;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/logout/"</a:t>
            </a:r>
            <a:r>
              <a:rPr lang="en-US" altLang="zh-CN" dirty="0">
                <a:solidFill>
                  <a:srgbClr val="000080"/>
                </a:solidFill>
                <a:latin typeface="Menlo"/>
              </a:rPr>
              <a:t>&gt;</a:t>
            </a:r>
            <a:r>
              <a:rPr lang="en-US" altLang="zh-CN" dirty="0">
                <a:solidFill>
                  <a:srgbClr val="333333"/>
                </a:solidFill>
                <a:latin typeface="Menlo"/>
              </a:rPr>
              <a:t>Logout</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 </a:t>
            </a:r>
            <a:r>
              <a:rPr lang="en-US" altLang="zh-CN" dirty="0">
                <a:solidFill>
                  <a:srgbClr val="333333"/>
                </a:solidFill>
                <a:latin typeface="Menlo"/>
              </a:rPr>
              <a:t>else %}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/register/"</a:t>
            </a:r>
            <a:r>
              <a:rPr lang="en-US" altLang="zh-CN" dirty="0">
                <a:solidFill>
                  <a:srgbClr val="000080"/>
                </a:solidFill>
                <a:latin typeface="Menlo"/>
              </a:rPr>
              <a:t>&gt;</a:t>
            </a:r>
            <a:r>
              <a:rPr lang="en-US" altLang="zh-CN" dirty="0">
                <a:solidFill>
                  <a:srgbClr val="333333"/>
                </a:solidFill>
                <a:latin typeface="Menlo"/>
              </a:rPr>
              <a:t>Register Here</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/login/"</a:t>
            </a:r>
            <a:r>
              <a:rPr lang="en-US" altLang="zh-CN" dirty="0">
                <a:solidFill>
                  <a:srgbClr val="000080"/>
                </a:solidFill>
                <a:latin typeface="Menlo"/>
              </a:rPr>
              <a:t>&gt;</a:t>
            </a:r>
            <a:r>
              <a:rPr lang="en-US" altLang="zh-CN" dirty="0">
                <a:solidFill>
                  <a:srgbClr val="333333"/>
                </a:solidFill>
                <a:latin typeface="Menlo"/>
              </a:rPr>
              <a:t>Login</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 /&gt;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333333"/>
                </a:solidFill>
                <a:latin typeface="Menlo"/>
              </a:rPr>
              <a:t>{% </a:t>
            </a:r>
            <a:r>
              <a:rPr lang="en-US" altLang="zh-CN" dirty="0" err="1">
                <a:solidFill>
                  <a:srgbClr val="333333"/>
                </a:solidFill>
                <a:latin typeface="Menlo"/>
              </a:rPr>
              <a:t>endif</a:t>
            </a:r>
            <a:r>
              <a:rPr lang="en-US" altLang="zh-CN" dirty="0">
                <a:solidFill>
                  <a:srgbClr val="333333"/>
                </a:solidFill>
                <a:latin typeface="Menlo"/>
              </a:rPr>
              <a:t> %} </a:t>
            </a:r>
            <a:endParaRPr lang="en-US" altLang="zh-CN" dirty="0" smtClean="0">
              <a:solidFill>
                <a:srgbClr val="333333"/>
              </a:solidFill>
              <a:latin typeface="Menlo"/>
            </a:endParaRPr>
          </a:p>
          <a:p>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/about/"</a:t>
            </a:r>
            <a:r>
              <a:rPr lang="en-US" altLang="zh-CN" dirty="0">
                <a:solidFill>
                  <a:srgbClr val="000080"/>
                </a:solidFill>
                <a:latin typeface="Menlo"/>
              </a:rPr>
              <a:t>&gt;</a:t>
            </a:r>
            <a:r>
              <a:rPr lang="en-US" altLang="zh-CN" dirty="0">
                <a:solidFill>
                  <a:srgbClr val="333333"/>
                </a:solidFill>
                <a:latin typeface="Menlo"/>
              </a:rPr>
              <a:t>About</a:t>
            </a:r>
            <a:r>
              <a:rPr lang="en-US" altLang="zh-CN" dirty="0">
                <a:solidFill>
                  <a:srgbClr val="000080"/>
                </a:solidFill>
                <a:latin typeface="Menlo"/>
              </a:rPr>
              <a:t>&lt;/a&gt;&lt;</a:t>
            </a:r>
            <a:r>
              <a:rPr lang="en-US" altLang="zh-CN" dirty="0" err="1">
                <a:solidFill>
                  <a:srgbClr val="000080"/>
                </a:solidFill>
                <a:latin typeface="Menlo"/>
              </a:rPr>
              <a:t>br</a:t>
            </a:r>
            <a:r>
              <a:rPr lang="en-US" altLang="zh-CN" dirty="0">
                <a:solidFill>
                  <a:srgbClr val="000080"/>
                </a:solidFill>
                <a:latin typeface="Menlo"/>
              </a:rPr>
              <a:t>/&gt;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000080"/>
                </a:solidFill>
                <a:latin typeface="Menlo"/>
              </a:rPr>
              <a:t>&gt;</a:t>
            </a:r>
            <a:r>
              <a:rPr lang="en-US" altLang="zh-CN" dirty="0">
                <a:solidFill>
                  <a:srgbClr val="333333"/>
                </a:solidFill>
                <a:latin typeface="Menlo"/>
              </a:rPr>
              <a:t>Add a New Category</a:t>
            </a:r>
            <a:r>
              <a:rPr lang="en-US" altLang="zh-CN" dirty="0">
                <a:solidFill>
                  <a:srgbClr val="000080"/>
                </a:solidFill>
                <a:latin typeface="Menlo"/>
              </a:rPr>
              <a:t>&lt;/a</a:t>
            </a:r>
            <a:r>
              <a:rPr lang="en-US" altLang="zh-CN" dirty="0" smtClean="0">
                <a:solidFill>
                  <a:srgbClr val="000080"/>
                </a:solidFill>
                <a:latin typeface="Menlo"/>
              </a:rPr>
              <a:t>&gt;</a:t>
            </a:r>
          </a:p>
          <a:p>
            <a:r>
              <a:rPr lang="en-US" altLang="zh-CN" dirty="0" smtClean="0">
                <a:solidFill>
                  <a:srgbClr val="000080"/>
                </a:solidFill>
                <a:latin typeface="Menlo"/>
              </a:rPr>
              <a:t>&lt;</a:t>
            </a:r>
            <a:r>
              <a:rPr lang="en-US" altLang="zh-CN" dirty="0" err="1">
                <a:solidFill>
                  <a:srgbClr val="000080"/>
                </a:solidFill>
                <a:latin typeface="Menlo"/>
              </a:rPr>
              <a:t>br</a:t>
            </a:r>
            <a:r>
              <a:rPr lang="en-US" altLang="zh-CN" dirty="0">
                <a:solidFill>
                  <a:srgbClr val="000080"/>
                </a:solidFill>
                <a:latin typeface="Menlo"/>
              </a:rPr>
              <a:t> /&gt;</a:t>
            </a:r>
            <a:endParaRPr lang="zh-CN" altLang="en-US" dirty="0"/>
          </a:p>
        </p:txBody>
      </p:sp>
    </p:spTree>
    <p:extLst>
      <p:ext uri="{BB962C8B-B14F-4D97-AF65-F5344CB8AC3E}">
        <p14:creationId xmlns:p14="http://schemas.microsoft.com/office/powerpoint/2010/main" val="21673119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85000" lnSpcReduction="10000"/>
          </a:bodyPr>
          <a:lstStyle/>
          <a:p>
            <a:pPr marL="342900" indent="-342900">
              <a:buFont typeface="Wingdings" panose="05000000000000000000" pitchFamily="2" charset="2"/>
              <a:buChar char="l"/>
            </a:pPr>
            <a:r>
              <a:rPr lang="zh-CN" altLang="en-US" dirty="0" smtClean="0"/>
              <a:t>练习</a:t>
            </a:r>
            <a:endParaRPr lang="en-US" altLang="zh-CN" dirty="0" smtClean="0"/>
          </a:p>
          <a:p>
            <a:pPr marL="342900" indent="-342900">
              <a:buFont typeface="Wingdings" panose="05000000000000000000" pitchFamily="2" charset="2"/>
              <a:buChar char="l"/>
            </a:pPr>
            <a:r>
              <a:rPr lang="zh-CN" altLang="en-US" dirty="0"/>
              <a:t>这章主要讲述在</a:t>
            </a:r>
            <a:r>
              <a:rPr lang="en-US" altLang="zh-CN" dirty="0"/>
              <a:t>Django</a:t>
            </a:r>
            <a:r>
              <a:rPr lang="zh-CN" altLang="en-US" dirty="0"/>
              <a:t>里如何管理用户验证</a:t>
            </a:r>
            <a:r>
              <a:rPr lang="en-US" altLang="zh-CN" dirty="0"/>
              <a:t>.</a:t>
            </a:r>
            <a:r>
              <a:rPr lang="zh-CN" altLang="en-US" dirty="0"/>
              <a:t>在我们的项目里讲述了如何安装</a:t>
            </a:r>
            <a:r>
              <a:rPr lang="en-US" altLang="zh-CN" dirty="0" err="1"/>
              <a:t>Djangodjango.contrib.auth</a:t>
            </a:r>
            <a:r>
              <a:rPr lang="zh-CN" altLang="en-US" dirty="0"/>
              <a:t>应用</a:t>
            </a:r>
            <a:r>
              <a:rPr lang="en-US" altLang="zh-CN" dirty="0"/>
              <a:t>.</a:t>
            </a:r>
            <a:r>
              <a:rPr lang="zh-CN" altLang="en-US" dirty="0"/>
              <a:t>另外</a:t>
            </a:r>
            <a:r>
              <a:rPr lang="en-US" altLang="zh-CN" dirty="0"/>
              <a:t>,</a:t>
            </a:r>
            <a:r>
              <a:rPr lang="zh-CN" altLang="en-US" dirty="0"/>
              <a:t>我们也展示了如何在</a:t>
            </a:r>
            <a:r>
              <a:rPr lang="en-US" altLang="zh-CN" dirty="0" err="1"/>
              <a:t>django.contrib.auth.models.User</a:t>
            </a:r>
            <a:r>
              <a:rPr lang="zh-CN" altLang="en-US" dirty="0"/>
              <a:t>模型里加入用户个人模型的额外字段</a:t>
            </a:r>
            <a:r>
              <a:rPr lang="en-US" altLang="zh-CN" dirty="0"/>
              <a:t>.</a:t>
            </a:r>
            <a:r>
              <a:rPr lang="zh-CN" altLang="en-US" dirty="0"/>
              <a:t>我们还详细的列出用户如何注册</a:t>
            </a:r>
            <a:r>
              <a:rPr lang="en-US" altLang="zh-CN" dirty="0"/>
              <a:t>,</a:t>
            </a:r>
            <a:r>
              <a:rPr lang="zh-CN" altLang="en-US" dirty="0"/>
              <a:t>登录</a:t>
            </a:r>
            <a:r>
              <a:rPr lang="en-US" altLang="zh-CN" dirty="0"/>
              <a:t>,</a:t>
            </a:r>
            <a:r>
              <a:rPr lang="zh-CN" altLang="en-US" dirty="0"/>
              <a:t>注销和访问限制</a:t>
            </a:r>
            <a:r>
              <a:rPr lang="en-US" altLang="zh-CN" dirty="0"/>
              <a:t>.</a:t>
            </a:r>
            <a:r>
              <a:rPr lang="zh-CN" altLang="en-US" dirty="0"/>
              <a:t>更多信息请看</a:t>
            </a:r>
            <a:r>
              <a:rPr lang="en-US" altLang="zh-CN" dirty="0"/>
              <a:t>Django’s official documentation on Authentication</a:t>
            </a:r>
            <a:r>
              <a:rPr lang="en-US" altLang="zh-CN" dirty="0" smtClean="0"/>
              <a:t>.</a:t>
            </a:r>
            <a:endParaRPr lang="en-US" altLang="zh-CN" dirty="0"/>
          </a:p>
          <a:p>
            <a:pPr marL="342900" indent="-342900">
              <a:buFont typeface="Wingdings" panose="05000000000000000000" pitchFamily="2" charset="2"/>
              <a:buChar char="l"/>
            </a:pPr>
            <a:r>
              <a:rPr lang="zh-CN" altLang="en-US" dirty="0"/>
              <a:t>定制你的应用</a:t>
            </a:r>
            <a:r>
              <a:rPr lang="en-US" altLang="zh-CN" dirty="0"/>
              <a:t>,</a:t>
            </a:r>
            <a:r>
              <a:rPr lang="zh-CN" altLang="en-US" dirty="0"/>
              <a:t>只有注册用户才能添加</a:t>
            </a:r>
            <a:r>
              <a:rPr lang="en-US" altLang="zh-CN" dirty="0"/>
              <a:t>/</a:t>
            </a:r>
            <a:r>
              <a:rPr lang="zh-CN" altLang="en-US" dirty="0"/>
              <a:t>修改目录</a:t>
            </a:r>
            <a:r>
              <a:rPr lang="en-US" altLang="zh-CN" dirty="0"/>
              <a:t>/</a:t>
            </a:r>
            <a:r>
              <a:rPr lang="zh-CN" altLang="en-US" dirty="0"/>
              <a:t>页面</a:t>
            </a:r>
            <a:r>
              <a:rPr lang="en-US" altLang="zh-CN" dirty="0"/>
              <a:t>,</a:t>
            </a:r>
            <a:r>
              <a:rPr lang="zh-CN" altLang="en-US" dirty="0"/>
              <a:t>非注册用户只能浏览</a:t>
            </a:r>
            <a:r>
              <a:rPr lang="en-US" altLang="zh-CN" dirty="0"/>
              <a:t>/</a:t>
            </a:r>
            <a:r>
              <a:rPr lang="zh-CN" altLang="en-US" dirty="0"/>
              <a:t>使用目录</a:t>
            </a:r>
            <a:r>
              <a:rPr lang="en-US" altLang="zh-CN" dirty="0"/>
              <a:t>/</a:t>
            </a:r>
            <a:r>
              <a:rPr lang="zh-CN" altLang="en-US" dirty="0"/>
              <a:t>页面</a:t>
            </a:r>
            <a:r>
              <a:rPr lang="en-US" altLang="zh-CN" dirty="0"/>
              <a:t>.</a:t>
            </a:r>
            <a:r>
              <a:rPr lang="zh-CN" altLang="en-US" dirty="0"/>
              <a:t>你也可以定制增加</a:t>
            </a:r>
            <a:r>
              <a:rPr lang="en-US" altLang="zh-CN" dirty="0"/>
              <a:t>/</a:t>
            </a:r>
            <a:r>
              <a:rPr lang="zh-CN" altLang="en-US" dirty="0"/>
              <a:t>修改页面的链接在只有用户登录时才会展示</a:t>
            </a:r>
            <a:r>
              <a:rPr lang="en-US" altLang="zh-CN" dirty="0"/>
              <a:t>.</a:t>
            </a:r>
          </a:p>
          <a:p>
            <a:pPr marL="342900" indent="-342900">
              <a:buFont typeface="Wingdings" panose="05000000000000000000" pitchFamily="2" charset="2"/>
              <a:buChar char="l"/>
            </a:pPr>
            <a:r>
              <a:rPr lang="zh-CN" altLang="en-US" dirty="0"/>
              <a:t>当用户输入错误用户名和密码时提供错误通知</a:t>
            </a:r>
            <a:r>
              <a:rPr lang="en-US" altLang="zh-CN" dirty="0"/>
              <a:t>.</a:t>
            </a:r>
          </a:p>
          <a:p>
            <a:pPr marL="342900" indent="-342900">
              <a:buFont typeface="Wingdings" panose="05000000000000000000" pitchFamily="2" charset="2"/>
              <a:buChar char="l"/>
            </a:pPr>
            <a:r>
              <a:rPr lang="zh-CN" altLang="en-US" dirty="0"/>
              <a:t>在大多数应用中</a:t>
            </a:r>
            <a:r>
              <a:rPr lang="en-US" altLang="zh-CN" dirty="0"/>
              <a:t>,</a:t>
            </a:r>
            <a:r>
              <a:rPr lang="zh-CN" altLang="en-US" dirty="0"/>
              <a:t>你要注册和管理用户时需要请求不同的安全级别 </a:t>
            </a:r>
            <a:r>
              <a:rPr lang="en-US" altLang="zh-CN" dirty="0"/>
              <a:t>- </a:t>
            </a:r>
            <a:r>
              <a:rPr lang="zh-CN" altLang="en-US" dirty="0"/>
              <a:t>例如</a:t>
            </a:r>
            <a:r>
              <a:rPr lang="en-US" altLang="zh-CN" dirty="0"/>
              <a:t>,</a:t>
            </a:r>
            <a:r>
              <a:rPr lang="zh-CN" altLang="en-US" dirty="0"/>
              <a:t>确保用户有权限输入邮箱地址</a:t>
            </a:r>
            <a:r>
              <a:rPr lang="en-US" altLang="zh-CN" dirty="0"/>
              <a:t>,</a:t>
            </a:r>
            <a:r>
              <a:rPr lang="zh-CN" altLang="en-US" dirty="0"/>
              <a:t>或者发送给用户被忘记的密码</a:t>
            </a:r>
            <a:r>
              <a:rPr lang="en-US" altLang="zh-CN" dirty="0"/>
              <a:t>.</a:t>
            </a:r>
            <a:r>
              <a:rPr lang="zh-CN" altLang="en-US" dirty="0"/>
              <a:t>虽然我们可以自己进行开发来实现这些功能但是</a:t>
            </a:r>
            <a:r>
              <a:rPr lang="en-US" altLang="zh-CN" dirty="0" err="1"/>
              <a:t>django</a:t>
            </a:r>
            <a:r>
              <a:rPr lang="en-US" altLang="zh-CN" dirty="0"/>
              <a:t>-registration-redux</a:t>
            </a:r>
            <a:r>
              <a:rPr lang="zh-CN" altLang="en-US" dirty="0"/>
              <a:t>应用已经很好的实现了这一功能 </a:t>
            </a:r>
            <a:r>
              <a:rPr lang="en-US" altLang="zh-CN" dirty="0"/>
              <a:t>- </a:t>
            </a:r>
            <a:r>
              <a:rPr lang="zh-CN" altLang="en-US" dirty="0"/>
              <a:t>访问 </a:t>
            </a:r>
            <a:r>
              <a:rPr lang="en-US" altLang="zh-CN" dirty="0"/>
              <a:t>https://django-registration-redux.readthedocs.org </a:t>
            </a:r>
            <a:r>
              <a:rPr lang="zh-CN" altLang="en-US" dirty="0"/>
              <a:t>查看更多细节</a:t>
            </a:r>
            <a:r>
              <a:rPr lang="en-US" altLang="zh-CN" dirty="0"/>
              <a:t>.</a:t>
            </a:r>
            <a:r>
              <a:rPr lang="zh-CN" altLang="en-US" dirty="0"/>
              <a:t>模板可以在这里找到</a:t>
            </a:r>
            <a:r>
              <a:rPr lang="en-US" altLang="zh-CN" dirty="0"/>
              <a:t>:https://github.com/</a:t>
            </a:r>
            <a:r>
              <a:rPr lang="en-US" altLang="zh-CN" dirty="0" err="1"/>
              <a:t>macdhuibh</a:t>
            </a:r>
            <a:r>
              <a:rPr lang="en-US" altLang="zh-CN" dirty="0"/>
              <a:t>/</a:t>
            </a:r>
            <a:r>
              <a:rPr lang="en-US" altLang="zh-CN" dirty="0" err="1"/>
              <a:t>django</a:t>
            </a:r>
            <a:r>
              <a:rPr lang="en-US" altLang="zh-CN" dirty="0"/>
              <a:t>-registration-templates</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0597974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2"/>
          </p:nvPr>
        </p:nvSpPr>
        <p:spPr>
          <a:xfrm>
            <a:off x="457200" y="1124744"/>
            <a:ext cx="8229600" cy="5001419"/>
          </a:xfrm>
        </p:spPr>
        <p:txBody>
          <a:bodyPr>
            <a:normAutofit/>
          </a:bodyPr>
          <a:lstStyle/>
          <a:p>
            <a:pPr marL="342900" indent="-342900">
              <a:buFont typeface="Wingdings" panose="05000000000000000000" pitchFamily="2" charset="2"/>
              <a:buChar char="l"/>
            </a:pPr>
            <a:r>
              <a:rPr lang="zh-CN" altLang="en-US" dirty="0">
                <a:solidFill>
                  <a:schemeClr val="bg1">
                    <a:lumMod val="75000"/>
                  </a:schemeClr>
                </a:solidFill>
              </a:rPr>
              <a:t>有趣的表</a:t>
            </a:r>
            <a:r>
              <a:rPr lang="zh-CN" altLang="en-US" dirty="0" smtClean="0">
                <a:solidFill>
                  <a:schemeClr val="bg1">
                    <a:lumMod val="75000"/>
                  </a:schemeClr>
                </a:solidFill>
              </a:rPr>
              <a:t>单</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chemeClr val="bg1">
                    <a:lumMod val="75000"/>
                  </a:schemeClr>
                </a:solidFill>
              </a:rPr>
              <a:t>用户验证</a:t>
            </a:r>
            <a:endParaRPr lang="en-US" altLang="zh-CN" dirty="0" smtClean="0">
              <a:solidFill>
                <a:schemeClr val="bg1">
                  <a:lumMod val="75000"/>
                </a:schemeClr>
              </a:solidFill>
            </a:endParaRPr>
          </a:p>
          <a:p>
            <a:pPr marL="342900" indent="-342900">
              <a:buFont typeface="Wingdings" panose="05000000000000000000" pitchFamily="2" charset="2"/>
              <a:buChar char="l"/>
            </a:pPr>
            <a:r>
              <a:rPr lang="zh-CN" altLang="en-US" dirty="0" smtClean="0">
                <a:solidFill>
                  <a:srgbClr val="000000"/>
                </a:solidFill>
              </a:rPr>
              <a:t>使用模板</a:t>
            </a:r>
            <a:endParaRPr lang="en-US" altLang="zh-CN" dirty="0" smtClean="0">
              <a:solidFill>
                <a:srgbClr val="000000"/>
              </a:solidFill>
            </a:endParaRPr>
          </a:p>
          <a:p>
            <a:pPr marL="342900" indent="-342900">
              <a:buFont typeface="Wingdings" panose="05000000000000000000" pitchFamily="2" charset="2"/>
              <a:buChar char="l"/>
            </a:pPr>
            <a:r>
              <a:rPr lang="en-US" altLang="zh-CN" dirty="0">
                <a:solidFill>
                  <a:schemeClr val="bg1">
                    <a:lumMod val="75000"/>
                  </a:schemeClr>
                </a:solidFill>
              </a:rPr>
              <a:t>Cookies</a:t>
            </a:r>
            <a:r>
              <a:rPr lang="zh-CN" altLang="en-US" dirty="0">
                <a:solidFill>
                  <a:schemeClr val="bg1">
                    <a:lumMod val="75000"/>
                  </a:schemeClr>
                </a:solidFill>
              </a:rPr>
              <a:t>和</a:t>
            </a:r>
            <a:r>
              <a:rPr lang="en-US" altLang="zh-CN" dirty="0">
                <a:solidFill>
                  <a:schemeClr val="bg1">
                    <a:lumMod val="75000"/>
                  </a:schemeClr>
                </a:solidFill>
              </a:rPr>
              <a:t>Sessions</a:t>
            </a:r>
          </a:p>
          <a:p>
            <a:pPr marL="342900" indent="-342900">
              <a:buFont typeface="Wingdings" panose="05000000000000000000" pitchFamily="2" charset="2"/>
              <a:buChar char="l"/>
            </a:pPr>
            <a:r>
              <a:rPr lang="zh-CN" altLang="en-US" dirty="0">
                <a:solidFill>
                  <a:schemeClr val="bg1">
                    <a:lumMod val="75000"/>
                  </a:schemeClr>
                </a:solidFill>
              </a:rPr>
              <a:t>使用</a:t>
            </a:r>
            <a:r>
              <a:rPr lang="en-US" altLang="zh-CN" dirty="0">
                <a:solidFill>
                  <a:schemeClr val="bg1">
                    <a:lumMod val="75000"/>
                  </a:schemeClr>
                </a:solidFill>
              </a:rPr>
              <a:t>DRR</a:t>
            </a:r>
            <a:r>
              <a:rPr lang="zh-CN" altLang="en-US" dirty="0">
                <a:solidFill>
                  <a:schemeClr val="bg1">
                    <a:lumMod val="75000"/>
                  </a:schemeClr>
                </a:solidFill>
              </a:rPr>
              <a:t>进行验证</a:t>
            </a:r>
          </a:p>
          <a:p>
            <a:pPr marL="342900" indent="-342900">
              <a:buFont typeface="Wingdings" panose="05000000000000000000" pitchFamily="2" charset="2"/>
              <a:buChar char="l"/>
            </a:pPr>
            <a:r>
              <a:rPr lang="en-US" altLang="zh-CN" dirty="0">
                <a:solidFill>
                  <a:schemeClr val="bg1">
                    <a:lumMod val="75000"/>
                  </a:schemeClr>
                </a:solidFill>
              </a:rPr>
              <a:t>Bootstrap</a:t>
            </a:r>
            <a:r>
              <a:rPr lang="zh-CN" altLang="en-US" dirty="0">
                <a:solidFill>
                  <a:schemeClr val="bg1">
                    <a:lumMod val="75000"/>
                  </a:schemeClr>
                </a:solidFill>
              </a:rPr>
              <a:t>和</a:t>
            </a:r>
            <a:r>
              <a:rPr lang="en-US" altLang="zh-CN" dirty="0">
                <a:solidFill>
                  <a:schemeClr val="bg1">
                    <a:lumMod val="75000"/>
                  </a:schemeClr>
                </a:solidFill>
              </a:rPr>
              <a:t>Rango</a:t>
            </a:r>
          </a:p>
          <a:p>
            <a:pPr marL="342900" indent="-342900">
              <a:buFont typeface="Wingdings" panose="05000000000000000000" pitchFamily="2" charset="2"/>
              <a:buChar char="l"/>
            </a:pPr>
            <a:endParaRPr lang="en-US" altLang="zh-CN" dirty="0" smtClean="0">
              <a:solidFill>
                <a:srgbClr val="000000"/>
              </a:solidFill>
            </a:endParaRPr>
          </a:p>
        </p:txBody>
      </p:sp>
      <p:sp>
        <p:nvSpPr>
          <p:cNvPr id="4" name="标题 3"/>
          <p:cNvSpPr>
            <a:spLocks noGrp="1"/>
          </p:cNvSpPr>
          <p:nvPr>
            <p:ph type="title"/>
          </p:nvPr>
        </p:nvSpPr>
        <p:spPr/>
        <p:txBody>
          <a:bodyPr/>
          <a:lstStyle/>
          <a:p>
            <a:r>
              <a:rPr lang="en-US" altLang="zh-CN" b="1" dirty="0"/>
              <a:t>Django</a:t>
            </a:r>
            <a:r>
              <a:rPr lang="zh-CN" altLang="en-US" dirty="0"/>
              <a:t>开发教程</a:t>
            </a:r>
            <a:r>
              <a:rPr lang="en-US" altLang="zh-CN" dirty="0" smtClean="0"/>
              <a:t>(</a:t>
            </a:r>
            <a:r>
              <a:rPr lang="zh-CN" altLang="en-US" dirty="0" smtClean="0"/>
              <a:t>二</a:t>
            </a:r>
            <a:r>
              <a:rPr lang="en-US" altLang="zh-CN" dirty="0" smtClean="0"/>
              <a:t>)</a:t>
            </a:r>
            <a:endParaRPr lang="zh-CN" altLang="en-US" dirty="0"/>
          </a:p>
        </p:txBody>
      </p:sp>
    </p:spTree>
    <p:extLst>
      <p:ext uri="{BB962C8B-B14F-4D97-AF65-F5344CB8AC3E}">
        <p14:creationId xmlns:p14="http://schemas.microsoft.com/office/powerpoint/2010/main" val="15268808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lnSpcReduction="10000"/>
          </a:bodyPr>
          <a:lstStyle/>
          <a:p>
            <a:pPr marL="342900" indent="-342900">
              <a:buFont typeface="Wingdings" panose="05000000000000000000" pitchFamily="2" charset="2"/>
              <a:buChar char="l"/>
            </a:pPr>
            <a:r>
              <a:rPr lang="zh-CN" altLang="en-US" dirty="0"/>
              <a:t>使用</a:t>
            </a:r>
            <a:r>
              <a:rPr lang="zh-CN" altLang="en-US" dirty="0" smtClean="0"/>
              <a:t>模板</a:t>
            </a:r>
            <a:endParaRPr lang="en-US" altLang="zh-CN" dirty="0" smtClean="0"/>
          </a:p>
          <a:p>
            <a:pPr marL="342900" indent="-342900">
              <a:buFont typeface="Wingdings" panose="05000000000000000000" pitchFamily="2" charset="2"/>
              <a:buChar char="l"/>
            </a:pPr>
            <a:r>
              <a:rPr lang="zh-CN" altLang="en-US" dirty="0"/>
              <a:t>到目前为止我们已经为我们应用里许多的不用页面创建了</a:t>
            </a:r>
            <a:r>
              <a:rPr lang="en-US" altLang="zh-CN" dirty="0"/>
              <a:t>Django HTML</a:t>
            </a:r>
            <a:r>
              <a:rPr lang="zh-CN" altLang="en-US" dirty="0"/>
              <a:t>模板</a:t>
            </a:r>
            <a:r>
              <a:rPr lang="en-US" altLang="zh-CN" dirty="0"/>
              <a:t>.</a:t>
            </a:r>
            <a:r>
              <a:rPr lang="zh-CN" altLang="en-US" dirty="0"/>
              <a:t>可能你已经注意到了在模板里有许多重复的</a:t>
            </a:r>
            <a:r>
              <a:rPr lang="en-US" altLang="zh-CN" dirty="0"/>
              <a:t>HTML</a:t>
            </a:r>
            <a:r>
              <a:rPr lang="zh-CN" altLang="en-US" dirty="0"/>
              <a:t>代码</a:t>
            </a:r>
            <a:r>
              <a:rPr lang="en-US" altLang="zh-CN" dirty="0" smtClean="0"/>
              <a:t>.</a:t>
            </a:r>
            <a:endParaRPr lang="en-US" altLang="zh-CN" dirty="0"/>
          </a:p>
          <a:p>
            <a:pPr marL="342900" indent="-342900">
              <a:buFont typeface="Wingdings" panose="05000000000000000000" pitchFamily="2" charset="2"/>
              <a:buChar char="l"/>
            </a:pPr>
            <a:r>
              <a:rPr lang="zh-CN" altLang="en-US" dirty="0"/>
              <a:t>大多数网站将会有大量重复的结构</a:t>
            </a:r>
            <a:r>
              <a:rPr lang="en-US" altLang="zh-CN" dirty="0"/>
              <a:t>(</a:t>
            </a:r>
            <a:r>
              <a:rPr lang="zh-CN" altLang="en-US" dirty="0"/>
              <a:t>例如顶部</a:t>
            </a:r>
            <a:r>
              <a:rPr lang="en-US" altLang="zh-CN" dirty="0"/>
              <a:t>,</a:t>
            </a:r>
            <a:r>
              <a:rPr lang="zh-CN" altLang="en-US" dirty="0"/>
              <a:t>则边栏</a:t>
            </a:r>
            <a:r>
              <a:rPr lang="en-US" altLang="zh-CN" dirty="0"/>
              <a:t>,</a:t>
            </a:r>
            <a:r>
              <a:rPr lang="zh-CN" altLang="en-US" dirty="0"/>
              <a:t>底部等等</a:t>
            </a:r>
            <a:r>
              <a:rPr lang="en-US" altLang="zh-CN" dirty="0"/>
              <a:t>),</a:t>
            </a:r>
            <a:r>
              <a:rPr lang="zh-CN" altLang="en-US" dirty="0"/>
              <a:t>在每个模板中重复这些</a:t>
            </a:r>
            <a:r>
              <a:rPr lang="en-US" altLang="zh-CN" dirty="0"/>
              <a:t>HTML</a:t>
            </a:r>
            <a:r>
              <a:rPr lang="zh-CN" altLang="en-US" dirty="0"/>
              <a:t>可不是一个好的方法</a:t>
            </a:r>
            <a:r>
              <a:rPr lang="en-US" altLang="zh-CN" dirty="0"/>
              <a:t>.</a:t>
            </a:r>
            <a:r>
              <a:rPr lang="zh-CN" altLang="en-US" dirty="0"/>
              <a:t>在</a:t>
            </a:r>
            <a:r>
              <a:rPr lang="en-US" altLang="zh-CN" dirty="0"/>
              <a:t>Django</a:t>
            </a:r>
            <a:r>
              <a:rPr lang="zh-CN" altLang="en-US" dirty="0"/>
              <a:t>模板语言中使用它提供的继承功能可以减少代码大量的冗余</a:t>
            </a:r>
            <a:r>
              <a:rPr lang="en-US" altLang="zh-CN" dirty="0"/>
              <a:t>,</a:t>
            </a:r>
            <a:r>
              <a:rPr lang="zh-CN" altLang="en-US" dirty="0"/>
              <a:t>而不是做大量的重复复制和粘贴</a:t>
            </a:r>
            <a:r>
              <a:rPr lang="en-US" altLang="zh-CN" dirty="0" smtClean="0"/>
              <a:t>.</a:t>
            </a:r>
            <a:endParaRPr lang="en-US" altLang="zh-CN" dirty="0"/>
          </a:p>
          <a:p>
            <a:pPr marL="342900" indent="-342900">
              <a:buFont typeface="Wingdings" panose="05000000000000000000" pitchFamily="2" charset="2"/>
              <a:buChar char="l"/>
            </a:pPr>
            <a:r>
              <a:rPr lang="zh-CN" altLang="en-US" dirty="0"/>
              <a:t>基本的模板继承步骤如下</a:t>
            </a:r>
            <a:r>
              <a:rPr lang="en-US" altLang="zh-CN" dirty="0" smtClean="0"/>
              <a:t>:</a:t>
            </a:r>
            <a:endParaRPr lang="en-US" altLang="zh-CN" dirty="0"/>
          </a:p>
          <a:p>
            <a:pPr marL="914400" lvl="1" indent="-457200">
              <a:buFont typeface="+mj-lt"/>
              <a:buAutoNum type="arabicPeriod"/>
            </a:pPr>
            <a:r>
              <a:rPr lang="zh-CN" altLang="en-US" dirty="0"/>
              <a:t>定义应用里每个页面重复出现的部分</a:t>
            </a:r>
            <a:r>
              <a:rPr lang="en-US" altLang="zh-CN" dirty="0"/>
              <a:t>(</a:t>
            </a:r>
            <a:r>
              <a:rPr lang="zh-CN" altLang="en-US" dirty="0"/>
              <a:t>例如标题栏</a:t>
            </a:r>
            <a:r>
              <a:rPr lang="en-US" altLang="zh-CN" dirty="0"/>
              <a:t>,</a:t>
            </a:r>
            <a:r>
              <a:rPr lang="zh-CN" altLang="en-US" dirty="0"/>
              <a:t>侧边栏</a:t>
            </a:r>
            <a:r>
              <a:rPr lang="en-US" altLang="zh-CN" dirty="0"/>
              <a:t>,</a:t>
            </a:r>
            <a:r>
              <a:rPr lang="zh-CN" altLang="en-US" dirty="0"/>
              <a:t>底部</a:t>
            </a:r>
            <a:r>
              <a:rPr lang="en-US" altLang="zh-CN" dirty="0"/>
              <a:t>,</a:t>
            </a:r>
            <a:r>
              <a:rPr lang="zh-CN" altLang="en-US" dirty="0"/>
              <a:t>内容窗格</a:t>
            </a:r>
            <a:r>
              <a:rPr lang="en-US" altLang="zh-CN" dirty="0"/>
              <a:t>)</a:t>
            </a:r>
          </a:p>
          <a:p>
            <a:pPr marL="914400" lvl="1" indent="-457200">
              <a:buFont typeface="+mj-lt"/>
              <a:buAutoNum type="arabicPeriod"/>
            </a:pPr>
            <a:r>
              <a:rPr lang="zh-CN" altLang="en-US" dirty="0"/>
              <a:t>在基础模板里提供页面基本的框架和通用内容</a:t>
            </a:r>
            <a:r>
              <a:rPr lang="en-US" altLang="zh-CN" dirty="0"/>
              <a:t>(</a:t>
            </a:r>
            <a:r>
              <a:rPr lang="zh-CN" altLang="en-US" dirty="0"/>
              <a:t>例如在页底的版权声明</a:t>
            </a:r>
            <a:r>
              <a:rPr lang="en-US" altLang="zh-CN" dirty="0"/>
              <a:t>,</a:t>
            </a:r>
            <a:r>
              <a:rPr lang="zh-CN" altLang="en-US" dirty="0"/>
              <a:t>以及页面中的标识和标题</a:t>
            </a:r>
            <a:r>
              <a:rPr lang="en-US" altLang="zh-CN" dirty="0"/>
              <a:t>),</a:t>
            </a:r>
            <a:r>
              <a:rPr lang="zh-CN" altLang="en-US" dirty="0"/>
              <a:t>然后定义一些代码段</a:t>
            </a:r>
            <a:r>
              <a:rPr lang="en-US" altLang="zh-CN" dirty="0"/>
              <a:t>,</a:t>
            </a:r>
            <a:r>
              <a:rPr lang="zh-CN" altLang="en-US" dirty="0"/>
              <a:t>用户可以定义需要的代码段</a:t>
            </a:r>
            <a:r>
              <a:rPr lang="en-US" altLang="zh-CN" dirty="0"/>
              <a:t>.</a:t>
            </a:r>
          </a:p>
          <a:p>
            <a:pPr marL="914400" lvl="1" indent="-457200">
              <a:buFont typeface="+mj-lt"/>
              <a:buAutoNum type="arabicPeriod"/>
            </a:pPr>
            <a:r>
              <a:rPr lang="zh-CN" altLang="en-US" dirty="0"/>
              <a:t>创建具体的模板 </a:t>
            </a:r>
            <a:r>
              <a:rPr lang="en-US" altLang="zh-CN" dirty="0"/>
              <a:t>- </a:t>
            </a:r>
            <a:r>
              <a:rPr lang="zh-CN" altLang="en-US" dirty="0"/>
              <a:t>它们都继承自基础模板 </a:t>
            </a:r>
            <a:r>
              <a:rPr lang="en-US" altLang="zh-CN" dirty="0"/>
              <a:t>- </a:t>
            </a:r>
            <a:r>
              <a:rPr lang="zh-CN" altLang="en-US" dirty="0"/>
              <a:t>并且制定每个块的内容</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40031041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lnSpcReduction="10000"/>
          </a:bodyPr>
          <a:lstStyle/>
          <a:p>
            <a:pPr marL="342900" indent="-342900">
              <a:buFont typeface="Wingdings" panose="05000000000000000000" pitchFamily="2" charset="2"/>
              <a:buChar char="l"/>
            </a:pPr>
            <a:r>
              <a:rPr lang="zh-CN" altLang="en-US" dirty="0"/>
              <a:t>重复的</a:t>
            </a:r>
            <a:r>
              <a:rPr lang="en-US" altLang="zh-CN" dirty="0"/>
              <a:t>HTML</a:t>
            </a:r>
            <a:r>
              <a:rPr lang="zh-CN" altLang="en-US" dirty="0"/>
              <a:t>和基础</a:t>
            </a:r>
            <a:r>
              <a:rPr lang="zh-CN" altLang="en-US" dirty="0" smtClean="0"/>
              <a:t>模板</a:t>
            </a:r>
            <a:endParaRPr lang="en-US" altLang="zh-CN" dirty="0" smtClean="0"/>
          </a:p>
          <a:p>
            <a:pPr marL="342900" indent="-342900">
              <a:buFont typeface="Wingdings" panose="05000000000000000000" pitchFamily="2" charset="2"/>
              <a:buChar char="l"/>
            </a:pPr>
            <a:r>
              <a:rPr lang="zh-CN" altLang="en-US" dirty="0"/>
              <a:t>很明显我们创建的几个模板都有很多重复的</a:t>
            </a:r>
            <a:r>
              <a:rPr lang="en-US" altLang="zh-CN" dirty="0"/>
              <a:t>HTML</a:t>
            </a:r>
            <a:r>
              <a:rPr lang="zh-CN" altLang="en-US" dirty="0"/>
              <a:t>代码</a:t>
            </a:r>
            <a:r>
              <a:rPr lang="en-US" altLang="zh-CN" dirty="0"/>
              <a:t>.</a:t>
            </a:r>
            <a:r>
              <a:rPr lang="zh-CN" altLang="en-US" dirty="0"/>
              <a:t>下面我们抽离出每个模板中都重复的部分</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从现在开始让它做我们的基础模板</a:t>
            </a:r>
            <a:r>
              <a:rPr lang="en-US" altLang="zh-CN" dirty="0"/>
              <a:t>,</a:t>
            </a:r>
            <a:r>
              <a:rPr lang="zh-CN" altLang="en-US" dirty="0"/>
              <a:t>并且包存在</a:t>
            </a:r>
            <a:r>
              <a:rPr lang="en-US" altLang="zh-CN" dirty="0"/>
              <a:t>templates</a:t>
            </a:r>
            <a:r>
              <a:rPr lang="zh-CN" altLang="en-US" dirty="0"/>
              <a:t>目录的</a:t>
            </a:r>
            <a:r>
              <a:rPr lang="en-US" altLang="zh-CN" dirty="0"/>
              <a:t>base.html</a:t>
            </a:r>
            <a:r>
              <a:rPr lang="zh-CN" altLang="en-US" dirty="0"/>
              <a:t>文件</a:t>
            </a:r>
            <a:r>
              <a:rPr lang="en-US" altLang="zh-CN" dirty="0"/>
              <a:t>(</a:t>
            </a:r>
            <a:r>
              <a:rPr lang="zh-CN" altLang="en-US" dirty="0"/>
              <a:t>例如 </a:t>
            </a:r>
            <a:r>
              <a:rPr lang="en-US" altLang="zh-CN" dirty="0"/>
              <a:t>templates/base.html)</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1007604" y="2492896"/>
            <a:ext cx="7128792" cy="2585323"/>
          </a:xfrm>
          <a:prstGeom prst="rect">
            <a:avLst/>
          </a:prstGeom>
        </p:spPr>
        <p:txBody>
          <a:bodyPr wrap="square">
            <a:spAutoFit/>
          </a:bodyPr>
          <a:lstStyle/>
          <a:p>
            <a:r>
              <a:rPr lang="en-US" altLang="zh-CN" b="1" dirty="0">
                <a:solidFill>
                  <a:srgbClr val="999999"/>
                </a:solidFill>
                <a:latin typeface="Menlo"/>
              </a:rPr>
              <a:t>&lt;!DOCTYPE html&gt;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html&gt;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head&gt;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0080"/>
                </a:solidFill>
                <a:latin typeface="Menlo"/>
              </a:rPr>
              <a:t>&lt;</a:t>
            </a:r>
            <a:r>
              <a:rPr lang="en-US" altLang="zh-CN" dirty="0">
                <a:solidFill>
                  <a:srgbClr val="000080"/>
                </a:solidFill>
                <a:latin typeface="Menlo"/>
              </a:rPr>
              <a:t>title&gt;</a:t>
            </a:r>
            <a:r>
              <a:rPr lang="en-US" altLang="zh-CN" dirty="0">
                <a:solidFill>
                  <a:srgbClr val="333333"/>
                </a:solidFill>
                <a:latin typeface="Menlo"/>
              </a:rPr>
              <a:t>Rango</a:t>
            </a:r>
            <a:r>
              <a:rPr lang="en-US" altLang="zh-CN" dirty="0">
                <a:solidFill>
                  <a:srgbClr val="000080"/>
                </a:solidFill>
                <a:latin typeface="Menlo"/>
              </a:rPr>
              <a:t>&lt;/title&gt;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head&gt;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body</a:t>
            </a:r>
            <a:r>
              <a:rPr lang="en-US" altLang="zh-CN" dirty="0" smtClean="0">
                <a:solidFill>
                  <a:srgbClr val="000080"/>
                </a:solidFill>
                <a:latin typeface="Menlo"/>
              </a:rPr>
              <a:t>&gt;</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body&gt;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html&gt;</a:t>
            </a:r>
            <a:endParaRPr lang="zh-CN" altLang="en-US" dirty="0"/>
          </a:p>
        </p:txBody>
      </p:sp>
    </p:spTree>
    <p:extLst>
      <p:ext uri="{BB962C8B-B14F-4D97-AF65-F5344CB8AC3E}">
        <p14:creationId xmlns:p14="http://schemas.microsoft.com/office/powerpoint/2010/main" val="18062751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现在我们已经定义了我们的基础模板</a:t>
            </a:r>
            <a:r>
              <a:rPr lang="en-US" altLang="zh-CN" dirty="0"/>
              <a:t>,</a:t>
            </a:r>
            <a:r>
              <a:rPr lang="zh-CN" altLang="en-US" dirty="0"/>
              <a:t>我们可以把它变为我们需要继承的模板</a:t>
            </a:r>
            <a:r>
              <a:rPr lang="en-US" altLang="zh-CN" dirty="0"/>
              <a:t>.</a:t>
            </a:r>
            <a:r>
              <a:rPr lang="zh-CN" altLang="en-US" dirty="0"/>
              <a:t>我们需要在模板中加入一个模板标签以便于我们能在基础模板里重写 </a:t>
            </a:r>
            <a:r>
              <a:rPr lang="en-US" altLang="zh-CN" dirty="0"/>
              <a:t>- </a:t>
            </a:r>
            <a:r>
              <a:rPr lang="zh-CN" altLang="en-US" dirty="0"/>
              <a:t>这需要用到</a:t>
            </a:r>
            <a:r>
              <a:rPr lang="en-US" altLang="zh-CN" dirty="0"/>
              <a:t>blocks</a:t>
            </a:r>
            <a:r>
              <a:rPr lang="en-US" altLang="zh-CN" dirty="0" smtClean="0"/>
              <a:t>.</a:t>
            </a:r>
            <a:endParaRPr lang="en-US" altLang="zh-CN" dirty="0"/>
          </a:p>
          <a:p>
            <a:pPr marL="342900" indent="-342900">
              <a:buFont typeface="Wingdings" panose="05000000000000000000" pitchFamily="2" charset="2"/>
              <a:buChar char="l"/>
            </a:pPr>
            <a:r>
              <a:rPr lang="zh-CN" altLang="en-US" dirty="0"/>
              <a:t>在基础模板里增加</a:t>
            </a:r>
            <a:r>
              <a:rPr lang="en-US" altLang="zh-CN" dirty="0" err="1"/>
              <a:t>body_block</a:t>
            </a:r>
            <a:r>
              <a:rPr lang="zh-CN" altLang="en-US" dirty="0"/>
              <a:t>如下</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899592" y="2958797"/>
            <a:ext cx="7056784" cy="3139321"/>
          </a:xfrm>
          <a:prstGeom prst="rect">
            <a:avLst/>
          </a:prstGeom>
        </p:spPr>
        <p:txBody>
          <a:bodyPr wrap="square">
            <a:spAutoFit/>
          </a:bodyPr>
          <a:lstStyle/>
          <a:p>
            <a:r>
              <a:rPr lang="en-US" altLang="zh-CN" b="1" dirty="0">
                <a:solidFill>
                  <a:srgbClr val="999999"/>
                </a:solidFill>
                <a:latin typeface="Menlo"/>
              </a:rPr>
              <a:t>&lt;!DOCTYPE html&gt;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html&gt;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head </a:t>
            </a:r>
            <a:r>
              <a:rPr lang="en-US" altLang="zh-CN" dirty="0" err="1">
                <a:solidFill>
                  <a:srgbClr val="008080"/>
                </a:solidFill>
                <a:latin typeface="Menlo"/>
              </a:rPr>
              <a:t>lang</a:t>
            </a:r>
            <a:r>
              <a:rPr lang="en-US" altLang="zh-CN" dirty="0">
                <a:solidFill>
                  <a:srgbClr val="000080"/>
                </a:solidFill>
                <a:latin typeface="Menlo"/>
              </a:rPr>
              <a:t>=</a:t>
            </a:r>
            <a:r>
              <a:rPr lang="en-US" altLang="zh-CN" dirty="0">
                <a:solidFill>
                  <a:srgbClr val="DD1144"/>
                </a:solidFill>
                <a:latin typeface="Menlo"/>
              </a:rPr>
              <a:t>"</a:t>
            </a:r>
            <a:r>
              <a:rPr lang="en-US" altLang="zh-CN" dirty="0" err="1">
                <a:solidFill>
                  <a:srgbClr val="DD1144"/>
                </a:solidFill>
                <a:latin typeface="Menlo"/>
              </a:rPr>
              <a:t>en</a:t>
            </a:r>
            <a:r>
              <a:rPr lang="en-US" altLang="zh-CN" dirty="0">
                <a:solidFill>
                  <a:srgbClr val="DD1144"/>
                </a:solidFill>
                <a:latin typeface="Menlo"/>
              </a:rPr>
              <a:t>"</a:t>
            </a:r>
            <a:r>
              <a:rPr lang="en-US" altLang="zh-CN" dirty="0">
                <a:solidFill>
                  <a:srgbClr val="000080"/>
                </a:solidFill>
                <a:latin typeface="Menlo"/>
              </a:rPr>
              <a:t>&gt;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    &lt;</a:t>
            </a:r>
            <a:r>
              <a:rPr lang="en-US" altLang="zh-CN" dirty="0">
                <a:solidFill>
                  <a:srgbClr val="000080"/>
                </a:solidFill>
                <a:latin typeface="Menlo"/>
              </a:rPr>
              <a:t>meta </a:t>
            </a:r>
            <a:r>
              <a:rPr lang="en-US" altLang="zh-CN" dirty="0">
                <a:solidFill>
                  <a:srgbClr val="008080"/>
                </a:solidFill>
                <a:latin typeface="Menlo"/>
              </a:rPr>
              <a:t>charset</a:t>
            </a:r>
            <a:r>
              <a:rPr lang="en-US" altLang="zh-CN" dirty="0">
                <a:solidFill>
                  <a:srgbClr val="000080"/>
                </a:solidFill>
                <a:latin typeface="Menlo"/>
              </a:rPr>
              <a:t>=</a:t>
            </a:r>
            <a:r>
              <a:rPr lang="en-US" altLang="zh-CN" dirty="0">
                <a:solidFill>
                  <a:srgbClr val="DD1144"/>
                </a:solidFill>
                <a:latin typeface="Menlo"/>
              </a:rPr>
              <a:t>"UTF-8"</a:t>
            </a:r>
            <a:r>
              <a:rPr lang="en-US" altLang="zh-CN" dirty="0">
                <a:solidFill>
                  <a:srgbClr val="000080"/>
                </a:solidFill>
                <a:latin typeface="Menlo"/>
              </a:rPr>
              <a:t>&gt;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    &lt;</a:t>
            </a:r>
            <a:r>
              <a:rPr lang="en-US" altLang="zh-CN" dirty="0">
                <a:solidFill>
                  <a:srgbClr val="000080"/>
                </a:solidFill>
                <a:latin typeface="Menlo"/>
              </a:rPr>
              <a:t>title&gt;</a:t>
            </a:r>
            <a:r>
              <a:rPr lang="en-US" altLang="zh-CN" dirty="0">
                <a:solidFill>
                  <a:srgbClr val="333333"/>
                </a:solidFill>
                <a:latin typeface="Menlo"/>
              </a:rPr>
              <a:t>Rango</a:t>
            </a:r>
            <a:r>
              <a:rPr lang="en-US" altLang="zh-CN" dirty="0">
                <a:solidFill>
                  <a:srgbClr val="000080"/>
                </a:solidFill>
                <a:latin typeface="Menlo"/>
              </a:rPr>
              <a:t>&lt;/title&gt;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head&gt;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body&gt;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 </a:t>
            </a:r>
            <a:r>
              <a:rPr lang="en-US" altLang="zh-CN" dirty="0">
                <a:solidFill>
                  <a:srgbClr val="333333"/>
                </a:solidFill>
                <a:latin typeface="Menlo"/>
              </a:rPr>
              <a:t>block </a:t>
            </a:r>
            <a:r>
              <a:rPr lang="en-US" altLang="zh-CN" dirty="0" err="1">
                <a:solidFill>
                  <a:srgbClr val="333333"/>
                </a:solidFill>
                <a:latin typeface="Menlo"/>
              </a:rPr>
              <a:t>body_block</a:t>
            </a:r>
            <a:r>
              <a:rPr lang="en-US" altLang="zh-CN" dirty="0">
                <a:solidFill>
                  <a:srgbClr val="333333"/>
                </a:solidFill>
                <a:latin typeface="Menlo"/>
              </a:rPr>
              <a:t> </a:t>
            </a:r>
            <a:r>
              <a:rPr lang="en-US" altLang="zh-CN" dirty="0" smtClean="0">
                <a:solidFill>
                  <a:srgbClr val="333333"/>
                </a:solidFill>
                <a:latin typeface="Menlo"/>
              </a:rPr>
              <a:t>%}</a:t>
            </a:r>
          </a:p>
          <a:p>
            <a:r>
              <a:rPr lang="en-US" altLang="zh-CN" dirty="0" smtClean="0">
                <a:solidFill>
                  <a:srgbClr val="333333"/>
                </a:solidFill>
                <a:latin typeface="Menlo"/>
              </a:rPr>
              <a:t>    {% </a:t>
            </a:r>
            <a:r>
              <a:rPr lang="en-US" altLang="zh-CN" dirty="0" err="1">
                <a:solidFill>
                  <a:srgbClr val="333333"/>
                </a:solidFill>
                <a:latin typeface="Menlo"/>
              </a:rPr>
              <a:t>endblock</a:t>
            </a:r>
            <a:r>
              <a:rPr lang="en-US" altLang="zh-CN" dirty="0">
                <a:solidFill>
                  <a:srgbClr val="333333"/>
                </a:solidFill>
                <a:latin typeface="Menlo"/>
              </a:rPr>
              <a:t> %}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body&gt;</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smtClean="0">
                <a:solidFill>
                  <a:srgbClr val="000080"/>
                </a:solidFill>
                <a:latin typeface="Menlo"/>
              </a:rPr>
              <a:t>&lt;/</a:t>
            </a:r>
            <a:r>
              <a:rPr lang="en-US" altLang="zh-CN" dirty="0">
                <a:solidFill>
                  <a:srgbClr val="000080"/>
                </a:solidFill>
                <a:latin typeface="Menlo"/>
              </a:rPr>
              <a:t>html&gt;</a:t>
            </a:r>
            <a:endParaRPr lang="zh-CN" altLang="en-US" dirty="0"/>
          </a:p>
        </p:txBody>
      </p:sp>
      <p:sp>
        <p:nvSpPr>
          <p:cNvPr id="5" name="矩形 4"/>
          <p:cNvSpPr/>
          <p:nvPr/>
        </p:nvSpPr>
        <p:spPr>
          <a:xfrm>
            <a:off x="4499992" y="3140968"/>
            <a:ext cx="4392488" cy="2308324"/>
          </a:xfrm>
          <a:prstGeom prst="rect">
            <a:avLst/>
          </a:prstGeom>
        </p:spPr>
        <p:txBody>
          <a:bodyPr wrap="square">
            <a:spAutoFit/>
          </a:bodyPr>
          <a:lstStyle/>
          <a:p>
            <a:pPr marL="342900" indent="-342900">
              <a:buFont typeface="Wingdings" panose="05000000000000000000" pitchFamily="2" charset="2"/>
              <a:buChar char="l"/>
            </a:pPr>
            <a:r>
              <a:rPr lang="zh-CN" altLang="en-US" sz="2400" dirty="0"/>
              <a:t>用</a:t>
            </a:r>
            <a:r>
              <a:rPr lang="en-US" altLang="zh-CN" sz="2400" dirty="0"/>
              <a:t>{%</a:t>
            </a:r>
            <a:r>
              <a:rPr lang="zh-CN" altLang="en-US" sz="2400" dirty="0"/>
              <a:t>和</a:t>
            </a:r>
            <a:r>
              <a:rPr lang="en-US" altLang="zh-CN" sz="2400" dirty="0"/>
              <a:t>%}</a:t>
            </a:r>
            <a:r>
              <a:rPr lang="zh-CN" altLang="en-US" sz="2400" dirty="0"/>
              <a:t>标签调用标准的</a:t>
            </a:r>
            <a:r>
              <a:rPr lang="en-US" altLang="zh-CN" sz="2400" dirty="0"/>
              <a:t>Django</a:t>
            </a:r>
            <a:r>
              <a:rPr lang="zh-CN" altLang="en-US" sz="2400" dirty="0"/>
              <a:t>模板命令</a:t>
            </a:r>
            <a:r>
              <a:rPr lang="en-US" altLang="zh-CN" sz="2400" dirty="0"/>
              <a:t>.</a:t>
            </a:r>
            <a:r>
              <a:rPr lang="zh-CN" altLang="en-US" sz="2400" dirty="0"/>
              <a:t>为了开启一个块</a:t>
            </a:r>
            <a:r>
              <a:rPr lang="en-US" altLang="zh-CN" sz="2400" dirty="0"/>
              <a:t>,</a:t>
            </a:r>
            <a:r>
              <a:rPr lang="zh-CN" altLang="en-US" sz="2400" dirty="0"/>
              <a:t>模板命令是</a:t>
            </a:r>
            <a:r>
              <a:rPr lang="en-US" altLang="zh-CN" sz="2400" dirty="0"/>
              <a:t>block &lt;NAME&gt;,</a:t>
            </a:r>
            <a:r>
              <a:rPr lang="zh-CN" altLang="en-US" sz="2400" dirty="0"/>
              <a:t>这里</a:t>
            </a:r>
            <a:r>
              <a:rPr lang="en-US" altLang="zh-CN" sz="2400" dirty="0"/>
              <a:t>&lt;NAME&gt;</a:t>
            </a:r>
            <a:r>
              <a:rPr lang="zh-CN" altLang="en-US" sz="2400" dirty="0"/>
              <a:t>是你希望创建块的名字</a:t>
            </a:r>
            <a:r>
              <a:rPr lang="en-US" altLang="zh-CN" sz="2400" dirty="0"/>
              <a:t>.</a:t>
            </a:r>
            <a:r>
              <a:rPr lang="zh-CN" altLang="en-US" sz="2400" dirty="0"/>
              <a:t>最后需要保证用</a:t>
            </a:r>
            <a:r>
              <a:rPr lang="en-US" altLang="zh-CN" sz="2400" dirty="0" err="1"/>
              <a:t>endblock</a:t>
            </a:r>
            <a:r>
              <a:rPr lang="zh-CN" altLang="en-US" sz="2400" dirty="0"/>
              <a:t>命令关闭块</a:t>
            </a:r>
            <a:r>
              <a:rPr lang="en-US" altLang="zh-CN" sz="2400" dirty="0"/>
              <a:t>.</a:t>
            </a:r>
          </a:p>
        </p:txBody>
      </p:sp>
    </p:spTree>
    <p:extLst>
      <p:ext uri="{BB962C8B-B14F-4D97-AF65-F5344CB8AC3E}">
        <p14:creationId xmlns:p14="http://schemas.microsoft.com/office/powerpoint/2010/main" val="678875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更多的</a:t>
            </a:r>
            <a:r>
              <a:rPr lang="zh-CN" altLang="en-US" dirty="0" smtClean="0"/>
              <a:t>抽象</a:t>
            </a:r>
            <a:endParaRPr lang="en-US" altLang="zh-CN" dirty="0" smtClean="0"/>
          </a:p>
          <a:p>
            <a:r>
              <a:rPr lang="zh-CN" altLang="en-US" dirty="0"/>
              <a:t>既然已经理解了</a:t>
            </a:r>
            <a:r>
              <a:rPr lang="en-US" altLang="zh-CN" dirty="0"/>
              <a:t>Django</a:t>
            </a:r>
            <a:r>
              <a:rPr lang="zh-CN" altLang="en-US" dirty="0"/>
              <a:t>块</a:t>
            </a:r>
            <a:r>
              <a:rPr lang="en-US" altLang="zh-CN" dirty="0"/>
              <a:t>,</a:t>
            </a:r>
            <a:r>
              <a:rPr lang="zh-CN" altLang="en-US" dirty="0"/>
              <a:t>让我们抽象出更多的基础模板</a:t>
            </a:r>
            <a:r>
              <a:rPr lang="en-US" altLang="zh-CN" dirty="0"/>
              <a:t>.</a:t>
            </a:r>
            <a:r>
              <a:rPr lang="zh-CN" altLang="en-US" dirty="0"/>
              <a:t>重新打开</a:t>
            </a:r>
            <a:r>
              <a:rPr lang="en-US" altLang="zh-CN" dirty="0"/>
              <a:t>base.html</a:t>
            </a:r>
            <a:r>
              <a:rPr lang="zh-CN" altLang="en-US" dirty="0"/>
              <a:t>模板修改如下</a:t>
            </a:r>
            <a:r>
              <a:rPr lang="en-US" altLang="zh-CN" dirty="0"/>
              <a:t>.</a:t>
            </a:r>
            <a:endParaRPr lang="en-US" altLang="zh-CN" dirty="0" smtClean="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5" name="矩形 4"/>
          <p:cNvSpPr/>
          <p:nvPr/>
        </p:nvSpPr>
        <p:spPr>
          <a:xfrm>
            <a:off x="457200" y="2564904"/>
            <a:ext cx="8435280" cy="2677656"/>
          </a:xfrm>
          <a:prstGeom prst="rect">
            <a:avLst/>
          </a:prstGeom>
        </p:spPr>
        <p:txBody>
          <a:bodyPr wrap="square">
            <a:spAutoFit/>
          </a:bodyPr>
          <a:lstStyle/>
          <a:p>
            <a:r>
              <a:rPr lang="en-US" altLang="zh-CN" sz="1400" b="1" dirty="0">
                <a:solidFill>
                  <a:srgbClr val="999999"/>
                </a:solidFill>
                <a:latin typeface="Menlo"/>
              </a:rPr>
              <a:t>&lt;!DOCTYPE html&gt;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html&gt;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head&gt;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title</a:t>
            </a:r>
            <a:r>
              <a:rPr lang="en-US" altLang="zh-CN" sz="1400" dirty="0" smtClean="0">
                <a:solidFill>
                  <a:srgbClr val="000080"/>
                </a:solidFill>
                <a:latin typeface="Menlo"/>
              </a:rPr>
              <a:t>&gt;</a:t>
            </a:r>
          </a:p>
          <a:p>
            <a:r>
              <a:rPr lang="en-US" altLang="zh-CN" sz="1400" dirty="0">
                <a:solidFill>
                  <a:srgbClr val="000080"/>
                </a:solidFill>
                <a:latin typeface="Menlo"/>
              </a:rPr>
              <a:t> </a:t>
            </a:r>
            <a:r>
              <a:rPr lang="en-US" altLang="zh-CN" sz="1400" dirty="0" smtClean="0">
                <a:solidFill>
                  <a:srgbClr val="000080"/>
                </a:solidFill>
                <a:latin typeface="Menlo"/>
              </a:rPr>
              <a:t>       </a:t>
            </a:r>
            <a:r>
              <a:rPr lang="en-US" altLang="zh-CN" sz="1400" dirty="0" smtClean="0">
                <a:solidFill>
                  <a:srgbClr val="333333"/>
                </a:solidFill>
                <a:latin typeface="Menlo"/>
              </a:rPr>
              <a:t>Rango </a:t>
            </a:r>
            <a:r>
              <a:rPr lang="en-US" altLang="zh-CN" sz="1400" dirty="0">
                <a:solidFill>
                  <a:srgbClr val="333333"/>
                </a:solidFill>
                <a:latin typeface="Menlo"/>
              </a:rPr>
              <a:t>- {% block title %}How to Tango with Django!{% </a:t>
            </a:r>
            <a:r>
              <a:rPr lang="en-US" altLang="zh-CN" sz="1400" dirty="0" err="1">
                <a:solidFill>
                  <a:srgbClr val="333333"/>
                </a:solidFill>
                <a:latin typeface="Menlo"/>
              </a:rPr>
              <a:t>endblock</a:t>
            </a:r>
            <a:r>
              <a:rPr lang="en-US" altLang="zh-CN" sz="1400" dirty="0">
                <a:solidFill>
                  <a:srgbClr val="333333"/>
                </a:solidFill>
                <a:latin typeface="Menlo"/>
              </a:rPr>
              <a:t> </a:t>
            </a:r>
            <a:r>
              <a:rPr lang="en-US" altLang="zh-CN" sz="1400" dirty="0" smtClean="0">
                <a:solidFill>
                  <a:srgbClr val="333333"/>
                </a:solidFill>
                <a:latin typeface="Menlo"/>
              </a:rPr>
              <a:t>%}</a:t>
            </a: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title&gt;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head&gt;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body&gt;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div&gt;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a:solidFill>
                  <a:srgbClr val="333333"/>
                </a:solidFill>
                <a:latin typeface="Menlo"/>
              </a:rPr>
              <a:t>block </a:t>
            </a:r>
            <a:r>
              <a:rPr lang="en-US" altLang="zh-CN" sz="1400" dirty="0" err="1">
                <a:solidFill>
                  <a:srgbClr val="333333"/>
                </a:solidFill>
                <a:latin typeface="Menlo"/>
              </a:rPr>
              <a:t>body_block</a:t>
            </a:r>
            <a:r>
              <a:rPr lang="en-US" altLang="zh-CN" sz="1400" dirty="0">
                <a:solidFill>
                  <a:srgbClr val="333333"/>
                </a:solidFill>
                <a:latin typeface="Menlo"/>
              </a:rPr>
              <a:t> </a:t>
            </a:r>
            <a:r>
              <a:rPr lang="en-US" altLang="zh-CN" sz="1400" dirty="0" smtClean="0">
                <a:solidFill>
                  <a:srgbClr val="333333"/>
                </a:solidFill>
                <a:latin typeface="Menlo"/>
              </a:rPr>
              <a:t>%}</a:t>
            </a: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endblock</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div&gt;</a:t>
            </a:r>
            <a:r>
              <a:rPr lang="en-US" altLang="zh-CN" sz="1400" dirty="0">
                <a:solidFill>
                  <a:srgbClr val="333333"/>
                </a:solidFill>
                <a:latin typeface="Menlo"/>
              </a:rPr>
              <a:t> </a:t>
            </a:r>
            <a:r>
              <a:rPr lang="en-US" altLang="zh-CN" sz="1400" dirty="0" smtClean="0">
                <a:solidFill>
                  <a:srgbClr val="000080"/>
                </a:solidFill>
                <a:latin typeface="Menlo"/>
              </a:rPr>
              <a:t>&lt;</a:t>
            </a:r>
            <a:r>
              <a:rPr lang="en-US" altLang="zh-CN" sz="1400" dirty="0" err="1" smtClean="0">
                <a:solidFill>
                  <a:srgbClr val="000080"/>
                </a:solidFill>
                <a:latin typeface="Menlo"/>
              </a:rPr>
              <a:t>br</a:t>
            </a:r>
            <a:r>
              <a:rPr lang="en-US" altLang="zh-CN" sz="1400" dirty="0" smtClean="0">
                <a:solidFill>
                  <a:srgbClr val="000080"/>
                </a:solidFill>
                <a:latin typeface="Menlo"/>
              </a:rPr>
              <a:t> </a:t>
            </a:r>
            <a:r>
              <a:rPr lang="en-US" altLang="zh-CN" sz="1400" dirty="0">
                <a:solidFill>
                  <a:srgbClr val="000080"/>
                </a:solidFill>
                <a:latin typeface="Menlo"/>
              </a:rPr>
              <a:t>/&gt;</a:t>
            </a:r>
            <a:r>
              <a:rPr lang="en-US" altLang="zh-CN" sz="1400" dirty="0">
                <a:solidFill>
                  <a:srgbClr val="333333"/>
                </a:solidFill>
                <a:latin typeface="Menlo"/>
              </a:rPr>
              <a:t> </a:t>
            </a:r>
            <a:endParaRPr lang="en-US" altLang="zh-CN" sz="1400" dirty="0" smtClean="0">
              <a:solidFill>
                <a:srgbClr val="333333"/>
              </a:solidFill>
              <a:latin typeface="Menlo"/>
            </a:endParaRPr>
          </a:p>
        </p:txBody>
      </p:sp>
    </p:spTree>
    <p:extLst>
      <p:ext uri="{BB962C8B-B14F-4D97-AF65-F5344CB8AC3E}">
        <p14:creationId xmlns:p14="http://schemas.microsoft.com/office/powerpoint/2010/main" val="40354468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div&gt;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a:t>
            </a:r>
            <a:r>
              <a:rPr lang="en-US" altLang="zh-CN" sz="1400" dirty="0" err="1">
                <a:solidFill>
                  <a:srgbClr val="000080"/>
                </a:solidFill>
                <a:latin typeface="Menlo"/>
              </a:rPr>
              <a:t>ul</a:t>
            </a:r>
            <a:r>
              <a:rPr lang="en-US" altLang="zh-CN" sz="1400" dirty="0">
                <a:solidFill>
                  <a:srgbClr val="000080"/>
                </a:solidFill>
                <a:latin typeface="Menlo"/>
              </a:rPr>
              <a:t>&gt;</a:t>
            </a:r>
            <a:r>
              <a:rPr lang="en-US" altLang="zh-CN" sz="1400" dirty="0">
                <a:solidFill>
                  <a:srgbClr val="333333"/>
                </a:solidFill>
                <a:latin typeface="Menlo"/>
              </a:rPr>
              <a:t> </a:t>
            </a:r>
          </a:p>
          <a:p>
            <a:r>
              <a:rPr lang="en-US" altLang="zh-CN" sz="1400" dirty="0">
                <a:solidFill>
                  <a:srgbClr val="333333"/>
                </a:solidFill>
                <a:latin typeface="Menlo"/>
              </a:rPr>
              <a:t>            {% if </a:t>
            </a:r>
            <a:r>
              <a:rPr lang="en-US" altLang="zh-CN" sz="1400" dirty="0" err="1">
                <a:solidFill>
                  <a:srgbClr val="333333"/>
                </a:solidFill>
                <a:latin typeface="Menlo"/>
              </a:rPr>
              <a:t>user.is_authenticated</a:t>
            </a:r>
            <a:r>
              <a:rPr lang="en-US" altLang="zh-CN" sz="1400" dirty="0">
                <a:solidFill>
                  <a:srgbClr val="333333"/>
                </a:solidFill>
                <a:latin typeface="Menlo"/>
              </a:rPr>
              <a:t> %} </a:t>
            </a:r>
          </a:p>
          <a:p>
            <a:r>
              <a:rPr lang="en-US" altLang="zh-CN" sz="1400" dirty="0">
                <a:solidFill>
                  <a:srgbClr val="333333"/>
                </a:solidFill>
                <a:latin typeface="Menlo"/>
              </a:rPr>
              <a:t>                 </a:t>
            </a:r>
            <a:r>
              <a:rPr lang="en-US" altLang="zh-CN" sz="1400" dirty="0">
                <a:solidFill>
                  <a:srgbClr val="000080"/>
                </a:solidFill>
                <a:latin typeface="Menlo"/>
              </a:rPr>
              <a:t>&lt;li&gt;&lt;a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/restricted/"</a:t>
            </a:r>
            <a:r>
              <a:rPr lang="en-US" altLang="zh-CN" sz="1400" dirty="0">
                <a:solidFill>
                  <a:srgbClr val="000080"/>
                </a:solidFill>
                <a:latin typeface="Menlo"/>
              </a:rPr>
              <a:t>&gt;</a:t>
            </a:r>
            <a:r>
              <a:rPr lang="en-US" altLang="zh-CN" sz="1400" dirty="0">
                <a:solidFill>
                  <a:srgbClr val="333333"/>
                </a:solidFill>
                <a:latin typeface="Menlo"/>
              </a:rPr>
              <a:t>Restricted Page</a:t>
            </a:r>
            <a:r>
              <a:rPr lang="en-US" altLang="zh-CN" sz="1400" dirty="0">
                <a:solidFill>
                  <a:srgbClr val="000080"/>
                </a:solidFill>
                <a:latin typeface="Menlo"/>
              </a:rPr>
              <a:t>&lt;/a&gt;&lt;/li&gt;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/logout/"</a:t>
            </a:r>
            <a:r>
              <a:rPr lang="en-US" altLang="zh-CN" sz="1400" dirty="0">
                <a:solidFill>
                  <a:srgbClr val="000080"/>
                </a:solidFill>
                <a:latin typeface="Menlo"/>
              </a:rPr>
              <a:t>&gt;</a:t>
            </a:r>
            <a:r>
              <a:rPr lang="en-US" altLang="zh-CN" sz="1400" dirty="0">
                <a:solidFill>
                  <a:srgbClr val="333333"/>
                </a:solidFill>
                <a:latin typeface="Menlo"/>
              </a:rPr>
              <a:t>Logout</a:t>
            </a:r>
            <a:r>
              <a:rPr lang="en-US" altLang="zh-CN" sz="1400" dirty="0">
                <a:solidFill>
                  <a:srgbClr val="000080"/>
                </a:solidFill>
                <a:latin typeface="Menlo"/>
              </a:rPr>
              <a:t>&lt;/a&gt;&lt;/li&gt;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a:t>
            </a:r>
            <a:r>
              <a:rPr lang="en-US" altLang="zh-CN" sz="1400" dirty="0" err="1">
                <a:solidFill>
                  <a:srgbClr val="DD1144"/>
                </a:solidFill>
                <a:latin typeface="Menlo"/>
              </a:rPr>
              <a:t>add_category</a:t>
            </a:r>
            <a:r>
              <a:rPr lang="en-US" altLang="zh-CN" sz="1400" dirty="0">
                <a:solidFill>
                  <a:srgbClr val="DD1144"/>
                </a:solidFill>
                <a:latin typeface="Menlo"/>
              </a:rPr>
              <a:t>/"</a:t>
            </a:r>
            <a:r>
              <a:rPr lang="en-US" altLang="zh-CN" sz="1400" dirty="0">
                <a:solidFill>
                  <a:srgbClr val="000080"/>
                </a:solidFill>
                <a:latin typeface="Menlo"/>
              </a:rPr>
              <a:t>&gt;</a:t>
            </a:r>
            <a:r>
              <a:rPr lang="en-US" altLang="zh-CN" sz="1400" dirty="0">
                <a:solidFill>
                  <a:srgbClr val="333333"/>
                </a:solidFill>
                <a:latin typeface="Menlo"/>
              </a:rPr>
              <a:t>Add a New Category</a:t>
            </a:r>
            <a:r>
              <a:rPr lang="en-US" altLang="zh-CN" sz="1400" dirty="0">
                <a:solidFill>
                  <a:srgbClr val="000080"/>
                </a:solidFill>
                <a:latin typeface="Menlo"/>
              </a:rPr>
              <a:t>&lt;/a&gt;&lt;/li&gt;</a:t>
            </a:r>
            <a:r>
              <a:rPr lang="en-US" altLang="zh-CN" sz="1400" dirty="0">
                <a:solidFill>
                  <a:srgbClr val="333333"/>
                </a:solidFill>
                <a:latin typeface="Menlo"/>
              </a:rPr>
              <a:t> </a:t>
            </a:r>
          </a:p>
          <a:p>
            <a:r>
              <a:rPr lang="en-US" altLang="zh-CN" sz="1400" dirty="0">
                <a:solidFill>
                  <a:srgbClr val="333333"/>
                </a:solidFill>
                <a:latin typeface="Menlo"/>
              </a:rPr>
              <a:t>            {% else %} </a:t>
            </a:r>
          </a:p>
          <a:p>
            <a:r>
              <a:rPr lang="en-US" altLang="zh-CN" sz="1400" dirty="0">
                <a:solidFill>
                  <a:srgbClr val="333333"/>
                </a:solidFill>
                <a:latin typeface="Menlo"/>
              </a:rPr>
              <a:t>                 </a:t>
            </a:r>
            <a:r>
              <a:rPr lang="en-US" altLang="zh-CN" sz="1400" dirty="0">
                <a:solidFill>
                  <a:srgbClr val="000080"/>
                </a:solidFill>
                <a:latin typeface="Menlo"/>
              </a:rPr>
              <a:t>&lt;li&gt;&lt;a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/register/"</a:t>
            </a:r>
            <a:r>
              <a:rPr lang="en-US" altLang="zh-CN" sz="1400" dirty="0">
                <a:solidFill>
                  <a:srgbClr val="000080"/>
                </a:solidFill>
                <a:latin typeface="Menlo"/>
              </a:rPr>
              <a:t>&gt;</a:t>
            </a:r>
            <a:r>
              <a:rPr lang="en-US" altLang="zh-CN" sz="1400" dirty="0">
                <a:solidFill>
                  <a:srgbClr val="333333"/>
                </a:solidFill>
                <a:latin typeface="Menlo"/>
              </a:rPr>
              <a:t>Register Here</a:t>
            </a:r>
            <a:r>
              <a:rPr lang="en-US" altLang="zh-CN" sz="1400" dirty="0">
                <a:solidFill>
                  <a:srgbClr val="000080"/>
                </a:solidFill>
                <a:latin typeface="Menlo"/>
              </a:rPr>
              <a:t>&lt;/a&gt;&lt;/li&gt;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/login/"</a:t>
            </a:r>
            <a:r>
              <a:rPr lang="en-US" altLang="zh-CN" sz="1400" dirty="0">
                <a:solidFill>
                  <a:srgbClr val="000080"/>
                </a:solidFill>
                <a:latin typeface="Menlo"/>
              </a:rPr>
              <a:t>&gt;</a:t>
            </a:r>
            <a:r>
              <a:rPr lang="en-US" altLang="zh-CN" sz="1400" dirty="0">
                <a:solidFill>
                  <a:srgbClr val="333333"/>
                </a:solidFill>
                <a:latin typeface="Menlo"/>
              </a:rPr>
              <a:t>Login</a:t>
            </a:r>
            <a:r>
              <a:rPr lang="en-US" altLang="zh-CN" sz="1400" dirty="0">
                <a:solidFill>
                  <a:srgbClr val="000080"/>
                </a:solidFill>
                <a:latin typeface="Menlo"/>
              </a:rPr>
              <a:t>&lt;/a&gt;&lt;/li&gt;</a:t>
            </a:r>
            <a:r>
              <a:rPr lang="en-US" altLang="zh-CN" sz="1400" dirty="0">
                <a:solidFill>
                  <a:srgbClr val="333333"/>
                </a:solidFill>
                <a:latin typeface="Menlo"/>
              </a:rPr>
              <a:t> </a:t>
            </a:r>
          </a:p>
          <a:p>
            <a:r>
              <a:rPr lang="en-US" altLang="zh-CN" sz="1400" dirty="0">
                <a:solidFill>
                  <a:srgbClr val="333333"/>
                </a:solidFill>
                <a:latin typeface="Menlo"/>
              </a:rPr>
              <a:t>             {% </a:t>
            </a:r>
            <a:r>
              <a:rPr lang="en-US" altLang="zh-CN" sz="1400" dirty="0" err="1">
                <a:solidFill>
                  <a:srgbClr val="333333"/>
                </a:solidFill>
                <a:latin typeface="Menlo"/>
              </a:rPr>
              <a:t>endif</a:t>
            </a:r>
            <a:r>
              <a:rPr lang="en-US" altLang="zh-CN" sz="1400" dirty="0">
                <a:solidFill>
                  <a:srgbClr val="333333"/>
                </a:solidFill>
                <a:latin typeface="Menlo"/>
              </a:rPr>
              <a:t> %} </a:t>
            </a:r>
          </a:p>
          <a:p>
            <a:r>
              <a:rPr lang="en-US" altLang="zh-CN" sz="1400" dirty="0">
                <a:solidFill>
                  <a:srgbClr val="333333"/>
                </a:solidFill>
                <a:latin typeface="Menlo"/>
              </a:rPr>
              <a:t>                 </a:t>
            </a:r>
            <a:r>
              <a:rPr lang="en-US" altLang="zh-CN" sz="1400" dirty="0">
                <a:solidFill>
                  <a:srgbClr val="000080"/>
                </a:solidFill>
                <a:latin typeface="Menlo"/>
              </a:rPr>
              <a:t>&lt;li&gt;&lt;a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/about/"</a:t>
            </a:r>
            <a:r>
              <a:rPr lang="en-US" altLang="zh-CN" sz="1400" dirty="0">
                <a:solidFill>
                  <a:srgbClr val="000080"/>
                </a:solidFill>
                <a:latin typeface="Menlo"/>
              </a:rPr>
              <a:t>&gt;</a:t>
            </a:r>
            <a:r>
              <a:rPr lang="en-US" altLang="zh-CN" sz="1400" dirty="0">
                <a:solidFill>
                  <a:srgbClr val="333333"/>
                </a:solidFill>
                <a:latin typeface="Menlo"/>
              </a:rPr>
              <a:t>About</a:t>
            </a:r>
            <a:r>
              <a:rPr lang="en-US" altLang="zh-CN" sz="1400" dirty="0">
                <a:solidFill>
                  <a:srgbClr val="000080"/>
                </a:solidFill>
                <a:latin typeface="Menlo"/>
              </a:rPr>
              <a:t>&lt;/a&gt;&lt;/li&gt;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a:t>
            </a:r>
            <a:r>
              <a:rPr lang="en-US" altLang="zh-CN" sz="1400" dirty="0" err="1">
                <a:solidFill>
                  <a:srgbClr val="000080"/>
                </a:solidFill>
                <a:latin typeface="Menlo"/>
              </a:rPr>
              <a:t>ul</a:t>
            </a:r>
            <a:r>
              <a:rPr lang="en-US" altLang="zh-CN" sz="1400" dirty="0">
                <a:solidFill>
                  <a:srgbClr val="000080"/>
                </a:solidFill>
                <a:latin typeface="Menlo"/>
              </a:rPr>
              <a:t>&gt;</a:t>
            </a:r>
            <a:r>
              <a:rPr lang="en-US" altLang="zh-CN" sz="1400" dirty="0">
                <a:solidFill>
                  <a:srgbClr val="333333"/>
                </a:solidFill>
                <a:latin typeface="Menlo"/>
              </a:rPr>
              <a:t> </a:t>
            </a:r>
          </a:p>
          <a:p>
            <a:r>
              <a:rPr lang="en-US" altLang="zh-CN" sz="1400" dirty="0">
                <a:solidFill>
                  <a:srgbClr val="333333"/>
                </a:solidFill>
                <a:latin typeface="Menlo"/>
              </a:rPr>
              <a:t>    </a:t>
            </a:r>
            <a:r>
              <a:rPr lang="en-US" altLang="zh-CN" sz="1400" dirty="0">
                <a:solidFill>
                  <a:srgbClr val="000080"/>
                </a:solidFill>
                <a:latin typeface="Menlo"/>
              </a:rPr>
              <a:t>&lt;/div&gt;</a:t>
            </a:r>
            <a:r>
              <a:rPr lang="en-US" altLang="zh-CN" sz="1400" dirty="0">
                <a:solidFill>
                  <a:srgbClr val="333333"/>
                </a:solidFill>
                <a:latin typeface="Menlo"/>
              </a:rPr>
              <a:t> </a:t>
            </a:r>
          </a:p>
          <a:p>
            <a:r>
              <a:rPr lang="en-US" altLang="zh-CN" sz="1400" dirty="0">
                <a:solidFill>
                  <a:srgbClr val="000080"/>
                </a:solidFill>
                <a:latin typeface="Menlo"/>
              </a:rPr>
              <a:t>&lt;/body&gt;</a:t>
            </a:r>
            <a:r>
              <a:rPr lang="en-US" altLang="zh-CN" sz="1400" dirty="0">
                <a:solidFill>
                  <a:srgbClr val="333333"/>
                </a:solidFill>
                <a:latin typeface="Menlo"/>
              </a:rPr>
              <a:t> </a:t>
            </a:r>
          </a:p>
          <a:p>
            <a:r>
              <a:rPr lang="en-US" altLang="zh-CN" sz="1400" dirty="0">
                <a:solidFill>
                  <a:srgbClr val="000080"/>
                </a:solidFill>
                <a:latin typeface="Menlo"/>
              </a:rPr>
              <a:t>&lt;/html&gt;</a:t>
            </a:r>
            <a:endParaRPr lang="zh-CN" altLang="en-US" sz="1400"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6971325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我们在模板中引入两个新的特性</a:t>
            </a:r>
            <a:r>
              <a:rPr lang="en-US" altLang="zh-CN" dirty="0" smtClean="0"/>
              <a:t>.</a:t>
            </a:r>
            <a:endParaRPr lang="en-US" altLang="zh-CN" dirty="0"/>
          </a:p>
          <a:p>
            <a:pPr marL="800100" lvl="1" indent="-342900">
              <a:buFont typeface="Wingdings" panose="05000000000000000000" pitchFamily="2" charset="2"/>
              <a:buChar char="Ø"/>
            </a:pPr>
            <a:r>
              <a:rPr lang="zh-CN" altLang="en-US" dirty="0"/>
              <a:t>第一个是加入新的</a:t>
            </a:r>
            <a:r>
              <a:rPr lang="en-US" altLang="zh-CN" dirty="0"/>
              <a:t>Django</a:t>
            </a:r>
            <a:r>
              <a:rPr lang="zh-CN" altLang="en-US" dirty="0"/>
              <a:t>模板块</a:t>
            </a:r>
            <a:r>
              <a:rPr lang="en-US" altLang="zh-CN" dirty="0"/>
              <a:t>title.</a:t>
            </a:r>
            <a:r>
              <a:rPr lang="zh-CN" altLang="en-US" dirty="0"/>
              <a:t>所以我们可以为继承自基础模板的页面定制标题</a:t>
            </a:r>
            <a:r>
              <a:rPr lang="en-US" altLang="zh-CN" dirty="0"/>
              <a:t>.</a:t>
            </a:r>
            <a:r>
              <a:rPr lang="zh-CN" altLang="en-US" dirty="0"/>
              <a:t>如果页面没有使用这个块</a:t>
            </a:r>
            <a:r>
              <a:rPr lang="en-US" altLang="zh-CN" dirty="0"/>
              <a:t>,</a:t>
            </a:r>
            <a:r>
              <a:rPr lang="zh-CN" altLang="en-US" dirty="0"/>
              <a:t>那么这个标题会默认为</a:t>
            </a:r>
            <a:r>
              <a:rPr lang="en-US" altLang="zh-CN" dirty="0"/>
              <a:t>Rango - How to Tango with Django!.</a:t>
            </a:r>
          </a:p>
          <a:p>
            <a:pPr marL="800100" lvl="1" indent="-342900">
              <a:buFont typeface="Wingdings" panose="05000000000000000000" pitchFamily="2" charset="2"/>
              <a:buChar char="Ø"/>
            </a:pPr>
            <a:r>
              <a:rPr lang="zh-CN" altLang="en-US" dirty="0"/>
              <a:t>我们也可以把</a:t>
            </a:r>
            <a:r>
              <a:rPr lang="en-US" altLang="zh-CN" dirty="0"/>
              <a:t>index.html</a:t>
            </a:r>
            <a:r>
              <a:rPr lang="zh-CN" altLang="en-US" dirty="0"/>
              <a:t>模板中的链接列表加入到</a:t>
            </a:r>
            <a:r>
              <a:rPr lang="en-US" altLang="zh-CN" dirty="0" err="1"/>
              <a:t>body_block</a:t>
            </a:r>
            <a:r>
              <a:rPr lang="zh-CN" altLang="en-US" dirty="0"/>
              <a:t>块的后部</a:t>
            </a:r>
            <a:r>
              <a:rPr lang="en-US" altLang="zh-CN" dirty="0"/>
              <a:t>.</a:t>
            </a:r>
            <a:r>
              <a:rPr lang="zh-CN" altLang="en-US" dirty="0"/>
              <a:t>这将会为所有继承基础模板的页面展示这些链接</a:t>
            </a:r>
            <a:r>
              <a:rPr lang="en-US" altLang="zh-CN" dirty="0"/>
              <a:t>.</a:t>
            </a:r>
            <a:r>
              <a:rPr lang="zh-CN" altLang="en-US" dirty="0"/>
              <a:t>可以在</a:t>
            </a:r>
            <a:r>
              <a:rPr lang="en-US" altLang="zh-CN" dirty="0" err="1"/>
              <a:t>body_block</a:t>
            </a:r>
            <a:r>
              <a:rPr lang="zh-CN" altLang="en-US" dirty="0"/>
              <a:t>内容和链接之间加入一个</a:t>
            </a:r>
            <a:r>
              <a:rPr lang="zh-CN" altLang="en-US" dirty="0" smtClean="0"/>
              <a:t>水平线</a:t>
            </a:r>
            <a:r>
              <a:rPr lang="en-US" altLang="zh-CN" dirty="0" smtClean="0"/>
              <a:t>,</a:t>
            </a:r>
            <a:r>
              <a:rPr lang="zh-CN" altLang="en-US" dirty="0" smtClean="0"/>
              <a:t>以便</a:t>
            </a:r>
            <a:r>
              <a:rPr lang="zh-CN" altLang="en-US" dirty="0"/>
              <a:t>我们区分这两部分</a:t>
            </a:r>
            <a:r>
              <a:rPr lang="en-US" altLang="zh-CN" dirty="0" smtClean="0"/>
              <a:t>.</a:t>
            </a:r>
            <a:endParaRPr lang="en-US" altLang="zh-CN"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10101537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模板</a:t>
            </a:r>
            <a:r>
              <a:rPr lang="zh-CN" altLang="en-US" dirty="0" smtClean="0"/>
              <a:t>继承</a:t>
            </a:r>
            <a:endParaRPr lang="en-US" altLang="zh-CN" dirty="0" smtClean="0"/>
          </a:p>
          <a:p>
            <a:pPr marL="342900" indent="-342900">
              <a:buFont typeface="Wingdings" panose="05000000000000000000" pitchFamily="2" charset="2"/>
              <a:buChar char="l"/>
            </a:pPr>
            <a:r>
              <a:rPr lang="zh-CN" altLang="en-US" dirty="0"/>
              <a:t>我们已经创建了带块的基础模板</a:t>
            </a:r>
            <a:r>
              <a:rPr lang="en-US" altLang="zh-CN" dirty="0"/>
              <a:t>,</a:t>
            </a:r>
            <a:r>
              <a:rPr lang="zh-CN" altLang="en-US" dirty="0"/>
              <a:t>现在我们需要修改那些继承基础模板的模板</a:t>
            </a:r>
            <a:r>
              <a:rPr lang="en-US" altLang="zh-CN" dirty="0"/>
              <a:t>.</a:t>
            </a:r>
            <a:r>
              <a:rPr lang="zh-CN" altLang="en-US" dirty="0"/>
              <a:t>例如</a:t>
            </a:r>
            <a:r>
              <a:rPr lang="en-US" altLang="zh-CN" dirty="0"/>
              <a:t>,</a:t>
            </a:r>
            <a:r>
              <a:rPr lang="zh-CN" altLang="en-US" dirty="0"/>
              <a:t>让我们重构</a:t>
            </a:r>
            <a:r>
              <a:rPr lang="en-US" altLang="zh-CN" dirty="0" err="1"/>
              <a:t>rango</a:t>
            </a:r>
            <a:r>
              <a:rPr lang="en-US" altLang="zh-CN" dirty="0"/>
              <a:t>/category.html</a:t>
            </a:r>
            <a:r>
              <a:rPr lang="zh-CN" altLang="en-US" dirty="0"/>
              <a:t>模板</a:t>
            </a:r>
            <a:r>
              <a:rPr lang="en-US" altLang="zh-CN" dirty="0" smtClean="0"/>
              <a:t>.</a:t>
            </a:r>
            <a:endParaRPr lang="en-US" altLang="zh-CN" dirty="0"/>
          </a:p>
          <a:p>
            <a:pPr marL="342900" indent="-342900">
              <a:buFont typeface="Wingdings" panose="05000000000000000000" pitchFamily="2" charset="2"/>
              <a:buChar char="l"/>
            </a:pPr>
            <a:r>
              <a:rPr lang="zh-CN" altLang="en-US" dirty="0"/>
              <a:t>首先我们需要移除所有重复的</a:t>
            </a:r>
            <a:r>
              <a:rPr lang="en-US" altLang="zh-CN" dirty="0"/>
              <a:t>HTML</a:t>
            </a:r>
            <a:r>
              <a:rPr lang="zh-CN" altLang="en-US" dirty="0"/>
              <a:t>代码和模板标签</a:t>
            </a:r>
            <a:r>
              <a:rPr lang="en-US" altLang="zh-CN" dirty="0"/>
              <a:t>/</a:t>
            </a:r>
            <a:r>
              <a:rPr lang="zh-CN" altLang="en-US" dirty="0"/>
              <a:t>命令</a:t>
            </a:r>
            <a:r>
              <a:rPr lang="en-US" altLang="zh-CN" dirty="0"/>
              <a:t>.</a:t>
            </a:r>
            <a:r>
              <a:rPr lang="zh-CN" altLang="en-US" dirty="0"/>
              <a:t>然后加入代码</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smtClean="0"/>
          </a:p>
          <a:p>
            <a:pPr marL="342900" indent="-342900">
              <a:buFont typeface="Wingdings" panose="05000000000000000000" pitchFamily="2" charset="2"/>
              <a:buChar char="l"/>
            </a:pPr>
            <a:r>
              <a:rPr lang="en-US" altLang="zh-CN" dirty="0"/>
              <a:t>extends</a:t>
            </a:r>
            <a:r>
              <a:rPr lang="zh-CN" altLang="en-US" dirty="0"/>
              <a:t>命令携带一个参数</a:t>
            </a:r>
            <a:r>
              <a:rPr lang="en-US" altLang="zh-CN" dirty="0"/>
              <a:t>,</a:t>
            </a:r>
            <a:r>
              <a:rPr lang="zh-CN" altLang="en-US" dirty="0"/>
              <a:t>这个参数是要继承的模板</a:t>
            </a:r>
            <a:r>
              <a:rPr lang="en-US" altLang="zh-CN" dirty="0"/>
              <a:t>(</a:t>
            </a:r>
            <a:r>
              <a:rPr lang="zh-CN" altLang="en-US" dirty="0"/>
              <a:t>例如 </a:t>
            </a:r>
            <a:r>
              <a:rPr lang="en-US" altLang="zh-CN" dirty="0" err="1"/>
              <a:t>rango</a:t>
            </a:r>
            <a:r>
              <a:rPr lang="en-US" altLang="zh-CN" dirty="0"/>
              <a:t>/base.html).</a:t>
            </a:r>
            <a:r>
              <a:rPr lang="zh-CN" altLang="en-US" dirty="0"/>
              <a:t>然后修改</a:t>
            </a:r>
            <a:r>
              <a:rPr lang="en-US" altLang="zh-CN" dirty="0"/>
              <a:t>category.html</a:t>
            </a:r>
            <a:r>
              <a:rPr lang="zh-CN" altLang="en-US" dirty="0"/>
              <a:t>模板如下</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1115616" y="3861048"/>
            <a:ext cx="3070071" cy="369332"/>
          </a:xfrm>
          <a:prstGeom prst="rect">
            <a:avLst/>
          </a:prstGeom>
        </p:spPr>
        <p:txBody>
          <a:bodyPr wrap="none">
            <a:spAutoFit/>
          </a:bodyPr>
          <a:lstStyle/>
          <a:p>
            <a:r>
              <a:rPr lang="en-US" altLang="zh-CN" dirty="0">
                <a:solidFill>
                  <a:srgbClr val="333333"/>
                </a:solidFill>
                <a:latin typeface="Menlo"/>
              </a:rPr>
              <a:t>{% extends </a:t>
            </a:r>
            <a:r>
              <a:rPr lang="en-US" altLang="zh-CN" dirty="0">
                <a:solidFill>
                  <a:srgbClr val="DD1144"/>
                </a:solidFill>
                <a:latin typeface="Menlo"/>
              </a:rPr>
              <a:t>'base.html'</a:t>
            </a:r>
            <a:r>
              <a:rPr lang="en-US" altLang="zh-CN" dirty="0">
                <a:solidFill>
                  <a:srgbClr val="333333"/>
                </a:solidFill>
                <a:latin typeface="Menlo"/>
              </a:rPr>
              <a:t> %}</a:t>
            </a:r>
            <a:endParaRPr lang="zh-CN" altLang="en-US" dirty="0"/>
          </a:p>
        </p:txBody>
      </p:sp>
    </p:spTree>
    <p:extLst>
      <p:ext uri="{BB962C8B-B14F-4D97-AF65-F5344CB8AC3E}">
        <p14:creationId xmlns:p14="http://schemas.microsoft.com/office/powerpoint/2010/main" val="3383062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980728"/>
            <a:ext cx="8229600" cy="4857403"/>
          </a:xfrm>
        </p:spPr>
        <p:txBody>
          <a:bodyPr/>
          <a:lstStyle/>
          <a:p>
            <a:pPr marL="342900" indent="-342900">
              <a:buFont typeface="Wingdings" panose="05000000000000000000" pitchFamily="2" charset="2"/>
              <a:buChar char="l"/>
            </a:pPr>
            <a:r>
              <a:rPr lang="zh-CN" altLang="en-US" dirty="0"/>
              <a:t>创建</a:t>
            </a:r>
            <a:r>
              <a:rPr lang="en-US" altLang="zh-CN" dirty="0" smtClean="0"/>
              <a:t>ModelForm</a:t>
            </a:r>
            <a:r>
              <a:rPr lang="zh-CN" altLang="en-US" dirty="0" smtClean="0"/>
              <a:t>类</a:t>
            </a:r>
            <a:endParaRPr lang="en-US" altLang="zh-CN" dirty="0" smtClean="0"/>
          </a:p>
          <a:p>
            <a:pPr lvl="1"/>
            <a:r>
              <a:rPr lang="zh-CN" altLang="en-US" dirty="0"/>
              <a:t>在</a:t>
            </a:r>
            <a:r>
              <a:rPr lang="en-US" altLang="zh-CN" dirty="0" err="1"/>
              <a:t>rango</a:t>
            </a:r>
            <a:r>
              <a:rPr lang="zh-CN" altLang="en-US" dirty="0"/>
              <a:t>的</a:t>
            </a:r>
            <a:r>
              <a:rPr lang="en-US" altLang="zh-CN" dirty="0"/>
              <a:t>forms.py</a:t>
            </a:r>
            <a:r>
              <a:rPr lang="zh-CN" altLang="en-US" dirty="0"/>
              <a:t>模块里我们将会创建一些继承自</a:t>
            </a:r>
            <a:r>
              <a:rPr lang="en-US" altLang="zh-CN" dirty="0"/>
              <a:t>ModelForm</a:t>
            </a:r>
            <a:r>
              <a:rPr lang="zh-CN" altLang="en-US" dirty="0"/>
              <a:t>的类</a:t>
            </a:r>
            <a:r>
              <a:rPr lang="en-US" altLang="zh-CN" dirty="0"/>
              <a:t>.</a:t>
            </a:r>
            <a:r>
              <a:rPr lang="zh-CN" altLang="en-US" dirty="0"/>
              <a:t>实际上</a:t>
            </a:r>
            <a:r>
              <a:rPr lang="en-US" altLang="zh-CN" dirty="0"/>
              <a:t>,ModelForm</a:t>
            </a:r>
            <a:r>
              <a:rPr lang="zh-CN" altLang="en-US" dirty="0"/>
              <a:t>是一个帮助函数</a:t>
            </a:r>
            <a:r>
              <a:rPr lang="en-US" altLang="zh-CN" dirty="0"/>
              <a:t>,</a:t>
            </a:r>
            <a:r>
              <a:rPr lang="zh-CN" altLang="en-US" dirty="0"/>
              <a:t>它允许你在一个已经存在的模型里创建</a:t>
            </a:r>
            <a:r>
              <a:rPr lang="en-US" altLang="zh-CN" dirty="0"/>
              <a:t>Django</a:t>
            </a:r>
            <a:r>
              <a:rPr lang="zh-CN" altLang="en-US" dirty="0"/>
              <a:t>表单</a:t>
            </a:r>
            <a:r>
              <a:rPr lang="en-US" altLang="zh-CN" dirty="0"/>
              <a:t>.</a:t>
            </a:r>
            <a:r>
              <a:rPr lang="zh-CN" altLang="en-US" dirty="0"/>
              <a:t>因为我们定义了两个模型</a:t>
            </a:r>
            <a:r>
              <a:rPr lang="en-US" altLang="zh-CN" dirty="0"/>
              <a:t>(Category</a:t>
            </a:r>
            <a:r>
              <a:rPr lang="zh-CN" altLang="en-US" dirty="0"/>
              <a:t>和</a:t>
            </a:r>
            <a:r>
              <a:rPr lang="en-US" altLang="zh-CN" dirty="0"/>
              <a:t>Page),</a:t>
            </a:r>
            <a:r>
              <a:rPr lang="zh-CN" altLang="en-US" dirty="0"/>
              <a:t>我们将会分别为它们创建</a:t>
            </a:r>
            <a:r>
              <a:rPr lang="en-US" altLang="zh-CN" dirty="0" err="1"/>
              <a:t>ModelForms</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444656" y="2708920"/>
            <a:ext cx="8363272" cy="3785652"/>
          </a:xfrm>
          <a:prstGeom prst="rect">
            <a:avLst/>
          </a:prstGeom>
        </p:spPr>
        <p:txBody>
          <a:bodyPr wrap="square">
            <a:spAutoFit/>
          </a:bodyPr>
          <a:lstStyle/>
          <a:p>
            <a:r>
              <a:rPr lang="en-US" altLang="zh-CN" sz="1200" b="1" dirty="0">
                <a:solidFill>
                  <a:srgbClr val="333333"/>
                </a:solidFill>
                <a:latin typeface="Menlo"/>
              </a:rPr>
              <a:t>from</a:t>
            </a:r>
            <a:r>
              <a:rPr lang="en-US" altLang="zh-CN" sz="1200" dirty="0">
                <a:solidFill>
                  <a:srgbClr val="333333"/>
                </a:solidFill>
                <a:latin typeface="Menlo"/>
              </a:rPr>
              <a:t> </a:t>
            </a:r>
            <a:r>
              <a:rPr lang="en-US" altLang="zh-CN" sz="1200" dirty="0" err="1">
                <a:solidFill>
                  <a:srgbClr val="333333"/>
                </a:solidFill>
                <a:latin typeface="Menlo"/>
              </a:rPr>
              <a:t>django</a:t>
            </a:r>
            <a:r>
              <a:rPr lang="en-US" altLang="zh-CN" sz="1200" dirty="0">
                <a:solidFill>
                  <a:srgbClr val="333333"/>
                </a:solidFill>
                <a:latin typeface="Menlo"/>
              </a:rPr>
              <a:t> </a:t>
            </a:r>
            <a:r>
              <a:rPr lang="en-US" altLang="zh-CN" sz="1200" b="1" dirty="0">
                <a:solidFill>
                  <a:srgbClr val="333333"/>
                </a:solidFill>
                <a:latin typeface="Menlo"/>
              </a:rPr>
              <a:t>import</a:t>
            </a:r>
            <a:r>
              <a:rPr lang="en-US" altLang="zh-CN" sz="1200" dirty="0">
                <a:solidFill>
                  <a:srgbClr val="333333"/>
                </a:solidFill>
                <a:latin typeface="Menlo"/>
              </a:rPr>
              <a:t> forms </a:t>
            </a:r>
            <a:endParaRPr lang="en-US" altLang="zh-CN" sz="1200" dirty="0" smtClean="0">
              <a:solidFill>
                <a:srgbClr val="333333"/>
              </a:solidFill>
              <a:latin typeface="Menlo"/>
            </a:endParaRPr>
          </a:p>
          <a:p>
            <a:r>
              <a:rPr lang="en-US" altLang="zh-CN" sz="1200" b="1" dirty="0" smtClean="0">
                <a:solidFill>
                  <a:srgbClr val="333333"/>
                </a:solidFill>
                <a:latin typeface="Menlo"/>
              </a:rPr>
              <a:t>from</a:t>
            </a:r>
            <a:r>
              <a:rPr lang="en-US" altLang="zh-CN" sz="1200" dirty="0" smtClean="0">
                <a:solidFill>
                  <a:srgbClr val="333333"/>
                </a:solidFill>
                <a:latin typeface="Menlo"/>
              </a:rPr>
              <a:t> </a:t>
            </a:r>
            <a:r>
              <a:rPr lang="en-US" altLang="zh-CN" sz="1200" dirty="0" err="1">
                <a:solidFill>
                  <a:srgbClr val="333333"/>
                </a:solidFill>
                <a:latin typeface="Menlo"/>
              </a:rPr>
              <a:t>rango.models</a:t>
            </a:r>
            <a:r>
              <a:rPr lang="en-US" altLang="zh-CN" sz="1200" dirty="0">
                <a:solidFill>
                  <a:srgbClr val="333333"/>
                </a:solidFill>
                <a:latin typeface="Menlo"/>
              </a:rPr>
              <a:t> </a:t>
            </a:r>
            <a:r>
              <a:rPr lang="en-US" altLang="zh-CN" sz="1200" b="1" dirty="0">
                <a:solidFill>
                  <a:srgbClr val="333333"/>
                </a:solidFill>
                <a:latin typeface="Menlo"/>
              </a:rPr>
              <a:t>import</a:t>
            </a:r>
            <a:r>
              <a:rPr lang="en-US" altLang="zh-CN" sz="1200" dirty="0">
                <a:solidFill>
                  <a:srgbClr val="333333"/>
                </a:solidFill>
                <a:latin typeface="Menlo"/>
              </a:rPr>
              <a:t> Page, Category </a:t>
            </a:r>
            <a:endParaRPr lang="en-US" altLang="zh-CN" sz="1200" dirty="0" smtClean="0">
              <a:solidFill>
                <a:srgbClr val="333333"/>
              </a:solidFill>
              <a:latin typeface="Menlo"/>
            </a:endParaRPr>
          </a:p>
          <a:p>
            <a:r>
              <a:rPr lang="en-US" altLang="zh-CN" sz="1200" b="1" dirty="0" smtClean="0">
                <a:solidFill>
                  <a:srgbClr val="333333"/>
                </a:solidFill>
                <a:latin typeface="Menlo"/>
              </a:rPr>
              <a:t>class</a:t>
            </a:r>
            <a:r>
              <a:rPr lang="en-US" altLang="zh-CN" sz="1200" dirty="0" smtClean="0">
                <a:solidFill>
                  <a:srgbClr val="333333"/>
                </a:solidFill>
                <a:latin typeface="Menlo"/>
              </a:rPr>
              <a:t> </a:t>
            </a:r>
            <a:r>
              <a:rPr lang="en-US" altLang="zh-CN" sz="1200" b="1" dirty="0" err="1">
                <a:solidFill>
                  <a:srgbClr val="445588"/>
                </a:solidFill>
                <a:latin typeface="Menlo"/>
              </a:rPr>
              <a:t>CategoryForm</a:t>
            </a:r>
            <a:r>
              <a:rPr lang="en-US" altLang="zh-CN" sz="1200" dirty="0">
                <a:solidFill>
                  <a:srgbClr val="333333"/>
                </a:solidFill>
                <a:latin typeface="Menlo"/>
              </a:rPr>
              <a:t>(</a:t>
            </a:r>
            <a:r>
              <a:rPr lang="en-US" altLang="zh-CN" sz="1200" dirty="0" err="1">
                <a:solidFill>
                  <a:srgbClr val="333333"/>
                </a:solidFill>
                <a:latin typeface="Menlo"/>
              </a:rPr>
              <a:t>forms.ModelForm</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name </a:t>
            </a:r>
            <a:r>
              <a:rPr lang="en-US" altLang="zh-CN" sz="1200" dirty="0">
                <a:solidFill>
                  <a:srgbClr val="333333"/>
                </a:solidFill>
                <a:latin typeface="Menlo"/>
              </a:rPr>
              <a:t>= </a:t>
            </a:r>
            <a:r>
              <a:rPr lang="en-US" altLang="zh-CN" sz="1200" dirty="0" err="1">
                <a:solidFill>
                  <a:srgbClr val="333333"/>
                </a:solidFill>
                <a:latin typeface="Menlo"/>
              </a:rPr>
              <a:t>forms.CharField</a:t>
            </a:r>
            <a:r>
              <a:rPr lang="en-US" altLang="zh-CN" sz="1200" dirty="0">
                <a:solidFill>
                  <a:srgbClr val="333333"/>
                </a:solidFill>
                <a:latin typeface="Menlo"/>
              </a:rPr>
              <a:t>(</a:t>
            </a:r>
            <a:r>
              <a:rPr lang="en-US" altLang="zh-CN" sz="1200" dirty="0" err="1">
                <a:solidFill>
                  <a:srgbClr val="333333"/>
                </a:solidFill>
                <a:latin typeface="Menlo"/>
              </a:rPr>
              <a:t>max_length</a:t>
            </a:r>
            <a:r>
              <a:rPr lang="en-US" altLang="zh-CN" sz="1200" dirty="0">
                <a:solidFill>
                  <a:srgbClr val="333333"/>
                </a:solidFill>
                <a:latin typeface="Menlo"/>
              </a:rPr>
              <a:t>=</a:t>
            </a:r>
            <a:r>
              <a:rPr lang="en-US" altLang="zh-CN" sz="1200" dirty="0">
                <a:solidFill>
                  <a:srgbClr val="008080"/>
                </a:solidFill>
                <a:latin typeface="Menlo"/>
              </a:rPr>
              <a:t>128</a:t>
            </a:r>
            <a:r>
              <a:rPr lang="en-US" altLang="zh-CN" sz="1200" dirty="0">
                <a:solidFill>
                  <a:srgbClr val="333333"/>
                </a:solidFill>
                <a:latin typeface="Menlo"/>
              </a:rPr>
              <a:t>, </a:t>
            </a:r>
            <a:r>
              <a:rPr lang="en-US" altLang="zh-CN" sz="1200" dirty="0" err="1">
                <a:solidFill>
                  <a:srgbClr val="333333"/>
                </a:solidFill>
                <a:latin typeface="Menlo"/>
              </a:rPr>
              <a:t>help_text</a:t>
            </a:r>
            <a:r>
              <a:rPr lang="en-US" altLang="zh-CN" sz="1200" dirty="0">
                <a:solidFill>
                  <a:srgbClr val="333333"/>
                </a:solidFill>
                <a:latin typeface="Menlo"/>
              </a:rPr>
              <a:t>=</a:t>
            </a:r>
            <a:r>
              <a:rPr lang="en-US" altLang="zh-CN" sz="1200" dirty="0">
                <a:solidFill>
                  <a:srgbClr val="DD1144"/>
                </a:solidFill>
                <a:latin typeface="Menlo"/>
              </a:rPr>
              <a:t>"Please enter the category name."</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views </a:t>
            </a:r>
            <a:r>
              <a:rPr lang="en-US" altLang="zh-CN" sz="1200" dirty="0">
                <a:solidFill>
                  <a:srgbClr val="333333"/>
                </a:solidFill>
                <a:latin typeface="Menlo"/>
              </a:rPr>
              <a:t>= </a:t>
            </a:r>
            <a:r>
              <a:rPr lang="en-US" altLang="zh-CN" sz="1200" dirty="0" err="1">
                <a:solidFill>
                  <a:srgbClr val="333333"/>
                </a:solidFill>
                <a:latin typeface="Menlo"/>
              </a:rPr>
              <a:t>forms.IntegerField</a:t>
            </a:r>
            <a:r>
              <a:rPr lang="en-US" altLang="zh-CN" sz="1200" dirty="0">
                <a:solidFill>
                  <a:srgbClr val="333333"/>
                </a:solidFill>
                <a:latin typeface="Menlo"/>
              </a:rPr>
              <a:t>(widget=</a:t>
            </a:r>
            <a:r>
              <a:rPr lang="en-US" altLang="zh-CN" sz="1200" dirty="0" err="1">
                <a:solidFill>
                  <a:srgbClr val="333333"/>
                </a:solidFill>
                <a:latin typeface="Menlo"/>
              </a:rPr>
              <a:t>forms.HiddenInput</a:t>
            </a:r>
            <a:r>
              <a:rPr lang="en-US" altLang="zh-CN" sz="1200" dirty="0">
                <a:solidFill>
                  <a:srgbClr val="333333"/>
                </a:solidFill>
                <a:latin typeface="Menlo"/>
              </a:rPr>
              <a:t>(), initial=</a:t>
            </a:r>
            <a:r>
              <a:rPr lang="en-US" altLang="zh-CN" sz="1200" dirty="0">
                <a:solidFill>
                  <a:srgbClr val="008080"/>
                </a:solidFill>
                <a:latin typeface="Menlo"/>
              </a:rPr>
              <a:t>0</a:t>
            </a:r>
            <a:r>
              <a:rPr lang="en-US" altLang="zh-CN" sz="1200" dirty="0" smtClean="0">
                <a:solidFill>
                  <a:srgbClr val="333333"/>
                </a:solidFill>
                <a:latin typeface="Menlo"/>
              </a:rPr>
              <a:t>)</a:t>
            </a: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a:solidFill>
                  <a:srgbClr val="333333"/>
                </a:solidFill>
                <a:latin typeface="Menlo"/>
              </a:rPr>
              <a:t>likes = </a:t>
            </a:r>
            <a:r>
              <a:rPr lang="en-US" altLang="zh-CN" sz="1200" dirty="0" err="1">
                <a:solidFill>
                  <a:srgbClr val="333333"/>
                </a:solidFill>
                <a:latin typeface="Menlo"/>
              </a:rPr>
              <a:t>forms.IntegerField</a:t>
            </a:r>
            <a:r>
              <a:rPr lang="en-US" altLang="zh-CN" sz="1200" dirty="0">
                <a:solidFill>
                  <a:srgbClr val="333333"/>
                </a:solidFill>
                <a:latin typeface="Menlo"/>
              </a:rPr>
              <a:t>(widget=</a:t>
            </a:r>
            <a:r>
              <a:rPr lang="en-US" altLang="zh-CN" sz="1200" dirty="0" err="1">
                <a:solidFill>
                  <a:srgbClr val="333333"/>
                </a:solidFill>
                <a:latin typeface="Menlo"/>
              </a:rPr>
              <a:t>forms.HiddenInput</a:t>
            </a:r>
            <a:r>
              <a:rPr lang="en-US" altLang="zh-CN" sz="1200" dirty="0">
                <a:solidFill>
                  <a:srgbClr val="333333"/>
                </a:solidFill>
                <a:latin typeface="Menlo"/>
              </a:rPr>
              <a:t>(), initial=</a:t>
            </a:r>
            <a:r>
              <a:rPr lang="en-US" altLang="zh-CN" sz="1200" dirty="0">
                <a:solidFill>
                  <a:srgbClr val="008080"/>
                </a:solidFill>
                <a:latin typeface="Menlo"/>
              </a:rPr>
              <a:t>0</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slug </a:t>
            </a:r>
            <a:r>
              <a:rPr lang="en-US" altLang="zh-CN" sz="1200" dirty="0">
                <a:solidFill>
                  <a:srgbClr val="333333"/>
                </a:solidFill>
                <a:latin typeface="Menlo"/>
              </a:rPr>
              <a:t>= </a:t>
            </a:r>
            <a:r>
              <a:rPr lang="en-US" altLang="zh-CN" sz="1200" dirty="0" err="1">
                <a:solidFill>
                  <a:srgbClr val="333333"/>
                </a:solidFill>
                <a:latin typeface="Menlo"/>
              </a:rPr>
              <a:t>forms.CharField</a:t>
            </a:r>
            <a:r>
              <a:rPr lang="en-US" altLang="zh-CN" sz="1200" dirty="0">
                <a:solidFill>
                  <a:srgbClr val="333333"/>
                </a:solidFill>
                <a:latin typeface="Menlo"/>
              </a:rPr>
              <a:t>(widget=</a:t>
            </a:r>
            <a:r>
              <a:rPr lang="en-US" altLang="zh-CN" sz="1200" dirty="0" err="1">
                <a:solidFill>
                  <a:srgbClr val="333333"/>
                </a:solidFill>
                <a:latin typeface="Menlo"/>
              </a:rPr>
              <a:t>forms.HiddenInput</a:t>
            </a:r>
            <a:r>
              <a:rPr lang="en-US" altLang="zh-CN" sz="1200" dirty="0">
                <a:solidFill>
                  <a:srgbClr val="333333"/>
                </a:solidFill>
                <a:latin typeface="Menlo"/>
              </a:rPr>
              <a:t>(), required=</a:t>
            </a:r>
            <a:r>
              <a:rPr lang="en-US" altLang="zh-CN" sz="1200" b="1" dirty="0">
                <a:solidFill>
                  <a:srgbClr val="333333"/>
                </a:solidFill>
                <a:latin typeface="Menlo"/>
              </a:rPr>
              <a:t>False</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b="1" dirty="0">
              <a:solidFill>
                <a:srgbClr val="333333"/>
              </a:solidFill>
              <a:latin typeface="Menlo"/>
            </a:endParaRPr>
          </a:p>
          <a:p>
            <a:r>
              <a:rPr lang="en-US" altLang="zh-CN" sz="1200" b="1" dirty="0" smtClean="0">
                <a:solidFill>
                  <a:srgbClr val="333333"/>
                </a:solidFill>
                <a:latin typeface="Menlo"/>
              </a:rPr>
              <a:t>    class</a:t>
            </a:r>
            <a:r>
              <a:rPr lang="en-US" altLang="zh-CN" sz="1200" dirty="0" smtClean="0">
                <a:solidFill>
                  <a:srgbClr val="333333"/>
                </a:solidFill>
                <a:latin typeface="Menlo"/>
              </a:rPr>
              <a:t> </a:t>
            </a:r>
            <a:r>
              <a:rPr lang="en-US" altLang="zh-CN" sz="1200" b="1" dirty="0">
                <a:solidFill>
                  <a:srgbClr val="445588"/>
                </a:solidFill>
                <a:latin typeface="Menlo"/>
              </a:rPr>
              <a:t>Meta</a:t>
            </a:r>
            <a:r>
              <a:rPr lang="en-US" altLang="zh-CN" sz="1200" dirty="0">
                <a:solidFill>
                  <a:srgbClr val="333333"/>
                </a:solidFill>
                <a:latin typeface="Menlo"/>
              </a:rPr>
              <a:t>: </a:t>
            </a:r>
            <a:r>
              <a:rPr lang="en-US" altLang="zh-CN" sz="1200" i="1" dirty="0">
                <a:solidFill>
                  <a:srgbClr val="999988"/>
                </a:solidFill>
                <a:latin typeface="Menlo"/>
              </a:rPr>
              <a:t># Provide an association between the ModelForm and a model</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model </a:t>
            </a:r>
            <a:r>
              <a:rPr lang="en-US" altLang="zh-CN" sz="1200" dirty="0">
                <a:solidFill>
                  <a:srgbClr val="333333"/>
                </a:solidFill>
                <a:latin typeface="Menlo"/>
              </a:rPr>
              <a:t>= Category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fields </a:t>
            </a:r>
            <a:r>
              <a:rPr lang="en-US" altLang="zh-CN" sz="1200" dirty="0">
                <a:solidFill>
                  <a:srgbClr val="333333"/>
                </a:solidFill>
                <a:latin typeface="Menlo"/>
              </a:rPr>
              <a:t>= (</a:t>
            </a:r>
            <a:r>
              <a:rPr lang="en-US" altLang="zh-CN" sz="1200" dirty="0">
                <a:solidFill>
                  <a:srgbClr val="DD1144"/>
                </a:solidFill>
                <a:latin typeface="Menlo"/>
              </a:rPr>
              <a:t>'name'</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b="1" dirty="0">
              <a:solidFill>
                <a:srgbClr val="333333"/>
              </a:solidFill>
              <a:latin typeface="Menlo"/>
            </a:endParaRPr>
          </a:p>
          <a:p>
            <a:r>
              <a:rPr lang="en-US" altLang="zh-CN" sz="1200" b="1" dirty="0" smtClean="0">
                <a:solidFill>
                  <a:srgbClr val="333333"/>
                </a:solidFill>
                <a:latin typeface="Menlo"/>
              </a:rPr>
              <a:t>class</a:t>
            </a:r>
            <a:r>
              <a:rPr lang="en-US" altLang="zh-CN" sz="1200" dirty="0" smtClean="0">
                <a:solidFill>
                  <a:srgbClr val="333333"/>
                </a:solidFill>
                <a:latin typeface="Menlo"/>
              </a:rPr>
              <a:t> </a:t>
            </a:r>
            <a:r>
              <a:rPr lang="en-US" altLang="zh-CN" sz="1200" b="1" dirty="0" err="1">
                <a:solidFill>
                  <a:srgbClr val="445588"/>
                </a:solidFill>
                <a:latin typeface="Menlo"/>
              </a:rPr>
              <a:t>PageForm</a:t>
            </a:r>
            <a:r>
              <a:rPr lang="en-US" altLang="zh-CN" sz="1200" dirty="0">
                <a:solidFill>
                  <a:srgbClr val="333333"/>
                </a:solidFill>
                <a:latin typeface="Menlo"/>
              </a:rPr>
              <a:t>(</a:t>
            </a:r>
            <a:r>
              <a:rPr lang="en-US" altLang="zh-CN" sz="1200" dirty="0" err="1">
                <a:solidFill>
                  <a:srgbClr val="333333"/>
                </a:solidFill>
                <a:latin typeface="Menlo"/>
              </a:rPr>
              <a:t>forms.ModelForm</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title </a:t>
            </a:r>
            <a:r>
              <a:rPr lang="en-US" altLang="zh-CN" sz="1200" dirty="0">
                <a:solidFill>
                  <a:srgbClr val="333333"/>
                </a:solidFill>
                <a:latin typeface="Menlo"/>
              </a:rPr>
              <a:t>= </a:t>
            </a:r>
            <a:r>
              <a:rPr lang="en-US" altLang="zh-CN" sz="1200" dirty="0" err="1">
                <a:solidFill>
                  <a:srgbClr val="333333"/>
                </a:solidFill>
                <a:latin typeface="Menlo"/>
              </a:rPr>
              <a:t>forms.CharField</a:t>
            </a:r>
            <a:r>
              <a:rPr lang="en-US" altLang="zh-CN" sz="1200" dirty="0">
                <a:solidFill>
                  <a:srgbClr val="333333"/>
                </a:solidFill>
                <a:latin typeface="Menlo"/>
              </a:rPr>
              <a:t>(</a:t>
            </a:r>
            <a:r>
              <a:rPr lang="en-US" altLang="zh-CN" sz="1200" dirty="0" err="1">
                <a:solidFill>
                  <a:srgbClr val="333333"/>
                </a:solidFill>
                <a:latin typeface="Menlo"/>
              </a:rPr>
              <a:t>max_length</a:t>
            </a:r>
            <a:r>
              <a:rPr lang="en-US" altLang="zh-CN" sz="1200" dirty="0">
                <a:solidFill>
                  <a:srgbClr val="333333"/>
                </a:solidFill>
                <a:latin typeface="Menlo"/>
              </a:rPr>
              <a:t>=</a:t>
            </a:r>
            <a:r>
              <a:rPr lang="en-US" altLang="zh-CN" sz="1200" dirty="0">
                <a:solidFill>
                  <a:srgbClr val="008080"/>
                </a:solidFill>
                <a:latin typeface="Menlo"/>
              </a:rPr>
              <a:t>128</a:t>
            </a:r>
            <a:r>
              <a:rPr lang="en-US" altLang="zh-CN" sz="1200" dirty="0">
                <a:solidFill>
                  <a:srgbClr val="333333"/>
                </a:solidFill>
                <a:latin typeface="Menlo"/>
              </a:rPr>
              <a:t>, </a:t>
            </a:r>
            <a:r>
              <a:rPr lang="en-US" altLang="zh-CN" sz="1200" dirty="0" err="1">
                <a:solidFill>
                  <a:srgbClr val="333333"/>
                </a:solidFill>
                <a:latin typeface="Menlo"/>
              </a:rPr>
              <a:t>help_text</a:t>
            </a:r>
            <a:r>
              <a:rPr lang="en-US" altLang="zh-CN" sz="1200" dirty="0">
                <a:solidFill>
                  <a:srgbClr val="333333"/>
                </a:solidFill>
                <a:latin typeface="Menlo"/>
              </a:rPr>
              <a:t>=</a:t>
            </a:r>
            <a:r>
              <a:rPr lang="en-US" altLang="zh-CN" sz="1200" dirty="0">
                <a:solidFill>
                  <a:srgbClr val="DD1144"/>
                </a:solidFill>
                <a:latin typeface="Menlo"/>
              </a:rPr>
              <a:t>"Please enter the title of the page</a:t>
            </a:r>
            <a:r>
              <a:rPr lang="en-US" altLang="zh-CN" sz="1200" dirty="0" smtClean="0">
                <a:solidFill>
                  <a:srgbClr val="DD1144"/>
                </a:solidFill>
                <a:latin typeface="Menlo"/>
              </a:rPr>
              <a:t>."</a:t>
            </a:r>
            <a:r>
              <a:rPr lang="en-US" altLang="zh-CN" sz="1200" dirty="0" smtClean="0">
                <a:solidFill>
                  <a:srgbClr val="333333"/>
                </a:solidFill>
                <a:latin typeface="Menlo"/>
              </a:rPr>
              <a:t>)</a:t>
            </a: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a:solidFill>
                  <a:srgbClr val="333333"/>
                </a:solidFill>
                <a:latin typeface="Menlo"/>
              </a:rPr>
              <a:t>url = </a:t>
            </a:r>
            <a:r>
              <a:rPr lang="en-US" altLang="zh-CN" sz="1200" dirty="0" err="1">
                <a:solidFill>
                  <a:srgbClr val="333333"/>
                </a:solidFill>
                <a:latin typeface="Menlo"/>
              </a:rPr>
              <a:t>forms.URLField</a:t>
            </a:r>
            <a:r>
              <a:rPr lang="en-US" altLang="zh-CN" sz="1200" dirty="0">
                <a:solidFill>
                  <a:srgbClr val="333333"/>
                </a:solidFill>
                <a:latin typeface="Menlo"/>
              </a:rPr>
              <a:t>(</a:t>
            </a:r>
            <a:r>
              <a:rPr lang="en-US" altLang="zh-CN" sz="1200" dirty="0" err="1">
                <a:solidFill>
                  <a:srgbClr val="333333"/>
                </a:solidFill>
                <a:latin typeface="Menlo"/>
              </a:rPr>
              <a:t>max_length</a:t>
            </a:r>
            <a:r>
              <a:rPr lang="en-US" altLang="zh-CN" sz="1200" dirty="0">
                <a:solidFill>
                  <a:srgbClr val="333333"/>
                </a:solidFill>
                <a:latin typeface="Menlo"/>
              </a:rPr>
              <a:t>=</a:t>
            </a:r>
            <a:r>
              <a:rPr lang="en-US" altLang="zh-CN" sz="1200" dirty="0">
                <a:solidFill>
                  <a:srgbClr val="008080"/>
                </a:solidFill>
                <a:latin typeface="Menlo"/>
              </a:rPr>
              <a:t>200</a:t>
            </a:r>
            <a:r>
              <a:rPr lang="en-US" altLang="zh-CN" sz="1200" dirty="0">
                <a:solidFill>
                  <a:srgbClr val="333333"/>
                </a:solidFill>
                <a:latin typeface="Menlo"/>
              </a:rPr>
              <a:t>, </a:t>
            </a:r>
            <a:r>
              <a:rPr lang="en-US" altLang="zh-CN" sz="1200" dirty="0" err="1">
                <a:solidFill>
                  <a:srgbClr val="333333"/>
                </a:solidFill>
                <a:latin typeface="Menlo"/>
              </a:rPr>
              <a:t>help_text</a:t>
            </a:r>
            <a:r>
              <a:rPr lang="en-US" altLang="zh-CN" sz="1200" dirty="0">
                <a:solidFill>
                  <a:srgbClr val="333333"/>
                </a:solidFill>
                <a:latin typeface="Menlo"/>
              </a:rPr>
              <a:t>=</a:t>
            </a:r>
            <a:r>
              <a:rPr lang="en-US" altLang="zh-CN" sz="1200" dirty="0">
                <a:solidFill>
                  <a:srgbClr val="DD1144"/>
                </a:solidFill>
                <a:latin typeface="Menlo"/>
              </a:rPr>
              <a:t>"Please enter the URL of the page."</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views </a:t>
            </a:r>
            <a:r>
              <a:rPr lang="en-US" altLang="zh-CN" sz="1200" dirty="0">
                <a:solidFill>
                  <a:srgbClr val="333333"/>
                </a:solidFill>
                <a:latin typeface="Menlo"/>
              </a:rPr>
              <a:t>= </a:t>
            </a:r>
            <a:r>
              <a:rPr lang="en-US" altLang="zh-CN" sz="1200" dirty="0" err="1">
                <a:solidFill>
                  <a:srgbClr val="333333"/>
                </a:solidFill>
                <a:latin typeface="Menlo"/>
              </a:rPr>
              <a:t>forms.IntegerField</a:t>
            </a:r>
            <a:r>
              <a:rPr lang="en-US" altLang="zh-CN" sz="1200" dirty="0">
                <a:solidFill>
                  <a:srgbClr val="333333"/>
                </a:solidFill>
                <a:latin typeface="Menlo"/>
              </a:rPr>
              <a:t>(widget=</a:t>
            </a:r>
            <a:r>
              <a:rPr lang="en-US" altLang="zh-CN" sz="1200" dirty="0" err="1">
                <a:solidFill>
                  <a:srgbClr val="333333"/>
                </a:solidFill>
                <a:latin typeface="Menlo"/>
              </a:rPr>
              <a:t>forms.HiddenInput</a:t>
            </a:r>
            <a:r>
              <a:rPr lang="en-US" altLang="zh-CN" sz="1200" dirty="0">
                <a:solidFill>
                  <a:srgbClr val="333333"/>
                </a:solidFill>
                <a:latin typeface="Menlo"/>
              </a:rPr>
              <a:t>(), initial=</a:t>
            </a:r>
            <a:r>
              <a:rPr lang="en-US" altLang="zh-CN" sz="1200" dirty="0">
                <a:solidFill>
                  <a:srgbClr val="008080"/>
                </a:solidFill>
                <a:latin typeface="Menlo"/>
              </a:rPr>
              <a:t>0</a:t>
            </a:r>
            <a:r>
              <a:rPr lang="en-US" altLang="zh-CN" sz="1200" dirty="0">
                <a:solidFill>
                  <a:srgbClr val="333333"/>
                </a:solidFill>
                <a:latin typeface="Menlo"/>
              </a:rPr>
              <a:t>) </a:t>
            </a:r>
            <a:endParaRPr lang="en-US" altLang="zh-CN" sz="1200" dirty="0" smtClean="0">
              <a:solidFill>
                <a:srgbClr val="333333"/>
              </a:solidFill>
              <a:latin typeface="Menlo"/>
            </a:endParaRPr>
          </a:p>
          <a:p>
            <a:endParaRPr lang="en-US" altLang="zh-CN" sz="1200" b="1" dirty="0">
              <a:solidFill>
                <a:srgbClr val="333333"/>
              </a:solidFill>
              <a:latin typeface="Menlo"/>
            </a:endParaRPr>
          </a:p>
          <a:p>
            <a:r>
              <a:rPr lang="en-US" altLang="zh-CN" sz="1200" b="1" dirty="0" smtClean="0">
                <a:solidFill>
                  <a:srgbClr val="333333"/>
                </a:solidFill>
                <a:latin typeface="Menlo"/>
              </a:rPr>
              <a:t>    class</a:t>
            </a:r>
            <a:r>
              <a:rPr lang="en-US" altLang="zh-CN" sz="1200" dirty="0" smtClean="0">
                <a:solidFill>
                  <a:srgbClr val="333333"/>
                </a:solidFill>
                <a:latin typeface="Menlo"/>
              </a:rPr>
              <a:t> </a:t>
            </a:r>
            <a:r>
              <a:rPr lang="en-US" altLang="zh-CN" sz="1200" b="1" dirty="0">
                <a:solidFill>
                  <a:srgbClr val="445588"/>
                </a:solidFill>
                <a:latin typeface="Menlo"/>
              </a:rPr>
              <a:t>Meta</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model </a:t>
            </a:r>
            <a:r>
              <a:rPr lang="en-US" altLang="zh-CN" sz="1200" dirty="0">
                <a:solidFill>
                  <a:srgbClr val="333333"/>
                </a:solidFill>
                <a:latin typeface="Menlo"/>
              </a:rPr>
              <a:t>= Page </a:t>
            </a:r>
          </a:p>
          <a:p>
            <a:r>
              <a:rPr lang="en-US" altLang="zh-CN" sz="1200" dirty="0" smtClean="0">
                <a:solidFill>
                  <a:srgbClr val="333333"/>
                </a:solidFill>
                <a:latin typeface="Menlo"/>
              </a:rPr>
              <a:t>        exclude </a:t>
            </a:r>
            <a:r>
              <a:rPr lang="en-US" altLang="zh-CN" sz="1200" dirty="0">
                <a:solidFill>
                  <a:srgbClr val="333333"/>
                </a:solidFill>
                <a:latin typeface="Menlo"/>
              </a:rPr>
              <a:t>= (</a:t>
            </a:r>
            <a:r>
              <a:rPr lang="en-US" altLang="zh-CN" sz="1200" dirty="0">
                <a:solidFill>
                  <a:srgbClr val="DD1144"/>
                </a:solidFill>
                <a:latin typeface="Menlo"/>
              </a:rPr>
              <a:t>'category</a:t>
            </a:r>
            <a:r>
              <a:rPr lang="en-US" altLang="zh-CN" sz="1200" dirty="0" smtClean="0">
                <a:solidFill>
                  <a:srgbClr val="DD1144"/>
                </a:solidFill>
                <a:latin typeface="Menlo"/>
              </a:rPr>
              <a:t>'</a:t>
            </a:r>
            <a:r>
              <a:rPr lang="en-US" altLang="zh-CN" sz="1200" dirty="0" smtClean="0">
                <a:solidFill>
                  <a:srgbClr val="333333"/>
                </a:solidFill>
                <a:latin typeface="Menlo"/>
              </a:rPr>
              <a:t>,)</a:t>
            </a:r>
            <a:endParaRPr lang="zh-CN" altLang="en-US" sz="1200" dirty="0"/>
          </a:p>
        </p:txBody>
      </p:sp>
    </p:spTree>
    <p:extLst>
      <p:ext uri="{BB962C8B-B14F-4D97-AF65-F5344CB8AC3E}">
        <p14:creationId xmlns:p14="http://schemas.microsoft.com/office/powerpoint/2010/main" val="22421463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23528" y="980728"/>
            <a:ext cx="8424936" cy="5047536"/>
          </a:xfrm>
          <a:prstGeom prst="rect">
            <a:avLst/>
          </a:prstGeom>
        </p:spPr>
        <p:txBody>
          <a:bodyPr wrap="square">
            <a:spAutoFit/>
          </a:bodyPr>
          <a:lstStyle/>
          <a:p>
            <a:r>
              <a:rPr lang="en-US" altLang="zh-CN" sz="1400" dirty="0">
                <a:solidFill>
                  <a:srgbClr val="333333"/>
                </a:solidFill>
                <a:latin typeface="Menlo"/>
              </a:rPr>
              <a:t>{% extends 'base.html' %} </a:t>
            </a:r>
            <a:endParaRPr lang="en-US" altLang="zh-CN" sz="1400" dirty="0" smtClean="0">
              <a:solidFill>
                <a:srgbClr val="333333"/>
              </a:solidFill>
              <a:latin typeface="Menlo"/>
            </a:endParaRPr>
          </a:p>
          <a:p>
            <a:r>
              <a:rPr lang="en-US" altLang="zh-CN" sz="1400" dirty="0" smtClean="0">
                <a:solidFill>
                  <a:srgbClr val="333333"/>
                </a:solidFill>
                <a:latin typeface="Menlo"/>
              </a:rPr>
              <a:t>{% </a:t>
            </a:r>
            <a:r>
              <a:rPr lang="en-US" altLang="zh-CN" sz="1400" b="1" dirty="0">
                <a:solidFill>
                  <a:srgbClr val="333333"/>
                </a:solidFill>
                <a:latin typeface="Menlo"/>
              </a:rPr>
              <a:t>load</a:t>
            </a:r>
            <a:r>
              <a:rPr lang="en-US" altLang="zh-CN" sz="1400" dirty="0">
                <a:solidFill>
                  <a:srgbClr val="333333"/>
                </a:solidFill>
                <a:latin typeface="Menlo"/>
              </a:rPr>
              <a:t> </a:t>
            </a:r>
            <a:r>
              <a:rPr lang="en-US" altLang="zh-CN" sz="1400" dirty="0" err="1">
                <a:solidFill>
                  <a:srgbClr val="333333"/>
                </a:solidFill>
                <a:latin typeface="Menlo"/>
              </a:rPr>
              <a:t>staticfiles</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smtClean="0">
                <a:solidFill>
                  <a:srgbClr val="333333"/>
                </a:solidFill>
                <a:latin typeface="Menlo"/>
              </a:rPr>
              <a:t>{% </a:t>
            </a:r>
            <a:r>
              <a:rPr lang="en-US" altLang="zh-CN" sz="1400" dirty="0">
                <a:solidFill>
                  <a:srgbClr val="333333"/>
                </a:solidFill>
                <a:latin typeface="Menlo"/>
              </a:rPr>
              <a:t>block title </a:t>
            </a:r>
            <a:r>
              <a:rPr lang="en-US" altLang="zh-CN" sz="1400" dirty="0" smtClean="0">
                <a:solidFill>
                  <a:srgbClr val="333333"/>
                </a:solidFill>
                <a:latin typeface="Menlo"/>
              </a:rPr>
              <a:t>%}{{ </a:t>
            </a:r>
            <a:r>
              <a:rPr lang="en-US" altLang="zh-CN" sz="1400" dirty="0" err="1">
                <a:solidFill>
                  <a:srgbClr val="333333"/>
                </a:solidFill>
                <a:latin typeface="Menlo"/>
              </a:rPr>
              <a:t>category_name</a:t>
            </a:r>
            <a:r>
              <a:rPr lang="en-US" altLang="zh-CN" sz="1400" dirty="0">
                <a:solidFill>
                  <a:srgbClr val="333333"/>
                </a:solidFill>
                <a:latin typeface="Menlo"/>
              </a:rPr>
              <a:t> }}{% </a:t>
            </a:r>
            <a:r>
              <a:rPr lang="en-US" altLang="zh-CN" sz="1400" dirty="0" err="1">
                <a:solidFill>
                  <a:srgbClr val="333333"/>
                </a:solidFill>
                <a:latin typeface="Menlo"/>
              </a:rPr>
              <a:t>endblock</a:t>
            </a:r>
            <a:r>
              <a:rPr lang="en-US" altLang="zh-CN" sz="1400" dirty="0">
                <a:solidFill>
                  <a:srgbClr val="333333"/>
                </a:solidFill>
                <a:latin typeface="Menlo"/>
              </a:rPr>
              <a:t> %} </a:t>
            </a:r>
            <a:r>
              <a:rPr lang="en-US" altLang="zh-CN" sz="1400" dirty="0" smtClean="0">
                <a:solidFill>
                  <a:srgbClr val="333333"/>
                </a:solidFill>
                <a:latin typeface="Menlo"/>
              </a:rPr>
              <a:t/>
            </a:r>
            <a:br>
              <a:rPr lang="en-US" altLang="zh-CN" sz="1400" dirty="0" smtClean="0">
                <a:solidFill>
                  <a:srgbClr val="333333"/>
                </a:solidFill>
                <a:latin typeface="Menlo"/>
              </a:rPr>
            </a:br>
            <a:endParaRPr lang="en-US" altLang="zh-CN" sz="1400" dirty="0" smtClean="0">
              <a:solidFill>
                <a:srgbClr val="333333"/>
              </a:solidFill>
              <a:latin typeface="Menlo"/>
            </a:endParaRPr>
          </a:p>
          <a:p>
            <a:r>
              <a:rPr lang="en-US" altLang="zh-CN" sz="1400" dirty="0" smtClean="0">
                <a:solidFill>
                  <a:srgbClr val="333333"/>
                </a:solidFill>
                <a:latin typeface="Menlo"/>
              </a:rPr>
              <a:t>{% </a:t>
            </a:r>
            <a:r>
              <a:rPr lang="en-US" altLang="zh-CN" sz="1400" dirty="0">
                <a:solidFill>
                  <a:srgbClr val="333333"/>
                </a:solidFill>
                <a:latin typeface="Menlo"/>
              </a:rPr>
              <a:t>block </a:t>
            </a:r>
            <a:r>
              <a:rPr lang="en-US" altLang="zh-CN" sz="1400" dirty="0" err="1">
                <a:solidFill>
                  <a:srgbClr val="333333"/>
                </a:solidFill>
                <a:latin typeface="Menlo"/>
              </a:rPr>
              <a:t>body_block</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&lt;</a:t>
            </a:r>
            <a:r>
              <a:rPr lang="en-US" altLang="zh-CN" sz="1400" dirty="0">
                <a:solidFill>
                  <a:srgbClr val="333333"/>
                </a:solidFill>
                <a:latin typeface="Menlo"/>
              </a:rPr>
              <a:t>h1&gt;{{ </a:t>
            </a:r>
            <a:r>
              <a:rPr lang="en-US" altLang="zh-CN" sz="1400" dirty="0" err="1">
                <a:solidFill>
                  <a:srgbClr val="333333"/>
                </a:solidFill>
                <a:latin typeface="Menlo"/>
              </a:rPr>
              <a:t>category_name</a:t>
            </a:r>
            <a:r>
              <a:rPr lang="en-US" altLang="zh-CN" sz="1400" dirty="0">
                <a:solidFill>
                  <a:srgbClr val="333333"/>
                </a:solidFill>
                <a:latin typeface="Menlo"/>
              </a:rPr>
              <a:t> }}&lt;/h1&gt;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b="1" dirty="0">
                <a:solidFill>
                  <a:srgbClr val="333333"/>
                </a:solidFill>
                <a:latin typeface="Menlo"/>
              </a:rPr>
              <a:t>if</a:t>
            </a:r>
            <a:r>
              <a:rPr lang="en-US" altLang="zh-CN" sz="1400" dirty="0">
                <a:solidFill>
                  <a:srgbClr val="333333"/>
                </a:solidFill>
                <a:latin typeface="Menlo"/>
              </a:rPr>
              <a:t> category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b="1" dirty="0">
                <a:solidFill>
                  <a:srgbClr val="333333"/>
                </a:solidFill>
                <a:latin typeface="Menlo"/>
              </a:rPr>
              <a:t>if</a:t>
            </a:r>
            <a:r>
              <a:rPr lang="en-US" altLang="zh-CN" sz="1400" dirty="0">
                <a:solidFill>
                  <a:srgbClr val="333333"/>
                </a:solidFill>
                <a:latin typeface="Menlo"/>
              </a:rPr>
              <a:t> pages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&lt;</a:t>
            </a:r>
            <a:r>
              <a:rPr lang="en-US" altLang="zh-CN" sz="1400" dirty="0" err="1">
                <a:solidFill>
                  <a:srgbClr val="333333"/>
                </a:solidFill>
                <a:latin typeface="Menlo"/>
              </a:rPr>
              <a:t>ul</a:t>
            </a:r>
            <a:r>
              <a:rPr lang="en-US" altLang="zh-CN" sz="1400" dirty="0">
                <a:solidFill>
                  <a:srgbClr val="333333"/>
                </a:solidFill>
                <a:latin typeface="Menlo"/>
              </a:rPr>
              <a:t>&gt;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b="1" dirty="0">
                <a:solidFill>
                  <a:srgbClr val="333333"/>
                </a:solidFill>
                <a:latin typeface="Menlo"/>
              </a:rPr>
              <a:t>for</a:t>
            </a:r>
            <a:r>
              <a:rPr lang="en-US" altLang="zh-CN" sz="1400" dirty="0">
                <a:solidFill>
                  <a:srgbClr val="333333"/>
                </a:solidFill>
                <a:latin typeface="Menlo"/>
              </a:rPr>
              <a:t> page </a:t>
            </a:r>
            <a:r>
              <a:rPr lang="en-US" altLang="zh-CN" sz="1400" b="1" dirty="0">
                <a:solidFill>
                  <a:srgbClr val="333333"/>
                </a:solidFill>
                <a:latin typeface="Menlo"/>
              </a:rPr>
              <a:t>in</a:t>
            </a:r>
            <a:r>
              <a:rPr lang="en-US" altLang="zh-CN" sz="1400" dirty="0">
                <a:solidFill>
                  <a:srgbClr val="333333"/>
                </a:solidFill>
                <a:latin typeface="Menlo"/>
              </a:rPr>
              <a:t> pages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&lt;</a:t>
            </a:r>
            <a:r>
              <a:rPr lang="en-US" altLang="zh-CN" sz="1400" dirty="0">
                <a:solidFill>
                  <a:srgbClr val="333333"/>
                </a:solidFill>
                <a:latin typeface="Menlo"/>
              </a:rPr>
              <a:t>li&gt;&lt;a </a:t>
            </a:r>
            <a:r>
              <a:rPr lang="en-US" altLang="zh-CN" sz="1400" dirty="0" err="1">
                <a:solidFill>
                  <a:srgbClr val="333333"/>
                </a:solidFill>
                <a:latin typeface="Menlo"/>
              </a:rPr>
              <a:t>href</a:t>
            </a:r>
            <a:r>
              <a:rPr lang="en-US" altLang="zh-CN" sz="1400" dirty="0">
                <a:solidFill>
                  <a:srgbClr val="333333"/>
                </a:solidFill>
                <a:latin typeface="Menlo"/>
              </a:rPr>
              <a:t>=</a:t>
            </a:r>
            <a:r>
              <a:rPr lang="en-US" altLang="zh-CN" sz="1400" dirty="0">
                <a:solidFill>
                  <a:srgbClr val="DD1144"/>
                </a:solidFill>
                <a:latin typeface="Menlo"/>
              </a:rPr>
              <a:t>"{{ page.url }}"</a:t>
            </a:r>
            <a:r>
              <a:rPr lang="en-US" altLang="zh-CN" sz="1400" dirty="0">
                <a:solidFill>
                  <a:srgbClr val="333333"/>
                </a:solidFill>
                <a:latin typeface="Menlo"/>
              </a:rPr>
              <a:t>&gt;{{ </a:t>
            </a:r>
            <a:r>
              <a:rPr lang="en-US" altLang="zh-CN" sz="1400" dirty="0" err="1">
                <a:solidFill>
                  <a:srgbClr val="333333"/>
                </a:solidFill>
                <a:latin typeface="Menlo"/>
              </a:rPr>
              <a:t>page.title</a:t>
            </a:r>
            <a:r>
              <a:rPr lang="en-US" altLang="zh-CN" sz="1400" dirty="0">
                <a:solidFill>
                  <a:srgbClr val="333333"/>
                </a:solidFill>
                <a:latin typeface="Menlo"/>
              </a:rPr>
              <a:t> }}&lt;/a&gt;&lt;/li&gt;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endfor</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&lt;/</a:t>
            </a:r>
            <a:r>
              <a:rPr lang="en-US" altLang="zh-CN" sz="1400" dirty="0" err="1">
                <a:solidFill>
                  <a:srgbClr val="333333"/>
                </a:solidFill>
                <a:latin typeface="Menlo"/>
              </a:rPr>
              <a:t>ul</a:t>
            </a:r>
            <a:r>
              <a:rPr lang="en-US" altLang="zh-CN" sz="1400" dirty="0">
                <a:solidFill>
                  <a:srgbClr val="333333"/>
                </a:solidFill>
                <a:latin typeface="Menlo"/>
              </a:rPr>
              <a:t>&gt;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b="1" dirty="0">
                <a:solidFill>
                  <a:srgbClr val="333333"/>
                </a:solidFill>
                <a:latin typeface="Menlo"/>
              </a:rPr>
              <a:t>else</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&lt;</a:t>
            </a:r>
            <a:r>
              <a:rPr lang="en-US" altLang="zh-CN" sz="1400" dirty="0">
                <a:solidFill>
                  <a:srgbClr val="333333"/>
                </a:solidFill>
                <a:latin typeface="Menlo"/>
              </a:rPr>
              <a:t>strong&gt;</a:t>
            </a:r>
            <a:r>
              <a:rPr lang="en-US" altLang="zh-CN" sz="1400" b="1" dirty="0">
                <a:solidFill>
                  <a:srgbClr val="333333"/>
                </a:solidFill>
                <a:latin typeface="Menlo"/>
              </a:rPr>
              <a:t>No</a:t>
            </a:r>
            <a:r>
              <a:rPr lang="en-US" altLang="zh-CN" sz="1400" dirty="0">
                <a:solidFill>
                  <a:srgbClr val="333333"/>
                </a:solidFill>
                <a:latin typeface="Menlo"/>
              </a:rPr>
              <a:t> pages currently </a:t>
            </a:r>
            <a:r>
              <a:rPr lang="en-US" altLang="zh-CN" sz="1400" b="1" dirty="0">
                <a:solidFill>
                  <a:srgbClr val="333333"/>
                </a:solidFill>
                <a:latin typeface="Menlo"/>
              </a:rPr>
              <a:t>in</a:t>
            </a:r>
            <a:r>
              <a:rPr lang="en-US" altLang="zh-CN" sz="1400" dirty="0">
                <a:solidFill>
                  <a:srgbClr val="333333"/>
                </a:solidFill>
                <a:latin typeface="Menlo"/>
              </a:rPr>
              <a:t> category.&lt;/strong&gt;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endif</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b="1" dirty="0">
                <a:solidFill>
                  <a:srgbClr val="333333"/>
                </a:solidFill>
                <a:latin typeface="Menlo"/>
              </a:rPr>
              <a:t>if</a:t>
            </a:r>
            <a:r>
              <a:rPr lang="en-US" altLang="zh-CN" sz="1400" dirty="0">
                <a:solidFill>
                  <a:srgbClr val="333333"/>
                </a:solidFill>
                <a:latin typeface="Menlo"/>
              </a:rPr>
              <a:t> </a:t>
            </a:r>
            <a:r>
              <a:rPr lang="en-US" altLang="zh-CN" sz="1400" b="1" dirty="0" err="1">
                <a:solidFill>
                  <a:srgbClr val="333333"/>
                </a:solidFill>
                <a:latin typeface="Menlo"/>
              </a:rPr>
              <a:t>user</a:t>
            </a:r>
            <a:r>
              <a:rPr lang="en-US" altLang="zh-CN" sz="1400" dirty="0" err="1">
                <a:solidFill>
                  <a:srgbClr val="333333"/>
                </a:solidFill>
                <a:latin typeface="Menlo"/>
              </a:rPr>
              <a:t>.is_authenticated</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&lt;</a:t>
            </a:r>
            <a:r>
              <a:rPr lang="en-US" altLang="zh-CN" sz="1400" dirty="0">
                <a:solidFill>
                  <a:srgbClr val="333333"/>
                </a:solidFill>
                <a:latin typeface="Menlo"/>
              </a:rPr>
              <a:t>a </a:t>
            </a:r>
            <a:r>
              <a:rPr lang="en-US" altLang="zh-CN" sz="1400" dirty="0" err="1">
                <a:solidFill>
                  <a:srgbClr val="333333"/>
                </a:solidFill>
                <a:latin typeface="Menlo"/>
              </a:rPr>
              <a:t>href</a:t>
            </a:r>
            <a:r>
              <a:rPr lang="en-US" altLang="zh-CN" sz="1400" dirty="0">
                <a:solidFill>
                  <a:srgbClr val="333333"/>
                </a:solidFill>
                <a:latin typeface="Menlo"/>
              </a:rPr>
              <a:t>=</a:t>
            </a:r>
            <a:r>
              <a:rPr lang="en-US" altLang="zh-CN" sz="1400" dirty="0">
                <a:solidFill>
                  <a:srgbClr val="DD1144"/>
                </a:solidFill>
                <a:latin typeface="Menlo"/>
              </a:rPr>
              <a:t>"/</a:t>
            </a:r>
            <a:r>
              <a:rPr lang="en-US" altLang="zh-CN" sz="1400" dirty="0" err="1">
                <a:solidFill>
                  <a:srgbClr val="DD1144"/>
                </a:solidFill>
                <a:latin typeface="Menlo"/>
              </a:rPr>
              <a:t>rango</a:t>
            </a:r>
            <a:r>
              <a:rPr lang="en-US" altLang="zh-CN" sz="1400" dirty="0">
                <a:solidFill>
                  <a:srgbClr val="DD1144"/>
                </a:solidFill>
                <a:latin typeface="Menlo"/>
              </a:rPr>
              <a:t>/category/{{</a:t>
            </a:r>
            <a:r>
              <a:rPr lang="en-US" altLang="zh-CN" sz="1400" dirty="0" err="1">
                <a:solidFill>
                  <a:srgbClr val="DD1144"/>
                </a:solidFill>
                <a:latin typeface="Menlo"/>
              </a:rPr>
              <a:t>category.slug</a:t>
            </a:r>
            <a:r>
              <a:rPr lang="en-US" altLang="zh-CN" sz="1400" dirty="0">
                <a:solidFill>
                  <a:srgbClr val="DD1144"/>
                </a:solidFill>
                <a:latin typeface="Menlo"/>
              </a:rPr>
              <a:t>}}/</a:t>
            </a:r>
            <a:r>
              <a:rPr lang="en-US" altLang="zh-CN" sz="1400" dirty="0" err="1">
                <a:solidFill>
                  <a:srgbClr val="DD1144"/>
                </a:solidFill>
                <a:latin typeface="Menlo"/>
              </a:rPr>
              <a:t>add_page</a:t>
            </a:r>
            <a:r>
              <a:rPr lang="en-US" altLang="zh-CN" sz="1400" dirty="0">
                <a:solidFill>
                  <a:srgbClr val="DD1144"/>
                </a:solidFill>
                <a:latin typeface="Menlo"/>
              </a:rPr>
              <a:t>/"</a:t>
            </a:r>
            <a:r>
              <a:rPr lang="en-US" altLang="zh-CN" sz="1400" dirty="0">
                <a:solidFill>
                  <a:srgbClr val="333333"/>
                </a:solidFill>
                <a:latin typeface="Menlo"/>
              </a:rPr>
              <a:t>&gt;</a:t>
            </a:r>
            <a:r>
              <a:rPr lang="en-US" altLang="zh-CN" sz="1400" b="1" dirty="0">
                <a:solidFill>
                  <a:srgbClr val="333333"/>
                </a:solidFill>
                <a:latin typeface="Menlo"/>
              </a:rPr>
              <a:t>Add</a:t>
            </a:r>
            <a:r>
              <a:rPr lang="en-US" altLang="zh-CN" sz="1400" dirty="0">
                <a:solidFill>
                  <a:srgbClr val="333333"/>
                </a:solidFill>
                <a:latin typeface="Menlo"/>
              </a:rPr>
              <a:t> a Page&lt;/a&gt; </a:t>
            </a:r>
            <a:r>
              <a:rPr lang="en-US" altLang="zh-CN" sz="1400" dirty="0" smtClean="0">
                <a:solidFill>
                  <a:srgbClr val="333333"/>
                </a:solidFill>
                <a:latin typeface="Menlo"/>
              </a:rPr>
              <a:t>{% </a:t>
            </a:r>
            <a:r>
              <a:rPr lang="en-US" altLang="zh-CN" sz="1400" dirty="0" err="1">
                <a:solidFill>
                  <a:srgbClr val="333333"/>
                </a:solidFill>
                <a:latin typeface="Menlo"/>
              </a:rPr>
              <a:t>endif</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b="1" dirty="0">
                <a:solidFill>
                  <a:srgbClr val="333333"/>
                </a:solidFill>
                <a:latin typeface="Menlo"/>
              </a:rPr>
              <a:t>else</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The </a:t>
            </a:r>
            <a:r>
              <a:rPr lang="en-US" altLang="zh-CN" sz="1400" dirty="0">
                <a:solidFill>
                  <a:srgbClr val="333333"/>
                </a:solidFill>
                <a:latin typeface="Menlo"/>
              </a:rPr>
              <a:t>specified category {{ </a:t>
            </a:r>
            <a:r>
              <a:rPr lang="en-US" altLang="zh-CN" sz="1400" dirty="0" err="1">
                <a:solidFill>
                  <a:srgbClr val="333333"/>
                </a:solidFill>
                <a:latin typeface="Menlo"/>
              </a:rPr>
              <a:t>category_name</a:t>
            </a:r>
            <a:r>
              <a:rPr lang="en-US" altLang="zh-CN" sz="1400" dirty="0">
                <a:solidFill>
                  <a:srgbClr val="333333"/>
                </a:solidFill>
                <a:latin typeface="Menlo"/>
              </a:rPr>
              <a:t> }} does </a:t>
            </a:r>
            <a:r>
              <a:rPr lang="en-US" altLang="zh-CN" sz="1400" b="1" dirty="0">
                <a:solidFill>
                  <a:srgbClr val="333333"/>
                </a:solidFill>
                <a:latin typeface="Menlo"/>
              </a:rPr>
              <a:t>not</a:t>
            </a:r>
            <a:r>
              <a:rPr lang="en-US" altLang="zh-CN" sz="1400" dirty="0">
                <a:solidFill>
                  <a:srgbClr val="333333"/>
                </a:solidFill>
                <a:latin typeface="Menlo"/>
              </a:rPr>
              <a:t> exist!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endif</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smtClean="0">
                <a:solidFill>
                  <a:srgbClr val="333333"/>
                </a:solidFill>
                <a:latin typeface="Menlo"/>
              </a:rPr>
              <a:t>{% </a:t>
            </a:r>
            <a:r>
              <a:rPr lang="en-US" altLang="zh-CN" sz="1400" dirty="0" err="1">
                <a:solidFill>
                  <a:srgbClr val="333333"/>
                </a:solidFill>
                <a:latin typeface="Menlo"/>
              </a:rPr>
              <a:t>endblock</a:t>
            </a:r>
            <a:r>
              <a:rPr lang="en-US" altLang="zh-CN" sz="1400" dirty="0">
                <a:solidFill>
                  <a:srgbClr val="333333"/>
                </a:solidFill>
                <a:latin typeface="Menlo"/>
              </a:rPr>
              <a:t> %}</a:t>
            </a:r>
            <a:endParaRPr lang="zh-CN" altLang="en-US" sz="1400" dirty="0"/>
          </a:p>
        </p:txBody>
      </p:sp>
    </p:spTree>
    <p:extLst>
      <p:ext uri="{BB962C8B-B14F-4D97-AF65-F5344CB8AC3E}">
        <p14:creationId xmlns:p14="http://schemas.microsoft.com/office/powerpoint/2010/main" val="2914904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57200" y="1038051"/>
            <a:ext cx="8229600" cy="4857403"/>
          </a:xfrm>
        </p:spPr>
        <p:txBody>
          <a:bodyPr/>
          <a:lstStyle/>
          <a:p>
            <a:pPr marL="342900" indent="-342900">
              <a:buFont typeface="Wingdings" panose="05000000000000000000" pitchFamily="2" charset="2"/>
              <a:buChar char="l"/>
            </a:pPr>
            <a:r>
              <a:rPr lang="zh-CN" altLang="en-US" dirty="0"/>
              <a:t>到目前为止我们可以直接的在模板里键入页面</a:t>
            </a:r>
            <a:r>
              <a:rPr lang="en-US" altLang="zh-CN" dirty="0"/>
              <a:t>/</a:t>
            </a:r>
            <a:r>
              <a:rPr lang="zh-CN" altLang="en-US" dirty="0"/>
              <a:t>视图的</a:t>
            </a:r>
            <a:r>
              <a:rPr lang="en-US" altLang="zh-CN" dirty="0"/>
              <a:t>URL,</a:t>
            </a:r>
            <a:r>
              <a:rPr lang="zh-CN" altLang="en-US" dirty="0"/>
              <a:t>例如</a:t>
            </a:r>
            <a:r>
              <a:rPr lang="en-US" altLang="zh-CN" dirty="0"/>
              <a:t>&lt;a </a:t>
            </a:r>
            <a:r>
              <a:rPr lang="en-US" altLang="zh-CN" dirty="0" err="1"/>
              <a:t>href</a:t>
            </a:r>
            <a:r>
              <a:rPr lang="en-US" altLang="zh-CN" dirty="0"/>
              <a:t>="/</a:t>
            </a:r>
            <a:r>
              <a:rPr lang="en-US" altLang="zh-CN" dirty="0" err="1"/>
              <a:t>rango</a:t>
            </a:r>
            <a:r>
              <a:rPr lang="en-US" altLang="zh-CN" dirty="0"/>
              <a:t>/about/"&gt; About &lt;/a&gt;.</a:t>
            </a:r>
            <a:r>
              <a:rPr lang="zh-CN" altLang="en-US" dirty="0"/>
              <a:t>然而最好的方式是使用</a:t>
            </a:r>
            <a:r>
              <a:rPr lang="en-US" altLang="zh-CN" dirty="0"/>
              <a:t>url</a:t>
            </a:r>
            <a:r>
              <a:rPr lang="zh-CN" altLang="en-US" dirty="0"/>
              <a:t>模板标签来查找在</a:t>
            </a:r>
            <a:r>
              <a:rPr lang="en-US" altLang="zh-CN" dirty="0"/>
              <a:t>urls.py</a:t>
            </a:r>
            <a:r>
              <a:rPr lang="zh-CN" altLang="en-US" dirty="0"/>
              <a:t>文件中的</a:t>
            </a:r>
            <a:r>
              <a:rPr lang="en-US" altLang="zh-CN" dirty="0"/>
              <a:t>url.</a:t>
            </a:r>
            <a:r>
              <a:rPr lang="zh-CN" altLang="en-US" dirty="0"/>
              <a:t>我们需要改写一下</a:t>
            </a:r>
            <a:r>
              <a:rPr lang="en-US" altLang="zh-CN" dirty="0" smtClean="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现在可以修改基础模板的</a:t>
            </a:r>
            <a:r>
              <a:rPr lang="en-US" altLang="zh-CN" dirty="0"/>
              <a:t>url</a:t>
            </a:r>
            <a:r>
              <a:rPr lang="zh-CN" altLang="en-US" dirty="0"/>
              <a:t>模板标签</a:t>
            </a:r>
            <a:r>
              <a:rPr lang="en-US" altLang="zh-CN" dirty="0"/>
              <a:t>:</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1115616" y="2564904"/>
            <a:ext cx="6193808" cy="369332"/>
          </a:xfrm>
          <a:prstGeom prst="rect">
            <a:avLst/>
          </a:prstGeom>
        </p:spPr>
        <p:txBody>
          <a:bodyPr wrap="square">
            <a:spAutoFit/>
          </a:bodyPr>
          <a:lstStyle/>
          <a:p>
            <a:r>
              <a:rPr lang="en-US" altLang="zh-CN" dirty="0">
                <a:solidFill>
                  <a:srgbClr val="000080"/>
                </a:solidFill>
                <a:latin typeface="Menlo"/>
              </a:rPr>
              <a:t>&lt;li&gt;&lt;a </a:t>
            </a:r>
            <a:r>
              <a:rPr lang="en-US" altLang="zh-CN" dirty="0" err="1">
                <a:solidFill>
                  <a:srgbClr val="008080"/>
                </a:solidFill>
                <a:latin typeface="Menlo"/>
              </a:rPr>
              <a:t>href</a:t>
            </a:r>
            <a:r>
              <a:rPr lang="en-US" altLang="zh-CN" dirty="0">
                <a:solidFill>
                  <a:srgbClr val="000080"/>
                </a:solidFill>
                <a:latin typeface="Menlo"/>
              </a:rPr>
              <a:t>=</a:t>
            </a:r>
            <a:r>
              <a:rPr lang="en-US" altLang="zh-CN" dirty="0">
                <a:solidFill>
                  <a:srgbClr val="DD1144"/>
                </a:solidFill>
                <a:latin typeface="Menlo"/>
              </a:rPr>
              <a:t>"{% url 'about' %}"</a:t>
            </a:r>
            <a:r>
              <a:rPr lang="en-US" altLang="zh-CN" dirty="0">
                <a:solidFill>
                  <a:srgbClr val="000080"/>
                </a:solidFill>
                <a:latin typeface="Menlo"/>
              </a:rPr>
              <a:t>&gt;</a:t>
            </a:r>
            <a:r>
              <a:rPr lang="en-US" altLang="zh-CN" dirty="0">
                <a:solidFill>
                  <a:srgbClr val="333333"/>
                </a:solidFill>
                <a:latin typeface="Menlo"/>
              </a:rPr>
              <a:t>About</a:t>
            </a:r>
            <a:r>
              <a:rPr lang="en-US" altLang="zh-CN" dirty="0">
                <a:solidFill>
                  <a:srgbClr val="000080"/>
                </a:solidFill>
                <a:latin typeface="Menlo"/>
              </a:rPr>
              <a:t>&lt;/a&gt;&lt;/li&gt;</a:t>
            </a:r>
            <a:endParaRPr lang="zh-CN" altLang="en-US" dirty="0"/>
          </a:p>
        </p:txBody>
      </p:sp>
      <p:sp>
        <p:nvSpPr>
          <p:cNvPr id="6" name="矩形 5"/>
          <p:cNvSpPr/>
          <p:nvPr/>
        </p:nvSpPr>
        <p:spPr>
          <a:xfrm>
            <a:off x="719008" y="3356992"/>
            <a:ext cx="7705984" cy="2893100"/>
          </a:xfrm>
          <a:prstGeom prst="rect">
            <a:avLst/>
          </a:prstGeom>
        </p:spPr>
        <p:txBody>
          <a:bodyPr wrap="square">
            <a:spAutoFit/>
          </a:bodyPr>
          <a:lstStyle/>
          <a:p>
            <a:r>
              <a:rPr lang="en-US" altLang="zh-CN" sz="1400" dirty="0">
                <a:solidFill>
                  <a:srgbClr val="000080"/>
                </a:solidFill>
                <a:latin typeface="Menlo"/>
              </a:rPr>
              <a:t>&lt;div&gt;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err="1">
                <a:solidFill>
                  <a:srgbClr val="000080"/>
                </a:solidFill>
                <a:latin typeface="Menlo"/>
              </a:rPr>
              <a:t>ul</a:t>
            </a:r>
            <a:r>
              <a:rPr lang="en-US" altLang="zh-CN" sz="1400" dirty="0">
                <a:solidFill>
                  <a:srgbClr val="000080"/>
                </a:solidFill>
                <a:latin typeface="Menlo"/>
              </a:rPr>
              <a:t>&gt;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a:solidFill>
                  <a:srgbClr val="333333"/>
                </a:solidFill>
                <a:latin typeface="Menlo"/>
              </a:rPr>
              <a:t>if </a:t>
            </a:r>
            <a:r>
              <a:rPr lang="en-US" altLang="zh-CN" sz="1400" dirty="0" err="1">
                <a:solidFill>
                  <a:srgbClr val="333333"/>
                </a:solidFill>
                <a:latin typeface="Menlo"/>
              </a:rPr>
              <a:t>user.is_authenticated</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li</a:t>
            </a:r>
            <a:r>
              <a:rPr lang="en-US" altLang="zh-CN" sz="1400" dirty="0" smtClean="0">
                <a:solidFill>
                  <a:srgbClr val="000080"/>
                </a:solidFill>
                <a:latin typeface="Menlo"/>
              </a:rPr>
              <a:t>&gt;&lt;</a:t>
            </a:r>
            <a:r>
              <a:rPr lang="en-US" altLang="zh-CN" sz="1400" dirty="0">
                <a:solidFill>
                  <a:srgbClr val="000080"/>
                </a:solidFill>
                <a:latin typeface="Menlo"/>
              </a:rPr>
              <a: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 url 'restricted' %}"</a:t>
            </a:r>
            <a:r>
              <a:rPr lang="en-US" altLang="zh-CN" sz="1400" dirty="0">
                <a:solidFill>
                  <a:srgbClr val="000080"/>
                </a:solidFill>
                <a:latin typeface="Menlo"/>
              </a:rPr>
              <a:t>&gt;</a:t>
            </a:r>
            <a:r>
              <a:rPr lang="en-US" altLang="zh-CN" sz="1400" dirty="0">
                <a:solidFill>
                  <a:srgbClr val="333333"/>
                </a:solidFill>
                <a:latin typeface="Menlo"/>
              </a:rPr>
              <a:t>Restricted Page</a:t>
            </a:r>
            <a:r>
              <a:rPr lang="en-US" altLang="zh-CN" sz="1400" dirty="0">
                <a:solidFill>
                  <a:srgbClr val="000080"/>
                </a:solidFill>
                <a:latin typeface="Menlo"/>
              </a:rPr>
              <a:t>&lt;/a&gt;&lt;/li&gt;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 url 'logout' %}"</a:t>
            </a:r>
            <a:r>
              <a:rPr lang="en-US" altLang="zh-CN" sz="1400" dirty="0">
                <a:solidFill>
                  <a:srgbClr val="000080"/>
                </a:solidFill>
                <a:latin typeface="Menlo"/>
              </a:rPr>
              <a:t>&gt;</a:t>
            </a:r>
            <a:r>
              <a:rPr lang="en-US" altLang="zh-CN" sz="1400" dirty="0">
                <a:solidFill>
                  <a:srgbClr val="333333"/>
                </a:solidFill>
                <a:latin typeface="Menlo"/>
              </a:rPr>
              <a:t>Logout</a:t>
            </a:r>
            <a:r>
              <a:rPr lang="en-US" altLang="zh-CN" sz="1400" dirty="0">
                <a:solidFill>
                  <a:srgbClr val="000080"/>
                </a:solidFill>
                <a:latin typeface="Menlo"/>
              </a:rPr>
              <a:t>&lt;/a&gt;&lt;/li&gt;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 url '</a:t>
            </a:r>
            <a:r>
              <a:rPr lang="en-US" altLang="zh-CN" sz="1400" dirty="0" err="1">
                <a:solidFill>
                  <a:srgbClr val="DD1144"/>
                </a:solidFill>
                <a:latin typeface="Menlo"/>
              </a:rPr>
              <a:t>add_category</a:t>
            </a:r>
            <a:r>
              <a:rPr lang="en-US" altLang="zh-CN" sz="1400" dirty="0">
                <a:solidFill>
                  <a:srgbClr val="DD1144"/>
                </a:solidFill>
                <a:latin typeface="Menlo"/>
              </a:rPr>
              <a:t>' %}"</a:t>
            </a:r>
            <a:r>
              <a:rPr lang="en-US" altLang="zh-CN" sz="1400" dirty="0">
                <a:solidFill>
                  <a:srgbClr val="000080"/>
                </a:solidFill>
                <a:latin typeface="Menlo"/>
              </a:rPr>
              <a:t>&gt;</a:t>
            </a:r>
            <a:r>
              <a:rPr lang="en-US" altLang="zh-CN" sz="1400" dirty="0">
                <a:solidFill>
                  <a:srgbClr val="333333"/>
                </a:solidFill>
                <a:latin typeface="Menlo"/>
              </a:rPr>
              <a:t>Add a New Category</a:t>
            </a:r>
            <a:r>
              <a:rPr lang="en-US" altLang="zh-CN" sz="1400" dirty="0">
                <a:solidFill>
                  <a:srgbClr val="000080"/>
                </a:solidFill>
                <a:latin typeface="Menlo"/>
              </a:rPr>
              <a:t>&lt;/a&gt;&lt;/li&gt;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a:solidFill>
                  <a:srgbClr val="333333"/>
                </a:solidFill>
                <a:latin typeface="Menlo"/>
              </a:rPr>
              <a:t>else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 url 'register' %}"</a:t>
            </a:r>
            <a:r>
              <a:rPr lang="en-US" altLang="zh-CN" sz="1400" dirty="0">
                <a:solidFill>
                  <a:srgbClr val="000080"/>
                </a:solidFill>
                <a:latin typeface="Menlo"/>
              </a:rPr>
              <a:t>&gt;</a:t>
            </a:r>
            <a:r>
              <a:rPr lang="en-US" altLang="zh-CN" sz="1400" dirty="0">
                <a:solidFill>
                  <a:srgbClr val="333333"/>
                </a:solidFill>
                <a:latin typeface="Menlo"/>
              </a:rPr>
              <a:t>Register Here</a:t>
            </a:r>
            <a:r>
              <a:rPr lang="en-US" altLang="zh-CN" sz="1400" dirty="0">
                <a:solidFill>
                  <a:srgbClr val="000080"/>
                </a:solidFill>
                <a:latin typeface="Menlo"/>
              </a:rPr>
              <a:t>&lt;/a&gt;&lt;/li&gt;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 url 'login' %}"</a:t>
            </a:r>
            <a:r>
              <a:rPr lang="en-US" altLang="zh-CN" sz="1400" dirty="0">
                <a:solidFill>
                  <a:srgbClr val="000080"/>
                </a:solidFill>
                <a:latin typeface="Menlo"/>
              </a:rPr>
              <a:t>&gt;</a:t>
            </a:r>
            <a:r>
              <a:rPr lang="en-US" altLang="zh-CN" sz="1400" dirty="0">
                <a:solidFill>
                  <a:srgbClr val="333333"/>
                </a:solidFill>
                <a:latin typeface="Menlo"/>
              </a:rPr>
              <a:t>Login</a:t>
            </a:r>
            <a:r>
              <a:rPr lang="en-US" altLang="zh-CN" sz="1400" dirty="0">
                <a:solidFill>
                  <a:srgbClr val="000080"/>
                </a:solidFill>
                <a:latin typeface="Menlo"/>
              </a:rPr>
              <a:t>&lt;/a&gt;&lt;/li&gt;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 </a:t>
            </a:r>
            <a:r>
              <a:rPr lang="en-US" altLang="zh-CN" sz="1400" dirty="0" err="1">
                <a:solidFill>
                  <a:srgbClr val="333333"/>
                </a:solidFill>
                <a:latin typeface="Menlo"/>
              </a:rPr>
              <a:t>endif</a:t>
            </a:r>
            <a:r>
              <a:rPr lang="en-US" altLang="zh-CN" sz="1400" dirty="0">
                <a:solidFill>
                  <a:srgbClr val="333333"/>
                </a:solidFill>
                <a:latin typeface="Menlo"/>
              </a:rPr>
              <a:t> %}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a:solidFill>
                  <a:srgbClr val="000080"/>
                </a:solidFill>
                <a:latin typeface="Menlo"/>
              </a:rPr>
              <a:t>li&gt;&lt;a </a:t>
            </a:r>
            <a:r>
              <a:rPr lang="en-US" altLang="zh-CN" sz="1400" dirty="0" err="1">
                <a:solidFill>
                  <a:srgbClr val="008080"/>
                </a:solidFill>
                <a:latin typeface="Menlo"/>
              </a:rPr>
              <a:t>href</a:t>
            </a:r>
            <a:r>
              <a:rPr lang="en-US" altLang="zh-CN" sz="1400" dirty="0">
                <a:solidFill>
                  <a:srgbClr val="000080"/>
                </a:solidFill>
                <a:latin typeface="Menlo"/>
              </a:rPr>
              <a:t>=</a:t>
            </a:r>
            <a:r>
              <a:rPr lang="en-US" altLang="zh-CN" sz="1400" dirty="0">
                <a:solidFill>
                  <a:srgbClr val="DD1144"/>
                </a:solidFill>
                <a:latin typeface="Menlo"/>
              </a:rPr>
              <a:t>"{% url 'about' %}"</a:t>
            </a:r>
            <a:r>
              <a:rPr lang="en-US" altLang="zh-CN" sz="1400" dirty="0">
                <a:solidFill>
                  <a:srgbClr val="000080"/>
                </a:solidFill>
                <a:latin typeface="Menlo"/>
              </a:rPr>
              <a:t>&gt;</a:t>
            </a:r>
            <a:r>
              <a:rPr lang="en-US" altLang="zh-CN" sz="1400" dirty="0">
                <a:solidFill>
                  <a:srgbClr val="333333"/>
                </a:solidFill>
                <a:latin typeface="Menlo"/>
              </a:rPr>
              <a:t>About</a:t>
            </a:r>
            <a:r>
              <a:rPr lang="en-US" altLang="zh-CN" sz="1400" dirty="0">
                <a:solidFill>
                  <a:srgbClr val="000080"/>
                </a:solidFill>
                <a:latin typeface="Menlo"/>
              </a:rPr>
              <a:t>&lt;/a&gt;&lt;/li&gt;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a:solidFill>
                  <a:srgbClr val="333333"/>
                </a:solidFill>
                <a:latin typeface="Menlo"/>
              </a:rPr>
              <a:t> </a:t>
            </a:r>
            <a:r>
              <a:rPr lang="en-US" altLang="zh-CN" sz="1400" dirty="0" smtClean="0">
                <a:solidFill>
                  <a:srgbClr val="333333"/>
                </a:solidFill>
                <a:latin typeface="Menlo"/>
              </a:rPr>
              <a:t>   </a:t>
            </a:r>
            <a:r>
              <a:rPr lang="en-US" altLang="zh-CN" sz="1400" dirty="0" smtClean="0">
                <a:solidFill>
                  <a:srgbClr val="000080"/>
                </a:solidFill>
                <a:latin typeface="Menlo"/>
              </a:rPr>
              <a:t>&lt;/</a:t>
            </a:r>
            <a:r>
              <a:rPr lang="en-US" altLang="zh-CN" sz="1400" dirty="0" err="1">
                <a:solidFill>
                  <a:srgbClr val="000080"/>
                </a:solidFill>
                <a:latin typeface="Menlo"/>
              </a:rPr>
              <a:t>ul</a:t>
            </a:r>
            <a:r>
              <a:rPr lang="en-US" altLang="zh-CN" sz="1400" dirty="0">
                <a:solidFill>
                  <a:srgbClr val="000080"/>
                </a:solidFill>
                <a:latin typeface="Menlo"/>
              </a:rPr>
              <a:t>&gt;</a:t>
            </a:r>
            <a:r>
              <a:rPr lang="en-US" altLang="zh-CN" sz="1400" dirty="0">
                <a:solidFill>
                  <a:srgbClr val="333333"/>
                </a:solidFill>
                <a:latin typeface="Menlo"/>
              </a:rPr>
              <a:t> </a:t>
            </a:r>
            <a:endParaRPr lang="en-US" altLang="zh-CN" sz="1400" dirty="0" smtClean="0">
              <a:solidFill>
                <a:srgbClr val="333333"/>
              </a:solidFill>
              <a:latin typeface="Menlo"/>
            </a:endParaRPr>
          </a:p>
          <a:p>
            <a:r>
              <a:rPr lang="en-US" altLang="zh-CN" sz="1400" dirty="0" smtClean="0">
                <a:solidFill>
                  <a:srgbClr val="000080"/>
                </a:solidFill>
                <a:latin typeface="Menlo"/>
              </a:rPr>
              <a:t>&lt;/</a:t>
            </a:r>
            <a:r>
              <a:rPr lang="en-US" altLang="zh-CN" sz="1400" dirty="0">
                <a:solidFill>
                  <a:srgbClr val="000080"/>
                </a:solidFill>
                <a:latin typeface="Menlo"/>
              </a:rPr>
              <a:t>div&gt;</a:t>
            </a:r>
            <a:endParaRPr lang="zh-CN" altLang="en-US" sz="1400" dirty="0"/>
          </a:p>
        </p:txBody>
      </p:sp>
    </p:spTree>
    <p:extLst>
      <p:ext uri="{BB962C8B-B14F-4D97-AF65-F5344CB8AC3E}">
        <p14:creationId xmlns:p14="http://schemas.microsoft.com/office/powerpoint/2010/main" val="9841680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在我们的</a:t>
            </a:r>
            <a:r>
              <a:rPr lang="en-US" altLang="zh-CN" dirty="0"/>
              <a:t>index.html</a:t>
            </a:r>
            <a:r>
              <a:rPr lang="zh-CN" altLang="en-US" dirty="0"/>
              <a:t>模板里有一个带参数的</a:t>
            </a:r>
            <a:r>
              <a:rPr lang="en-US" altLang="zh-CN" dirty="0"/>
              <a:t>url</a:t>
            </a:r>
            <a:r>
              <a:rPr lang="zh-CN" altLang="en-US" dirty="0"/>
              <a:t>模式</a:t>
            </a:r>
            <a:r>
              <a:rPr lang="en-US" altLang="zh-CN" dirty="0"/>
              <a:t>,</a:t>
            </a:r>
            <a:r>
              <a:rPr lang="zh-CN" altLang="en-US" dirty="0"/>
              <a:t>例如</a:t>
            </a:r>
            <a:r>
              <a:rPr lang="en-US" altLang="zh-CN" dirty="0"/>
              <a:t>category</a:t>
            </a:r>
            <a:r>
              <a:rPr lang="zh-CN" altLang="en-US" dirty="0"/>
              <a:t>会带一个</a:t>
            </a:r>
            <a:r>
              <a:rPr lang="en-US" altLang="zh-CN" dirty="0" err="1"/>
              <a:t>category.slug</a:t>
            </a:r>
            <a:r>
              <a:rPr lang="zh-CN" altLang="en-US" dirty="0"/>
              <a:t>参数</a:t>
            </a:r>
            <a:r>
              <a:rPr lang="en-US" altLang="zh-CN" dirty="0"/>
              <a:t>.</a:t>
            </a:r>
            <a:r>
              <a:rPr lang="zh-CN" altLang="en-US" dirty="0"/>
              <a:t>在这里你可以使用模板标签来传递这个</a:t>
            </a:r>
            <a:r>
              <a:rPr lang="en-US" altLang="zh-CN" dirty="0" err="1"/>
              <a:t>category.slug</a:t>
            </a:r>
            <a:r>
              <a:rPr lang="zh-CN" altLang="en-US" dirty="0"/>
              <a:t>参数</a:t>
            </a:r>
            <a:r>
              <a:rPr lang="en-US" altLang="zh-CN" dirty="0"/>
              <a:t>,</a:t>
            </a:r>
            <a:r>
              <a:rPr lang="zh-CN" altLang="en-US" dirty="0"/>
              <a:t>例如在模板里写入</a:t>
            </a:r>
            <a:r>
              <a:rPr lang="en-US" altLang="zh-CN" dirty="0"/>
              <a:t>{% url ‘category’ </a:t>
            </a:r>
            <a:r>
              <a:rPr lang="en-US" altLang="zh-CN" dirty="0" err="1"/>
              <a:t>category.slug</a:t>
            </a:r>
            <a:r>
              <a:rPr lang="en-US" altLang="zh-CN" dirty="0"/>
              <a:t> %}:</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23528" y="2924944"/>
            <a:ext cx="8496944" cy="830997"/>
          </a:xfrm>
          <a:prstGeom prst="rect">
            <a:avLst/>
          </a:prstGeom>
        </p:spPr>
        <p:txBody>
          <a:bodyPr wrap="square">
            <a:spAutoFit/>
          </a:bodyPr>
          <a:lstStyle/>
          <a:p>
            <a:r>
              <a:rPr lang="en-US" altLang="zh-CN" sz="1600" dirty="0">
                <a:solidFill>
                  <a:srgbClr val="333333"/>
                </a:solidFill>
                <a:latin typeface="Menlo"/>
              </a:rPr>
              <a:t>{% for category in categories %} </a:t>
            </a:r>
            <a:endParaRPr lang="en-US" altLang="zh-CN" sz="1600" dirty="0" smtClean="0">
              <a:solidFill>
                <a:srgbClr val="333333"/>
              </a:solidFill>
              <a:latin typeface="Menlo"/>
            </a:endParaRPr>
          </a:p>
          <a:p>
            <a:r>
              <a:rPr lang="en-US" altLang="zh-CN" sz="1600" dirty="0" smtClean="0">
                <a:solidFill>
                  <a:srgbClr val="000080"/>
                </a:solidFill>
                <a:latin typeface="Menlo"/>
              </a:rPr>
              <a:t>    &lt;</a:t>
            </a:r>
            <a:r>
              <a:rPr lang="en-US" altLang="zh-CN" sz="1600" dirty="0">
                <a:solidFill>
                  <a:srgbClr val="000080"/>
                </a:solidFill>
                <a:latin typeface="Menlo"/>
              </a:rPr>
              <a:t>li&gt;&lt;a </a:t>
            </a:r>
            <a:r>
              <a:rPr lang="en-US" altLang="zh-CN" sz="1600" dirty="0" err="1">
                <a:solidFill>
                  <a:srgbClr val="008080"/>
                </a:solidFill>
                <a:latin typeface="Menlo"/>
              </a:rPr>
              <a:t>href</a:t>
            </a:r>
            <a:r>
              <a:rPr lang="en-US" altLang="zh-CN" sz="1600" dirty="0">
                <a:solidFill>
                  <a:srgbClr val="000080"/>
                </a:solidFill>
                <a:latin typeface="Menlo"/>
              </a:rPr>
              <a:t>=</a:t>
            </a:r>
            <a:r>
              <a:rPr lang="en-US" altLang="zh-CN" sz="1600" dirty="0">
                <a:solidFill>
                  <a:srgbClr val="DD1144"/>
                </a:solidFill>
                <a:latin typeface="Menlo"/>
              </a:rPr>
              <a:t>"{% url 'category' </a:t>
            </a:r>
            <a:r>
              <a:rPr lang="en-US" altLang="zh-CN" sz="1600" dirty="0" err="1">
                <a:solidFill>
                  <a:srgbClr val="DD1144"/>
                </a:solidFill>
                <a:latin typeface="Menlo"/>
              </a:rPr>
              <a:t>category.slug</a:t>
            </a:r>
            <a:r>
              <a:rPr lang="en-US" altLang="zh-CN" sz="1600" dirty="0">
                <a:solidFill>
                  <a:srgbClr val="DD1144"/>
                </a:solidFill>
                <a:latin typeface="Menlo"/>
              </a:rPr>
              <a:t> %}"</a:t>
            </a:r>
            <a:r>
              <a:rPr lang="en-US" altLang="zh-CN" sz="1600" dirty="0">
                <a:solidFill>
                  <a:srgbClr val="000080"/>
                </a:solidFill>
                <a:latin typeface="Menlo"/>
              </a:rPr>
              <a:t>&gt;</a:t>
            </a:r>
            <a:r>
              <a:rPr lang="en-US" altLang="zh-CN" sz="1600" dirty="0">
                <a:solidFill>
                  <a:srgbClr val="333333"/>
                </a:solidFill>
                <a:latin typeface="Menlo"/>
              </a:rPr>
              <a:t>{{ category.name }}</a:t>
            </a:r>
            <a:r>
              <a:rPr lang="en-US" altLang="zh-CN" sz="1600" dirty="0">
                <a:solidFill>
                  <a:srgbClr val="000080"/>
                </a:solidFill>
                <a:latin typeface="Menlo"/>
              </a:rPr>
              <a:t>&lt;/a&gt;&lt;/li&gt;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smtClean="0">
                <a:solidFill>
                  <a:srgbClr val="333333"/>
                </a:solidFill>
                <a:latin typeface="Menlo"/>
              </a:rPr>
              <a:t>{% </a:t>
            </a:r>
            <a:r>
              <a:rPr lang="en-US" altLang="zh-CN" sz="1600" dirty="0" err="1">
                <a:solidFill>
                  <a:srgbClr val="333333"/>
                </a:solidFill>
                <a:latin typeface="Menlo"/>
              </a:rPr>
              <a:t>endfor</a:t>
            </a:r>
            <a:r>
              <a:rPr lang="en-US" altLang="zh-CN" sz="1600" dirty="0">
                <a:solidFill>
                  <a:srgbClr val="333333"/>
                </a:solidFill>
                <a:latin typeface="Menlo"/>
              </a:rPr>
              <a:t> %}</a:t>
            </a:r>
            <a:endParaRPr lang="zh-CN" altLang="en-US" sz="1600" dirty="0"/>
          </a:p>
        </p:txBody>
      </p:sp>
    </p:spTree>
    <p:extLst>
      <p:ext uri="{BB962C8B-B14F-4D97-AF65-F5344CB8AC3E}">
        <p14:creationId xmlns:p14="http://schemas.microsoft.com/office/powerpoint/2010/main" val="13190495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smtClean="0"/>
              <a:t>练习</a:t>
            </a:r>
            <a:endParaRPr lang="en-US" altLang="zh-CN" dirty="0" smtClean="0"/>
          </a:p>
          <a:p>
            <a:pPr marL="342900" indent="-342900">
              <a:buFont typeface="Wingdings" panose="05000000000000000000" pitchFamily="2" charset="2"/>
              <a:buChar char="l"/>
            </a:pPr>
            <a:r>
              <a:rPr lang="zh-CN" altLang="en-US" dirty="0"/>
              <a:t>完成下面的练习你将会成为</a:t>
            </a:r>
            <a:r>
              <a:rPr lang="en-US" altLang="zh-CN" dirty="0"/>
              <a:t>Django</a:t>
            </a:r>
            <a:r>
              <a:rPr lang="zh-CN" altLang="en-US" dirty="0"/>
              <a:t>模板专家</a:t>
            </a:r>
            <a:r>
              <a:rPr lang="en-US" altLang="zh-CN" dirty="0" smtClean="0"/>
              <a:t>.</a:t>
            </a:r>
            <a:endParaRPr lang="en-US" altLang="zh-CN" dirty="0"/>
          </a:p>
          <a:p>
            <a:pPr marL="914400" lvl="1" indent="-457200">
              <a:buFont typeface="+mj-lt"/>
              <a:buAutoNum type="arabicPeriod"/>
            </a:pPr>
            <a:r>
              <a:rPr lang="zh-CN" altLang="en-US" dirty="0"/>
              <a:t>更改所有模板使他们都继承</a:t>
            </a:r>
            <a:r>
              <a:rPr lang="en-US" altLang="zh-CN" dirty="0"/>
              <a:t>base.html</a:t>
            </a:r>
            <a:r>
              <a:rPr lang="zh-CN" altLang="en-US" dirty="0"/>
              <a:t>模板</a:t>
            </a:r>
            <a:r>
              <a:rPr lang="en-US" altLang="zh-CN" dirty="0"/>
              <a:t>.</a:t>
            </a:r>
            <a:r>
              <a:rPr lang="zh-CN" altLang="en-US" dirty="0"/>
              <a:t>步骤和上面的例子一样</a:t>
            </a:r>
            <a:r>
              <a:rPr lang="en-US" altLang="zh-CN" dirty="0"/>
              <a:t>.</a:t>
            </a:r>
            <a:r>
              <a:rPr lang="zh-CN" altLang="en-US" dirty="0"/>
              <a:t>就和下图一样</a:t>
            </a:r>
            <a:r>
              <a:rPr lang="en-US" altLang="zh-CN" dirty="0"/>
              <a:t>,</a:t>
            </a:r>
            <a:r>
              <a:rPr lang="zh-CN" altLang="en-US" dirty="0"/>
              <a:t>所有的模板都会继承</a:t>
            </a:r>
            <a:r>
              <a:rPr lang="en-US" altLang="zh-CN" dirty="0"/>
              <a:t>base.html.</a:t>
            </a:r>
            <a:r>
              <a:rPr lang="zh-CN" altLang="en-US" dirty="0"/>
              <a:t>当完成后记得删除</a:t>
            </a:r>
            <a:r>
              <a:rPr lang="en-US" altLang="zh-CN" dirty="0"/>
              <a:t>index.html</a:t>
            </a:r>
            <a:r>
              <a:rPr lang="zh-CN" altLang="en-US" dirty="0"/>
              <a:t>模板里的链接</a:t>
            </a:r>
            <a:r>
              <a:rPr lang="en-US" altLang="zh-CN" dirty="0"/>
              <a:t>.</a:t>
            </a:r>
            <a:r>
              <a:rPr lang="zh-CN" altLang="en-US" dirty="0"/>
              <a:t>我们不再需要它们了</a:t>
            </a:r>
            <a:r>
              <a:rPr lang="en-US" altLang="zh-CN" dirty="0"/>
              <a:t>!</a:t>
            </a:r>
            <a:r>
              <a:rPr lang="zh-CN" altLang="en-US" dirty="0"/>
              <a:t>你也可以移除在</a:t>
            </a:r>
            <a:r>
              <a:rPr lang="en-US" altLang="zh-CN" dirty="0"/>
              <a:t>about.html</a:t>
            </a:r>
            <a:r>
              <a:rPr lang="zh-CN" altLang="en-US" dirty="0"/>
              <a:t>模板里的链接</a:t>
            </a:r>
            <a:r>
              <a:rPr lang="en-US" altLang="zh-CN" dirty="0"/>
              <a:t>.</a:t>
            </a:r>
          </a:p>
          <a:p>
            <a:pPr marL="914400" lvl="1" indent="-457200">
              <a:buFont typeface="+mj-lt"/>
              <a:buAutoNum type="arabicPeriod"/>
            </a:pPr>
            <a:r>
              <a:rPr lang="zh-CN" altLang="en-US" dirty="0"/>
              <a:t>在限制页面使用模板</a:t>
            </a:r>
            <a:r>
              <a:rPr lang="en-US" altLang="zh-CN" dirty="0"/>
              <a:t>.</a:t>
            </a:r>
            <a:r>
              <a:rPr lang="zh-CN" altLang="en-US" dirty="0"/>
              <a:t>模板取名为</a:t>
            </a:r>
            <a:r>
              <a:rPr lang="en-US" altLang="zh-CN" dirty="0"/>
              <a:t>restricted.html,</a:t>
            </a:r>
            <a:r>
              <a:rPr lang="zh-CN" altLang="en-US" dirty="0"/>
              <a:t>并且保证它也继承</a:t>
            </a:r>
            <a:r>
              <a:rPr lang="en-US" altLang="zh-CN" dirty="0"/>
              <a:t>base.html</a:t>
            </a:r>
            <a:r>
              <a:rPr lang="zh-CN" altLang="en-US" dirty="0"/>
              <a:t>模板</a:t>
            </a:r>
            <a:r>
              <a:rPr lang="en-US" altLang="zh-CN" dirty="0"/>
              <a:t>.</a:t>
            </a:r>
          </a:p>
          <a:p>
            <a:pPr marL="914400" lvl="1" indent="-457200">
              <a:buFont typeface="+mj-lt"/>
              <a:buAutoNum type="arabicPeriod"/>
            </a:pPr>
            <a:r>
              <a:rPr lang="zh-CN" altLang="en-US" dirty="0"/>
              <a:t>使用</a:t>
            </a:r>
            <a:r>
              <a:rPr lang="en-US" altLang="zh-CN" dirty="0"/>
              <a:t>url</a:t>
            </a:r>
            <a:r>
              <a:rPr lang="zh-CN" altLang="en-US" dirty="0"/>
              <a:t>模板标签代替所有的</a:t>
            </a:r>
            <a:r>
              <a:rPr lang="en-US" altLang="zh-CN" dirty="0"/>
              <a:t>url.</a:t>
            </a:r>
          </a:p>
          <a:p>
            <a:pPr marL="914400" lvl="1" indent="-457200">
              <a:buFont typeface="+mj-lt"/>
              <a:buAutoNum type="arabicPeriod"/>
            </a:pPr>
            <a:r>
              <a:rPr lang="zh-CN" altLang="en-US" dirty="0"/>
              <a:t>添加一个地址使用户不论在网站的哪个位置都能返回到主页</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5012664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sz="half" idx="2"/>
          </p:nvPr>
        </p:nvPicPr>
        <p:blipFill>
          <a:blip r:embed="rId2"/>
          <a:stretch>
            <a:fillRect/>
          </a:stretch>
        </p:blipFill>
        <p:spPr>
          <a:xfrm>
            <a:off x="899592" y="1124744"/>
            <a:ext cx="7239000" cy="2905125"/>
          </a:xfrm>
          <a:prstGeom prst="rect">
            <a:avLst/>
          </a:prstGeom>
        </p:spPr>
      </p:pic>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31155396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solidFill>
                  <a:schemeClr val="bg1">
                    <a:lumMod val="75000"/>
                  </a:schemeClr>
                </a:solidFill>
              </a:rPr>
              <a:t>有趣的表单</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用户验证</a:t>
            </a:r>
            <a:endParaRPr lang="en-US" altLang="zh-CN" dirty="0">
              <a:solidFill>
                <a:schemeClr val="bg1">
                  <a:lumMod val="75000"/>
                </a:schemeClr>
              </a:solidFill>
            </a:endParaRPr>
          </a:p>
          <a:p>
            <a:pPr marL="342900" indent="-342900">
              <a:buFont typeface="Wingdings" panose="05000000000000000000" pitchFamily="2" charset="2"/>
              <a:buChar char="l"/>
            </a:pPr>
            <a:r>
              <a:rPr lang="zh-CN" altLang="en-US" dirty="0">
                <a:solidFill>
                  <a:schemeClr val="bg1">
                    <a:lumMod val="75000"/>
                  </a:schemeClr>
                </a:solidFill>
              </a:rPr>
              <a:t>使用模板</a:t>
            </a:r>
            <a:endParaRPr lang="en-US" altLang="zh-CN" dirty="0">
              <a:solidFill>
                <a:schemeClr val="bg1">
                  <a:lumMod val="75000"/>
                </a:schemeClr>
              </a:solidFill>
            </a:endParaRPr>
          </a:p>
          <a:p>
            <a:pPr marL="342900" indent="-342900">
              <a:buFont typeface="Wingdings" panose="05000000000000000000" pitchFamily="2" charset="2"/>
              <a:buChar char="l"/>
            </a:pPr>
            <a:r>
              <a:rPr lang="en-US" altLang="zh-CN" dirty="0">
                <a:solidFill>
                  <a:srgbClr val="000000"/>
                </a:solidFill>
              </a:rPr>
              <a:t>Cookies</a:t>
            </a:r>
            <a:r>
              <a:rPr lang="zh-CN" altLang="en-US" dirty="0">
                <a:solidFill>
                  <a:srgbClr val="000000"/>
                </a:solidFill>
              </a:rPr>
              <a:t>和</a:t>
            </a:r>
            <a:r>
              <a:rPr lang="en-US" altLang="zh-CN" dirty="0">
                <a:solidFill>
                  <a:srgbClr val="000000"/>
                </a:solidFill>
              </a:rPr>
              <a:t>Sessions</a:t>
            </a:r>
          </a:p>
          <a:p>
            <a:pPr marL="342900" indent="-342900">
              <a:buFont typeface="Wingdings" panose="05000000000000000000" pitchFamily="2" charset="2"/>
              <a:buChar char="l"/>
            </a:pPr>
            <a:r>
              <a:rPr lang="zh-CN" altLang="en-US" dirty="0">
                <a:solidFill>
                  <a:schemeClr val="bg1">
                    <a:lumMod val="75000"/>
                  </a:schemeClr>
                </a:solidFill>
              </a:rPr>
              <a:t>使用</a:t>
            </a:r>
            <a:r>
              <a:rPr lang="en-US" altLang="zh-CN" dirty="0">
                <a:solidFill>
                  <a:schemeClr val="bg1">
                    <a:lumMod val="75000"/>
                  </a:schemeClr>
                </a:solidFill>
              </a:rPr>
              <a:t>DRR</a:t>
            </a:r>
            <a:r>
              <a:rPr lang="zh-CN" altLang="en-US" dirty="0">
                <a:solidFill>
                  <a:schemeClr val="bg1">
                    <a:lumMod val="75000"/>
                  </a:schemeClr>
                </a:solidFill>
              </a:rPr>
              <a:t>进行验证</a:t>
            </a:r>
          </a:p>
          <a:p>
            <a:pPr marL="342900" indent="-342900">
              <a:buFont typeface="Wingdings" panose="05000000000000000000" pitchFamily="2" charset="2"/>
              <a:buChar char="l"/>
            </a:pPr>
            <a:r>
              <a:rPr lang="en-US" altLang="zh-CN" dirty="0">
                <a:solidFill>
                  <a:schemeClr val="bg1">
                    <a:lumMod val="75000"/>
                  </a:schemeClr>
                </a:solidFill>
              </a:rPr>
              <a:t>Bootstrap</a:t>
            </a:r>
            <a:r>
              <a:rPr lang="zh-CN" altLang="en-US" dirty="0">
                <a:solidFill>
                  <a:schemeClr val="bg1">
                    <a:lumMod val="75000"/>
                  </a:schemeClr>
                </a:solidFill>
              </a:rPr>
              <a:t>和</a:t>
            </a:r>
            <a:r>
              <a:rPr lang="en-US" altLang="zh-CN" dirty="0">
                <a:solidFill>
                  <a:schemeClr val="bg1">
                    <a:lumMod val="75000"/>
                  </a:schemeClr>
                </a:solidFill>
              </a:rPr>
              <a:t>Rango</a:t>
            </a:r>
          </a:p>
          <a:p>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7682725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a:t>Cookies,</a:t>
            </a:r>
            <a:r>
              <a:rPr lang="zh-CN" altLang="en-US" dirty="0"/>
              <a:t>无处不在的</a:t>
            </a:r>
            <a:r>
              <a:rPr lang="en-US" altLang="zh-CN" dirty="0"/>
              <a:t>Cookies</a:t>
            </a:r>
            <a:r>
              <a:rPr lang="en-US" altLang="zh-CN" dirty="0" smtClean="0"/>
              <a:t>!</a:t>
            </a:r>
          </a:p>
          <a:p>
            <a:pPr marL="800100" lvl="1" indent="-342900">
              <a:buFont typeface="Wingdings" panose="05000000000000000000" pitchFamily="2" charset="2"/>
              <a:buChar char="Ø"/>
            </a:pPr>
            <a:r>
              <a:rPr lang="zh-CN" altLang="en-US" dirty="0" smtClean="0"/>
              <a:t>当</a:t>
            </a:r>
            <a:r>
              <a:rPr lang="zh-CN" altLang="en-US" dirty="0"/>
              <a:t>我们请求访问一个网站时</a:t>
            </a:r>
            <a:r>
              <a:rPr lang="en-US" altLang="zh-CN" dirty="0"/>
              <a:t>,</a:t>
            </a:r>
            <a:r>
              <a:rPr lang="zh-CN" altLang="en-US" dirty="0"/>
              <a:t>服务器会返回请求页面的内容</a:t>
            </a:r>
            <a:r>
              <a:rPr lang="en-US" altLang="zh-CN" dirty="0"/>
              <a:t>.</a:t>
            </a:r>
            <a:r>
              <a:rPr lang="zh-CN" altLang="en-US" dirty="0"/>
              <a:t>另外还有一个或者多个</a:t>
            </a:r>
            <a:r>
              <a:rPr lang="en-US" altLang="zh-CN" dirty="0"/>
              <a:t>cookies</a:t>
            </a:r>
            <a:r>
              <a:rPr lang="zh-CN" altLang="en-US" dirty="0"/>
              <a:t>被传送给客户端</a:t>
            </a:r>
            <a:r>
              <a:rPr lang="en-US" altLang="zh-CN" dirty="0"/>
              <a:t>,</a:t>
            </a:r>
            <a:r>
              <a:rPr lang="zh-CN" altLang="en-US" dirty="0"/>
              <a:t>它们将会保存在浏览器的</a:t>
            </a:r>
            <a:r>
              <a:rPr lang="en-US" altLang="zh-CN" dirty="0"/>
              <a:t>cache</a:t>
            </a:r>
            <a:r>
              <a:rPr lang="zh-CN" altLang="en-US" dirty="0"/>
              <a:t>里</a:t>
            </a:r>
            <a:r>
              <a:rPr lang="en-US" altLang="zh-CN" dirty="0"/>
              <a:t>.</a:t>
            </a:r>
            <a:r>
              <a:rPr lang="zh-CN" altLang="en-US" dirty="0"/>
              <a:t>当一个用户在同一个网站服务器请求新的页面时</a:t>
            </a:r>
            <a:r>
              <a:rPr lang="en-US" altLang="zh-CN" dirty="0"/>
              <a:t>,</a:t>
            </a:r>
            <a:r>
              <a:rPr lang="zh-CN" altLang="en-US" dirty="0"/>
              <a:t>所有的关于这个页面的</a:t>
            </a:r>
            <a:r>
              <a:rPr lang="en-US" altLang="zh-CN" dirty="0"/>
              <a:t>cookies</a:t>
            </a:r>
            <a:r>
              <a:rPr lang="zh-CN" altLang="en-US" dirty="0"/>
              <a:t>也会发送到请求里</a:t>
            </a:r>
            <a:r>
              <a:rPr lang="en-US" altLang="zh-CN" dirty="0"/>
              <a:t>.</a:t>
            </a:r>
            <a:r>
              <a:rPr lang="zh-CN" altLang="en-US" dirty="0"/>
              <a:t>服务器会解析请求里的</a:t>
            </a:r>
            <a:r>
              <a:rPr lang="en-US" altLang="zh-CN" dirty="0"/>
              <a:t>cookies</a:t>
            </a:r>
            <a:r>
              <a:rPr lang="zh-CN" altLang="en-US" dirty="0"/>
              <a:t>字段并且生成一个特定的响应</a:t>
            </a:r>
            <a:r>
              <a:rPr lang="en-US" altLang="zh-CN" dirty="0" smtClean="0"/>
              <a:t>.</a:t>
            </a:r>
            <a:endParaRPr lang="en-US" altLang="zh-CN"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19538703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en-US" altLang="zh-CN" dirty="0"/>
              <a:t>Sessions</a:t>
            </a:r>
            <a:r>
              <a:rPr lang="zh-CN" altLang="en-US" dirty="0"/>
              <a:t>和无状态</a:t>
            </a:r>
            <a:r>
              <a:rPr lang="zh-CN" altLang="en-US" dirty="0" smtClean="0"/>
              <a:t>协议</a:t>
            </a:r>
            <a:endParaRPr lang="en-US" altLang="zh-CN" dirty="0" smtClean="0"/>
          </a:p>
          <a:p>
            <a:pPr marL="800100" lvl="1" indent="-342900">
              <a:buFont typeface="Wingdings" panose="05000000000000000000" pitchFamily="2" charset="2"/>
              <a:buChar char="Ø"/>
            </a:pPr>
            <a:r>
              <a:rPr lang="zh-CN" altLang="en-US" dirty="0"/>
              <a:t>所有的浏览器和服务器之间的交互都会通过</a:t>
            </a:r>
            <a:r>
              <a:rPr lang="en-US" altLang="zh-CN" dirty="0"/>
              <a:t>HTTP</a:t>
            </a:r>
            <a:r>
              <a:rPr lang="zh-CN" altLang="en-US" dirty="0"/>
              <a:t>协议</a:t>
            </a:r>
            <a:r>
              <a:rPr lang="en-US" altLang="zh-CN" dirty="0"/>
              <a:t>.</a:t>
            </a:r>
            <a:r>
              <a:rPr lang="zh-CN" altLang="en-US" dirty="0"/>
              <a:t>通过第</a:t>
            </a:r>
            <a:r>
              <a:rPr lang="en-US" altLang="zh-CN" dirty="0"/>
              <a:t>8</a:t>
            </a:r>
            <a:r>
              <a:rPr lang="zh-CN" altLang="en-US" dirty="0"/>
              <a:t>章简单的接触我们知道</a:t>
            </a:r>
            <a:r>
              <a:rPr lang="en-US" altLang="zh-CN" dirty="0"/>
              <a:t>HTTP</a:t>
            </a:r>
            <a:r>
              <a:rPr lang="zh-CN" altLang="en-US" dirty="0"/>
              <a:t>是无状态协议</a:t>
            </a:r>
            <a:r>
              <a:rPr lang="en-US" altLang="zh-CN" dirty="0"/>
              <a:t>.</a:t>
            </a:r>
            <a:r>
              <a:rPr lang="zh-CN" altLang="en-US" dirty="0"/>
              <a:t>这就意味着每次客户端请求</a:t>
            </a:r>
            <a:r>
              <a:rPr lang="en-US" altLang="zh-CN" dirty="0"/>
              <a:t>(</a:t>
            </a:r>
            <a:r>
              <a:rPr lang="en-US" altLang="zh-CN" dirty="0" smtClean="0"/>
              <a:t>HTTP GET</a:t>
            </a:r>
            <a:r>
              <a:rPr lang="en-US" altLang="zh-CN" dirty="0"/>
              <a:t>)</a:t>
            </a:r>
            <a:r>
              <a:rPr lang="zh-CN" altLang="en-US" dirty="0"/>
              <a:t>或者发送</a:t>
            </a:r>
            <a:r>
              <a:rPr lang="en-US" altLang="zh-CN" dirty="0"/>
              <a:t>(</a:t>
            </a:r>
            <a:r>
              <a:rPr lang="en-US" altLang="zh-CN" dirty="0" smtClean="0"/>
              <a:t>HTTP POST</a:t>
            </a:r>
            <a:r>
              <a:rPr lang="en-US" altLang="zh-CN" dirty="0"/>
              <a:t>)</a:t>
            </a:r>
            <a:r>
              <a:rPr lang="zh-CN" altLang="en-US" dirty="0"/>
              <a:t>资源给服务器都必须新建立一个连接</a:t>
            </a:r>
            <a:r>
              <a:rPr lang="en-US" altLang="zh-CN" dirty="0"/>
              <a:t>(</a:t>
            </a:r>
            <a:r>
              <a:rPr lang="zh-CN" altLang="en-US" dirty="0"/>
              <a:t>一个</a:t>
            </a:r>
            <a:r>
              <a:rPr lang="en-US" altLang="zh-CN" dirty="0"/>
              <a:t>TCP</a:t>
            </a:r>
            <a:r>
              <a:rPr lang="zh-CN" altLang="en-US" dirty="0"/>
              <a:t>连接</a:t>
            </a:r>
            <a:r>
              <a:rPr lang="en-US" altLang="zh-CN" dirty="0" smtClean="0"/>
              <a:t>).</a:t>
            </a:r>
          </a:p>
          <a:p>
            <a:pPr marL="800100" lvl="1" indent="-342900">
              <a:buFont typeface="Wingdings" panose="05000000000000000000" pitchFamily="2" charset="2"/>
              <a:buChar char="Ø"/>
            </a:pPr>
            <a:r>
              <a:rPr lang="zh-CN" altLang="en-US" dirty="0"/>
              <a:t>因为客户端和服务器没有持续的连接</a:t>
            </a:r>
            <a:r>
              <a:rPr lang="en-US" altLang="zh-CN" dirty="0"/>
              <a:t>,</a:t>
            </a:r>
            <a:r>
              <a:rPr lang="zh-CN" altLang="en-US" dirty="0"/>
              <a:t>两端的软件不能仅仅通过单独的连接保持会话状态</a:t>
            </a:r>
            <a:r>
              <a:rPr lang="en-US" altLang="zh-CN" dirty="0"/>
              <a:t>.</a:t>
            </a:r>
            <a:r>
              <a:rPr lang="zh-CN" altLang="en-US" dirty="0"/>
              <a:t>例如</a:t>
            </a:r>
            <a:r>
              <a:rPr lang="en-US" altLang="zh-CN" dirty="0"/>
              <a:t>,</a:t>
            </a:r>
            <a:r>
              <a:rPr lang="zh-CN" altLang="en-US" dirty="0"/>
              <a:t>客户端每次都需要告诉服务器谁在这个主机上登录了这个</a:t>
            </a:r>
            <a:r>
              <a:rPr lang="en-US" altLang="zh-CN" dirty="0"/>
              <a:t>web</a:t>
            </a:r>
            <a:r>
              <a:rPr lang="zh-CN" altLang="en-US" dirty="0"/>
              <a:t>应用</a:t>
            </a:r>
            <a:r>
              <a:rPr lang="en-US" altLang="zh-CN" dirty="0"/>
              <a:t>.</a:t>
            </a:r>
            <a:r>
              <a:rPr lang="zh-CN" altLang="en-US" dirty="0"/>
              <a:t>这就是用户和服务器之间的会话</a:t>
            </a:r>
            <a:r>
              <a:rPr lang="en-US" altLang="zh-CN" dirty="0"/>
              <a:t>,</a:t>
            </a:r>
            <a:r>
              <a:rPr lang="zh-CN" altLang="en-US" dirty="0"/>
              <a:t>这也是</a:t>
            </a:r>
            <a:r>
              <a:rPr lang="en-US" altLang="zh-CN" dirty="0"/>
              <a:t>session</a:t>
            </a:r>
            <a:r>
              <a:rPr lang="zh-CN" altLang="en-US" dirty="0"/>
              <a:t>的基本 </a:t>
            </a:r>
            <a:r>
              <a:rPr lang="en-US" altLang="zh-CN" dirty="0"/>
              <a:t>- a semi-permanent exchange of information.</a:t>
            </a:r>
            <a:r>
              <a:rPr lang="zh-CN" altLang="en-US" dirty="0"/>
              <a:t>作为一个无状态协议</a:t>
            </a:r>
            <a:r>
              <a:rPr lang="en-US" altLang="zh-CN" dirty="0"/>
              <a:t>,HTTP</a:t>
            </a:r>
            <a:r>
              <a:rPr lang="zh-CN" altLang="en-US" dirty="0"/>
              <a:t>需要保持会话状态非常的困难 </a:t>
            </a:r>
            <a:r>
              <a:rPr lang="en-US" altLang="zh-CN" dirty="0"/>
              <a:t>- </a:t>
            </a:r>
            <a:r>
              <a:rPr lang="zh-CN" altLang="en-US" dirty="0"/>
              <a:t>但是很走运我们可以使用几种技术来绕过这个问题</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36582265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en-US" altLang="zh-CN" dirty="0"/>
              <a:t>Sessions</a:t>
            </a:r>
            <a:r>
              <a:rPr lang="zh-CN" altLang="en-US" dirty="0"/>
              <a:t>和无状态协议</a:t>
            </a:r>
            <a:endParaRPr lang="en-US" altLang="zh-CN" dirty="0"/>
          </a:p>
          <a:p>
            <a:pPr marL="800100" lvl="1" indent="-342900">
              <a:buFont typeface="Wingdings" panose="05000000000000000000" pitchFamily="2" charset="2"/>
              <a:buChar char="Ø"/>
            </a:pPr>
            <a:r>
              <a:rPr lang="zh-CN" altLang="en-US" dirty="0"/>
              <a:t>最常用的一种保持状态的方法就是使用</a:t>
            </a:r>
            <a:r>
              <a:rPr lang="en-US" altLang="zh-CN" dirty="0"/>
              <a:t>session ID,</a:t>
            </a:r>
            <a:r>
              <a:rPr lang="zh-CN" altLang="en-US" dirty="0"/>
              <a:t>和</a:t>
            </a:r>
            <a:r>
              <a:rPr lang="en-US" altLang="zh-CN" dirty="0"/>
              <a:t>cookies</a:t>
            </a:r>
            <a:r>
              <a:rPr lang="zh-CN" altLang="en-US" dirty="0"/>
              <a:t>一样存储在客户端电脑</a:t>
            </a:r>
            <a:r>
              <a:rPr lang="en-US" altLang="zh-CN" dirty="0"/>
              <a:t>.session ID</a:t>
            </a:r>
            <a:r>
              <a:rPr lang="zh-CN" altLang="en-US" dirty="0"/>
              <a:t>可以认为是一种令牌</a:t>
            </a:r>
            <a:r>
              <a:rPr lang="en-US" altLang="zh-CN" dirty="0"/>
              <a:t>(</a:t>
            </a:r>
            <a:r>
              <a:rPr lang="zh-CN" altLang="en-US" dirty="0"/>
              <a:t>一大串字符串</a:t>
            </a:r>
            <a:r>
              <a:rPr lang="en-US" altLang="zh-CN" dirty="0"/>
              <a:t>),</a:t>
            </a:r>
            <a:r>
              <a:rPr lang="zh-CN" altLang="en-US" dirty="0"/>
              <a:t>它能够唯一标识特定</a:t>
            </a:r>
            <a:r>
              <a:rPr lang="en-US" altLang="zh-CN" dirty="0"/>
              <a:t>web</a:t>
            </a:r>
            <a:r>
              <a:rPr lang="zh-CN" altLang="en-US" dirty="0"/>
              <a:t>应用里的会话</a:t>
            </a:r>
            <a:r>
              <a:rPr lang="en-US" altLang="zh-CN" dirty="0"/>
              <a:t>.</a:t>
            </a:r>
            <a:r>
              <a:rPr lang="zh-CN" altLang="en-US" dirty="0"/>
              <a:t>和</a:t>
            </a:r>
            <a:r>
              <a:rPr lang="en-US" altLang="zh-CN" dirty="0"/>
              <a:t>cookies</a:t>
            </a:r>
            <a:r>
              <a:rPr lang="zh-CN" altLang="en-US" dirty="0"/>
              <a:t>存储许多不同种类的数据不一样</a:t>
            </a:r>
            <a:r>
              <a:rPr lang="en-US" altLang="zh-CN" dirty="0"/>
              <a:t>(</a:t>
            </a:r>
            <a:r>
              <a:rPr lang="zh-CN" altLang="en-US" dirty="0"/>
              <a:t>像用户名</a:t>
            </a:r>
            <a:r>
              <a:rPr lang="en-US" altLang="zh-CN" dirty="0"/>
              <a:t>,</a:t>
            </a:r>
            <a:r>
              <a:rPr lang="zh-CN" altLang="en-US" dirty="0"/>
              <a:t>名字</a:t>
            </a:r>
            <a:r>
              <a:rPr lang="en-US" altLang="zh-CN" dirty="0"/>
              <a:t>,</a:t>
            </a:r>
            <a:r>
              <a:rPr lang="zh-CN" altLang="en-US" dirty="0"/>
              <a:t>密码</a:t>
            </a:r>
            <a:r>
              <a:rPr lang="en-US" altLang="zh-CN" dirty="0"/>
              <a:t>),</a:t>
            </a:r>
            <a:r>
              <a:rPr lang="zh-CN" altLang="en-US" dirty="0"/>
              <a:t>它只存储</a:t>
            </a:r>
            <a:r>
              <a:rPr lang="en-US" altLang="zh-CN" dirty="0"/>
              <a:t>session ID,</a:t>
            </a:r>
            <a:r>
              <a:rPr lang="zh-CN" altLang="en-US" dirty="0"/>
              <a:t>并且映射到</a:t>
            </a:r>
            <a:r>
              <a:rPr lang="en-US" altLang="zh-CN" dirty="0"/>
              <a:t>web</a:t>
            </a:r>
            <a:r>
              <a:rPr lang="zh-CN" altLang="en-US" dirty="0"/>
              <a:t>服务器的一个数据结构</a:t>
            </a:r>
            <a:r>
              <a:rPr lang="en-US" altLang="zh-CN" dirty="0"/>
              <a:t>.</a:t>
            </a:r>
            <a:r>
              <a:rPr lang="zh-CN" altLang="en-US" dirty="0"/>
              <a:t>在这个数据结构里</a:t>
            </a:r>
            <a:r>
              <a:rPr lang="en-US" altLang="zh-CN" dirty="0"/>
              <a:t>,</a:t>
            </a:r>
            <a:r>
              <a:rPr lang="zh-CN" altLang="en-US" dirty="0"/>
              <a:t>你可以存储任何你需要的信息</a:t>
            </a:r>
            <a:r>
              <a:rPr lang="en-US" altLang="zh-CN" dirty="0"/>
              <a:t>.</a:t>
            </a:r>
            <a:r>
              <a:rPr lang="zh-CN" altLang="en-US" dirty="0"/>
              <a:t>这对于用户来说是更安全的存储方法</a:t>
            </a:r>
            <a:r>
              <a:rPr lang="en-US" altLang="zh-CN" dirty="0"/>
              <a:t>.</a:t>
            </a:r>
            <a:r>
              <a:rPr lang="zh-CN" altLang="en-US" dirty="0"/>
              <a:t>用这种方法</a:t>
            </a:r>
            <a:r>
              <a:rPr lang="en-US" altLang="zh-CN" dirty="0"/>
              <a:t>,</a:t>
            </a:r>
            <a:r>
              <a:rPr lang="zh-CN" altLang="en-US" dirty="0"/>
              <a:t>这些数据不会被一个不安全的客户端和连接所监听</a:t>
            </a:r>
            <a:r>
              <a:rPr lang="en-US" altLang="zh-CN" dirty="0" smtClean="0"/>
              <a:t>.</a:t>
            </a:r>
            <a:endParaRPr lang="en-US" altLang="zh-CN"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33304401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1124744"/>
            <a:ext cx="8229600" cy="4857403"/>
          </a:xfrm>
        </p:spPr>
        <p:txBody>
          <a:bodyPr/>
          <a:lstStyle/>
          <a:p>
            <a:pPr marL="342900" indent="-342900">
              <a:buFont typeface="Wingdings" panose="05000000000000000000" pitchFamily="2" charset="2"/>
              <a:buChar char="l"/>
            </a:pPr>
            <a:r>
              <a:rPr lang="en-US" altLang="zh-CN" dirty="0"/>
              <a:t>Sessions</a:t>
            </a:r>
            <a:r>
              <a:rPr lang="zh-CN" altLang="en-US" dirty="0"/>
              <a:t>和无状态</a:t>
            </a:r>
            <a:r>
              <a:rPr lang="zh-CN" altLang="en-US" dirty="0" smtClean="0"/>
              <a:t>协议</a:t>
            </a:r>
            <a:endParaRPr lang="en-US" altLang="zh-CN" dirty="0" smtClean="0"/>
          </a:p>
          <a:p>
            <a:pPr marL="800100" lvl="1" indent="-342900">
              <a:buFont typeface="Wingdings" panose="05000000000000000000" pitchFamily="2" charset="2"/>
              <a:buChar char="Ø"/>
            </a:pPr>
            <a:r>
              <a:rPr lang="zh-CN" altLang="en-US" dirty="0" smtClean="0"/>
              <a:t>如果</a:t>
            </a:r>
            <a:r>
              <a:rPr lang="zh-CN" altLang="en-US" dirty="0"/>
              <a:t>你的浏览器支持</a:t>
            </a:r>
            <a:r>
              <a:rPr lang="en-US" altLang="zh-CN" dirty="0"/>
              <a:t>cookies,</a:t>
            </a:r>
            <a:r>
              <a:rPr lang="zh-CN" altLang="en-US" dirty="0"/>
              <a:t>当你访问所有的网站时都会创建一个新的会话</a:t>
            </a:r>
            <a:r>
              <a:rPr lang="en-US" altLang="zh-CN" dirty="0"/>
              <a:t>.</a:t>
            </a:r>
            <a:r>
              <a:rPr lang="zh-CN" altLang="en-US" dirty="0"/>
              <a:t>你可以自己查看下</a:t>
            </a:r>
            <a:r>
              <a:rPr lang="en-US" altLang="zh-CN" dirty="0"/>
              <a:t>,</a:t>
            </a:r>
            <a:r>
              <a:rPr lang="zh-CN" altLang="en-US" dirty="0"/>
              <a:t>如图所示</a:t>
            </a:r>
            <a:r>
              <a:rPr lang="en-US" altLang="zh-CN" dirty="0"/>
              <a:t>.</a:t>
            </a:r>
            <a:r>
              <a:rPr lang="zh-CN" altLang="en-US" dirty="0"/>
              <a:t>在</a:t>
            </a:r>
            <a:r>
              <a:rPr lang="en-US" altLang="zh-CN" dirty="0"/>
              <a:t>Google Chrome</a:t>
            </a:r>
            <a:r>
              <a:rPr lang="zh-CN" altLang="en-US" dirty="0"/>
              <a:t>的开发者工具中</a:t>
            </a:r>
            <a:r>
              <a:rPr lang="en-US" altLang="zh-CN" dirty="0"/>
              <a:t>,</a:t>
            </a:r>
            <a:r>
              <a:rPr lang="zh-CN" altLang="en-US" dirty="0"/>
              <a:t>你可以查看到</a:t>
            </a:r>
            <a:r>
              <a:rPr lang="en-US" altLang="zh-CN" dirty="0"/>
              <a:t>web</a:t>
            </a:r>
            <a:r>
              <a:rPr lang="zh-CN" altLang="en-US" dirty="0"/>
              <a:t>服务器发送给你的</a:t>
            </a:r>
            <a:r>
              <a:rPr lang="en-US" altLang="zh-CN" dirty="0"/>
              <a:t>cookies.</a:t>
            </a:r>
            <a:r>
              <a:rPr lang="zh-CN" altLang="en-US" dirty="0"/>
              <a:t>在下图中</a:t>
            </a:r>
            <a:r>
              <a:rPr lang="en-US" altLang="zh-CN" dirty="0"/>
              <a:t>,</a:t>
            </a:r>
            <a:r>
              <a:rPr lang="zh-CN" altLang="en-US" dirty="0"/>
              <a:t>你可以观察到选中的</a:t>
            </a:r>
            <a:r>
              <a:rPr lang="en-US" altLang="zh-CN" dirty="0" err="1"/>
              <a:t>sessionid</a:t>
            </a:r>
            <a:r>
              <a:rPr lang="en-US" altLang="zh-CN" dirty="0"/>
              <a:t> cookie.</a:t>
            </a:r>
            <a:r>
              <a:rPr lang="zh-CN" altLang="en-US" dirty="0"/>
              <a:t>这个</a:t>
            </a:r>
            <a:r>
              <a:rPr lang="en-US" altLang="zh-CN" dirty="0"/>
              <a:t>cookie</a:t>
            </a:r>
            <a:r>
              <a:rPr lang="zh-CN" altLang="en-US" dirty="0"/>
              <a:t>包含一系列的字母和数字</a:t>
            </a:r>
            <a:r>
              <a:rPr lang="en-US" altLang="zh-CN" dirty="0"/>
              <a:t>,</a:t>
            </a:r>
            <a:r>
              <a:rPr lang="zh-CN" altLang="en-US" dirty="0"/>
              <a:t>它可以使</a:t>
            </a:r>
            <a:r>
              <a:rPr lang="en-US" altLang="zh-CN" dirty="0"/>
              <a:t>Django</a:t>
            </a:r>
            <a:r>
              <a:rPr lang="zh-CN" altLang="en-US" dirty="0"/>
              <a:t>唯一标识一个会话</a:t>
            </a:r>
            <a:r>
              <a:rPr lang="en-US" altLang="zh-CN" dirty="0"/>
              <a:t>.</a:t>
            </a:r>
            <a:r>
              <a:rPr lang="zh-CN" altLang="en-US" dirty="0"/>
              <a:t>到现在</a:t>
            </a:r>
            <a:r>
              <a:rPr lang="en-US" altLang="zh-CN" dirty="0"/>
              <a:t>,</a:t>
            </a:r>
            <a:r>
              <a:rPr lang="zh-CN" altLang="en-US" dirty="0"/>
              <a:t>所有的</a:t>
            </a:r>
            <a:r>
              <a:rPr lang="en-US" altLang="zh-CN" dirty="0"/>
              <a:t>session</a:t>
            </a:r>
            <a:r>
              <a:rPr lang="zh-CN" altLang="en-US" dirty="0"/>
              <a:t>细节都表述完了 </a:t>
            </a:r>
            <a:r>
              <a:rPr lang="en-US" altLang="zh-CN" dirty="0"/>
              <a:t>- </a:t>
            </a:r>
            <a:r>
              <a:rPr lang="zh-CN" altLang="en-US" dirty="0"/>
              <a:t>但是服务器端还没讲</a:t>
            </a:r>
            <a:r>
              <a:rPr lang="en-US" altLang="zh-CN" dirty="0"/>
              <a:t>.</a:t>
            </a:r>
          </a:p>
          <a:p>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3429000"/>
            <a:ext cx="6502423" cy="3722306"/>
          </a:xfrm>
          <a:prstGeom prst="rect">
            <a:avLst/>
          </a:prstGeom>
        </p:spPr>
      </p:pic>
    </p:spTree>
    <p:extLst>
      <p:ext uri="{BB962C8B-B14F-4D97-AF65-F5344CB8AC3E}">
        <p14:creationId xmlns:p14="http://schemas.microsoft.com/office/powerpoint/2010/main" val="3530172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395536" y="980728"/>
            <a:ext cx="8229600" cy="4857403"/>
          </a:xfrm>
        </p:spPr>
        <p:txBody>
          <a:bodyPr/>
          <a:lstStyle/>
          <a:p>
            <a:pPr marL="342900" indent="-342900">
              <a:buFont typeface="Wingdings" panose="05000000000000000000" pitchFamily="2" charset="2"/>
              <a:buChar char="l"/>
            </a:pPr>
            <a:r>
              <a:rPr lang="zh-CN" altLang="en-US" dirty="0"/>
              <a:t>创建和增加目录</a:t>
            </a:r>
            <a:r>
              <a:rPr lang="zh-CN" altLang="en-US" dirty="0" smtClean="0"/>
              <a:t>视图</a:t>
            </a:r>
            <a:endParaRPr lang="en-US" altLang="zh-CN" dirty="0" smtClean="0"/>
          </a:p>
          <a:p>
            <a:pPr lvl="1"/>
            <a:r>
              <a:rPr lang="zh-CN" altLang="en-US" dirty="0"/>
              <a:t>创建</a:t>
            </a:r>
            <a:r>
              <a:rPr lang="en-US" altLang="zh-CN" dirty="0" err="1"/>
              <a:t>CategoryForm</a:t>
            </a:r>
            <a:r>
              <a:rPr lang="zh-CN" altLang="en-US" dirty="0"/>
              <a:t>类以后</a:t>
            </a:r>
            <a:r>
              <a:rPr lang="en-US" altLang="zh-CN" dirty="0"/>
              <a:t>,</a:t>
            </a:r>
            <a:r>
              <a:rPr lang="zh-CN" altLang="en-US" dirty="0"/>
              <a:t>我们需要创建一个新的视图来展示表单并传递数据</a:t>
            </a:r>
            <a:r>
              <a:rPr lang="en-US" altLang="zh-CN" dirty="0"/>
              <a:t>.</a:t>
            </a:r>
            <a:r>
              <a:rPr lang="zh-CN" altLang="en-US" dirty="0"/>
              <a:t>在</a:t>
            </a:r>
            <a:r>
              <a:rPr lang="en-US" altLang="zh-CN" dirty="0"/>
              <a:t>rango/views.py</a:t>
            </a:r>
            <a:r>
              <a:rPr lang="zh-CN" altLang="en-US" dirty="0"/>
              <a:t>中增加如下代码</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467544" y="2276872"/>
            <a:ext cx="8157592" cy="3293209"/>
          </a:xfrm>
          <a:prstGeom prst="rect">
            <a:avLst/>
          </a:prstGeom>
        </p:spPr>
        <p:txBody>
          <a:bodyPr wrap="square">
            <a:spAutoFit/>
          </a:bodyPr>
          <a:lstStyle/>
          <a:p>
            <a:r>
              <a:rPr lang="en-US" altLang="zh-CN" sz="1600" b="1" dirty="0">
                <a:solidFill>
                  <a:srgbClr val="333333"/>
                </a:solidFill>
                <a:latin typeface="Menlo"/>
              </a:rPr>
              <a:t>from</a:t>
            </a:r>
            <a:r>
              <a:rPr lang="en-US" altLang="zh-CN" sz="1600" dirty="0">
                <a:solidFill>
                  <a:srgbClr val="333333"/>
                </a:solidFill>
                <a:latin typeface="Menlo"/>
              </a:rPr>
              <a:t> </a:t>
            </a:r>
            <a:r>
              <a:rPr lang="en-US" altLang="zh-CN" sz="1600" dirty="0" err="1">
                <a:solidFill>
                  <a:srgbClr val="333333"/>
                </a:solidFill>
                <a:latin typeface="Menlo"/>
              </a:rPr>
              <a:t>rango.forms</a:t>
            </a:r>
            <a:r>
              <a:rPr lang="en-US" altLang="zh-CN" sz="1600" dirty="0">
                <a:solidFill>
                  <a:srgbClr val="333333"/>
                </a:solidFill>
                <a:latin typeface="Menlo"/>
              </a:rPr>
              <a:t> </a:t>
            </a:r>
            <a:r>
              <a:rPr lang="en-US" altLang="zh-CN" sz="1600" b="1" dirty="0">
                <a:solidFill>
                  <a:srgbClr val="333333"/>
                </a:solidFill>
                <a:latin typeface="Menlo"/>
              </a:rPr>
              <a:t>import</a:t>
            </a:r>
            <a:r>
              <a:rPr lang="en-US" altLang="zh-CN" sz="1600" dirty="0">
                <a:solidFill>
                  <a:srgbClr val="333333"/>
                </a:solidFill>
                <a:latin typeface="Menlo"/>
              </a:rPr>
              <a:t> </a:t>
            </a:r>
            <a:r>
              <a:rPr lang="en-US" altLang="zh-CN" sz="1600" dirty="0" err="1">
                <a:solidFill>
                  <a:srgbClr val="333333"/>
                </a:solidFill>
                <a:latin typeface="Menlo"/>
              </a:rPr>
              <a:t>CategoryForm</a:t>
            </a:r>
            <a:r>
              <a:rPr lang="en-US" altLang="zh-CN" sz="1600" dirty="0">
                <a:solidFill>
                  <a:srgbClr val="333333"/>
                </a:solidFill>
                <a:latin typeface="Menlo"/>
              </a:rPr>
              <a:t> </a:t>
            </a:r>
            <a:endParaRPr lang="en-US" altLang="zh-CN" sz="1600" dirty="0" smtClean="0">
              <a:solidFill>
                <a:srgbClr val="333333"/>
              </a:solidFill>
              <a:latin typeface="Menlo"/>
            </a:endParaRPr>
          </a:p>
          <a:p>
            <a:endParaRPr lang="en-US" altLang="zh-CN" sz="1600" b="1" dirty="0">
              <a:solidFill>
                <a:srgbClr val="333333"/>
              </a:solidFill>
              <a:latin typeface="Menlo"/>
            </a:endParaRPr>
          </a:p>
          <a:p>
            <a:r>
              <a:rPr lang="en-US" altLang="zh-CN" sz="1600" b="1" dirty="0" err="1" smtClean="0">
                <a:solidFill>
                  <a:srgbClr val="333333"/>
                </a:solidFill>
                <a:latin typeface="Menlo"/>
              </a:rPr>
              <a:t>def</a:t>
            </a:r>
            <a:r>
              <a:rPr lang="en-US" altLang="zh-CN" sz="1600" dirty="0" smtClean="0">
                <a:solidFill>
                  <a:srgbClr val="333333"/>
                </a:solidFill>
                <a:latin typeface="Menlo"/>
              </a:rPr>
              <a:t> </a:t>
            </a:r>
            <a:r>
              <a:rPr lang="en-US" altLang="zh-CN" sz="1600" b="1" dirty="0" err="1">
                <a:solidFill>
                  <a:srgbClr val="990000"/>
                </a:solidFill>
                <a:latin typeface="Menlo"/>
              </a:rPr>
              <a:t>add_category</a:t>
            </a:r>
            <a:r>
              <a:rPr lang="en-US" altLang="zh-CN" sz="1600" dirty="0">
                <a:solidFill>
                  <a:srgbClr val="333333"/>
                </a:solidFill>
                <a:latin typeface="Menlo"/>
              </a:rPr>
              <a:t>(request): </a:t>
            </a:r>
            <a:endParaRPr lang="en-US" altLang="zh-CN" sz="1600" dirty="0" smtClean="0">
              <a:solidFill>
                <a:srgbClr val="333333"/>
              </a:solidFill>
              <a:latin typeface="Menlo"/>
            </a:endParaRPr>
          </a:p>
          <a:p>
            <a:r>
              <a:rPr lang="en-US" altLang="zh-CN" sz="1600" i="1" dirty="0" smtClean="0">
                <a:solidFill>
                  <a:srgbClr val="999988"/>
                </a:solidFill>
                <a:latin typeface="Menlo"/>
              </a:rPr>
              <a:t>    </a:t>
            </a:r>
            <a:r>
              <a:rPr lang="en-US" altLang="zh-CN" sz="1600" b="1" dirty="0" smtClean="0">
                <a:solidFill>
                  <a:srgbClr val="333333"/>
                </a:solidFill>
                <a:latin typeface="Menlo"/>
              </a:rPr>
              <a:t>if</a:t>
            </a:r>
            <a:r>
              <a:rPr lang="en-US" altLang="zh-CN" sz="1600" dirty="0" smtClean="0">
                <a:solidFill>
                  <a:srgbClr val="333333"/>
                </a:solidFill>
                <a:latin typeface="Menlo"/>
              </a:rPr>
              <a:t> </a:t>
            </a:r>
            <a:r>
              <a:rPr lang="en-US" altLang="zh-CN" sz="1600" dirty="0" err="1">
                <a:solidFill>
                  <a:srgbClr val="333333"/>
                </a:solidFill>
                <a:latin typeface="Menlo"/>
              </a:rPr>
              <a:t>request.method</a:t>
            </a:r>
            <a:r>
              <a:rPr lang="en-US" altLang="zh-CN" sz="1600" dirty="0">
                <a:solidFill>
                  <a:srgbClr val="333333"/>
                </a:solidFill>
                <a:latin typeface="Menlo"/>
              </a:rPr>
              <a:t> == </a:t>
            </a:r>
            <a:r>
              <a:rPr lang="en-US" altLang="zh-CN" sz="1600" dirty="0">
                <a:solidFill>
                  <a:srgbClr val="DD1144"/>
                </a:solidFill>
                <a:latin typeface="Menlo"/>
              </a:rPr>
              <a:t>'POST'</a:t>
            </a:r>
            <a:r>
              <a:rPr lang="en-US" altLang="zh-CN" sz="1600" dirty="0">
                <a:solidFill>
                  <a:srgbClr val="333333"/>
                </a:solidFill>
                <a:latin typeface="Menlo"/>
              </a:rPr>
              <a:t>: </a:t>
            </a:r>
            <a:r>
              <a:rPr lang="en-US" altLang="zh-CN" sz="1600" dirty="0" smtClean="0">
                <a:solidFill>
                  <a:srgbClr val="333333"/>
                </a:solidFill>
                <a:latin typeface="Menlo"/>
              </a:rPr>
              <a:t>  </a:t>
            </a:r>
          </a:p>
          <a:p>
            <a:r>
              <a:rPr lang="en-US" altLang="zh-CN" sz="1600" dirty="0">
                <a:solidFill>
                  <a:srgbClr val="333333"/>
                </a:solidFill>
                <a:latin typeface="Menlo"/>
              </a:rPr>
              <a:t> </a:t>
            </a:r>
            <a:r>
              <a:rPr lang="en-US" altLang="zh-CN" sz="1600" dirty="0" smtClean="0">
                <a:solidFill>
                  <a:srgbClr val="333333"/>
                </a:solidFill>
                <a:latin typeface="Menlo"/>
              </a:rPr>
              <a:t>       form </a:t>
            </a:r>
            <a:r>
              <a:rPr lang="en-US" altLang="zh-CN" sz="1600" dirty="0">
                <a:solidFill>
                  <a:srgbClr val="333333"/>
                </a:solidFill>
                <a:latin typeface="Menlo"/>
              </a:rPr>
              <a:t>= </a:t>
            </a:r>
            <a:r>
              <a:rPr lang="en-US" altLang="zh-CN" sz="1600" dirty="0" err="1">
                <a:solidFill>
                  <a:srgbClr val="333333"/>
                </a:solidFill>
                <a:latin typeface="Menlo"/>
              </a:rPr>
              <a:t>CategoryForm</a:t>
            </a:r>
            <a:r>
              <a:rPr lang="en-US" altLang="zh-CN" sz="1600" dirty="0">
                <a:solidFill>
                  <a:srgbClr val="333333"/>
                </a:solidFill>
                <a:latin typeface="Menlo"/>
              </a:rPr>
              <a:t>(</a:t>
            </a:r>
            <a:r>
              <a:rPr lang="en-US" altLang="zh-CN" sz="1600" dirty="0" err="1">
                <a:solidFill>
                  <a:srgbClr val="333333"/>
                </a:solidFill>
                <a:latin typeface="Menlo"/>
              </a:rPr>
              <a:t>request.POST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if</a:t>
            </a:r>
            <a:r>
              <a:rPr lang="en-US" altLang="zh-CN" sz="1600" dirty="0" smtClean="0">
                <a:solidFill>
                  <a:srgbClr val="333333"/>
                </a:solidFill>
                <a:latin typeface="Menlo"/>
              </a:rPr>
              <a:t> </a:t>
            </a:r>
            <a:r>
              <a:rPr lang="en-US" altLang="zh-CN" sz="1600" dirty="0" err="1">
                <a:solidFill>
                  <a:srgbClr val="333333"/>
                </a:solidFill>
                <a:latin typeface="Menlo"/>
              </a:rPr>
              <a:t>form.is_valid</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form.save</a:t>
            </a:r>
            <a:r>
              <a:rPr lang="en-US" altLang="zh-CN" sz="1600" dirty="0" smtClean="0">
                <a:solidFill>
                  <a:srgbClr val="333333"/>
                </a:solidFill>
                <a:latin typeface="Menlo"/>
              </a:rPr>
              <a:t>(commit=</a:t>
            </a:r>
            <a:r>
              <a:rPr lang="en-US" altLang="zh-CN" sz="1600" b="1" dirty="0" smtClean="0">
                <a:solidFill>
                  <a:srgbClr val="333333"/>
                </a:solidFill>
                <a:latin typeface="Menlo"/>
              </a:rPr>
              <a:t>True</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return</a:t>
            </a:r>
            <a:r>
              <a:rPr lang="en-US" altLang="zh-CN" sz="1600" dirty="0" smtClean="0">
                <a:solidFill>
                  <a:srgbClr val="333333"/>
                </a:solidFill>
                <a:latin typeface="Menlo"/>
              </a:rPr>
              <a:t> </a:t>
            </a:r>
            <a:r>
              <a:rPr lang="en-US" altLang="zh-CN" sz="1600" dirty="0">
                <a:solidFill>
                  <a:srgbClr val="333333"/>
                </a:solidFill>
                <a:latin typeface="Menlo"/>
              </a:rPr>
              <a:t>index(request)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else</a:t>
            </a:r>
            <a:r>
              <a:rPr lang="en-US" altLang="zh-CN" sz="1600" dirty="0" smtClean="0">
                <a:solidFill>
                  <a:srgbClr val="333333"/>
                </a:solidFill>
                <a:latin typeface="Menlo"/>
              </a:rPr>
              <a:t>:</a:t>
            </a:r>
          </a:p>
          <a:p>
            <a:r>
              <a:rPr lang="en-US" altLang="zh-CN" sz="1600" b="1" dirty="0">
                <a:solidFill>
                  <a:srgbClr val="333333"/>
                </a:solidFill>
                <a:latin typeface="Menlo"/>
              </a:rPr>
              <a:t> </a:t>
            </a:r>
            <a:r>
              <a:rPr lang="en-US" altLang="zh-CN" sz="1600" b="1" dirty="0" smtClean="0">
                <a:solidFill>
                  <a:srgbClr val="333333"/>
                </a:solidFill>
                <a:latin typeface="Menlo"/>
              </a:rPr>
              <a:t>           print</a:t>
            </a:r>
            <a:r>
              <a:rPr lang="en-US" altLang="zh-CN" sz="1600" dirty="0" smtClean="0">
                <a:solidFill>
                  <a:srgbClr val="333333"/>
                </a:solidFill>
                <a:latin typeface="Menlo"/>
              </a:rPr>
              <a:t> </a:t>
            </a:r>
            <a:r>
              <a:rPr lang="en-US" altLang="zh-CN" sz="1600" dirty="0" err="1">
                <a:solidFill>
                  <a:srgbClr val="333333"/>
                </a:solidFill>
                <a:latin typeface="Menlo"/>
              </a:rPr>
              <a:t>form.errors</a:t>
            </a:r>
            <a:r>
              <a:rPr lang="en-US" altLang="zh-CN" sz="1600" dirty="0">
                <a:solidFill>
                  <a:srgbClr val="333333"/>
                </a:solidFill>
                <a:latin typeface="Menlo"/>
              </a:rPr>
              <a:t> </a:t>
            </a:r>
          </a:p>
          <a:p>
            <a:r>
              <a:rPr lang="en-US" altLang="zh-CN" sz="1600" b="1" dirty="0" smtClean="0">
                <a:solidFill>
                  <a:srgbClr val="333333"/>
                </a:solidFill>
                <a:latin typeface="Menlo"/>
              </a:rPr>
              <a:t>    else</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form </a:t>
            </a:r>
            <a:r>
              <a:rPr lang="en-US" altLang="zh-CN" sz="1600" dirty="0">
                <a:solidFill>
                  <a:srgbClr val="333333"/>
                </a:solidFill>
                <a:latin typeface="Menlo"/>
              </a:rPr>
              <a:t>= </a:t>
            </a:r>
            <a:r>
              <a:rPr lang="en-US" altLang="zh-CN" sz="1600" dirty="0" err="1">
                <a:solidFill>
                  <a:srgbClr val="333333"/>
                </a:solidFill>
                <a:latin typeface="Menlo"/>
              </a:rPr>
              <a:t>CategoryForm</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return</a:t>
            </a:r>
            <a:r>
              <a:rPr lang="en-US" altLang="zh-CN" sz="1600" dirty="0" smtClean="0">
                <a:solidFill>
                  <a:srgbClr val="333333"/>
                </a:solidFill>
                <a:latin typeface="Menlo"/>
              </a:rPr>
              <a:t> </a:t>
            </a:r>
            <a:r>
              <a:rPr lang="en-US" altLang="zh-CN" sz="1600" dirty="0">
                <a:solidFill>
                  <a:srgbClr val="333333"/>
                </a:solidFill>
                <a:latin typeface="Menlo"/>
              </a:rPr>
              <a:t>render(request, </a:t>
            </a:r>
            <a:r>
              <a:rPr lang="en-US" altLang="zh-CN" sz="1600" dirty="0">
                <a:solidFill>
                  <a:srgbClr val="DD1144"/>
                </a:solidFill>
                <a:latin typeface="Menlo"/>
              </a:rPr>
              <a:t>'</a:t>
            </a:r>
            <a:r>
              <a:rPr lang="en-US" altLang="zh-CN" sz="1600" dirty="0" err="1">
                <a:solidFill>
                  <a:srgbClr val="DD1144"/>
                </a:solidFill>
                <a:latin typeface="Menlo"/>
              </a:rPr>
              <a:t>rango</a:t>
            </a:r>
            <a:r>
              <a:rPr lang="en-US" altLang="zh-CN" sz="1600" dirty="0">
                <a:solidFill>
                  <a:srgbClr val="DD1144"/>
                </a:solidFill>
                <a:latin typeface="Menlo"/>
              </a:rPr>
              <a:t>/add_category.html'</a:t>
            </a:r>
            <a:r>
              <a:rPr lang="en-US" altLang="zh-CN" sz="1600" dirty="0">
                <a:solidFill>
                  <a:srgbClr val="333333"/>
                </a:solidFill>
                <a:latin typeface="Menlo"/>
              </a:rPr>
              <a:t>, {</a:t>
            </a:r>
            <a:r>
              <a:rPr lang="en-US" altLang="zh-CN" sz="1600" dirty="0">
                <a:solidFill>
                  <a:srgbClr val="DD1144"/>
                </a:solidFill>
                <a:latin typeface="Menlo"/>
              </a:rPr>
              <a:t>'form'</a:t>
            </a:r>
            <a:r>
              <a:rPr lang="en-US" altLang="zh-CN" sz="1600" dirty="0">
                <a:solidFill>
                  <a:srgbClr val="333333"/>
                </a:solidFill>
                <a:latin typeface="Menlo"/>
              </a:rPr>
              <a:t>: form})</a:t>
            </a:r>
            <a:endParaRPr lang="zh-CN" altLang="en-US" sz="1600" dirty="0"/>
          </a:p>
        </p:txBody>
      </p:sp>
    </p:spTree>
    <p:extLst>
      <p:ext uri="{BB962C8B-B14F-4D97-AF65-F5344CB8AC3E}">
        <p14:creationId xmlns:p14="http://schemas.microsoft.com/office/powerpoint/2010/main" val="250944029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在</a:t>
            </a:r>
            <a:r>
              <a:rPr lang="en-US" altLang="zh-CN" dirty="0"/>
              <a:t>Django</a:t>
            </a:r>
            <a:r>
              <a:rPr lang="zh-CN" altLang="en-US" dirty="0"/>
              <a:t>里设置</a:t>
            </a:r>
            <a:r>
              <a:rPr lang="en-US" altLang="zh-CN" dirty="0" smtClean="0"/>
              <a:t>Sessions</a:t>
            </a:r>
          </a:p>
          <a:p>
            <a:pPr marL="800100" lvl="1" indent="-342900">
              <a:buFont typeface="Wingdings" panose="05000000000000000000" pitchFamily="2" charset="2"/>
              <a:buChar char="Ø"/>
            </a:pPr>
            <a:r>
              <a:rPr lang="zh-CN" altLang="en-US" dirty="0"/>
              <a:t>为了检查一切都设置妥当</a:t>
            </a:r>
            <a:r>
              <a:rPr lang="en-US" altLang="zh-CN" dirty="0"/>
              <a:t>,</a:t>
            </a:r>
            <a:r>
              <a:rPr lang="zh-CN" altLang="en-US" dirty="0"/>
              <a:t>打开</a:t>
            </a:r>
            <a:r>
              <a:rPr lang="en-US" altLang="zh-CN" dirty="0"/>
              <a:t>Django</a:t>
            </a:r>
            <a:r>
              <a:rPr lang="zh-CN" altLang="en-US" dirty="0"/>
              <a:t>项目里的</a:t>
            </a:r>
            <a:r>
              <a:rPr lang="en-US" altLang="zh-CN" dirty="0"/>
              <a:t>settings.py</a:t>
            </a:r>
            <a:r>
              <a:rPr lang="zh-CN" altLang="en-US" dirty="0"/>
              <a:t>文件</a:t>
            </a:r>
            <a:r>
              <a:rPr lang="en-US" altLang="zh-CN" dirty="0"/>
              <a:t>.</a:t>
            </a:r>
            <a:r>
              <a:rPr lang="zh-CN" altLang="en-US" dirty="0"/>
              <a:t>找到</a:t>
            </a:r>
            <a:r>
              <a:rPr lang="en-US" altLang="zh-CN" dirty="0"/>
              <a:t>MIDDLEWARE_CLASSES</a:t>
            </a:r>
            <a:r>
              <a:rPr lang="zh-CN" altLang="en-US" dirty="0"/>
              <a:t>元组</a:t>
            </a:r>
            <a:r>
              <a:rPr lang="en-US" altLang="zh-CN" dirty="0"/>
              <a:t>.</a:t>
            </a:r>
            <a:r>
              <a:rPr lang="zh-CN" altLang="en-US" dirty="0"/>
              <a:t>你可以在元组中看到</a:t>
            </a:r>
            <a:r>
              <a:rPr lang="en-US" altLang="zh-CN" dirty="0" err="1"/>
              <a:t>django.contrib.sessions.middleware.SessionMiddleware</a:t>
            </a:r>
            <a:r>
              <a:rPr lang="zh-CN" altLang="en-US" dirty="0"/>
              <a:t>模块 </a:t>
            </a:r>
            <a:r>
              <a:rPr lang="en-US" altLang="zh-CN" dirty="0"/>
              <a:t>- </a:t>
            </a:r>
            <a:r>
              <a:rPr lang="zh-CN" altLang="en-US" dirty="0"/>
              <a:t>如果没有看到现在就加进去</a:t>
            </a:r>
            <a:r>
              <a:rPr lang="en-US" altLang="zh-CN" dirty="0"/>
              <a:t>.</a:t>
            </a:r>
            <a:r>
              <a:rPr lang="zh-CN" altLang="en-US" dirty="0"/>
              <a:t>正式这个</a:t>
            </a:r>
            <a:r>
              <a:rPr lang="en-US" altLang="zh-CN" dirty="0" err="1"/>
              <a:t>SessionMiddleware</a:t>
            </a:r>
            <a:r>
              <a:rPr lang="zh-CN" altLang="en-US" dirty="0"/>
              <a:t>中间件能够创建唯一的</a:t>
            </a:r>
            <a:r>
              <a:rPr lang="en-US" altLang="zh-CN" dirty="0" err="1"/>
              <a:t>sessionidcookies</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6374262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a:t>测试</a:t>
            </a:r>
            <a:r>
              <a:rPr lang="en-US" altLang="zh-CN" dirty="0"/>
              <a:t>Cookie</a:t>
            </a:r>
            <a:r>
              <a:rPr lang="zh-CN" altLang="en-US" dirty="0" smtClean="0"/>
              <a:t>功能</a:t>
            </a:r>
            <a:endParaRPr lang="en-US" altLang="zh-CN" dirty="0" smtClean="0"/>
          </a:p>
          <a:p>
            <a:pPr marL="800100" lvl="1" indent="-342900">
              <a:buFont typeface="Wingdings" panose="05000000000000000000" pitchFamily="2" charset="2"/>
              <a:buChar char="Ø"/>
            </a:pPr>
            <a:r>
              <a:rPr lang="zh-CN" altLang="en-US" dirty="0"/>
              <a:t>为了测试</a:t>
            </a:r>
            <a:r>
              <a:rPr lang="en-US" altLang="zh-CN" dirty="0"/>
              <a:t>cookies,</a:t>
            </a:r>
            <a:r>
              <a:rPr lang="zh-CN" altLang="en-US" dirty="0"/>
              <a:t>你可以使用</a:t>
            </a:r>
            <a:r>
              <a:rPr lang="en-US" altLang="zh-CN" dirty="0"/>
              <a:t>Django</a:t>
            </a:r>
            <a:r>
              <a:rPr lang="zh-CN" altLang="en-US" dirty="0"/>
              <a:t>的</a:t>
            </a:r>
            <a:r>
              <a:rPr lang="en-US" altLang="zh-CN" dirty="0"/>
              <a:t>request</a:t>
            </a:r>
            <a:r>
              <a:rPr lang="zh-CN" altLang="en-US" dirty="0"/>
              <a:t>对象提供的便捷方法</a:t>
            </a:r>
            <a:r>
              <a:rPr lang="en-US" altLang="zh-CN" dirty="0"/>
              <a:t>.</a:t>
            </a:r>
            <a:r>
              <a:rPr lang="zh-CN" altLang="en-US" dirty="0"/>
              <a:t>其中</a:t>
            </a:r>
            <a:r>
              <a:rPr lang="en-US" altLang="zh-CN" dirty="0" err="1"/>
              <a:t>set_test_cookie</a:t>
            </a:r>
            <a:r>
              <a:rPr lang="en-US" altLang="zh-CN" dirty="0"/>
              <a:t>(),</a:t>
            </a:r>
            <a:r>
              <a:rPr lang="en-US" altLang="zh-CN" dirty="0" err="1"/>
              <a:t>test_cookie_worked</a:t>
            </a:r>
            <a:r>
              <a:rPr lang="en-US" altLang="zh-CN" dirty="0"/>
              <a:t>()</a:t>
            </a:r>
            <a:r>
              <a:rPr lang="zh-CN" altLang="en-US" dirty="0"/>
              <a:t>和</a:t>
            </a:r>
            <a:r>
              <a:rPr lang="en-US" altLang="zh-CN" dirty="0" err="1"/>
              <a:t>delete_test_cookie</a:t>
            </a:r>
            <a:r>
              <a:rPr lang="en-US" altLang="zh-CN" dirty="0"/>
              <a:t>()</a:t>
            </a:r>
            <a:r>
              <a:rPr lang="zh-CN" altLang="en-US" dirty="0"/>
              <a:t>方法对我们比较有用</a:t>
            </a:r>
            <a:r>
              <a:rPr lang="en-US" altLang="zh-CN" dirty="0"/>
              <a:t>.</a:t>
            </a:r>
            <a:r>
              <a:rPr lang="zh-CN" altLang="en-US" dirty="0"/>
              <a:t>在一个视图里</a:t>
            </a:r>
            <a:r>
              <a:rPr lang="en-US" altLang="zh-CN" dirty="0"/>
              <a:t>,</a:t>
            </a:r>
            <a:r>
              <a:rPr lang="zh-CN" altLang="en-US" dirty="0"/>
              <a:t>你需要设置一个</a:t>
            </a:r>
            <a:r>
              <a:rPr lang="en-US" altLang="zh-CN" dirty="0"/>
              <a:t>cookie.</a:t>
            </a:r>
            <a:r>
              <a:rPr lang="zh-CN" altLang="en-US" dirty="0"/>
              <a:t>在另一个视图你需要检查</a:t>
            </a:r>
            <a:r>
              <a:rPr lang="en-US" altLang="zh-CN" dirty="0"/>
              <a:t>cookie</a:t>
            </a:r>
            <a:r>
              <a:rPr lang="zh-CN" altLang="en-US" dirty="0"/>
              <a:t>是否存在</a:t>
            </a:r>
            <a:r>
              <a:rPr lang="en-US" altLang="zh-CN" dirty="0"/>
              <a:t>.</a:t>
            </a:r>
            <a:r>
              <a:rPr lang="zh-CN" altLang="en-US" dirty="0"/>
              <a:t>两个不同的视图都要请求</a:t>
            </a:r>
            <a:r>
              <a:rPr lang="en-US" altLang="zh-CN" dirty="0"/>
              <a:t>cookies,</a:t>
            </a:r>
            <a:r>
              <a:rPr lang="zh-CN" altLang="en-US" dirty="0"/>
              <a:t>是因为你要查看是否客户端接收了来自服务器的</a:t>
            </a:r>
            <a:r>
              <a:rPr lang="en-US" altLang="zh-CN" dirty="0"/>
              <a:t>cookie</a:t>
            </a:r>
            <a:r>
              <a:rPr lang="en-US" altLang="zh-CN" dirty="0" smtClean="0"/>
              <a:t>.</a:t>
            </a:r>
            <a:endParaRPr lang="en-US" altLang="zh-CN" dirty="0"/>
          </a:p>
          <a:p>
            <a:pPr marL="800100" lvl="1" indent="-342900">
              <a:buFont typeface="Wingdings" panose="05000000000000000000" pitchFamily="2" charset="2"/>
              <a:buChar char="Ø"/>
            </a:pPr>
            <a:r>
              <a:rPr lang="zh-CN" altLang="en-US" dirty="0"/>
              <a:t>我们将会</a:t>
            </a:r>
            <a:r>
              <a:rPr lang="zh-CN" altLang="en-US" dirty="0">
                <a:solidFill>
                  <a:srgbClr val="FF0000"/>
                </a:solidFill>
              </a:rPr>
              <a:t>使用前面创建的两个视图</a:t>
            </a:r>
            <a:r>
              <a:rPr lang="en-US" altLang="zh-CN" dirty="0">
                <a:solidFill>
                  <a:srgbClr val="FF0000"/>
                </a:solidFill>
              </a:rPr>
              <a:t>,index()</a:t>
            </a:r>
            <a:r>
              <a:rPr lang="zh-CN" altLang="en-US" dirty="0">
                <a:solidFill>
                  <a:srgbClr val="FF0000"/>
                </a:solidFill>
              </a:rPr>
              <a:t>和</a:t>
            </a:r>
            <a:r>
              <a:rPr lang="en-US" altLang="zh-CN" dirty="0">
                <a:solidFill>
                  <a:srgbClr val="FF0000"/>
                </a:solidFill>
              </a:rPr>
              <a:t>register().</a:t>
            </a:r>
            <a:r>
              <a:rPr lang="zh-CN" altLang="en-US" dirty="0"/>
              <a:t>如果你实现了用户验证功能</a:t>
            </a:r>
            <a:r>
              <a:rPr lang="en-US" altLang="zh-CN" dirty="0"/>
              <a:t>,</a:t>
            </a:r>
            <a:r>
              <a:rPr lang="zh-CN" altLang="en-US" dirty="0"/>
              <a:t>你需要确保你已经进行了注销</a:t>
            </a:r>
            <a:r>
              <a:rPr lang="en-US" altLang="zh-CN" dirty="0"/>
              <a:t>.</a:t>
            </a:r>
            <a:r>
              <a:rPr lang="zh-CN" altLang="en-US" dirty="0"/>
              <a:t>我们不会在网页上展示而是在终端里输出</a:t>
            </a:r>
            <a:r>
              <a:rPr lang="en-US" altLang="zh-CN" dirty="0"/>
              <a:t>Django</a:t>
            </a:r>
            <a:r>
              <a:rPr lang="zh-CN" altLang="en-US" dirty="0"/>
              <a:t>服务器验证</a:t>
            </a:r>
            <a:r>
              <a:rPr lang="en-US" altLang="zh-CN" dirty="0"/>
              <a:t>cookies</a:t>
            </a:r>
            <a:r>
              <a:rPr lang="zh-CN" altLang="en-US" dirty="0"/>
              <a:t>是否正常工作</a:t>
            </a:r>
            <a:r>
              <a:rPr lang="en-US" altLang="zh-CN" dirty="0"/>
              <a:t>.</a:t>
            </a:r>
            <a:r>
              <a:rPr lang="zh-CN" altLang="en-US" dirty="0"/>
              <a:t>当我们成功确认</a:t>
            </a:r>
            <a:r>
              <a:rPr lang="en-US" altLang="zh-CN" dirty="0"/>
              <a:t>cookies</a:t>
            </a:r>
            <a:r>
              <a:rPr lang="zh-CN" altLang="en-US" dirty="0"/>
              <a:t>确实正常工作</a:t>
            </a:r>
            <a:r>
              <a:rPr lang="en-US" altLang="zh-CN" dirty="0"/>
              <a:t>,</a:t>
            </a:r>
            <a:r>
              <a:rPr lang="zh-CN" altLang="en-US" dirty="0"/>
              <a:t>我们会移除代码恢复原状</a:t>
            </a:r>
            <a:r>
              <a:rPr lang="en-US" altLang="zh-CN" dirty="0" smtClean="0"/>
              <a:t>.</a:t>
            </a:r>
            <a:endParaRPr lang="en-US" altLang="zh-CN"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13289212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测试</a:t>
            </a:r>
            <a:r>
              <a:rPr lang="en-US" altLang="zh-CN" dirty="0"/>
              <a:t>Cookie</a:t>
            </a:r>
            <a:r>
              <a:rPr lang="zh-CN" altLang="en-US" dirty="0" smtClean="0"/>
              <a:t>功能</a:t>
            </a:r>
            <a:endParaRPr lang="en-US" altLang="zh-CN" dirty="0" smtClean="0"/>
          </a:p>
          <a:p>
            <a:pPr marL="800100" lvl="1" indent="-342900">
              <a:buFont typeface="Wingdings" panose="05000000000000000000" pitchFamily="2" charset="2"/>
              <a:buChar char="Ø"/>
            </a:pPr>
            <a:r>
              <a:rPr lang="zh-CN" altLang="en-US" dirty="0" smtClean="0"/>
              <a:t>在</a:t>
            </a:r>
            <a:r>
              <a:rPr lang="en-US" altLang="zh-CN" dirty="0"/>
              <a:t>Rango</a:t>
            </a:r>
            <a:r>
              <a:rPr lang="zh-CN" altLang="en-US" dirty="0"/>
              <a:t>的</a:t>
            </a:r>
            <a:r>
              <a:rPr lang="en-US" altLang="zh-CN" dirty="0"/>
              <a:t>views.py</a:t>
            </a:r>
            <a:r>
              <a:rPr lang="zh-CN" altLang="en-US" dirty="0"/>
              <a:t>文件</a:t>
            </a:r>
            <a:r>
              <a:rPr lang="en-US" altLang="zh-CN" dirty="0"/>
              <a:t>,</a:t>
            </a:r>
            <a:r>
              <a:rPr lang="zh-CN" altLang="en-US" dirty="0"/>
              <a:t>找到</a:t>
            </a:r>
            <a:r>
              <a:rPr lang="en-US" altLang="zh-CN" dirty="0"/>
              <a:t>index()</a:t>
            </a:r>
            <a:r>
              <a:rPr lang="zh-CN" altLang="en-US" dirty="0"/>
              <a:t>视图</a:t>
            </a:r>
            <a:r>
              <a:rPr lang="en-US" altLang="zh-CN" dirty="0"/>
              <a:t>.</a:t>
            </a:r>
            <a:r>
              <a:rPr lang="zh-CN" altLang="en-US" dirty="0"/>
              <a:t>在里面添加下面这一行</a:t>
            </a:r>
            <a:r>
              <a:rPr lang="en-US" altLang="zh-CN" dirty="0"/>
              <a:t>.</a:t>
            </a:r>
            <a:r>
              <a:rPr lang="zh-CN" altLang="en-US" dirty="0"/>
              <a:t>为了确保这行能够执行</a:t>
            </a:r>
            <a:r>
              <a:rPr lang="en-US" altLang="zh-CN" dirty="0"/>
              <a:t>,</a:t>
            </a:r>
            <a:r>
              <a:rPr lang="zh-CN" altLang="en-US" dirty="0"/>
              <a:t>把它放在视图的第一行</a:t>
            </a:r>
            <a:r>
              <a:rPr lang="en-US" altLang="zh-CN" dirty="0"/>
              <a:t>,</a:t>
            </a:r>
            <a:r>
              <a:rPr lang="zh-CN" altLang="en-US" dirty="0"/>
              <a:t>不要包含在条件语段里</a:t>
            </a:r>
            <a:r>
              <a:rPr lang="en-US" altLang="zh-CN" dirty="0" smtClean="0"/>
              <a:t>.</a:t>
            </a:r>
          </a:p>
          <a:p>
            <a:pPr marL="800100" lvl="1" indent="-342900">
              <a:buFont typeface="Wingdings" panose="05000000000000000000" pitchFamily="2" charset="2"/>
              <a:buChar char="Ø"/>
            </a:pPr>
            <a:endParaRPr lang="en-US" altLang="zh-CN" dirty="0"/>
          </a:p>
          <a:p>
            <a:pPr marL="800100" lvl="1" indent="-342900">
              <a:buFont typeface="Wingdings" panose="05000000000000000000" pitchFamily="2" charset="2"/>
              <a:buChar char="Ø"/>
            </a:pPr>
            <a:endParaRPr lang="en-US" altLang="zh-CN" dirty="0" smtClean="0"/>
          </a:p>
          <a:p>
            <a:pPr marL="800100" lvl="1" indent="-342900">
              <a:buFont typeface="Wingdings" panose="05000000000000000000" pitchFamily="2" charset="2"/>
              <a:buChar char="Ø"/>
            </a:pPr>
            <a:r>
              <a:rPr lang="zh-CN" altLang="en-US" dirty="0"/>
              <a:t>在</a:t>
            </a:r>
            <a:r>
              <a:rPr lang="en-US" altLang="zh-CN" dirty="0"/>
              <a:t>register()</a:t>
            </a:r>
            <a:r>
              <a:rPr lang="zh-CN" altLang="en-US" dirty="0"/>
              <a:t>视图顶部加入下面</a:t>
            </a:r>
            <a:r>
              <a:rPr lang="en-US" altLang="zh-CN" dirty="0"/>
              <a:t>3</a:t>
            </a:r>
            <a:r>
              <a:rPr lang="zh-CN" altLang="en-US" dirty="0"/>
              <a:t>行代码 </a:t>
            </a:r>
            <a:r>
              <a:rPr lang="en-US" altLang="zh-CN" dirty="0"/>
              <a:t>- </a:t>
            </a:r>
            <a:r>
              <a:rPr lang="zh-CN" altLang="en-US" dirty="0"/>
              <a:t>同样是为了保证它们能被执行</a:t>
            </a:r>
            <a:r>
              <a:rPr lang="en-US" altLang="zh-CN" dirty="0"/>
              <a:t>.</a:t>
            </a:r>
            <a:endParaRPr lang="zh-CN" altLang="en-US" dirty="0"/>
          </a:p>
          <a:p>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1259632" y="2780928"/>
            <a:ext cx="3993401" cy="369332"/>
          </a:xfrm>
          <a:prstGeom prst="rect">
            <a:avLst/>
          </a:prstGeom>
        </p:spPr>
        <p:txBody>
          <a:bodyPr wrap="none">
            <a:spAutoFit/>
          </a:bodyPr>
          <a:lstStyle/>
          <a:p>
            <a:r>
              <a:rPr lang="en-US" altLang="zh-CN" dirty="0" err="1">
                <a:solidFill>
                  <a:srgbClr val="333333"/>
                </a:solidFill>
                <a:latin typeface="Menlo"/>
              </a:rPr>
              <a:t>request.session.set_</a:t>
            </a:r>
            <a:r>
              <a:rPr lang="en-US" altLang="zh-CN" dirty="0" err="1">
                <a:solidFill>
                  <a:srgbClr val="0086B3"/>
                </a:solidFill>
                <a:latin typeface="Menlo"/>
              </a:rPr>
              <a:t>test</a:t>
            </a:r>
            <a:r>
              <a:rPr lang="en-US" altLang="zh-CN" dirty="0" err="1">
                <a:solidFill>
                  <a:srgbClr val="333333"/>
                </a:solidFill>
                <a:latin typeface="Menlo"/>
              </a:rPr>
              <a:t>_cookie</a:t>
            </a:r>
            <a:r>
              <a:rPr lang="en-US" altLang="zh-CN" dirty="0">
                <a:solidFill>
                  <a:srgbClr val="333333"/>
                </a:solidFill>
                <a:latin typeface="Menlo"/>
              </a:rPr>
              <a:t>()</a:t>
            </a:r>
            <a:endParaRPr lang="zh-CN" altLang="en-US" dirty="0"/>
          </a:p>
        </p:txBody>
      </p:sp>
      <p:sp>
        <p:nvSpPr>
          <p:cNvPr id="6" name="矩形 5"/>
          <p:cNvSpPr/>
          <p:nvPr/>
        </p:nvSpPr>
        <p:spPr>
          <a:xfrm>
            <a:off x="1115616" y="4200763"/>
            <a:ext cx="7128792" cy="923330"/>
          </a:xfrm>
          <a:prstGeom prst="rect">
            <a:avLst/>
          </a:prstGeom>
        </p:spPr>
        <p:txBody>
          <a:bodyPr wrap="square">
            <a:spAutoFit/>
          </a:bodyPr>
          <a:lstStyle/>
          <a:p>
            <a:r>
              <a:rPr lang="en-US" altLang="zh-CN" b="1" dirty="0">
                <a:solidFill>
                  <a:srgbClr val="333333"/>
                </a:solidFill>
                <a:latin typeface="Menlo"/>
              </a:rPr>
              <a:t>if</a:t>
            </a:r>
            <a:r>
              <a:rPr lang="en-US" altLang="zh-CN" dirty="0">
                <a:solidFill>
                  <a:srgbClr val="333333"/>
                </a:solidFill>
                <a:latin typeface="Menlo"/>
              </a:rPr>
              <a:t> </a:t>
            </a:r>
            <a:r>
              <a:rPr lang="en-US" altLang="zh-CN" dirty="0" err="1">
                <a:solidFill>
                  <a:srgbClr val="333333"/>
                </a:solidFill>
                <a:latin typeface="Menlo"/>
              </a:rPr>
              <a:t>request.session.test_cookie_worked</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smtClean="0">
                <a:solidFill>
                  <a:srgbClr val="0086B3"/>
                </a:solidFill>
                <a:latin typeface="Menlo"/>
              </a:rPr>
              <a:t>print</a:t>
            </a:r>
            <a:r>
              <a:rPr lang="en-US" altLang="zh-CN" dirty="0" smtClean="0">
                <a:solidFill>
                  <a:srgbClr val="333333"/>
                </a:solidFill>
                <a:latin typeface="Menlo"/>
              </a:rPr>
              <a:t> </a:t>
            </a:r>
            <a:r>
              <a:rPr lang="en-US" altLang="zh-CN" dirty="0">
                <a:solidFill>
                  <a:srgbClr val="DD1144"/>
                </a:solidFill>
                <a:latin typeface="Menlo"/>
              </a:rPr>
              <a:t>"&gt;&gt;&gt;&gt; TEST COOKIE WORKED!"</a:t>
            </a:r>
            <a:r>
              <a:rPr lang="en-US" altLang="zh-CN" dirty="0">
                <a:solidFill>
                  <a:srgbClr val="333333"/>
                </a:solidFill>
                <a:latin typeface="Menlo"/>
              </a:rPr>
              <a:t> </a:t>
            </a:r>
            <a:r>
              <a:rPr lang="en-US" altLang="zh-CN" dirty="0" smtClean="0">
                <a:solidFill>
                  <a:srgbClr val="333333"/>
                </a:solidFill>
                <a:latin typeface="Menlo"/>
              </a:rPr>
              <a:t>  </a:t>
            </a: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request.session.delete_</a:t>
            </a:r>
            <a:r>
              <a:rPr lang="en-US" altLang="zh-CN" dirty="0" err="1" smtClean="0">
                <a:solidFill>
                  <a:srgbClr val="0086B3"/>
                </a:solidFill>
                <a:latin typeface="Menlo"/>
              </a:rPr>
              <a:t>test</a:t>
            </a:r>
            <a:r>
              <a:rPr lang="en-US" altLang="zh-CN" dirty="0" err="1" smtClean="0">
                <a:solidFill>
                  <a:srgbClr val="333333"/>
                </a:solidFill>
                <a:latin typeface="Menlo"/>
              </a:rPr>
              <a:t>_cookie</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7234089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测试</a:t>
            </a:r>
            <a:r>
              <a:rPr lang="en-US" altLang="zh-CN" dirty="0"/>
              <a:t>Cookie</a:t>
            </a:r>
            <a:r>
              <a:rPr lang="zh-CN" altLang="en-US" dirty="0"/>
              <a:t>功能</a:t>
            </a:r>
            <a:endParaRPr lang="en-US" altLang="zh-CN" dirty="0"/>
          </a:p>
          <a:p>
            <a:pPr marL="800100" lvl="1" indent="-342900">
              <a:buFont typeface="Wingdings" panose="05000000000000000000" pitchFamily="2" charset="2"/>
              <a:buChar char="Ø"/>
            </a:pPr>
            <a:r>
              <a:rPr lang="zh-CN" altLang="en-US" dirty="0"/>
              <a:t>更改完以后运行</a:t>
            </a:r>
            <a:r>
              <a:rPr lang="en-US" altLang="zh-CN" dirty="0"/>
              <a:t>Django</a:t>
            </a:r>
            <a:r>
              <a:rPr lang="zh-CN" altLang="en-US" dirty="0"/>
              <a:t>服务并</a:t>
            </a:r>
            <a:r>
              <a:rPr lang="zh-CN" altLang="en-US" dirty="0" smtClean="0"/>
              <a:t>打开</a:t>
            </a:r>
            <a:r>
              <a:rPr lang="en-US" altLang="zh-CN" dirty="0" smtClean="0"/>
              <a:t>Rango</a:t>
            </a:r>
            <a:r>
              <a:rPr lang="zh-CN" altLang="en-US" dirty="0" smtClean="0"/>
              <a:t>首页</a:t>
            </a:r>
            <a:r>
              <a:rPr lang="en-US" altLang="zh-CN" dirty="0" smtClean="0"/>
              <a:t>, http</a:t>
            </a:r>
            <a:r>
              <a:rPr lang="en-US" altLang="zh-CN" dirty="0"/>
              <a:t>://</a:t>
            </a:r>
            <a:r>
              <a:rPr lang="en-US" altLang="zh-CN" dirty="0" smtClean="0"/>
              <a:t>127.0.0.1:8000/rango/.</a:t>
            </a:r>
            <a:r>
              <a:rPr lang="zh-CN" altLang="en-US" dirty="0" smtClean="0"/>
              <a:t>页面</a:t>
            </a:r>
            <a:r>
              <a:rPr lang="zh-CN" altLang="en-US" dirty="0"/>
              <a:t>加载完后</a:t>
            </a:r>
            <a:r>
              <a:rPr lang="en-US" altLang="zh-CN" dirty="0"/>
              <a:t>,</a:t>
            </a:r>
            <a:r>
              <a:rPr lang="zh-CN" altLang="en-US" dirty="0"/>
              <a:t>前往注册页面</a:t>
            </a:r>
            <a:r>
              <a:rPr lang="en-US" altLang="zh-CN" dirty="0"/>
              <a:t>.</a:t>
            </a:r>
            <a:r>
              <a:rPr lang="zh-CN" altLang="en-US" dirty="0"/>
              <a:t>当注册页面加载后</a:t>
            </a:r>
            <a:r>
              <a:rPr lang="en-US" altLang="zh-CN" dirty="0"/>
              <a:t>,</a:t>
            </a:r>
            <a:r>
              <a:rPr lang="zh-CN" altLang="en-US" dirty="0"/>
              <a:t>你将会和下图一样在终端里看到</a:t>
            </a:r>
            <a:r>
              <a:rPr lang="en-US" altLang="zh-CN" dirty="0"/>
              <a:t>&gt;&gt;&gt;&gt; TEST COOKIE WORKED!.</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924944"/>
            <a:ext cx="8244408" cy="4287948"/>
          </a:xfrm>
          <a:prstGeom prst="rect">
            <a:avLst/>
          </a:prstGeom>
        </p:spPr>
      </p:pic>
    </p:spTree>
    <p:extLst>
      <p:ext uri="{BB962C8B-B14F-4D97-AF65-F5344CB8AC3E}">
        <p14:creationId xmlns:p14="http://schemas.microsoft.com/office/powerpoint/2010/main" val="22281137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980728"/>
            <a:ext cx="8229600" cy="4857403"/>
          </a:xfrm>
        </p:spPr>
        <p:txBody>
          <a:bodyPr>
            <a:normAutofit/>
          </a:bodyPr>
          <a:lstStyle/>
          <a:p>
            <a:pPr marL="342900" indent="-342900">
              <a:buFont typeface="Wingdings" panose="05000000000000000000" pitchFamily="2" charset="2"/>
              <a:buChar char="l"/>
            </a:pPr>
            <a:r>
              <a:rPr lang="zh-CN" altLang="en-US" sz="2000" dirty="0"/>
              <a:t>客户端</a:t>
            </a:r>
            <a:r>
              <a:rPr lang="en-US" altLang="zh-CN" sz="2000" dirty="0" smtClean="0"/>
              <a:t>Cookies</a:t>
            </a:r>
          </a:p>
          <a:p>
            <a:pPr marL="800100" lvl="1" indent="-342900">
              <a:buFont typeface="Wingdings" panose="05000000000000000000" pitchFamily="2" charset="2"/>
              <a:buChar char="Ø"/>
            </a:pPr>
            <a:r>
              <a:rPr lang="zh-CN" altLang="en-US" sz="1800" dirty="0"/>
              <a:t>现在我们已经知道</a:t>
            </a:r>
            <a:r>
              <a:rPr lang="en-US" altLang="zh-CN" sz="1800" dirty="0"/>
              <a:t>cookies</a:t>
            </a:r>
            <a:r>
              <a:rPr lang="zh-CN" altLang="en-US" sz="1800" dirty="0"/>
              <a:t>是如何工作的</a:t>
            </a:r>
            <a:r>
              <a:rPr lang="en-US" altLang="zh-CN" sz="1800" dirty="0"/>
              <a:t>,</a:t>
            </a:r>
            <a:r>
              <a:rPr lang="zh-CN" altLang="en-US" sz="1800" dirty="0"/>
              <a:t>让我们实现一个简单的网站访问计数</a:t>
            </a:r>
            <a:r>
              <a:rPr lang="en-US" altLang="zh-CN" sz="1800" dirty="0"/>
              <a:t>.</a:t>
            </a:r>
            <a:r>
              <a:rPr lang="zh-CN" altLang="en-US" sz="1800" dirty="0"/>
              <a:t>首先我们需要创建两个</a:t>
            </a:r>
            <a:r>
              <a:rPr lang="en-US" altLang="zh-CN" sz="1800" dirty="0"/>
              <a:t>cookies:</a:t>
            </a:r>
            <a:r>
              <a:rPr lang="zh-CN" altLang="en-US" sz="1800" dirty="0"/>
              <a:t>一个用来追踪用户访问</a:t>
            </a:r>
            <a:r>
              <a:rPr lang="en-US" altLang="zh-CN" sz="1800" dirty="0"/>
              <a:t>Rango</a:t>
            </a:r>
            <a:r>
              <a:rPr lang="zh-CN" altLang="en-US" sz="1800" dirty="0"/>
              <a:t>网站次数</a:t>
            </a:r>
            <a:r>
              <a:rPr lang="en-US" altLang="zh-CN" sz="1800" dirty="0"/>
              <a:t>,</a:t>
            </a:r>
            <a:r>
              <a:rPr lang="zh-CN" altLang="en-US" sz="1800" dirty="0"/>
              <a:t>另一个用来追踪上一次登录的时间</a:t>
            </a:r>
            <a:r>
              <a:rPr lang="en-US" altLang="zh-CN" sz="1800" dirty="0"/>
              <a:t>.</a:t>
            </a:r>
            <a:r>
              <a:rPr lang="zh-CN" altLang="en-US" sz="1800" dirty="0"/>
              <a:t>保持追踪用户上一次的访问时间和日期将允许我们每天只能增长一次访问次数</a:t>
            </a:r>
            <a:r>
              <a:rPr lang="en-US" altLang="zh-CN" sz="1800" dirty="0" smtClean="0"/>
              <a:t>.</a:t>
            </a:r>
            <a:endParaRPr lang="en-US" altLang="zh-CN" sz="1800" dirty="0"/>
          </a:p>
          <a:p>
            <a:pPr marL="800100" lvl="1" indent="-342900">
              <a:buFont typeface="Wingdings" panose="05000000000000000000" pitchFamily="2" charset="2"/>
              <a:buChar char="Ø"/>
            </a:pPr>
            <a:r>
              <a:rPr lang="zh-CN" altLang="en-US" sz="1800" dirty="0"/>
              <a:t>假设用户访问的</a:t>
            </a:r>
            <a:r>
              <a:rPr lang="en-US" altLang="zh-CN" sz="1800" dirty="0"/>
              <a:t>Rango</a:t>
            </a:r>
            <a:r>
              <a:rPr lang="zh-CN" altLang="en-US" sz="1800" dirty="0"/>
              <a:t>页面一般为首页</a:t>
            </a:r>
            <a:r>
              <a:rPr lang="en-US" altLang="zh-CN" sz="1800" dirty="0"/>
              <a:t>.</a:t>
            </a:r>
            <a:r>
              <a:rPr lang="zh-CN" altLang="en-US" sz="1800" dirty="0"/>
              <a:t>打开</a:t>
            </a:r>
            <a:r>
              <a:rPr lang="en-US" altLang="zh-CN" sz="1800" dirty="0"/>
              <a:t>rango/view.py</a:t>
            </a:r>
            <a:r>
              <a:rPr lang="zh-CN" altLang="en-US" sz="1800" dirty="0"/>
              <a:t>并</a:t>
            </a:r>
            <a:r>
              <a:rPr lang="zh-CN" altLang="en-US" sz="1800" dirty="0" smtClean="0"/>
              <a:t>修改  </a:t>
            </a:r>
            <a:r>
              <a:rPr lang="en-US" altLang="zh-CN" sz="1800" dirty="0" smtClean="0"/>
              <a:t>index</a:t>
            </a:r>
            <a:r>
              <a:rPr lang="en-US" altLang="zh-CN" sz="1800" dirty="0"/>
              <a:t>()</a:t>
            </a:r>
            <a:r>
              <a:rPr lang="zh-CN" altLang="en-US" sz="1800" dirty="0"/>
              <a:t>视图如下</a:t>
            </a:r>
            <a:r>
              <a:rPr lang="en-US" altLang="zh-CN" sz="1800" dirty="0"/>
              <a:t>.</a:t>
            </a:r>
            <a:endParaRPr lang="zh-CN" altLang="en-US" sz="1800"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621904" y="3284984"/>
            <a:ext cx="7920880" cy="2862322"/>
          </a:xfrm>
          <a:prstGeom prst="rect">
            <a:avLst/>
          </a:prstGeom>
        </p:spPr>
        <p:txBody>
          <a:bodyPr wrap="square">
            <a:spAutoFit/>
          </a:bodyPr>
          <a:lstStyle/>
          <a:p>
            <a:r>
              <a:rPr lang="en-US" altLang="zh-CN" b="1" dirty="0" err="1">
                <a:solidFill>
                  <a:srgbClr val="333333"/>
                </a:solidFill>
                <a:latin typeface="Menlo"/>
              </a:rPr>
              <a:t>def</a:t>
            </a:r>
            <a:r>
              <a:rPr lang="en-US" altLang="zh-CN" dirty="0">
                <a:solidFill>
                  <a:srgbClr val="333333"/>
                </a:solidFill>
                <a:latin typeface="Menlo"/>
              </a:rPr>
              <a:t> </a:t>
            </a:r>
            <a:r>
              <a:rPr lang="en-US" altLang="zh-CN" b="1" dirty="0">
                <a:solidFill>
                  <a:srgbClr val="990000"/>
                </a:solidFill>
                <a:latin typeface="Menlo"/>
              </a:rPr>
              <a:t>index</a:t>
            </a:r>
            <a:r>
              <a:rPr lang="en-US" altLang="zh-CN" dirty="0">
                <a:solidFill>
                  <a:srgbClr val="333333"/>
                </a:solidFill>
                <a:latin typeface="Menlo"/>
              </a:rPr>
              <a:t>(request):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333333"/>
                </a:solidFill>
                <a:latin typeface="Menlo"/>
              </a:rPr>
              <a:t>    </a:t>
            </a:r>
            <a:r>
              <a:rPr lang="en-US" altLang="zh-CN" dirty="0" err="1" smtClean="0">
                <a:solidFill>
                  <a:srgbClr val="333333"/>
                </a:solidFill>
                <a:latin typeface="Menlo"/>
              </a:rPr>
              <a:t>category_list</a:t>
            </a:r>
            <a:r>
              <a:rPr lang="en-US" altLang="zh-CN" dirty="0" smtClean="0">
                <a:solidFill>
                  <a:srgbClr val="333333"/>
                </a:solidFill>
                <a:latin typeface="Menlo"/>
              </a:rPr>
              <a:t> </a:t>
            </a:r>
            <a:r>
              <a:rPr lang="en-US" altLang="zh-CN" dirty="0">
                <a:solidFill>
                  <a:srgbClr val="333333"/>
                </a:solidFill>
                <a:latin typeface="Menlo"/>
              </a:rPr>
              <a:t>= </a:t>
            </a:r>
            <a:r>
              <a:rPr lang="en-US" altLang="zh-CN" dirty="0" err="1">
                <a:solidFill>
                  <a:srgbClr val="333333"/>
                </a:solidFill>
                <a:latin typeface="Menlo"/>
              </a:rPr>
              <a:t>Category.objects.all</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page_list</a:t>
            </a:r>
            <a:r>
              <a:rPr lang="en-US" altLang="zh-CN" dirty="0" smtClean="0">
                <a:solidFill>
                  <a:srgbClr val="333333"/>
                </a:solidFill>
                <a:latin typeface="Menlo"/>
              </a:rPr>
              <a:t> </a:t>
            </a:r>
            <a:r>
              <a:rPr lang="en-US" altLang="zh-CN" dirty="0">
                <a:solidFill>
                  <a:srgbClr val="333333"/>
                </a:solidFill>
                <a:latin typeface="Menlo"/>
              </a:rPr>
              <a:t>= </a:t>
            </a:r>
            <a:r>
              <a:rPr lang="en-US" altLang="zh-CN" dirty="0" err="1">
                <a:solidFill>
                  <a:srgbClr val="333333"/>
                </a:solidFill>
                <a:latin typeface="Menlo"/>
              </a:rPr>
              <a:t>Page.objects.order_by</a:t>
            </a:r>
            <a:r>
              <a:rPr lang="en-US" altLang="zh-CN" dirty="0">
                <a:solidFill>
                  <a:srgbClr val="333333"/>
                </a:solidFill>
                <a:latin typeface="Menlo"/>
              </a:rPr>
              <a:t>(</a:t>
            </a:r>
            <a:r>
              <a:rPr lang="en-US" altLang="zh-CN" dirty="0">
                <a:solidFill>
                  <a:srgbClr val="DD1144"/>
                </a:solidFill>
                <a:latin typeface="Menlo"/>
              </a:rPr>
              <a:t>'-views'</a:t>
            </a:r>
            <a:r>
              <a:rPr lang="en-US" altLang="zh-CN" dirty="0">
                <a:solidFill>
                  <a:srgbClr val="333333"/>
                </a:solidFill>
                <a:latin typeface="Menlo"/>
              </a:rPr>
              <a:t>)[:</a:t>
            </a:r>
            <a:r>
              <a:rPr lang="en-US" altLang="zh-CN" dirty="0">
                <a:solidFill>
                  <a:srgbClr val="008080"/>
                </a:solidFill>
                <a:latin typeface="Menlo"/>
              </a:rPr>
              <a:t>5</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context_dict</a:t>
            </a:r>
            <a:r>
              <a:rPr lang="en-US" altLang="zh-CN" dirty="0" smtClean="0">
                <a:solidFill>
                  <a:srgbClr val="333333"/>
                </a:solidFill>
                <a:latin typeface="Menlo"/>
              </a:rPr>
              <a:t> </a:t>
            </a:r>
            <a:r>
              <a:rPr lang="en-US" altLang="zh-CN" dirty="0">
                <a:solidFill>
                  <a:srgbClr val="333333"/>
                </a:solidFill>
                <a:latin typeface="Menlo"/>
              </a:rPr>
              <a:t>= {</a:t>
            </a:r>
            <a:r>
              <a:rPr lang="en-US" altLang="zh-CN" dirty="0">
                <a:solidFill>
                  <a:srgbClr val="DD1144"/>
                </a:solidFill>
                <a:latin typeface="Menlo"/>
              </a:rPr>
              <a:t>'categories'</a:t>
            </a:r>
            <a:r>
              <a:rPr lang="en-US" altLang="zh-CN" dirty="0">
                <a:solidFill>
                  <a:srgbClr val="333333"/>
                </a:solidFill>
                <a:latin typeface="Menlo"/>
              </a:rPr>
              <a:t>: </a:t>
            </a:r>
            <a:r>
              <a:rPr lang="en-US" altLang="zh-CN" dirty="0" err="1">
                <a:solidFill>
                  <a:srgbClr val="333333"/>
                </a:solidFill>
                <a:latin typeface="Menlo"/>
              </a:rPr>
              <a:t>category_list</a:t>
            </a:r>
            <a:r>
              <a:rPr lang="en-US" altLang="zh-CN" dirty="0">
                <a:solidFill>
                  <a:srgbClr val="333333"/>
                </a:solidFill>
                <a:latin typeface="Menlo"/>
              </a:rPr>
              <a:t>, </a:t>
            </a:r>
            <a:r>
              <a:rPr lang="en-US" altLang="zh-CN" dirty="0">
                <a:solidFill>
                  <a:srgbClr val="DD1144"/>
                </a:solidFill>
                <a:latin typeface="Menlo"/>
              </a:rPr>
              <a:t>'pages'</a:t>
            </a:r>
            <a:r>
              <a:rPr lang="en-US" altLang="zh-CN" dirty="0">
                <a:solidFill>
                  <a:srgbClr val="333333"/>
                </a:solidFill>
                <a:latin typeface="Menlo"/>
              </a:rPr>
              <a:t>: </a:t>
            </a:r>
            <a:r>
              <a:rPr lang="en-US" altLang="zh-CN" dirty="0" err="1">
                <a:solidFill>
                  <a:srgbClr val="333333"/>
                </a:solidFill>
                <a:latin typeface="Menlo"/>
              </a:rPr>
              <a:t>page_list</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333333"/>
                </a:solidFill>
                <a:latin typeface="Menlo"/>
              </a:rPr>
              <a:t>    visits </a:t>
            </a:r>
            <a:r>
              <a:rPr lang="en-US" altLang="zh-CN" dirty="0">
                <a:solidFill>
                  <a:srgbClr val="333333"/>
                </a:solidFill>
                <a:latin typeface="Menlo"/>
              </a:rPr>
              <a:t>= </a:t>
            </a:r>
            <a:r>
              <a:rPr lang="en-US" altLang="zh-CN" dirty="0" err="1">
                <a:solidFill>
                  <a:srgbClr val="333333"/>
                </a:solidFill>
                <a:latin typeface="Menlo"/>
              </a:rPr>
              <a:t>int</a:t>
            </a:r>
            <a:r>
              <a:rPr lang="en-US" altLang="zh-CN" dirty="0">
                <a:solidFill>
                  <a:srgbClr val="333333"/>
                </a:solidFill>
                <a:latin typeface="Menlo"/>
              </a:rPr>
              <a:t>(</a:t>
            </a:r>
            <a:r>
              <a:rPr lang="en-US" altLang="zh-CN" dirty="0" err="1">
                <a:solidFill>
                  <a:srgbClr val="333333"/>
                </a:solidFill>
                <a:latin typeface="Menlo"/>
              </a:rPr>
              <a:t>request.COOKIES.get</a:t>
            </a:r>
            <a:r>
              <a:rPr lang="en-US" altLang="zh-CN" dirty="0">
                <a:solidFill>
                  <a:srgbClr val="333333"/>
                </a:solidFill>
                <a:latin typeface="Menlo"/>
              </a:rPr>
              <a:t>(</a:t>
            </a:r>
            <a:r>
              <a:rPr lang="en-US" altLang="zh-CN" dirty="0">
                <a:solidFill>
                  <a:srgbClr val="DD1144"/>
                </a:solidFill>
                <a:latin typeface="Menlo"/>
              </a:rPr>
              <a:t>'visits'</a:t>
            </a:r>
            <a:r>
              <a:rPr lang="en-US" altLang="zh-CN" dirty="0">
                <a:solidFill>
                  <a:srgbClr val="333333"/>
                </a:solidFill>
                <a:latin typeface="Menlo"/>
              </a:rPr>
              <a:t>, </a:t>
            </a:r>
            <a:r>
              <a:rPr lang="en-US" altLang="zh-CN" dirty="0">
                <a:solidFill>
                  <a:srgbClr val="DD1144"/>
                </a:solidFill>
                <a:latin typeface="Menlo"/>
              </a:rPr>
              <a:t>'1'</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333333"/>
                </a:solidFill>
                <a:latin typeface="Menlo"/>
              </a:rPr>
              <a:t>    </a:t>
            </a:r>
            <a:r>
              <a:rPr lang="en-US" altLang="zh-CN" dirty="0" err="1" smtClean="0">
                <a:solidFill>
                  <a:srgbClr val="333333"/>
                </a:solidFill>
                <a:latin typeface="Menlo"/>
              </a:rPr>
              <a:t>reset_last_visit_time</a:t>
            </a:r>
            <a:r>
              <a:rPr lang="en-US" altLang="zh-CN" dirty="0" smtClean="0">
                <a:solidFill>
                  <a:srgbClr val="333333"/>
                </a:solidFill>
                <a:latin typeface="Menlo"/>
              </a:rPr>
              <a:t> </a:t>
            </a:r>
            <a:r>
              <a:rPr lang="en-US" altLang="zh-CN" dirty="0">
                <a:solidFill>
                  <a:srgbClr val="333333"/>
                </a:solidFill>
                <a:latin typeface="Menlo"/>
              </a:rPr>
              <a:t>= </a:t>
            </a:r>
            <a:r>
              <a:rPr lang="en-US" altLang="zh-CN" b="1" dirty="0">
                <a:solidFill>
                  <a:srgbClr val="333333"/>
                </a:solidFill>
                <a:latin typeface="Menlo"/>
              </a:rPr>
              <a:t>False</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response </a:t>
            </a:r>
            <a:r>
              <a:rPr lang="en-US" altLang="zh-CN" dirty="0">
                <a:solidFill>
                  <a:srgbClr val="333333"/>
                </a:solidFill>
                <a:latin typeface="Menlo"/>
              </a:rPr>
              <a:t>= render(request, </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/index.html'</a:t>
            </a:r>
            <a:r>
              <a:rPr lang="en-US" altLang="zh-CN" dirty="0">
                <a:solidFill>
                  <a:srgbClr val="333333"/>
                </a:solidFill>
                <a:latin typeface="Menlo"/>
              </a:rPr>
              <a:t>, </a:t>
            </a:r>
            <a:r>
              <a:rPr lang="en-US" altLang="zh-CN" dirty="0" err="1">
                <a:solidFill>
                  <a:srgbClr val="333333"/>
                </a:solidFill>
                <a:latin typeface="Menlo"/>
              </a:rPr>
              <a:t>context_dict</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1124175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smtClean="0"/>
              <a:t>)	</a:t>
            </a:r>
            <a:endParaRPr lang="zh-CN" altLang="en-US" dirty="0"/>
          </a:p>
        </p:txBody>
      </p:sp>
      <p:sp>
        <p:nvSpPr>
          <p:cNvPr id="4" name="矩形 3"/>
          <p:cNvSpPr/>
          <p:nvPr/>
        </p:nvSpPr>
        <p:spPr>
          <a:xfrm>
            <a:off x="467544" y="1052736"/>
            <a:ext cx="8784976" cy="5078313"/>
          </a:xfrm>
          <a:prstGeom prst="rect">
            <a:avLst/>
          </a:prstGeom>
        </p:spPr>
        <p:txBody>
          <a:bodyPr wrap="square">
            <a:spAutoFit/>
          </a:bodyPr>
          <a:lstStyle/>
          <a:p>
            <a:r>
              <a:rPr lang="en-US" altLang="zh-CN" b="1" dirty="0">
                <a:solidFill>
                  <a:srgbClr val="333333"/>
                </a:solidFill>
                <a:latin typeface="Menlo"/>
              </a:rPr>
              <a:t>if</a:t>
            </a:r>
            <a:r>
              <a:rPr lang="en-US" altLang="zh-CN" dirty="0">
                <a:solidFill>
                  <a:srgbClr val="333333"/>
                </a:solidFill>
                <a:latin typeface="Menlo"/>
              </a:rPr>
              <a:t> </a:t>
            </a:r>
            <a:r>
              <a:rPr lang="en-US" altLang="zh-CN" dirty="0">
                <a:solidFill>
                  <a:srgbClr val="DD1144"/>
                </a:solidFill>
                <a:latin typeface="Menlo"/>
              </a:rPr>
              <a:t>'</a:t>
            </a:r>
            <a:r>
              <a:rPr lang="en-US" altLang="zh-CN" dirty="0" err="1">
                <a:solidFill>
                  <a:srgbClr val="DD1144"/>
                </a:solidFill>
                <a:latin typeface="Menlo"/>
              </a:rPr>
              <a:t>last_visit</a:t>
            </a:r>
            <a:r>
              <a:rPr lang="en-US" altLang="zh-CN" dirty="0">
                <a:solidFill>
                  <a:srgbClr val="DD1144"/>
                </a:solidFill>
                <a:latin typeface="Menlo"/>
              </a:rPr>
              <a:t>'</a:t>
            </a:r>
            <a:r>
              <a:rPr lang="en-US" altLang="zh-CN" dirty="0">
                <a:solidFill>
                  <a:srgbClr val="333333"/>
                </a:solidFill>
                <a:latin typeface="Menlo"/>
              </a:rPr>
              <a:t> </a:t>
            </a:r>
            <a:r>
              <a:rPr lang="en-US" altLang="zh-CN" b="1" dirty="0">
                <a:solidFill>
                  <a:srgbClr val="333333"/>
                </a:solidFill>
                <a:latin typeface="Menlo"/>
              </a:rPr>
              <a:t>in</a:t>
            </a:r>
            <a:r>
              <a:rPr lang="en-US" altLang="zh-CN" dirty="0">
                <a:solidFill>
                  <a:srgbClr val="333333"/>
                </a:solidFill>
                <a:latin typeface="Menlo"/>
              </a:rPr>
              <a:t> </a:t>
            </a:r>
            <a:r>
              <a:rPr lang="en-US" altLang="zh-CN" dirty="0" err="1">
                <a:solidFill>
                  <a:srgbClr val="333333"/>
                </a:solidFill>
                <a:latin typeface="Menlo"/>
              </a:rPr>
              <a:t>request.COOKIES</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last_visit</a:t>
            </a:r>
            <a:r>
              <a:rPr lang="en-US" altLang="zh-CN" dirty="0" smtClean="0">
                <a:solidFill>
                  <a:srgbClr val="333333"/>
                </a:solidFill>
                <a:latin typeface="Menlo"/>
              </a:rPr>
              <a:t> </a:t>
            </a:r>
            <a:r>
              <a:rPr lang="en-US" altLang="zh-CN" dirty="0">
                <a:solidFill>
                  <a:srgbClr val="333333"/>
                </a:solidFill>
                <a:latin typeface="Menlo"/>
              </a:rPr>
              <a:t>= </a:t>
            </a:r>
            <a:r>
              <a:rPr lang="en-US" altLang="zh-CN" dirty="0" err="1">
                <a:solidFill>
                  <a:srgbClr val="333333"/>
                </a:solidFill>
                <a:latin typeface="Menlo"/>
              </a:rPr>
              <a:t>request.COOKIES</a:t>
            </a:r>
            <a:r>
              <a:rPr lang="en-US" altLang="zh-CN" dirty="0">
                <a:solidFill>
                  <a:srgbClr val="333333"/>
                </a:solidFill>
                <a:latin typeface="Menlo"/>
              </a:rPr>
              <a:t>[</a:t>
            </a:r>
            <a:r>
              <a:rPr lang="en-US" altLang="zh-CN" dirty="0" smtClean="0">
                <a:solidFill>
                  <a:srgbClr val="DD1144"/>
                </a:solidFill>
                <a:latin typeface="Menlo"/>
              </a:rPr>
              <a:t>'</a:t>
            </a:r>
            <a:r>
              <a:rPr lang="en-US" altLang="zh-CN" dirty="0" err="1" smtClean="0">
                <a:solidFill>
                  <a:srgbClr val="DD1144"/>
                </a:solidFill>
                <a:latin typeface="Menlo"/>
              </a:rPr>
              <a:t>last_visit</a:t>
            </a:r>
            <a:endParaRPr lang="en-US" altLang="zh-CN" dirty="0" smtClean="0">
              <a:solidFill>
                <a:srgbClr val="DD1144"/>
              </a:solidFill>
              <a:latin typeface="Menlo"/>
            </a:endParaRPr>
          </a:p>
          <a:p>
            <a:r>
              <a:rPr lang="en-US" altLang="zh-CN" dirty="0">
                <a:solidFill>
                  <a:srgbClr val="DD1144"/>
                </a:solidFill>
                <a:latin typeface="Menlo"/>
              </a:rPr>
              <a:t> </a:t>
            </a:r>
            <a:r>
              <a:rPr lang="en-US" altLang="zh-CN" dirty="0" smtClean="0">
                <a:solidFill>
                  <a:srgbClr val="DD1144"/>
                </a:solidFill>
                <a:latin typeface="Menlo"/>
              </a:rPr>
              <a:t>   </a:t>
            </a:r>
            <a:r>
              <a:rPr lang="en-US" altLang="zh-CN" dirty="0" err="1" smtClean="0">
                <a:solidFill>
                  <a:srgbClr val="333333"/>
                </a:solidFill>
                <a:latin typeface="Menlo"/>
              </a:rPr>
              <a:t>last_visit_time</a:t>
            </a:r>
            <a:r>
              <a:rPr lang="en-US" altLang="zh-CN" dirty="0" smtClean="0">
                <a:solidFill>
                  <a:srgbClr val="333333"/>
                </a:solidFill>
                <a:latin typeface="Menlo"/>
              </a:rPr>
              <a:t> </a:t>
            </a:r>
            <a:r>
              <a:rPr lang="en-US" altLang="zh-CN" dirty="0">
                <a:solidFill>
                  <a:srgbClr val="333333"/>
                </a:solidFill>
                <a:latin typeface="Menlo"/>
              </a:rPr>
              <a:t>= </a:t>
            </a:r>
            <a:r>
              <a:rPr lang="en-US" altLang="zh-CN" dirty="0" err="1">
                <a:solidFill>
                  <a:srgbClr val="333333"/>
                </a:solidFill>
                <a:latin typeface="Menlo"/>
              </a:rPr>
              <a:t>datetime.strptime</a:t>
            </a:r>
            <a:r>
              <a:rPr lang="en-US" altLang="zh-CN" dirty="0">
                <a:solidFill>
                  <a:srgbClr val="333333"/>
                </a:solidFill>
                <a:latin typeface="Menlo"/>
              </a:rPr>
              <a:t>(</a:t>
            </a:r>
            <a:r>
              <a:rPr lang="en-US" altLang="zh-CN" dirty="0" err="1">
                <a:solidFill>
                  <a:srgbClr val="333333"/>
                </a:solidFill>
                <a:latin typeface="Menlo"/>
              </a:rPr>
              <a:t>last_visit</a:t>
            </a:r>
            <a:r>
              <a:rPr lang="en-US" altLang="zh-CN" dirty="0">
                <a:solidFill>
                  <a:srgbClr val="333333"/>
                </a:solidFill>
                <a:latin typeface="Menlo"/>
              </a:rPr>
              <a:t>[:-</a:t>
            </a:r>
            <a:r>
              <a:rPr lang="en-US" altLang="zh-CN" dirty="0">
                <a:solidFill>
                  <a:srgbClr val="008080"/>
                </a:solidFill>
                <a:latin typeface="Menlo"/>
              </a:rPr>
              <a:t>7</a:t>
            </a:r>
            <a:r>
              <a:rPr lang="en-US" altLang="zh-CN" dirty="0">
                <a:solidFill>
                  <a:srgbClr val="333333"/>
                </a:solidFill>
                <a:latin typeface="Menlo"/>
              </a:rPr>
              <a:t>], </a:t>
            </a:r>
            <a:r>
              <a:rPr lang="en-US" altLang="zh-CN" dirty="0">
                <a:solidFill>
                  <a:srgbClr val="DD1144"/>
                </a:solidFill>
                <a:latin typeface="Menlo"/>
              </a:rPr>
              <a:t>"%Y-%m-%d %H:%M:%S"</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if</a:t>
            </a:r>
            <a:r>
              <a:rPr lang="en-US" altLang="zh-CN" dirty="0" smtClean="0">
                <a:solidFill>
                  <a:srgbClr val="333333"/>
                </a:solidFill>
                <a:latin typeface="Menlo"/>
              </a:rPr>
              <a:t> </a:t>
            </a:r>
            <a:r>
              <a:rPr lang="en-US" altLang="zh-CN" dirty="0">
                <a:solidFill>
                  <a:srgbClr val="333333"/>
                </a:solidFill>
                <a:latin typeface="Menlo"/>
              </a:rPr>
              <a:t>(</a:t>
            </a:r>
            <a:r>
              <a:rPr lang="en-US" altLang="zh-CN" dirty="0" err="1">
                <a:solidFill>
                  <a:srgbClr val="333333"/>
                </a:solidFill>
                <a:latin typeface="Menlo"/>
              </a:rPr>
              <a:t>datetime.now</a:t>
            </a:r>
            <a:r>
              <a:rPr lang="en-US" altLang="zh-CN" dirty="0">
                <a:solidFill>
                  <a:srgbClr val="333333"/>
                </a:solidFill>
                <a:latin typeface="Menlo"/>
              </a:rPr>
              <a:t>() - </a:t>
            </a:r>
            <a:r>
              <a:rPr lang="en-US" altLang="zh-CN" dirty="0" err="1">
                <a:solidFill>
                  <a:srgbClr val="333333"/>
                </a:solidFill>
                <a:latin typeface="Menlo"/>
              </a:rPr>
              <a:t>last_visit_time</a:t>
            </a:r>
            <a:r>
              <a:rPr lang="en-US" altLang="zh-CN" dirty="0">
                <a:solidFill>
                  <a:srgbClr val="333333"/>
                </a:solidFill>
                <a:latin typeface="Menlo"/>
              </a:rPr>
              <a:t>).days &gt; </a:t>
            </a:r>
            <a:r>
              <a:rPr lang="en-US" altLang="zh-CN" dirty="0">
                <a:solidFill>
                  <a:srgbClr val="008080"/>
                </a:solidFill>
                <a:latin typeface="Menlo"/>
              </a:rPr>
              <a:t>0</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visits </a:t>
            </a:r>
            <a:r>
              <a:rPr lang="en-US" altLang="zh-CN" dirty="0">
                <a:solidFill>
                  <a:srgbClr val="333333"/>
                </a:solidFill>
                <a:latin typeface="Menlo"/>
              </a:rPr>
              <a:t>= visits + </a:t>
            </a:r>
            <a:endParaRPr lang="en-US" altLang="zh-CN" dirty="0" smtClean="0">
              <a:solidFill>
                <a:srgbClr val="008080"/>
              </a:solidFill>
              <a:latin typeface="Menlo"/>
            </a:endParaRPr>
          </a:p>
          <a:p>
            <a:r>
              <a:rPr lang="en-US" altLang="zh-CN" dirty="0">
                <a:solidFill>
                  <a:srgbClr val="008080"/>
                </a:solidFill>
                <a:latin typeface="Menlo"/>
              </a:rPr>
              <a:t> </a:t>
            </a:r>
            <a:r>
              <a:rPr lang="en-US" altLang="zh-CN" dirty="0" smtClean="0">
                <a:solidFill>
                  <a:srgbClr val="008080"/>
                </a:solidFill>
                <a:latin typeface="Menlo"/>
              </a:rPr>
              <a:t>       </a:t>
            </a:r>
            <a:r>
              <a:rPr lang="en-US" altLang="zh-CN" dirty="0" err="1" smtClean="0">
                <a:solidFill>
                  <a:srgbClr val="333333"/>
                </a:solidFill>
                <a:latin typeface="Menlo"/>
              </a:rPr>
              <a:t>reset_last_visit_time</a:t>
            </a:r>
            <a:r>
              <a:rPr lang="en-US" altLang="zh-CN" dirty="0" smtClean="0">
                <a:solidFill>
                  <a:srgbClr val="333333"/>
                </a:solidFill>
                <a:latin typeface="Menlo"/>
              </a:rPr>
              <a:t> </a:t>
            </a:r>
            <a:r>
              <a:rPr lang="en-US" altLang="zh-CN" dirty="0">
                <a:solidFill>
                  <a:srgbClr val="333333"/>
                </a:solidFill>
                <a:latin typeface="Menlo"/>
              </a:rPr>
              <a:t>= </a:t>
            </a:r>
            <a:r>
              <a:rPr lang="en-US" altLang="zh-CN" b="1" dirty="0">
                <a:solidFill>
                  <a:srgbClr val="333333"/>
                </a:solidFill>
                <a:latin typeface="Menlo"/>
              </a:rPr>
              <a:t>True</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smtClean="0">
                <a:solidFill>
                  <a:srgbClr val="333333"/>
                </a:solidFill>
                <a:latin typeface="Menlo"/>
              </a:rPr>
              <a:t>else</a:t>
            </a:r>
            <a:r>
              <a:rPr lang="en-US" altLang="zh-CN" b="1" dirty="0">
                <a:solidFill>
                  <a:srgbClr val="333333"/>
                </a:solidFill>
                <a:latin typeface="Menlo"/>
              </a:rPr>
              <a:t>:</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reset_last_visit_time</a:t>
            </a:r>
            <a:r>
              <a:rPr lang="en-US" altLang="zh-CN" dirty="0" smtClean="0">
                <a:solidFill>
                  <a:srgbClr val="333333"/>
                </a:solidFill>
                <a:latin typeface="Menlo"/>
              </a:rPr>
              <a:t> </a:t>
            </a:r>
            <a:r>
              <a:rPr lang="en-US" altLang="zh-CN" dirty="0">
                <a:solidFill>
                  <a:srgbClr val="333333"/>
                </a:solidFill>
                <a:latin typeface="Menlo"/>
              </a:rPr>
              <a:t>= </a:t>
            </a:r>
            <a:r>
              <a:rPr lang="en-US" altLang="zh-CN" b="1" dirty="0">
                <a:solidFill>
                  <a:srgbClr val="333333"/>
                </a:solidFill>
                <a:latin typeface="Menlo"/>
              </a:rPr>
              <a:t>True</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333333"/>
                </a:solidFill>
                <a:latin typeface="Menlo"/>
              </a:rPr>
              <a:t>    </a:t>
            </a:r>
            <a:r>
              <a:rPr lang="en-US" altLang="zh-CN" dirty="0" err="1" smtClean="0">
                <a:solidFill>
                  <a:srgbClr val="333333"/>
                </a:solidFill>
                <a:latin typeface="Menlo"/>
              </a:rPr>
              <a:t>context_dict</a:t>
            </a:r>
            <a:r>
              <a:rPr lang="en-US" altLang="zh-CN" dirty="0">
                <a:solidFill>
                  <a:srgbClr val="333333"/>
                </a:solidFill>
                <a:latin typeface="Menlo"/>
              </a:rPr>
              <a:t>[</a:t>
            </a:r>
            <a:r>
              <a:rPr lang="en-US" altLang="zh-CN" dirty="0">
                <a:solidFill>
                  <a:srgbClr val="DD1144"/>
                </a:solidFill>
                <a:latin typeface="Menlo"/>
              </a:rPr>
              <a:t>'visits'</a:t>
            </a:r>
            <a:r>
              <a:rPr lang="en-US" altLang="zh-CN" dirty="0">
                <a:solidFill>
                  <a:srgbClr val="333333"/>
                </a:solidFill>
                <a:latin typeface="Menlo"/>
              </a:rPr>
              <a:t>] = </a:t>
            </a:r>
            <a:r>
              <a:rPr lang="en-US" altLang="zh-CN" dirty="0" smtClean="0">
                <a:solidFill>
                  <a:srgbClr val="333333"/>
                </a:solidFill>
                <a:latin typeface="Menlo"/>
              </a:rPr>
              <a:t>visits</a:t>
            </a:r>
          </a:p>
          <a:p>
            <a:r>
              <a:rPr lang="en-US" altLang="zh-CN" dirty="0">
                <a:solidFill>
                  <a:srgbClr val="333333"/>
                </a:solidFill>
                <a:latin typeface="Menlo"/>
              </a:rPr>
              <a:t> </a:t>
            </a:r>
            <a:r>
              <a:rPr lang="en-US" altLang="zh-CN" dirty="0" smtClean="0">
                <a:solidFill>
                  <a:srgbClr val="333333"/>
                </a:solidFill>
                <a:latin typeface="Menlo"/>
              </a:rPr>
              <a:t>   response </a:t>
            </a:r>
            <a:r>
              <a:rPr lang="en-US" altLang="zh-CN" dirty="0">
                <a:solidFill>
                  <a:srgbClr val="333333"/>
                </a:solidFill>
                <a:latin typeface="Menlo"/>
              </a:rPr>
              <a:t>= render(request, </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/index.html'</a:t>
            </a:r>
            <a:r>
              <a:rPr lang="en-US" altLang="zh-CN" dirty="0">
                <a:solidFill>
                  <a:srgbClr val="333333"/>
                </a:solidFill>
                <a:latin typeface="Menlo"/>
              </a:rPr>
              <a:t>, </a:t>
            </a:r>
            <a:r>
              <a:rPr lang="en-US" altLang="zh-CN" dirty="0" err="1">
                <a:solidFill>
                  <a:srgbClr val="333333"/>
                </a:solidFill>
                <a:latin typeface="Menlo"/>
              </a:rPr>
              <a:t>context_dict</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b="1" dirty="0">
              <a:solidFill>
                <a:srgbClr val="333333"/>
              </a:solidFill>
              <a:latin typeface="Menlo"/>
            </a:endParaRPr>
          </a:p>
          <a:p>
            <a:r>
              <a:rPr lang="en-US" altLang="zh-CN" b="1" dirty="0" smtClean="0">
                <a:solidFill>
                  <a:srgbClr val="333333"/>
                </a:solidFill>
                <a:latin typeface="Menlo"/>
              </a:rPr>
              <a:t>if</a:t>
            </a:r>
            <a:r>
              <a:rPr lang="en-US" altLang="zh-CN" dirty="0" smtClean="0">
                <a:solidFill>
                  <a:srgbClr val="333333"/>
                </a:solidFill>
                <a:latin typeface="Menlo"/>
              </a:rPr>
              <a:t> </a:t>
            </a:r>
            <a:r>
              <a:rPr lang="en-US" altLang="zh-CN" dirty="0" err="1">
                <a:solidFill>
                  <a:srgbClr val="333333"/>
                </a:solidFill>
                <a:latin typeface="Menlo"/>
              </a:rPr>
              <a:t>reset_last_visit_time</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response.set_cookie</a:t>
            </a:r>
            <a:r>
              <a:rPr lang="en-US" altLang="zh-CN" dirty="0">
                <a:solidFill>
                  <a:srgbClr val="333333"/>
                </a:solidFill>
                <a:latin typeface="Menlo"/>
              </a:rPr>
              <a:t>(</a:t>
            </a:r>
            <a:r>
              <a:rPr lang="en-US" altLang="zh-CN" dirty="0">
                <a:solidFill>
                  <a:srgbClr val="DD1144"/>
                </a:solidFill>
                <a:latin typeface="Menlo"/>
              </a:rPr>
              <a:t>'</a:t>
            </a:r>
            <a:r>
              <a:rPr lang="en-US" altLang="zh-CN" dirty="0" err="1">
                <a:solidFill>
                  <a:srgbClr val="DD1144"/>
                </a:solidFill>
                <a:latin typeface="Menlo"/>
              </a:rPr>
              <a:t>last_visit</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datetime.now</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response.set_cookie</a:t>
            </a:r>
            <a:r>
              <a:rPr lang="en-US" altLang="zh-CN" dirty="0">
                <a:solidFill>
                  <a:srgbClr val="333333"/>
                </a:solidFill>
                <a:latin typeface="Menlo"/>
              </a:rPr>
              <a:t>(</a:t>
            </a:r>
            <a:r>
              <a:rPr lang="en-US" altLang="zh-CN" dirty="0">
                <a:solidFill>
                  <a:srgbClr val="DD1144"/>
                </a:solidFill>
                <a:latin typeface="Menlo"/>
              </a:rPr>
              <a:t>'visits'</a:t>
            </a:r>
            <a:r>
              <a:rPr lang="en-US" altLang="zh-CN" dirty="0">
                <a:solidFill>
                  <a:srgbClr val="333333"/>
                </a:solidFill>
                <a:latin typeface="Menlo"/>
              </a:rPr>
              <a:t>, visits) </a:t>
            </a:r>
            <a:endParaRPr lang="en-US" altLang="zh-CN" dirty="0" smtClean="0">
              <a:solidFill>
                <a:srgbClr val="333333"/>
              </a:solidFill>
              <a:latin typeface="Menlo"/>
            </a:endParaRPr>
          </a:p>
          <a:p>
            <a:endParaRPr lang="en-US" altLang="zh-CN" b="1" dirty="0">
              <a:solidFill>
                <a:srgbClr val="333333"/>
              </a:solidFill>
              <a:latin typeface="Menlo"/>
            </a:endParaRPr>
          </a:p>
          <a:p>
            <a:r>
              <a:rPr lang="en-US" altLang="zh-CN" b="1" dirty="0" smtClean="0">
                <a:solidFill>
                  <a:srgbClr val="333333"/>
                </a:solidFill>
                <a:latin typeface="Menlo"/>
              </a:rPr>
              <a:t>return</a:t>
            </a:r>
            <a:r>
              <a:rPr lang="en-US" altLang="zh-CN" dirty="0" smtClean="0">
                <a:solidFill>
                  <a:srgbClr val="333333"/>
                </a:solidFill>
                <a:latin typeface="Menlo"/>
              </a:rPr>
              <a:t> </a:t>
            </a:r>
            <a:r>
              <a:rPr lang="en-US" altLang="zh-CN" dirty="0">
                <a:solidFill>
                  <a:srgbClr val="333333"/>
                </a:solidFill>
                <a:latin typeface="Menlo"/>
              </a:rPr>
              <a:t>response</a:t>
            </a:r>
            <a:endParaRPr lang="zh-CN" altLang="en-US" dirty="0"/>
          </a:p>
        </p:txBody>
      </p:sp>
    </p:spTree>
    <p:extLst>
      <p:ext uri="{BB962C8B-B14F-4D97-AF65-F5344CB8AC3E}">
        <p14:creationId xmlns:p14="http://schemas.microsoft.com/office/powerpoint/2010/main" val="30346584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35504" y="1050734"/>
            <a:ext cx="8229600" cy="4857403"/>
          </a:xfrm>
        </p:spPr>
        <p:txBody>
          <a:bodyPr/>
          <a:lstStyle/>
          <a:p>
            <a:pPr marL="342900" indent="-342900">
              <a:buFont typeface="Wingdings" panose="05000000000000000000" pitchFamily="2" charset="2"/>
              <a:buChar char="l"/>
            </a:pPr>
            <a:r>
              <a:rPr lang="zh-CN" altLang="en-US" dirty="0" smtClean="0"/>
              <a:t>注意</a:t>
            </a:r>
            <a:endParaRPr lang="en-US" altLang="zh-CN" dirty="0" smtClean="0"/>
          </a:p>
          <a:p>
            <a:pPr marL="800100" lvl="1" indent="-342900">
              <a:buFont typeface="Wingdings" panose="05000000000000000000" pitchFamily="2" charset="2"/>
              <a:buChar char="Ø"/>
            </a:pPr>
            <a:r>
              <a:rPr lang="zh-CN" altLang="en-US" dirty="0"/>
              <a:t>在这里你需要在</a:t>
            </a:r>
            <a:r>
              <a:rPr lang="en-US" altLang="zh-CN" dirty="0"/>
              <a:t>views.py</a:t>
            </a:r>
            <a:r>
              <a:rPr lang="zh-CN" altLang="en-US" dirty="0"/>
              <a:t>文件的头部加入</a:t>
            </a:r>
            <a:r>
              <a:rPr lang="en-US" altLang="zh-CN" dirty="0"/>
              <a:t>Python</a:t>
            </a:r>
            <a:r>
              <a:rPr lang="zh-CN" altLang="en-US" dirty="0"/>
              <a:t>的</a:t>
            </a:r>
            <a:r>
              <a:rPr lang="en-US" altLang="zh-CN" dirty="0" err="1"/>
              <a:t>datetime</a:t>
            </a:r>
            <a:r>
              <a:rPr lang="zh-CN" altLang="en-US" dirty="0"/>
              <a:t>模块</a:t>
            </a:r>
            <a:r>
              <a:rPr lang="en-US" altLang="zh-CN" dirty="0" smtClean="0"/>
              <a:t>.</a:t>
            </a:r>
          </a:p>
          <a:p>
            <a:pPr lvl="1"/>
            <a:endParaRPr lang="en-US" altLang="zh-CN" dirty="0" smtClean="0"/>
          </a:p>
          <a:p>
            <a:pPr marL="800100" lvl="1" indent="-342900">
              <a:buFont typeface="Wingdings" panose="05000000000000000000" pitchFamily="2" charset="2"/>
              <a:buChar char="Ø"/>
            </a:pPr>
            <a:r>
              <a:rPr lang="zh-CN" altLang="en-US" dirty="0"/>
              <a:t>如果你现在打开</a:t>
            </a:r>
            <a:r>
              <a:rPr lang="en-US" altLang="zh-CN" dirty="0"/>
              <a:t>Rango</a:t>
            </a:r>
            <a:r>
              <a:rPr lang="zh-CN" altLang="en-US" dirty="0"/>
              <a:t>主页</a:t>
            </a:r>
            <a:r>
              <a:rPr lang="en-US" altLang="zh-CN" dirty="0"/>
              <a:t>,</a:t>
            </a:r>
            <a:r>
              <a:rPr lang="zh-CN" altLang="en-US" dirty="0"/>
              <a:t>检查你浏览器中的开发者工具</a:t>
            </a:r>
            <a:r>
              <a:rPr lang="en-US" altLang="zh-CN" dirty="0"/>
              <a:t>,</a:t>
            </a:r>
            <a:r>
              <a:rPr lang="zh-CN" altLang="en-US" dirty="0"/>
              <a:t>你将会看到</a:t>
            </a:r>
            <a:r>
              <a:rPr lang="en-US" altLang="zh-CN" dirty="0"/>
              <a:t>visits</a:t>
            </a:r>
            <a:r>
              <a:rPr lang="zh-CN" altLang="en-US" dirty="0"/>
              <a:t>和</a:t>
            </a:r>
            <a:r>
              <a:rPr lang="en-US" altLang="zh-CN" dirty="0" err="1"/>
              <a:t>last_visit</a:t>
            </a:r>
            <a:r>
              <a:rPr lang="zh-CN" altLang="en-US" dirty="0"/>
              <a:t>两个</a:t>
            </a:r>
            <a:r>
              <a:rPr lang="en-US" altLang="zh-CN" dirty="0"/>
              <a:t>cookie.</a:t>
            </a:r>
            <a:r>
              <a:rPr lang="zh-CN" altLang="en-US" dirty="0"/>
              <a:t>如上图所示</a:t>
            </a:r>
            <a:r>
              <a:rPr lang="en-US" altLang="zh-CN" dirty="0" smtClean="0"/>
              <a:t>.</a:t>
            </a:r>
          </a:p>
          <a:p>
            <a:pPr marL="800100" lvl="1" indent="-342900">
              <a:buFont typeface="Wingdings" panose="05000000000000000000" pitchFamily="2" charset="2"/>
              <a:buChar char="Ø"/>
            </a:pPr>
            <a:r>
              <a:rPr lang="zh-CN" altLang="en-US" dirty="0"/>
              <a:t>我们可以修改</a:t>
            </a:r>
            <a:r>
              <a:rPr lang="en-US" altLang="zh-CN" dirty="0"/>
              <a:t>index.html</a:t>
            </a:r>
            <a:r>
              <a:rPr lang="zh-CN" altLang="en-US" dirty="0"/>
              <a:t>在里面加入</a:t>
            </a:r>
            <a:r>
              <a:rPr lang="en-US" altLang="zh-CN" dirty="0"/>
              <a:t>&lt;p&gt; visits: {{ visits }}&lt;/p&gt;</a:t>
            </a:r>
            <a:r>
              <a:rPr lang="zh-CN" altLang="en-US" dirty="0"/>
              <a:t>来现实访问次数</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	</a:t>
            </a:r>
            <a:endParaRPr lang="zh-CN" altLang="en-US" dirty="0"/>
          </a:p>
        </p:txBody>
      </p:sp>
      <p:sp>
        <p:nvSpPr>
          <p:cNvPr id="5" name="矩形 4"/>
          <p:cNvSpPr/>
          <p:nvPr/>
        </p:nvSpPr>
        <p:spPr>
          <a:xfrm>
            <a:off x="1002538" y="1844824"/>
            <a:ext cx="3547766" cy="369332"/>
          </a:xfrm>
          <a:prstGeom prst="rect">
            <a:avLst/>
          </a:prstGeom>
        </p:spPr>
        <p:txBody>
          <a:bodyPr wrap="none">
            <a:spAutoFit/>
          </a:bodyPr>
          <a:lstStyle/>
          <a:p>
            <a:r>
              <a:rPr lang="en-US" altLang="zh-CN" b="1" dirty="0">
                <a:solidFill>
                  <a:srgbClr val="333333"/>
                </a:solidFill>
                <a:latin typeface="Menlo"/>
              </a:rPr>
              <a:t>from</a:t>
            </a:r>
            <a:r>
              <a:rPr lang="en-US" altLang="zh-CN" dirty="0">
                <a:solidFill>
                  <a:srgbClr val="333333"/>
                </a:solidFill>
                <a:latin typeface="Menlo"/>
              </a:rPr>
              <a:t> </a:t>
            </a:r>
            <a:r>
              <a:rPr lang="en-US" altLang="zh-CN" dirty="0" err="1">
                <a:solidFill>
                  <a:srgbClr val="333333"/>
                </a:solidFill>
                <a:latin typeface="Menlo"/>
              </a:rPr>
              <a:t>datatime</a:t>
            </a:r>
            <a:r>
              <a:rPr lang="en-US" altLang="zh-CN" dirty="0">
                <a:solidFill>
                  <a:srgbClr val="333333"/>
                </a:solidFill>
                <a:latin typeface="Menlo"/>
              </a:rPr>
              <a:t> </a:t>
            </a:r>
            <a:r>
              <a:rPr lang="en-US" altLang="zh-CN" b="1" dirty="0">
                <a:solidFill>
                  <a:srgbClr val="333333"/>
                </a:solidFill>
                <a:latin typeface="Menlo"/>
              </a:rPr>
              <a:t>import</a:t>
            </a:r>
            <a:r>
              <a:rPr lang="en-US" altLang="zh-CN" dirty="0">
                <a:solidFill>
                  <a:srgbClr val="333333"/>
                </a:solidFill>
                <a:latin typeface="Menlo"/>
              </a:rPr>
              <a:t> </a:t>
            </a:r>
            <a:r>
              <a:rPr lang="en-US" altLang="zh-CN" dirty="0" err="1">
                <a:solidFill>
                  <a:srgbClr val="333333"/>
                </a:solidFill>
                <a:latin typeface="Menlo"/>
              </a:rPr>
              <a:t>datetime</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908" y="3573016"/>
            <a:ext cx="5940152" cy="3473171"/>
          </a:xfrm>
          <a:prstGeom prst="rect">
            <a:avLst/>
          </a:prstGeom>
        </p:spPr>
      </p:pic>
    </p:spTree>
    <p:extLst>
      <p:ext uri="{BB962C8B-B14F-4D97-AF65-F5344CB8AC3E}">
        <p14:creationId xmlns:p14="http://schemas.microsoft.com/office/powerpoint/2010/main" val="13967080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在前一个例子中我们使用了客户端的</a:t>
            </a:r>
            <a:r>
              <a:rPr lang="en-US" altLang="zh-CN" dirty="0"/>
              <a:t>cookies.</a:t>
            </a:r>
            <a:r>
              <a:rPr lang="zh-CN" altLang="en-US" dirty="0"/>
              <a:t>然而</a:t>
            </a:r>
            <a:r>
              <a:rPr lang="en-US" altLang="zh-CN" dirty="0"/>
              <a:t>,</a:t>
            </a:r>
            <a:r>
              <a:rPr lang="zh-CN" altLang="en-US" dirty="0"/>
              <a:t>另一种更安全的方法是把</a:t>
            </a:r>
            <a:r>
              <a:rPr lang="en-US" altLang="zh-CN" dirty="0"/>
              <a:t>session</a:t>
            </a:r>
            <a:r>
              <a:rPr lang="zh-CN" altLang="en-US" dirty="0"/>
              <a:t>信息存储在服务器端</a:t>
            </a:r>
            <a:r>
              <a:rPr lang="en-US" altLang="zh-CN" dirty="0"/>
              <a:t>.</a:t>
            </a:r>
            <a:r>
              <a:rPr lang="zh-CN" altLang="en-US" dirty="0"/>
              <a:t>我们可以使用存储在客户端的</a:t>
            </a:r>
            <a:r>
              <a:rPr lang="en-US" altLang="zh-CN" dirty="0"/>
              <a:t>session ID cookie</a:t>
            </a:r>
            <a:r>
              <a:rPr lang="zh-CN" altLang="en-US" dirty="0"/>
              <a:t>作为解锁数据的钥匙</a:t>
            </a:r>
            <a:r>
              <a:rPr lang="en-US" altLang="zh-CN" dirty="0" smtClean="0"/>
              <a:t>.</a:t>
            </a:r>
          </a:p>
          <a:p>
            <a:pPr marL="342900" indent="-342900">
              <a:buFont typeface="Wingdings" panose="05000000000000000000" pitchFamily="2" charset="2"/>
              <a:buChar char="l"/>
            </a:pPr>
            <a:r>
              <a:rPr lang="zh-CN" altLang="en-US" dirty="0"/>
              <a:t>使用基于</a:t>
            </a:r>
            <a:r>
              <a:rPr lang="en-US" altLang="zh-CN" dirty="0"/>
              <a:t>cookie</a:t>
            </a:r>
            <a:r>
              <a:rPr lang="zh-CN" altLang="en-US" dirty="0"/>
              <a:t>的</a:t>
            </a:r>
            <a:r>
              <a:rPr lang="en-US" altLang="zh-CN" dirty="0"/>
              <a:t>session</a:t>
            </a:r>
            <a:r>
              <a:rPr lang="zh-CN" altLang="en-US" dirty="0"/>
              <a:t>你需要完成以下几步</a:t>
            </a:r>
            <a:r>
              <a:rPr lang="en-US" altLang="zh-CN" dirty="0" smtClean="0"/>
              <a:t>.</a:t>
            </a:r>
          </a:p>
          <a:p>
            <a:pPr marL="800100" lvl="1" indent="-342900">
              <a:buFont typeface="Wingdings" panose="05000000000000000000" pitchFamily="2" charset="2"/>
              <a:buChar char="Ø"/>
            </a:pPr>
            <a:r>
              <a:rPr lang="zh-CN" altLang="en-US" dirty="0"/>
              <a:t>确保</a:t>
            </a:r>
            <a:r>
              <a:rPr lang="en-US" altLang="zh-CN" dirty="0"/>
              <a:t>settings.py</a:t>
            </a:r>
            <a:r>
              <a:rPr lang="zh-CN" altLang="en-US" dirty="0"/>
              <a:t>文件的</a:t>
            </a:r>
            <a:r>
              <a:rPr lang="en-US" altLang="zh-CN" dirty="0"/>
              <a:t>MIDDLEWARE_CLASSES</a:t>
            </a:r>
            <a:r>
              <a:rPr lang="zh-CN" altLang="en-US" dirty="0"/>
              <a:t>包含</a:t>
            </a:r>
            <a:r>
              <a:rPr lang="en-US" altLang="zh-CN" dirty="0" err="1"/>
              <a:t>django.contrib.sessions.middleware.SessionMiddleware</a:t>
            </a:r>
            <a:r>
              <a:rPr lang="en-US" altLang="zh-CN" dirty="0"/>
              <a:t>.</a:t>
            </a:r>
          </a:p>
          <a:p>
            <a:pPr marL="800100" lvl="1" indent="-342900">
              <a:buFont typeface="Wingdings" panose="05000000000000000000" pitchFamily="2" charset="2"/>
              <a:buChar char="Ø"/>
            </a:pPr>
            <a:r>
              <a:rPr lang="zh-CN" altLang="en-US" dirty="0"/>
              <a:t>配置</a:t>
            </a:r>
            <a:r>
              <a:rPr lang="en-US" altLang="zh-CN" dirty="0"/>
              <a:t>session</a:t>
            </a:r>
            <a:r>
              <a:rPr lang="zh-CN" altLang="en-US" dirty="0"/>
              <a:t>后台</a:t>
            </a:r>
            <a:r>
              <a:rPr lang="en-US" altLang="zh-CN" dirty="0"/>
              <a:t>.</a:t>
            </a:r>
            <a:r>
              <a:rPr lang="zh-CN" altLang="en-US" dirty="0"/>
              <a:t>确定</a:t>
            </a:r>
            <a:r>
              <a:rPr lang="en-US" altLang="zh-CN" dirty="0" err="1"/>
              <a:t>django.contrib.sessions</a:t>
            </a:r>
            <a:r>
              <a:rPr lang="zh-CN" altLang="en-US" dirty="0"/>
              <a:t>在你</a:t>
            </a:r>
            <a:r>
              <a:rPr lang="en-US" altLang="zh-CN" dirty="0"/>
              <a:t>settings.py</a:t>
            </a:r>
            <a:r>
              <a:rPr lang="zh-CN" altLang="en-US" dirty="0"/>
              <a:t>文件的</a:t>
            </a:r>
            <a:r>
              <a:rPr lang="en-US" altLang="zh-CN" dirty="0"/>
              <a:t>INSTALLED_APPS</a:t>
            </a:r>
            <a:r>
              <a:rPr lang="zh-CN" altLang="en-US" dirty="0"/>
              <a:t>里</a:t>
            </a:r>
            <a:r>
              <a:rPr lang="en-US" altLang="zh-CN" dirty="0"/>
              <a:t>.</a:t>
            </a:r>
            <a:r>
              <a:rPr lang="zh-CN" altLang="en-US" dirty="0"/>
              <a:t>如果没有则添加并且运行数据库迁移命令</a:t>
            </a:r>
            <a:r>
              <a:rPr lang="en-US" altLang="zh-CN" dirty="0"/>
              <a:t>python manage.py migrate.</a:t>
            </a:r>
          </a:p>
          <a:p>
            <a:pPr marL="800100" lvl="1" indent="-342900">
              <a:buFont typeface="Wingdings" panose="05000000000000000000" pitchFamily="2" charset="2"/>
              <a:buChar char="Ø"/>
            </a:pPr>
            <a:r>
              <a:rPr lang="zh-CN" altLang="en-US" dirty="0"/>
              <a:t>假设使用数据库作为后台</a:t>
            </a:r>
            <a:r>
              <a:rPr lang="en-US" altLang="zh-CN" dirty="0"/>
              <a:t>,</a:t>
            </a:r>
            <a:r>
              <a:rPr lang="zh-CN" altLang="en-US" dirty="0"/>
              <a:t>但是你也可以设置成其他</a:t>
            </a:r>
            <a:r>
              <a:rPr lang="en-US" altLang="zh-CN" dirty="0"/>
              <a:t>(</a:t>
            </a:r>
            <a:r>
              <a:rPr lang="zh-CN" altLang="en-US" dirty="0"/>
              <a:t>比如</a:t>
            </a:r>
            <a:r>
              <a:rPr lang="en-US" altLang="zh-CN" dirty="0"/>
              <a:t>cache).</a:t>
            </a:r>
            <a:r>
              <a:rPr lang="zh-CN" altLang="en-US" dirty="0"/>
              <a:t>参见 </a:t>
            </a:r>
            <a:r>
              <a:rPr lang="en-US" altLang="zh-CN" dirty="0"/>
              <a:t>official Django Documentation on Sessions for other backend configurations.</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smtClean="0"/>
              <a:t>)</a:t>
            </a:r>
            <a:endParaRPr lang="zh-CN" altLang="en-US" dirty="0"/>
          </a:p>
        </p:txBody>
      </p:sp>
    </p:spTree>
    <p:extLst>
      <p:ext uri="{BB962C8B-B14F-4D97-AF65-F5344CB8AC3E}">
        <p14:creationId xmlns:p14="http://schemas.microsoft.com/office/powerpoint/2010/main" val="38879641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467544" y="1052736"/>
            <a:ext cx="8229600" cy="4857403"/>
          </a:xfrm>
        </p:spPr>
        <p:txBody>
          <a:bodyPr/>
          <a:lstStyle/>
          <a:p>
            <a:pPr marL="342900" indent="-342900">
              <a:buFont typeface="Wingdings" panose="05000000000000000000" pitchFamily="2" charset="2"/>
              <a:buChar char="l"/>
            </a:pPr>
            <a:r>
              <a:rPr lang="zh-CN" altLang="en-US" dirty="0"/>
              <a:t>现在我们可以调用</a:t>
            </a:r>
            <a:r>
              <a:rPr lang="en-US" altLang="zh-CN" dirty="0" err="1"/>
              <a:t>request.session.get</a:t>
            </a:r>
            <a:r>
              <a:rPr lang="en-US" altLang="zh-CN" dirty="0"/>
              <a:t>()</a:t>
            </a:r>
            <a:r>
              <a:rPr lang="zh-CN" altLang="en-US" dirty="0"/>
              <a:t>方法访问服务器端的</a:t>
            </a:r>
            <a:r>
              <a:rPr lang="en-US" altLang="zh-CN" dirty="0"/>
              <a:t>cookies,</a:t>
            </a:r>
            <a:r>
              <a:rPr lang="zh-CN" altLang="en-US" dirty="0"/>
              <a:t>使用</a:t>
            </a:r>
            <a:r>
              <a:rPr lang="en-US" altLang="zh-CN" dirty="0" err="1"/>
              <a:t>request.session</a:t>
            </a:r>
            <a:r>
              <a:rPr lang="en-US" altLang="zh-CN" dirty="0"/>
              <a:t>[]</a:t>
            </a:r>
            <a:r>
              <a:rPr lang="zh-CN" altLang="en-US" dirty="0"/>
              <a:t>存储它们</a:t>
            </a:r>
            <a:r>
              <a:rPr lang="en-US" altLang="zh-CN" dirty="0"/>
              <a:t>.</a:t>
            </a:r>
            <a:r>
              <a:rPr lang="zh-CN" altLang="en-US" dirty="0"/>
              <a:t>注意</a:t>
            </a:r>
            <a:r>
              <a:rPr lang="en-US" altLang="zh-CN" dirty="0"/>
              <a:t>session ID cookie</a:t>
            </a:r>
            <a:r>
              <a:rPr lang="zh-CN" altLang="en-US" dirty="0"/>
              <a:t>仍然用来标记客户端机器</a:t>
            </a:r>
            <a:r>
              <a:rPr lang="en-US" altLang="zh-CN" dirty="0"/>
              <a:t>(</a:t>
            </a:r>
            <a:r>
              <a:rPr lang="zh-CN" altLang="en-US" dirty="0"/>
              <a:t>严格的说是存在一个浏览器端的</a:t>
            </a:r>
            <a:r>
              <a:rPr lang="en-US" altLang="zh-CN" dirty="0"/>
              <a:t>cookie),</a:t>
            </a:r>
            <a:r>
              <a:rPr lang="zh-CN" altLang="en-US" dirty="0"/>
              <a:t>但是所有的数据都存储在服务器端</a:t>
            </a:r>
            <a:r>
              <a:rPr lang="en-US" altLang="zh-CN" dirty="0"/>
              <a:t>.</a:t>
            </a:r>
            <a:r>
              <a:rPr lang="zh-CN" altLang="en-US" dirty="0"/>
              <a:t>下面我们修改</a:t>
            </a:r>
            <a:r>
              <a:rPr lang="en-US" altLang="zh-CN" dirty="0"/>
              <a:t>index()</a:t>
            </a:r>
            <a:r>
              <a:rPr lang="zh-CN" altLang="en-US" dirty="0"/>
              <a:t>函数使用基于</a:t>
            </a:r>
            <a:r>
              <a:rPr lang="en-US" altLang="zh-CN" dirty="0"/>
              <a:t>cookie</a:t>
            </a:r>
            <a:r>
              <a:rPr lang="zh-CN" altLang="en-US" dirty="0"/>
              <a:t>的</a:t>
            </a:r>
            <a:r>
              <a:rPr lang="en-US" altLang="zh-CN" dirty="0"/>
              <a:t>session:</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287016" y="2996952"/>
            <a:ext cx="8856984" cy="3293209"/>
          </a:xfrm>
          <a:prstGeom prst="rect">
            <a:avLst/>
          </a:prstGeom>
        </p:spPr>
        <p:txBody>
          <a:bodyPr wrap="square">
            <a:spAutoFit/>
          </a:bodyPr>
          <a:lstStyle/>
          <a:p>
            <a:r>
              <a:rPr lang="en-US" altLang="zh-CN" sz="1600" b="1" dirty="0" err="1">
                <a:solidFill>
                  <a:srgbClr val="333333"/>
                </a:solidFill>
                <a:latin typeface="Menlo"/>
              </a:rPr>
              <a:t>def</a:t>
            </a:r>
            <a:r>
              <a:rPr lang="en-US" altLang="zh-CN" sz="1600" dirty="0">
                <a:solidFill>
                  <a:srgbClr val="333333"/>
                </a:solidFill>
                <a:latin typeface="Menlo"/>
              </a:rPr>
              <a:t> </a:t>
            </a:r>
            <a:r>
              <a:rPr lang="en-US" altLang="zh-CN" sz="1600" b="1" dirty="0">
                <a:solidFill>
                  <a:srgbClr val="990000"/>
                </a:solidFill>
                <a:latin typeface="Menlo"/>
              </a:rPr>
              <a:t>index</a:t>
            </a:r>
            <a:r>
              <a:rPr lang="en-US" altLang="zh-CN" sz="1600" dirty="0">
                <a:solidFill>
                  <a:srgbClr val="333333"/>
                </a:solidFill>
                <a:latin typeface="Menlo"/>
              </a:rPr>
              <a:t>(request):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category_list</a:t>
            </a:r>
            <a:r>
              <a:rPr lang="en-US" altLang="zh-CN" sz="1600" dirty="0" smtClean="0">
                <a:solidFill>
                  <a:srgbClr val="333333"/>
                </a:solidFill>
                <a:latin typeface="Menlo"/>
              </a:rPr>
              <a:t> </a:t>
            </a:r>
            <a:r>
              <a:rPr lang="en-US" altLang="zh-CN" sz="1600" dirty="0">
                <a:solidFill>
                  <a:srgbClr val="333333"/>
                </a:solidFill>
                <a:latin typeface="Menlo"/>
              </a:rPr>
              <a:t>= </a:t>
            </a:r>
            <a:r>
              <a:rPr lang="en-US" altLang="zh-CN" sz="1600" dirty="0" err="1">
                <a:solidFill>
                  <a:srgbClr val="333333"/>
                </a:solidFill>
                <a:latin typeface="Menlo"/>
              </a:rPr>
              <a:t>Category.objects.order_by</a:t>
            </a:r>
            <a:r>
              <a:rPr lang="en-US" altLang="zh-CN" sz="1600" dirty="0">
                <a:solidFill>
                  <a:srgbClr val="333333"/>
                </a:solidFill>
                <a:latin typeface="Menlo"/>
              </a:rPr>
              <a:t>(</a:t>
            </a:r>
            <a:r>
              <a:rPr lang="en-US" altLang="zh-CN" sz="1600" dirty="0">
                <a:solidFill>
                  <a:srgbClr val="DD1144"/>
                </a:solidFill>
                <a:latin typeface="Menlo"/>
              </a:rPr>
              <a:t>'-likes'</a:t>
            </a:r>
            <a:r>
              <a:rPr lang="en-US" altLang="zh-CN" sz="1600" dirty="0">
                <a:solidFill>
                  <a:srgbClr val="333333"/>
                </a:solidFill>
                <a:latin typeface="Menlo"/>
              </a:rPr>
              <a:t>)[:</a:t>
            </a:r>
            <a:r>
              <a:rPr lang="en-US" altLang="zh-CN" sz="1600" dirty="0">
                <a:solidFill>
                  <a:srgbClr val="008080"/>
                </a:solidFill>
                <a:latin typeface="Menlo"/>
              </a:rPr>
              <a:t>5</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page_list</a:t>
            </a:r>
            <a:r>
              <a:rPr lang="en-US" altLang="zh-CN" sz="1600" dirty="0" smtClean="0">
                <a:solidFill>
                  <a:srgbClr val="333333"/>
                </a:solidFill>
                <a:latin typeface="Menlo"/>
              </a:rPr>
              <a:t> </a:t>
            </a:r>
            <a:r>
              <a:rPr lang="en-US" altLang="zh-CN" sz="1600" dirty="0">
                <a:solidFill>
                  <a:srgbClr val="333333"/>
                </a:solidFill>
                <a:latin typeface="Menlo"/>
              </a:rPr>
              <a:t>= </a:t>
            </a:r>
            <a:r>
              <a:rPr lang="en-US" altLang="zh-CN" sz="1600" dirty="0" err="1">
                <a:solidFill>
                  <a:srgbClr val="333333"/>
                </a:solidFill>
                <a:latin typeface="Menlo"/>
              </a:rPr>
              <a:t>Page.objects.order_by</a:t>
            </a:r>
            <a:r>
              <a:rPr lang="en-US" altLang="zh-CN" sz="1600" dirty="0">
                <a:solidFill>
                  <a:srgbClr val="333333"/>
                </a:solidFill>
                <a:latin typeface="Menlo"/>
              </a:rPr>
              <a:t>(</a:t>
            </a:r>
            <a:r>
              <a:rPr lang="en-US" altLang="zh-CN" sz="1600" dirty="0">
                <a:solidFill>
                  <a:srgbClr val="DD1144"/>
                </a:solidFill>
                <a:latin typeface="Menlo"/>
              </a:rPr>
              <a:t>'-views'</a:t>
            </a:r>
            <a:r>
              <a:rPr lang="en-US" altLang="zh-CN" sz="1600" dirty="0">
                <a:solidFill>
                  <a:srgbClr val="333333"/>
                </a:solidFill>
                <a:latin typeface="Menlo"/>
              </a:rPr>
              <a:t>)[:</a:t>
            </a:r>
            <a:r>
              <a:rPr lang="en-US" altLang="zh-CN" sz="1600" dirty="0">
                <a:solidFill>
                  <a:srgbClr val="008080"/>
                </a:solidFill>
                <a:latin typeface="Menlo"/>
              </a:rPr>
              <a:t>5</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context_dict</a:t>
            </a:r>
            <a:r>
              <a:rPr lang="en-US" altLang="zh-CN" sz="1600" dirty="0" smtClean="0">
                <a:solidFill>
                  <a:srgbClr val="333333"/>
                </a:solidFill>
                <a:latin typeface="Menlo"/>
              </a:rPr>
              <a:t> </a:t>
            </a:r>
            <a:r>
              <a:rPr lang="en-US" altLang="zh-CN" sz="1600" dirty="0">
                <a:solidFill>
                  <a:srgbClr val="333333"/>
                </a:solidFill>
                <a:latin typeface="Menlo"/>
              </a:rPr>
              <a:t>= {</a:t>
            </a:r>
            <a:r>
              <a:rPr lang="en-US" altLang="zh-CN" sz="1600" dirty="0">
                <a:solidFill>
                  <a:srgbClr val="DD1144"/>
                </a:solidFill>
                <a:latin typeface="Menlo"/>
              </a:rPr>
              <a:t>'categories'</a:t>
            </a:r>
            <a:r>
              <a:rPr lang="en-US" altLang="zh-CN" sz="1600" dirty="0">
                <a:solidFill>
                  <a:srgbClr val="333333"/>
                </a:solidFill>
                <a:latin typeface="Menlo"/>
              </a:rPr>
              <a:t>: </a:t>
            </a:r>
            <a:r>
              <a:rPr lang="en-US" altLang="zh-CN" sz="1600" dirty="0" err="1">
                <a:solidFill>
                  <a:srgbClr val="333333"/>
                </a:solidFill>
                <a:latin typeface="Menlo"/>
              </a:rPr>
              <a:t>category_list</a:t>
            </a:r>
            <a:r>
              <a:rPr lang="en-US" altLang="zh-CN" sz="1600" dirty="0">
                <a:solidFill>
                  <a:srgbClr val="333333"/>
                </a:solidFill>
                <a:latin typeface="Menlo"/>
              </a:rPr>
              <a:t>, </a:t>
            </a:r>
            <a:r>
              <a:rPr lang="en-US" altLang="zh-CN" sz="1600" dirty="0">
                <a:solidFill>
                  <a:srgbClr val="DD1144"/>
                </a:solidFill>
                <a:latin typeface="Menlo"/>
              </a:rPr>
              <a:t>'pages'</a:t>
            </a:r>
            <a:r>
              <a:rPr lang="en-US" altLang="zh-CN" sz="1600" dirty="0">
                <a:solidFill>
                  <a:srgbClr val="333333"/>
                </a:solidFill>
                <a:latin typeface="Menlo"/>
              </a:rPr>
              <a:t>: </a:t>
            </a:r>
            <a:r>
              <a:rPr lang="en-US" altLang="zh-CN" sz="1600" dirty="0" err="1">
                <a:solidFill>
                  <a:srgbClr val="333333"/>
                </a:solidFill>
                <a:latin typeface="Menlo"/>
              </a:rPr>
              <a:t>page_list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p>
          <a:p>
            <a:r>
              <a:rPr lang="en-US" altLang="zh-CN" sz="1600" dirty="0">
                <a:solidFill>
                  <a:srgbClr val="333333"/>
                </a:solidFill>
                <a:latin typeface="Menlo"/>
              </a:rPr>
              <a:t> </a:t>
            </a:r>
            <a:r>
              <a:rPr lang="en-US" altLang="zh-CN" sz="1600" dirty="0" smtClean="0">
                <a:solidFill>
                  <a:srgbClr val="333333"/>
                </a:solidFill>
                <a:latin typeface="Menlo"/>
              </a:rPr>
              <a:t>   visits </a:t>
            </a:r>
            <a:r>
              <a:rPr lang="en-US" altLang="zh-CN" sz="1600" dirty="0">
                <a:solidFill>
                  <a:srgbClr val="333333"/>
                </a:solidFill>
                <a:latin typeface="Menlo"/>
              </a:rPr>
              <a:t>= </a:t>
            </a:r>
            <a:r>
              <a:rPr lang="en-US" altLang="zh-CN" sz="1600" dirty="0" err="1">
                <a:solidFill>
                  <a:srgbClr val="333333"/>
                </a:solidFill>
                <a:latin typeface="Menlo"/>
              </a:rPr>
              <a:t>request.session.get</a:t>
            </a:r>
            <a:r>
              <a:rPr lang="en-US" altLang="zh-CN" sz="1600" dirty="0">
                <a:solidFill>
                  <a:srgbClr val="333333"/>
                </a:solidFill>
                <a:latin typeface="Menlo"/>
              </a:rPr>
              <a:t>(</a:t>
            </a:r>
            <a:r>
              <a:rPr lang="en-US" altLang="zh-CN" sz="1600" dirty="0">
                <a:solidFill>
                  <a:srgbClr val="DD1144"/>
                </a:solidFill>
                <a:latin typeface="Menlo"/>
              </a:rPr>
              <a:t>'visits'</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if</a:t>
            </a:r>
            <a:r>
              <a:rPr lang="en-US" altLang="zh-CN" sz="1600" dirty="0" smtClean="0">
                <a:solidFill>
                  <a:srgbClr val="333333"/>
                </a:solidFill>
                <a:latin typeface="Menlo"/>
              </a:rPr>
              <a:t> </a:t>
            </a:r>
            <a:r>
              <a:rPr lang="en-US" altLang="zh-CN" sz="1600" b="1" dirty="0">
                <a:solidFill>
                  <a:srgbClr val="333333"/>
                </a:solidFill>
                <a:latin typeface="Menlo"/>
              </a:rPr>
              <a:t>not</a:t>
            </a:r>
            <a:r>
              <a:rPr lang="en-US" altLang="zh-CN" sz="1600" dirty="0">
                <a:solidFill>
                  <a:srgbClr val="333333"/>
                </a:solidFill>
                <a:latin typeface="Menlo"/>
              </a:rPr>
              <a:t> visits: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visits </a:t>
            </a:r>
            <a:r>
              <a:rPr lang="en-US" altLang="zh-CN" sz="1600" dirty="0">
                <a:solidFill>
                  <a:srgbClr val="333333"/>
                </a:solidFill>
                <a:latin typeface="Menlo"/>
              </a:rPr>
              <a:t>= </a:t>
            </a:r>
            <a:r>
              <a:rPr lang="en-US" altLang="zh-CN" sz="1600" dirty="0">
                <a:solidFill>
                  <a:srgbClr val="008080"/>
                </a:solidFill>
                <a:latin typeface="Menlo"/>
              </a:rPr>
              <a:t>1</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reset_last_visit_time</a:t>
            </a:r>
            <a:r>
              <a:rPr lang="en-US" altLang="zh-CN" sz="1600" dirty="0" smtClean="0">
                <a:solidFill>
                  <a:srgbClr val="333333"/>
                </a:solidFill>
                <a:latin typeface="Menlo"/>
              </a:rPr>
              <a:t> </a:t>
            </a:r>
            <a:r>
              <a:rPr lang="en-US" altLang="zh-CN" sz="1600" dirty="0">
                <a:solidFill>
                  <a:srgbClr val="333333"/>
                </a:solidFill>
                <a:latin typeface="Menlo"/>
              </a:rPr>
              <a:t>= </a:t>
            </a:r>
            <a:r>
              <a:rPr lang="en-US" altLang="zh-CN" sz="1600" b="1" dirty="0">
                <a:solidFill>
                  <a:srgbClr val="333333"/>
                </a:solidFill>
                <a:latin typeface="Menlo"/>
              </a:rPr>
              <a:t>False</a:t>
            </a:r>
            <a:r>
              <a:rPr lang="en-US" altLang="zh-CN" sz="1600" dirty="0">
                <a:solidFill>
                  <a:srgbClr val="333333"/>
                </a:solidFill>
                <a:latin typeface="Menlo"/>
              </a:rPr>
              <a:t> </a:t>
            </a:r>
            <a:endParaRPr lang="en-US" altLang="zh-CN" sz="1600" dirty="0" smtClean="0">
              <a:solidFill>
                <a:srgbClr val="333333"/>
              </a:solidFill>
              <a:latin typeface="Menlo"/>
            </a:endParaRPr>
          </a:p>
          <a:p>
            <a:endParaRPr lang="en-US" altLang="zh-CN" sz="1600" dirty="0">
              <a:solidFill>
                <a:srgbClr val="333333"/>
              </a:solidFill>
              <a:latin typeface="Menlo"/>
            </a:endParaRPr>
          </a:p>
          <a:p>
            <a:r>
              <a:rPr lang="en-US" altLang="zh-CN" sz="1600" dirty="0" smtClean="0">
                <a:solidFill>
                  <a:srgbClr val="333333"/>
                </a:solidFill>
                <a:latin typeface="Menlo"/>
              </a:rPr>
              <a:t>    </a:t>
            </a:r>
            <a:r>
              <a:rPr lang="en-US" altLang="zh-CN" sz="1600" dirty="0" err="1" smtClean="0">
                <a:solidFill>
                  <a:srgbClr val="333333"/>
                </a:solidFill>
                <a:latin typeface="Menlo"/>
              </a:rPr>
              <a:t>last_visit</a:t>
            </a:r>
            <a:r>
              <a:rPr lang="en-US" altLang="zh-CN" sz="1600" dirty="0" smtClean="0">
                <a:solidFill>
                  <a:srgbClr val="333333"/>
                </a:solidFill>
                <a:latin typeface="Menlo"/>
              </a:rPr>
              <a:t> </a:t>
            </a:r>
            <a:r>
              <a:rPr lang="en-US" altLang="zh-CN" sz="1600" dirty="0">
                <a:solidFill>
                  <a:srgbClr val="333333"/>
                </a:solidFill>
                <a:latin typeface="Menlo"/>
              </a:rPr>
              <a:t>= </a:t>
            </a:r>
            <a:r>
              <a:rPr lang="en-US" altLang="zh-CN" sz="1600" dirty="0" err="1">
                <a:solidFill>
                  <a:srgbClr val="333333"/>
                </a:solidFill>
                <a:latin typeface="Menlo"/>
              </a:rPr>
              <a:t>request.session.get</a:t>
            </a:r>
            <a:r>
              <a:rPr lang="en-US" altLang="zh-CN" sz="1600" dirty="0">
                <a:solidFill>
                  <a:srgbClr val="333333"/>
                </a:solidFill>
                <a:latin typeface="Menlo"/>
              </a:rPr>
              <a:t>(</a:t>
            </a:r>
            <a:r>
              <a:rPr lang="en-US" altLang="zh-CN" sz="1600" dirty="0">
                <a:solidFill>
                  <a:srgbClr val="DD1144"/>
                </a:solidFill>
                <a:latin typeface="Menlo"/>
              </a:rPr>
              <a:t>'</a:t>
            </a:r>
            <a:r>
              <a:rPr lang="en-US" altLang="zh-CN" sz="1600" dirty="0" err="1">
                <a:solidFill>
                  <a:srgbClr val="DD1144"/>
                </a:solidFill>
                <a:latin typeface="Menlo"/>
              </a:rPr>
              <a:t>last_visit</a:t>
            </a:r>
            <a:r>
              <a:rPr lang="en-US" altLang="zh-CN" sz="1600" dirty="0">
                <a:solidFill>
                  <a:srgbClr val="DD1144"/>
                </a:solidFill>
                <a:latin typeface="Menlo"/>
              </a:rPr>
              <a: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b="1" dirty="0">
                <a:solidFill>
                  <a:srgbClr val="333333"/>
                </a:solidFill>
                <a:latin typeface="Menlo"/>
              </a:rPr>
              <a:t> </a:t>
            </a:r>
            <a:r>
              <a:rPr lang="en-US" altLang="zh-CN" sz="1600" b="1" dirty="0" smtClean="0">
                <a:solidFill>
                  <a:srgbClr val="333333"/>
                </a:solidFill>
                <a:latin typeface="Menlo"/>
              </a:rPr>
              <a:t>   if</a:t>
            </a:r>
            <a:r>
              <a:rPr lang="en-US" altLang="zh-CN" sz="1600" dirty="0" smtClean="0">
                <a:solidFill>
                  <a:srgbClr val="333333"/>
                </a:solidFill>
                <a:latin typeface="Menlo"/>
              </a:rPr>
              <a:t> </a:t>
            </a:r>
            <a:r>
              <a:rPr lang="en-US" altLang="zh-CN" sz="1600" dirty="0" err="1">
                <a:solidFill>
                  <a:srgbClr val="333333"/>
                </a:solidFill>
                <a:latin typeface="Menlo"/>
              </a:rPr>
              <a:t>last_visit</a:t>
            </a:r>
            <a:r>
              <a:rPr lang="en-US" altLang="zh-CN" sz="1600" dirty="0">
                <a:solidFill>
                  <a:srgbClr val="333333"/>
                </a:solidFill>
                <a:latin typeface="Menlo"/>
              </a:rPr>
              <a:t>: </a:t>
            </a:r>
            <a:endParaRPr lang="en-US" altLang="zh-CN" sz="1600" dirty="0" smtClean="0">
              <a:solidFill>
                <a:srgbClr val="333333"/>
              </a:solidFill>
              <a:latin typeface="Menlo"/>
            </a:endParaRPr>
          </a:p>
          <a:p>
            <a:r>
              <a:rPr lang="en-US" altLang="zh-CN" sz="1600" dirty="0">
                <a:solidFill>
                  <a:srgbClr val="333333"/>
                </a:solidFill>
                <a:latin typeface="Menlo"/>
              </a:rPr>
              <a:t> </a:t>
            </a:r>
            <a:r>
              <a:rPr lang="en-US" altLang="zh-CN" sz="1600" dirty="0" smtClean="0">
                <a:solidFill>
                  <a:srgbClr val="333333"/>
                </a:solidFill>
                <a:latin typeface="Menlo"/>
              </a:rPr>
              <a:t>       </a:t>
            </a:r>
            <a:r>
              <a:rPr lang="en-US" altLang="zh-CN" sz="1600" dirty="0" err="1" smtClean="0">
                <a:solidFill>
                  <a:srgbClr val="333333"/>
                </a:solidFill>
                <a:latin typeface="Menlo"/>
              </a:rPr>
              <a:t>last_visit_time</a:t>
            </a:r>
            <a:r>
              <a:rPr lang="en-US" altLang="zh-CN" sz="1600" dirty="0" smtClean="0">
                <a:solidFill>
                  <a:srgbClr val="333333"/>
                </a:solidFill>
                <a:latin typeface="Menlo"/>
              </a:rPr>
              <a:t> </a:t>
            </a:r>
            <a:r>
              <a:rPr lang="en-US" altLang="zh-CN" sz="1600" dirty="0">
                <a:solidFill>
                  <a:srgbClr val="333333"/>
                </a:solidFill>
                <a:latin typeface="Menlo"/>
              </a:rPr>
              <a:t>= </a:t>
            </a:r>
            <a:r>
              <a:rPr lang="en-US" altLang="zh-CN" sz="1600" dirty="0" err="1">
                <a:solidFill>
                  <a:srgbClr val="333333"/>
                </a:solidFill>
                <a:latin typeface="Menlo"/>
              </a:rPr>
              <a:t>datetime.strptime</a:t>
            </a:r>
            <a:r>
              <a:rPr lang="en-US" altLang="zh-CN" sz="1600" dirty="0">
                <a:solidFill>
                  <a:srgbClr val="333333"/>
                </a:solidFill>
                <a:latin typeface="Menlo"/>
              </a:rPr>
              <a:t>(</a:t>
            </a:r>
            <a:r>
              <a:rPr lang="en-US" altLang="zh-CN" sz="1600" dirty="0" err="1">
                <a:solidFill>
                  <a:srgbClr val="333333"/>
                </a:solidFill>
                <a:latin typeface="Menlo"/>
              </a:rPr>
              <a:t>last_visit</a:t>
            </a:r>
            <a:r>
              <a:rPr lang="en-US" altLang="zh-CN" sz="1600" dirty="0">
                <a:solidFill>
                  <a:srgbClr val="333333"/>
                </a:solidFill>
                <a:latin typeface="Menlo"/>
              </a:rPr>
              <a:t>[:-</a:t>
            </a:r>
            <a:r>
              <a:rPr lang="en-US" altLang="zh-CN" sz="1600" dirty="0">
                <a:solidFill>
                  <a:srgbClr val="008080"/>
                </a:solidFill>
                <a:latin typeface="Menlo"/>
              </a:rPr>
              <a:t>7</a:t>
            </a:r>
            <a:r>
              <a:rPr lang="en-US" altLang="zh-CN" sz="1600" dirty="0">
                <a:solidFill>
                  <a:srgbClr val="333333"/>
                </a:solidFill>
                <a:latin typeface="Menlo"/>
              </a:rPr>
              <a:t>], </a:t>
            </a:r>
            <a:r>
              <a:rPr lang="en-US" altLang="zh-CN" sz="1600" dirty="0">
                <a:solidFill>
                  <a:srgbClr val="DD1144"/>
                </a:solidFill>
                <a:latin typeface="Menlo"/>
              </a:rPr>
              <a:t>"%Y-%m-%d %H:%M:%S"</a:t>
            </a:r>
            <a:r>
              <a:rPr lang="en-US" altLang="zh-CN" sz="1600" dirty="0">
                <a:solidFill>
                  <a:srgbClr val="333333"/>
                </a:solidFill>
                <a:latin typeface="Menlo"/>
              </a:rPr>
              <a:t>)</a:t>
            </a:r>
            <a:endParaRPr lang="zh-CN" altLang="en-US" sz="1600" dirty="0"/>
          </a:p>
        </p:txBody>
      </p:sp>
    </p:spTree>
    <p:extLst>
      <p:ext uri="{BB962C8B-B14F-4D97-AF65-F5344CB8AC3E}">
        <p14:creationId xmlns:p14="http://schemas.microsoft.com/office/powerpoint/2010/main" val="15749559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251520" y="1268760"/>
            <a:ext cx="8568952" cy="3970318"/>
          </a:xfrm>
          <a:prstGeom prst="rect">
            <a:avLst/>
          </a:prstGeom>
        </p:spPr>
        <p:txBody>
          <a:bodyPr wrap="square">
            <a:spAutoFit/>
          </a:bodyPr>
          <a:lstStyle/>
          <a:p>
            <a:r>
              <a:rPr lang="en-US" altLang="zh-CN" b="1" dirty="0" smtClean="0">
                <a:solidFill>
                  <a:srgbClr val="333333"/>
                </a:solidFill>
                <a:latin typeface="Menlo"/>
              </a:rPr>
              <a:t>    if</a:t>
            </a:r>
            <a:r>
              <a:rPr lang="en-US" altLang="zh-CN" dirty="0" smtClean="0">
                <a:solidFill>
                  <a:srgbClr val="333333"/>
                </a:solidFill>
                <a:latin typeface="Menlo"/>
              </a:rPr>
              <a:t> </a:t>
            </a:r>
            <a:r>
              <a:rPr lang="en-US" altLang="zh-CN" dirty="0">
                <a:solidFill>
                  <a:srgbClr val="333333"/>
                </a:solidFill>
                <a:latin typeface="Menlo"/>
              </a:rPr>
              <a:t>(</a:t>
            </a:r>
            <a:r>
              <a:rPr lang="en-US" altLang="zh-CN" dirty="0" err="1">
                <a:solidFill>
                  <a:srgbClr val="333333"/>
                </a:solidFill>
                <a:latin typeface="Menlo"/>
              </a:rPr>
              <a:t>datetime.now</a:t>
            </a:r>
            <a:r>
              <a:rPr lang="en-US" altLang="zh-CN" dirty="0">
                <a:solidFill>
                  <a:srgbClr val="333333"/>
                </a:solidFill>
                <a:latin typeface="Menlo"/>
              </a:rPr>
              <a:t>() - </a:t>
            </a:r>
            <a:r>
              <a:rPr lang="en-US" altLang="zh-CN" dirty="0" err="1">
                <a:solidFill>
                  <a:srgbClr val="333333"/>
                </a:solidFill>
                <a:latin typeface="Menlo"/>
              </a:rPr>
              <a:t>last_visit_time</a:t>
            </a:r>
            <a:r>
              <a:rPr lang="en-US" altLang="zh-CN" dirty="0">
                <a:solidFill>
                  <a:srgbClr val="333333"/>
                </a:solidFill>
                <a:latin typeface="Menlo"/>
              </a:rPr>
              <a:t>).seconds &gt; </a:t>
            </a:r>
            <a:r>
              <a:rPr lang="en-US" altLang="zh-CN" dirty="0" smtClean="0">
                <a:solidFill>
                  <a:srgbClr val="008080"/>
                </a:solidFill>
                <a:latin typeface="Menlo"/>
              </a:rPr>
              <a:t>0</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visits </a:t>
            </a:r>
            <a:r>
              <a:rPr lang="en-US" altLang="zh-CN" dirty="0">
                <a:solidFill>
                  <a:srgbClr val="333333"/>
                </a:solidFill>
                <a:latin typeface="Menlo"/>
              </a:rPr>
              <a:t>= visits + </a:t>
            </a:r>
            <a:r>
              <a:rPr lang="en-US" altLang="zh-CN" dirty="0" smtClean="0">
                <a:solidFill>
                  <a:srgbClr val="008080"/>
                </a:solidFill>
                <a:latin typeface="Menlo"/>
              </a:rPr>
              <a:t>1</a:t>
            </a:r>
            <a:r>
              <a:rPr lang="en-US" altLang="zh-CN" dirty="0" smtClean="0">
                <a:solidFill>
                  <a:srgbClr val="333333"/>
                </a:solidFill>
                <a:latin typeface="Menlo"/>
              </a:rPr>
              <a:t> </a:t>
            </a: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reset_last_visit_time</a:t>
            </a:r>
            <a:r>
              <a:rPr lang="en-US" altLang="zh-CN" dirty="0" smtClean="0">
                <a:solidFill>
                  <a:srgbClr val="333333"/>
                </a:solidFill>
                <a:latin typeface="Menlo"/>
              </a:rPr>
              <a:t> </a:t>
            </a:r>
            <a:r>
              <a:rPr lang="en-US" altLang="zh-CN" dirty="0">
                <a:solidFill>
                  <a:srgbClr val="333333"/>
                </a:solidFill>
                <a:latin typeface="Menlo"/>
              </a:rPr>
              <a:t>= </a:t>
            </a:r>
            <a:r>
              <a:rPr lang="en-US" altLang="zh-CN" b="1" dirty="0">
                <a:solidFill>
                  <a:srgbClr val="333333"/>
                </a:solidFill>
                <a:latin typeface="Menlo"/>
              </a:rPr>
              <a:t>True</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b="1" dirty="0">
              <a:solidFill>
                <a:srgbClr val="333333"/>
              </a:solidFill>
              <a:latin typeface="Menlo"/>
            </a:endParaRPr>
          </a:p>
          <a:p>
            <a:r>
              <a:rPr lang="en-US" altLang="zh-CN" b="1" dirty="0" smtClean="0">
                <a:solidFill>
                  <a:srgbClr val="333333"/>
                </a:solidFill>
                <a:latin typeface="Menlo"/>
              </a:rPr>
              <a:t>else</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reset_last_visit_time</a:t>
            </a:r>
            <a:r>
              <a:rPr lang="en-US" altLang="zh-CN" dirty="0" smtClean="0">
                <a:solidFill>
                  <a:srgbClr val="333333"/>
                </a:solidFill>
                <a:latin typeface="Menlo"/>
              </a:rPr>
              <a:t> </a:t>
            </a:r>
            <a:r>
              <a:rPr lang="en-US" altLang="zh-CN" dirty="0">
                <a:solidFill>
                  <a:srgbClr val="333333"/>
                </a:solidFill>
                <a:latin typeface="Menlo"/>
              </a:rPr>
              <a:t>= </a:t>
            </a:r>
            <a:r>
              <a:rPr lang="en-US" altLang="zh-CN" b="1" dirty="0">
                <a:solidFill>
                  <a:srgbClr val="333333"/>
                </a:solidFill>
                <a:latin typeface="Menlo"/>
              </a:rPr>
              <a:t>True</a:t>
            </a:r>
            <a:r>
              <a:rPr lang="en-US" altLang="zh-CN" dirty="0">
                <a:solidFill>
                  <a:srgbClr val="333333"/>
                </a:solidFill>
                <a:latin typeface="Menlo"/>
              </a:rPr>
              <a:t> </a:t>
            </a:r>
            <a:endParaRPr lang="en-US" altLang="zh-CN" dirty="0" smtClean="0">
              <a:solidFill>
                <a:srgbClr val="333333"/>
              </a:solidFill>
              <a:latin typeface="Menlo"/>
            </a:endParaRPr>
          </a:p>
          <a:p>
            <a:endParaRPr lang="en-US" altLang="zh-CN" b="1" dirty="0">
              <a:solidFill>
                <a:srgbClr val="333333"/>
              </a:solidFill>
              <a:latin typeface="Menlo"/>
            </a:endParaRPr>
          </a:p>
          <a:p>
            <a:r>
              <a:rPr lang="en-US" altLang="zh-CN" b="1" dirty="0" smtClean="0">
                <a:solidFill>
                  <a:srgbClr val="333333"/>
                </a:solidFill>
                <a:latin typeface="Menlo"/>
              </a:rPr>
              <a:t>if</a:t>
            </a:r>
            <a:r>
              <a:rPr lang="en-US" altLang="zh-CN" dirty="0" smtClean="0">
                <a:solidFill>
                  <a:srgbClr val="333333"/>
                </a:solidFill>
                <a:latin typeface="Menlo"/>
              </a:rPr>
              <a:t> </a:t>
            </a:r>
            <a:r>
              <a:rPr lang="en-US" altLang="zh-CN" dirty="0" err="1">
                <a:solidFill>
                  <a:srgbClr val="333333"/>
                </a:solidFill>
                <a:latin typeface="Menlo"/>
              </a:rPr>
              <a:t>reset_last_visit_time</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request.session</a:t>
            </a:r>
            <a:r>
              <a:rPr lang="en-US" altLang="zh-CN" dirty="0">
                <a:solidFill>
                  <a:srgbClr val="333333"/>
                </a:solidFill>
                <a:latin typeface="Menlo"/>
              </a:rPr>
              <a:t>[</a:t>
            </a:r>
            <a:r>
              <a:rPr lang="en-US" altLang="zh-CN" dirty="0">
                <a:solidFill>
                  <a:srgbClr val="DD1144"/>
                </a:solidFill>
                <a:latin typeface="Menlo"/>
              </a:rPr>
              <a:t>'</a:t>
            </a:r>
            <a:r>
              <a:rPr lang="en-US" altLang="zh-CN" dirty="0" err="1">
                <a:solidFill>
                  <a:srgbClr val="DD1144"/>
                </a:solidFill>
                <a:latin typeface="Menlo"/>
              </a:rPr>
              <a:t>last_visit</a:t>
            </a:r>
            <a:r>
              <a:rPr lang="en-US" altLang="zh-CN" dirty="0">
                <a:solidFill>
                  <a:srgbClr val="DD1144"/>
                </a:solidFill>
                <a:latin typeface="Menlo"/>
              </a:rPr>
              <a:t>'</a:t>
            </a:r>
            <a:r>
              <a:rPr lang="en-US" altLang="zh-CN" dirty="0">
                <a:solidFill>
                  <a:srgbClr val="333333"/>
                </a:solidFill>
                <a:latin typeface="Menlo"/>
              </a:rPr>
              <a:t>] = </a:t>
            </a:r>
            <a:r>
              <a:rPr lang="en-US" altLang="zh-CN" dirty="0" err="1">
                <a:solidFill>
                  <a:srgbClr val="333333"/>
                </a:solidFill>
                <a:latin typeface="Menlo"/>
              </a:rPr>
              <a:t>str</a:t>
            </a:r>
            <a:r>
              <a:rPr lang="en-US" altLang="zh-CN" dirty="0">
                <a:solidFill>
                  <a:srgbClr val="333333"/>
                </a:solidFill>
                <a:latin typeface="Menlo"/>
              </a:rPr>
              <a:t>(</a:t>
            </a:r>
            <a:r>
              <a:rPr lang="en-US" altLang="zh-CN" dirty="0" err="1">
                <a:solidFill>
                  <a:srgbClr val="333333"/>
                </a:solidFill>
                <a:latin typeface="Menlo"/>
              </a:rPr>
              <a:t>datetime.now</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a:t>
            </a:r>
            <a:r>
              <a:rPr lang="en-US" altLang="zh-CN" dirty="0" err="1" smtClean="0">
                <a:solidFill>
                  <a:srgbClr val="333333"/>
                </a:solidFill>
                <a:latin typeface="Menlo"/>
              </a:rPr>
              <a:t>request.session</a:t>
            </a:r>
            <a:r>
              <a:rPr lang="en-US" altLang="zh-CN" dirty="0">
                <a:solidFill>
                  <a:srgbClr val="333333"/>
                </a:solidFill>
                <a:latin typeface="Menlo"/>
              </a:rPr>
              <a:t>[</a:t>
            </a:r>
            <a:r>
              <a:rPr lang="en-US" altLang="zh-CN" dirty="0">
                <a:solidFill>
                  <a:srgbClr val="DD1144"/>
                </a:solidFill>
                <a:latin typeface="Menlo"/>
              </a:rPr>
              <a:t>'visits'</a:t>
            </a:r>
            <a:r>
              <a:rPr lang="en-US" altLang="zh-CN" dirty="0">
                <a:solidFill>
                  <a:srgbClr val="333333"/>
                </a:solidFill>
                <a:latin typeface="Menlo"/>
              </a:rPr>
              <a:t>] = visits </a:t>
            </a:r>
            <a:endParaRPr lang="en-US" altLang="zh-CN" dirty="0" smtClean="0">
              <a:solidFill>
                <a:srgbClr val="333333"/>
              </a:solidFill>
              <a:latin typeface="Menlo"/>
            </a:endParaRPr>
          </a:p>
          <a:p>
            <a:r>
              <a:rPr lang="en-US" altLang="zh-CN" dirty="0" err="1" smtClean="0">
                <a:solidFill>
                  <a:srgbClr val="333333"/>
                </a:solidFill>
                <a:latin typeface="Menlo"/>
              </a:rPr>
              <a:t>context_dict</a:t>
            </a:r>
            <a:r>
              <a:rPr lang="en-US" altLang="zh-CN" dirty="0">
                <a:solidFill>
                  <a:srgbClr val="333333"/>
                </a:solidFill>
                <a:latin typeface="Menlo"/>
              </a:rPr>
              <a:t>[</a:t>
            </a:r>
            <a:r>
              <a:rPr lang="en-US" altLang="zh-CN" dirty="0">
                <a:solidFill>
                  <a:srgbClr val="DD1144"/>
                </a:solidFill>
                <a:latin typeface="Menlo"/>
              </a:rPr>
              <a:t>'visits'</a:t>
            </a:r>
            <a:r>
              <a:rPr lang="en-US" altLang="zh-CN" dirty="0">
                <a:solidFill>
                  <a:srgbClr val="333333"/>
                </a:solidFill>
                <a:latin typeface="Menlo"/>
              </a:rPr>
              <a:t>] = visits </a:t>
            </a:r>
            <a:endParaRPr lang="en-US" altLang="zh-CN" dirty="0" smtClean="0">
              <a:solidFill>
                <a:srgbClr val="333333"/>
              </a:solidFill>
              <a:latin typeface="Menlo"/>
            </a:endParaRPr>
          </a:p>
          <a:p>
            <a:endParaRPr lang="en-US" altLang="zh-CN" dirty="0">
              <a:solidFill>
                <a:srgbClr val="333333"/>
              </a:solidFill>
              <a:latin typeface="Menlo"/>
            </a:endParaRPr>
          </a:p>
          <a:p>
            <a:r>
              <a:rPr lang="en-US" altLang="zh-CN" dirty="0" smtClean="0">
                <a:solidFill>
                  <a:srgbClr val="333333"/>
                </a:solidFill>
                <a:latin typeface="Menlo"/>
              </a:rPr>
              <a:t>response </a:t>
            </a:r>
            <a:r>
              <a:rPr lang="en-US" altLang="zh-CN" dirty="0">
                <a:solidFill>
                  <a:srgbClr val="333333"/>
                </a:solidFill>
                <a:latin typeface="Menlo"/>
              </a:rPr>
              <a:t>= render(request,</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/index.html'</a:t>
            </a:r>
            <a:r>
              <a:rPr lang="en-US" altLang="zh-CN" dirty="0">
                <a:solidFill>
                  <a:srgbClr val="333333"/>
                </a:solidFill>
                <a:latin typeface="Menlo"/>
              </a:rPr>
              <a:t>, </a:t>
            </a:r>
            <a:r>
              <a:rPr lang="en-US" altLang="zh-CN" dirty="0" err="1">
                <a:solidFill>
                  <a:srgbClr val="333333"/>
                </a:solidFill>
                <a:latin typeface="Menlo"/>
              </a:rPr>
              <a:t>context_dict</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smtClean="0">
                <a:solidFill>
                  <a:srgbClr val="333333"/>
                </a:solidFill>
                <a:latin typeface="Menlo"/>
              </a:rPr>
              <a:t>return</a:t>
            </a:r>
            <a:r>
              <a:rPr lang="en-US" altLang="zh-CN" dirty="0" smtClean="0">
                <a:solidFill>
                  <a:srgbClr val="333333"/>
                </a:solidFill>
                <a:latin typeface="Menlo"/>
              </a:rPr>
              <a:t> </a:t>
            </a:r>
            <a:r>
              <a:rPr lang="en-US" altLang="zh-CN" dirty="0">
                <a:solidFill>
                  <a:srgbClr val="333333"/>
                </a:solidFill>
                <a:latin typeface="Menlo"/>
              </a:rPr>
              <a:t>response</a:t>
            </a:r>
            <a:endParaRPr lang="zh-CN" altLang="en-US" dirty="0"/>
          </a:p>
        </p:txBody>
      </p:sp>
    </p:spTree>
    <p:extLst>
      <p:ext uri="{BB962C8B-B14F-4D97-AF65-F5344CB8AC3E}">
        <p14:creationId xmlns:p14="http://schemas.microsoft.com/office/powerpoint/2010/main" val="2578876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lnSpcReduction="10000"/>
          </a:bodyPr>
          <a:lstStyle/>
          <a:p>
            <a:pPr marL="342900" indent="-342900">
              <a:buFont typeface="Wingdings" panose="05000000000000000000" pitchFamily="2" charset="2"/>
              <a:buChar char="l"/>
            </a:pPr>
            <a:r>
              <a:rPr lang="zh-CN" altLang="en-US" dirty="0"/>
              <a:t>新的</a:t>
            </a:r>
            <a:r>
              <a:rPr lang="en-US" altLang="zh-CN" dirty="0" err="1"/>
              <a:t>add_category</a:t>
            </a:r>
            <a:r>
              <a:rPr lang="en-US" altLang="zh-CN" dirty="0"/>
              <a:t>()</a:t>
            </a:r>
            <a:r>
              <a:rPr lang="zh-CN" altLang="en-US" dirty="0"/>
              <a:t>视图增加几个表单的关键功能</a:t>
            </a:r>
            <a:r>
              <a:rPr lang="en-US" altLang="zh-CN" dirty="0"/>
              <a:t>.</a:t>
            </a:r>
            <a:r>
              <a:rPr lang="zh-CN" altLang="en-US" dirty="0"/>
              <a:t>首先</a:t>
            </a:r>
            <a:r>
              <a:rPr lang="en-US" altLang="zh-CN" dirty="0"/>
              <a:t>,</a:t>
            </a:r>
            <a:r>
              <a:rPr lang="zh-CN" altLang="en-US" dirty="0"/>
              <a:t>检查</a:t>
            </a:r>
            <a:r>
              <a:rPr lang="en-US" altLang="zh-CN" dirty="0"/>
              <a:t>HTTP</a:t>
            </a:r>
            <a:r>
              <a:rPr lang="zh-CN" altLang="en-US" dirty="0"/>
              <a:t>请求方法是</a:t>
            </a:r>
            <a:r>
              <a:rPr lang="en-US" altLang="zh-CN" dirty="0"/>
              <a:t>GET</a:t>
            </a:r>
            <a:r>
              <a:rPr lang="zh-CN" altLang="en-US" dirty="0"/>
              <a:t>还是</a:t>
            </a:r>
            <a:r>
              <a:rPr lang="en-US" altLang="zh-CN" dirty="0"/>
              <a:t>POST.</a:t>
            </a:r>
            <a:r>
              <a:rPr lang="zh-CN" altLang="en-US" dirty="0"/>
              <a:t>我们根据不同的方法来进行处理 </a:t>
            </a:r>
            <a:r>
              <a:rPr lang="en-US" altLang="zh-CN" dirty="0"/>
              <a:t>- </a:t>
            </a:r>
            <a:r>
              <a:rPr lang="zh-CN" altLang="en-US" dirty="0"/>
              <a:t>例如展示一个表单</a:t>
            </a:r>
            <a:r>
              <a:rPr lang="en-US" altLang="zh-CN" dirty="0"/>
              <a:t>(</a:t>
            </a:r>
            <a:r>
              <a:rPr lang="zh-CN" altLang="en-US" dirty="0"/>
              <a:t>如果是</a:t>
            </a:r>
            <a:r>
              <a:rPr lang="en-US" altLang="zh-CN" dirty="0"/>
              <a:t>GET)</a:t>
            </a:r>
            <a:r>
              <a:rPr lang="zh-CN" altLang="en-US" dirty="0"/>
              <a:t>或者处理表单数据</a:t>
            </a:r>
            <a:r>
              <a:rPr lang="en-US" altLang="zh-CN" dirty="0"/>
              <a:t>(</a:t>
            </a:r>
            <a:r>
              <a:rPr lang="zh-CN" altLang="en-US" dirty="0"/>
              <a:t>如果是</a:t>
            </a:r>
            <a:r>
              <a:rPr lang="en-US" altLang="zh-CN" dirty="0"/>
              <a:t>POST) -</a:t>
            </a:r>
            <a:r>
              <a:rPr lang="zh-CN" altLang="en-US" dirty="0"/>
              <a:t>所有表单都是相同</a:t>
            </a:r>
            <a:r>
              <a:rPr lang="en-US" altLang="zh-CN" dirty="0" err="1"/>
              <a:t>URL.add_category</a:t>
            </a:r>
            <a:r>
              <a:rPr lang="en-US" altLang="zh-CN" dirty="0"/>
              <a:t>()</a:t>
            </a:r>
            <a:r>
              <a:rPr lang="zh-CN" altLang="en-US" dirty="0"/>
              <a:t>视图处理以下三种不同情况</a:t>
            </a:r>
            <a:r>
              <a:rPr lang="en-US" altLang="zh-CN" dirty="0" smtClean="0"/>
              <a:t>:</a:t>
            </a:r>
            <a:endParaRPr lang="en-US" altLang="zh-CN" dirty="0"/>
          </a:p>
          <a:p>
            <a:pPr marL="914400" lvl="1" indent="-457200">
              <a:buFont typeface="+mj-lt"/>
              <a:buAutoNum type="arabicPeriod"/>
            </a:pPr>
            <a:r>
              <a:rPr lang="zh-CN" altLang="en-US" dirty="0"/>
              <a:t>为添加目录提供一个新的空白表单</a:t>
            </a:r>
            <a:r>
              <a:rPr lang="en-US" altLang="zh-CN" dirty="0"/>
              <a:t>;</a:t>
            </a:r>
          </a:p>
          <a:p>
            <a:pPr marL="914400" lvl="1" indent="-457200">
              <a:buFont typeface="+mj-lt"/>
              <a:buAutoNum type="arabicPeriod"/>
            </a:pPr>
            <a:r>
              <a:rPr lang="zh-CN" altLang="en-US" dirty="0"/>
              <a:t>保存用户提交的数据给模型</a:t>
            </a:r>
            <a:r>
              <a:rPr lang="en-US" altLang="zh-CN" dirty="0"/>
              <a:t>,</a:t>
            </a:r>
            <a:r>
              <a:rPr lang="zh-CN" altLang="en-US" dirty="0"/>
              <a:t>并转向到</a:t>
            </a:r>
            <a:r>
              <a:rPr lang="en-US" altLang="zh-CN" dirty="0"/>
              <a:t>Rango</a:t>
            </a:r>
            <a:r>
              <a:rPr lang="zh-CN" altLang="en-US" dirty="0"/>
              <a:t>主页</a:t>
            </a:r>
            <a:r>
              <a:rPr lang="en-US" altLang="zh-CN" dirty="0"/>
              <a:t>;</a:t>
            </a:r>
          </a:p>
          <a:p>
            <a:pPr marL="914400" lvl="1" indent="-457200">
              <a:buFont typeface="+mj-lt"/>
              <a:buAutoNum type="arabicPeriod"/>
            </a:pPr>
            <a:r>
              <a:rPr lang="zh-CN" altLang="en-US" dirty="0"/>
              <a:t>如果发生错误</a:t>
            </a:r>
            <a:r>
              <a:rPr lang="en-US" altLang="zh-CN" dirty="0"/>
              <a:t>,</a:t>
            </a:r>
            <a:r>
              <a:rPr lang="zh-CN" altLang="en-US" dirty="0"/>
              <a:t>在表单里展示错误信息</a:t>
            </a:r>
            <a:r>
              <a:rPr lang="en-US" altLang="zh-CN" dirty="0" smtClean="0"/>
              <a:t>.</a:t>
            </a:r>
          </a:p>
          <a:p>
            <a:pPr marL="342900" indent="-342900">
              <a:buFont typeface="Wingdings" panose="05000000000000000000" pitchFamily="2" charset="2"/>
              <a:buChar char="l"/>
            </a:pPr>
            <a:r>
              <a:rPr lang="en-US" altLang="zh-CN" dirty="0"/>
              <a:t>GET</a:t>
            </a:r>
            <a:r>
              <a:rPr lang="zh-CN" altLang="en-US" dirty="0"/>
              <a:t>和</a:t>
            </a:r>
            <a:r>
              <a:rPr lang="en-US" altLang="zh-CN" dirty="0"/>
              <a:t>POST</a:t>
            </a:r>
            <a:r>
              <a:rPr lang="zh-CN" altLang="en-US" dirty="0"/>
              <a:t>是什么意思</a:t>
            </a:r>
            <a:r>
              <a:rPr lang="en-US" altLang="zh-CN" dirty="0"/>
              <a:t>?</a:t>
            </a:r>
            <a:r>
              <a:rPr lang="zh-CN" altLang="en-US" dirty="0"/>
              <a:t>他们是</a:t>
            </a:r>
            <a:r>
              <a:rPr lang="en-US" altLang="zh-CN" dirty="0"/>
              <a:t>HTTP</a:t>
            </a:r>
            <a:r>
              <a:rPr lang="zh-CN" altLang="en-US" dirty="0"/>
              <a:t>请求的两个不同类型</a:t>
            </a:r>
            <a:r>
              <a:rPr lang="en-US" altLang="zh-CN" dirty="0"/>
              <a:t>.</a:t>
            </a:r>
          </a:p>
          <a:p>
            <a:pPr marL="800100" lvl="1" indent="-342900">
              <a:buFont typeface="Arial" panose="020B0604020202020204" pitchFamily="34" charset="0"/>
              <a:buChar char="•"/>
            </a:pPr>
            <a:r>
              <a:rPr lang="zh-CN" altLang="en-US" dirty="0"/>
              <a:t>一个</a:t>
            </a:r>
            <a:r>
              <a:rPr lang="en-US" altLang="zh-CN" dirty="0"/>
              <a:t>HTTPGET</a:t>
            </a:r>
            <a:r>
              <a:rPr lang="zh-CN" altLang="en-US" dirty="0"/>
              <a:t>用来请求指定的资源</a:t>
            </a:r>
            <a:r>
              <a:rPr lang="en-US" altLang="zh-CN" dirty="0"/>
              <a:t>.</a:t>
            </a:r>
            <a:r>
              <a:rPr lang="zh-CN" altLang="en-US" dirty="0"/>
              <a:t>换句话说</a:t>
            </a:r>
            <a:r>
              <a:rPr lang="en-US" altLang="zh-CN" dirty="0"/>
              <a:t>,</a:t>
            </a:r>
            <a:r>
              <a:rPr lang="zh-CN" altLang="en-US" dirty="0"/>
              <a:t>不管他是网页</a:t>
            </a:r>
            <a:r>
              <a:rPr lang="en-US" altLang="zh-CN" dirty="0"/>
              <a:t>,</a:t>
            </a:r>
            <a:r>
              <a:rPr lang="zh-CN" altLang="en-US" dirty="0"/>
              <a:t>图片还是文件</a:t>
            </a:r>
            <a:r>
              <a:rPr lang="en-US" altLang="zh-CN" dirty="0"/>
              <a:t>,</a:t>
            </a:r>
            <a:r>
              <a:rPr lang="zh-CN" altLang="en-US" dirty="0"/>
              <a:t>我们都可以用</a:t>
            </a:r>
            <a:r>
              <a:rPr lang="en-US" altLang="zh-CN" dirty="0"/>
              <a:t>HTTPGET</a:t>
            </a:r>
            <a:r>
              <a:rPr lang="zh-CN" altLang="en-US" dirty="0"/>
              <a:t>来获取</a:t>
            </a:r>
            <a:r>
              <a:rPr lang="en-US" altLang="zh-CN" dirty="0"/>
              <a:t>.</a:t>
            </a:r>
          </a:p>
          <a:p>
            <a:pPr marL="800100" lvl="1" indent="-342900">
              <a:buFont typeface="Arial" panose="020B0604020202020204" pitchFamily="34" charset="0"/>
              <a:buChar char="•"/>
            </a:pPr>
            <a:r>
              <a:rPr lang="zh-CN" altLang="en-US" dirty="0"/>
              <a:t>相反的</a:t>
            </a:r>
            <a:r>
              <a:rPr lang="en-US" altLang="zh-CN" dirty="0"/>
              <a:t>HTTPPOST</a:t>
            </a:r>
            <a:r>
              <a:rPr lang="zh-CN" altLang="en-US" dirty="0"/>
              <a:t>用来提交客户端网页浏览器的数据</a:t>
            </a:r>
            <a:r>
              <a:rPr lang="en-US" altLang="zh-CN" dirty="0"/>
              <a:t>.</a:t>
            </a:r>
            <a:r>
              <a:rPr lang="zh-CN" altLang="en-US" dirty="0"/>
              <a:t>这种请求类型用来提交</a:t>
            </a:r>
            <a:r>
              <a:rPr lang="en-US" altLang="zh-CN" dirty="0"/>
              <a:t>HTML</a:t>
            </a:r>
            <a:r>
              <a:rPr lang="zh-CN" altLang="en-US" dirty="0"/>
              <a:t>表单</a:t>
            </a:r>
            <a:r>
              <a:rPr lang="en-US" altLang="zh-CN" dirty="0"/>
              <a:t>.</a:t>
            </a:r>
          </a:p>
          <a:p>
            <a:pPr marL="800100" lvl="1" indent="-342900">
              <a:buFont typeface="Arial" panose="020B0604020202020204" pitchFamily="34" charset="0"/>
              <a:buChar char="•"/>
            </a:pPr>
            <a:r>
              <a:rPr lang="zh-CN" altLang="en-US" dirty="0"/>
              <a:t>一个</a:t>
            </a:r>
            <a:r>
              <a:rPr lang="en-US" altLang="zh-CN" dirty="0"/>
              <a:t>HTTPPOST</a:t>
            </a:r>
            <a:r>
              <a:rPr lang="zh-CN" altLang="en-US" dirty="0"/>
              <a:t>也可能用来在服务器上创建新的资源</a:t>
            </a:r>
            <a:r>
              <a:rPr lang="en-US" altLang="zh-CN" dirty="0"/>
              <a:t>(</a:t>
            </a:r>
            <a:r>
              <a:rPr lang="zh-CN" altLang="en-US" dirty="0"/>
              <a:t>例如新的数据库条目</a:t>
            </a:r>
            <a:r>
              <a:rPr lang="en-US" altLang="zh-CN" dirty="0"/>
              <a:t>),</a:t>
            </a:r>
            <a:r>
              <a:rPr lang="zh-CN" altLang="en-US" dirty="0"/>
              <a:t>以后可以通过</a:t>
            </a:r>
            <a:r>
              <a:rPr lang="en-US" altLang="zh-CN" dirty="0"/>
              <a:t>HTTPGET</a:t>
            </a:r>
            <a:r>
              <a:rPr lang="zh-CN" altLang="en-US" dirty="0"/>
              <a:t>请求</a:t>
            </a:r>
            <a:r>
              <a:rPr lang="en-US" altLang="zh-CN" dirty="0"/>
              <a:t>.</a:t>
            </a:r>
            <a:endParaRPr lang="en-US" altLang="zh-CN" dirty="0" smtClean="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3017095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fontScale="92500" lnSpcReduction="10000"/>
          </a:bodyPr>
          <a:lstStyle/>
          <a:p>
            <a:pPr marL="342900" indent="-342900">
              <a:buFont typeface="Wingdings" panose="05000000000000000000" pitchFamily="2" charset="2"/>
              <a:buChar char="l"/>
            </a:pPr>
            <a:r>
              <a:rPr lang="zh-CN" altLang="en-US" dirty="0"/>
              <a:t>当你使用</a:t>
            </a:r>
            <a:r>
              <a:rPr lang="en-US" altLang="zh-CN" dirty="0"/>
              <a:t>cookies</a:t>
            </a:r>
            <a:r>
              <a:rPr lang="zh-CN" altLang="en-US" dirty="0"/>
              <a:t>时你可以使用</a:t>
            </a:r>
            <a:r>
              <a:rPr lang="en-US" altLang="zh-CN" dirty="0"/>
              <a:t>Django</a:t>
            </a:r>
            <a:r>
              <a:rPr lang="zh-CN" altLang="en-US" dirty="0"/>
              <a:t>的</a:t>
            </a:r>
            <a:r>
              <a:rPr lang="en-US" altLang="zh-CN" dirty="0"/>
              <a:t>session</a:t>
            </a:r>
            <a:r>
              <a:rPr lang="zh-CN" altLang="en-US" dirty="0"/>
              <a:t>框架来设置</a:t>
            </a:r>
            <a:r>
              <a:rPr lang="en-US" altLang="zh-CN" dirty="0"/>
              <a:t>browser-</a:t>
            </a:r>
            <a:r>
              <a:rPr lang="en-US" altLang="zh-CN" dirty="0" err="1"/>
              <a:t>lenght</a:t>
            </a:r>
            <a:r>
              <a:rPr lang="en-US" altLang="zh-CN" dirty="0"/>
              <a:t> sessions</a:t>
            </a:r>
            <a:r>
              <a:rPr lang="zh-CN" altLang="en-US" dirty="0"/>
              <a:t>或者</a:t>
            </a:r>
            <a:r>
              <a:rPr lang="en-US" altLang="zh-CN" dirty="0"/>
              <a:t>persistent sessions.</a:t>
            </a:r>
            <a:r>
              <a:rPr lang="zh-CN" altLang="en-US" dirty="0"/>
              <a:t>这两个名字的解释如下</a:t>
            </a:r>
            <a:r>
              <a:rPr lang="en-US" altLang="zh-CN" dirty="0" smtClean="0"/>
              <a:t>:</a:t>
            </a:r>
            <a:endParaRPr lang="en-US" altLang="zh-CN" dirty="0"/>
          </a:p>
          <a:p>
            <a:pPr marL="800100" lvl="1" indent="-342900">
              <a:buFont typeface="Wingdings" panose="05000000000000000000" pitchFamily="2" charset="2"/>
              <a:buChar char="Ø"/>
            </a:pPr>
            <a:r>
              <a:rPr lang="en-US" altLang="zh-CN" dirty="0"/>
              <a:t>browser-length sessions</a:t>
            </a:r>
            <a:r>
              <a:rPr lang="zh-CN" altLang="en-US" dirty="0"/>
              <a:t>是当浏览器关闭时截至</a:t>
            </a:r>
            <a:r>
              <a:rPr lang="en-US" altLang="zh-CN" dirty="0"/>
              <a:t>.</a:t>
            </a:r>
          </a:p>
          <a:p>
            <a:pPr marL="800100" lvl="1" indent="-342900">
              <a:buFont typeface="Wingdings" panose="05000000000000000000" pitchFamily="2" charset="2"/>
              <a:buChar char="Ø"/>
            </a:pPr>
            <a:r>
              <a:rPr lang="en-US" altLang="zh-CN" dirty="0"/>
              <a:t>persistent sessions</a:t>
            </a:r>
            <a:r>
              <a:rPr lang="zh-CN" altLang="en-US" dirty="0"/>
              <a:t>可以随你的选择而结束</a:t>
            </a:r>
            <a:r>
              <a:rPr lang="en-US" altLang="zh-CN" dirty="0"/>
              <a:t>.</a:t>
            </a:r>
            <a:r>
              <a:rPr lang="zh-CN" altLang="en-US" dirty="0"/>
              <a:t>它可以是一个小时甚至是一个月</a:t>
            </a:r>
            <a:r>
              <a:rPr lang="en-US" altLang="zh-CN" dirty="0" smtClean="0"/>
              <a:t>.</a:t>
            </a:r>
          </a:p>
          <a:p>
            <a:pPr marL="342900" indent="-342900">
              <a:buFont typeface="Wingdings" panose="05000000000000000000" pitchFamily="2" charset="2"/>
              <a:buChar char="l"/>
            </a:pPr>
            <a:r>
              <a:rPr lang="zh-CN" altLang="en-US" dirty="0"/>
              <a:t>默认的</a:t>
            </a:r>
            <a:r>
              <a:rPr lang="en-US" altLang="zh-CN" dirty="0"/>
              <a:t>browser-length sessions</a:t>
            </a:r>
            <a:r>
              <a:rPr lang="zh-CN" altLang="en-US" dirty="0"/>
              <a:t>是被关闭的</a:t>
            </a:r>
            <a:r>
              <a:rPr lang="en-US" altLang="zh-CN" dirty="0"/>
              <a:t>.</a:t>
            </a:r>
            <a:r>
              <a:rPr lang="zh-CN" altLang="en-US" dirty="0"/>
              <a:t>你可以通过设置</a:t>
            </a:r>
            <a:r>
              <a:rPr lang="en-US" altLang="zh-CN" dirty="0"/>
              <a:t>Django</a:t>
            </a:r>
            <a:r>
              <a:rPr lang="zh-CN" altLang="en-US" dirty="0"/>
              <a:t>的</a:t>
            </a:r>
            <a:r>
              <a:rPr lang="en-US" altLang="zh-CN" dirty="0"/>
              <a:t>settings.py</a:t>
            </a:r>
            <a:r>
              <a:rPr lang="zh-CN" altLang="en-US" dirty="0"/>
              <a:t>来开启它</a:t>
            </a:r>
            <a:r>
              <a:rPr lang="en-US" altLang="zh-CN" dirty="0"/>
              <a:t>(</a:t>
            </a:r>
            <a:r>
              <a:rPr lang="zh-CN" altLang="en-US" dirty="0"/>
              <a:t>增加</a:t>
            </a:r>
            <a:r>
              <a:rPr lang="en-US" altLang="zh-CN" dirty="0"/>
              <a:t>SESSION_EXPIRE_AT_BROWSER_CLOSE</a:t>
            </a:r>
            <a:r>
              <a:rPr lang="zh-CN" altLang="en-US" dirty="0"/>
              <a:t>并设置为</a:t>
            </a:r>
            <a:r>
              <a:rPr lang="en-US" altLang="zh-CN" dirty="0"/>
              <a:t>true).</a:t>
            </a:r>
          </a:p>
          <a:p>
            <a:pPr marL="342900" indent="-342900">
              <a:buFont typeface="Wingdings" panose="05000000000000000000" pitchFamily="2" charset="2"/>
              <a:buChar char="l"/>
            </a:pPr>
            <a:r>
              <a:rPr lang="en-US" altLang="zh-CN" dirty="0" smtClean="0"/>
              <a:t>persistent </a:t>
            </a:r>
            <a:r>
              <a:rPr lang="en-US" altLang="zh-CN" dirty="0"/>
              <a:t>session</a:t>
            </a:r>
            <a:r>
              <a:rPr lang="zh-CN" altLang="en-US" dirty="0"/>
              <a:t>默认是开启的</a:t>
            </a:r>
            <a:r>
              <a:rPr lang="en-US" altLang="zh-CN" dirty="0"/>
              <a:t>,</a:t>
            </a:r>
            <a:r>
              <a:rPr lang="zh-CN" altLang="en-US" dirty="0"/>
              <a:t>可以设置</a:t>
            </a:r>
            <a:r>
              <a:rPr lang="en-US" altLang="zh-CN" dirty="0"/>
              <a:t>SESSION_EXPIRE_AT_BROWSER_CLOSE</a:t>
            </a:r>
            <a:r>
              <a:rPr lang="zh-CN" altLang="en-US" dirty="0"/>
              <a:t>为</a:t>
            </a:r>
            <a:r>
              <a:rPr lang="en-US" altLang="zh-CN" dirty="0"/>
              <a:t>False</a:t>
            </a:r>
            <a:r>
              <a:rPr lang="zh-CN" altLang="en-US" dirty="0"/>
              <a:t>进行开启</a:t>
            </a:r>
            <a:r>
              <a:rPr lang="en-US" altLang="zh-CN" dirty="0"/>
              <a:t>.persistent sessions</a:t>
            </a:r>
            <a:r>
              <a:rPr lang="zh-CN" altLang="en-US" dirty="0"/>
              <a:t>有一个额外的设置</a:t>
            </a:r>
            <a:r>
              <a:rPr lang="en-US" altLang="zh-CN" dirty="0"/>
              <a:t>SESSION_COOKIE_AGE,</a:t>
            </a:r>
            <a:r>
              <a:rPr lang="zh-CN" altLang="en-US" dirty="0"/>
              <a:t>它可以允许你设置</a:t>
            </a:r>
            <a:r>
              <a:rPr lang="en-US" altLang="zh-CN" dirty="0"/>
              <a:t>cookie</a:t>
            </a:r>
            <a:r>
              <a:rPr lang="zh-CN" altLang="en-US" dirty="0"/>
              <a:t>的存活时间</a:t>
            </a:r>
            <a:r>
              <a:rPr lang="en-US" altLang="zh-CN" dirty="0"/>
              <a:t>.</a:t>
            </a:r>
            <a:r>
              <a:rPr lang="zh-CN" altLang="en-US" dirty="0"/>
              <a:t>这个值是一个整型</a:t>
            </a:r>
            <a:r>
              <a:rPr lang="en-US" altLang="zh-CN" dirty="0"/>
              <a:t>,</a:t>
            </a:r>
            <a:r>
              <a:rPr lang="zh-CN" altLang="en-US" dirty="0"/>
              <a:t>代表着</a:t>
            </a:r>
            <a:r>
              <a:rPr lang="en-US" altLang="zh-CN" dirty="0"/>
              <a:t>cookie</a:t>
            </a:r>
            <a:r>
              <a:rPr lang="zh-CN" altLang="en-US" dirty="0"/>
              <a:t>能存活的秒数</a:t>
            </a:r>
            <a:r>
              <a:rPr lang="en-US" altLang="zh-CN" dirty="0"/>
              <a:t>.</a:t>
            </a:r>
            <a:r>
              <a:rPr lang="zh-CN" altLang="en-US" dirty="0"/>
              <a:t>例如修改为</a:t>
            </a:r>
            <a:r>
              <a:rPr lang="en-US" altLang="zh-CN" dirty="0"/>
              <a:t>1209600</a:t>
            </a:r>
            <a:r>
              <a:rPr lang="zh-CN" altLang="en-US" dirty="0"/>
              <a:t>意味着网页的</a:t>
            </a:r>
            <a:r>
              <a:rPr lang="en-US" altLang="zh-CN" dirty="0"/>
              <a:t>cookies</a:t>
            </a:r>
            <a:r>
              <a:rPr lang="zh-CN" altLang="en-US" dirty="0"/>
              <a:t>将会在两周后过期</a:t>
            </a:r>
            <a:r>
              <a:rPr lang="en-US" altLang="zh-CN" dirty="0"/>
              <a:t>.</a:t>
            </a:r>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30655531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清除</a:t>
            </a:r>
            <a:r>
              <a:rPr lang="en-US" altLang="zh-CN" dirty="0"/>
              <a:t>Sessions</a:t>
            </a:r>
            <a:r>
              <a:rPr lang="zh-CN" altLang="en-US" dirty="0" smtClean="0"/>
              <a:t>数据库</a:t>
            </a:r>
            <a:endParaRPr lang="en-US" altLang="zh-CN" dirty="0" smtClean="0"/>
          </a:p>
          <a:p>
            <a:pPr marL="800100" lvl="1" indent="-342900">
              <a:buFont typeface="Wingdings" panose="05000000000000000000" pitchFamily="2" charset="2"/>
              <a:buChar char="Ø"/>
            </a:pPr>
            <a:r>
              <a:rPr lang="en-US" altLang="zh-CN" dirty="0"/>
              <a:t>Session cookies</a:t>
            </a:r>
            <a:r>
              <a:rPr lang="zh-CN" altLang="en-US" dirty="0"/>
              <a:t>是不断累积的</a:t>
            </a:r>
            <a:r>
              <a:rPr lang="en-US" altLang="zh-CN" dirty="0"/>
              <a:t>.</a:t>
            </a:r>
            <a:r>
              <a:rPr lang="zh-CN" altLang="en-US" dirty="0"/>
              <a:t>所以如果你是使用数据库作为后台你需要定期的清除存储的</a:t>
            </a:r>
            <a:r>
              <a:rPr lang="en-US" altLang="zh-CN" dirty="0"/>
              <a:t>cookies.</a:t>
            </a:r>
            <a:r>
              <a:rPr lang="zh-CN" altLang="en-US" dirty="0"/>
              <a:t>可以用</a:t>
            </a:r>
            <a:r>
              <a:rPr lang="en-US" altLang="zh-CN" dirty="0"/>
              <a:t>python manage.py </a:t>
            </a:r>
            <a:r>
              <a:rPr lang="en-US" altLang="zh-CN" dirty="0" err="1"/>
              <a:t>clearsessions</a:t>
            </a:r>
            <a:r>
              <a:rPr lang="zh-CN" altLang="en-US" dirty="0"/>
              <a:t>命令来实现</a:t>
            </a:r>
            <a:r>
              <a:rPr lang="en-US" altLang="zh-CN" dirty="0"/>
              <a:t>.Django</a:t>
            </a:r>
            <a:r>
              <a:rPr lang="zh-CN" altLang="en-US" dirty="0"/>
              <a:t>文档里建议每天运行一次</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2404117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基本的</a:t>
            </a:r>
            <a:r>
              <a:rPr lang="zh-CN" altLang="en-US" dirty="0" smtClean="0"/>
              <a:t>注意</a:t>
            </a:r>
            <a:r>
              <a:rPr lang="zh-CN" altLang="en-US" dirty="0"/>
              <a:t>事项和</a:t>
            </a:r>
            <a:r>
              <a:rPr lang="zh-CN" altLang="en-US" dirty="0" smtClean="0"/>
              <a:t>流程</a:t>
            </a:r>
            <a:endParaRPr lang="en-US" altLang="zh-CN" dirty="0" smtClean="0"/>
          </a:p>
          <a:p>
            <a:pPr marL="342900" indent="-342900">
              <a:buFont typeface="Wingdings" panose="05000000000000000000" pitchFamily="2" charset="2"/>
              <a:buChar char="l"/>
            </a:pPr>
            <a:r>
              <a:rPr lang="zh-CN" altLang="en-US" dirty="0"/>
              <a:t>在</a:t>
            </a:r>
            <a:r>
              <a:rPr lang="en-US" altLang="zh-CN" dirty="0"/>
              <a:t>Django</a:t>
            </a:r>
            <a:r>
              <a:rPr lang="zh-CN" altLang="en-US" dirty="0"/>
              <a:t>应用中使用</a:t>
            </a:r>
            <a:r>
              <a:rPr lang="en-US" altLang="zh-CN" dirty="0"/>
              <a:t>cookies,</a:t>
            </a:r>
            <a:r>
              <a:rPr lang="zh-CN" altLang="en-US" dirty="0"/>
              <a:t>有一些事情你需要注意</a:t>
            </a:r>
            <a:r>
              <a:rPr lang="en-US" altLang="zh-CN" dirty="0" smtClean="0"/>
              <a:t>:</a:t>
            </a:r>
            <a:endParaRPr lang="en-US" altLang="zh-CN" dirty="0"/>
          </a:p>
          <a:p>
            <a:pPr marL="800100" lvl="1" indent="-342900">
              <a:buFont typeface="Wingdings" panose="05000000000000000000" pitchFamily="2" charset="2"/>
              <a:buChar char="Ø"/>
            </a:pPr>
            <a:r>
              <a:rPr lang="zh-CN" altLang="en-US" dirty="0"/>
              <a:t>首先</a:t>
            </a:r>
            <a:r>
              <a:rPr lang="en-US" altLang="zh-CN" dirty="0"/>
              <a:t>,</a:t>
            </a:r>
            <a:r>
              <a:rPr lang="zh-CN" altLang="en-US" dirty="0"/>
              <a:t>考虑你的</a:t>
            </a:r>
            <a:r>
              <a:rPr lang="en-US" altLang="zh-CN" dirty="0"/>
              <a:t>web</a:t>
            </a:r>
            <a:r>
              <a:rPr lang="zh-CN" altLang="en-US" dirty="0"/>
              <a:t>应用需要什么类型的</a:t>
            </a:r>
            <a:r>
              <a:rPr lang="en-US" altLang="zh-CN" dirty="0"/>
              <a:t>cookies.</a:t>
            </a:r>
            <a:r>
              <a:rPr lang="zh-CN" altLang="en-US" dirty="0"/>
              <a:t>你保存的信息需要持续存储还是在会话结束后就截至</a:t>
            </a:r>
            <a:r>
              <a:rPr lang="en-US" altLang="zh-CN" dirty="0"/>
              <a:t>?</a:t>
            </a:r>
          </a:p>
          <a:p>
            <a:pPr marL="800100" lvl="1" indent="-342900">
              <a:buFont typeface="Wingdings" panose="05000000000000000000" pitchFamily="2" charset="2"/>
              <a:buChar char="Ø"/>
            </a:pPr>
            <a:r>
              <a:rPr lang="zh-CN" altLang="en-US" dirty="0"/>
              <a:t>对你使用</a:t>
            </a:r>
            <a:r>
              <a:rPr lang="en-US" altLang="zh-CN" dirty="0"/>
              <a:t>cookies</a:t>
            </a:r>
            <a:r>
              <a:rPr lang="zh-CN" altLang="en-US" dirty="0"/>
              <a:t>储存的信息要格外小心</a:t>
            </a:r>
            <a:r>
              <a:rPr lang="en-US" altLang="zh-CN" dirty="0"/>
              <a:t>.</a:t>
            </a:r>
            <a:r>
              <a:rPr lang="zh-CN" altLang="en-US" dirty="0"/>
              <a:t>存储在</a:t>
            </a:r>
            <a:r>
              <a:rPr lang="en-US" altLang="zh-CN" dirty="0"/>
              <a:t>cookies</a:t>
            </a:r>
            <a:r>
              <a:rPr lang="zh-CN" altLang="en-US" dirty="0"/>
              <a:t>里的信息同样会呈现在用户的电脑上</a:t>
            </a:r>
            <a:r>
              <a:rPr lang="en-US" altLang="zh-CN" dirty="0"/>
              <a:t>.</a:t>
            </a:r>
            <a:r>
              <a:rPr lang="zh-CN" altLang="en-US" dirty="0"/>
              <a:t>这样做的风险非常的大</a:t>
            </a:r>
            <a:r>
              <a:rPr lang="en-US" altLang="zh-CN" dirty="0"/>
              <a:t>:</a:t>
            </a:r>
            <a:r>
              <a:rPr lang="zh-CN" altLang="en-US" dirty="0"/>
              <a:t>你不会知道用户的电脑是多么的危险</a:t>
            </a:r>
            <a:r>
              <a:rPr lang="en-US" altLang="zh-CN" dirty="0"/>
              <a:t>.</a:t>
            </a:r>
            <a:r>
              <a:rPr lang="zh-CN" altLang="en-US" dirty="0"/>
              <a:t>如果保存一些敏感的信息还是存在服务器端吧</a:t>
            </a:r>
            <a:r>
              <a:rPr lang="en-US" altLang="zh-CN" dirty="0"/>
              <a:t>.</a:t>
            </a:r>
          </a:p>
          <a:p>
            <a:pPr marL="800100" lvl="1" indent="-342900">
              <a:buFont typeface="Wingdings" panose="05000000000000000000" pitchFamily="2" charset="2"/>
              <a:buChar char="Ø"/>
            </a:pPr>
            <a:r>
              <a:rPr lang="zh-CN" altLang="en-US" dirty="0"/>
              <a:t>另一个致命的是用户可以设置他的浏览器级别非常的高</a:t>
            </a:r>
            <a:r>
              <a:rPr lang="en-US" altLang="zh-CN" dirty="0"/>
              <a:t>,</a:t>
            </a:r>
            <a:r>
              <a:rPr lang="zh-CN" altLang="en-US" dirty="0"/>
              <a:t>这将会阻止你的</a:t>
            </a:r>
            <a:r>
              <a:rPr lang="en-US" altLang="zh-CN" dirty="0"/>
              <a:t>cookies.</a:t>
            </a:r>
            <a:r>
              <a:rPr lang="zh-CN" altLang="en-US" dirty="0"/>
              <a:t>一旦你的</a:t>
            </a:r>
            <a:r>
              <a:rPr lang="en-US" altLang="zh-CN" dirty="0"/>
              <a:t>cookies</a:t>
            </a:r>
            <a:r>
              <a:rPr lang="zh-CN" altLang="en-US" dirty="0"/>
              <a:t>被阻拦</a:t>
            </a:r>
            <a:r>
              <a:rPr lang="en-US" altLang="zh-CN" dirty="0"/>
              <a:t>,</a:t>
            </a:r>
            <a:r>
              <a:rPr lang="zh-CN" altLang="en-US" dirty="0"/>
              <a:t>你的网站功能就会异常</a:t>
            </a:r>
            <a:r>
              <a:rPr lang="en-US" altLang="zh-CN" dirty="0"/>
              <a:t>.</a:t>
            </a:r>
            <a:r>
              <a:rPr lang="zh-CN" altLang="en-US" dirty="0"/>
              <a:t>你必须想到这一点 </a:t>
            </a:r>
            <a:r>
              <a:rPr lang="en-US" altLang="zh-CN" dirty="0"/>
              <a:t>- </a:t>
            </a:r>
            <a:r>
              <a:rPr lang="zh-CN" altLang="en-US" dirty="0"/>
              <a:t>你无法空值用户浏览器</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33657236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normAutofit/>
          </a:bodyPr>
          <a:lstStyle/>
          <a:p>
            <a:pPr marL="342900" indent="-342900">
              <a:buFont typeface="Wingdings" panose="05000000000000000000" pitchFamily="2" charset="2"/>
              <a:buChar char="l"/>
            </a:pPr>
            <a:r>
              <a:rPr lang="zh-CN" altLang="en-US" dirty="0"/>
              <a:t>如果你的情况适合客户端</a:t>
            </a:r>
            <a:r>
              <a:rPr lang="en-US" altLang="zh-CN" dirty="0"/>
              <a:t>cookies,</a:t>
            </a:r>
            <a:r>
              <a:rPr lang="zh-CN" altLang="en-US" dirty="0"/>
              <a:t>你可以按照如下步骤进行</a:t>
            </a:r>
            <a:r>
              <a:rPr lang="en-US" altLang="zh-CN" dirty="0" smtClean="0"/>
              <a:t>:</a:t>
            </a:r>
            <a:endParaRPr lang="en-US" altLang="zh-CN" dirty="0"/>
          </a:p>
          <a:p>
            <a:pPr marL="800100" lvl="1" indent="-342900">
              <a:buFont typeface="Wingdings" panose="05000000000000000000" pitchFamily="2" charset="2"/>
              <a:buChar char="Ø"/>
            </a:pPr>
            <a:r>
              <a:rPr lang="zh-CN" altLang="en-US" dirty="0"/>
              <a:t>首先检查你希望的</a:t>
            </a:r>
            <a:r>
              <a:rPr lang="en-US" altLang="zh-CN" dirty="0" err="1"/>
              <a:t>cooki</a:t>
            </a:r>
            <a:r>
              <a:rPr lang="zh-CN" altLang="en-US" dirty="0"/>
              <a:t>是否存在</a:t>
            </a:r>
            <a:r>
              <a:rPr lang="en-US" altLang="zh-CN" dirty="0"/>
              <a:t>.</a:t>
            </a:r>
            <a:r>
              <a:rPr lang="zh-CN" altLang="en-US" dirty="0"/>
              <a:t>可以用检查</a:t>
            </a:r>
            <a:r>
              <a:rPr lang="en-US" altLang="zh-CN" dirty="0"/>
              <a:t>request</a:t>
            </a:r>
            <a:r>
              <a:rPr lang="zh-CN" altLang="en-US" dirty="0"/>
              <a:t>参数实现</a:t>
            </a:r>
            <a:r>
              <a:rPr lang="en-US" altLang="zh-CN" dirty="0"/>
              <a:t>.</a:t>
            </a:r>
            <a:r>
              <a:rPr lang="en-US" altLang="zh-CN" dirty="0" err="1"/>
              <a:t>request.COOKIES.has_key</a:t>
            </a:r>
            <a:r>
              <a:rPr lang="en-US" altLang="zh-CN" dirty="0"/>
              <a:t>('&lt;</a:t>
            </a:r>
            <a:r>
              <a:rPr lang="en-US" altLang="zh-CN" dirty="0" err="1"/>
              <a:t>cookie_name</a:t>
            </a:r>
            <a:r>
              <a:rPr lang="en-US" altLang="zh-CN" dirty="0"/>
              <a:t>&gt;')</a:t>
            </a:r>
            <a:r>
              <a:rPr lang="zh-CN" altLang="en-US" dirty="0"/>
              <a:t>函数会返回一个布尔值来告诉我们是否有一个叫</a:t>
            </a:r>
            <a:r>
              <a:rPr lang="en-US" altLang="zh-CN" dirty="0"/>
              <a:t>&lt;</a:t>
            </a:r>
            <a:r>
              <a:rPr lang="en-US" altLang="zh-CN" dirty="0" err="1"/>
              <a:t>cookie_name</a:t>
            </a:r>
            <a:r>
              <a:rPr lang="en-US" altLang="zh-CN" dirty="0"/>
              <a:t>&gt;</a:t>
            </a:r>
            <a:r>
              <a:rPr lang="zh-CN" altLang="en-US" dirty="0"/>
              <a:t>的</a:t>
            </a:r>
            <a:r>
              <a:rPr lang="en-US" altLang="zh-CN" dirty="0"/>
              <a:t>cookie</a:t>
            </a:r>
            <a:r>
              <a:rPr lang="zh-CN" altLang="en-US" dirty="0"/>
              <a:t>存在</a:t>
            </a:r>
            <a:r>
              <a:rPr lang="en-US" altLang="zh-CN" dirty="0"/>
              <a:t>.</a:t>
            </a:r>
          </a:p>
          <a:p>
            <a:pPr marL="800100" lvl="1" indent="-342900">
              <a:buFont typeface="Wingdings" panose="05000000000000000000" pitchFamily="2" charset="2"/>
              <a:buChar char="Ø"/>
            </a:pPr>
            <a:r>
              <a:rPr lang="zh-CN" altLang="en-US" dirty="0"/>
              <a:t>如果这个</a:t>
            </a:r>
            <a:r>
              <a:rPr lang="en-US" altLang="zh-CN" dirty="0"/>
              <a:t>cookie</a:t>
            </a:r>
            <a:r>
              <a:rPr lang="zh-CN" altLang="en-US" dirty="0"/>
              <a:t>存在</a:t>
            </a:r>
            <a:r>
              <a:rPr lang="en-US" altLang="zh-CN" dirty="0"/>
              <a:t>,</a:t>
            </a:r>
            <a:r>
              <a:rPr lang="zh-CN" altLang="en-US" dirty="0"/>
              <a:t>你可以通过</a:t>
            </a:r>
            <a:r>
              <a:rPr lang="en-US" altLang="zh-CN" dirty="0" err="1"/>
              <a:t>request.COOKIES</a:t>
            </a:r>
            <a:r>
              <a:rPr lang="en-US" altLang="zh-CN" dirty="0"/>
              <a:t>[]</a:t>
            </a:r>
            <a:r>
              <a:rPr lang="zh-CN" altLang="en-US" dirty="0"/>
              <a:t>来获取</a:t>
            </a:r>
            <a:r>
              <a:rPr lang="en-US" altLang="zh-CN" dirty="0"/>
              <a:t>.COOKIES</a:t>
            </a:r>
            <a:r>
              <a:rPr lang="zh-CN" altLang="en-US" dirty="0"/>
              <a:t>属性是一个字典</a:t>
            </a:r>
            <a:r>
              <a:rPr lang="en-US" altLang="zh-CN" dirty="0"/>
              <a:t>,</a:t>
            </a:r>
            <a:r>
              <a:rPr lang="zh-CN" altLang="en-US" dirty="0"/>
              <a:t>你可以把你希望获取的</a:t>
            </a:r>
            <a:r>
              <a:rPr lang="en-US" altLang="zh-CN" dirty="0"/>
              <a:t>cookie</a:t>
            </a:r>
            <a:r>
              <a:rPr lang="zh-CN" altLang="en-US" dirty="0"/>
              <a:t>名写入方括号中</a:t>
            </a:r>
            <a:r>
              <a:rPr lang="en-US" altLang="zh-CN" dirty="0"/>
              <a:t>.</a:t>
            </a:r>
            <a:r>
              <a:rPr lang="zh-CN" altLang="en-US" dirty="0"/>
              <a:t>记住所有的</a:t>
            </a:r>
            <a:r>
              <a:rPr lang="en-US" altLang="zh-CN" dirty="0"/>
              <a:t>cookies</a:t>
            </a:r>
            <a:r>
              <a:rPr lang="zh-CN" altLang="en-US" dirty="0"/>
              <a:t>都返回为字符串</a:t>
            </a:r>
            <a:r>
              <a:rPr lang="en-US" altLang="zh-CN" dirty="0"/>
              <a:t>.</a:t>
            </a:r>
            <a:r>
              <a:rPr lang="zh-CN" altLang="en-US" dirty="0"/>
              <a:t>因此你必须把它们转化成正确的类型</a:t>
            </a:r>
            <a:r>
              <a:rPr lang="en-US" altLang="zh-CN" dirty="0"/>
              <a:t>.</a:t>
            </a:r>
          </a:p>
          <a:p>
            <a:pPr marL="800100" lvl="1" indent="-342900">
              <a:buFont typeface="Wingdings" panose="05000000000000000000" pitchFamily="2" charset="2"/>
              <a:buChar char="Ø"/>
            </a:pPr>
            <a:r>
              <a:rPr lang="zh-CN" altLang="en-US" dirty="0"/>
              <a:t>如果</a:t>
            </a:r>
            <a:r>
              <a:rPr lang="en-US" altLang="zh-CN" dirty="0"/>
              <a:t>cookie</a:t>
            </a:r>
            <a:r>
              <a:rPr lang="zh-CN" altLang="en-US" dirty="0"/>
              <a:t>不存在或者你希望更新</a:t>
            </a:r>
            <a:r>
              <a:rPr lang="en-US" altLang="zh-CN" dirty="0"/>
              <a:t>cookie.</a:t>
            </a:r>
            <a:r>
              <a:rPr lang="zh-CN" altLang="en-US" dirty="0"/>
              <a:t>你可以使用</a:t>
            </a:r>
            <a:r>
              <a:rPr lang="en-US" altLang="zh-CN" dirty="0" err="1"/>
              <a:t>response.set_cookie</a:t>
            </a:r>
            <a:r>
              <a:rPr lang="en-US" altLang="zh-CN" dirty="0"/>
              <a:t>('&lt;</a:t>
            </a:r>
            <a:r>
              <a:rPr lang="en-US" altLang="zh-CN" dirty="0" err="1"/>
              <a:t>cookie_name</a:t>
            </a:r>
            <a:r>
              <a:rPr lang="en-US" altLang="zh-CN" dirty="0"/>
              <a:t>&gt;', value)</a:t>
            </a:r>
            <a:r>
              <a:rPr lang="zh-CN" altLang="en-US" dirty="0"/>
              <a:t>函数来实现</a:t>
            </a:r>
            <a:r>
              <a:rPr lang="en-US" altLang="zh-CN" dirty="0"/>
              <a:t>,</a:t>
            </a:r>
            <a:r>
              <a:rPr lang="zh-CN" altLang="en-US" dirty="0"/>
              <a:t>这里的两个参数分别是</a:t>
            </a:r>
            <a:r>
              <a:rPr lang="en-US" altLang="zh-CN" dirty="0"/>
              <a:t>cookie</a:t>
            </a:r>
            <a:r>
              <a:rPr lang="zh-CN" altLang="en-US" dirty="0"/>
              <a:t>的名字和他们的值</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8732184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如果你需要更安全的</a:t>
            </a:r>
            <a:r>
              <a:rPr lang="en-US" altLang="zh-CN" dirty="0"/>
              <a:t>cookies,</a:t>
            </a:r>
            <a:r>
              <a:rPr lang="zh-CN" altLang="en-US" dirty="0"/>
              <a:t>那么就需要使用基于</a:t>
            </a:r>
            <a:r>
              <a:rPr lang="en-US" altLang="zh-CN" dirty="0"/>
              <a:t>cookies</a:t>
            </a:r>
            <a:r>
              <a:rPr lang="zh-CN" altLang="en-US" dirty="0"/>
              <a:t>的</a:t>
            </a:r>
            <a:r>
              <a:rPr lang="en-US" altLang="zh-CN" dirty="0"/>
              <a:t>session</a:t>
            </a:r>
            <a:r>
              <a:rPr lang="en-US" altLang="zh-CN" dirty="0" smtClean="0"/>
              <a:t>:</a:t>
            </a:r>
            <a:endParaRPr lang="en-US" altLang="zh-CN" dirty="0"/>
          </a:p>
          <a:p>
            <a:pPr marL="800100" lvl="1" indent="-342900">
              <a:buFont typeface="Wingdings" panose="05000000000000000000" pitchFamily="2" charset="2"/>
              <a:buChar char="Ø"/>
            </a:pPr>
            <a:r>
              <a:rPr lang="zh-CN" altLang="en-US" dirty="0"/>
              <a:t>确保</a:t>
            </a:r>
            <a:r>
              <a:rPr lang="en-US" altLang="zh-CN" dirty="0"/>
              <a:t>settings.py</a:t>
            </a:r>
            <a:r>
              <a:rPr lang="zh-CN" altLang="en-US" dirty="0"/>
              <a:t>中的</a:t>
            </a:r>
            <a:r>
              <a:rPr lang="en-US" altLang="zh-CN" dirty="0"/>
              <a:t>MIDDLEWARE_CLASSES</a:t>
            </a:r>
            <a:r>
              <a:rPr lang="zh-CN" altLang="en-US" dirty="0"/>
              <a:t>包含</a:t>
            </a:r>
            <a:r>
              <a:rPr lang="en-US" altLang="zh-CN" dirty="0" err="1"/>
              <a:t>django.contrib.sessions.middleware.SessionMiddleware</a:t>
            </a:r>
            <a:r>
              <a:rPr lang="en-US" altLang="zh-CN" dirty="0"/>
              <a:t>.</a:t>
            </a:r>
          </a:p>
          <a:p>
            <a:pPr marL="800100" lvl="1" indent="-342900">
              <a:buFont typeface="Wingdings" panose="05000000000000000000" pitchFamily="2" charset="2"/>
              <a:buChar char="Ø"/>
            </a:pPr>
            <a:r>
              <a:rPr lang="zh-CN" altLang="en-US" dirty="0"/>
              <a:t>设置你的</a:t>
            </a:r>
            <a:r>
              <a:rPr lang="en-US" altLang="zh-CN" dirty="0"/>
              <a:t>session</a:t>
            </a:r>
            <a:r>
              <a:rPr lang="zh-CN" altLang="en-US" dirty="0"/>
              <a:t>后台</a:t>
            </a:r>
            <a:r>
              <a:rPr lang="en-US" altLang="zh-CN" dirty="0"/>
              <a:t>SESSION_ENGINE.</a:t>
            </a:r>
            <a:r>
              <a:rPr lang="zh-CN" altLang="en-US" dirty="0"/>
              <a:t>查看 </a:t>
            </a:r>
            <a:r>
              <a:rPr lang="en-US" altLang="zh-CN" dirty="0"/>
              <a:t>official Django Documentation on Sessions </a:t>
            </a:r>
            <a:r>
              <a:rPr lang="zh-CN" altLang="en-US" dirty="0"/>
              <a:t>获取不同后台的不同设置</a:t>
            </a:r>
            <a:r>
              <a:rPr lang="en-US" altLang="zh-CN" dirty="0"/>
              <a:t>.</a:t>
            </a:r>
          </a:p>
          <a:p>
            <a:pPr marL="800100" lvl="1" indent="-342900">
              <a:buFont typeface="Wingdings" panose="05000000000000000000" pitchFamily="2" charset="2"/>
              <a:buChar char="Ø"/>
            </a:pPr>
            <a:r>
              <a:rPr lang="zh-CN" altLang="en-US" dirty="0"/>
              <a:t>通过</a:t>
            </a:r>
            <a:r>
              <a:rPr lang="en-US" altLang="zh-CN" dirty="0" err="1"/>
              <a:t>requests.sessions.get</a:t>
            </a:r>
            <a:r>
              <a:rPr lang="en-US" altLang="zh-CN" dirty="0"/>
              <a:t>()</a:t>
            </a:r>
            <a:r>
              <a:rPr lang="zh-CN" altLang="en-US" dirty="0"/>
              <a:t>来获取存在的</a:t>
            </a:r>
            <a:r>
              <a:rPr lang="en-US" altLang="zh-CN" dirty="0"/>
              <a:t>cookie.</a:t>
            </a:r>
          </a:p>
          <a:p>
            <a:pPr marL="800100" lvl="1" indent="-342900">
              <a:buFont typeface="Wingdings" panose="05000000000000000000" pitchFamily="2" charset="2"/>
              <a:buChar char="Ø"/>
            </a:pPr>
            <a:r>
              <a:rPr lang="zh-CN" altLang="en-US" dirty="0"/>
              <a:t>通过</a:t>
            </a:r>
            <a:r>
              <a:rPr lang="en-US" altLang="zh-CN" dirty="0" err="1"/>
              <a:t>requests.session</a:t>
            </a:r>
            <a:r>
              <a:rPr lang="en-US" altLang="zh-CN" dirty="0"/>
              <a:t>['&lt;</a:t>
            </a:r>
            <a:r>
              <a:rPr lang="en-US" altLang="zh-CN" dirty="0" err="1"/>
              <a:t>cookie_name</a:t>
            </a:r>
            <a:r>
              <a:rPr lang="en-US" altLang="zh-CN" dirty="0"/>
              <a:t>&gt;']</a:t>
            </a:r>
            <a:r>
              <a:rPr lang="zh-CN" altLang="en-US" dirty="0"/>
              <a:t>更改或设置</a:t>
            </a:r>
            <a:r>
              <a:rPr lang="en-US" altLang="zh-CN" dirty="0"/>
              <a:t>cookie.</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1344985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练习</a:t>
            </a:r>
            <a:endParaRPr lang="en-US" altLang="zh-CN" dirty="0" smtClean="0"/>
          </a:p>
          <a:p>
            <a:pPr marL="342900" indent="-342900">
              <a:buFont typeface="Wingdings" panose="05000000000000000000" pitchFamily="2" charset="2"/>
              <a:buChar char="l"/>
            </a:pPr>
            <a:r>
              <a:rPr lang="zh-CN" altLang="en-US" dirty="0"/>
              <a:t>现在你已经完成了这章</a:t>
            </a:r>
            <a:r>
              <a:rPr lang="en-US" altLang="zh-CN" dirty="0"/>
              <a:t>,</a:t>
            </a:r>
            <a:r>
              <a:rPr lang="zh-CN" altLang="en-US" dirty="0"/>
              <a:t>下面来做一些简单的练习</a:t>
            </a:r>
            <a:r>
              <a:rPr lang="en-US" altLang="zh-CN" dirty="0" smtClean="0"/>
              <a:t>.</a:t>
            </a:r>
            <a:endParaRPr lang="en-US" altLang="zh-CN" dirty="0"/>
          </a:p>
          <a:p>
            <a:pPr marL="800100" lvl="1" indent="-342900">
              <a:buFont typeface="Wingdings" panose="05000000000000000000" pitchFamily="2" charset="2"/>
              <a:buChar char="Ø"/>
            </a:pPr>
            <a:r>
              <a:rPr lang="zh-CN" altLang="en-US" dirty="0"/>
              <a:t>检查服务器端</a:t>
            </a:r>
            <a:r>
              <a:rPr lang="en-US" altLang="zh-CN" dirty="0"/>
              <a:t>cookies.</a:t>
            </a:r>
            <a:r>
              <a:rPr lang="zh-CN" altLang="en-US" dirty="0"/>
              <a:t>清除浏览器</a:t>
            </a:r>
            <a:r>
              <a:rPr lang="en-US" altLang="zh-CN" dirty="0"/>
              <a:t>cache</a:t>
            </a:r>
            <a:r>
              <a:rPr lang="zh-CN" altLang="en-US" dirty="0"/>
              <a:t>和</a:t>
            </a:r>
            <a:r>
              <a:rPr lang="en-US" altLang="zh-CN" dirty="0"/>
              <a:t>cookies,</a:t>
            </a:r>
            <a:r>
              <a:rPr lang="zh-CN" altLang="en-US" dirty="0"/>
              <a:t>然后确定</a:t>
            </a:r>
            <a:r>
              <a:rPr lang="en-US" altLang="zh-CN" dirty="0" err="1"/>
              <a:t>last_visit</a:t>
            </a:r>
            <a:r>
              <a:rPr lang="zh-CN" altLang="en-US" dirty="0"/>
              <a:t>和</a:t>
            </a:r>
            <a:r>
              <a:rPr lang="en-US" altLang="zh-CN" dirty="0"/>
              <a:t>visits</a:t>
            </a:r>
            <a:r>
              <a:rPr lang="zh-CN" altLang="en-US" dirty="0"/>
              <a:t>都被删除</a:t>
            </a:r>
            <a:r>
              <a:rPr lang="en-US" altLang="zh-CN" dirty="0"/>
              <a:t>.</a:t>
            </a:r>
            <a:r>
              <a:rPr lang="zh-CN" altLang="en-US" dirty="0"/>
              <a:t>注意你将仍然恩可以看到</a:t>
            </a:r>
            <a:r>
              <a:rPr lang="en-US" altLang="zh-CN" dirty="0" err="1"/>
              <a:t>sessionidcookie.Django</a:t>
            </a:r>
            <a:r>
              <a:rPr lang="zh-CN" altLang="en-US" dirty="0"/>
              <a:t>使用这个</a:t>
            </a:r>
            <a:r>
              <a:rPr lang="en-US" altLang="zh-CN" dirty="0"/>
              <a:t>cookie</a:t>
            </a:r>
            <a:r>
              <a:rPr lang="zh-CN" altLang="en-US" dirty="0"/>
              <a:t>可以去查询数据库</a:t>
            </a:r>
            <a:r>
              <a:rPr lang="en-US" altLang="zh-CN" dirty="0"/>
              <a:t>,</a:t>
            </a:r>
            <a:r>
              <a:rPr lang="zh-CN" altLang="en-US" dirty="0"/>
              <a:t>这个数据库储存所有的关于服务端的</a:t>
            </a:r>
            <a:r>
              <a:rPr lang="en-US" altLang="zh-CN" dirty="0"/>
              <a:t>session.</a:t>
            </a:r>
          </a:p>
          <a:p>
            <a:pPr marL="800100" lvl="1" indent="-342900">
              <a:buFont typeface="Wingdings" panose="05000000000000000000" pitchFamily="2" charset="2"/>
              <a:buChar char="Ø"/>
            </a:pPr>
            <a:r>
              <a:rPr lang="zh-CN" altLang="en-US" dirty="0"/>
              <a:t>更改</a:t>
            </a:r>
            <a:r>
              <a:rPr lang="en-US" altLang="zh-CN" dirty="0"/>
              <a:t>About</a:t>
            </a:r>
            <a:r>
              <a:rPr lang="zh-CN" altLang="en-US" dirty="0"/>
              <a:t>页面视图和模板</a:t>
            </a:r>
            <a:r>
              <a:rPr lang="en-US" altLang="zh-CN" dirty="0"/>
              <a:t>,</a:t>
            </a:r>
            <a:r>
              <a:rPr lang="zh-CN" altLang="en-US" dirty="0"/>
              <a:t>现实用户访问网站的次数</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Tree>
    <p:extLst>
      <p:ext uri="{BB962C8B-B14F-4D97-AF65-F5344CB8AC3E}">
        <p14:creationId xmlns:p14="http://schemas.microsoft.com/office/powerpoint/2010/main" val="25345626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smtClean="0"/>
              <a:t>提示</a:t>
            </a:r>
            <a:endParaRPr lang="en-US" altLang="zh-CN" dirty="0" smtClean="0"/>
          </a:p>
          <a:p>
            <a:pPr marL="342900" indent="-342900">
              <a:buFont typeface="Wingdings" panose="05000000000000000000" pitchFamily="2" charset="2"/>
              <a:buChar char="l"/>
            </a:pPr>
            <a:r>
              <a:rPr lang="zh-CN" altLang="en-US" dirty="0"/>
              <a:t>为了帮助你完成上面的练习</a:t>
            </a:r>
            <a:r>
              <a:rPr lang="en-US" altLang="zh-CN" dirty="0"/>
              <a:t>,</a:t>
            </a:r>
            <a:r>
              <a:rPr lang="zh-CN" altLang="en-US" dirty="0"/>
              <a:t>下面的提示可能帮助你</a:t>
            </a:r>
            <a:r>
              <a:rPr lang="en-US" altLang="zh-CN" dirty="0" smtClean="0"/>
              <a:t>.</a:t>
            </a:r>
            <a:endParaRPr lang="en-US" altLang="zh-CN" dirty="0"/>
          </a:p>
          <a:p>
            <a:pPr marL="342900" indent="-342900">
              <a:buFont typeface="Wingdings" panose="05000000000000000000" pitchFamily="2" charset="2"/>
              <a:buChar char="l"/>
            </a:pPr>
            <a:r>
              <a:rPr lang="zh-CN" altLang="en-US" dirty="0"/>
              <a:t>你必须把</a:t>
            </a:r>
            <a:r>
              <a:rPr lang="en-US" altLang="zh-CN" dirty="0"/>
              <a:t>cookie</a:t>
            </a:r>
            <a:r>
              <a:rPr lang="zh-CN" altLang="en-US" dirty="0"/>
              <a:t>的值传递给模板的上下文</a:t>
            </a:r>
            <a:r>
              <a:rPr lang="en-US" altLang="zh-CN" dirty="0"/>
              <a:t>,</a:t>
            </a:r>
            <a:r>
              <a:rPr lang="zh-CN" altLang="en-US" dirty="0"/>
              <a:t>使它传递给页面</a:t>
            </a:r>
            <a:r>
              <a:rPr lang="en-US" altLang="zh-CN" dirty="0"/>
              <a:t>,</a:t>
            </a:r>
            <a:r>
              <a:rPr lang="zh-CN" altLang="en-US" dirty="0"/>
              <a:t>代码如下</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971600" y="3068960"/>
            <a:ext cx="7200800" cy="2308324"/>
          </a:xfrm>
          <a:prstGeom prst="rect">
            <a:avLst/>
          </a:prstGeom>
        </p:spPr>
        <p:txBody>
          <a:bodyPr wrap="square">
            <a:spAutoFit/>
          </a:bodyPr>
          <a:lstStyle/>
          <a:p>
            <a:r>
              <a:rPr lang="en-US" altLang="zh-CN" dirty="0">
                <a:solidFill>
                  <a:srgbClr val="333333"/>
                </a:solidFill>
                <a:latin typeface="Menlo"/>
              </a:rPr>
              <a:t># If the visits session </a:t>
            </a:r>
            <a:r>
              <a:rPr lang="en-US" altLang="zh-CN" dirty="0" err="1">
                <a:solidFill>
                  <a:srgbClr val="333333"/>
                </a:solidFill>
                <a:latin typeface="Menlo"/>
              </a:rPr>
              <a:t>varible</a:t>
            </a:r>
            <a:r>
              <a:rPr lang="en-US" altLang="zh-CN" dirty="0">
                <a:solidFill>
                  <a:srgbClr val="333333"/>
                </a:solidFill>
                <a:latin typeface="Menlo"/>
              </a:rPr>
              <a:t> exists, take it and </a:t>
            </a:r>
            <a:r>
              <a:rPr lang="en-US" altLang="zh-CN" b="1" dirty="0">
                <a:solidFill>
                  <a:srgbClr val="333333"/>
                </a:solidFill>
                <a:latin typeface="Menlo"/>
              </a:rPr>
              <a:t>use</a:t>
            </a:r>
            <a:r>
              <a:rPr lang="en-US" altLang="zh-CN" dirty="0">
                <a:solidFill>
                  <a:srgbClr val="333333"/>
                </a:solidFill>
                <a:latin typeface="Menlo"/>
              </a:rPr>
              <a:t> it</a:t>
            </a:r>
            <a:r>
              <a:rPr lang="en-US" altLang="zh-CN" dirty="0" smtClean="0">
                <a:solidFill>
                  <a:srgbClr val="333333"/>
                </a:solidFill>
                <a:latin typeface="Menlo"/>
              </a:rPr>
              <a:t>.</a:t>
            </a:r>
          </a:p>
          <a:p>
            <a:r>
              <a:rPr lang="en-US" altLang="zh-CN" dirty="0" smtClean="0">
                <a:solidFill>
                  <a:srgbClr val="333333"/>
                </a:solidFill>
                <a:latin typeface="Menlo"/>
              </a:rPr>
              <a:t># </a:t>
            </a:r>
            <a:r>
              <a:rPr lang="en-US" altLang="zh-CN" b="1" dirty="0">
                <a:solidFill>
                  <a:srgbClr val="333333"/>
                </a:solidFill>
                <a:latin typeface="Menlo"/>
              </a:rPr>
              <a:t>If</a:t>
            </a:r>
            <a:r>
              <a:rPr lang="en-US" altLang="zh-CN" dirty="0">
                <a:solidFill>
                  <a:srgbClr val="333333"/>
                </a:solidFill>
                <a:latin typeface="Menlo"/>
              </a:rPr>
              <a:t> it doesn</a:t>
            </a:r>
            <a:r>
              <a:rPr lang="en-US" altLang="zh-CN" dirty="0">
                <a:solidFill>
                  <a:srgbClr val="DD1144"/>
                </a:solidFill>
                <a:latin typeface="Menlo"/>
              </a:rPr>
              <a:t>'t, we haven'</a:t>
            </a:r>
            <a:r>
              <a:rPr lang="en-US" altLang="zh-CN" dirty="0">
                <a:solidFill>
                  <a:srgbClr val="333333"/>
                </a:solidFill>
                <a:latin typeface="Menlo"/>
              </a:rPr>
              <a:t>t visited the site so </a:t>
            </a:r>
            <a:r>
              <a:rPr lang="en-US" altLang="zh-CN" b="1" dirty="0">
                <a:solidFill>
                  <a:srgbClr val="333333"/>
                </a:solidFill>
                <a:latin typeface="Menlo"/>
              </a:rPr>
              <a:t>set</a:t>
            </a:r>
            <a:r>
              <a:rPr lang="en-US" altLang="zh-CN" dirty="0">
                <a:solidFill>
                  <a:srgbClr val="333333"/>
                </a:solidFill>
                <a:latin typeface="Menlo"/>
              </a:rPr>
              <a:t> the </a:t>
            </a:r>
            <a:r>
              <a:rPr lang="en-US" altLang="zh-CN" b="1" dirty="0">
                <a:solidFill>
                  <a:srgbClr val="333333"/>
                </a:solidFill>
                <a:latin typeface="Menlo"/>
              </a:rPr>
              <a:t>count</a:t>
            </a:r>
            <a:r>
              <a:rPr lang="en-US" altLang="zh-CN" dirty="0">
                <a:solidFill>
                  <a:srgbClr val="333333"/>
                </a:solidFill>
                <a:latin typeface="Menlo"/>
              </a:rPr>
              <a:t> </a:t>
            </a:r>
            <a:r>
              <a:rPr lang="en-US" altLang="zh-CN" b="1" dirty="0">
                <a:solidFill>
                  <a:srgbClr val="333333"/>
                </a:solidFill>
                <a:latin typeface="Menlo"/>
              </a:rPr>
              <a:t>to</a:t>
            </a:r>
            <a:r>
              <a:rPr lang="en-US" altLang="zh-CN" dirty="0">
                <a:solidFill>
                  <a:srgbClr val="333333"/>
                </a:solidFill>
                <a:latin typeface="Menlo"/>
              </a:rPr>
              <a:t> zero. </a:t>
            </a:r>
            <a:endParaRPr lang="en-US" altLang="zh-CN" dirty="0" smtClean="0">
              <a:solidFill>
                <a:srgbClr val="333333"/>
              </a:solidFill>
              <a:latin typeface="Menlo"/>
            </a:endParaRPr>
          </a:p>
          <a:p>
            <a:r>
              <a:rPr lang="en-US" altLang="zh-CN" b="1" dirty="0" smtClean="0">
                <a:solidFill>
                  <a:srgbClr val="333333"/>
                </a:solidFill>
                <a:latin typeface="Menlo"/>
              </a:rPr>
              <a:t>if</a:t>
            </a:r>
            <a:r>
              <a:rPr lang="en-US" altLang="zh-CN" dirty="0" smtClean="0">
                <a:solidFill>
                  <a:srgbClr val="333333"/>
                </a:solidFill>
                <a:latin typeface="Menlo"/>
              </a:rPr>
              <a:t> </a:t>
            </a:r>
            <a:r>
              <a:rPr lang="en-US" altLang="zh-CN" dirty="0" err="1">
                <a:solidFill>
                  <a:srgbClr val="333333"/>
                </a:solidFill>
                <a:latin typeface="Menlo"/>
              </a:rPr>
              <a:t>request.</a:t>
            </a:r>
            <a:r>
              <a:rPr lang="en-US" altLang="zh-CN" b="1" dirty="0" err="1">
                <a:solidFill>
                  <a:srgbClr val="333333"/>
                </a:solidFill>
                <a:latin typeface="Menlo"/>
              </a:rPr>
              <a:t>session</a:t>
            </a:r>
            <a:r>
              <a:rPr lang="en-US" altLang="zh-CN" dirty="0" err="1">
                <a:solidFill>
                  <a:srgbClr val="333333"/>
                </a:solidFill>
                <a:latin typeface="Menlo"/>
              </a:rPr>
              <a:t>.</a:t>
            </a:r>
            <a:r>
              <a:rPr lang="en-US" altLang="zh-CN" b="1" dirty="0" err="1">
                <a:solidFill>
                  <a:srgbClr val="333333"/>
                </a:solidFill>
                <a:latin typeface="Menlo"/>
              </a:rPr>
              <a:t>get</a:t>
            </a:r>
            <a:r>
              <a:rPr lang="en-US" altLang="zh-CN" dirty="0">
                <a:solidFill>
                  <a:srgbClr val="333333"/>
                </a:solidFill>
                <a:latin typeface="Menlo"/>
              </a:rPr>
              <a:t>(</a:t>
            </a:r>
            <a:r>
              <a:rPr lang="en-US" altLang="zh-CN" dirty="0">
                <a:solidFill>
                  <a:srgbClr val="DD1144"/>
                </a:solidFill>
                <a:latin typeface="Menlo"/>
              </a:rPr>
              <a:t>'visits'</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count</a:t>
            </a:r>
            <a:r>
              <a:rPr lang="en-US" altLang="zh-CN" dirty="0" smtClean="0">
                <a:solidFill>
                  <a:srgbClr val="333333"/>
                </a:solidFill>
                <a:latin typeface="Menlo"/>
              </a:rPr>
              <a:t> </a:t>
            </a:r>
            <a:r>
              <a:rPr lang="en-US" altLang="zh-CN" dirty="0">
                <a:solidFill>
                  <a:srgbClr val="333333"/>
                </a:solidFill>
                <a:latin typeface="Menlo"/>
              </a:rPr>
              <a:t>= </a:t>
            </a:r>
            <a:r>
              <a:rPr lang="en-US" altLang="zh-CN" dirty="0" err="1">
                <a:solidFill>
                  <a:srgbClr val="333333"/>
                </a:solidFill>
                <a:latin typeface="Menlo"/>
              </a:rPr>
              <a:t>request.</a:t>
            </a:r>
            <a:r>
              <a:rPr lang="en-US" altLang="zh-CN" b="1" dirty="0" err="1">
                <a:solidFill>
                  <a:srgbClr val="333333"/>
                </a:solidFill>
                <a:latin typeface="Menlo"/>
              </a:rPr>
              <a:t>session</a:t>
            </a:r>
            <a:r>
              <a:rPr lang="en-US" altLang="zh-CN" dirty="0" err="1">
                <a:solidFill>
                  <a:srgbClr val="333333"/>
                </a:solidFill>
                <a:latin typeface="Menlo"/>
              </a:rPr>
              <a:t>.</a:t>
            </a:r>
            <a:r>
              <a:rPr lang="en-US" altLang="zh-CN" b="1" dirty="0" err="1">
                <a:solidFill>
                  <a:srgbClr val="333333"/>
                </a:solidFill>
                <a:latin typeface="Menlo"/>
              </a:rPr>
              <a:t>get</a:t>
            </a:r>
            <a:r>
              <a:rPr lang="en-US" altLang="zh-CN" dirty="0">
                <a:solidFill>
                  <a:srgbClr val="333333"/>
                </a:solidFill>
                <a:latin typeface="Menlo"/>
              </a:rPr>
              <a:t>(</a:t>
            </a:r>
            <a:r>
              <a:rPr lang="en-US" altLang="zh-CN" dirty="0">
                <a:solidFill>
                  <a:srgbClr val="DD1144"/>
                </a:solidFill>
                <a:latin typeface="Menlo"/>
              </a:rPr>
              <a:t>'visits'</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smtClean="0">
                <a:solidFill>
                  <a:srgbClr val="333333"/>
                </a:solidFill>
                <a:latin typeface="Menlo"/>
              </a:rPr>
              <a:t>else</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a:solidFill>
                  <a:srgbClr val="333333"/>
                </a:solidFill>
                <a:latin typeface="Menlo"/>
              </a:rPr>
              <a:t> </a:t>
            </a:r>
            <a:r>
              <a:rPr lang="en-US" altLang="zh-CN" b="1" dirty="0" smtClean="0">
                <a:solidFill>
                  <a:srgbClr val="333333"/>
                </a:solidFill>
                <a:latin typeface="Menlo"/>
              </a:rPr>
              <a:t>   count</a:t>
            </a:r>
            <a:r>
              <a:rPr lang="en-US" altLang="zh-CN" dirty="0" smtClean="0">
                <a:solidFill>
                  <a:srgbClr val="333333"/>
                </a:solidFill>
                <a:latin typeface="Menlo"/>
              </a:rPr>
              <a:t> </a:t>
            </a:r>
            <a:r>
              <a:rPr lang="en-US" altLang="zh-CN" dirty="0">
                <a:solidFill>
                  <a:srgbClr val="333333"/>
                </a:solidFill>
                <a:latin typeface="Menlo"/>
              </a:rPr>
              <a:t>= </a:t>
            </a:r>
            <a:r>
              <a:rPr lang="en-US" altLang="zh-CN" dirty="0">
                <a:solidFill>
                  <a:srgbClr val="008080"/>
                </a:solidFill>
                <a:latin typeface="Menlo"/>
              </a:rPr>
              <a:t>0</a:t>
            </a:r>
            <a:r>
              <a:rPr lang="en-US" altLang="zh-CN" dirty="0">
                <a:solidFill>
                  <a:srgbClr val="333333"/>
                </a:solidFill>
                <a:latin typeface="Menlo"/>
              </a:rPr>
              <a:t> </a:t>
            </a:r>
            <a:endParaRPr lang="en-US" altLang="zh-CN" dirty="0" smtClean="0">
              <a:solidFill>
                <a:srgbClr val="333333"/>
              </a:solidFill>
              <a:latin typeface="Menlo"/>
            </a:endParaRPr>
          </a:p>
          <a:p>
            <a:r>
              <a:rPr lang="en-US" altLang="zh-CN" b="1" dirty="0" smtClean="0">
                <a:solidFill>
                  <a:srgbClr val="333333"/>
                </a:solidFill>
                <a:latin typeface="Menlo"/>
              </a:rPr>
              <a:t>return</a:t>
            </a:r>
            <a:r>
              <a:rPr lang="en-US" altLang="zh-CN" dirty="0" smtClean="0">
                <a:solidFill>
                  <a:srgbClr val="333333"/>
                </a:solidFill>
                <a:latin typeface="Menlo"/>
              </a:rPr>
              <a:t> </a:t>
            </a:r>
            <a:r>
              <a:rPr lang="en-US" altLang="zh-CN" dirty="0">
                <a:solidFill>
                  <a:srgbClr val="333333"/>
                </a:solidFill>
                <a:latin typeface="Menlo"/>
              </a:rPr>
              <a:t>render(request, </a:t>
            </a:r>
            <a:r>
              <a:rPr lang="en-US" altLang="zh-CN" dirty="0">
                <a:solidFill>
                  <a:srgbClr val="DD1144"/>
                </a:solidFill>
                <a:latin typeface="Menlo"/>
              </a:rPr>
              <a:t>'</a:t>
            </a:r>
            <a:r>
              <a:rPr lang="en-US" altLang="zh-CN" dirty="0" err="1">
                <a:solidFill>
                  <a:srgbClr val="DD1144"/>
                </a:solidFill>
                <a:latin typeface="Menlo"/>
              </a:rPr>
              <a:t>rango</a:t>
            </a:r>
            <a:r>
              <a:rPr lang="en-US" altLang="zh-CN" dirty="0">
                <a:solidFill>
                  <a:srgbClr val="DD1144"/>
                </a:solidFill>
                <a:latin typeface="Menlo"/>
              </a:rPr>
              <a:t>/about.html'</a:t>
            </a:r>
            <a:r>
              <a:rPr lang="en-US" altLang="zh-CN" dirty="0">
                <a:solidFill>
                  <a:srgbClr val="333333"/>
                </a:solidFill>
                <a:latin typeface="Menlo"/>
              </a:rPr>
              <a:t>, {</a:t>
            </a:r>
            <a:r>
              <a:rPr lang="en-US" altLang="zh-CN" dirty="0">
                <a:solidFill>
                  <a:srgbClr val="DD1144"/>
                </a:solidFill>
                <a:latin typeface="Menlo"/>
              </a:rPr>
              <a:t>'visits'</a:t>
            </a:r>
            <a:r>
              <a:rPr lang="en-US" altLang="zh-CN" dirty="0">
                <a:solidFill>
                  <a:srgbClr val="333333"/>
                </a:solidFill>
                <a:latin typeface="Menlo"/>
              </a:rPr>
              <a:t>: </a:t>
            </a:r>
            <a:r>
              <a:rPr lang="en-US" altLang="zh-CN" b="1" dirty="0">
                <a:solidFill>
                  <a:srgbClr val="333333"/>
                </a:solidFill>
                <a:latin typeface="Menlo"/>
              </a:rPr>
              <a:t>count</a:t>
            </a:r>
            <a:r>
              <a:rPr lang="en-US" altLang="zh-CN" dirty="0">
                <a:solidFill>
                  <a:srgbClr val="333333"/>
                </a:solidFill>
                <a:latin typeface="Menlo"/>
              </a:rPr>
              <a:t>})</a:t>
            </a:r>
            <a:endParaRPr lang="zh-CN" altLang="en-US" dirty="0"/>
          </a:p>
        </p:txBody>
      </p:sp>
    </p:spTree>
    <p:extLst>
      <p:ext uri="{BB962C8B-B14F-4D97-AF65-F5344CB8AC3E}">
        <p14:creationId xmlns:p14="http://schemas.microsoft.com/office/powerpoint/2010/main" val="415470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p:txBody>
          <a:bodyPr/>
          <a:lstStyle/>
          <a:p>
            <a:pPr marL="342900" indent="-342900">
              <a:buFont typeface="Wingdings" panose="05000000000000000000" pitchFamily="2" charset="2"/>
              <a:buChar char="l"/>
            </a:pPr>
            <a:r>
              <a:rPr lang="zh-CN" altLang="en-US" dirty="0"/>
              <a:t>创建增加目录</a:t>
            </a:r>
            <a:r>
              <a:rPr lang="zh-CN" altLang="en-US" dirty="0" smtClean="0"/>
              <a:t>模板</a:t>
            </a:r>
            <a:endParaRPr lang="en-US" altLang="zh-CN" dirty="0" smtClean="0"/>
          </a:p>
          <a:p>
            <a:pPr lvl="1"/>
            <a:r>
              <a:rPr lang="zh-CN" altLang="en-US" dirty="0"/>
              <a:t>让我们创建</a:t>
            </a:r>
            <a:r>
              <a:rPr lang="en-US" altLang="zh-CN" dirty="0"/>
              <a:t>templates/</a:t>
            </a:r>
            <a:r>
              <a:rPr lang="en-US" altLang="zh-CN" dirty="0" err="1"/>
              <a:t>rango</a:t>
            </a:r>
            <a:r>
              <a:rPr lang="en-US" altLang="zh-CN" dirty="0"/>
              <a:t>/add_category.html</a:t>
            </a:r>
            <a:r>
              <a:rPr lang="zh-CN" altLang="en-US" dirty="0"/>
              <a:t>文件</a:t>
            </a:r>
            <a:r>
              <a:rPr lang="en-US" altLang="zh-CN" dirty="0"/>
              <a:t>.</a:t>
            </a:r>
            <a:endParaRPr lang="zh-CN" altLang="en-US" dirty="0"/>
          </a:p>
        </p:txBody>
      </p:sp>
      <p:sp>
        <p:nvSpPr>
          <p:cNvPr id="3" name="标题 2"/>
          <p:cNvSpPr>
            <a:spLocks noGrp="1"/>
          </p:cNvSpPr>
          <p:nvPr>
            <p:ph type="title"/>
          </p:nvPr>
        </p:nvSpPr>
        <p:spPr/>
        <p:txBody>
          <a:bodyPr/>
          <a:lstStyle/>
          <a:p>
            <a:r>
              <a:rPr lang="en-US" altLang="zh-CN" b="1"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23528" y="2132856"/>
            <a:ext cx="8640960" cy="4154984"/>
          </a:xfrm>
          <a:prstGeom prst="rect">
            <a:avLst/>
          </a:prstGeom>
        </p:spPr>
        <p:txBody>
          <a:bodyPr wrap="square">
            <a:spAutoFit/>
          </a:bodyPr>
          <a:lstStyle/>
          <a:p>
            <a:r>
              <a:rPr lang="en-US" altLang="zh-CN" sz="1200" b="1" dirty="0">
                <a:solidFill>
                  <a:srgbClr val="999999"/>
                </a:solidFill>
                <a:latin typeface="Menlo"/>
              </a:rPr>
              <a:t>&lt;!DOCTYPE html&gt;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html&gt;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head&gt;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title&gt;</a:t>
            </a:r>
            <a:r>
              <a:rPr lang="en-US" altLang="zh-CN" sz="1200" dirty="0">
                <a:solidFill>
                  <a:srgbClr val="333333"/>
                </a:solidFill>
                <a:latin typeface="Menlo"/>
              </a:rPr>
              <a:t>Rango</a:t>
            </a:r>
            <a:r>
              <a:rPr lang="en-US" altLang="zh-CN" sz="1200" dirty="0">
                <a:solidFill>
                  <a:srgbClr val="000080"/>
                </a:solidFill>
                <a:latin typeface="Menlo"/>
              </a:rPr>
              <a:t>&lt;/title&gt;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head&gt;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body&gt;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h1&gt;</a:t>
            </a:r>
            <a:r>
              <a:rPr lang="en-US" altLang="zh-CN" sz="1200" dirty="0">
                <a:solidFill>
                  <a:srgbClr val="333333"/>
                </a:solidFill>
                <a:latin typeface="Menlo"/>
              </a:rPr>
              <a:t>Add a Category</a:t>
            </a:r>
            <a:r>
              <a:rPr lang="en-US" altLang="zh-CN" sz="1200" dirty="0">
                <a:solidFill>
                  <a:srgbClr val="000080"/>
                </a:solidFill>
                <a:latin typeface="Menlo"/>
              </a:rPr>
              <a:t>&lt;/h1&gt;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form </a:t>
            </a:r>
            <a:r>
              <a:rPr lang="en-US" altLang="zh-CN" sz="1200" dirty="0">
                <a:solidFill>
                  <a:srgbClr val="008080"/>
                </a:solidFill>
                <a:latin typeface="Menlo"/>
              </a:rPr>
              <a:t>id</a:t>
            </a:r>
            <a:r>
              <a:rPr lang="en-US" altLang="zh-CN" sz="1200" dirty="0">
                <a:solidFill>
                  <a:srgbClr val="000080"/>
                </a:solidFill>
                <a:latin typeface="Menlo"/>
              </a:rPr>
              <a:t>=</a:t>
            </a:r>
            <a:r>
              <a:rPr lang="en-US" altLang="zh-CN" sz="1200" dirty="0">
                <a:solidFill>
                  <a:srgbClr val="DD1144"/>
                </a:solidFill>
                <a:latin typeface="Menlo"/>
              </a:rPr>
              <a:t>"</a:t>
            </a:r>
            <a:r>
              <a:rPr lang="en-US" altLang="zh-CN" sz="1200" dirty="0" err="1">
                <a:solidFill>
                  <a:srgbClr val="DD1144"/>
                </a:solidFill>
                <a:latin typeface="Menlo"/>
              </a:rPr>
              <a:t>category_form</a:t>
            </a:r>
            <a:r>
              <a:rPr lang="en-US" altLang="zh-CN" sz="1200" dirty="0">
                <a:solidFill>
                  <a:srgbClr val="DD1144"/>
                </a:solidFill>
                <a:latin typeface="Menlo"/>
              </a:rPr>
              <a:t>"</a:t>
            </a:r>
            <a:r>
              <a:rPr lang="en-US" altLang="zh-CN" sz="1200" dirty="0">
                <a:solidFill>
                  <a:srgbClr val="000080"/>
                </a:solidFill>
                <a:latin typeface="Menlo"/>
              </a:rPr>
              <a:t> </a:t>
            </a:r>
            <a:r>
              <a:rPr lang="en-US" altLang="zh-CN" sz="1200" dirty="0">
                <a:solidFill>
                  <a:srgbClr val="008080"/>
                </a:solidFill>
                <a:latin typeface="Menlo"/>
              </a:rPr>
              <a:t>method</a:t>
            </a:r>
            <a:r>
              <a:rPr lang="en-US" altLang="zh-CN" sz="1200" dirty="0">
                <a:solidFill>
                  <a:srgbClr val="000080"/>
                </a:solidFill>
                <a:latin typeface="Menlo"/>
              </a:rPr>
              <a:t>=</a:t>
            </a:r>
            <a:r>
              <a:rPr lang="en-US" altLang="zh-CN" sz="1200" dirty="0">
                <a:solidFill>
                  <a:srgbClr val="DD1144"/>
                </a:solidFill>
                <a:latin typeface="Menlo"/>
              </a:rPr>
              <a:t>"post"</a:t>
            </a:r>
            <a:r>
              <a:rPr lang="en-US" altLang="zh-CN" sz="1200" dirty="0">
                <a:solidFill>
                  <a:srgbClr val="000080"/>
                </a:solidFill>
                <a:latin typeface="Menlo"/>
              </a:rPr>
              <a:t> </a:t>
            </a:r>
            <a:r>
              <a:rPr lang="en-US" altLang="zh-CN" sz="1200" dirty="0">
                <a:solidFill>
                  <a:srgbClr val="008080"/>
                </a:solidFill>
                <a:latin typeface="Menlo"/>
              </a:rPr>
              <a:t>action</a:t>
            </a:r>
            <a:r>
              <a:rPr lang="en-US" altLang="zh-CN" sz="1200" dirty="0">
                <a:solidFill>
                  <a:srgbClr val="000080"/>
                </a:solidFill>
                <a:latin typeface="Menlo"/>
              </a:rPr>
              <a:t>=</a:t>
            </a:r>
            <a:r>
              <a:rPr lang="en-US" altLang="zh-CN" sz="1200" dirty="0">
                <a:solidFill>
                  <a:srgbClr val="DD1144"/>
                </a:solidFill>
                <a:latin typeface="Menlo"/>
              </a:rPr>
              <a:t>"/</a:t>
            </a:r>
            <a:r>
              <a:rPr lang="en-US" altLang="zh-CN" sz="1200" dirty="0" err="1">
                <a:solidFill>
                  <a:srgbClr val="DD1144"/>
                </a:solidFill>
                <a:latin typeface="Menlo"/>
              </a:rPr>
              <a:t>rango</a:t>
            </a:r>
            <a:r>
              <a:rPr lang="en-US" altLang="zh-CN" sz="1200" dirty="0">
                <a:solidFill>
                  <a:srgbClr val="DD1144"/>
                </a:solidFill>
                <a:latin typeface="Menlo"/>
              </a:rPr>
              <a:t>/</a:t>
            </a:r>
            <a:r>
              <a:rPr lang="en-US" altLang="zh-CN" sz="1200" dirty="0" err="1">
                <a:solidFill>
                  <a:srgbClr val="DD1144"/>
                </a:solidFill>
                <a:latin typeface="Menlo"/>
              </a:rPr>
              <a:t>add_category</a:t>
            </a:r>
            <a:r>
              <a:rPr lang="en-US" altLang="zh-CN" sz="1200" dirty="0" smtClean="0">
                <a:solidFill>
                  <a:srgbClr val="DD1144"/>
                </a:solidFill>
                <a:latin typeface="Menlo"/>
              </a:rPr>
              <a:t>/"</a:t>
            </a:r>
            <a:r>
              <a:rPr lang="en-US" altLang="zh-CN" sz="1200" dirty="0" smtClean="0">
                <a:solidFill>
                  <a:srgbClr val="000080"/>
                </a:solidFill>
                <a:latin typeface="Menlo"/>
              </a:rPr>
              <a:t>&gt;</a:t>
            </a:r>
          </a:p>
          <a:p>
            <a:r>
              <a:rPr lang="en-US" altLang="zh-CN" sz="1200" dirty="0">
                <a:solidFill>
                  <a:srgbClr val="000080"/>
                </a:solidFill>
                <a:latin typeface="Menlo"/>
              </a:rPr>
              <a:t> </a:t>
            </a:r>
            <a:r>
              <a:rPr lang="en-US" altLang="zh-CN" sz="1200" dirty="0" smtClean="0">
                <a:solidFill>
                  <a:srgbClr val="000080"/>
                </a:solidFill>
                <a:latin typeface="Menlo"/>
              </a:rPr>
              <a:t>      </a:t>
            </a:r>
            <a:r>
              <a:rPr lang="en-US" altLang="zh-CN" sz="1200" dirty="0" smtClean="0">
                <a:solidFill>
                  <a:srgbClr val="333333"/>
                </a:solidFill>
                <a:latin typeface="Menlo"/>
              </a:rPr>
              <a:t> </a:t>
            </a:r>
            <a:r>
              <a:rPr lang="en-US" altLang="zh-CN" sz="1200" dirty="0">
                <a:solidFill>
                  <a:srgbClr val="333333"/>
                </a:solidFill>
                <a:latin typeface="Menlo"/>
              </a:rPr>
              <a:t>{% </a:t>
            </a:r>
            <a:r>
              <a:rPr lang="en-US" altLang="zh-CN" sz="1200" dirty="0" err="1">
                <a:solidFill>
                  <a:srgbClr val="333333"/>
                </a:solidFill>
                <a:latin typeface="Menlo"/>
              </a:rPr>
              <a:t>csrf_token</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for hidden in </a:t>
            </a:r>
            <a:r>
              <a:rPr lang="en-US" altLang="zh-CN" sz="1200" dirty="0" err="1">
                <a:solidFill>
                  <a:srgbClr val="333333"/>
                </a:solidFill>
                <a:latin typeface="Menlo"/>
              </a:rPr>
              <a:t>form.hidden_fields</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hidden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err="1">
                <a:solidFill>
                  <a:srgbClr val="333333"/>
                </a:solidFill>
                <a:latin typeface="Menlo"/>
              </a:rPr>
              <a:t>endfor</a:t>
            </a:r>
            <a:r>
              <a:rPr lang="en-US" altLang="zh-CN" sz="1200" dirty="0">
                <a:solidFill>
                  <a:srgbClr val="333333"/>
                </a:solidFill>
                <a:latin typeface="Menlo"/>
              </a:rPr>
              <a:t> %} </a:t>
            </a:r>
            <a:endParaRPr lang="en-US" altLang="zh-CN" sz="1200" dirty="0" smtClean="0">
              <a:solidFill>
                <a:srgbClr val="333333"/>
              </a:solidFill>
              <a:latin typeface="Menlo"/>
            </a:endParaRPr>
          </a:p>
          <a:p>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for field in </a:t>
            </a:r>
            <a:r>
              <a:rPr lang="en-US" altLang="zh-CN" sz="1200" dirty="0" err="1">
                <a:solidFill>
                  <a:srgbClr val="333333"/>
                </a:solidFill>
                <a:latin typeface="Menlo"/>
              </a:rPr>
              <a:t>form.visible_fields</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err="1">
                <a:solidFill>
                  <a:srgbClr val="333333"/>
                </a:solidFill>
                <a:latin typeface="Menlo"/>
              </a:rPr>
              <a:t>field.errors</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err="1">
                <a:solidFill>
                  <a:srgbClr val="333333"/>
                </a:solidFill>
                <a:latin typeface="Menlo"/>
              </a:rPr>
              <a:t>field.help_text</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a:solidFill>
                  <a:srgbClr val="333333"/>
                </a:solidFill>
                <a:latin typeface="Menlo"/>
              </a:rPr>
              <a:t>field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 </a:t>
            </a:r>
            <a:r>
              <a:rPr lang="en-US" altLang="zh-CN" sz="1200" dirty="0" err="1">
                <a:solidFill>
                  <a:srgbClr val="333333"/>
                </a:solidFill>
                <a:latin typeface="Menlo"/>
              </a:rPr>
              <a:t>endfor</a:t>
            </a:r>
            <a:r>
              <a:rPr lang="en-US" altLang="zh-CN" sz="1200" dirty="0">
                <a:solidFill>
                  <a:srgbClr val="333333"/>
                </a:solidFill>
                <a:latin typeface="Menlo"/>
              </a:rPr>
              <a:t> %}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input </a:t>
            </a:r>
            <a:r>
              <a:rPr lang="en-US" altLang="zh-CN" sz="1200" dirty="0">
                <a:solidFill>
                  <a:srgbClr val="008080"/>
                </a:solidFill>
                <a:latin typeface="Menlo"/>
              </a:rPr>
              <a:t>type</a:t>
            </a:r>
            <a:r>
              <a:rPr lang="en-US" altLang="zh-CN" sz="1200" dirty="0">
                <a:solidFill>
                  <a:srgbClr val="000080"/>
                </a:solidFill>
                <a:latin typeface="Menlo"/>
              </a:rPr>
              <a:t>=</a:t>
            </a:r>
            <a:r>
              <a:rPr lang="en-US" altLang="zh-CN" sz="1200" dirty="0">
                <a:solidFill>
                  <a:srgbClr val="DD1144"/>
                </a:solidFill>
                <a:latin typeface="Menlo"/>
              </a:rPr>
              <a:t>"submit"</a:t>
            </a:r>
            <a:r>
              <a:rPr lang="en-US" altLang="zh-CN" sz="1200" dirty="0">
                <a:solidFill>
                  <a:srgbClr val="000080"/>
                </a:solidFill>
                <a:latin typeface="Menlo"/>
              </a:rPr>
              <a:t> </a:t>
            </a:r>
            <a:r>
              <a:rPr lang="en-US" altLang="zh-CN" sz="1200" dirty="0">
                <a:solidFill>
                  <a:srgbClr val="008080"/>
                </a:solidFill>
                <a:latin typeface="Menlo"/>
              </a:rPr>
              <a:t>name</a:t>
            </a:r>
            <a:r>
              <a:rPr lang="en-US" altLang="zh-CN" sz="1200" dirty="0">
                <a:solidFill>
                  <a:srgbClr val="000080"/>
                </a:solidFill>
                <a:latin typeface="Menlo"/>
              </a:rPr>
              <a:t>=</a:t>
            </a:r>
            <a:r>
              <a:rPr lang="en-US" altLang="zh-CN" sz="1200" dirty="0">
                <a:solidFill>
                  <a:srgbClr val="DD1144"/>
                </a:solidFill>
                <a:latin typeface="Menlo"/>
              </a:rPr>
              <a:t>"submit"</a:t>
            </a:r>
            <a:r>
              <a:rPr lang="en-US" altLang="zh-CN" sz="1200" dirty="0">
                <a:solidFill>
                  <a:srgbClr val="000080"/>
                </a:solidFill>
                <a:latin typeface="Menlo"/>
              </a:rPr>
              <a:t> </a:t>
            </a:r>
            <a:r>
              <a:rPr lang="en-US" altLang="zh-CN" sz="1200" dirty="0">
                <a:solidFill>
                  <a:srgbClr val="008080"/>
                </a:solidFill>
                <a:latin typeface="Menlo"/>
              </a:rPr>
              <a:t>value</a:t>
            </a:r>
            <a:r>
              <a:rPr lang="en-US" altLang="zh-CN" sz="1200" dirty="0">
                <a:solidFill>
                  <a:srgbClr val="000080"/>
                </a:solidFill>
                <a:latin typeface="Menlo"/>
              </a:rPr>
              <a:t>=</a:t>
            </a:r>
            <a:r>
              <a:rPr lang="en-US" altLang="zh-CN" sz="1200" dirty="0">
                <a:solidFill>
                  <a:srgbClr val="DD1144"/>
                </a:solidFill>
                <a:latin typeface="Menlo"/>
              </a:rPr>
              <a:t>"Create Category"</a:t>
            </a:r>
            <a:r>
              <a:rPr lang="en-US" altLang="zh-CN" sz="1200" dirty="0">
                <a:solidFill>
                  <a:srgbClr val="000080"/>
                </a:solidFill>
                <a:latin typeface="Menlo"/>
              </a:rPr>
              <a:t> /&gt;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a:solidFill>
                  <a:srgbClr val="333333"/>
                </a:solidFill>
                <a:latin typeface="Menlo"/>
              </a:rPr>
              <a:t> </a:t>
            </a:r>
            <a:r>
              <a:rPr lang="en-US" altLang="zh-CN" sz="1200" dirty="0" smtClean="0">
                <a:solidFill>
                  <a:srgbClr val="333333"/>
                </a:solidFill>
                <a:latin typeface="Menlo"/>
              </a:rPr>
              <a:t>   </a:t>
            </a:r>
            <a:r>
              <a:rPr lang="en-US" altLang="zh-CN" sz="1200" dirty="0" smtClean="0">
                <a:solidFill>
                  <a:srgbClr val="000080"/>
                </a:solidFill>
                <a:latin typeface="Menlo"/>
              </a:rPr>
              <a:t>&lt;/</a:t>
            </a:r>
            <a:r>
              <a:rPr lang="en-US" altLang="zh-CN" sz="1200" dirty="0">
                <a:solidFill>
                  <a:srgbClr val="000080"/>
                </a:solidFill>
                <a:latin typeface="Menlo"/>
              </a:rPr>
              <a:t>form&gt;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body&gt;</a:t>
            </a:r>
            <a:r>
              <a:rPr lang="en-US" altLang="zh-CN" sz="1200" dirty="0">
                <a:solidFill>
                  <a:srgbClr val="333333"/>
                </a:solidFill>
                <a:latin typeface="Menlo"/>
              </a:rPr>
              <a:t> </a:t>
            </a:r>
            <a:endParaRPr lang="en-US" altLang="zh-CN" sz="1200" dirty="0" smtClean="0">
              <a:solidFill>
                <a:srgbClr val="333333"/>
              </a:solidFill>
              <a:latin typeface="Menlo"/>
            </a:endParaRPr>
          </a:p>
          <a:p>
            <a:r>
              <a:rPr lang="en-US" altLang="zh-CN" sz="1200" dirty="0" smtClean="0">
                <a:solidFill>
                  <a:srgbClr val="000080"/>
                </a:solidFill>
                <a:latin typeface="Menlo"/>
              </a:rPr>
              <a:t>&lt;/</a:t>
            </a:r>
            <a:r>
              <a:rPr lang="en-US" altLang="zh-CN" sz="1200" dirty="0">
                <a:solidFill>
                  <a:srgbClr val="000080"/>
                </a:solidFill>
                <a:latin typeface="Menlo"/>
              </a:rPr>
              <a:t>html&gt;</a:t>
            </a:r>
            <a:endParaRPr lang="zh-CN" altLang="en-US" sz="1200" dirty="0"/>
          </a:p>
        </p:txBody>
      </p:sp>
    </p:spTree>
    <p:extLst>
      <p:ext uri="{BB962C8B-B14F-4D97-AF65-F5344CB8AC3E}">
        <p14:creationId xmlns:p14="http://schemas.microsoft.com/office/powerpoint/2010/main" val="1821603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2"/>
          </p:nvPr>
        </p:nvSpPr>
        <p:spPr>
          <a:xfrm>
            <a:off x="313184" y="1124744"/>
            <a:ext cx="8229600" cy="5112568"/>
          </a:xfrm>
        </p:spPr>
        <p:txBody>
          <a:bodyPr>
            <a:normAutofit/>
          </a:bodyPr>
          <a:lstStyle/>
          <a:p>
            <a:pPr marL="342900" indent="-342900">
              <a:buFont typeface="Wingdings" panose="05000000000000000000" pitchFamily="2" charset="2"/>
              <a:buChar char="l"/>
            </a:pPr>
            <a:r>
              <a:rPr lang="zh-CN" altLang="en-US" dirty="0"/>
              <a:t>映射增加目录</a:t>
            </a:r>
            <a:r>
              <a:rPr lang="zh-CN" altLang="en-US" dirty="0" smtClean="0"/>
              <a:t>视图</a:t>
            </a:r>
            <a:endParaRPr lang="en-US" altLang="zh-CN" dirty="0" smtClean="0"/>
          </a:p>
          <a:p>
            <a:pPr lvl="1"/>
            <a:r>
              <a:rPr lang="zh-CN" altLang="en-US" dirty="0"/>
              <a:t>现在我们需要映射</a:t>
            </a:r>
            <a:r>
              <a:rPr lang="en-US" altLang="zh-CN" dirty="0" err="1"/>
              <a:t>add_category</a:t>
            </a:r>
            <a:r>
              <a:rPr lang="en-US" altLang="zh-CN" dirty="0"/>
              <a:t>()</a:t>
            </a:r>
            <a:r>
              <a:rPr lang="zh-CN" altLang="en-US" dirty="0"/>
              <a:t>视图</a:t>
            </a:r>
            <a:r>
              <a:rPr lang="en-US" altLang="zh-CN" dirty="0"/>
              <a:t>.</a:t>
            </a:r>
            <a:r>
              <a:rPr lang="zh-CN" altLang="en-US" dirty="0"/>
              <a:t>在模板里我们使用</a:t>
            </a:r>
            <a:r>
              <a:rPr lang="en-US" altLang="zh-CN" dirty="0"/>
              <a:t>/</a:t>
            </a:r>
            <a:r>
              <a:rPr lang="en-US" altLang="zh-CN" dirty="0" err="1"/>
              <a:t>rango</a:t>
            </a:r>
            <a:r>
              <a:rPr lang="en-US" altLang="zh-CN" dirty="0"/>
              <a:t>/</a:t>
            </a:r>
            <a:r>
              <a:rPr lang="en-US" altLang="zh-CN" dirty="0" err="1"/>
              <a:t>add_category</a:t>
            </a:r>
            <a:r>
              <a:rPr lang="en-US" altLang="zh-CN" dirty="0"/>
              <a:t>/URL</a:t>
            </a:r>
            <a:r>
              <a:rPr lang="zh-CN" altLang="en-US" dirty="0"/>
              <a:t>来提交</a:t>
            </a:r>
            <a:r>
              <a:rPr lang="en-US" altLang="zh-CN" dirty="0"/>
              <a:t>.</a:t>
            </a:r>
            <a:r>
              <a:rPr lang="zh-CN" altLang="en-US" dirty="0"/>
              <a:t>所以我们需要修改</a:t>
            </a:r>
            <a:r>
              <a:rPr lang="en-US" altLang="zh-CN" dirty="0"/>
              <a:t>rango/urls.py</a:t>
            </a:r>
            <a:r>
              <a:rPr lang="zh-CN" altLang="en-US" dirty="0"/>
              <a:t>的</a:t>
            </a:r>
            <a:r>
              <a:rPr lang="en-US" altLang="zh-CN" dirty="0" err="1"/>
              <a:t>urlpattterns</a:t>
            </a:r>
            <a:r>
              <a:rPr lang="en-US" altLang="zh-CN" dirty="0" smtClean="0"/>
              <a:t>.</a:t>
            </a:r>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r>
              <a:rPr lang="zh-CN" altLang="en-US" dirty="0"/>
              <a:t>在这里顺序并不重要</a:t>
            </a:r>
            <a:r>
              <a:rPr lang="en-US" altLang="zh-CN" dirty="0"/>
              <a:t>.</a:t>
            </a:r>
            <a:r>
              <a:rPr lang="zh-CN" altLang="en-US" dirty="0"/>
              <a:t>更多内容需要查看</a:t>
            </a:r>
            <a:r>
              <a:rPr lang="en-US" altLang="zh-CN" dirty="0"/>
              <a:t>official Django documentation on how Django process a request.</a:t>
            </a:r>
            <a:r>
              <a:rPr lang="zh-CN" altLang="en-US" dirty="0"/>
              <a:t>我们增加的</a:t>
            </a:r>
            <a:r>
              <a:rPr lang="en-US" altLang="zh-CN" dirty="0"/>
              <a:t>URL</a:t>
            </a:r>
            <a:r>
              <a:rPr lang="zh-CN" altLang="en-US" dirty="0"/>
              <a:t>是</a:t>
            </a:r>
            <a:r>
              <a:rPr lang="en-US" altLang="zh-CN" dirty="0"/>
              <a:t>/</a:t>
            </a:r>
            <a:r>
              <a:rPr lang="en-US" altLang="zh-CN" dirty="0" err="1"/>
              <a:t>rango</a:t>
            </a:r>
            <a:r>
              <a:rPr lang="en-US" altLang="zh-CN" dirty="0"/>
              <a:t>/</a:t>
            </a:r>
            <a:r>
              <a:rPr lang="en-US" altLang="zh-CN" dirty="0" err="1"/>
              <a:t>add_category</a:t>
            </a:r>
            <a:r>
              <a:rPr lang="en-US" altLang="zh-CN" dirty="0"/>
              <a:t>/.</a:t>
            </a:r>
            <a:endParaRPr lang="zh-CN" altLang="en-US" dirty="0"/>
          </a:p>
        </p:txBody>
      </p:sp>
      <p:sp>
        <p:nvSpPr>
          <p:cNvPr id="3" name="标题 2"/>
          <p:cNvSpPr>
            <a:spLocks noGrp="1"/>
          </p:cNvSpPr>
          <p:nvPr>
            <p:ph type="title"/>
          </p:nvPr>
        </p:nvSpPr>
        <p:spPr/>
        <p:txBody>
          <a:bodyPr/>
          <a:lstStyle/>
          <a:p>
            <a:r>
              <a:rPr lang="en-US" altLang="zh-CN" dirty="0"/>
              <a:t>Django</a:t>
            </a:r>
            <a:r>
              <a:rPr lang="zh-CN" altLang="en-US" dirty="0"/>
              <a:t>开发教程</a:t>
            </a:r>
            <a:r>
              <a:rPr lang="en-US" altLang="zh-CN" dirty="0"/>
              <a:t>(</a:t>
            </a:r>
            <a:r>
              <a:rPr lang="zh-CN" altLang="en-US" dirty="0"/>
              <a:t>二</a:t>
            </a:r>
            <a:r>
              <a:rPr lang="en-US" altLang="zh-CN" dirty="0"/>
              <a:t>)</a:t>
            </a:r>
            <a:endParaRPr lang="zh-CN" altLang="en-US" dirty="0"/>
          </a:p>
        </p:txBody>
      </p:sp>
      <p:sp>
        <p:nvSpPr>
          <p:cNvPr id="4" name="矩形 3"/>
          <p:cNvSpPr/>
          <p:nvPr/>
        </p:nvSpPr>
        <p:spPr>
          <a:xfrm>
            <a:off x="313184" y="2636912"/>
            <a:ext cx="8434112" cy="2585323"/>
          </a:xfrm>
          <a:prstGeom prst="rect">
            <a:avLst/>
          </a:prstGeom>
        </p:spPr>
        <p:txBody>
          <a:bodyPr wrap="square">
            <a:spAutoFit/>
          </a:bodyPr>
          <a:lstStyle/>
          <a:p>
            <a:r>
              <a:rPr lang="en-US" altLang="zh-CN" dirty="0" err="1">
                <a:solidFill>
                  <a:srgbClr val="333333"/>
                </a:solidFill>
                <a:latin typeface="Menlo"/>
              </a:rPr>
              <a:t>urlpatterns</a:t>
            </a:r>
            <a:r>
              <a:rPr lang="en-US" altLang="zh-CN" dirty="0">
                <a:solidFill>
                  <a:srgbClr val="333333"/>
                </a:solidFill>
                <a:latin typeface="Menlo"/>
              </a:rPr>
              <a:t> = </a:t>
            </a:r>
            <a:r>
              <a:rPr lang="en-US" altLang="zh-CN" dirty="0" smtClean="0">
                <a:solidFill>
                  <a:srgbClr val="333333"/>
                </a:solidFill>
                <a:latin typeface="Menlo"/>
              </a:rPr>
              <a:t>[</a:t>
            </a: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smtClean="0">
                <a:solidFill>
                  <a:srgbClr val="DD1144"/>
                </a:solidFill>
                <a:latin typeface="Menlo"/>
              </a:rPr>
              <a:t>r</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views.index</a:t>
            </a:r>
            <a:r>
              <a:rPr lang="en-US" altLang="zh-CN" dirty="0">
                <a:solidFill>
                  <a:srgbClr val="333333"/>
                </a:solidFill>
                <a:latin typeface="Menlo"/>
              </a:rPr>
              <a:t>, name=</a:t>
            </a:r>
            <a:r>
              <a:rPr lang="en-US" altLang="zh-CN" dirty="0">
                <a:solidFill>
                  <a:srgbClr val="DD1144"/>
                </a:solidFill>
                <a:latin typeface="Menlo"/>
              </a:rPr>
              <a:t>'index'</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err="1" smtClean="0">
                <a:solidFill>
                  <a:srgbClr val="DD1144"/>
                </a:solidFill>
                <a:latin typeface="Menlo"/>
              </a:rPr>
              <a:t>r</a:t>
            </a:r>
            <a:r>
              <a:rPr lang="en-US" altLang="zh-CN" dirty="0" err="1">
                <a:solidFill>
                  <a:srgbClr val="DD1144"/>
                </a:solidFill>
                <a:latin typeface="Menlo"/>
              </a:rPr>
              <a:t>'^about</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views.about</a:t>
            </a:r>
            <a:r>
              <a:rPr lang="en-US" altLang="zh-CN" dirty="0">
                <a:solidFill>
                  <a:srgbClr val="333333"/>
                </a:solidFill>
                <a:latin typeface="Menlo"/>
              </a:rPr>
              <a:t>, name=</a:t>
            </a:r>
            <a:r>
              <a:rPr lang="en-US" altLang="zh-CN" dirty="0">
                <a:solidFill>
                  <a:srgbClr val="DD1144"/>
                </a:solidFill>
                <a:latin typeface="Menlo"/>
              </a:rPr>
              <a:t>'about</a:t>
            </a:r>
            <a:r>
              <a:rPr lang="en-US" altLang="zh-CN" dirty="0" smtClean="0">
                <a:solidFill>
                  <a:srgbClr val="DD1144"/>
                </a:solidFill>
                <a:latin typeface="Menlo"/>
              </a:rPr>
              <a:t>'</a:t>
            </a:r>
            <a:r>
              <a:rPr lang="en-US" altLang="zh-CN" dirty="0" smtClean="0">
                <a:solidFill>
                  <a:srgbClr val="333333"/>
                </a:solidFill>
                <a:latin typeface="Menlo"/>
              </a:rPr>
              <a:t>), </a:t>
            </a: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smtClean="0">
                <a:solidFill>
                  <a:srgbClr val="DD1144"/>
                </a:solidFill>
                <a:latin typeface="Menlo"/>
              </a:rPr>
              <a:t>r</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333333"/>
                </a:solidFill>
                <a:latin typeface="Menlo"/>
              </a:rPr>
              <a:t>, </a:t>
            </a:r>
            <a:r>
              <a:rPr lang="en-US" altLang="zh-CN" dirty="0" err="1">
                <a:solidFill>
                  <a:srgbClr val="333333"/>
                </a:solidFill>
                <a:latin typeface="Menlo"/>
              </a:rPr>
              <a:t>views.add_category</a:t>
            </a:r>
            <a:r>
              <a:rPr lang="en-US" altLang="zh-CN" dirty="0">
                <a:solidFill>
                  <a:srgbClr val="333333"/>
                </a:solidFill>
                <a:latin typeface="Menlo"/>
              </a:rPr>
              <a:t>, name=</a:t>
            </a:r>
            <a:r>
              <a:rPr lang="en-US" altLang="zh-CN" dirty="0">
                <a:solidFill>
                  <a:srgbClr val="DD1144"/>
                </a:solidFill>
                <a:latin typeface="Menlo"/>
              </a:rPr>
              <a:t>'</a:t>
            </a:r>
            <a:r>
              <a:rPr lang="en-US" altLang="zh-CN" dirty="0" err="1">
                <a:solidFill>
                  <a:srgbClr val="DD1144"/>
                </a:solidFill>
                <a:latin typeface="Menlo"/>
              </a:rPr>
              <a:t>add_category</a:t>
            </a:r>
            <a:r>
              <a:rPr lang="en-US" altLang="zh-CN" dirty="0">
                <a:solidFill>
                  <a:srgbClr val="DD1144"/>
                </a:solidFill>
                <a:latin typeface="Menlo"/>
              </a:rPr>
              <a:t>'</a:t>
            </a:r>
            <a:r>
              <a:rPr lang="en-US" altLang="zh-CN" dirty="0">
                <a:solidFill>
                  <a:srgbClr val="333333"/>
                </a:solidFill>
                <a:latin typeface="Menlo"/>
              </a:rPr>
              <a:t>), </a:t>
            </a:r>
            <a:r>
              <a:rPr lang="en-US" altLang="zh-CN" i="1" dirty="0">
                <a:solidFill>
                  <a:srgbClr val="999988"/>
                </a:solidFill>
                <a:latin typeface="Menlo"/>
              </a:rPr>
              <a:t># NEW MAPPING!</a:t>
            </a:r>
            <a:r>
              <a:rPr lang="en-US" altLang="zh-CN" dirty="0">
                <a:solidFill>
                  <a:srgbClr val="333333"/>
                </a:solidFill>
                <a:latin typeface="Menlo"/>
              </a:rPr>
              <a:t> </a:t>
            </a:r>
            <a:endParaRPr lang="en-US" altLang="zh-CN" dirty="0" smtClean="0">
              <a:solidFill>
                <a:srgbClr val="333333"/>
              </a:solidFill>
              <a:latin typeface="Menlo"/>
            </a:endParaRPr>
          </a:p>
          <a:p>
            <a:r>
              <a:rPr lang="en-US" altLang="zh-CN" dirty="0">
                <a:solidFill>
                  <a:srgbClr val="333333"/>
                </a:solidFill>
                <a:latin typeface="Menlo"/>
              </a:rPr>
              <a:t> </a:t>
            </a:r>
            <a:r>
              <a:rPr lang="en-US" altLang="zh-CN" dirty="0" smtClean="0">
                <a:solidFill>
                  <a:srgbClr val="333333"/>
                </a:solidFill>
                <a:latin typeface="Menlo"/>
              </a:rPr>
              <a:t>   url(</a:t>
            </a:r>
            <a:r>
              <a:rPr lang="en-US" altLang="zh-CN" dirty="0" err="1" smtClean="0">
                <a:solidFill>
                  <a:srgbClr val="DD1144"/>
                </a:solidFill>
                <a:latin typeface="Menlo"/>
              </a:rPr>
              <a:t>r</a:t>
            </a:r>
            <a:r>
              <a:rPr lang="en-US" altLang="zh-CN" dirty="0" err="1">
                <a:solidFill>
                  <a:srgbClr val="DD1144"/>
                </a:solidFill>
                <a:latin typeface="Menlo"/>
              </a:rPr>
              <a:t>'^category</a:t>
            </a:r>
            <a:r>
              <a:rPr lang="en-US" altLang="zh-CN" dirty="0">
                <a:solidFill>
                  <a:srgbClr val="DD1144"/>
                </a:solidFill>
                <a:latin typeface="Menlo"/>
              </a:rPr>
              <a:t>/(?P&lt;</a:t>
            </a:r>
            <a:r>
              <a:rPr lang="en-US" altLang="zh-CN" dirty="0" err="1">
                <a:solidFill>
                  <a:srgbClr val="DD1144"/>
                </a:solidFill>
                <a:latin typeface="Menlo"/>
              </a:rPr>
              <a:t>category_name_slug</a:t>
            </a:r>
            <a:r>
              <a:rPr lang="en-US" altLang="zh-CN" dirty="0">
                <a:solidFill>
                  <a:srgbClr val="DD1144"/>
                </a:solidFill>
                <a:latin typeface="Menlo"/>
              </a:rPr>
              <a:t>&gt;[\w\-]+)/$'</a:t>
            </a:r>
            <a:r>
              <a:rPr lang="en-US" altLang="zh-CN" dirty="0">
                <a:solidFill>
                  <a:srgbClr val="333333"/>
                </a:solidFill>
                <a:latin typeface="Menlo"/>
              </a:rPr>
              <a:t>, </a:t>
            </a:r>
            <a:r>
              <a:rPr lang="en-US" altLang="zh-CN" dirty="0" err="1">
                <a:solidFill>
                  <a:srgbClr val="333333"/>
                </a:solidFill>
                <a:latin typeface="Menlo"/>
              </a:rPr>
              <a:t>views.category</a:t>
            </a:r>
            <a:r>
              <a:rPr lang="en-US" altLang="zh-CN" dirty="0">
                <a:solidFill>
                  <a:srgbClr val="333333"/>
                </a:solidFill>
                <a:latin typeface="Menlo"/>
              </a:rPr>
              <a:t>, name=</a:t>
            </a:r>
            <a:r>
              <a:rPr lang="en-US" altLang="zh-CN" dirty="0">
                <a:solidFill>
                  <a:srgbClr val="DD1144"/>
                </a:solidFill>
                <a:latin typeface="Menlo"/>
              </a:rPr>
              <a:t>'category</a:t>
            </a:r>
            <a:r>
              <a:rPr lang="en-US" altLang="zh-CN" dirty="0" smtClean="0">
                <a:solidFill>
                  <a:srgbClr val="DD1144"/>
                </a:solidFill>
                <a:latin typeface="Menlo"/>
              </a:rPr>
              <a:t>'</a:t>
            </a:r>
            <a:r>
              <a:rPr lang="en-US" altLang="zh-CN" dirty="0" smtClean="0">
                <a:solidFill>
                  <a:srgbClr val="333333"/>
                </a:solidFill>
                <a:latin typeface="Menlo"/>
              </a:rPr>
              <a:t>),</a:t>
            </a:r>
          </a:p>
          <a:p>
            <a:r>
              <a:rPr lang="en-US" altLang="zh-CN" dirty="0" smtClean="0">
                <a:solidFill>
                  <a:srgbClr val="333333"/>
                </a:solidFill>
                <a:latin typeface="Menlo"/>
              </a:rPr>
              <a:t>]</a:t>
            </a:r>
          </a:p>
          <a:p>
            <a:endParaRPr lang="zh-CN" altLang="en-US" dirty="0"/>
          </a:p>
        </p:txBody>
      </p:sp>
    </p:spTree>
    <p:extLst>
      <p:ext uri="{BB962C8B-B14F-4D97-AF65-F5344CB8AC3E}">
        <p14:creationId xmlns:p14="http://schemas.microsoft.com/office/powerpoint/2010/main" val="4088937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1645</TotalTime>
  <Words>7962</Words>
  <Application>Microsoft Office PowerPoint</Application>
  <PresentationFormat>全屏显示(4:3)</PresentationFormat>
  <Paragraphs>759</Paragraphs>
  <Slides>76</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76</vt:i4>
      </vt:variant>
    </vt:vector>
  </HeadingPairs>
  <TitlesOfParts>
    <vt:vector size="87" baseType="lpstr">
      <vt:lpstr>Open Sans Light</vt:lpstr>
      <vt:lpstr>Times New Roman</vt:lpstr>
      <vt:lpstr>Menlo</vt:lpstr>
      <vt:lpstr>思源黑体 CN Light</vt:lpstr>
      <vt:lpstr>Source Han Sans Light</vt:lpstr>
      <vt:lpstr>宋体</vt:lpstr>
      <vt:lpstr>Calibri</vt:lpstr>
      <vt:lpstr>腾祥嘉丽线黑简</vt:lpstr>
      <vt:lpstr>Wingdings</vt:lpstr>
      <vt:lpstr>Arial</vt:lpstr>
      <vt:lpstr>Office 主题​​</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 </vt:lpstr>
      <vt:lpstr>Django开发教程(二) </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lpstr>Django开发教程(二)</vt:lpstr>
    </vt:vector>
  </TitlesOfParts>
  <Company>YNU VMC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GongJian</dc:creator>
  <cp:lastModifiedBy>Windows 用户</cp:lastModifiedBy>
  <cp:revision>151</cp:revision>
  <dcterms:created xsi:type="dcterms:W3CDTF">2016-11-29T04:36:55Z</dcterms:created>
  <dcterms:modified xsi:type="dcterms:W3CDTF">2019-04-13T07:20:48Z</dcterms:modified>
</cp:coreProperties>
</file>