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2" r:id="rId6"/>
    <p:sldId id="263" r:id="rId7"/>
    <p:sldId id="264" r:id="rId8"/>
    <p:sldId id="265" r:id="rId9"/>
    <p:sldId id="266" r:id="rId10"/>
    <p:sldId id="260" r:id="rId11"/>
    <p:sldId id="267" r:id="rId12"/>
    <p:sldId id="268" r:id="rId13"/>
    <p:sldId id="289" r:id="rId14"/>
    <p:sldId id="290"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6" r:id="rId31"/>
    <p:sldId id="285" r:id="rId32"/>
    <p:sldId id="287" r:id="rId33"/>
    <p:sldId id="288" r:id="rId34"/>
    <p:sldId id="281" r:id="rId35"/>
    <p:sldId id="261" r:id="rId36"/>
    <p:sldId id="291"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AEE6E-7B22-42A4-88AD-5CC088232CE0}"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35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AEE6E-7B22-42A4-88AD-5CC088232CE0}" type="slidenum">
              <a:rPr lang="zh-CN" altLang="en-US" smtClean="0"/>
              <a:t>‹#›</a:t>
            </a:fld>
            <a:endParaRPr lang="zh-CN" altLang="en-US"/>
          </a:p>
        </p:txBody>
      </p:sp>
    </p:spTree>
    <p:extLst>
      <p:ext uri="{BB962C8B-B14F-4D97-AF65-F5344CB8AC3E}">
        <p14:creationId xmlns:p14="http://schemas.microsoft.com/office/powerpoint/2010/main" val="70666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AEE6E-7B22-42A4-88AD-5CC088232CE0}" type="slidenum">
              <a:rPr lang="zh-CN" altLang="en-US" smtClean="0"/>
              <a:t>‹#›</a:t>
            </a:fld>
            <a:endParaRPr lang="zh-CN" altLang="en-US"/>
          </a:p>
        </p:txBody>
      </p:sp>
    </p:spTree>
    <p:extLst>
      <p:ext uri="{BB962C8B-B14F-4D97-AF65-F5344CB8AC3E}">
        <p14:creationId xmlns:p14="http://schemas.microsoft.com/office/powerpoint/2010/main" val="31573777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AEE6E-7B22-42A4-88AD-5CC088232CE0}" type="slidenum">
              <a:rPr lang="zh-CN" altLang="en-US" smtClean="0"/>
              <a:t>‹#›</a:t>
            </a:fld>
            <a:endParaRPr lang="zh-CN" altLang="en-US"/>
          </a:p>
        </p:txBody>
      </p:sp>
    </p:spTree>
    <p:extLst>
      <p:ext uri="{BB962C8B-B14F-4D97-AF65-F5344CB8AC3E}">
        <p14:creationId xmlns:p14="http://schemas.microsoft.com/office/powerpoint/2010/main" val="3206751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DAEE6E-7B22-42A4-88AD-5CC088232CE0}"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3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DAEE6E-7B22-42A4-88AD-5CC088232CE0}" type="slidenum">
              <a:rPr lang="zh-CN" altLang="en-US" smtClean="0"/>
              <a:t>‹#›</a:t>
            </a:fld>
            <a:endParaRPr lang="zh-CN" altLang="en-US"/>
          </a:p>
        </p:txBody>
      </p:sp>
    </p:spTree>
    <p:extLst>
      <p:ext uri="{BB962C8B-B14F-4D97-AF65-F5344CB8AC3E}">
        <p14:creationId xmlns:p14="http://schemas.microsoft.com/office/powerpoint/2010/main" val="29405148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6DAEE6E-7B22-42A4-88AD-5CC088232CE0}" type="slidenum">
              <a:rPr lang="zh-CN" altLang="en-US" smtClean="0"/>
              <a:t>‹#›</a:t>
            </a:fld>
            <a:endParaRPr lang="zh-CN" altLang="en-US"/>
          </a:p>
        </p:txBody>
      </p:sp>
    </p:spTree>
    <p:extLst>
      <p:ext uri="{BB962C8B-B14F-4D97-AF65-F5344CB8AC3E}">
        <p14:creationId xmlns:p14="http://schemas.microsoft.com/office/powerpoint/2010/main" val="13423628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6DAEE6E-7B22-42A4-88AD-5CC088232CE0}" type="slidenum">
              <a:rPr lang="zh-CN" altLang="en-US" smtClean="0"/>
              <a:t>‹#›</a:t>
            </a:fld>
            <a:endParaRPr lang="zh-CN" altLang="en-US"/>
          </a:p>
        </p:txBody>
      </p:sp>
    </p:spTree>
    <p:extLst>
      <p:ext uri="{BB962C8B-B14F-4D97-AF65-F5344CB8AC3E}">
        <p14:creationId xmlns:p14="http://schemas.microsoft.com/office/powerpoint/2010/main" val="36361261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6DAEE6E-7B22-42A4-88AD-5CC088232CE0}" type="slidenum">
              <a:rPr lang="zh-CN" altLang="en-US" smtClean="0"/>
              <a:t>‹#›</a:t>
            </a:fld>
            <a:endParaRPr lang="zh-CN" altLang="en-US"/>
          </a:p>
        </p:txBody>
      </p:sp>
    </p:spTree>
    <p:extLst>
      <p:ext uri="{BB962C8B-B14F-4D97-AF65-F5344CB8AC3E}">
        <p14:creationId xmlns:p14="http://schemas.microsoft.com/office/powerpoint/2010/main" val="867127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7193757-D5B0-4C90-8C26-36085A316AF9}" type="datetimeFigureOut">
              <a:rPr lang="zh-CN" altLang="en-US" smtClean="0"/>
              <a:t>2016/8/30</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DAEE6E-7B22-42A4-88AD-5CC088232CE0}" type="slidenum">
              <a:rPr lang="zh-CN" altLang="en-US" smtClean="0"/>
              <a:t>‹#›</a:t>
            </a:fld>
            <a:endParaRPr lang="zh-CN" altLang="en-US"/>
          </a:p>
        </p:txBody>
      </p:sp>
    </p:spTree>
    <p:extLst>
      <p:ext uri="{BB962C8B-B14F-4D97-AF65-F5344CB8AC3E}">
        <p14:creationId xmlns:p14="http://schemas.microsoft.com/office/powerpoint/2010/main" val="33303445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7193757-D5B0-4C90-8C26-36085A316AF9}" type="datetimeFigureOut">
              <a:rPr lang="zh-CN" altLang="en-US" smtClean="0"/>
              <a:t>2016/8/30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DAEE6E-7B22-42A4-88AD-5CC088232CE0}" type="slidenum">
              <a:rPr lang="zh-CN" altLang="en-US" smtClean="0"/>
              <a:t>‹#›</a:t>
            </a:fld>
            <a:endParaRPr lang="zh-CN" altLang="en-US"/>
          </a:p>
        </p:txBody>
      </p:sp>
    </p:spTree>
    <p:extLst>
      <p:ext uri="{BB962C8B-B14F-4D97-AF65-F5344CB8AC3E}">
        <p14:creationId xmlns:p14="http://schemas.microsoft.com/office/powerpoint/2010/main" val="11060195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7193757-D5B0-4C90-8C26-36085A316AF9}" type="datetimeFigureOut">
              <a:rPr lang="zh-CN" altLang="en-US" smtClean="0"/>
              <a:t>2016/8/30</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6DAEE6E-7B22-42A4-88AD-5CC088232CE0}"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68309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w3school.com.c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2960" y="758951"/>
            <a:ext cx="7543800" cy="3029277"/>
          </a:xfrm>
        </p:spPr>
        <p:txBody>
          <a:bodyPr>
            <a:normAutofit/>
          </a:bodyPr>
          <a:lstStyle/>
          <a:p>
            <a:pPr algn="ctr">
              <a:spcBef>
                <a:spcPts val="70"/>
              </a:spcBef>
              <a:spcAft>
                <a:spcPts val="30000"/>
              </a:spcAft>
            </a:pPr>
            <a:r>
              <a:rPr lang="zh-CN" altLang="en-US"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如何成为一位全栈工程师</a:t>
            </a:r>
            <a:r>
              <a:rPr lang="en-US" altLang="zh-CN"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altLang="zh-CN"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zh-CN" sz="3200" dirty="0" smtClean="0">
                <a:latin typeface="Times New Roman" panose="02020603050405020304" pitchFamily="18" charset="0"/>
                <a:cs typeface="Times New Roman" panose="02020603050405020304" pitchFamily="18" charset="0"/>
              </a:rPr>
              <a:t>How to become a full-stack developer?</a:t>
            </a:r>
            <a:endParaRPr lang="zh-CN" altLang="en-US" sz="3200"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ctr"/>
            <a:r>
              <a:rPr lang="zh-CN" altLang="en-US" cap="none" dirty="0" smtClean="0">
                <a:latin typeface="Times New Roman" panose="02020603050405020304" pitchFamily="18" charset="0"/>
                <a:cs typeface="Times New Roman" panose="02020603050405020304" pitchFamily="18" charset="0"/>
              </a:rPr>
              <a:t>王津</a:t>
            </a:r>
            <a:endParaRPr lang="en-US" altLang="zh-CN" cap="none" dirty="0" smtClean="0">
              <a:latin typeface="Times New Roman" panose="02020603050405020304" pitchFamily="18" charset="0"/>
              <a:cs typeface="Times New Roman" panose="02020603050405020304" pitchFamily="18" charset="0"/>
            </a:endParaRPr>
          </a:p>
          <a:p>
            <a:pPr algn="ctr"/>
            <a:r>
              <a:rPr lang="en-US" altLang="zh-CN" cap="none" dirty="0" smtClean="0">
                <a:latin typeface="Times New Roman" panose="02020603050405020304" pitchFamily="18" charset="0"/>
                <a:cs typeface="Times New Roman" panose="02020603050405020304" pitchFamily="18" charset="0"/>
              </a:rPr>
              <a:t>2016-08-31</a:t>
            </a:r>
            <a:endParaRPr lang="zh-CN" altLang="en-US" cap="none"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367" y="0"/>
            <a:ext cx="1248891" cy="158907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2258" y="8709"/>
            <a:ext cx="1531257" cy="114844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586" y="1374200"/>
            <a:ext cx="1447673" cy="965115"/>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1040" y="1302213"/>
            <a:ext cx="1044664" cy="1044664"/>
          </a:xfrm>
          <a:prstGeom prst="rect">
            <a:avLst/>
          </a:prstGeom>
        </p:spPr>
      </p:pic>
    </p:spTree>
    <p:extLst>
      <p:ext uri="{BB962C8B-B14F-4D97-AF65-F5344CB8AC3E}">
        <p14:creationId xmlns:p14="http://schemas.microsoft.com/office/powerpoint/2010/main" val="1778066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系统的基本构成</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a:t>初学者技能</a:t>
            </a:r>
            <a:r>
              <a:rPr lang="en-US" altLang="zh-CN" dirty="0"/>
              <a:t>(Beginner)</a:t>
            </a:r>
            <a:endParaRPr lang="en-US" altLang="zh-CN" sz="1900" dirty="0"/>
          </a:p>
          <a:p>
            <a:pPr>
              <a:buFont typeface="Wingdings" panose="05000000000000000000" pitchFamily="2" charset="2"/>
              <a:buChar char="l"/>
            </a:pPr>
            <a:r>
              <a:rPr lang="zh-CN" altLang="en-US" dirty="0"/>
              <a:t>中级技能</a:t>
            </a:r>
            <a:r>
              <a:rPr lang="en-US" altLang="zh-CN" dirty="0" smtClean="0"/>
              <a:t>(Advanced)</a:t>
            </a:r>
            <a:endParaRPr lang="en-US" altLang="zh-CN" dirty="0"/>
          </a:p>
          <a:p>
            <a:pPr>
              <a:buFont typeface="Wingdings" panose="05000000000000000000" pitchFamily="2" charset="2"/>
              <a:buChar char="l"/>
            </a:pPr>
            <a:r>
              <a:rPr lang="zh-CN" altLang="en-US" dirty="0"/>
              <a:t>高级技能</a:t>
            </a:r>
            <a:r>
              <a:rPr lang="en-US" altLang="zh-CN" dirty="0" smtClean="0"/>
              <a:t>(Superior)</a:t>
            </a:r>
            <a:endParaRPr lang="en-US" altLang="zh-CN" dirty="0"/>
          </a:p>
          <a:p>
            <a:pPr>
              <a:buFont typeface="Wingdings" panose="05000000000000000000" pitchFamily="2" charset="2"/>
              <a:buChar char="l"/>
            </a:pPr>
            <a:r>
              <a:rPr lang="zh-CN" altLang="en-US" dirty="0"/>
              <a:t>特别领域</a:t>
            </a:r>
            <a:r>
              <a:rPr lang="en-US" altLang="zh-CN" dirty="0"/>
              <a:t>(Specific Domain)</a:t>
            </a:r>
          </a:p>
          <a:p>
            <a:endParaRPr lang="zh-CN" altLang="en-US" dirty="0"/>
          </a:p>
        </p:txBody>
      </p:sp>
    </p:spTree>
    <p:extLst>
      <p:ext uri="{BB962C8B-B14F-4D97-AF65-F5344CB8AC3E}">
        <p14:creationId xmlns:p14="http://schemas.microsoft.com/office/powerpoint/2010/main" val="417292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系统的基本构成</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1516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协议</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5254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0129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5339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初学者技能</a:t>
            </a:r>
            <a:r>
              <a:rPr lang="en-US" altLang="zh-CN" dirty="0"/>
              <a:t>(Beginner</a:t>
            </a:r>
            <a:r>
              <a:rPr lang="en-US" altLang="zh-CN" dirty="0" smtClean="0"/>
              <a:t>)</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学习一门脚本语言，例如</a:t>
            </a:r>
            <a:r>
              <a:rPr lang="en-US" altLang="zh-CN" sz="1900" b="1" dirty="0" smtClean="0"/>
              <a:t>Python/Ruby</a:t>
            </a:r>
            <a:r>
              <a:rPr lang="zh-CN" altLang="en-US" sz="1900" b="1" dirty="0"/>
              <a:t>，可以让你摆脱对底层语言的恐惧感，脚本语言可以让你很快开发出能用得上的小程序。</a:t>
            </a:r>
            <a:endParaRPr lang="en-US" altLang="zh-CN" sz="1900" b="1" dirty="0" smtClean="0"/>
          </a:p>
          <a:p>
            <a:pPr marL="360000" algn="just">
              <a:buFont typeface="Wingdings" panose="05000000000000000000" pitchFamily="2" charset="2"/>
              <a:buChar char="Ø"/>
            </a:pPr>
            <a:r>
              <a:rPr lang="zh-CN" altLang="en-US" sz="1900" dirty="0"/>
              <a:t>处理文本文件，或者</a:t>
            </a:r>
            <a:r>
              <a:rPr lang="en-US" altLang="zh-CN" sz="1900" dirty="0"/>
              <a:t>csv (</a:t>
            </a:r>
            <a:r>
              <a:rPr lang="zh-CN" altLang="en-US" sz="1900" dirty="0"/>
              <a:t>关键词 </a:t>
            </a:r>
            <a:r>
              <a:rPr lang="en-US" altLang="zh-CN" sz="1900" dirty="0"/>
              <a:t>python csv, python open, python sys) </a:t>
            </a:r>
            <a:r>
              <a:rPr lang="zh-CN" altLang="en-US" sz="1900" dirty="0"/>
              <a:t>读一个本地文件，逐行处理（例如 </a:t>
            </a:r>
            <a:r>
              <a:rPr lang="en-US" altLang="zh-CN" sz="1900" dirty="0"/>
              <a:t>word count</a:t>
            </a:r>
            <a:r>
              <a:rPr lang="zh-CN" altLang="en-US" sz="1900" dirty="0"/>
              <a:t>，或者处理</a:t>
            </a:r>
            <a:r>
              <a:rPr lang="en-US" altLang="zh-CN" sz="1900" dirty="0"/>
              <a:t>log</a:t>
            </a:r>
            <a:r>
              <a:rPr lang="zh-CN" altLang="en-US" sz="1900" dirty="0"/>
              <a:t>）</a:t>
            </a:r>
            <a:endParaRPr lang="en-US" altLang="zh-CN" sz="1900" dirty="0" smtClean="0"/>
          </a:p>
          <a:p>
            <a:pPr marL="360000" algn="just">
              <a:buFont typeface="Wingdings" panose="05000000000000000000" pitchFamily="2" charset="2"/>
              <a:buChar char="Ø"/>
            </a:pPr>
            <a:r>
              <a:rPr lang="zh-CN" altLang="en-US" sz="1800" dirty="0"/>
              <a:t>遍历本地文件系统 </a:t>
            </a:r>
            <a:r>
              <a:rPr lang="en-US" altLang="zh-CN" sz="1800" dirty="0"/>
              <a:t>(sys, </a:t>
            </a:r>
            <a:r>
              <a:rPr lang="en-US" altLang="zh-CN" sz="1800" dirty="0" err="1"/>
              <a:t>os</a:t>
            </a:r>
            <a:r>
              <a:rPr lang="en-US" altLang="zh-CN" sz="1800" dirty="0"/>
              <a:t>, path)</a:t>
            </a:r>
            <a:r>
              <a:rPr lang="zh-CN" altLang="en-US" sz="1800" dirty="0"/>
              <a:t>，例如写一个程序统计一个目录下所有文件大小并按各种条件排序并保存</a:t>
            </a:r>
            <a:r>
              <a:rPr lang="zh-CN" altLang="en-US" sz="1800" dirty="0" smtClean="0"/>
              <a:t>结果</a:t>
            </a:r>
            <a:endParaRPr lang="en-US" altLang="zh-CN" sz="1800" dirty="0" smtClean="0"/>
          </a:p>
          <a:p>
            <a:pPr marL="360000" algn="just">
              <a:buFont typeface="Wingdings" panose="05000000000000000000" pitchFamily="2" charset="2"/>
              <a:buChar char="Ø"/>
            </a:pPr>
            <a:r>
              <a:rPr lang="zh-CN" altLang="en-US" sz="1900" dirty="0"/>
              <a:t>跟数据库打交道 </a:t>
            </a:r>
            <a:r>
              <a:rPr lang="en-US" altLang="zh-CN" sz="1900" dirty="0"/>
              <a:t>(python </a:t>
            </a:r>
            <a:r>
              <a:rPr lang="en-US" altLang="zh-CN" sz="1900" dirty="0" err="1"/>
              <a:t>sqlite</a:t>
            </a:r>
            <a:r>
              <a:rPr lang="en-US" altLang="zh-CN" sz="1900" dirty="0"/>
              <a:t>)</a:t>
            </a:r>
            <a:r>
              <a:rPr lang="zh-CN" altLang="en-US" sz="1900" dirty="0"/>
              <a:t>，写一个小脚本统计数据库里条目</a:t>
            </a:r>
            <a:r>
              <a:rPr lang="zh-CN" altLang="en-US" sz="1900" dirty="0" smtClean="0"/>
              <a:t>数量</a:t>
            </a:r>
            <a:endParaRPr lang="en-US" altLang="zh-CN" sz="1900" dirty="0" smtClean="0"/>
          </a:p>
          <a:p>
            <a:pPr marL="360000" algn="just">
              <a:buFont typeface="Wingdings" panose="05000000000000000000" pitchFamily="2" charset="2"/>
              <a:buChar char="Ø"/>
            </a:pPr>
            <a:r>
              <a:rPr lang="zh-CN" altLang="en-US" sz="1800" dirty="0"/>
              <a:t>学会用各种</a:t>
            </a:r>
            <a:r>
              <a:rPr lang="en-US" altLang="zh-CN" sz="1800" dirty="0"/>
              <a:t>print</a:t>
            </a:r>
            <a:r>
              <a:rPr lang="zh-CN" altLang="en-US" sz="1800" dirty="0"/>
              <a:t>之类简单粗暴的方式进行</a:t>
            </a:r>
            <a:r>
              <a:rPr lang="zh-CN" altLang="en-US" sz="1800" dirty="0" smtClean="0"/>
              <a:t>调试</a:t>
            </a:r>
            <a:endParaRPr lang="en-US" altLang="zh-CN" sz="1800" dirty="0" smtClean="0"/>
          </a:p>
          <a:p>
            <a:pPr marL="360000" algn="just">
              <a:buFont typeface="Wingdings" panose="05000000000000000000" pitchFamily="2" charset="2"/>
              <a:buChar char="Ø"/>
            </a:pPr>
            <a:r>
              <a:rPr lang="zh-CN" altLang="en-US" sz="1800" dirty="0"/>
              <a:t>学会用</a:t>
            </a:r>
            <a:r>
              <a:rPr lang="en-US" altLang="zh-CN" sz="1800" dirty="0"/>
              <a:t>Google </a:t>
            </a:r>
            <a:r>
              <a:rPr lang="en-US" altLang="zh-CN" sz="1800" dirty="0" smtClean="0"/>
              <a:t>(</a:t>
            </a:r>
            <a:r>
              <a:rPr lang="zh-CN" altLang="en-US" sz="1800" dirty="0" smtClean="0"/>
              <a:t>修改</a:t>
            </a:r>
            <a:r>
              <a:rPr lang="en-US" altLang="zh-CN" sz="1800" dirty="0" smtClean="0"/>
              <a:t>Host</a:t>
            </a:r>
            <a:r>
              <a:rPr lang="zh-CN" altLang="en-US" sz="1800" dirty="0" smtClean="0"/>
              <a:t>，或使用</a:t>
            </a:r>
            <a:r>
              <a:rPr lang="en-US" altLang="zh-CN" sz="1800" dirty="0" smtClean="0"/>
              <a:t>VPN</a:t>
            </a:r>
            <a:r>
              <a:rPr lang="zh-CN" altLang="en-US" sz="1800" dirty="0" smtClean="0"/>
              <a:t>翻墙</a:t>
            </a:r>
            <a:r>
              <a:rPr lang="en-US" altLang="zh-CN" sz="1800" dirty="0" smtClean="0"/>
              <a:t>)</a:t>
            </a:r>
            <a:endParaRPr lang="zh-CN" altLang="en-US" sz="1800" dirty="0"/>
          </a:p>
        </p:txBody>
      </p:sp>
    </p:spTree>
    <p:extLst>
      <p:ext uri="{BB962C8B-B14F-4D97-AF65-F5344CB8AC3E}">
        <p14:creationId xmlns:p14="http://schemas.microsoft.com/office/powerpoint/2010/main" val="297822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初学者技能</a:t>
            </a:r>
            <a:r>
              <a:rPr lang="en-US" altLang="zh-CN" dirty="0"/>
              <a:t>(Beginner)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用熟一种程序员的编辑器</a:t>
            </a:r>
            <a:r>
              <a:rPr lang="en-US" altLang="zh-CN" sz="1900" b="1" dirty="0"/>
              <a:t>(</a:t>
            </a:r>
            <a:r>
              <a:rPr lang="zh-CN" altLang="en-US" sz="1900" b="1" dirty="0"/>
              <a:t>不是</a:t>
            </a:r>
            <a:r>
              <a:rPr lang="en-US" altLang="zh-CN" sz="1900" b="1" dirty="0"/>
              <a:t>IDE) </a:t>
            </a:r>
            <a:r>
              <a:rPr lang="zh-CN" altLang="en-US" sz="1900" b="1" dirty="0"/>
              <a:t>和一些基本工具</a:t>
            </a:r>
            <a:endParaRPr lang="en-US" altLang="zh-CN" sz="1900" b="1" dirty="0" smtClean="0"/>
          </a:p>
          <a:p>
            <a:pPr marL="360000" algn="just">
              <a:buFont typeface="Wingdings" panose="05000000000000000000" pitchFamily="2" charset="2"/>
              <a:buChar char="Ø"/>
            </a:pPr>
            <a:r>
              <a:rPr lang="en-US" altLang="zh-CN" sz="1900" dirty="0"/>
              <a:t>Vim / </a:t>
            </a:r>
            <a:r>
              <a:rPr lang="en-US" altLang="zh-CN" sz="1900" dirty="0" err="1"/>
              <a:t>Emacs</a:t>
            </a:r>
            <a:r>
              <a:rPr lang="en-US" altLang="zh-CN" sz="1900" dirty="0"/>
              <a:t> / Notepad++</a:t>
            </a:r>
            <a:r>
              <a:rPr lang="zh-CN" altLang="en-US" sz="1900" dirty="0"/>
              <a:t>，学会如何配置代码补全，外观，外部命令等</a:t>
            </a:r>
            <a:r>
              <a:rPr lang="zh-CN" altLang="en-US" sz="1900" dirty="0" smtClean="0"/>
              <a:t>。</a:t>
            </a:r>
            <a:endParaRPr lang="en-US" altLang="zh-CN" sz="1900" dirty="0" smtClean="0"/>
          </a:p>
          <a:p>
            <a:pPr marL="360000" algn="just">
              <a:buFont typeface="Wingdings" panose="05000000000000000000" pitchFamily="2" charset="2"/>
              <a:buChar char="Ø"/>
            </a:pPr>
            <a:r>
              <a:rPr lang="en-US" altLang="zh-CN" sz="1800" dirty="0"/>
              <a:t>Source Insight (</a:t>
            </a:r>
            <a:r>
              <a:rPr lang="zh-CN" altLang="en-US" sz="1800" dirty="0"/>
              <a:t>或 </a:t>
            </a:r>
            <a:r>
              <a:rPr lang="en-US" altLang="zh-CN" sz="1800" dirty="0" err="1"/>
              <a:t>ctag</a:t>
            </a:r>
            <a:r>
              <a:rPr lang="en-US" altLang="zh-CN" sz="1800" dirty="0" smtClean="0"/>
              <a:t>)</a:t>
            </a:r>
          </a:p>
          <a:p>
            <a:pPr marL="360000" algn="just">
              <a:buFont typeface="Wingdings" panose="05000000000000000000" pitchFamily="2" charset="2"/>
              <a:buChar char="Ø"/>
            </a:pPr>
            <a:r>
              <a:rPr lang="en-US" altLang="zh-CN" sz="1800" dirty="0" smtClean="0"/>
              <a:t>Sublime Text with plugins</a:t>
            </a:r>
          </a:p>
          <a:p>
            <a:pPr marL="360000" algn="just">
              <a:buFont typeface="Wingdings" panose="05000000000000000000" pitchFamily="2" charset="2"/>
              <a:buChar char="Ø"/>
            </a:pPr>
            <a:r>
              <a:rPr lang="zh-CN" altLang="en-US" sz="1800" dirty="0"/>
              <a:t>使用这些东西不是为了</a:t>
            </a:r>
            <a:r>
              <a:rPr lang="en-US" altLang="zh-CN" sz="1800" dirty="0"/>
              <a:t>Cool</a:t>
            </a:r>
            <a:r>
              <a:rPr lang="zh-CN" altLang="en-US" sz="1800" dirty="0"/>
              <a:t>，而是这些编辑器在查看、修改代码</a:t>
            </a:r>
            <a:r>
              <a:rPr lang="en-US" altLang="zh-CN" sz="1800" dirty="0"/>
              <a:t>/</a:t>
            </a:r>
            <a:r>
              <a:rPr lang="zh-CN" altLang="en-US" sz="1800" dirty="0"/>
              <a:t>配置文章</a:t>
            </a:r>
            <a:r>
              <a:rPr lang="en-US" altLang="zh-CN" sz="1800" dirty="0"/>
              <a:t>/</a:t>
            </a:r>
            <a:r>
              <a:rPr lang="zh-CN" altLang="en-US" sz="1800" dirty="0"/>
              <a:t>日志会更快更有效率。</a:t>
            </a:r>
            <a:endParaRPr lang="en-US" altLang="zh-CN" sz="1800" dirty="0" smtClean="0"/>
          </a:p>
        </p:txBody>
      </p:sp>
    </p:spTree>
    <p:extLst>
      <p:ext uri="{BB962C8B-B14F-4D97-AF65-F5344CB8AC3E}">
        <p14:creationId xmlns:p14="http://schemas.microsoft.com/office/powerpoint/2010/main" val="71382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初学者技能</a:t>
            </a:r>
            <a:r>
              <a:rPr lang="en-US" altLang="zh-CN" dirty="0"/>
              <a:t>(Beginner)</a:t>
            </a:r>
            <a:endParaRPr lang="zh-CN" altLang="en-US" dirty="0"/>
          </a:p>
        </p:txBody>
      </p:sp>
      <p:sp>
        <p:nvSpPr>
          <p:cNvPr id="4" name="内容占位符 2"/>
          <p:cNvSpPr>
            <a:spLocks noGrp="1"/>
          </p:cNvSpPr>
          <p:nvPr>
            <p:ph idx="1"/>
          </p:nvPr>
        </p:nvSpPr>
        <p:spPr>
          <a:xfrm>
            <a:off x="822959" y="1845734"/>
            <a:ext cx="7543801" cy="4527906"/>
          </a:xfrm>
        </p:spPr>
        <p:txBody>
          <a:bodyPr>
            <a:normAutofit/>
          </a:bodyPr>
          <a:lstStyle/>
          <a:p>
            <a:pPr>
              <a:buFont typeface="Wingdings" panose="05000000000000000000" pitchFamily="2" charset="2"/>
              <a:buChar char="l"/>
            </a:pPr>
            <a:r>
              <a:rPr lang="zh-CN" altLang="en-US" sz="1900" b="1" dirty="0"/>
              <a:t>熟悉</a:t>
            </a:r>
            <a:r>
              <a:rPr lang="en-US" altLang="zh-CN" sz="1900" b="1" dirty="0"/>
              <a:t>Unix/Linux Shell</a:t>
            </a:r>
            <a:r>
              <a:rPr lang="zh-CN" altLang="en-US" sz="1900" b="1" dirty="0"/>
              <a:t>和常见的命令行</a:t>
            </a:r>
            <a:endParaRPr lang="en-US" altLang="zh-CN" sz="1900" b="1" dirty="0" smtClean="0"/>
          </a:p>
          <a:p>
            <a:pPr marL="360000" algn="just">
              <a:buFont typeface="Wingdings" panose="05000000000000000000" pitchFamily="2" charset="2"/>
              <a:buChar char="Ø"/>
            </a:pPr>
            <a:r>
              <a:rPr lang="zh-CN" altLang="en-US" sz="1900" dirty="0"/>
              <a:t>如果你用</a:t>
            </a:r>
            <a:r>
              <a:rPr lang="en-US" altLang="zh-CN" sz="1900" dirty="0"/>
              <a:t>windows</a:t>
            </a:r>
            <a:r>
              <a:rPr lang="zh-CN" altLang="en-US" sz="1900" dirty="0"/>
              <a:t>，至少学会用虚拟机里</a:t>
            </a:r>
            <a:r>
              <a:rPr lang="zh-CN" altLang="en-US" sz="1900" dirty="0" smtClean="0"/>
              <a:t>的</a:t>
            </a:r>
            <a:r>
              <a:rPr lang="en-US" altLang="zh-CN" sz="1900" dirty="0" smtClean="0"/>
              <a:t>Linux</a:t>
            </a:r>
            <a:r>
              <a:rPr lang="zh-CN" altLang="en-US" sz="1900" dirty="0" smtClean="0"/>
              <a:t>，</a:t>
            </a:r>
            <a:r>
              <a:rPr lang="en-US" altLang="zh-CN" sz="1900" dirty="0" smtClean="0"/>
              <a:t>VMware </a:t>
            </a:r>
            <a:r>
              <a:rPr lang="en-US" altLang="zh-CN" sz="1900" dirty="0"/>
              <a:t>player</a:t>
            </a:r>
            <a:r>
              <a:rPr lang="zh-CN" altLang="en-US" sz="1900" dirty="0"/>
              <a:t>是免费的，装个</a:t>
            </a:r>
            <a:r>
              <a:rPr lang="en-US" altLang="zh-CN" sz="1900" dirty="0"/>
              <a:t>Ubuntu</a:t>
            </a:r>
            <a:r>
              <a:rPr lang="zh-CN" altLang="en-US" sz="1900" dirty="0" smtClean="0"/>
              <a:t>吧</a:t>
            </a:r>
            <a:endParaRPr lang="en-US" altLang="zh-CN" sz="1900" dirty="0" smtClean="0"/>
          </a:p>
          <a:p>
            <a:pPr marL="360000" algn="just">
              <a:buFont typeface="Wingdings" panose="05000000000000000000" pitchFamily="2" charset="2"/>
              <a:buChar char="Ø"/>
            </a:pPr>
            <a:r>
              <a:rPr lang="zh-CN" altLang="en-US" sz="1800" dirty="0"/>
              <a:t>一定要少用少用图形界面</a:t>
            </a:r>
            <a:r>
              <a:rPr lang="zh-CN" altLang="en-US" sz="1800" dirty="0" smtClean="0"/>
              <a:t>。使用</a:t>
            </a:r>
            <a:r>
              <a:rPr lang="en-US" altLang="zh-CN" sz="1800" dirty="0" smtClean="0"/>
              <a:t>Putty</a:t>
            </a:r>
            <a:r>
              <a:rPr lang="zh-CN" altLang="en-US" sz="1800" dirty="0" smtClean="0"/>
              <a:t>等</a:t>
            </a:r>
            <a:r>
              <a:rPr lang="en-US" altLang="zh-CN" sz="1800" dirty="0" smtClean="0"/>
              <a:t>SSH</a:t>
            </a:r>
            <a:r>
              <a:rPr lang="zh-CN" altLang="en-US" sz="1800" dirty="0" smtClean="0"/>
              <a:t>客户端远程登录。</a:t>
            </a:r>
            <a:endParaRPr lang="en-US" altLang="zh-CN" sz="1800" dirty="0" smtClean="0"/>
          </a:p>
          <a:p>
            <a:pPr marL="360000" algn="just">
              <a:buFont typeface="Wingdings" panose="05000000000000000000" pitchFamily="2" charset="2"/>
              <a:buChar char="Ø"/>
            </a:pPr>
            <a:r>
              <a:rPr lang="zh-CN" altLang="en-US" sz="1800" dirty="0"/>
              <a:t>学会使用</a:t>
            </a:r>
            <a:r>
              <a:rPr lang="en-US" altLang="zh-CN" sz="1800" dirty="0"/>
              <a:t>man</a:t>
            </a:r>
            <a:r>
              <a:rPr lang="zh-CN" altLang="en-US" sz="1800" dirty="0"/>
              <a:t>来查看</a:t>
            </a:r>
            <a:r>
              <a:rPr lang="zh-CN" altLang="en-US" sz="1800" dirty="0" smtClean="0"/>
              <a:t>帮助</a:t>
            </a:r>
            <a:endParaRPr lang="en-US" altLang="zh-CN" sz="1800" dirty="0" smtClean="0"/>
          </a:p>
          <a:p>
            <a:pPr marL="360000" algn="just">
              <a:buFont typeface="Wingdings" panose="05000000000000000000" pitchFamily="2" charset="2"/>
              <a:buChar char="Ø"/>
            </a:pPr>
            <a:r>
              <a:rPr lang="zh-CN" altLang="en-US" sz="1800" dirty="0"/>
              <a:t>文件系统结构和基本操作 </a:t>
            </a:r>
            <a:r>
              <a:rPr lang="en-US" altLang="zh-CN" sz="1800" dirty="0" smtClean="0"/>
              <a:t>ls/</a:t>
            </a:r>
            <a:r>
              <a:rPr lang="en-US" altLang="zh-CN" sz="1800" dirty="0" err="1" smtClean="0"/>
              <a:t>chmod</a:t>
            </a:r>
            <a:r>
              <a:rPr lang="en-US" altLang="zh-CN" sz="1800" dirty="0" smtClean="0"/>
              <a:t>/</a:t>
            </a:r>
            <a:r>
              <a:rPr lang="en-US" altLang="zh-CN" sz="1800" dirty="0" err="1" smtClean="0"/>
              <a:t>chown</a:t>
            </a:r>
            <a:r>
              <a:rPr lang="en-US" altLang="zh-CN" sz="1800" dirty="0" smtClean="0"/>
              <a:t>/</a:t>
            </a:r>
            <a:r>
              <a:rPr lang="en-US" altLang="zh-CN" sz="1800" dirty="0" err="1" smtClean="0"/>
              <a:t>rm</a:t>
            </a:r>
            <a:r>
              <a:rPr lang="en-US" altLang="zh-CN" sz="1800" dirty="0" smtClean="0"/>
              <a:t>/find/ln/cat/mount/</a:t>
            </a:r>
            <a:r>
              <a:rPr lang="en-US" altLang="zh-CN" sz="1800" dirty="0" err="1" smtClean="0"/>
              <a:t>mkdir</a:t>
            </a:r>
            <a:r>
              <a:rPr lang="en-US" altLang="zh-CN" sz="1800" dirty="0" smtClean="0"/>
              <a:t>/tar</a:t>
            </a:r>
          </a:p>
          <a:p>
            <a:pPr marL="360000" algn="just">
              <a:buFont typeface="Wingdings" panose="05000000000000000000" pitchFamily="2" charset="2"/>
              <a:buChar char="Ø"/>
            </a:pPr>
            <a:r>
              <a:rPr lang="zh-CN" altLang="en-US" sz="1800" dirty="0"/>
              <a:t>学会使用一些文本操作命令 </a:t>
            </a:r>
            <a:r>
              <a:rPr lang="en-US" altLang="zh-CN" sz="1800" dirty="0" err="1" smtClean="0"/>
              <a:t>sed</a:t>
            </a:r>
            <a:r>
              <a:rPr lang="en-US" altLang="zh-CN" sz="1800" dirty="0" smtClean="0"/>
              <a:t>/</a:t>
            </a:r>
            <a:r>
              <a:rPr lang="en-US" altLang="zh-CN" sz="1800" dirty="0" err="1" smtClean="0"/>
              <a:t>awk</a:t>
            </a:r>
            <a:r>
              <a:rPr lang="en-US" altLang="zh-CN" sz="1800" dirty="0" smtClean="0"/>
              <a:t>/grep/tail/less/more</a:t>
            </a:r>
          </a:p>
          <a:p>
            <a:pPr marL="360000" algn="just">
              <a:buFont typeface="Wingdings" panose="05000000000000000000" pitchFamily="2" charset="2"/>
              <a:buChar char="Ø"/>
            </a:pPr>
            <a:r>
              <a:rPr lang="zh-CN" altLang="en-US" sz="1800" dirty="0"/>
              <a:t>学会使用一些管理命令 </a:t>
            </a:r>
            <a:r>
              <a:rPr lang="en-US" altLang="zh-CN" sz="1800" dirty="0" err="1" smtClean="0"/>
              <a:t>ps</a:t>
            </a:r>
            <a:r>
              <a:rPr lang="en-US" altLang="zh-CN" sz="1800" dirty="0" smtClean="0"/>
              <a:t>/top/</a:t>
            </a:r>
            <a:r>
              <a:rPr lang="en-US" altLang="zh-CN" sz="1800" dirty="0" err="1" smtClean="0"/>
              <a:t>lsof</a:t>
            </a:r>
            <a:r>
              <a:rPr lang="en-US" altLang="zh-CN" sz="1800" dirty="0" smtClean="0"/>
              <a:t>/</a:t>
            </a:r>
            <a:r>
              <a:rPr lang="en-US" altLang="zh-CN" sz="1800" dirty="0" err="1" smtClean="0"/>
              <a:t>netstat</a:t>
            </a:r>
            <a:r>
              <a:rPr lang="en-US" altLang="zh-CN" sz="1800" dirty="0" smtClean="0"/>
              <a:t>/kill/</a:t>
            </a:r>
            <a:r>
              <a:rPr lang="en-US" altLang="zh-CN" sz="1800" dirty="0" err="1" smtClean="0"/>
              <a:t>tcpdump</a:t>
            </a:r>
            <a:r>
              <a:rPr lang="en-US" altLang="zh-CN" sz="1800" dirty="0" smtClean="0"/>
              <a:t>/</a:t>
            </a:r>
            <a:r>
              <a:rPr lang="en-US" altLang="zh-CN" sz="1800" dirty="0" err="1" smtClean="0"/>
              <a:t>iptables</a:t>
            </a:r>
            <a:r>
              <a:rPr lang="en-US" altLang="zh-CN" sz="1800" dirty="0" smtClean="0"/>
              <a:t>/</a:t>
            </a:r>
            <a:r>
              <a:rPr lang="en-US" altLang="zh-CN" sz="1800" dirty="0" err="1" smtClean="0"/>
              <a:t>dd</a:t>
            </a:r>
            <a:endParaRPr lang="en-US" altLang="zh-CN" sz="1800" dirty="0" smtClean="0"/>
          </a:p>
          <a:p>
            <a:pPr marL="360000" algn="just">
              <a:buFont typeface="Wingdings" panose="05000000000000000000" pitchFamily="2" charset="2"/>
              <a:buChar char="Ø"/>
            </a:pPr>
            <a:r>
              <a:rPr lang="zh-CN" altLang="en-US" sz="1800" dirty="0"/>
              <a:t>了解</a:t>
            </a:r>
            <a:r>
              <a:rPr lang="en-US" altLang="zh-CN" sz="1800" dirty="0"/>
              <a:t>/</a:t>
            </a:r>
            <a:r>
              <a:rPr lang="en-US" altLang="zh-CN" sz="1800" dirty="0" err="1"/>
              <a:t>etc</a:t>
            </a:r>
            <a:r>
              <a:rPr lang="zh-CN" altLang="en-US" sz="1800" dirty="0"/>
              <a:t>目录下的各种配置文章，学会查看</a:t>
            </a:r>
            <a:r>
              <a:rPr lang="en-US" altLang="zh-CN" sz="1800" dirty="0"/>
              <a:t>/</a:t>
            </a:r>
            <a:r>
              <a:rPr lang="en-US" altLang="zh-CN" sz="1800" dirty="0" err="1"/>
              <a:t>var</a:t>
            </a:r>
            <a:r>
              <a:rPr lang="en-US" altLang="zh-CN" sz="1800" dirty="0"/>
              <a:t>/log</a:t>
            </a:r>
            <a:r>
              <a:rPr lang="zh-CN" altLang="en-US" sz="1800" dirty="0"/>
              <a:t>下的系统日志，以及</a:t>
            </a:r>
            <a:r>
              <a:rPr lang="en-US" altLang="zh-CN" sz="1800" dirty="0"/>
              <a:t>/proc</a:t>
            </a:r>
            <a:r>
              <a:rPr lang="zh-CN" altLang="en-US" sz="1800" dirty="0"/>
              <a:t>下的系统运行信息</a:t>
            </a:r>
          </a:p>
          <a:p>
            <a:pPr marL="360000" algn="just">
              <a:buFont typeface="Wingdings" panose="05000000000000000000" pitchFamily="2" charset="2"/>
              <a:buChar char="Ø"/>
            </a:pPr>
            <a:r>
              <a:rPr lang="zh-CN" altLang="en-US" sz="1800" dirty="0"/>
              <a:t>了解正则表达式，使用正则表达式来查找文件</a:t>
            </a:r>
            <a:r>
              <a:rPr lang="zh-CN" altLang="en-US" sz="1800" dirty="0" smtClean="0"/>
              <a:t>。</a:t>
            </a:r>
            <a:endParaRPr lang="zh-CN" altLang="en-US" sz="1800" dirty="0"/>
          </a:p>
        </p:txBody>
      </p:sp>
    </p:spTree>
    <p:extLst>
      <p:ext uri="{BB962C8B-B14F-4D97-AF65-F5344CB8AC3E}">
        <p14:creationId xmlns:p14="http://schemas.microsoft.com/office/powerpoint/2010/main" val="206771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初学者技能</a:t>
            </a:r>
            <a:r>
              <a:rPr lang="en-US" altLang="zh-CN" dirty="0"/>
              <a:t>(Beginner)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学习</a:t>
            </a:r>
            <a:r>
              <a:rPr lang="en-US" altLang="zh-CN" sz="1900" b="1" dirty="0"/>
              <a:t>Web</a:t>
            </a:r>
            <a:r>
              <a:rPr lang="zh-CN" altLang="en-US" sz="1900" b="1" dirty="0"/>
              <a:t>基础（</a:t>
            </a:r>
            <a:r>
              <a:rPr lang="en-US" altLang="zh-CN" sz="1900" b="1" dirty="0"/>
              <a:t>HTML/CSS/JS) + </a:t>
            </a:r>
            <a:r>
              <a:rPr lang="zh-CN" altLang="en-US" sz="1900" b="1" dirty="0"/>
              <a:t>服务器端技术 </a:t>
            </a:r>
            <a:r>
              <a:rPr lang="en-US" altLang="zh-CN" sz="1900" b="1" dirty="0"/>
              <a:t>(LAMP</a:t>
            </a:r>
            <a:r>
              <a:rPr lang="en-US" altLang="zh-CN" sz="1900" b="1" dirty="0" smtClean="0"/>
              <a:t>)</a:t>
            </a:r>
          </a:p>
          <a:p>
            <a:pPr marL="360000" algn="just">
              <a:buFont typeface="Wingdings" panose="05000000000000000000" pitchFamily="2" charset="2"/>
              <a:buChar char="Ø"/>
            </a:pPr>
            <a:r>
              <a:rPr lang="zh-CN" altLang="en-US" sz="1800" dirty="0"/>
              <a:t>未来必然是</a:t>
            </a:r>
            <a:r>
              <a:rPr lang="en-US" altLang="zh-CN" sz="1800" dirty="0"/>
              <a:t>Web</a:t>
            </a:r>
            <a:r>
              <a:rPr lang="zh-CN" altLang="en-US" sz="1800" dirty="0"/>
              <a:t>的世界，学习</a:t>
            </a:r>
            <a:r>
              <a:rPr lang="en-US" altLang="zh-CN" sz="1800" dirty="0"/>
              <a:t>WEB</a:t>
            </a:r>
            <a:r>
              <a:rPr lang="zh-CN" altLang="en-US" sz="1800" dirty="0"/>
              <a:t>基础的最佳网站是</a:t>
            </a:r>
            <a:r>
              <a:rPr lang="en-US" altLang="zh-CN" sz="1800" dirty="0" smtClean="0">
                <a:hlinkClick r:id="rId2"/>
              </a:rPr>
              <a:t>W3School</a:t>
            </a:r>
            <a:r>
              <a:rPr lang="en-US" altLang="zh-CN" sz="1800" dirty="0" smtClean="0"/>
              <a:t> </a:t>
            </a:r>
          </a:p>
          <a:p>
            <a:pPr marL="576000" indent="-171450" algn="just">
              <a:buFont typeface="Wingdings" panose="05000000000000000000" pitchFamily="2" charset="2"/>
              <a:buChar char="ü"/>
            </a:pPr>
            <a:r>
              <a:rPr lang="en-US" altLang="zh-CN" sz="1600" dirty="0"/>
              <a:t>  </a:t>
            </a:r>
            <a:r>
              <a:rPr lang="en-US" altLang="zh-CN" sz="1600" dirty="0" smtClean="0"/>
              <a:t>(</a:t>
            </a:r>
            <a:r>
              <a:rPr lang="en-US" altLang="zh-CN" sz="1600" dirty="0"/>
              <a:t>http://www.w3school.com.cn/)</a:t>
            </a:r>
          </a:p>
          <a:p>
            <a:pPr marL="360000" algn="just">
              <a:buFont typeface="Wingdings" panose="05000000000000000000" pitchFamily="2" charset="2"/>
              <a:buChar char="Ø"/>
            </a:pPr>
            <a:r>
              <a:rPr lang="zh-CN" altLang="en-US" sz="1900" dirty="0" smtClean="0"/>
              <a:t>学习</a:t>
            </a:r>
            <a:r>
              <a:rPr lang="en-US" altLang="zh-CN" sz="1900" dirty="0"/>
              <a:t>HTML</a:t>
            </a:r>
            <a:r>
              <a:rPr lang="zh-CN" altLang="en-US" sz="1900" dirty="0"/>
              <a:t>基本</a:t>
            </a:r>
            <a:r>
              <a:rPr lang="zh-CN" altLang="en-US" sz="1900" dirty="0" smtClean="0"/>
              <a:t>语法</a:t>
            </a:r>
            <a:endParaRPr lang="en-US" altLang="zh-CN" sz="1900" dirty="0" smtClean="0"/>
          </a:p>
          <a:p>
            <a:pPr marL="360000" algn="just">
              <a:buFont typeface="Wingdings" panose="05000000000000000000" pitchFamily="2" charset="2"/>
              <a:buChar char="Ø"/>
            </a:pPr>
            <a:r>
              <a:rPr lang="zh-CN" altLang="en-US" sz="1800" dirty="0"/>
              <a:t>学习</a:t>
            </a:r>
            <a:r>
              <a:rPr lang="en-US" altLang="zh-CN" sz="1800" dirty="0"/>
              <a:t>CSS</a:t>
            </a:r>
            <a:r>
              <a:rPr lang="zh-CN" altLang="en-US" sz="1800" dirty="0"/>
              <a:t>如何选中</a:t>
            </a:r>
            <a:r>
              <a:rPr lang="en-US" altLang="zh-CN" sz="1800" dirty="0"/>
              <a:t>HTML</a:t>
            </a:r>
            <a:r>
              <a:rPr lang="zh-CN" altLang="en-US" sz="1800" dirty="0"/>
              <a:t>元素并应用一些基本</a:t>
            </a:r>
            <a:r>
              <a:rPr lang="zh-CN" altLang="en-US" sz="1800" dirty="0" smtClean="0"/>
              <a:t>样式</a:t>
            </a:r>
            <a:endParaRPr lang="en-US" altLang="zh-CN" sz="1800" dirty="0" smtClean="0"/>
          </a:p>
          <a:p>
            <a:pPr marL="360000" algn="just">
              <a:buFont typeface="Wingdings" panose="05000000000000000000" pitchFamily="2" charset="2"/>
              <a:buChar char="Ø"/>
            </a:pPr>
            <a:r>
              <a:rPr lang="zh-CN" altLang="en-US" sz="1800" dirty="0"/>
              <a:t>学会用  </a:t>
            </a:r>
            <a:r>
              <a:rPr lang="en-US" altLang="zh-CN" sz="1800" dirty="0"/>
              <a:t>Firefox + Firebug </a:t>
            </a:r>
            <a:r>
              <a:rPr lang="zh-CN" altLang="en-US" sz="1800" dirty="0"/>
              <a:t>或 </a:t>
            </a:r>
            <a:r>
              <a:rPr lang="en-US" altLang="zh-CN" sz="1800" dirty="0" smtClean="0"/>
              <a:t>Chrome </a:t>
            </a:r>
            <a:r>
              <a:rPr lang="zh-CN" altLang="en-US" sz="1800" dirty="0"/>
              <a:t>查看你觉得很炫的网页结构，并动态修改</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学习使用</a:t>
            </a:r>
            <a:r>
              <a:rPr lang="en-US" altLang="zh-CN" sz="1800" dirty="0"/>
              <a:t>Javascript</a:t>
            </a:r>
            <a:r>
              <a:rPr lang="zh-CN" altLang="en-US" sz="1800" dirty="0"/>
              <a:t>操纵</a:t>
            </a:r>
            <a:r>
              <a:rPr lang="en-US" altLang="zh-CN" sz="1800" dirty="0"/>
              <a:t>HTML</a:t>
            </a:r>
            <a:r>
              <a:rPr lang="zh-CN" altLang="en-US" sz="1800" dirty="0"/>
              <a:t>元件。理解</a:t>
            </a:r>
            <a:r>
              <a:rPr lang="en-US" altLang="zh-CN" sz="1800" dirty="0"/>
              <a:t>DOM</a:t>
            </a:r>
            <a:r>
              <a:rPr lang="zh-CN" altLang="en-US" sz="1800" dirty="0"/>
              <a:t>和动态</a:t>
            </a:r>
            <a:r>
              <a:rPr lang="zh-CN" altLang="en-US" sz="1800" dirty="0" smtClean="0"/>
              <a:t>网页。</a:t>
            </a:r>
            <a:endParaRPr lang="en-US" altLang="zh-CN" sz="1800" dirty="0" smtClean="0"/>
          </a:p>
          <a:p>
            <a:pPr marL="576000" indent="-171450" algn="just">
              <a:buFont typeface="Wingdings" panose="05000000000000000000" pitchFamily="2" charset="2"/>
              <a:buChar char="ü"/>
            </a:pPr>
            <a:r>
              <a:rPr lang="zh-CN" altLang="en-US" sz="1600" dirty="0" smtClean="0"/>
              <a:t>（</a:t>
            </a:r>
            <a:r>
              <a:rPr lang="en-US" altLang="zh-CN" sz="1600" dirty="0"/>
              <a:t>http://oreilly.com/catalog/9780596527402) </a:t>
            </a:r>
            <a:r>
              <a:rPr lang="zh-CN" altLang="en-US" sz="1600" dirty="0"/>
              <a:t>网上有免费的章节，足够用了。或参看 </a:t>
            </a:r>
            <a:r>
              <a:rPr lang="en-US" altLang="zh-CN" sz="1600" dirty="0"/>
              <a:t>DOM </a:t>
            </a:r>
            <a:r>
              <a:rPr lang="zh-CN" altLang="en-US" sz="1600" dirty="0"/>
              <a:t>。</a:t>
            </a:r>
            <a:endParaRPr lang="en-US" altLang="zh-CN" sz="1600" dirty="0"/>
          </a:p>
        </p:txBody>
      </p:sp>
    </p:spTree>
    <p:extLst>
      <p:ext uri="{BB962C8B-B14F-4D97-AF65-F5344CB8AC3E}">
        <p14:creationId xmlns:p14="http://schemas.microsoft.com/office/powerpoint/2010/main" val="778059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初学者技能</a:t>
            </a:r>
            <a:r>
              <a:rPr lang="en-US" altLang="zh-CN" dirty="0"/>
              <a:t>(Beginner)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学习</a:t>
            </a:r>
            <a:r>
              <a:rPr lang="en-US" altLang="zh-CN" sz="1900" b="1" dirty="0"/>
              <a:t>Web</a:t>
            </a:r>
            <a:r>
              <a:rPr lang="zh-CN" altLang="en-US" sz="1900" b="1" dirty="0"/>
              <a:t>基础（</a:t>
            </a:r>
            <a:r>
              <a:rPr lang="en-US" altLang="zh-CN" sz="1900" b="1" dirty="0"/>
              <a:t>HTML/CSS/JS) + </a:t>
            </a:r>
            <a:r>
              <a:rPr lang="zh-CN" altLang="en-US" sz="1900" b="1" dirty="0"/>
              <a:t>服务器端技术 </a:t>
            </a:r>
            <a:r>
              <a:rPr lang="en-US" altLang="zh-CN" sz="1900" b="1" dirty="0"/>
              <a:t>(LAMP</a:t>
            </a:r>
            <a:r>
              <a:rPr lang="en-US" altLang="zh-CN" sz="1900" b="1" dirty="0" smtClean="0"/>
              <a:t>)</a:t>
            </a:r>
          </a:p>
          <a:p>
            <a:pPr marL="360000" algn="just">
              <a:buFont typeface="Wingdings" panose="05000000000000000000" pitchFamily="2" charset="2"/>
              <a:buChar char="Ø"/>
            </a:pPr>
            <a:r>
              <a:rPr lang="zh-CN" altLang="en-US" sz="1800" dirty="0"/>
              <a:t>在一台机器上配置</a:t>
            </a:r>
            <a:r>
              <a:rPr lang="en-US" altLang="zh-CN" sz="1800" dirty="0"/>
              <a:t>Apache </a:t>
            </a:r>
            <a:r>
              <a:rPr lang="zh-CN" altLang="en-US" sz="1800" dirty="0"/>
              <a:t>或 </a:t>
            </a:r>
            <a:r>
              <a:rPr lang="en-US" altLang="zh-CN" sz="1800" dirty="0" smtClean="0"/>
              <a:t>Nginx</a:t>
            </a:r>
          </a:p>
          <a:p>
            <a:pPr marL="360000" algn="just">
              <a:buFont typeface="Wingdings" panose="05000000000000000000" pitchFamily="2" charset="2"/>
              <a:buChar char="Ø"/>
            </a:pPr>
            <a:r>
              <a:rPr lang="zh-CN" altLang="en-US" sz="1900" dirty="0"/>
              <a:t>学习</a:t>
            </a:r>
            <a:r>
              <a:rPr lang="en-US" altLang="zh-CN" sz="1900" dirty="0"/>
              <a:t>PHP</a:t>
            </a:r>
            <a:r>
              <a:rPr lang="zh-CN" altLang="en-US" sz="1900" dirty="0"/>
              <a:t>，让后台</a:t>
            </a:r>
            <a:r>
              <a:rPr lang="en-US" altLang="zh-CN" sz="1900" dirty="0"/>
              <a:t>PHP</a:t>
            </a:r>
            <a:r>
              <a:rPr lang="zh-CN" altLang="en-US" sz="1900" dirty="0"/>
              <a:t>和前台</a:t>
            </a:r>
            <a:r>
              <a:rPr lang="en-US" altLang="zh-CN" sz="1900" dirty="0"/>
              <a:t>HTML</a:t>
            </a:r>
            <a:r>
              <a:rPr lang="zh-CN" altLang="en-US" sz="1900" dirty="0"/>
              <a:t>进行数据交互，对服务器相应浏览器请求形成初步认识。实现一个表单提交和反显的功能</a:t>
            </a:r>
            <a:r>
              <a:rPr lang="zh-CN" altLang="en-US" sz="1900" dirty="0" smtClean="0"/>
              <a:t>。</a:t>
            </a:r>
            <a:endParaRPr lang="en-US" altLang="zh-CN" sz="1900" dirty="0" smtClean="0"/>
          </a:p>
          <a:p>
            <a:pPr marL="360000" algn="just">
              <a:buFont typeface="Wingdings" panose="05000000000000000000" pitchFamily="2" charset="2"/>
              <a:buChar char="Ø"/>
            </a:pPr>
            <a:r>
              <a:rPr lang="zh-CN" altLang="en-US" sz="1800" dirty="0" smtClean="0"/>
              <a:t>学习</a:t>
            </a:r>
            <a:r>
              <a:rPr lang="en-US" altLang="zh-CN" sz="1800" dirty="0"/>
              <a:t>CSS</a:t>
            </a:r>
            <a:r>
              <a:rPr lang="zh-CN" altLang="en-US" sz="1800" dirty="0"/>
              <a:t>如何选中</a:t>
            </a:r>
            <a:r>
              <a:rPr lang="en-US" altLang="zh-CN" sz="1800" dirty="0"/>
              <a:t>HTML</a:t>
            </a:r>
            <a:r>
              <a:rPr lang="zh-CN" altLang="en-US" sz="1800" dirty="0"/>
              <a:t>元素并应用一些基本</a:t>
            </a:r>
            <a:r>
              <a:rPr lang="zh-CN" altLang="en-US" sz="1800" dirty="0" smtClean="0"/>
              <a:t>样式</a:t>
            </a:r>
            <a:endParaRPr lang="en-US" altLang="zh-CN" sz="1800" dirty="0" smtClean="0"/>
          </a:p>
          <a:p>
            <a:pPr marL="360000" algn="just">
              <a:buFont typeface="Wingdings" panose="05000000000000000000" pitchFamily="2" charset="2"/>
              <a:buChar char="Ø"/>
            </a:pPr>
            <a:r>
              <a:rPr lang="zh-CN" altLang="en-US" sz="1800" dirty="0"/>
              <a:t>把</a:t>
            </a:r>
            <a:r>
              <a:rPr lang="en-US" altLang="zh-CN" sz="1800" dirty="0"/>
              <a:t>PHP</a:t>
            </a:r>
            <a:r>
              <a:rPr lang="zh-CN" altLang="en-US" sz="1800" dirty="0"/>
              <a:t>连接本地或者远程数据库 </a:t>
            </a:r>
            <a:r>
              <a:rPr lang="en-US" altLang="zh-CN" sz="1800" dirty="0"/>
              <a:t>MySQL</a:t>
            </a:r>
            <a:r>
              <a:rPr lang="zh-CN" altLang="en-US" sz="1800" dirty="0"/>
              <a:t>（</a:t>
            </a:r>
            <a:r>
              <a:rPr lang="en-US" altLang="zh-CN" sz="1800" dirty="0"/>
              <a:t>MySQL </a:t>
            </a:r>
            <a:r>
              <a:rPr lang="zh-CN" altLang="en-US" sz="1800" dirty="0"/>
              <a:t>和 </a:t>
            </a:r>
            <a:r>
              <a:rPr lang="en-US" altLang="zh-CN" sz="1800" dirty="0"/>
              <a:t>SQL</a:t>
            </a:r>
            <a:r>
              <a:rPr lang="zh-CN" altLang="en-US" sz="1800" dirty="0"/>
              <a:t>现学现用够了</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跟完一个名校的网络编程课程（例如</a:t>
            </a:r>
            <a:r>
              <a:rPr lang="zh-CN" altLang="en-US" sz="1800" dirty="0" smtClean="0"/>
              <a:t>：</a:t>
            </a:r>
            <a:r>
              <a:rPr lang="en-US" altLang="zh-CN" sz="1800" dirty="0" smtClean="0"/>
              <a:t>Coursera</a:t>
            </a:r>
            <a:r>
              <a:rPr lang="zh-CN" altLang="en-US" sz="1800" dirty="0" smtClean="0"/>
              <a:t>、</a:t>
            </a:r>
            <a:r>
              <a:rPr lang="en-US" altLang="zh-CN" sz="1800" dirty="0" err="1" smtClean="0"/>
              <a:t>Udacity</a:t>
            </a:r>
            <a:r>
              <a:rPr lang="en-US" altLang="zh-CN" sz="1800" dirty="0" smtClean="0"/>
              <a:t>) </a:t>
            </a:r>
            <a:r>
              <a:rPr lang="zh-CN" altLang="en-US" sz="1800" dirty="0"/>
              <a:t>不要觉得需要多于一学期时间，大学生是全职一学期选</a:t>
            </a:r>
            <a:r>
              <a:rPr lang="en-US" altLang="zh-CN" sz="1800" dirty="0"/>
              <a:t>3-5</a:t>
            </a:r>
            <a:r>
              <a:rPr lang="zh-CN" altLang="en-US" sz="1800" dirty="0"/>
              <a:t>门课，你业余时间一定可以</a:t>
            </a:r>
            <a:r>
              <a:rPr lang="zh-CN" altLang="en-US" sz="1800" dirty="0" smtClean="0"/>
              <a:t>跟上</a:t>
            </a:r>
            <a:endParaRPr lang="en-US" altLang="zh-CN" sz="1800" dirty="0" smtClean="0"/>
          </a:p>
        </p:txBody>
      </p:sp>
    </p:spTree>
    <p:extLst>
      <p:ext uri="{BB962C8B-B14F-4D97-AF65-F5344CB8AC3E}">
        <p14:creationId xmlns:p14="http://schemas.microsoft.com/office/powerpoint/2010/main" val="332519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dirty="0" smtClean="0"/>
              <a:t>全栈工程师</a:t>
            </a:r>
            <a:endParaRPr lang="en-US" altLang="zh-CN" dirty="0" smtClean="0"/>
          </a:p>
          <a:p>
            <a:pPr marL="360000">
              <a:buFont typeface="Wingdings" panose="05000000000000000000" pitchFamily="2" charset="2"/>
              <a:buChar char="Ø"/>
            </a:pPr>
            <a:r>
              <a:rPr lang="zh-CN" altLang="en-US" sz="1900" dirty="0" smtClean="0"/>
              <a:t>什么是全栈工程师？</a:t>
            </a:r>
            <a:endParaRPr lang="en-US" altLang="zh-CN" sz="1900" dirty="0" smtClean="0"/>
          </a:p>
          <a:p>
            <a:pPr marL="360000">
              <a:buFont typeface="Wingdings" panose="05000000000000000000" pitchFamily="2" charset="2"/>
              <a:buChar char="Ø"/>
            </a:pPr>
            <a:r>
              <a:rPr lang="zh-CN" altLang="en-US" sz="1900" dirty="0" smtClean="0"/>
              <a:t>为什么成为全栈工程师如此重要？</a:t>
            </a:r>
            <a:endParaRPr lang="en-US" altLang="zh-CN" sz="1900" dirty="0" smtClean="0"/>
          </a:p>
          <a:p>
            <a:pPr marL="360000">
              <a:buFont typeface="Wingdings" panose="05000000000000000000" pitchFamily="2" charset="2"/>
              <a:buChar char="Ø"/>
            </a:pPr>
            <a:r>
              <a:rPr lang="zh-CN" altLang="en-US" sz="1900" dirty="0" smtClean="0"/>
              <a:t>一些基本观念</a:t>
            </a:r>
            <a:endParaRPr lang="en-US" altLang="zh-CN" sz="1900" dirty="0" smtClean="0"/>
          </a:p>
          <a:p>
            <a:pPr>
              <a:buFont typeface="Wingdings" panose="05000000000000000000" pitchFamily="2" charset="2"/>
              <a:buChar char="l"/>
            </a:pPr>
            <a:r>
              <a:rPr lang="zh-CN" altLang="en-US" dirty="0" smtClean="0"/>
              <a:t>基本概念</a:t>
            </a:r>
            <a:endParaRPr lang="en-US" altLang="zh-CN" dirty="0" smtClean="0"/>
          </a:p>
          <a:p>
            <a:pPr marL="360000">
              <a:buFont typeface="Wingdings" panose="05000000000000000000" pitchFamily="2" charset="2"/>
              <a:buChar char="Ø"/>
            </a:pPr>
            <a:r>
              <a:rPr lang="zh-CN" altLang="en-US" sz="1800" dirty="0" smtClean="0"/>
              <a:t>系统架构的基本组成</a:t>
            </a:r>
            <a:endParaRPr lang="en-US" altLang="zh-CN" sz="1800" dirty="0" smtClean="0"/>
          </a:p>
          <a:p>
            <a:pPr marL="360000">
              <a:buFont typeface="Wingdings" panose="05000000000000000000" pitchFamily="2" charset="2"/>
              <a:buChar char="Ø"/>
            </a:pPr>
            <a:r>
              <a:rPr lang="en-US" altLang="zh-CN" sz="1800" dirty="0" smtClean="0"/>
              <a:t>TCP</a:t>
            </a:r>
            <a:r>
              <a:rPr lang="zh-CN" altLang="en-US" sz="1800" dirty="0" smtClean="0"/>
              <a:t>协议</a:t>
            </a:r>
            <a:endParaRPr lang="en-US" altLang="zh-CN" sz="1800" dirty="0" smtClean="0"/>
          </a:p>
          <a:p>
            <a:pPr marL="360000">
              <a:buFont typeface="Wingdings" panose="05000000000000000000" pitchFamily="2" charset="2"/>
              <a:buChar char="Ø"/>
            </a:pPr>
            <a:r>
              <a:rPr lang="en-US" altLang="zh-CN" sz="1800" dirty="0" smtClean="0"/>
              <a:t>Http</a:t>
            </a:r>
            <a:r>
              <a:rPr lang="zh-CN" altLang="en-US" sz="1800" dirty="0" smtClean="0"/>
              <a:t>协议</a:t>
            </a:r>
            <a:endParaRPr lang="en-US" altLang="zh-CN" sz="1800" dirty="0" smtClean="0"/>
          </a:p>
          <a:p>
            <a:pPr marL="360000">
              <a:buFont typeface="Wingdings" panose="05000000000000000000" pitchFamily="2" charset="2"/>
              <a:buChar char="Ø"/>
            </a:pPr>
            <a:r>
              <a:rPr lang="en-US" altLang="zh-CN" sz="1800" dirty="0" smtClean="0"/>
              <a:t>MVC</a:t>
            </a:r>
            <a:r>
              <a:rPr lang="zh-CN" altLang="en-US" sz="1800" dirty="0" smtClean="0"/>
              <a:t>架构</a:t>
            </a:r>
            <a:endParaRPr lang="en-US" altLang="zh-CN" sz="1800" dirty="0" smtClean="0"/>
          </a:p>
          <a:p>
            <a:pPr>
              <a:buFont typeface="Wingdings" panose="05000000000000000000" pitchFamily="2" charset="2"/>
              <a:buChar char="l"/>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225285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初学者技能</a:t>
            </a:r>
            <a:r>
              <a:rPr lang="en-US" altLang="zh-CN" dirty="0"/>
              <a:t>(Beginner)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学习</a:t>
            </a:r>
            <a:r>
              <a:rPr lang="en-US" altLang="zh-CN" sz="1900" b="1" dirty="0"/>
              <a:t>Web</a:t>
            </a:r>
            <a:r>
              <a:rPr lang="zh-CN" altLang="en-US" sz="1900" b="1" dirty="0"/>
              <a:t>基础（</a:t>
            </a:r>
            <a:r>
              <a:rPr lang="en-US" altLang="zh-CN" sz="1900" b="1" dirty="0"/>
              <a:t>HTML/CSS/JS) + </a:t>
            </a:r>
            <a:r>
              <a:rPr lang="zh-CN" altLang="en-US" sz="1900" b="1" dirty="0"/>
              <a:t>服务器端技术 </a:t>
            </a:r>
            <a:r>
              <a:rPr lang="en-US" altLang="zh-CN" sz="1900" b="1" dirty="0"/>
              <a:t>(LAMP</a:t>
            </a:r>
            <a:r>
              <a:rPr lang="en-US" altLang="zh-CN" sz="1900" b="1" dirty="0" smtClean="0"/>
              <a:t>)</a:t>
            </a:r>
          </a:p>
          <a:p>
            <a:pPr marL="360000" algn="just">
              <a:buFont typeface="Wingdings" panose="05000000000000000000" pitchFamily="2" charset="2"/>
              <a:buChar char="Ø"/>
            </a:pPr>
            <a:r>
              <a:rPr lang="zh-CN" altLang="en-US" sz="1800" dirty="0"/>
              <a:t>学习一个</a:t>
            </a:r>
            <a:r>
              <a:rPr lang="en-US" altLang="zh-CN" sz="1800" dirty="0" err="1"/>
              <a:t>javascript</a:t>
            </a:r>
            <a:r>
              <a:rPr lang="zh-CN" altLang="en-US" sz="1800" dirty="0"/>
              <a:t>库（例如</a:t>
            </a:r>
            <a:r>
              <a:rPr lang="en-US" altLang="zh-CN" sz="1800" dirty="0"/>
              <a:t>jQuery </a:t>
            </a:r>
            <a:r>
              <a:rPr lang="zh-CN" altLang="en-US" sz="1800" dirty="0"/>
              <a:t>或 </a:t>
            </a:r>
            <a:r>
              <a:rPr lang="en-US" altLang="zh-CN" sz="1800" dirty="0" err="1"/>
              <a:t>ExtJS</a:t>
            </a:r>
            <a:r>
              <a:rPr lang="zh-CN" altLang="en-US" sz="1800" dirty="0"/>
              <a:t>）</a:t>
            </a:r>
            <a:r>
              <a:rPr lang="en-US" altLang="zh-CN" sz="1800" dirty="0"/>
              <a:t>+  Ajax (</a:t>
            </a:r>
            <a:r>
              <a:rPr lang="zh-CN" altLang="en-US" sz="1800" dirty="0"/>
              <a:t>异步读入一个服务器端图片或者数据库内容）</a:t>
            </a:r>
            <a:r>
              <a:rPr lang="en-US" altLang="zh-CN" sz="1800" dirty="0"/>
              <a:t>+JSON</a:t>
            </a:r>
            <a:r>
              <a:rPr lang="zh-CN" altLang="en-US" sz="1800" dirty="0" smtClean="0"/>
              <a:t>数据格式</a:t>
            </a:r>
            <a:endParaRPr lang="en-US" altLang="zh-CN" sz="1800" dirty="0" smtClean="0"/>
          </a:p>
          <a:p>
            <a:pPr marL="360000" algn="just">
              <a:buFont typeface="Wingdings" panose="05000000000000000000" pitchFamily="2" charset="2"/>
              <a:buChar char="Ø"/>
            </a:pPr>
            <a:r>
              <a:rPr lang="en-US" altLang="zh-CN" sz="1900" dirty="0"/>
              <a:t>HTTP: The Definitive Guide </a:t>
            </a:r>
            <a:r>
              <a:rPr lang="zh-CN" altLang="en-US" sz="1900" dirty="0"/>
              <a:t>读完前</a:t>
            </a:r>
            <a:r>
              <a:rPr lang="en-US" altLang="zh-CN" sz="1900" dirty="0"/>
              <a:t>4</a:t>
            </a:r>
            <a:r>
              <a:rPr lang="zh-CN" altLang="en-US" sz="1900" dirty="0"/>
              <a:t>章你就明白你每天上网用浏览器的时候发生的事情了</a:t>
            </a:r>
            <a:r>
              <a:rPr lang="en-US" altLang="zh-CN" sz="1900" dirty="0"/>
              <a:t>(proxy, gateway, browsers</a:t>
            </a:r>
            <a:r>
              <a:rPr lang="en-US" altLang="zh-CN" sz="1900" dirty="0" smtClean="0"/>
              <a:t>)</a:t>
            </a:r>
          </a:p>
          <a:p>
            <a:pPr marL="360000" algn="just">
              <a:buFont typeface="Wingdings" panose="05000000000000000000" pitchFamily="2" charset="2"/>
              <a:buChar char="Ø"/>
            </a:pPr>
            <a:r>
              <a:rPr lang="zh-CN" altLang="en-US" sz="1800" dirty="0"/>
              <a:t>做个小网站（例如：一个小的留言板，支持用户登录，</a:t>
            </a:r>
            <a:r>
              <a:rPr lang="en-US" altLang="zh-CN" sz="1800" dirty="0"/>
              <a:t>Cookie/Session</a:t>
            </a:r>
            <a:r>
              <a:rPr lang="zh-CN" altLang="en-US" sz="1800" dirty="0"/>
              <a:t>，增、删、改、查，上传图片附件，分页显示</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买个域名，租个空间，做个自己的</a:t>
            </a:r>
            <a:r>
              <a:rPr lang="zh-CN" altLang="en-US" sz="1800" dirty="0" smtClean="0"/>
              <a:t>网站</a:t>
            </a:r>
            <a:endParaRPr lang="en-US" altLang="zh-CN" sz="1800" dirty="0" smtClean="0"/>
          </a:p>
        </p:txBody>
      </p:sp>
    </p:spTree>
    <p:extLst>
      <p:ext uri="{BB962C8B-B14F-4D97-AF65-F5344CB8AC3E}">
        <p14:creationId xmlns:p14="http://schemas.microsoft.com/office/powerpoint/2010/main" val="1820122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中级技能</a:t>
            </a:r>
            <a:r>
              <a:rPr lang="en-US" altLang="zh-CN" dirty="0" smtClean="0"/>
              <a:t>(Advanced)</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en-US" altLang="zh-CN" sz="1900" b="1" dirty="0"/>
              <a:t>C</a:t>
            </a:r>
            <a:r>
              <a:rPr lang="zh-CN" altLang="en-US" sz="1900" b="1" dirty="0"/>
              <a:t>语言和操作系统调用</a:t>
            </a:r>
            <a:endParaRPr lang="en-US" altLang="zh-CN" sz="1900" b="1" dirty="0" smtClean="0"/>
          </a:p>
          <a:p>
            <a:pPr marL="360000" algn="just">
              <a:buFont typeface="Wingdings" panose="05000000000000000000" pitchFamily="2" charset="2"/>
              <a:buChar char="Ø"/>
            </a:pPr>
            <a:r>
              <a:rPr lang="zh-CN" altLang="en-US" sz="1800" dirty="0"/>
              <a:t>重新学</a:t>
            </a:r>
            <a:r>
              <a:rPr lang="en-US" altLang="zh-CN" sz="1800" dirty="0"/>
              <a:t>C</a:t>
            </a:r>
            <a:r>
              <a:rPr lang="zh-CN" altLang="en-US" sz="1800" dirty="0"/>
              <a:t>语言，理解指针和内存模型，用</a:t>
            </a:r>
            <a:r>
              <a:rPr lang="en-US" altLang="zh-CN" sz="1800" dirty="0"/>
              <a:t>C</a:t>
            </a:r>
            <a:r>
              <a:rPr lang="zh-CN" altLang="en-US" sz="1800" dirty="0"/>
              <a:t>语言实现一下各种经典的算法和数据结构。推荐</a:t>
            </a:r>
            <a:r>
              <a:rPr lang="en-US" altLang="zh-CN" sz="1800" dirty="0"/>
              <a:t>《</a:t>
            </a:r>
            <a:r>
              <a:rPr lang="zh-CN" altLang="en-US" sz="1800" u="sng" dirty="0">
                <a:solidFill>
                  <a:srgbClr val="00B050"/>
                </a:solidFill>
              </a:rPr>
              <a:t>计算机程序设计艺术</a:t>
            </a:r>
            <a:r>
              <a:rPr lang="en-US" altLang="zh-CN" sz="1800" dirty="0"/>
              <a:t>》</a:t>
            </a:r>
            <a:r>
              <a:rPr lang="zh-CN" altLang="en-US" sz="1800" dirty="0"/>
              <a:t>、</a:t>
            </a:r>
            <a:r>
              <a:rPr lang="en-US" altLang="zh-CN" sz="1800" dirty="0"/>
              <a:t>《</a:t>
            </a:r>
            <a:r>
              <a:rPr lang="zh-CN" altLang="en-US" sz="1800" u="sng" dirty="0">
                <a:solidFill>
                  <a:srgbClr val="00B050"/>
                </a:solidFill>
              </a:rPr>
              <a:t>算法导论</a:t>
            </a:r>
            <a:r>
              <a:rPr lang="en-US" altLang="zh-CN" sz="1800" dirty="0"/>
              <a:t>》</a:t>
            </a:r>
            <a:r>
              <a:rPr lang="zh-CN" altLang="en-US" sz="1800" dirty="0"/>
              <a:t>和</a:t>
            </a:r>
            <a:r>
              <a:rPr lang="en-US" altLang="zh-CN" sz="1800" dirty="0"/>
              <a:t>《</a:t>
            </a:r>
            <a:r>
              <a:rPr lang="zh-CN" altLang="en-US" sz="1800" u="sng" dirty="0">
                <a:solidFill>
                  <a:srgbClr val="00B050"/>
                </a:solidFill>
              </a:rPr>
              <a:t>编程珠玑</a:t>
            </a:r>
            <a:r>
              <a:rPr lang="en-US" altLang="zh-CN" sz="1800" dirty="0"/>
              <a:t>》</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学习（麻省理工免费课程）计算机科学和编程导论</a:t>
            </a:r>
            <a:endParaRPr lang="en-US" altLang="zh-CN" sz="1800" dirty="0" smtClean="0"/>
          </a:p>
          <a:p>
            <a:pPr marL="360000" algn="just">
              <a:buFont typeface="Wingdings" panose="05000000000000000000" pitchFamily="2" charset="2"/>
              <a:buChar char="Ø"/>
            </a:pPr>
            <a:r>
              <a:rPr lang="zh-CN" altLang="en-US" sz="1800" dirty="0"/>
              <a:t>学习（麻省理工免费课程）</a:t>
            </a:r>
            <a:r>
              <a:rPr lang="en-US" altLang="zh-CN" sz="1800" dirty="0"/>
              <a:t>C</a:t>
            </a:r>
            <a:r>
              <a:rPr lang="zh-CN" altLang="en-US" sz="1800" dirty="0"/>
              <a:t>语言内存</a:t>
            </a:r>
            <a:r>
              <a:rPr lang="zh-CN" altLang="en-US" sz="1800" dirty="0" smtClean="0"/>
              <a:t>管理</a:t>
            </a:r>
            <a:endParaRPr lang="en-US" altLang="zh-CN" sz="1800" dirty="0" smtClean="0"/>
          </a:p>
        </p:txBody>
      </p:sp>
    </p:spTree>
    <p:extLst>
      <p:ext uri="{BB962C8B-B14F-4D97-AF65-F5344CB8AC3E}">
        <p14:creationId xmlns:p14="http://schemas.microsoft.com/office/powerpoint/2010/main" val="1847698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中级技能</a:t>
            </a:r>
            <a:r>
              <a:rPr lang="en-US" altLang="zh-CN" dirty="0"/>
              <a:t>(Advanced)</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学习</a:t>
            </a:r>
            <a:r>
              <a:rPr lang="en-US" altLang="zh-CN" sz="1900" b="1" dirty="0"/>
              <a:t>Unix/Linux</a:t>
            </a:r>
            <a:r>
              <a:rPr lang="zh-CN" altLang="en-US" sz="1900" b="1" dirty="0"/>
              <a:t>系统调用（</a:t>
            </a:r>
            <a:r>
              <a:rPr lang="en-US" altLang="zh-CN" sz="1900" b="1" dirty="0"/>
              <a:t>Unix</a:t>
            </a:r>
            <a:r>
              <a:rPr lang="zh-CN" altLang="en-US" sz="1900" b="1" dirty="0"/>
              <a:t>高级环境编程），，了解系统层面的东西。</a:t>
            </a:r>
            <a:endParaRPr lang="en-US" altLang="zh-CN" sz="1900" b="1" dirty="0" smtClean="0"/>
          </a:p>
          <a:p>
            <a:pPr marL="360000" algn="just">
              <a:buFont typeface="Wingdings" panose="05000000000000000000" pitchFamily="2" charset="2"/>
              <a:buChar char="Ø"/>
            </a:pPr>
            <a:r>
              <a:rPr lang="zh-CN" altLang="en-US" sz="1800" dirty="0"/>
              <a:t>用这些系统知识操作一下文件系统，用户（实现一个可以拷贝目录树的小程序）</a:t>
            </a:r>
            <a:endParaRPr lang="en-US" altLang="zh-CN" sz="1800" dirty="0" smtClean="0"/>
          </a:p>
          <a:p>
            <a:pPr marL="360000" algn="just">
              <a:buFont typeface="Wingdings" panose="05000000000000000000" pitchFamily="2" charset="2"/>
              <a:buChar char="Ø"/>
            </a:pPr>
            <a:r>
              <a:rPr lang="zh-CN" altLang="en-US" sz="1800" dirty="0"/>
              <a:t>用</a:t>
            </a:r>
            <a:r>
              <a:rPr lang="en-US" altLang="zh-CN" sz="1800" dirty="0"/>
              <a:t>fork/wait/</a:t>
            </a:r>
            <a:r>
              <a:rPr lang="en-US" altLang="zh-CN" sz="1800" dirty="0" err="1"/>
              <a:t>waitpid</a:t>
            </a:r>
            <a:r>
              <a:rPr lang="zh-CN" altLang="en-US" sz="1800" dirty="0"/>
              <a:t>写一个多进程的程序，用</a:t>
            </a:r>
            <a:r>
              <a:rPr lang="en-US" altLang="zh-CN" sz="1800" dirty="0" err="1"/>
              <a:t>pthread</a:t>
            </a:r>
            <a:r>
              <a:rPr lang="zh-CN" altLang="en-US" sz="1800" dirty="0"/>
              <a:t>写一个多线程带同步或互斥的程序。多进程多进程购票的</a:t>
            </a:r>
            <a:r>
              <a:rPr lang="zh-CN" altLang="en-US" sz="1800" dirty="0" smtClean="0"/>
              <a:t>程序</a:t>
            </a:r>
            <a:endParaRPr lang="en-US" altLang="zh-CN" sz="1800" dirty="0" smtClean="0"/>
          </a:p>
          <a:p>
            <a:pPr marL="360000" algn="just">
              <a:buFont typeface="Wingdings" panose="05000000000000000000" pitchFamily="2" charset="2"/>
              <a:buChar char="Ø"/>
            </a:pPr>
            <a:r>
              <a:rPr lang="zh-CN" altLang="en-US" sz="1800" dirty="0"/>
              <a:t>用</a:t>
            </a:r>
            <a:r>
              <a:rPr lang="en-US" altLang="zh-CN" sz="1800" dirty="0"/>
              <a:t>signal/kill/raise/alarm/pause/</a:t>
            </a:r>
            <a:r>
              <a:rPr lang="en-US" altLang="zh-CN" sz="1800" dirty="0" err="1"/>
              <a:t>sigprocmask</a:t>
            </a:r>
            <a:r>
              <a:rPr lang="zh-CN" altLang="en-US" sz="1800" dirty="0"/>
              <a:t>实现一个多进程间的信号量通信的</a:t>
            </a:r>
            <a:r>
              <a:rPr lang="zh-CN" altLang="en-US" sz="1800" dirty="0" smtClean="0"/>
              <a:t>程序</a:t>
            </a:r>
            <a:endParaRPr lang="en-US" altLang="zh-CN" sz="1800" dirty="0" smtClean="0"/>
          </a:p>
          <a:p>
            <a:pPr marL="360000" algn="just">
              <a:buFont typeface="Wingdings" panose="05000000000000000000" pitchFamily="2" charset="2"/>
              <a:buChar char="Ø"/>
            </a:pPr>
            <a:r>
              <a:rPr lang="zh-CN" altLang="en-US" sz="1800" dirty="0"/>
              <a:t>学会使用</a:t>
            </a:r>
            <a:r>
              <a:rPr lang="en-US" altLang="zh-CN" sz="1800" dirty="0" err="1"/>
              <a:t>makefile</a:t>
            </a:r>
            <a:r>
              <a:rPr lang="zh-CN" altLang="en-US" sz="1800" dirty="0"/>
              <a:t>来</a:t>
            </a:r>
            <a:r>
              <a:rPr lang="zh-CN" altLang="en-US" sz="1800" dirty="0" smtClean="0"/>
              <a:t>编译程序</a:t>
            </a:r>
            <a:endParaRPr lang="en-US" altLang="zh-CN" sz="1800" dirty="0" smtClean="0"/>
          </a:p>
          <a:p>
            <a:pPr marL="360000" algn="just">
              <a:buFont typeface="Wingdings" panose="05000000000000000000" pitchFamily="2" charset="2"/>
              <a:buChar char="Ø"/>
            </a:pPr>
            <a:r>
              <a:rPr lang="en-US" altLang="zh-CN" sz="1800" dirty="0"/>
              <a:t>IPC</a:t>
            </a:r>
            <a:r>
              <a:rPr lang="zh-CN" altLang="en-US" sz="1800" dirty="0"/>
              <a:t>和</a:t>
            </a:r>
            <a:r>
              <a:rPr lang="en-US" altLang="zh-CN" sz="1800" dirty="0"/>
              <a:t>Socket</a:t>
            </a:r>
            <a:r>
              <a:rPr lang="zh-CN" altLang="en-US" sz="1800" dirty="0"/>
              <a:t>的东西可以放到高级中来</a:t>
            </a:r>
            <a:r>
              <a:rPr lang="zh-CN" altLang="en-US" sz="1800" dirty="0" smtClean="0"/>
              <a:t>实践</a:t>
            </a:r>
            <a:endParaRPr lang="en-US" altLang="zh-CN" sz="1800" dirty="0" smtClean="0"/>
          </a:p>
        </p:txBody>
      </p:sp>
    </p:spTree>
    <p:extLst>
      <p:ext uri="{BB962C8B-B14F-4D97-AF65-F5344CB8AC3E}">
        <p14:creationId xmlns:p14="http://schemas.microsoft.com/office/powerpoint/2010/main" val="3114947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中级技能</a:t>
            </a:r>
            <a:r>
              <a:rPr lang="en-US" altLang="zh-CN" dirty="0"/>
              <a:t>(Advanced)</a:t>
            </a:r>
            <a:endParaRPr lang="zh-CN" altLang="en-US" dirty="0"/>
          </a:p>
        </p:txBody>
      </p:sp>
      <p:sp>
        <p:nvSpPr>
          <p:cNvPr id="4" name="内容占位符 2"/>
          <p:cNvSpPr>
            <a:spLocks noGrp="1"/>
          </p:cNvSpPr>
          <p:nvPr>
            <p:ph idx="1"/>
          </p:nvPr>
        </p:nvSpPr>
        <p:spPr/>
        <p:txBody>
          <a:bodyPr>
            <a:normAutofit/>
          </a:bodyPr>
          <a:lstStyle/>
          <a:p>
            <a:pPr>
              <a:buFont typeface="Wingdings" panose="05000000000000000000" pitchFamily="2" charset="2"/>
              <a:buChar char="l"/>
            </a:pPr>
            <a:r>
              <a:rPr lang="zh-CN" altLang="en-US" sz="1900" b="1" dirty="0"/>
              <a:t>学习</a:t>
            </a:r>
            <a:r>
              <a:rPr lang="en-US" altLang="zh-CN" sz="1900" b="1" dirty="0"/>
              <a:t>Java</a:t>
            </a:r>
            <a:endParaRPr lang="en-US" altLang="zh-CN" sz="1900" b="1" dirty="0" smtClean="0"/>
          </a:p>
          <a:p>
            <a:pPr marL="360000" algn="just">
              <a:buFont typeface="Wingdings" panose="05000000000000000000" pitchFamily="2" charset="2"/>
              <a:buChar char="Ø"/>
            </a:pPr>
            <a:r>
              <a:rPr lang="en-US" altLang="zh-CN" sz="1800" dirty="0"/>
              <a:t>Java </a:t>
            </a:r>
            <a:r>
              <a:rPr lang="zh-CN" altLang="en-US" sz="1800" dirty="0"/>
              <a:t>的学习主要是看经典的</a:t>
            </a:r>
            <a:r>
              <a:rPr lang="en-US" altLang="zh-CN" sz="1800" dirty="0"/>
              <a:t>Core Java 《</a:t>
            </a:r>
            <a:r>
              <a:rPr lang="en-US" altLang="zh-CN" sz="1800" u="sng" dirty="0">
                <a:solidFill>
                  <a:srgbClr val="00B050"/>
                </a:solidFill>
              </a:rPr>
              <a:t>Java </a:t>
            </a:r>
            <a:r>
              <a:rPr lang="zh-CN" altLang="en-US" sz="1800" u="sng" dirty="0">
                <a:solidFill>
                  <a:srgbClr val="00B050"/>
                </a:solidFill>
              </a:rPr>
              <a:t>核心技术编程</a:t>
            </a:r>
            <a:r>
              <a:rPr lang="en-US" altLang="zh-CN" sz="1800" dirty="0"/>
              <a:t>》</a:t>
            </a:r>
            <a:r>
              <a:rPr lang="zh-CN" altLang="en-US" sz="1800" dirty="0"/>
              <a:t>和</a:t>
            </a:r>
            <a:r>
              <a:rPr lang="en-US" altLang="zh-CN" sz="1800" dirty="0"/>
              <a:t>《</a:t>
            </a:r>
            <a:r>
              <a:rPr lang="en-US" altLang="zh-CN" sz="1800" u="sng" dirty="0">
                <a:solidFill>
                  <a:srgbClr val="00B050"/>
                </a:solidFill>
              </a:rPr>
              <a:t>Java</a:t>
            </a:r>
            <a:r>
              <a:rPr lang="zh-CN" altLang="en-US" sz="1800" u="sng" dirty="0">
                <a:solidFill>
                  <a:srgbClr val="00B050"/>
                </a:solidFill>
              </a:rPr>
              <a:t>编程思想</a:t>
            </a:r>
            <a:r>
              <a:rPr lang="en-US" altLang="zh-CN" sz="1800" dirty="0"/>
              <a:t>》</a:t>
            </a:r>
            <a:r>
              <a:rPr lang="zh-CN" altLang="en-US" sz="1800" dirty="0"/>
              <a:t>（有两卷</a:t>
            </a:r>
            <a:r>
              <a:rPr lang="zh-CN" altLang="en-US" sz="1800" dirty="0" smtClean="0"/>
              <a:t>，第一卷足够了</a:t>
            </a:r>
            <a:r>
              <a:rPr lang="zh-CN" altLang="en-US" sz="1800" dirty="0"/>
              <a:t>，因为</a:t>
            </a:r>
            <a:r>
              <a:rPr lang="en-US" altLang="zh-CN" sz="1800" dirty="0"/>
              <a:t>Java</a:t>
            </a:r>
            <a:r>
              <a:rPr lang="zh-CN" altLang="en-US" sz="1800" dirty="0"/>
              <a:t>的图形界面了解就可以了</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学习</a:t>
            </a:r>
            <a:r>
              <a:rPr lang="en-US" altLang="zh-CN" sz="1800" dirty="0"/>
              <a:t>JDK</a:t>
            </a:r>
            <a:r>
              <a:rPr lang="zh-CN" altLang="en-US" sz="1800" dirty="0"/>
              <a:t>，学会查阅</a:t>
            </a:r>
            <a:r>
              <a:rPr lang="en-US" altLang="zh-CN" sz="1800" dirty="0"/>
              <a:t>Java API Doc </a:t>
            </a:r>
            <a:endParaRPr lang="en-US" altLang="zh-CN" sz="1800" dirty="0" smtClean="0"/>
          </a:p>
          <a:p>
            <a:pPr marL="360000" algn="just">
              <a:buFont typeface="Wingdings" panose="05000000000000000000" pitchFamily="2" charset="2"/>
              <a:buChar char="Ø"/>
            </a:pPr>
            <a:r>
              <a:rPr lang="zh-CN" altLang="en-US" sz="1800" dirty="0"/>
              <a:t>了解一下</a:t>
            </a:r>
            <a:r>
              <a:rPr lang="en-US" altLang="zh-CN" sz="1800" dirty="0"/>
              <a:t>Java</a:t>
            </a:r>
            <a:r>
              <a:rPr lang="zh-CN" altLang="en-US" sz="1800" dirty="0"/>
              <a:t>这种虚拟机语言和</a:t>
            </a:r>
            <a:r>
              <a:rPr lang="en-US" altLang="zh-CN" sz="1800" dirty="0"/>
              <a:t>C</a:t>
            </a:r>
            <a:r>
              <a:rPr lang="zh-CN" altLang="en-US" sz="1800" dirty="0"/>
              <a:t>和</a:t>
            </a:r>
            <a:r>
              <a:rPr lang="en-US" altLang="zh-CN" sz="1800" dirty="0"/>
              <a:t>Python</a:t>
            </a:r>
            <a:r>
              <a:rPr lang="zh-CN" altLang="en-US" sz="1800" dirty="0"/>
              <a:t>语言在编译和执行上的差别。从</a:t>
            </a:r>
            <a:r>
              <a:rPr lang="en-US" altLang="zh-CN" sz="1800" dirty="0"/>
              <a:t>C</a:t>
            </a:r>
            <a:r>
              <a:rPr lang="zh-CN" altLang="en-US" sz="1800" dirty="0"/>
              <a:t>、</a:t>
            </a:r>
            <a:r>
              <a:rPr lang="en-US" altLang="zh-CN" sz="1800" dirty="0"/>
              <a:t>Java</a:t>
            </a:r>
            <a:r>
              <a:rPr lang="zh-CN" altLang="en-US" sz="1800" dirty="0"/>
              <a:t>、</a:t>
            </a:r>
            <a:r>
              <a:rPr lang="en-US" altLang="zh-CN" sz="1800" dirty="0"/>
              <a:t>Python</a:t>
            </a:r>
            <a:r>
              <a:rPr lang="zh-CN" altLang="en-US" sz="1800" dirty="0"/>
              <a:t>思考一下“跨平台”这种</a:t>
            </a:r>
            <a:r>
              <a:rPr lang="zh-CN" altLang="en-US" sz="1800" dirty="0" smtClean="0"/>
              <a:t>技术</a:t>
            </a:r>
            <a:endParaRPr lang="en-US" altLang="zh-CN" sz="1800" dirty="0" smtClean="0"/>
          </a:p>
          <a:p>
            <a:pPr marL="360000" algn="just">
              <a:buFont typeface="Wingdings" panose="05000000000000000000" pitchFamily="2" charset="2"/>
              <a:buChar char="Ø"/>
            </a:pPr>
            <a:r>
              <a:rPr lang="zh-CN" altLang="en-US" sz="1800" dirty="0"/>
              <a:t>学会使用</a:t>
            </a:r>
            <a:r>
              <a:rPr lang="en-US" altLang="zh-CN" sz="1800" dirty="0"/>
              <a:t>IDE Eclipse</a:t>
            </a:r>
            <a:r>
              <a:rPr lang="zh-CN" altLang="en-US" sz="1800" dirty="0"/>
              <a:t>，使用</a:t>
            </a:r>
            <a:r>
              <a:rPr lang="en-US" altLang="zh-CN" sz="1800" dirty="0"/>
              <a:t>Eclipse </a:t>
            </a:r>
            <a:r>
              <a:rPr lang="zh-CN" altLang="en-US" sz="1800" dirty="0"/>
              <a:t>编译，调试和开发</a:t>
            </a:r>
            <a:r>
              <a:rPr lang="en-US" altLang="zh-CN" sz="1800" dirty="0"/>
              <a:t>Java</a:t>
            </a:r>
            <a:r>
              <a:rPr lang="zh-CN" altLang="en-US" sz="1800" dirty="0" smtClean="0"/>
              <a:t>程序</a:t>
            </a:r>
            <a:endParaRPr lang="en-US" altLang="zh-CN" sz="1800" dirty="0" smtClean="0"/>
          </a:p>
          <a:p>
            <a:pPr marL="360000" algn="just">
              <a:buFont typeface="Wingdings" panose="05000000000000000000" pitchFamily="2" charset="2"/>
              <a:buChar char="Ø"/>
            </a:pPr>
            <a:r>
              <a:rPr lang="zh-CN" altLang="en-US" sz="1800" dirty="0"/>
              <a:t>建一个</a:t>
            </a:r>
            <a:r>
              <a:rPr lang="en-US" altLang="zh-CN" sz="1800" dirty="0"/>
              <a:t>Tomcat</a:t>
            </a:r>
            <a:r>
              <a:rPr lang="zh-CN" altLang="en-US" sz="1800" dirty="0"/>
              <a:t>的网站，尝试一下</a:t>
            </a:r>
            <a:r>
              <a:rPr lang="en-US" altLang="zh-CN" sz="1800" dirty="0"/>
              <a:t>JSP/Servlet/JDBC/MySQL</a:t>
            </a:r>
            <a:r>
              <a:rPr lang="zh-CN" altLang="en-US" sz="1800" dirty="0"/>
              <a:t>的</a:t>
            </a:r>
            <a:r>
              <a:rPr lang="en-US" altLang="zh-CN" sz="1800" dirty="0"/>
              <a:t>Web</a:t>
            </a:r>
            <a:r>
              <a:rPr lang="zh-CN" altLang="en-US" sz="1800" dirty="0"/>
              <a:t>开发。把前面所说的那个</a:t>
            </a:r>
            <a:r>
              <a:rPr lang="en-US" altLang="zh-CN" sz="1800" dirty="0"/>
              <a:t>PHP</a:t>
            </a:r>
            <a:r>
              <a:rPr lang="zh-CN" altLang="en-US" sz="1800" dirty="0"/>
              <a:t>的小项目试着用</a:t>
            </a:r>
            <a:r>
              <a:rPr lang="en-US" altLang="zh-CN" sz="1800" dirty="0"/>
              <a:t>JSP</a:t>
            </a:r>
            <a:r>
              <a:rPr lang="zh-CN" altLang="en-US" sz="1800" dirty="0"/>
              <a:t>和</a:t>
            </a:r>
            <a:r>
              <a:rPr lang="en-US" altLang="zh-CN" sz="1800" dirty="0"/>
              <a:t>Servlet</a:t>
            </a:r>
            <a:r>
              <a:rPr lang="zh-CN" altLang="en-US" sz="1800" dirty="0"/>
              <a:t>实现一下。</a:t>
            </a:r>
            <a:endParaRPr lang="en-US" altLang="zh-CN" sz="1800" dirty="0" smtClean="0"/>
          </a:p>
        </p:txBody>
      </p:sp>
    </p:spTree>
    <p:extLst>
      <p:ext uri="{BB962C8B-B14F-4D97-AF65-F5344CB8AC3E}">
        <p14:creationId xmlns:p14="http://schemas.microsoft.com/office/powerpoint/2010/main" val="2841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中级技能</a:t>
            </a:r>
            <a:r>
              <a:rPr lang="en-US" altLang="zh-CN" dirty="0"/>
              <a:t>(Advanced)</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学习关系型数据库</a:t>
            </a:r>
            <a:endParaRPr lang="en-US" altLang="zh-CN" sz="1900" b="1" dirty="0" smtClean="0"/>
          </a:p>
          <a:p>
            <a:pPr marL="360000" algn="just">
              <a:buFont typeface="Wingdings" panose="05000000000000000000" pitchFamily="2" charset="2"/>
              <a:buChar char="Ø"/>
            </a:pPr>
            <a:r>
              <a:rPr lang="zh-CN" altLang="en-US" sz="1800" dirty="0"/>
              <a:t>你可以安装</a:t>
            </a:r>
            <a:r>
              <a:rPr lang="en-US" altLang="zh-CN" sz="1800" dirty="0" smtClean="0"/>
              <a:t>Microsoft SQLServer</a:t>
            </a:r>
            <a:r>
              <a:rPr lang="zh-CN" altLang="en-US" sz="1800" dirty="0"/>
              <a:t>或</a:t>
            </a:r>
            <a:r>
              <a:rPr lang="en-US" altLang="zh-CN" sz="1800" dirty="0"/>
              <a:t>MySQL</a:t>
            </a:r>
            <a:r>
              <a:rPr lang="zh-CN" altLang="en-US" sz="1800" dirty="0"/>
              <a:t>来学习</a:t>
            </a:r>
            <a:r>
              <a:rPr lang="zh-CN" altLang="en-US" sz="1800" dirty="0" smtClean="0"/>
              <a:t>数据库</a:t>
            </a:r>
            <a:endParaRPr lang="en-US" altLang="zh-CN" sz="1800" dirty="0" smtClean="0"/>
          </a:p>
          <a:p>
            <a:pPr marL="360000" algn="just">
              <a:buFont typeface="Wingdings" panose="05000000000000000000" pitchFamily="2" charset="2"/>
              <a:buChar char="Ø"/>
            </a:pPr>
            <a:r>
              <a:rPr lang="zh-CN" altLang="en-US" sz="1800" dirty="0" smtClean="0"/>
              <a:t>学习</a:t>
            </a:r>
            <a:r>
              <a:rPr lang="zh-CN" altLang="en-US" sz="1800" dirty="0"/>
              <a:t>教科书里数据库设计的那几个范式，</a:t>
            </a:r>
            <a:r>
              <a:rPr lang="en-US" altLang="zh-CN" sz="1800" dirty="0"/>
              <a:t>1NF</a:t>
            </a:r>
            <a:r>
              <a:rPr lang="zh-CN" altLang="en-US" sz="1800" dirty="0"/>
              <a:t>，</a:t>
            </a:r>
            <a:r>
              <a:rPr lang="en-US" altLang="zh-CN" sz="1800" dirty="0"/>
              <a:t>2NF</a:t>
            </a:r>
            <a:r>
              <a:rPr lang="zh-CN" altLang="en-US" sz="1800" dirty="0"/>
              <a:t>，</a:t>
            </a:r>
            <a:r>
              <a:rPr lang="en-US" altLang="zh-CN" sz="1800" dirty="0" smtClean="0"/>
              <a:t>3NF</a:t>
            </a:r>
            <a:endParaRPr lang="en-US" altLang="zh-CN" sz="1800" dirty="0"/>
          </a:p>
          <a:p>
            <a:pPr marL="360000" algn="just">
              <a:buFont typeface="Wingdings" panose="05000000000000000000" pitchFamily="2" charset="2"/>
              <a:buChar char="Ø"/>
            </a:pPr>
            <a:r>
              <a:rPr lang="zh-CN" altLang="en-US" sz="1800" dirty="0"/>
              <a:t>学习数据库的存过，触发器，视图，建索引，游标</a:t>
            </a:r>
            <a:r>
              <a:rPr lang="zh-CN" altLang="en-US" sz="1800" dirty="0" smtClean="0"/>
              <a:t>等</a:t>
            </a:r>
            <a:endParaRPr lang="en-US" altLang="zh-CN" sz="1800" dirty="0" smtClean="0"/>
          </a:p>
          <a:p>
            <a:pPr marL="360000" algn="just">
              <a:buFont typeface="Wingdings" panose="05000000000000000000" pitchFamily="2" charset="2"/>
              <a:buChar char="Ø"/>
            </a:pPr>
            <a:r>
              <a:rPr lang="zh-CN" altLang="en-US" sz="1800" dirty="0"/>
              <a:t>学习</a:t>
            </a:r>
            <a:r>
              <a:rPr lang="en-US" altLang="zh-CN" sz="1800" dirty="0"/>
              <a:t>SQL</a:t>
            </a:r>
            <a:r>
              <a:rPr lang="zh-CN" altLang="en-US" sz="1800" dirty="0"/>
              <a:t>语句，明白表连接的各种</a:t>
            </a:r>
            <a:r>
              <a:rPr lang="zh-CN" altLang="en-US" sz="1800" dirty="0" smtClean="0"/>
              <a:t>概念</a:t>
            </a:r>
            <a:endParaRPr lang="en-US" altLang="zh-CN" sz="1800" dirty="0" smtClean="0"/>
          </a:p>
          <a:p>
            <a:pPr marL="360000" algn="just">
              <a:buFont typeface="Wingdings" panose="05000000000000000000" pitchFamily="2" charset="2"/>
              <a:buChar char="Ø"/>
            </a:pPr>
            <a:r>
              <a:rPr lang="zh-CN" altLang="en-US" sz="1800" dirty="0" smtClean="0"/>
              <a:t>学习如何</a:t>
            </a:r>
            <a:r>
              <a:rPr lang="zh-CN" altLang="en-US" sz="1800" dirty="0"/>
              <a:t>优化数据库</a:t>
            </a:r>
            <a:r>
              <a:rPr lang="zh-CN" altLang="en-US" sz="1800" dirty="0" smtClean="0"/>
              <a:t>查询</a:t>
            </a:r>
            <a:endParaRPr lang="en-US" altLang="zh-CN" sz="1800" dirty="0" smtClean="0"/>
          </a:p>
          <a:p>
            <a:pPr marL="360000" algn="just">
              <a:buFont typeface="Wingdings" panose="05000000000000000000" pitchFamily="2" charset="2"/>
              <a:buChar char="Ø"/>
            </a:pPr>
            <a:r>
              <a:rPr lang="zh-CN" altLang="en-US" sz="1800" dirty="0" smtClean="0"/>
              <a:t>设计</a:t>
            </a:r>
            <a:r>
              <a:rPr lang="zh-CN" altLang="en-US" sz="1800" dirty="0"/>
              <a:t>一个论坛的数据库，至少满足</a:t>
            </a:r>
            <a:r>
              <a:rPr lang="en-US" altLang="zh-CN" sz="1800" dirty="0"/>
              <a:t>3NF</a:t>
            </a:r>
            <a:r>
              <a:rPr lang="zh-CN" altLang="en-US" sz="1800" dirty="0"/>
              <a:t>，使用</a:t>
            </a:r>
            <a:r>
              <a:rPr lang="en-US" altLang="zh-CN" sz="1800" dirty="0"/>
              <a:t>SQL</a:t>
            </a:r>
            <a:r>
              <a:rPr lang="zh-CN" altLang="en-US" sz="1800" dirty="0"/>
              <a:t>语句查询本周，本月的最新文章，评论最多的文章，最活跃用户</a:t>
            </a:r>
            <a:endParaRPr lang="en-US" altLang="zh-CN" sz="1800" dirty="0" smtClean="0"/>
          </a:p>
        </p:txBody>
      </p:sp>
    </p:spTree>
    <p:extLst>
      <p:ext uri="{BB962C8B-B14F-4D97-AF65-F5344CB8AC3E}">
        <p14:creationId xmlns:p14="http://schemas.microsoft.com/office/powerpoint/2010/main" val="462485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中级技能</a:t>
            </a:r>
            <a:r>
              <a:rPr lang="en-US" altLang="zh-CN" dirty="0"/>
              <a:t>(Advanced)</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一些开发工具</a:t>
            </a:r>
            <a:endParaRPr lang="en-US" altLang="zh-CN" sz="1900" b="1" dirty="0" smtClean="0"/>
          </a:p>
          <a:p>
            <a:pPr marL="360000" algn="just">
              <a:buFont typeface="Wingdings" panose="05000000000000000000" pitchFamily="2" charset="2"/>
              <a:buChar char="Ø"/>
            </a:pPr>
            <a:r>
              <a:rPr lang="zh-CN" altLang="en-US" sz="1800" dirty="0"/>
              <a:t>学会使用</a:t>
            </a:r>
            <a:r>
              <a:rPr lang="en-US" altLang="zh-CN" sz="1800" dirty="0"/>
              <a:t>SVN</a:t>
            </a:r>
            <a:r>
              <a:rPr lang="zh-CN" altLang="en-US" sz="1800" dirty="0"/>
              <a:t>或</a:t>
            </a:r>
            <a:r>
              <a:rPr lang="en-US" altLang="zh-CN" sz="1800" dirty="0" err="1"/>
              <a:t>Git</a:t>
            </a:r>
            <a:r>
              <a:rPr lang="zh-CN" altLang="en-US" sz="1800" dirty="0"/>
              <a:t>来管理程序</a:t>
            </a:r>
            <a:r>
              <a:rPr lang="zh-CN" altLang="en-US" sz="1800" dirty="0" smtClean="0"/>
              <a:t>版本 </a:t>
            </a:r>
            <a:r>
              <a:rPr lang="en-US" altLang="zh-CN" sz="1800" dirty="0" smtClean="0"/>
              <a:t>(https://www.github.com)</a:t>
            </a:r>
            <a:endParaRPr lang="en-US" altLang="zh-CN" sz="1800" dirty="0" smtClean="0"/>
          </a:p>
          <a:p>
            <a:pPr marL="360000" algn="just">
              <a:buFont typeface="Wingdings" panose="05000000000000000000" pitchFamily="2" charset="2"/>
              <a:buChar char="Ø"/>
            </a:pPr>
            <a:r>
              <a:rPr lang="zh-CN" altLang="en-US" sz="1800" dirty="0"/>
              <a:t>学会使用</a:t>
            </a:r>
            <a:r>
              <a:rPr lang="en-US" altLang="zh-CN" sz="1800" dirty="0"/>
              <a:t>JUnit</a:t>
            </a:r>
            <a:r>
              <a:rPr lang="zh-CN" altLang="en-US" sz="1800" dirty="0"/>
              <a:t>来对</a:t>
            </a:r>
            <a:r>
              <a:rPr lang="en-US" altLang="zh-CN" sz="1800" dirty="0"/>
              <a:t>Java</a:t>
            </a:r>
            <a:r>
              <a:rPr lang="zh-CN" altLang="en-US" sz="1800" dirty="0"/>
              <a:t>进行</a:t>
            </a:r>
            <a:r>
              <a:rPr lang="zh-CN" altLang="en-US" sz="1800" dirty="0" smtClean="0"/>
              <a:t>单元测试</a:t>
            </a:r>
            <a:endParaRPr lang="en-US" altLang="zh-CN" sz="1800" dirty="0" smtClean="0"/>
          </a:p>
          <a:p>
            <a:pPr marL="360000" algn="just">
              <a:buFont typeface="Wingdings" panose="05000000000000000000" pitchFamily="2" charset="2"/>
              <a:buChar char="Ø"/>
            </a:pPr>
            <a:r>
              <a:rPr lang="zh-CN" altLang="en-US" sz="1800" dirty="0"/>
              <a:t>学习</a:t>
            </a:r>
            <a:r>
              <a:rPr lang="en-US" altLang="zh-CN" sz="1800" dirty="0"/>
              <a:t>C</a:t>
            </a:r>
            <a:r>
              <a:rPr lang="zh-CN" altLang="en-US" sz="1800" dirty="0"/>
              <a:t>语言和</a:t>
            </a:r>
            <a:r>
              <a:rPr lang="en-US" altLang="zh-CN" sz="1800" dirty="0"/>
              <a:t>Java</a:t>
            </a:r>
            <a:r>
              <a:rPr lang="zh-CN" altLang="en-US" sz="1800" dirty="0"/>
              <a:t>语言的</a:t>
            </a:r>
            <a:r>
              <a:rPr lang="en-US" altLang="zh-CN" sz="1800" dirty="0"/>
              <a:t>coding standard </a:t>
            </a:r>
            <a:r>
              <a:rPr lang="zh-CN" altLang="en-US" sz="1800" dirty="0"/>
              <a:t>或 </a:t>
            </a:r>
            <a:r>
              <a:rPr lang="en-US" altLang="zh-CN" sz="1800" dirty="0"/>
              <a:t>coding </a:t>
            </a:r>
            <a:r>
              <a:rPr lang="en-US" altLang="zh-CN" sz="1800" dirty="0" smtClean="0"/>
              <a:t>guideline</a:t>
            </a:r>
          </a:p>
          <a:p>
            <a:pPr marL="360000" algn="just">
              <a:buFont typeface="Wingdings" panose="05000000000000000000" pitchFamily="2" charset="2"/>
              <a:buChar char="Ø"/>
            </a:pPr>
            <a:r>
              <a:rPr lang="zh-CN" altLang="en-US" sz="1800" dirty="0"/>
              <a:t>推荐阅读</a:t>
            </a:r>
            <a:r>
              <a:rPr lang="en-US" altLang="zh-CN" sz="1800" dirty="0"/>
              <a:t>《</a:t>
            </a:r>
            <a:r>
              <a:rPr lang="zh-CN" altLang="en-US" sz="1800" u="sng" dirty="0">
                <a:solidFill>
                  <a:srgbClr val="00B050"/>
                </a:solidFill>
              </a:rPr>
              <a:t>代码大全</a:t>
            </a:r>
            <a:r>
              <a:rPr lang="en-US" altLang="zh-CN" sz="1800" dirty="0" smtClean="0"/>
              <a:t>》</a:t>
            </a:r>
            <a:r>
              <a:rPr lang="zh-CN" altLang="en-US" sz="1800" dirty="0" smtClean="0"/>
              <a:t>、</a:t>
            </a:r>
            <a:r>
              <a:rPr lang="en-US" altLang="zh-CN" sz="1800" dirty="0" smtClean="0"/>
              <a:t>《</a:t>
            </a:r>
            <a:r>
              <a:rPr lang="zh-CN" altLang="en-US" sz="1800" u="sng" dirty="0">
                <a:solidFill>
                  <a:srgbClr val="00B050"/>
                </a:solidFill>
              </a:rPr>
              <a:t>重构</a:t>
            </a:r>
            <a:r>
              <a:rPr lang="en-US" altLang="zh-CN" sz="1800" dirty="0" smtClean="0"/>
              <a:t>》</a:t>
            </a:r>
            <a:r>
              <a:rPr lang="zh-CN" altLang="en-US" sz="1800" dirty="0" smtClean="0"/>
              <a:t>、</a:t>
            </a:r>
            <a:r>
              <a:rPr lang="en-US" altLang="zh-CN" sz="1800" dirty="0" smtClean="0"/>
              <a:t>《</a:t>
            </a:r>
            <a:r>
              <a:rPr lang="zh-CN" altLang="en-US" sz="1800" u="sng" dirty="0">
                <a:solidFill>
                  <a:srgbClr val="00B050"/>
                </a:solidFill>
              </a:rPr>
              <a:t>代码整洁之道</a:t>
            </a:r>
            <a:r>
              <a:rPr lang="en-US" altLang="zh-CN" sz="1800" dirty="0"/>
              <a:t>》</a:t>
            </a:r>
            <a:endParaRPr lang="en-US" altLang="zh-CN" sz="1800" dirty="0" smtClean="0"/>
          </a:p>
        </p:txBody>
      </p:sp>
    </p:spTree>
    <p:extLst>
      <p:ext uri="{BB962C8B-B14F-4D97-AF65-F5344CB8AC3E}">
        <p14:creationId xmlns:p14="http://schemas.microsoft.com/office/powerpoint/2010/main" val="535632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高级技能</a:t>
            </a:r>
            <a:r>
              <a:rPr lang="en-US" altLang="zh-CN" dirty="0"/>
              <a:t>(Superior</a:t>
            </a:r>
            <a:r>
              <a:rPr lang="en-US" altLang="zh-CN" dirty="0" smtClean="0"/>
              <a:t>)</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en-US" altLang="zh-CN" sz="1900" b="1" dirty="0"/>
              <a:t>C++ / Java </a:t>
            </a:r>
            <a:r>
              <a:rPr lang="zh-CN" altLang="en-US" sz="1900" b="1" dirty="0"/>
              <a:t>和面向对象</a:t>
            </a:r>
            <a:endParaRPr lang="en-US" altLang="zh-CN" sz="1900" b="1" dirty="0" smtClean="0"/>
          </a:p>
          <a:p>
            <a:pPr marL="360000" algn="just">
              <a:buFont typeface="Wingdings" panose="05000000000000000000" pitchFamily="2" charset="2"/>
              <a:buChar char="Ø"/>
            </a:pPr>
            <a:r>
              <a:rPr lang="zh-CN" altLang="en-US" sz="1800" dirty="0"/>
              <a:t>我个人以为学好</a:t>
            </a:r>
            <a:r>
              <a:rPr lang="en-US" altLang="zh-CN" sz="1800" dirty="0"/>
              <a:t>C++</a:t>
            </a:r>
            <a:r>
              <a:rPr lang="zh-CN" altLang="en-US" sz="1800" dirty="0"/>
              <a:t>，</a:t>
            </a:r>
            <a:r>
              <a:rPr lang="en-US" altLang="zh-CN" sz="1800" dirty="0"/>
              <a:t>Java</a:t>
            </a:r>
            <a:r>
              <a:rPr lang="zh-CN" altLang="en-US" sz="1800" dirty="0"/>
              <a:t>也就是举手之劳。但是</a:t>
            </a:r>
            <a:r>
              <a:rPr lang="en-US" altLang="zh-CN" sz="1800" dirty="0"/>
              <a:t>C++</a:t>
            </a:r>
            <a:r>
              <a:rPr lang="zh-CN" altLang="en-US" sz="1800" dirty="0"/>
              <a:t>的学习曲线相当的陡。不过，我觉得</a:t>
            </a:r>
            <a:r>
              <a:rPr lang="en-US" altLang="zh-CN" sz="1800" dirty="0"/>
              <a:t>C++</a:t>
            </a:r>
            <a:r>
              <a:rPr lang="zh-CN" altLang="en-US" sz="1800" dirty="0"/>
              <a:t>是最需要学好的语言了</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smtClean="0"/>
              <a:t>学习</a:t>
            </a:r>
            <a:r>
              <a:rPr lang="en-US" altLang="zh-CN" sz="1800" dirty="0"/>
              <a:t>C++</a:t>
            </a:r>
            <a:r>
              <a:rPr lang="zh-CN" altLang="en-US" sz="1800" dirty="0"/>
              <a:t>虚函数</a:t>
            </a:r>
            <a:r>
              <a:rPr lang="zh-CN" altLang="en-US" sz="1800" dirty="0" smtClean="0"/>
              <a:t>表、</a:t>
            </a:r>
            <a:r>
              <a:rPr lang="en-US" altLang="zh-CN" sz="1800" dirty="0"/>
              <a:t>C++</a:t>
            </a:r>
            <a:r>
              <a:rPr lang="zh-CN" altLang="en-US" sz="1800" dirty="0"/>
              <a:t>对象内存存</a:t>
            </a:r>
            <a:r>
              <a:rPr lang="zh-CN" altLang="en-US" sz="1800" dirty="0" smtClean="0"/>
              <a:t>局等等</a:t>
            </a:r>
            <a:endParaRPr lang="en-US" altLang="zh-CN" sz="1800" dirty="0" smtClean="0"/>
          </a:p>
          <a:p>
            <a:pPr marL="360000" algn="just">
              <a:buFont typeface="Wingdings" panose="05000000000000000000" pitchFamily="2" charset="2"/>
              <a:buChar char="Ø"/>
            </a:pPr>
            <a:r>
              <a:rPr lang="zh-CN" altLang="en-US" sz="1800" dirty="0"/>
              <a:t>然后反思为什么</a:t>
            </a:r>
            <a:r>
              <a:rPr lang="en-US" altLang="zh-CN" sz="1800" dirty="0"/>
              <a:t>C++</a:t>
            </a:r>
            <a:r>
              <a:rPr lang="zh-CN" altLang="en-US" sz="1800" dirty="0"/>
              <a:t>要干成这样，</a:t>
            </a:r>
            <a:r>
              <a:rPr lang="en-US" altLang="zh-CN" sz="1800" dirty="0"/>
              <a:t>Java</a:t>
            </a:r>
            <a:r>
              <a:rPr lang="zh-CN" altLang="en-US" sz="1800" dirty="0"/>
              <a:t>则不是？你一定要学会对比</a:t>
            </a:r>
            <a:r>
              <a:rPr lang="en-US" altLang="zh-CN" sz="1800" dirty="0"/>
              <a:t>C++</a:t>
            </a:r>
            <a:r>
              <a:rPr lang="zh-CN" altLang="en-US" sz="1800" dirty="0"/>
              <a:t>和</a:t>
            </a:r>
            <a:r>
              <a:rPr lang="en-US" altLang="zh-CN" sz="1800" dirty="0"/>
              <a:t>Java</a:t>
            </a:r>
            <a:r>
              <a:rPr lang="zh-CN" altLang="en-US" sz="1800" dirty="0"/>
              <a:t>的不同。比如，</a:t>
            </a:r>
            <a:r>
              <a:rPr lang="en-US" altLang="zh-CN" sz="1800" dirty="0"/>
              <a:t>Java</a:t>
            </a:r>
            <a:r>
              <a:rPr lang="zh-CN" altLang="en-US" sz="1800" dirty="0"/>
              <a:t>中的初始化，垃圾回收，接口，异常，虚函数，等等</a:t>
            </a:r>
            <a:r>
              <a:rPr lang="zh-CN" altLang="en-US" sz="1800" dirty="0" smtClean="0"/>
              <a:t>。</a:t>
            </a:r>
            <a:endParaRPr lang="en-US" altLang="zh-CN" sz="1800" dirty="0" smtClean="0"/>
          </a:p>
          <a:p>
            <a:pPr marL="360000" algn="just">
              <a:buFont typeface="Wingdings" panose="05000000000000000000" pitchFamily="2" charset="2"/>
              <a:buChar char="Ø"/>
            </a:pPr>
            <a:r>
              <a:rPr lang="en-US" altLang="zh-CN" sz="1800" dirty="0"/>
              <a:t>《</a:t>
            </a:r>
            <a:r>
              <a:rPr lang="zh-CN" altLang="en-US" sz="1800" u="sng" dirty="0">
                <a:solidFill>
                  <a:srgbClr val="00B050"/>
                </a:solidFill>
              </a:rPr>
              <a:t>设计模式</a:t>
            </a:r>
            <a:r>
              <a:rPr lang="en-US" altLang="zh-CN" sz="1800" dirty="0"/>
              <a:t>》</a:t>
            </a:r>
            <a:r>
              <a:rPr lang="zh-CN" altLang="en-US" sz="1800" dirty="0"/>
              <a:t>必需一读，两遍以上，思考一下，这</a:t>
            </a:r>
            <a:r>
              <a:rPr lang="en-US" altLang="zh-CN" sz="1800" dirty="0"/>
              <a:t>23</a:t>
            </a:r>
            <a:r>
              <a:rPr lang="zh-CN" altLang="en-US" sz="1800" dirty="0"/>
              <a:t>个模式的应用场景。主要是两点：</a:t>
            </a:r>
            <a:r>
              <a:rPr lang="en-US" altLang="zh-CN" sz="1800" dirty="0"/>
              <a:t>1</a:t>
            </a:r>
            <a:r>
              <a:rPr lang="zh-CN" altLang="en-US" sz="1800" dirty="0"/>
              <a:t>）钟爱组合而不是继承，</a:t>
            </a:r>
            <a:r>
              <a:rPr lang="en-US" altLang="zh-CN" sz="1800" dirty="0"/>
              <a:t>2</a:t>
            </a:r>
            <a:r>
              <a:rPr lang="zh-CN" altLang="en-US" sz="1800" dirty="0"/>
              <a:t>）钟爱接口而不是实现。</a:t>
            </a:r>
            <a:endParaRPr lang="en-US" altLang="zh-CN" sz="1800" dirty="0" smtClean="0"/>
          </a:p>
        </p:txBody>
      </p:sp>
    </p:spTree>
    <p:extLst>
      <p:ext uri="{BB962C8B-B14F-4D97-AF65-F5344CB8AC3E}">
        <p14:creationId xmlns:p14="http://schemas.microsoft.com/office/powerpoint/2010/main" val="214475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高级技能</a:t>
            </a:r>
            <a:r>
              <a:rPr lang="en-US" altLang="zh-CN" dirty="0"/>
              <a:t>(Superior)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en-US" altLang="zh-CN" sz="1900" b="1" dirty="0"/>
              <a:t>C++ / Java </a:t>
            </a:r>
            <a:r>
              <a:rPr lang="zh-CN" altLang="en-US" sz="1900" b="1" dirty="0" smtClean="0"/>
              <a:t>的实践</a:t>
            </a:r>
            <a:endParaRPr lang="en-US" altLang="zh-CN" sz="1900" b="1" dirty="0" smtClean="0"/>
          </a:p>
          <a:p>
            <a:pPr marL="360000" algn="just">
              <a:buFont typeface="Wingdings" panose="05000000000000000000" pitchFamily="2" charset="2"/>
              <a:buChar char="Ø"/>
            </a:pPr>
            <a:r>
              <a:rPr lang="zh-CN" altLang="en-US" sz="1800" dirty="0"/>
              <a:t>使用工厂模式实现一个内存池</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使用策略模式制做一个类其可以把文本文件进行左对齐，右对齐和中对齐</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使用命令模式实现一个命令行计算器，并支持</a:t>
            </a:r>
            <a:r>
              <a:rPr lang="en-US" altLang="zh-CN" sz="1800" dirty="0"/>
              <a:t>undo</a:t>
            </a:r>
            <a:r>
              <a:rPr lang="zh-CN" altLang="en-US" sz="1800" dirty="0"/>
              <a:t>和</a:t>
            </a:r>
            <a:r>
              <a:rPr lang="en-US" altLang="zh-CN" sz="1800" dirty="0"/>
              <a:t>redo</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使用修饰模式实现一个酒店的房间价格订价策略</a:t>
            </a:r>
            <a:r>
              <a:rPr lang="en-US" altLang="zh-CN" sz="1800" dirty="0"/>
              <a:t>——</a:t>
            </a:r>
            <a:r>
              <a:rPr lang="zh-CN" altLang="en-US" sz="1800" dirty="0"/>
              <a:t>旺季，服务，</a:t>
            </a:r>
            <a:r>
              <a:rPr lang="en-US" altLang="zh-CN" sz="1800" dirty="0"/>
              <a:t>VIP</a:t>
            </a:r>
            <a:r>
              <a:rPr lang="zh-CN" altLang="en-US" sz="1800" dirty="0"/>
              <a:t>、旅行团、等影响价格的因素。</a:t>
            </a:r>
            <a:endParaRPr lang="en-US" altLang="zh-CN" sz="1800" dirty="0" smtClean="0"/>
          </a:p>
        </p:txBody>
      </p:sp>
    </p:spTree>
    <p:extLst>
      <p:ext uri="{BB962C8B-B14F-4D97-AF65-F5344CB8AC3E}">
        <p14:creationId xmlns:p14="http://schemas.microsoft.com/office/powerpoint/2010/main" val="2018358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高级技能</a:t>
            </a:r>
            <a:r>
              <a:rPr lang="en-US" altLang="zh-CN" dirty="0"/>
              <a:t>(Superior)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en-US" altLang="zh-CN" sz="1900" b="1" dirty="0" smtClean="0"/>
              <a:t>Java </a:t>
            </a:r>
            <a:r>
              <a:rPr lang="zh-CN" altLang="en-US" sz="1900" b="1" dirty="0" smtClean="0"/>
              <a:t>的学习</a:t>
            </a:r>
            <a:endParaRPr lang="en-US" altLang="zh-CN" sz="1900" b="1" dirty="0" smtClean="0"/>
          </a:p>
          <a:p>
            <a:pPr marL="360000" algn="just">
              <a:buFont typeface="Wingdings" panose="05000000000000000000" pitchFamily="2" charset="2"/>
              <a:buChar char="Ø"/>
            </a:pPr>
            <a:r>
              <a:rPr lang="en-US" altLang="zh-CN" sz="1800" dirty="0"/>
              <a:t>Java</a:t>
            </a:r>
            <a:r>
              <a:rPr lang="zh-CN" altLang="en-US" sz="1800" dirty="0"/>
              <a:t>是真正的面向对象的语言，</a:t>
            </a:r>
            <a:r>
              <a:rPr lang="en-US" altLang="zh-CN" sz="1800" dirty="0"/>
              <a:t>Java</a:t>
            </a:r>
            <a:r>
              <a:rPr lang="zh-CN" altLang="en-US" sz="1800" dirty="0"/>
              <a:t>的设计模式多得不能再多，也是用来学习面向对象的设计模式的最佳语言</a:t>
            </a:r>
            <a:r>
              <a:rPr lang="zh-CN" altLang="en-US" sz="1800" dirty="0" smtClean="0"/>
              <a:t>了</a:t>
            </a:r>
            <a:endParaRPr lang="en-US" altLang="zh-CN" sz="1800" dirty="0" smtClean="0"/>
          </a:p>
          <a:p>
            <a:pPr marL="360000" algn="just">
              <a:buFont typeface="Wingdings" panose="05000000000000000000" pitchFamily="2" charset="2"/>
              <a:buChar char="Ø"/>
            </a:pPr>
            <a:r>
              <a:rPr lang="zh-CN" altLang="en-US" sz="1800" dirty="0"/>
              <a:t>推荐阅读</a:t>
            </a:r>
            <a:r>
              <a:rPr lang="en-US" altLang="zh-CN" sz="1800" dirty="0"/>
              <a:t>《Effective Java》 and 《Java</a:t>
            </a:r>
            <a:r>
              <a:rPr lang="zh-CN" altLang="en-US" sz="1800" dirty="0"/>
              <a:t>解惑</a:t>
            </a:r>
            <a:r>
              <a:rPr lang="en-US" altLang="zh-CN" sz="1800" dirty="0" smtClean="0"/>
              <a:t>》</a:t>
            </a:r>
          </a:p>
          <a:p>
            <a:pPr marL="360000" algn="just">
              <a:buFont typeface="Wingdings" panose="05000000000000000000" pitchFamily="2" charset="2"/>
              <a:buChar char="Ø"/>
            </a:pPr>
            <a:r>
              <a:rPr lang="zh-CN" altLang="en-US" sz="1800" dirty="0"/>
              <a:t>学习</a:t>
            </a:r>
            <a:r>
              <a:rPr lang="en-US" altLang="zh-CN" sz="1800" dirty="0"/>
              <a:t>Java</a:t>
            </a:r>
            <a:r>
              <a:rPr lang="zh-CN" altLang="en-US" sz="1800" dirty="0"/>
              <a:t>的框架，</a:t>
            </a:r>
            <a:r>
              <a:rPr lang="en-US" altLang="zh-CN" sz="1800" dirty="0"/>
              <a:t>Java</a:t>
            </a:r>
            <a:r>
              <a:rPr lang="zh-CN" altLang="en-US" sz="1800" dirty="0"/>
              <a:t>的框架也是多，如</a:t>
            </a:r>
            <a:r>
              <a:rPr lang="en-US" altLang="zh-CN" sz="1800" dirty="0"/>
              <a:t>Spring, </a:t>
            </a:r>
            <a:r>
              <a:rPr lang="en-US" altLang="zh-CN" sz="1800" dirty="0" smtClean="0"/>
              <a:t>Hibernate, Struts</a:t>
            </a:r>
            <a:r>
              <a:rPr lang="zh-CN" altLang="en-US" sz="1800" dirty="0" smtClean="0"/>
              <a:t>等等</a:t>
            </a:r>
            <a:r>
              <a:rPr lang="zh-CN" altLang="en-US" sz="1800" dirty="0"/>
              <a:t>，主要是学习</a:t>
            </a:r>
            <a:r>
              <a:rPr lang="en-US" altLang="zh-CN" sz="1800" dirty="0"/>
              <a:t>Java</a:t>
            </a:r>
            <a:r>
              <a:rPr lang="zh-CN" altLang="en-US" sz="1800" dirty="0"/>
              <a:t>的</a:t>
            </a:r>
            <a:r>
              <a:rPr lang="zh-CN" altLang="en-US" sz="1800" dirty="0" smtClean="0"/>
              <a:t>设计</a:t>
            </a:r>
            <a:endParaRPr lang="en-US" altLang="zh-CN" sz="1800" dirty="0" smtClean="0"/>
          </a:p>
          <a:p>
            <a:pPr marL="360000" algn="just">
              <a:buFont typeface="Wingdings" panose="05000000000000000000" pitchFamily="2" charset="2"/>
              <a:buChar char="Ø"/>
            </a:pPr>
            <a:r>
              <a:rPr lang="en-US" altLang="zh-CN" sz="1800" dirty="0"/>
              <a:t>Java</a:t>
            </a:r>
            <a:r>
              <a:rPr lang="zh-CN" altLang="en-US" sz="1800" dirty="0"/>
              <a:t>的技术也是烂多，重点学习</a:t>
            </a:r>
            <a:r>
              <a:rPr lang="en-US" altLang="zh-CN" sz="1800" dirty="0"/>
              <a:t>J2EE</a:t>
            </a:r>
            <a:r>
              <a:rPr lang="zh-CN" altLang="en-US" sz="1800" dirty="0"/>
              <a:t>架构以及</a:t>
            </a:r>
            <a:r>
              <a:rPr lang="en-US" altLang="zh-CN" sz="1800" dirty="0"/>
              <a:t>JMS</a:t>
            </a:r>
            <a:r>
              <a:rPr lang="zh-CN" altLang="en-US" sz="1800" dirty="0"/>
              <a:t>， </a:t>
            </a:r>
            <a:r>
              <a:rPr lang="en-US" altLang="zh-CN" sz="1800" dirty="0"/>
              <a:t>RMI, </a:t>
            </a:r>
            <a:r>
              <a:rPr lang="zh-CN" altLang="en-US" sz="1800" dirty="0"/>
              <a:t>等消息传递和远程调用的</a:t>
            </a:r>
            <a:r>
              <a:rPr lang="zh-CN" altLang="en-US" sz="1800" dirty="0" smtClean="0"/>
              <a:t>技术</a:t>
            </a:r>
            <a:endParaRPr lang="en-US" altLang="zh-CN" sz="1800" dirty="0" smtClean="0"/>
          </a:p>
          <a:p>
            <a:pPr marL="360000" algn="just">
              <a:buFont typeface="Wingdings" panose="05000000000000000000" pitchFamily="2" charset="2"/>
              <a:buChar char="Ø"/>
            </a:pPr>
            <a:r>
              <a:rPr lang="zh-CN" altLang="en-US" sz="1800" dirty="0"/>
              <a:t>学习使用</a:t>
            </a:r>
            <a:r>
              <a:rPr lang="en-US" altLang="zh-CN" sz="1800" dirty="0"/>
              <a:t>Java</a:t>
            </a:r>
            <a:r>
              <a:rPr lang="zh-CN" altLang="en-US" sz="1800" dirty="0"/>
              <a:t>做</a:t>
            </a:r>
            <a:r>
              <a:rPr lang="en-US" altLang="zh-CN" sz="1800" dirty="0"/>
              <a:t>Web </a:t>
            </a:r>
            <a:r>
              <a:rPr lang="en-US" altLang="zh-CN" sz="1800" dirty="0" smtClean="0"/>
              <a:t>Service</a:t>
            </a:r>
            <a:endParaRPr lang="en-US" altLang="zh-CN" sz="1800" dirty="0" smtClean="0"/>
          </a:p>
        </p:txBody>
      </p:sp>
    </p:spTree>
    <p:extLst>
      <p:ext uri="{BB962C8B-B14F-4D97-AF65-F5344CB8AC3E}">
        <p14:creationId xmlns:p14="http://schemas.microsoft.com/office/powerpoint/2010/main" val="3883887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高级技能</a:t>
            </a:r>
            <a:r>
              <a:rPr lang="en-US" altLang="zh-CN" dirty="0"/>
              <a:t>(Superior)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加强系统</a:t>
            </a:r>
            <a:r>
              <a:rPr lang="zh-CN" altLang="en-US" sz="1900" b="1" dirty="0" smtClean="0"/>
              <a:t>了解，重点阅读下面的几本书</a:t>
            </a:r>
            <a:endParaRPr lang="en-US" altLang="zh-CN" sz="1900" b="1" dirty="0" smtClean="0"/>
          </a:p>
          <a:p>
            <a:pPr marL="360000" algn="just">
              <a:buFont typeface="Wingdings" panose="05000000000000000000" pitchFamily="2" charset="2"/>
              <a:buChar char="Ø"/>
            </a:pPr>
            <a:r>
              <a:rPr lang="en-US" altLang="zh-CN" sz="1800" dirty="0"/>
              <a:t>《</a:t>
            </a:r>
            <a:r>
              <a:rPr lang="en-US" altLang="zh-CN" sz="1800" u="sng" dirty="0">
                <a:solidFill>
                  <a:srgbClr val="00B050"/>
                </a:solidFill>
              </a:rPr>
              <a:t>Unix</a:t>
            </a:r>
            <a:r>
              <a:rPr lang="zh-CN" altLang="en-US" sz="1800" u="sng" dirty="0">
                <a:solidFill>
                  <a:srgbClr val="00B050"/>
                </a:solidFill>
              </a:rPr>
              <a:t>编程艺术</a:t>
            </a:r>
            <a:r>
              <a:rPr lang="en-US" altLang="zh-CN" sz="1800" dirty="0"/>
              <a:t>》</a:t>
            </a:r>
            <a:r>
              <a:rPr lang="zh-CN" altLang="en-US" sz="1800" dirty="0"/>
              <a:t>了解</a:t>
            </a:r>
            <a:r>
              <a:rPr lang="en-US" altLang="zh-CN" sz="1800" dirty="0"/>
              <a:t>Unix</a:t>
            </a:r>
            <a:r>
              <a:rPr lang="zh-CN" altLang="en-US" sz="1800" dirty="0"/>
              <a:t>系统领域中的设计和开发哲学、思想文化体系、原则与经验。你一定会有一种醍醐灌顶的感觉</a:t>
            </a:r>
            <a:r>
              <a:rPr lang="zh-CN" altLang="en-US" sz="1800" dirty="0" smtClean="0"/>
              <a:t>。</a:t>
            </a:r>
            <a:endParaRPr lang="en-US" altLang="zh-CN" sz="1800" dirty="0" smtClean="0"/>
          </a:p>
          <a:p>
            <a:pPr marL="360000" algn="just">
              <a:buFont typeface="Wingdings" panose="05000000000000000000" pitchFamily="2" charset="2"/>
              <a:buChar char="Ø"/>
            </a:pPr>
            <a:r>
              <a:rPr lang="en-US" altLang="zh-CN" sz="1800" dirty="0"/>
              <a:t>《</a:t>
            </a:r>
            <a:r>
              <a:rPr lang="en-US" altLang="zh-CN" sz="1800" u="sng" dirty="0">
                <a:solidFill>
                  <a:srgbClr val="00B050"/>
                </a:solidFill>
              </a:rPr>
              <a:t>Unix</a:t>
            </a:r>
            <a:r>
              <a:rPr lang="zh-CN" altLang="en-US" sz="1800" u="sng" dirty="0">
                <a:solidFill>
                  <a:srgbClr val="00B050"/>
                </a:solidFill>
              </a:rPr>
              <a:t>网络编程卷</a:t>
            </a:r>
            <a:r>
              <a:rPr lang="en-US" altLang="zh-CN" sz="1800" u="sng" dirty="0">
                <a:solidFill>
                  <a:srgbClr val="00B050"/>
                </a:solidFill>
              </a:rPr>
              <a:t>1</a:t>
            </a:r>
            <a:r>
              <a:rPr lang="zh-CN" altLang="en-US" sz="1800" u="sng" dirty="0">
                <a:solidFill>
                  <a:srgbClr val="00B050"/>
                </a:solidFill>
              </a:rPr>
              <a:t>，套接字</a:t>
            </a:r>
            <a:r>
              <a:rPr lang="en-US" altLang="zh-CN" sz="1800" dirty="0"/>
              <a:t>》</a:t>
            </a:r>
            <a:r>
              <a:rPr lang="zh-CN" altLang="en-US" sz="1800" dirty="0"/>
              <a:t>这是一本看完你就明白网络编程的书。重要注意</a:t>
            </a:r>
            <a:r>
              <a:rPr lang="en-US" altLang="zh-CN" sz="1800" dirty="0"/>
              <a:t>TCP</a:t>
            </a:r>
            <a:r>
              <a:rPr lang="zh-CN" altLang="en-US" sz="1800" dirty="0"/>
              <a:t>、</a:t>
            </a:r>
            <a:r>
              <a:rPr lang="en-US" altLang="zh-CN" sz="1800" dirty="0"/>
              <a:t>UDP</a:t>
            </a:r>
            <a:r>
              <a:rPr lang="zh-CN" altLang="en-US" sz="1800" dirty="0"/>
              <a:t>，以及多路复用的系统调用</a:t>
            </a:r>
            <a:r>
              <a:rPr lang="en-US" altLang="zh-CN" sz="1800" dirty="0"/>
              <a:t>select/poll/</a:t>
            </a:r>
            <a:r>
              <a:rPr lang="en-US" altLang="zh-CN" sz="1800" dirty="0" err="1"/>
              <a:t>epoll</a:t>
            </a:r>
            <a:r>
              <a:rPr lang="zh-CN" altLang="en-US" sz="1800" dirty="0"/>
              <a:t>的差别</a:t>
            </a:r>
            <a:r>
              <a:rPr lang="zh-CN" altLang="en-US" sz="1800" dirty="0" smtClean="0"/>
              <a:t>。</a:t>
            </a:r>
            <a:endParaRPr lang="en-US" altLang="zh-CN" sz="1800" dirty="0" smtClean="0"/>
          </a:p>
          <a:p>
            <a:pPr marL="360000" algn="just">
              <a:buFont typeface="Wingdings" panose="05000000000000000000" pitchFamily="2" charset="2"/>
              <a:buChar char="Ø"/>
            </a:pPr>
            <a:r>
              <a:rPr lang="en-US" altLang="zh-CN" sz="1800" dirty="0"/>
              <a:t>《</a:t>
            </a:r>
            <a:r>
              <a:rPr lang="en-US" altLang="zh-CN" sz="1800" u="sng" dirty="0">
                <a:solidFill>
                  <a:srgbClr val="00B050"/>
                </a:solidFill>
              </a:rPr>
              <a:t>TCP/IP</a:t>
            </a:r>
            <a:r>
              <a:rPr lang="zh-CN" altLang="en-US" sz="1800" u="sng" dirty="0">
                <a:solidFill>
                  <a:srgbClr val="00B050"/>
                </a:solidFill>
              </a:rPr>
              <a:t>详解 卷</a:t>
            </a:r>
            <a:r>
              <a:rPr lang="en-US" altLang="zh-CN" sz="1800" u="sng" dirty="0">
                <a:solidFill>
                  <a:srgbClr val="00B050"/>
                </a:solidFill>
              </a:rPr>
              <a:t>1:</a:t>
            </a:r>
            <a:r>
              <a:rPr lang="zh-CN" altLang="en-US" sz="1800" u="sng" dirty="0">
                <a:solidFill>
                  <a:srgbClr val="00B050"/>
                </a:solidFill>
              </a:rPr>
              <a:t>协议</a:t>
            </a:r>
            <a:r>
              <a:rPr lang="en-US" altLang="zh-CN" sz="1800" dirty="0"/>
              <a:t>》- </a:t>
            </a:r>
            <a:r>
              <a:rPr lang="zh-CN" altLang="en-US" sz="1800" dirty="0"/>
              <a:t>这是一本看完后你就可以当网络黑客的书。了解以太网的的运作原理，了解</a:t>
            </a:r>
            <a:r>
              <a:rPr lang="en-US" altLang="zh-CN" sz="1800" dirty="0"/>
              <a:t>TCP/IP</a:t>
            </a:r>
            <a:r>
              <a:rPr lang="zh-CN" altLang="en-US" sz="1800" dirty="0"/>
              <a:t>的协议，运作原理以及如何</a:t>
            </a:r>
            <a:r>
              <a:rPr lang="en-US" altLang="zh-CN" sz="1800" dirty="0"/>
              <a:t>TCP</a:t>
            </a:r>
            <a:r>
              <a:rPr lang="zh-CN" altLang="en-US" sz="1800" dirty="0"/>
              <a:t>的调优</a:t>
            </a:r>
            <a:r>
              <a:rPr lang="zh-CN" altLang="en-US" sz="1800" dirty="0" smtClean="0"/>
              <a:t>。</a:t>
            </a:r>
            <a:endParaRPr lang="en-US" altLang="zh-CN" sz="1800" dirty="0" smtClean="0"/>
          </a:p>
          <a:p>
            <a:pPr marL="576000" indent="-171450" algn="just">
              <a:buFont typeface="Wingdings" panose="05000000000000000000" pitchFamily="2" charset="2"/>
              <a:buChar char="ü"/>
            </a:pPr>
            <a:r>
              <a:rPr lang="zh-CN" altLang="en-US" sz="1600" dirty="0"/>
              <a:t>写一个网络聊天程序，有聊天服务器和多个聊天客户端（服务端用</a:t>
            </a:r>
            <a:r>
              <a:rPr lang="en-US" altLang="zh-CN" sz="1600" dirty="0"/>
              <a:t>UDP</a:t>
            </a:r>
            <a:r>
              <a:rPr lang="zh-CN" altLang="en-US" sz="1600" dirty="0"/>
              <a:t>对部分或所有的的聊天客户端进</a:t>
            </a:r>
            <a:r>
              <a:rPr lang="en-US" altLang="zh-CN" sz="1600" dirty="0"/>
              <a:t>Multicast</a:t>
            </a:r>
            <a:r>
              <a:rPr lang="zh-CN" altLang="en-US" sz="1600" dirty="0"/>
              <a:t>或</a:t>
            </a:r>
            <a:r>
              <a:rPr lang="en-US" altLang="zh-CN" sz="1600" dirty="0"/>
              <a:t>Broadcast</a:t>
            </a:r>
            <a:r>
              <a:rPr lang="zh-CN" altLang="en-US" sz="1600" dirty="0"/>
              <a:t>）。</a:t>
            </a:r>
          </a:p>
          <a:p>
            <a:pPr marL="576000" indent="-171450" algn="just">
              <a:buFont typeface="Wingdings" panose="05000000000000000000" pitchFamily="2" charset="2"/>
              <a:buChar char="ü"/>
            </a:pPr>
            <a:r>
              <a:rPr lang="zh-CN" altLang="en-US" sz="1600" dirty="0"/>
              <a:t>写一个简易的</a:t>
            </a:r>
            <a:r>
              <a:rPr lang="en-US" altLang="zh-CN" sz="1600" dirty="0"/>
              <a:t>HTTP</a:t>
            </a:r>
            <a:r>
              <a:rPr lang="zh-CN" altLang="en-US" sz="1600" dirty="0"/>
              <a:t>服务器。</a:t>
            </a:r>
          </a:p>
          <a:p>
            <a:pPr marL="360000" algn="just">
              <a:buFont typeface="Wingdings" panose="05000000000000000000" pitchFamily="2" charset="2"/>
              <a:buChar char="Ø"/>
            </a:pPr>
            <a:endParaRPr lang="en-US" altLang="zh-CN" sz="1800" dirty="0" smtClean="0"/>
          </a:p>
        </p:txBody>
      </p:sp>
    </p:spTree>
    <p:extLst>
      <p:ext uri="{BB962C8B-B14F-4D97-AF65-F5344CB8AC3E}">
        <p14:creationId xmlns:p14="http://schemas.microsoft.com/office/powerpoint/2010/main" val="105727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dirty="0" smtClean="0"/>
              <a:t>初学者技能</a:t>
            </a:r>
            <a:r>
              <a:rPr lang="en-US" altLang="zh-CN" dirty="0" smtClean="0"/>
              <a:t>(Beginner)</a:t>
            </a:r>
            <a:endParaRPr lang="en-US" altLang="zh-CN" sz="1900" dirty="0" smtClean="0"/>
          </a:p>
          <a:p>
            <a:pPr>
              <a:buFont typeface="Wingdings" panose="05000000000000000000" pitchFamily="2" charset="2"/>
              <a:buChar char="l"/>
            </a:pPr>
            <a:r>
              <a:rPr lang="zh-CN" altLang="en-US" dirty="0"/>
              <a:t>中级技能</a:t>
            </a:r>
            <a:r>
              <a:rPr lang="en-US" altLang="zh-CN" dirty="0" smtClean="0"/>
              <a:t>(</a:t>
            </a:r>
            <a:r>
              <a:rPr lang="en-US" altLang="zh-CN" dirty="0"/>
              <a:t>Advanced</a:t>
            </a:r>
            <a:r>
              <a:rPr lang="en-US" altLang="zh-CN" dirty="0" smtClean="0"/>
              <a:t>)</a:t>
            </a:r>
            <a:endParaRPr lang="en-US" altLang="zh-CN" dirty="0"/>
          </a:p>
          <a:p>
            <a:pPr>
              <a:buFont typeface="Wingdings" panose="05000000000000000000" pitchFamily="2" charset="2"/>
              <a:buChar char="l"/>
            </a:pPr>
            <a:r>
              <a:rPr lang="zh-CN" altLang="en-US" dirty="0"/>
              <a:t>高级技能</a:t>
            </a:r>
            <a:r>
              <a:rPr lang="en-US" altLang="zh-CN" dirty="0" smtClean="0"/>
              <a:t>(Superior)</a:t>
            </a:r>
            <a:endParaRPr lang="en-US" altLang="zh-CN" dirty="0"/>
          </a:p>
          <a:p>
            <a:pPr>
              <a:buFont typeface="Wingdings" panose="05000000000000000000" pitchFamily="2" charset="2"/>
              <a:buChar char="l"/>
            </a:pPr>
            <a:r>
              <a:rPr lang="zh-CN" altLang="en-US" dirty="0"/>
              <a:t>结尾语</a:t>
            </a:r>
            <a:endParaRPr lang="en-US" altLang="zh-CN" dirty="0"/>
          </a:p>
          <a:p>
            <a:pPr>
              <a:buFont typeface="Wingdings" panose="05000000000000000000" pitchFamily="2" charset="2"/>
              <a:buChar char="l"/>
            </a:pPr>
            <a:endParaRPr lang="en-US" altLang="zh-CN" dirty="0"/>
          </a:p>
          <a:p>
            <a:pPr marL="0" indent="0">
              <a:buNone/>
            </a:pPr>
            <a:endParaRPr lang="zh-CN" altLang="en-US" dirty="0"/>
          </a:p>
        </p:txBody>
      </p:sp>
    </p:spTree>
    <p:extLst>
      <p:ext uri="{BB962C8B-B14F-4D97-AF65-F5344CB8AC3E}">
        <p14:creationId xmlns:p14="http://schemas.microsoft.com/office/powerpoint/2010/main" val="3496345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高级技能</a:t>
            </a:r>
            <a:r>
              <a:rPr lang="en-US" altLang="zh-CN" dirty="0"/>
              <a:t>(Superior)</a:t>
            </a:r>
            <a:endParaRPr lang="zh-CN" altLang="en-US" dirty="0"/>
          </a:p>
        </p:txBody>
      </p:sp>
      <p:sp>
        <p:nvSpPr>
          <p:cNvPr id="5"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加强系统</a:t>
            </a:r>
            <a:r>
              <a:rPr lang="zh-CN" altLang="en-US" sz="1900" b="1" dirty="0" smtClean="0"/>
              <a:t>了解，重点阅读下面的几本书</a:t>
            </a:r>
            <a:endParaRPr lang="en-US" altLang="zh-CN" sz="1900" b="1" dirty="0" smtClean="0"/>
          </a:p>
          <a:p>
            <a:pPr marL="360000" algn="just">
              <a:buFont typeface="Wingdings" panose="05000000000000000000" pitchFamily="2" charset="2"/>
              <a:buChar char="Ø"/>
            </a:pPr>
            <a:r>
              <a:rPr lang="en-US" altLang="zh-CN" sz="1800" dirty="0"/>
              <a:t>《Unix</a:t>
            </a:r>
            <a:r>
              <a:rPr lang="zh-CN" altLang="en-US" sz="1800" dirty="0"/>
              <a:t>网络编程卷</a:t>
            </a:r>
            <a:r>
              <a:rPr lang="en-US" altLang="zh-CN" sz="1800" dirty="0"/>
              <a:t>2</a:t>
            </a:r>
            <a:r>
              <a:rPr lang="zh-CN" altLang="en-US" sz="1800" dirty="0"/>
              <a:t>，进程间通信</a:t>
            </a:r>
            <a:r>
              <a:rPr lang="en-US" altLang="zh-CN" sz="1800" dirty="0"/>
              <a:t>》</a:t>
            </a:r>
            <a:r>
              <a:rPr lang="zh-CN" altLang="en-US" sz="1800" dirty="0"/>
              <a:t>信号量，管道，共享内存，消息等各种</a:t>
            </a:r>
            <a:r>
              <a:rPr lang="en-US" altLang="zh-CN" sz="1800" dirty="0"/>
              <a:t>IPC…… </a:t>
            </a:r>
            <a:r>
              <a:rPr lang="zh-CN" altLang="en-US" sz="1800" dirty="0"/>
              <a:t>这些技术好像有点老掉牙了，不过还是值得了解</a:t>
            </a:r>
            <a:r>
              <a:rPr lang="zh-CN" altLang="en-US" sz="1800" dirty="0" smtClean="0"/>
              <a:t>。</a:t>
            </a:r>
            <a:endParaRPr lang="en-US" altLang="zh-CN" sz="1800" dirty="0" smtClean="0"/>
          </a:p>
          <a:p>
            <a:pPr marL="576000" indent="-171450" algn="just">
              <a:buFont typeface="Wingdings" panose="05000000000000000000" pitchFamily="2" charset="2"/>
              <a:buChar char="ü"/>
            </a:pPr>
            <a:r>
              <a:rPr lang="zh-CN" altLang="en-US" sz="1600" dirty="0"/>
              <a:t>主要实践各种</a:t>
            </a:r>
            <a:r>
              <a:rPr lang="en-US" altLang="zh-CN" sz="1600" dirty="0"/>
              <a:t>IPC</a:t>
            </a:r>
            <a:r>
              <a:rPr lang="zh-CN" altLang="en-US" sz="1600" dirty="0"/>
              <a:t>进程序通信的方法。</a:t>
            </a:r>
          </a:p>
          <a:p>
            <a:pPr marL="576000" indent="-171450" algn="just">
              <a:buFont typeface="Wingdings" panose="05000000000000000000" pitchFamily="2" charset="2"/>
              <a:buChar char="ü"/>
            </a:pPr>
            <a:r>
              <a:rPr lang="zh-CN" altLang="en-US" sz="1600" dirty="0"/>
              <a:t>尝试写一个管道程序，父子进程通过管道交换数据。</a:t>
            </a:r>
          </a:p>
          <a:p>
            <a:pPr marL="576000" indent="-171450" algn="just">
              <a:buFont typeface="Wingdings" panose="05000000000000000000" pitchFamily="2" charset="2"/>
              <a:buChar char="ü"/>
            </a:pPr>
            <a:r>
              <a:rPr lang="zh-CN" altLang="en-US" sz="1600" dirty="0"/>
              <a:t>尝试写一个共享内存的程序，两个进程通过共享内存交换一个</a:t>
            </a:r>
            <a:r>
              <a:rPr lang="en-US" altLang="zh-CN" sz="1600" dirty="0"/>
              <a:t>C</a:t>
            </a:r>
            <a:r>
              <a:rPr lang="zh-CN" altLang="en-US" sz="1600" dirty="0"/>
              <a:t>的结构体数组。</a:t>
            </a:r>
          </a:p>
          <a:p>
            <a:pPr marL="360000" algn="just">
              <a:buFont typeface="Wingdings" panose="05000000000000000000" pitchFamily="2" charset="2"/>
              <a:buChar char="Ø"/>
            </a:pPr>
            <a:endParaRPr lang="en-US" altLang="zh-CN" sz="1800" dirty="0" smtClean="0"/>
          </a:p>
        </p:txBody>
      </p:sp>
    </p:spTree>
    <p:extLst>
      <p:ext uri="{BB962C8B-B14F-4D97-AF65-F5344CB8AC3E}">
        <p14:creationId xmlns:p14="http://schemas.microsoft.com/office/powerpoint/2010/main" val="2530958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高级技能</a:t>
            </a:r>
            <a:r>
              <a:rPr lang="en-US" altLang="zh-CN" dirty="0"/>
              <a:t>(Superior)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加强系统</a:t>
            </a:r>
            <a:r>
              <a:rPr lang="zh-CN" altLang="en-US" sz="1900" b="1" dirty="0" smtClean="0"/>
              <a:t>了解，重点阅读下面的几本书</a:t>
            </a:r>
            <a:endParaRPr lang="en-US" altLang="zh-CN" sz="1900" b="1" dirty="0" smtClean="0"/>
          </a:p>
          <a:p>
            <a:pPr marL="360000" algn="just">
              <a:buFont typeface="Wingdings" panose="05000000000000000000" pitchFamily="2" charset="2"/>
              <a:buChar char="Ø"/>
            </a:pPr>
            <a:r>
              <a:rPr lang="zh-CN" altLang="en-US" sz="1800" dirty="0"/>
              <a:t>学习</a:t>
            </a:r>
            <a:r>
              <a:rPr lang="en-US" altLang="zh-CN" sz="1800" dirty="0"/>
              <a:t>《Windows</a:t>
            </a:r>
            <a:r>
              <a:rPr lang="zh-CN" altLang="en-US" sz="1800" dirty="0"/>
              <a:t>核心编程</a:t>
            </a:r>
            <a:r>
              <a:rPr lang="en-US" altLang="zh-CN" sz="1800" dirty="0"/>
              <a:t>》</a:t>
            </a:r>
            <a:r>
              <a:rPr lang="zh-CN" altLang="en-US" sz="1800" dirty="0"/>
              <a:t>一书。把</a:t>
            </a:r>
            <a:r>
              <a:rPr lang="en-US" altLang="zh-CN" sz="1800" dirty="0"/>
              <a:t>CreateProcess</a:t>
            </a:r>
            <a:r>
              <a:rPr lang="zh-CN" altLang="en-US" sz="1800" dirty="0"/>
              <a:t>，</a:t>
            </a:r>
            <a:r>
              <a:rPr lang="en-US" altLang="zh-CN" sz="1800" dirty="0"/>
              <a:t>Windows</a:t>
            </a:r>
            <a:r>
              <a:rPr lang="zh-CN" altLang="en-US" sz="1800" dirty="0"/>
              <a:t>线程、线程调度、线程同步（</a:t>
            </a:r>
            <a:r>
              <a:rPr lang="en-US" altLang="zh-CN" sz="1800" dirty="0"/>
              <a:t>Event,  </a:t>
            </a:r>
            <a:r>
              <a:rPr lang="zh-CN" altLang="en-US" sz="1800" dirty="0"/>
              <a:t>信号量，互斥量）、异步</a:t>
            </a:r>
            <a:r>
              <a:rPr lang="en-US" altLang="zh-CN" sz="1800" dirty="0"/>
              <a:t>I/O</a:t>
            </a:r>
            <a:r>
              <a:rPr lang="zh-CN" altLang="en-US" sz="1800" dirty="0"/>
              <a:t>，内存管理，</a:t>
            </a:r>
            <a:r>
              <a:rPr lang="en-US" altLang="zh-CN" sz="1800" dirty="0"/>
              <a:t>DLL</a:t>
            </a:r>
            <a:r>
              <a:rPr lang="zh-CN" altLang="en-US" sz="1800" dirty="0"/>
              <a:t>，这几大块搞精通</a:t>
            </a:r>
            <a:r>
              <a:rPr lang="zh-CN" altLang="en-US" sz="1800" dirty="0" smtClean="0"/>
              <a:t>。</a:t>
            </a:r>
            <a:endParaRPr lang="en-US" altLang="zh-CN" sz="1800" dirty="0" smtClean="0"/>
          </a:p>
          <a:p>
            <a:pPr marL="576000" indent="-171450" algn="just">
              <a:buFont typeface="Wingdings" panose="05000000000000000000" pitchFamily="2" charset="2"/>
              <a:buChar char="ü"/>
            </a:pPr>
            <a:r>
              <a:rPr lang="zh-CN" altLang="en-US" sz="1600" dirty="0"/>
              <a:t>使用</a:t>
            </a:r>
            <a:r>
              <a:rPr lang="en-US" altLang="zh-CN" sz="1600" dirty="0"/>
              <a:t>CreateProcess</a:t>
            </a:r>
            <a:r>
              <a:rPr lang="zh-CN" altLang="en-US" sz="1600" dirty="0"/>
              <a:t>启动一个记事本或</a:t>
            </a:r>
            <a:r>
              <a:rPr lang="en-US" altLang="zh-CN" sz="1600" dirty="0"/>
              <a:t>IE</a:t>
            </a:r>
            <a:r>
              <a:rPr lang="zh-CN" altLang="en-US" sz="1600" dirty="0"/>
              <a:t>，并监控该程序的运行。把前面写过的那个简易的</a:t>
            </a:r>
            <a:r>
              <a:rPr lang="en-US" altLang="zh-CN" sz="1600" dirty="0"/>
              <a:t>HTTP</a:t>
            </a:r>
            <a:r>
              <a:rPr lang="zh-CN" altLang="en-US" sz="1600" dirty="0"/>
              <a:t>服务用线程池实现一下。写一个</a:t>
            </a:r>
            <a:r>
              <a:rPr lang="en-US" altLang="zh-CN" sz="1600" dirty="0"/>
              <a:t>DLL</a:t>
            </a:r>
            <a:r>
              <a:rPr lang="zh-CN" altLang="en-US" sz="1600" dirty="0"/>
              <a:t>的钩子程序监控指定窗口的关闭事件，或是记录某个窗口的按键</a:t>
            </a:r>
            <a:r>
              <a:rPr lang="zh-CN" altLang="en-US" sz="1600" dirty="0"/>
              <a:t>。</a:t>
            </a:r>
            <a:endParaRPr lang="en-US" altLang="zh-CN" sz="1600" dirty="0"/>
          </a:p>
          <a:p>
            <a:pPr marL="576000" indent="-171450" algn="just">
              <a:buFont typeface="Wingdings" panose="05000000000000000000" pitchFamily="2" charset="2"/>
              <a:buChar char="ü"/>
            </a:pPr>
            <a:r>
              <a:rPr lang="zh-CN" altLang="en-US" sz="1600" dirty="0"/>
              <a:t>写一个服务端给客户端传大文件，要求把</a:t>
            </a:r>
            <a:r>
              <a:rPr lang="en-US" altLang="zh-CN" sz="1600" dirty="0"/>
              <a:t>100M</a:t>
            </a:r>
            <a:r>
              <a:rPr lang="zh-CN" altLang="en-US" sz="1600" dirty="0"/>
              <a:t>的带宽用到</a:t>
            </a:r>
            <a:r>
              <a:rPr lang="en-US" altLang="zh-CN" sz="1600" dirty="0"/>
              <a:t>80%</a:t>
            </a:r>
            <a:r>
              <a:rPr lang="zh-CN" altLang="en-US" sz="1600" dirty="0"/>
              <a:t>以上。（注意，磁盘</a:t>
            </a:r>
            <a:r>
              <a:rPr lang="en-US" altLang="zh-CN" sz="1600" dirty="0"/>
              <a:t>I/O</a:t>
            </a:r>
            <a:r>
              <a:rPr lang="zh-CN" altLang="en-US" sz="1600" dirty="0"/>
              <a:t>和网络</a:t>
            </a:r>
            <a:r>
              <a:rPr lang="en-US" altLang="zh-CN" sz="1600" dirty="0"/>
              <a:t>I/O</a:t>
            </a:r>
            <a:r>
              <a:rPr lang="zh-CN" altLang="en-US" sz="1600" dirty="0"/>
              <a:t>可能会很有问题，想一想怎么解决，另外，请注意网络传输最大单元</a:t>
            </a:r>
            <a:r>
              <a:rPr lang="en-US" altLang="zh-CN" sz="1600" dirty="0"/>
              <a:t>MTU</a:t>
            </a:r>
            <a:r>
              <a:rPr lang="zh-CN" altLang="en-US" sz="1600" dirty="0"/>
              <a:t>）</a:t>
            </a:r>
          </a:p>
          <a:p>
            <a:pPr marL="576000" indent="-171450" algn="just">
              <a:buFont typeface="Wingdings" panose="05000000000000000000" pitchFamily="2" charset="2"/>
              <a:buChar char="ü"/>
            </a:pPr>
            <a:r>
              <a:rPr lang="zh-CN" altLang="en-US" sz="1600" dirty="0"/>
              <a:t>了解</a:t>
            </a:r>
            <a:r>
              <a:rPr lang="en-US" altLang="zh-CN" sz="1600" dirty="0"/>
              <a:t>BT</a:t>
            </a:r>
            <a:r>
              <a:rPr lang="zh-CN" altLang="en-US" sz="1600" dirty="0"/>
              <a:t>下载的工作原理，用多进程的方式模拟</a:t>
            </a:r>
            <a:r>
              <a:rPr lang="en-US" altLang="zh-CN" sz="1600" dirty="0"/>
              <a:t>BT</a:t>
            </a:r>
            <a:r>
              <a:rPr lang="zh-CN" altLang="en-US" sz="1600" dirty="0"/>
              <a:t>下载的原理。</a:t>
            </a:r>
            <a:endParaRPr lang="en-US" altLang="zh-CN" sz="1600" dirty="0"/>
          </a:p>
          <a:p>
            <a:pPr marL="360000" algn="just">
              <a:buFont typeface="Wingdings" panose="05000000000000000000" pitchFamily="2" charset="2"/>
              <a:buChar char="Ø"/>
            </a:pPr>
            <a:endParaRPr lang="en-US" altLang="zh-CN" sz="1800" dirty="0" smtClean="0"/>
          </a:p>
        </p:txBody>
      </p:sp>
    </p:spTree>
    <p:extLst>
      <p:ext uri="{BB962C8B-B14F-4D97-AF65-F5344CB8AC3E}">
        <p14:creationId xmlns:p14="http://schemas.microsoft.com/office/powerpoint/2010/main" val="2598838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高级技能</a:t>
            </a:r>
            <a:r>
              <a:rPr lang="en-US" altLang="zh-CN" dirty="0"/>
              <a:t>(Superior)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系统架构</a:t>
            </a:r>
            <a:endParaRPr lang="en-US" altLang="zh-CN" sz="1900" b="1" dirty="0" smtClean="0"/>
          </a:p>
          <a:p>
            <a:pPr marL="360000" algn="just">
              <a:buFont typeface="Wingdings" panose="05000000000000000000" pitchFamily="2" charset="2"/>
              <a:buChar char="Ø"/>
            </a:pPr>
            <a:r>
              <a:rPr lang="zh-CN" altLang="en-US" sz="1800" dirty="0"/>
              <a:t>负载均衡。</a:t>
            </a:r>
            <a:r>
              <a:rPr lang="en-US" altLang="zh-CN" sz="1800" dirty="0"/>
              <a:t>HASH</a:t>
            </a:r>
            <a:r>
              <a:rPr lang="zh-CN" altLang="en-US" sz="1800" dirty="0"/>
              <a:t>式的，纯动态式的</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多层分布式系统 </a:t>
            </a:r>
            <a:r>
              <a:rPr lang="en-US" altLang="zh-CN" sz="1800" dirty="0"/>
              <a:t>– </a:t>
            </a:r>
            <a:r>
              <a:rPr lang="zh-CN" altLang="en-US" sz="1800" dirty="0"/>
              <a:t>客户端服务结点层、计算结点层、数据</a:t>
            </a:r>
            <a:r>
              <a:rPr lang="en-US" altLang="zh-CN" sz="1800" dirty="0"/>
              <a:t>cache</a:t>
            </a:r>
            <a:r>
              <a:rPr lang="zh-CN" altLang="en-US" sz="1800" dirty="0"/>
              <a:t>层，数据层。</a:t>
            </a:r>
            <a:r>
              <a:rPr lang="en-US" altLang="zh-CN" sz="1800" dirty="0"/>
              <a:t>J2EE</a:t>
            </a:r>
            <a:r>
              <a:rPr lang="zh-CN" altLang="en-US" sz="1800" dirty="0"/>
              <a:t>是经典的多层结构。</a:t>
            </a:r>
            <a:endParaRPr lang="en-US" altLang="zh-CN" sz="1800" dirty="0" smtClean="0"/>
          </a:p>
          <a:p>
            <a:pPr marL="360000" algn="just">
              <a:buFont typeface="Wingdings" panose="05000000000000000000" pitchFamily="2" charset="2"/>
              <a:buChar char="Ø"/>
            </a:pPr>
            <a:r>
              <a:rPr lang="en-US" altLang="zh-CN" sz="1800" dirty="0"/>
              <a:t>P2P</a:t>
            </a:r>
            <a:r>
              <a:rPr lang="zh-CN" altLang="en-US" sz="1800" dirty="0"/>
              <a:t>式系统，研究一下</a:t>
            </a:r>
            <a:r>
              <a:rPr lang="en-US" altLang="zh-CN" sz="1800" dirty="0"/>
              <a:t>BT</a:t>
            </a:r>
            <a:r>
              <a:rPr lang="zh-CN" altLang="en-US" sz="1800" dirty="0"/>
              <a:t>和电驴的算法。比如：</a:t>
            </a:r>
            <a:r>
              <a:rPr lang="en-US" altLang="zh-CN" sz="1800" dirty="0"/>
              <a:t>DHT</a:t>
            </a:r>
            <a:r>
              <a:rPr lang="zh-CN" altLang="en-US" sz="1800" dirty="0"/>
              <a:t>算法</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服务器备份，双机备份系统（</a:t>
            </a:r>
            <a:r>
              <a:rPr lang="en-US" altLang="zh-CN" sz="1800" dirty="0"/>
              <a:t>Live-Standby</a:t>
            </a:r>
            <a:r>
              <a:rPr lang="zh-CN" altLang="en-US" sz="1800" dirty="0"/>
              <a:t>和</a:t>
            </a:r>
            <a:r>
              <a:rPr lang="en-US" altLang="zh-CN" sz="1800" dirty="0"/>
              <a:t>Live-Live</a:t>
            </a:r>
            <a:r>
              <a:rPr lang="zh-CN" altLang="en-US" sz="1800" dirty="0"/>
              <a:t>系统），两台机器如何通过心跳监测对方？集群主结点备份</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虚拟化技术，使用这个技术，可以把操作系统当应用程序一下切换或重新配置和部署。</a:t>
            </a:r>
            <a:endParaRPr lang="en-US" altLang="zh-CN" sz="1800" dirty="0" smtClean="0"/>
          </a:p>
        </p:txBody>
      </p:sp>
    </p:spTree>
    <p:extLst>
      <p:ext uri="{BB962C8B-B14F-4D97-AF65-F5344CB8AC3E}">
        <p14:creationId xmlns:p14="http://schemas.microsoft.com/office/powerpoint/2010/main" val="1040698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高级技能</a:t>
            </a:r>
            <a:r>
              <a:rPr lang="en-US" altLang="zh-CN" dirty="0"/>
              <a:t>(Superior)</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系统架构</a:t>
            </a:r>
            <a:endParaRPr lang="en-US" altLang="zh-CN" sz="1900" b="1" dirty="0" smtClean="0"/>
          </a:p>
          <a:p>
            <a:pPr marL="360000" algn="just">
              <a:buFont typeface="Wingdings" panose="05000000000000000000" pitchFamily="2" charset="2"/>
              <a:buChar char="Ø"/>
            </a:pPr>
            <a:r>
              <a:rPr lang="zh-CN" altLang="en-US" sz="1800" dirty="0"/>
              <a:t>学习</a:t>
            </a:r>
            <a:r>
              <a:rPr lang="en-US" altLang="zh-CN" sz="1800" dirty="0"/>
              <a:t>Hadoop</a:t>
            </a:r>
            <a:r>
              <a:rPr lang="zh-CN" altLang="en-US" sz="1800" dirty="0"/>
              <a:t>。</a:t>
            </a:r>
            <a:r>
              <a:rPr lang="en-US" altLang="zh-CN" sz="1800" dirty="0"/>
              <a:t>Hadoop</a:t>
            </a:r>
            <a:r>
              <a:rPr lang="zh-CN" altLang="en-US" sz="1800" dirty="0"/>
              <a:t>框架中最核心的设计就是：</a:t>
            </a:r>
            <a:r>
              <a:rPr lang="en-US" altLang="zh-CN" sz="1800" dirty="0"/>
              <a:t>MapReduce</a:t>
            </a:r>
            <a:r>
              <a:rPr lang="zh-CN" altLang="en-US" sz="1800" dirty="0"/>
              <a:t>和</a:t>
            </a:r>
            <a:r>
              <a:rPr lang="en-US" altLang="zh-CN" sz="1800" dirty="0"/>
              <a:t>HDFS</a:t>
            </a:r>
            <a:r>
              <a:rPr lang="zh-CN" altLang="en-US" sz="1800" dirty="0"/>
              <a:t>。</a:t>
            </a:r>
            <a:r>
              <a:rPr lang="en-US" altLang="zh-CN" sz="1800" dirty="0"/>
              <a:t>MapReduce</a:t>
            </a:r>
            <a:r>
              <a:rPr lang="zh-CN" altLang="en-US" sz="1800" dirty="0"/>
              <a:t>的思想是由</a:t>
            </a:r>
            <a:r>
              <a:rPr lang="en-US" altLang="zh-CN" sz="1800" dirty="0"/>
              <a:t>Google</a:t>
            </a:r>
            <a:r>
              <a:rPr lang="zh-CN" altLang="en-US" sz="1800" dirty="0"/>
              <a:t>的一篇论文所提及而被广为流传的，简单的一句话解释</a:t>
            </a:r>
            <a:r>
              <a:rPr lang="en-US" altLang="zh-CN" sz="1800" dirty="0"/>
              <a:t>MapReduce</a:t>
            </a:r>
            <a:r>
              <a:rPr lang="zh-CN" altLang="en-US" sz="1800" dirty="0"/>
              <a:t>就是“任务的分解与结果的汇总”。</a:t>
            </a:r>
            <a:r>
              <a:rPr lang="en-US" altLang="zh-CN" sz="1800" dirty="0"/>
              <a:t>HDFS</a:t>
            </a:r>
            <a:r>
              <a:rPr lang="zh-CN" altLang="en-US" sz="1800" dirty="0"/>
              <a:t>是</a:t>
            </a:r>
            <a:r>
              <a:rPr lang="en-US" altLang="zh-CN" sz="1800" dirty="0"/>
              <a:t>Hadoop</a:t>
            </a:r>
            <a:r>
              <a:rPr lang="zh-CN" altLang="en-US" sz="1800" dirty="0"/>
              <a:t>分布式文件系统（</a:t>
            </a:r>
            <a:r>
              <a:rPr lang="en-US" altLang="zh-CN" sz="1800" dirty="0"/>
              <a:t>Hadoop Distributed File System</a:t>
            </a:r>
            <a:r>
              <a:rPr lang="zh-CN" altLang="en-US" sz="1800" dirty="0"/>
              <a:t>）的缩写，为分布式计算存储提供了底层支持</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了解</a:t>
            </a:r>
            <a:r>
              <a:rPr lang="en-US" altLang="zh-CN" sz="1800" dirty="0"/>
              <a:t>NoSQL</a:t>
            </a:r>
            <a:r>
              <a:rPr lang="zh-CN" altLang="en-US" sz="1800" dirty="0"/>
              <a:t>数据库（有人说可能是一个过渡炒作的技术），不过因为超大规模以及高并发的纯动态型网站日渐成为主流，而</a:t>
            </a:r>
            <a:r>
              <a:rPr lang="en-US" altLang="zh-CN" sz="1800" dirty="0"/>
              <a:t>SNS</a:t>
            </a:r>
            <a:r>
              <a:rPr lang="zh-CN" altLang="en-US" sz="1800" dirty="0"/>
              <a:t>类网站在数据存取过程中有着实时性等刚性需求，这使得目前</a:t>
            </a:r>
            <a:r>
              <a:rPr lang="en-US" altLang="zh-CN" sz="1800" dirty="0"/>
              <a:t>NoSQL</a:t>
            </a:r>
            <a:r>
              <a:rPr lang="zh-CN" altLang="en-US" sz="1800" dirty="0"/>
              <a:t>数据库慢慢成了人们所关注的焦点，并大有成为取代关系型数据库而成为未来主流数据存储模式的趋势。当前</a:t>
            </a:r>
            <a:r>
              <a:rPr lang="en-US" altLang="zh-CN" sz="1800" dirty="0"/>
              <a:t>NoSQL</a:t>
            </a:r>
            <a:r>
              <a:rPr lang="zh-CN" altLang="en-US" sz="1800" dirty="0"/>
              <a:t>数据库很多，大部分都是开源的，其中比较知名的有：</a:t>
            </a:r>
            <a:r>
              <a:rPr lang="en-US" altLang="zh-CN" sz="1800" dirty="0"/>
              <a:t>MemcacheDB</a:t>
            </a:r>
            <a:r>
              <a:rPr lang="zh-CN" altLang="en-US" sz="1800" dirty="0"/>
              <a:t>、</a:t>
            </a:r>
            <a:r>
              <a:rPr lang="en-US" altLang="zh-CN" sz="1800" dirty="0"/>
              <a:t>Redis</a:t>
            </a:r>
            <a:r>
              <a:rPr lang="zh-CN" altLang="en-US" sz="1800" dirty="0"/>
              <a:t>、</a:t>
            </a:r>
            <a:r>
              <a:rPr lang="en-US" altLang="zh-CN" sz="1800" dirty="0"/>
              <a:t>Tokyo Cabinet(</a:t>
            </a:r>
            <a:r>
              <a:rPr lang="zh-CN" altLang="en-US" sz="1800" dirty="0"/>
              <a:t>升级版为</a:t>
            </a:r>
            <a:r>
              <a:rPr lang="en-US" altLang="zh-CN" sz="1800" dirty="0"/>
              <a:t>Kyoto Cabinet)</a:t>
            </a:r>
            <a:r>
              <a:rPr lang="zh-CN" altLang="en-US" sz="1800" dirty="0"/>
              <a:t>、</a:t>
            </a:r>
            <a:r>
              <a:rPr lang="en-US" altLang="zh-CN" sz="1800" dirty="0"/>
              <a:t>Flare</a:t>
            </a:r>
            <a:r>
              <a:rPr lang="zh-CN" altLang="en-US" sz="1800" dirty="0"/>
              <a:t>、</a:t>
            </a:r>
            <a:r>
              <a:rPr lang="en-US" altLang="zh-CN" sz="1800" dirty="0"/>
              <a:t>MongoDB</a:t>
            </a:r>
            <a:r>
              <a:rPr lang="zh-CN" altLang="en-US" sz="1800" dirty="0"/>
              <a:t>、</a:t>
            </a:r>
            <a:r>
              <a:rPr lang="en-US" altLang="zh-CN" sz="1800" dirty="0"/>
              <a:t>CouchDB</a:t>
            </a:r>
            <a:r>
              <a:rPr lang="zh-CN" altLang="en-US" sz="1800" dirty="0"/>
              <a:t>、</a:t>
            </a:r>
            <a:r>
              <a:rPr lang="en-US" altLang="zh-CN" sz="1800" dirty="0"/>
              <a:t>Cassandra</a:t>
            </a:r>
            <a:r>
              <a:rPr lang="zh-CN" altLang="en-US" sz="1800" dirty="0"/>
              <a:t>、</a:t>
            </a:r>
            <a:r>
              <a:rPr lang="en-US" altLang="zh-CN" sz="1800" dirty="0"/>
              <a:t>Voldemort</a:t>
            </a:r>
            <a:r>
              <a:rPr lang="zh-CN" altLang="en-US" sz="1800" dirty="0"/>
              <a:t>等。</a:t>
            </a:r>
            <a:endParaRPr lang="en-US" altLang="zh-CN" sz="1800" dirty="0" smtClean="0"/>
          </a:p>
        </p:txBody>
      </p:sp>
    </p:spTree>
    <p:extLst>
      <p:ext uri="{BB962C8B-B14F-4D97-AF65-F5344CB8AC3E}">
        <p14:creationId xmlns:p14="http://schemas.microsoft.com/office/powerpoint/2010/main" val="1094322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Last Words</a:t>
            </a:r>
            <a:endParaRPr lang="zh-CN" altLang="en-US" dirty="0"/>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结尾语</a:t>
            </a:r>
            <a:endParaRPr lang="en-US" altLang="zh-CN" sz="1900" b="1" dirty="0" smtClean="0"/>
          </a:p>
          <a:p>
            <a:pPr marL="360000" algn="just">
              <a:buFont typeface="Wingdings" panose="05000000000000000000" pitchFamily="2" charset="2"/>
              <a:buChar char="Ø"/>
            </a:pPr>
            <a:r>
              <a:rPr lang="zh-CN" altLang="en-US" sz="1800" dirty="0"/>
              <a:t>有朋友奇怪为什么我在这篇文章开头说了</a:t>
            </a:r>
            <a:r>
              <a:rPr lang="en-US" altLang="zh-CN" sz="1800" dirty="0"/>
              <a:t>web+</a:t>
            </a:r>
            <a:r>
              <a:rPr lang="zh-CN" altLang="en-US" sz="1800" dirty="0"/>
              <a:t>移动，却没有在后面提到</a:t>
            </a:r>
            <a:r>
              <a:rPr lang="en-US" altLang="zh-CN" sz="1800" dirty="0"/>
              <a:t>iOS/Android</a:t>
            </a:r>
            <a:r>
              <a:rPr lang="zh-CN" altLang="en-US" sz="1800" dirty="0"/>
              <a:t>的前端开发。因为我心里有一种感觉，移动设备上的</a:t>
            </a:r>
            <a:r>
              <a:rPr lang="en-US" altLang="zh-CN" sz="1800" dirty="0"/>
              <a:t>UI</a:t>
            </a:r>
            <a:r>
              <a:rPr lang="zh-CN" altLang="en-US" sz="1800" dirty="0"/>
              <a:t>最终也会被</a:t>
            </a:r>
            <a:r>
              <a:rPr lang="en-US" altLang="zh-CN" sz="1800" dirty="0"/>
              <a:t>Javascript</a:t>
            </a:r>
            <a:r>
              <a:rPr lang="zh-CN" altLang="en-US" sz="1800" dirty="0"/>
              <a:t>取代</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smtClean="0"/>
              <a:t>千万</a:t>
            </a:r>
            <a:r>
              <a:rPr lang="zh-CN" altLang="en-US" sz="1800" dirty="0"/>
              <a:t>不要以为我说的这些东西是一些新的技术，</a:t>
            </a:r>
            <a:r>
              <a:rPr lang="zh-CN" altLang="en-US" sz="1800" dirty="0" smtClean="0"/>
              <a:t>这里</a:t>
            </a:r>
            <a:r>
              <a:rPr lang="en-US" altLang="zh-CN" sz="1800" dirty="0"/>
              <a:t>95%</a:t>
            </a:r>
            <a:r>
              <a:rPr lang="zh-CN" altLang="en-US" sz="1800" dirty="0"/>
              <a:t>以上的全是基础。而且都是久经考验的基础技术。即是可以让你一通百通的技术，也是可以让你找到一份不错工作的技术</a:t>
            </a:r>
            <a:r>
              <a:rPr lang="zh-CN" altLang="en-US" sz="1800" dirty="0" smtClean="0"/>
              <a:t>。</a:t>
            </a:r>
            <a:endParaRPr lang="en-US" altLang="zh-CN" sz="1800" dirty="0" smtClean="0"/>
          </a:p>
          <a:p>
            <a:pPr marL="360000" algn="just">
              <a:buFont typeface="Wingdings" panose="05000000000000000000" pitchFamily="2" charset="2"/>
              <a:buChar char="Ø"/>
            </a:pPr>
            <a:r>
              <a:rPr lang="zh-CN" altLang="en-US" sz="1800" dirty="0"/>
              <a:t>有朋友说学这些东西学完都</a:t>
            </a:r>
            <a:r>
              <a:rPr lang="en-US" altLang="zh-CN" sz="1800" dirty="0"/>
              <a:t>40</a:t>
            </a:r>
            <a:r>
              <a:rPr lang="zh-CN" altLang="en-US" sz="1800" dirty="0"/>
              <a:t>了，还不如想想怎么去挣钱。我想告诉大家，一是我今年还没有</a:t>
            </a:r>
            <a:r>
              <a:rPr lang="en-US" altLang="zh-CN" sz="1800" dirty="0"/>
              <a:t>40</a:t>
            </a:r>
            <a:r>
              <a:rPr lang="zh-CN" altLang="en-US" sz="1800" dirty="0"/>
              <a:t>岁，二是学无止境啊，三是我不觉得挣钱有多难，难的是怎么让你值那么多</a:t>
            </a:r>
            <a:r>
              <a:rPr lang="zh-CN" altLang="en-US" sz="1800" dirty="0" smtClean="0"/>
              <a:t>钱。</a:t>
            </a:r>
            <a:endParaRPr lang="en-US" altLang="zh-CN" sz="1800" dirty="0" smtClean="0"/>
          </a:p>
          <a:p>
            <a:pPr marL="360000" algn="just">
              <a:buFont typeface="Wingdings" panose="05000000000000000000" pitchFamily="2" charset="2"/>
              <a:buChar char="Ø"/>
            </a:pPr>
            <a:r>
              <a:rPr lang="zh-CN" altLang="en-US" sz="1800" dirty="0"/>
              <a:t>有朋友说技术都是工具，不应该如此痴迷这句话没有错，有时候我们需要更多的是抬起头来看看技术以外的</a:t>
            </a:r>
            <a:r>
              <a:rPr lang="zh-CN" altLang="en-US" sz="1800" dirty="0" smtClean="0"/>
              <a:t>事情。</a:t>
            </a:r>
            <a:endParaRPr lang="en-US" altLang="zh-CN" sz="1800" dirty="0" smtClean="0"/>
          </a:p>
        </p:txBody>
      </p:sp>
    </p:spTree>
    <p:extLst>
      <p:ext uri="{BB962C8B-B14F-4D97-AF65-F5344CB8AC3E}">
        <p14:creationId xmlns:p14="http://schemas.microsoft.com/office/powerpoint/2010/main" val="1411140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925966" y="2461997"/>
            <a:ext cx="7337788" cy="1639740"/>
          </a:xfrm>
          <a:prstGeom prst="rect">
            <a:avLst/>
          </a:prstGeom>
        </p:spPr>
      </p:pic>
      <p:sp>
        <p:nvSpPr>
          <p:cNvPr id="9" name="内容占位符 2"/>
          <p:cNvSpPr>
            <a:spLocks noGrp="1"/>
          </p:cNvSpPr>
          <p:nvPr>
            <p:ph idx="1"/>
          </p:nvPr>
        </p:nvSpPr>
        <p:spPr>
          <a:xfrm>
            <a:off x="925966" y="4736979"/>
            <a:ext cx="3332525" cy="1367730"/>
          </a:xfrm>
        </p:spPr>
        <p:txBody>
          <a:bodyPr>
            <a:normAutofit/>
          </a:bodyPr>
          <a:lstStyle/>
          <a:p>
            <a:pPr>
              <a:buFont typeface="Wingdings" panose="05000000000000000000" pitchFamily="2" charset="2"/>
              <a:buChar char="l"/>
            </a:pPr>
            <a:r>
              <a:rPr lang="en-US" altLang="zh-CN" dirty="0" smtClean="0"/>
              <a:t>Classification</a:t>
            </a:r>
          </a:p>
          <a:p>
            <a:pPr>
              <a:buFont typeface="Wingdings" panose="05000000000000000000" pitchFamily="2" charset="2"/>
              <a:buChar char="l"/>
            </a:pPr>
            <a:r>
              <a:rPr lang="en-US" altLang="zh-CN" dirty="0" smtClean="0"/>
              <a:t>Regression</a:t>
            </a:r>
            <a:endParaRPr lang="en-US" altLang="zh-CN" dirty="0"/>
          </a:p>
          <a:p>
            <a:pPr algn="just">
              <a:lnSpc>
                <a:spcPct val="100000"/>
              </a:lnSpc>
            </a:pPr>
            <a:r>
              <a:rPr lang="en-US" altLang="zh-CN" sz="1800" dirty="0" smtClean="0"/>
              <a:t>   </a:t>
            </a:r>
            <a:r>
              <a:rPr lang="en-US" altLang="zh-CN" sz="1800" dirty="0" smtClean="0">
                <a:solidFill>
                  <a:srgbClr val="FF0000"/>
                </a:solidFill>
              </a:rPr>
              <a:t> </a:t>
            </a:r>
            <a:endParaRPr lang="zh-CN" altLang="en-US" sz="1800" dirty="0">
              <a:solidFill>
                <a:schemeClr val="tx1"/>
              </a:solidFill>
            </a:endParaRPr>
          </a:p>
        </p:txBody>
      </p:sp>
      <p:sp>
        <p:nvSpPr>
          <p:cNvPr id="10" name="内容占位符 2"/>
          <p:cNvSpPr txBox="1">
            <a:spLocks/>
          </p:cNvSpPr>
          <p:nvPr/>
        </p:nvSpPr>
        <p:spPr>
          <a:xfrm>
            <a:off x="4683715" y="4736979"/>
            <a:ext cx="3332525" cy="13677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zh-CN" dirty="0" smtClean="0"/>
              <a:t>Supervised Learning</a:t>
            </a:r>
          </a:p>
          <a:p>
            <a:pPr>
              <a:buFont typeface="Wingdings" panose="05000000000000000000" pitchFamily="2" charset="2"/>
              <a:buChar char="l"/>
            </a:pPr>
            <a:r>
              <a:rPr lang="en-US" altLang="zh-CN" dirty="0" smtClean="0"/>
              <a:t>Unsupervised Learning</a:t>
            </a:r>
          </a:p>
          <a:p>
            <a:pPr algn="just">
              <a:lnSpc>
                <a:spcPct val="100000"/>
              </a:lnSpc>
            </a:pPr>
            <a:r>
              <a:rPr lang="en-US" altLang="zh-CN" sz="1800" dirty="0" smtClean="0"/>
              <a:t>   </a:t>
            </a:r>
            <a:r>
              <a:rPr lang="en-US" altLang="zh-CN" sz="1800" dirty="0" smtClean="0">
                <a:solidFill>
                  <a:srgbClr val="FF0000"/>
                </a:solidFill>
              </a:rPr>
              <a:t> </a:t>
            </a:r>
            <a:endParaRPr lang="zh-CN" altLang="en-US" sz="1800" dirty="0">
              <a:solidFill>
                <a:schemeClr val="tx1"/>
              </a:solidFill>
            </a:endParaRPr>
          </a:p>
        </p:txBody>
      </p:sp>
      <p:sp>
        <p:nvSpPr>
          <p:cNvPr id="13" name="标题 1"/>
          <p:cNvSpPr>
            <a:spLocks noGrp="1"/>
          </p:cNvSpPr>
          <p:nvPr>
            <p:ph type="title"/>
          </p:nvPr>
        </p:nvSpPr>
        <p:spPr>
          <a:xfrm>
            <a:off x="822960" y="286604"/>
            <a:ext cx="7543800" cy="1450757"/>
          </a:xfrm>
        </p:spPr>
        <p:txBody>
          <a:bodyPr/>
          <a:lstStyle/>
          <a:p>
            <a:r>
              <a:rPr lang="en-US" altLang="zh-CN" sz="2400" dirty="0"/>
              <a:t>Basic concept</a:t>
            </a:r>
            <a:r>
              <a:rPr lang="en-US" altLang="zh-CN" dirty="0"/>
              <a:t/>
            </a:r>
            <a:br>
              <a:rPr lang="en-US" altLang="zh-CN" dirty="0"/>
            </a:br>
            <a:r>
              <a:rPr lang="en-US" altLang="zh-CN" dirty="0" smtClean="0"/>
              <a:t>Machine Learning</a:t>
            </a:r>
            <a:endParaRPr lang="zh-CN" altLang="en-US" dirty="0"/>
          </a:p>
        </p:txBody>
      </p:sp>
    </p:spTree>
    <p:extLst>
      <p:ext uri="{BB962C8B-B14F-4D97-AF65-F5344CB8AC3E}">
        <p14:creationId xmlns:p14="http://schemas.microsoft.com/office/powerpoint/2010/main" val="2208621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22959" y="1845733"/>
            <a:ext cx="7543801" cy="4485397"/>
          </a:xfrm>
        </p:spPr>
        <p:txBody>
          <a:bodyPr/>
          <a:lstStyle/>
          <a:p>
            <a:pPr>
              <a:buFont typeface="Wingdings" panose="05000000000000000000" pitchFamily="2" charset="2"/>
              <a:buChar char="l"/>
            </a:pPr>
            <a:r>
              <a:rPr lang="en-US" altLang="zh-CN" dirty="0" smtClean="0"/>
              <a:t>Input Data: (</a:t>
            </a:r>
            <a:r>
              <a:rPr lang="en-US" altLang="zh-CN" i="1" dirty="0" smtClean="0"/>
              <a:t>X</a:t>
            </a:r>
            <a:r>
              <a:rPr lang="en-US" altLang="zh-CN" i="1" baseline="-25000" dirty="0" smtClean="0"/>
              <a:t>i</a:t>
            </a:r>
            <a:r>
              <a:rPr lang="en-US" altLang="zh-CN" dirty="0" smtClean="0"/>
              <a:t>, </a:t>
            </a:r>
            <a:r>
              <a:rPr lang="en-US" altLang="zh-CN" i="1" dirty="0" smtClean="0"/>
              <a:t>y</a:t>
            </a:r>
            <a:r>
              <a:rPr lang="en-US" altLang="zh-CN" i="1" baseline="-25000" dirty="0" smtClean="0"/>
              <a:t>i</a:t>
            </a:r>
            <a:r>
              <a:rPr lang="en-US" altLang="zh-CN" dirty="0" smtClean="0"/>
              <a:t>), 1 ≤ </a:t>
            </a:r>
            <a:r>
              <a:rPr lang="en-US" altLang="zh-CN" i="1" dirty="0" smtClean="0"/>
              <a:t>i</a:t>
            </a:r>
            <a:r>
              <a:rPr lang="en-US" altLang="zh-CN" dirty="0" smtClean="0"/>
              <a:t> ≤ </a:t>
            </a:r>
            <a:r>
              <a:rPr lang="en-US" altLang="zh-CN" i="1" dirty="0" smtClean="0"/>
              <a:t>m</a:t>
            </a:r>
          </a:p>
          <a:p>
            <a:pPr>
              <a:buFont typeface="Wingdings" panose="05000000000000000000" pitchFamily="2" charset="2"/>
              <a:buChar char="l"/>
            </a:pPr>
            <a:r>
              <a:rPr lang="en-US" altLang="zh-CN" dirty="0" smtClean="0"/>
              <a:t>Model:</a:t>
            </a:r>
          </a:p>
          <a:p>
            <a:pPr marL="360000">
              <a:buFont typeface="Wingdings" panose="05000000000000000000" pitchFamily="2" charset="2"/>
              <a:buChar char="Ø"/>
            </a:pPr>
            <a:r>
              <a:rPr lang="en-US" altLang="zh-CN" sz="1800" dirty="0" smtClean="0"/>
              <a:t>Linear Model: </a:t>
            </a:r>
            <a:r>
              <a:rPr lang="en-US" altLang="zh-CN" sz="1800" i="1" dirty="0" smtClean="0"/>
              <a:t>y</a:t>
            </a:r>
            <a:r>
              <a:rPr lang="en-US" altLang="zh-CN" sz="1800" dirty="0" smtClean="0"/>
              <a:t> = </a:t>
            </a:r>
            <a:r>
              <a:rPr lang="en-US" altLang="zh-CN" sz="1800" i="1" dirty="0" smtClean="0"/>
              <a:t>f</a:t>
            </a:r>
            <a:r>
              <a:rPr lang="en-US" altLang="zh-CN" sz="1800" dirty="0" smtClean="0"/>
              <a:t>(</a:t>
            </a:r>
            <a:r>
              <a:rPr lang="en-US" altLang="zh-CN" sz="1800" i="1" dirty="0" smtClean="0"/>
              <a:t>X</a:t>
            </a:r>
            <a:r>
              <a:rPr lang="en-US" altLang="zh-CN" sz="1800" dirty="0" smtClean="0"/>
              <a:t>) = </a:t>
            </a:r>
            <a:r>
              <a:rPr lang="en-US" altLang="zh-CN" sz="1800" i="1" dirty="0" smtClean="0"/>
              <a:t>w</a:t>
            </a:r>
            <a:r>
              <a:rPr lang="en-US" altLang="zh-CN" sz="1800" i="1" baseline="30000" dirty="0" smtClean="0"/>
              <a:t>T</a:t>
            </a:r>
            <a:r>
              <a:rPr lang="en-US" altLang="zh-CN" sz="1800" i="1" dirty="0" smtClean="0"/>
              <a:t>X</a:t>
            </a:r>
            <a:r>
              <a:rPr lang="en-US" altLang="zh-CN" sz="1800" dirty="0" smtClean="0"/>
              <a:t> + </a:t>
            </a:r>
            <a:r>
              <a:rPr lang="en-US" altLang="zh-CN" sz="1800" i="1" dirty="0" smtClean="0"/>
              <a:t>b</a:t>
            </a:r>
          </a:p>
          <a:p>
            <a:pPr marL="360000">
              <a:buFont typeface="Wingdings" panose="05000000000000000000" pitchFamily="2" charset="2"/>
              <a:buChar char="Ø"/>
            </a:pPr>
            <a:r>
              <a:rPr lang="en-US" altLang="zh-CN" sz="1800" dirty="0" smtClean="0"/>
              <a:t>Generalized Linear Model: </a:t>
            </a:r>
            <a:r>
              <a:rPr lang="en-US" altLang="zh-CN" sz="1800" i="1" dirty="0"/>
              <a:t>y</a:t>
            </a:r>
            <a:r>
              <a:rPr lang="en-US" altLang="zh-CN" sz="1800" dirty="0"/>
              <a:t> = </a:t>
            </a:r>
            <a:r>
              <a:rPr lang="en-US" altLang="zh-CN" sz="1800" i="1" dirty="0" smtClean="0"/>
              <a:t>f</a:t>
            </a:r>
            <a:r>
              <a:rPr lang="en-US" altLang="zh-CN" sz="1800" dirty="0" smtClean="0"/>
              <a:t>(</a:t>
            </a:r>
            <a:r>
              <a:rPr lang="en-US" altLang="zh-CN" sz="1800" i="1" dirty="0" smtClean="0"/>
              <a:t>X</a:t>
            </a:r>
            <a:r>
              <a:rPr lang="en-US" altLang="zh-CN" sz="1800" dirty="0" smtClean="0"/>
              <a:t>) </a:t>
            </a:r>
            <a:r>
              <a:rPr lang="en-US" altLang="zh-CN" sz="1800" dirty="0"/>
              <a:t>= </a:t>
            </a:r>
            <a:r>
              <a:rPr lang="en-US" altLang="zh-CN" sz="1800" i="1" dirty="0" smtClean="0"/>
              <a:t>w</a:t>
            </a:r>
            <a:r>
              <a:rPr lang="en-US" altLang="zh-CN" sz="1800" i="1" baseline="30000" dirty="0" smtClean="0"/>
              <a:t>T</a:t>
            </a:r>
            <a:r>
              <a:rPr lang="el-GR" altLang="zh-CN" sz="1800" i="1" dirty="0" smtClean="0"/>
              <a:t>ϕ</a:t>
            </a:r>
            <a:r>
              <a:rPr lang="en-US" altLang="zh-CN" sz="1800" dirty="0" smtClean="0"/>
              <a:t>(</a:t>
            </a:r>
            <a:r>
              <a:rPr lang="en-US" altLang="zh-CN" sz="1800" i="1" dirty="0" smtClean="0"/>
              <a:t>X</a:t>
            </a:r>
            <a:r>
              <a:rPr lang="en-US" altLang="zh-CN" sz="1800" dirty="0" smtClean="0"/>
              <a:t>) </a:t>
            </a:r>
            <a:r>
              <a:rPr lang="en-US" altLang="zh-CN" sz="1800" dirty="0"/>
              <a:t>+ </a:t>
            </a:r>
            <a:r>
              <a:rPr lang="en-US" altLang="zh-CN" sz="1800" i="1" dirty="0" smtClean="0"/>
              <a:t>b   </a:t>
            </a:r>
            <a:r>
              <a:rPr lang="en-US" altLang="zh-CN" sz="1800" dirty="0" smtClean="0"/>
              <a:t>(</a:t>
            </a:r>
            <a:r>
              <a:rPr lang="el-GR" altLang="zh-CN" sz="1800" i="1" dirty="0"/>
              <a:t>ϕ</a:t>
            </a:r>
            <a:r>
              <a:rPr lang="en-US" altLang="zh-CN" sz="1800" dirty="0" smtClean="0"/>
              <a:t>(</a:t>
            </a:r>
            <a:r>
              <a:rPr lang="en-US" altLang="zh-CN" sz="1800" i="1" dirty="0" smtClean="0"/>
              <a:t>X</a:t>
            </a:r>
            <a:r>
              <a:rPr lang="en-US" altLang="zh-CN" sz="1800" dirty="0" smtClean="0"/>
              <a:t>)  denote sigmoid </a:t>
            </a:r>
            <a:r>
              <a:rPr lang="en-US" altLang="zh-CN" sz="1800" dirty="0" err="1" smtClean="0"/>
              <a:t>etc</a:t>
            </a:r>
            <a:r>
              <a:rPr lang="en-US" altLang="zh-CN" sz="1800" dirty="0" smtClean="0"/>
              <a:t>)</a:t>
            </a:r>
          </a:p>
          <a:p>
            <a:pPr marL="360000">
              <a:buFont typeface="Wingdings" panose="05000000000000000000" pitchFamily="2" charset="2"/>
              <a:buChar char="Ø"/>
            </a:pPr>
            <a:r>
              <a:rPr lang="en-US" altLang="zh-CN" sz="1800" dirty="0" smtClean="0"/>
              <a:t>Non-linear Model: Neural Network, SVM</a:t>
            </a:r>
            <a:endParaRPr lang="en-US" altLang="zh-CN" sz="1800" dirty="0"/>
          </a:p>
          <a:p>
            <a:pPr>
              <a:buFont typeface="Wingdings" panose="05000000000000000000" pitchFamily="2" charset="2"/>
              <a:buChar char="l"/>
            </a:pPr>
            <a:r>
              <a:rPr lang="en-US" altLang="zh-CN" dirty="0" smtClean="0"/>
              <a:t>Criterion:</a:t>
            </a:r>
          </a:p>
          <a:p>
            <a:pPr marL="360000">
              <a:buFont typeface="Wingdings" panose="05000000000000000000" pitchFamily="2" charset="2"/>
              <a:buChar char="Ø"/>
            </a:pPr>
            <a:r>
              <a:rPr lang="en-US" altLang="zh-CN" sz="1800" dirty="0" smtClean="0"/>
              <a:t>Loss Function: </a:t>
            </a:r>
            <a:r>
              <a:rPr lang="en-US" altLang="zh-CN" sz="1800" i="1" dirty="0" smtClean="0"/>
              <a:t>L</a:t>
            </a:r>
            <a:r>
              <a:rPr lang="en-US" altLang="zh-CN" sz="1800" dirty="0" smtClean="0"/>
              <a:t>(</a:t>
            </a:r>
            <a:r>
              <a:rPr lang="en-US" altLang="zh-CN" sz="1800" i="1" dirty="0" smtClean="0"/>
              <a:t>y</a:t>
            </a:r>
            <a:r>
              <a:rPr lang="en-US" altLang="zh-CN" sz="1800" dirty="0" smtClean="0"/>
              <a:t>, </a:t>
            </a:r>
            <a:r>
              <a:rPr lang="en-US" altLang="zh-CN" sz="1800" i="1" dirty="0" smtClean="0"/>
              <a:t>f</a:t>
            </a:r>
            <a:r>
              <a:rPr lang="en-US" altLang="zh-CN" sz="1800" dirty="0" smtClean="0"/>
              <a:t>(</a:t>
            </a:r>
            <a:r>
              <a:rPr lang="en-US" altLang="zh-CN" sz="1800" i="1" dirty="0" smtClean="0"/>
              <a:t>X</a:t>
            </a:r>
            <a:r>
              <a:rPr lang="en-US" altLang="zh-CN" sz="1800" dirty="0" smtClean="0"/>
              <a:t>))  →  Optimization</a:t>
            </a:r>
          </a:p>
          <a:p>
            <a:pPr marL="360000">
              <a:buFont typeface="Wingdings" panose="05000000000000000000" pitchFamily="2" charset="2"/>
              <a:buChar char="Ø"/>
            </a:pPr>
            <a:r>
              <a:rPr lang="en-US" altLang="zh-CN" sz="1800" dirty="0" smtClean="0"/>
              <a:t>Empirical Risk:                                              →  Minimization  (</a:t>
            </a:r>
            <a:r>
              <a:rPr lang="en-US" altLang="zh-CN" sz="1800" b="1" dirty="0" err="1" smtClean="0"/>
              <a:t>argmin</a:t>
            </a:r>
            <a:r>
              <a:rPr lang="en-US" altLang="zh-CN" sz="1800" dirty="0" smtClean="0"/>
              <a:t>)</a:t>
            </a:r>
          </a:p>
          <a:p>
            <a:pPr marL="360000">
              <a:buFont typeface="Wingdings" panose="05000000000000000000" pitchFamily="2" charset="2"/>
              <a:buChar char="Ø"/>
            </a:pPr>
            <a:r>
              <a:rPr lang="en-US" altLang="zh-CN" sz="1800" dirty="0" smtClean="0"/>
              <a:t>Regularization: ||</a:t>
            </a:r>
            <a:r>
              <a:rPr lang="en-US" altLang="zh-CN" sz="1800" i="1" dirty="0" smtClean="0"/>
              <a:t>w</a:t>
            </a:r>
            <a:r>
              <a:rPr lang="en-US" altLang="zh-CN" sz="1800" dirty="0" smtClean="0"/>
              <a:t>||</a:t>
            </a:r>
            <a:r>
              <a:rPr lang="en-US" altLang="zh-CN" sz="1800" baseline="30000" dirty="0" smtClean="0"/>
              <a:t>2</a:t>
            </a:r>
            <a:endParaRPr lang="en-US" altLang="zh-CN" sz="1800" baseline="30000" dirty="0"/>
          </a:p>
          <a:p>
            <a:pPr>
              <a:buFont typeface="Wingdings" panose="05000000000000000000" pitchFamily="2" charset="2"/>
              <a:buChar char="l"/>
            </a:pPr>
            <a:r>
              <a:rPr lang="en-US" altLang="zh-CN" dirty="0" smtClean="0"/>
              <a:t>Objective Function: </a:t>
            </a:r>
            <a:endParaRPr lang="en-US" altLang="zh-CN" dirty="0"/>
          </a:p>
        </p:txBody>
      </p:sp>
      <p:sp>
        <p:nvSpPr>
          <p:cNvPr id="7" name="标题 1"/>
          <p:cNvSpPr>
            <a:spLocks noGrp="1"/>
          </p:cNvSpPr>
          <p:nvPr>
            <p:ph type="title"/>
          </p:nvPr>
        </p:nvSpPr>
        <p:spPr>
          <a:xfrm>
            <a:off x="822960" y="286604"/>
            <a:ext cx="7543800" cy="1450757"/>
          </a:xfrm>
        </p:spPr>
        <p:txBody>
          <a:bodyPr/>
          <a:lstStyle/>
          <a:p>
            <a:r>
              <a:rPr lang="en-US" altLang="zh-CN" sz="2400" dirty="0"/>
              <a:t>Basic concept</a:t>
            </a:r>
            <a:r>
              <a:rPr lang="en-US" altLang="zh-CN" dirty="0"/>
              <a:t/>
            </a:r>
            <a:br>
              <a:rPr lang="en-US" altLang="zh-CN" dirty="0"/>
            </a:br>
            <a:r>
              <a:rPr lang="en-US" altLang="zh-CN" dirty="0" smtClean="0"/>
              <a:t>Machine Learning</a:t>
            </a:r>
            <a:endParaRPr lang="zh-CN" altLang="en-US" dirty="0"/>
          </a:p>
        </p:txBody>
      </p:sp>
    </p:spTree>
    <p:extLst>
      <p:ext uri="{BB962C8B-B14F-4D97-AF65-F5344CB8AC3E}">
        <p14:creationId xmlns:p14="http://schemas.microsoft.com/office/powerpoint/2010/main" val="676579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Basic concept</a:t>
            </a:r>
            <a:r>
              <a:rPr lang="en-US" altLang="zh-CN" dirty="0"/>
              <a:t/>
            </a:r>
            <a:br>
              <a:rPr lang="en-US" altLang="zh-CN" dirty="0"/>
            </a:br>
            <a:r>
              <a:rPr lang="en-US" altLang="zh-CN" dirty="0" smtClean="0"/>
              <a:t>Loss Function</a:t>
            </a:r>
            <a:endParaRPr lang="zh-CN" altLang="en-US" dirty="0"/>
          </a:p>
        </p:txBody>
      </p:sp>
      <p:sp>
        <p:nvSpPr>
          <p:cNvPr id="4" name="内容占位符 2"/>
          <p:cNvSpPr>
            <a:spLocks noGrp="1"/>
          </p:cNvSpPr>
          <p:nvPr>
            <p:ph idx="1"/>
          </p:nvPr>
        </p:nvSpPr>
        <p:spPr>
          <a:xfrm>
            <a:off x="822959" y="1845733"/>
            <a:ext cx="7543801" cy="2717558"/>
          </a:xfrm>
        </p:spPr>
        <p:txBody>
          <a:bodyPr>
            <a:normAutofit/>
          </a:bodyPr>
          <a:lstStyle/>
          <a:p>
            <a:pPr>
              <a:buFont typeface="Wingdings" panose="05000000000000000000" pitchFamily="2" charset="2"/>
              <a:buChar char="l"/>
            </a:pPr>
            <a:r>
              <a:rPr lang="en-US" altLang="zh-CN" dirty="0" smtClean="0"/>
              <a:t>Given an test sample (</a:t>
            </a:r>
            <a:r>
              <a:rPr lang="en-US" altLang="zh-CN" i="1" dirty="0" smtClean="0"/>
              <a:t>X</a:t>
            </a:r>
            <a:r>
              <a:rPr lang="en-US" altLang="zh-CN" dirty="0" smtClean="0"/>
              <a:t>, </a:t>
            </a:r>
            <a:r>
              <a:rPr lang="en-US" altLang="zh-CN" i="1" dirty="0" smtClean="0"/>
              <a:t>y</a:t>
            </a:r>
            <a:r>
              <a:rPr lang="en-US" altLang="zh-CN" dirty="0" smtClean="0"/>
              <a:t>), the predicted label is </a:t>
            </a:r>
            <a:r>
              <a:rPr lang="en-US" altLang="zh-CN" i="1" dirty="0" smtClean="0"/>
              <a:t>f</a:t>
            </a:r>
            <a:r>
              <a:rPr lang="en-US" altLang="zh-CN" dirty="0" smtClean="0"/>
              <a:t>(</a:t>
            </a:r>
            <a:r>
              <a:rPr lang="en-US" altLang="zh-CN" i="1" dirty="0" smtClean="0"/>
              <a:t>X</a:t>
            </a:r>
            <a:r>
              <a:rPr lang="en-US" altLang="zh-CN" dirty="0" smtClean="0"/>
              <a:t>, </a:t>
            </a:r>
            <a:r>
              <a:rPr lang="el-GR" altLang="zh-CN" i="1" dirty="0" smtClean="0"/>
              <a:t>θ</a:t>
            </a:r>
            <a:r>
              <a:rPr lang="en-US" altLang="zh-CN" dirty="0" smtClean="0"/>
              <a:t>)</a:t>
            </a:r>
            <a:endParaRPr lang="en-US" altLang="zh-CN" dirty="0"/>
          </a:p>
          <a:p>
            <a:pPr algn="just">
              <a:lnSpc>
                <a:spcPct val="100000"/>
              </a:lnSpc>
            </a:pPr>
            <a:r>
              <a:rPr lang="en-US" altLang="zh-CN" sz="1800" dirty="0" smtClean="0"/>
              <a:t>   </a:t>
            </a:r>
            <a:r>
              <a:rPr lang="en-US" altLang="zh-CN" sz="1800" dirty="0" smtClean="0">
                <a:solidFill>
                  <a:srgbClr val="FF0000"/>
                </a:solidFill>
              </a:rPr>
              <a:t> 0-1 Loss</a:t>
            </a:r>
          </a:p>
          <a:p>
            <a:pPr algn="just">
              <a:lnSpc>
                <a:spcPct val="100000"/>
              </a:lnSpc>
            </a:pPr>
            <a:endParaRPr lang="en-US" altLang="zh-CN" sz="1800" dirty="0">
              <a:solidFill>
                <a:srgbClr val="FF0000"/>
              </a:solidFill>
            </a:endParaRPr>
          </a:p>
          <a:p>
            <a:pPr algn="just">
              <a:lnSpc>
                <a:spcPct val="100000"/>
              </a:lnSpc>
            </a:pPr>
            <a:endParaRPr lang="en-US" altLang="zh-CN" sz="1800" dirty="0" smtClean="0">
              <a:solidFill>
                <a:srgbClr val="FF0000"/>
              </a:solidFill>
            </a:endParaRPr>
          </a:p>
          <a:p>
            <a:pPr algn="just">
              <a:lnSpc>
                <a:spcPct val="100000"/>
              </a:lnSpc>
            </a:pPr>
            <a:endParaRPr lang="en-US" altLang="zh-CN" sz="1800" dirty="0">
              <a:solidFill>
                <a:srgbClr val="FF0000"/>
              </a:solidFill>
            </a:endParaRPr>
          </a:p>
          <a:p>
            <a:pPr algn="just">
              <a:lnSpc>
                <a:spcPct val="100000"/>
              </a:lnSpc>
            </a:pPr>
            <a:r>
              <a:rPr lang="en-US" altLang="zh-CN" sz="1800" dirty="0" smtClean="0">
                <a:solidFill>
                  <a:schemeClr val="tx1"/>
                </a:solidFill>
              </a:rPr>
              <a:t>    here </a:t>
            </a:r>
            <a:r>
              <a:rPr lang="en-US" altLang="zh-CN" sz="1800" i="1" dirty="0" smtClean="0">
                <a:solidFill>
                  <a:schemeClr val="tx1"/>
                </a:solidFill>
              </a:rPr>
              <a:t>I</a:t>
            </a:r>
            <a:r>
              <a:rPr lang="en-US" altLang="zh-CN" sz="1800" dirty="0" smtClean="0">
                <a:solidFill>
                  <a:schemeClr val="tx1"/>
                </a:solidFill>
              </a:rPr>
              <a:t> is indicator function</a:t>
            </a:r>
            <a:endParaRPr lang="zh-CN" altLang="en-US" sz="1800" dirty="0">
              <a:solidFill>
                <a:schemeClr val="tx1"/>
              </a:solidFill>
            </a:endParaRPr>
          </a:p>
        </p:txBody>
      </p:sp>
      <p:graphicFrame>
        <p:nvGraphicFramePr>
          <p:cNvPr id="5" name="对象 4"/>
          <p:cNvGraphicFramePr>
            <a:graphicFrameLocks noChangeAspect="1"/>
          </p:cNvGraphicFramePr>
          <p:nvPr>
            <p:extLst/>
          </p:nvPr>
        </p:nvGraphicFramePr>
        <p:xfrm>
          <a:off x="2062390" y="2830044"/>
          <a:ext cx="3797300" cy="1117600"/>
        </p:xfrm>
        <a:graphic>
          <a:graphicData uri="http://schemas.openxmlformats.org/presentationml/2006/ole">
            <mc:AlternateContent xmlns:mc="http://schemas.openxmlformats.org/markup-compatibility/2006">
              <mc:Choice xmlns:v="urn:schemas-microsoft-com:vml" Requires="v">
                <p:oleObj spid="_x0000_s1032" name="Equation" r:id="rId3" imgW="3797280" imgH="1117440" progId="Equation.DSMT4">
                  <p:embed/>
                </p:oleObj>
              </mc:Choice>
              <mc:Fallback>
                <p:oleObj name="Equation" r:id="rId3" imgW="3797280" imgH="1117440" progId="Equation.DSMT4">
                  <p:embed/>
                  <p:pic>
                    <p:nvPicPr>
                      <p:cNvPr id="0" name=""/>
                      <p:cNvPicPr/>
                      <p:nvPr/>
                    </p:nvPicPr>
                    <p:blipFill>
                      <a:blip r:embed="rId4"/>
                      <a:stretch>
                        <a:fillRect/>
                      </a:stretch>
                    </p:blipFill>
                    <p:spPr>
                      <a:xfrm>
                        <a:off x="2062390" y="2830044"/>
                        <a:ext cx="3797300" cy="1117600"/>
                      </a:xfrm>
                      <a:prstGeom prst="rect">
                        <a:avLst/>
                      </a:prstGeom>
                    </p:spPr>
                  </p:pic>
                </p:oleObj>
              </mc:Fallback>
            </mc:AlternateContent>
          </a:graphicData>
        </a:graphic>
      </p:graphicFrame>
      <p:sp>
        <p:nvSpPr>
          <p:cNvPr id="6" name="内容占位符 2"/>
          <p:cNvSpPr txBox="1">
            <a:spLocks/>
          </p:cNvSpPr>
          <p:nvPr/>
        </p:nvSpPr>
        <p:spPr>
          <a:xfrm>
            <a:off x="822958" y="4563291"/>
            <a:ext cx="7543801" cy="1680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1800" dirty="0" smtClean="0">
                <a:solidFill>
                  <a:srgbClr val="FF0000"/>
                </a:solidFill>
              </a:rPr>
              <a:t>     Quadratic Loss</a:t>
            </a:r>
          </a:p>
          <a:p>
            <a:pPr algn="just">
              <a:lnSpc>
                <a:spcPct val="100000"/>
              </a:lnSpc>
            </a:pPr>
            <a:endParaRPr lang="en-US" altLang="zh-CN" sz="1800" dirty="0" smtClean="0">
              <a:solidFill>
                <a:srgbClr val="FF0000"/>
              </a:solidFill>
            </a:endParaRPr>
          </a:p>
          <a:p>
            <a:pPr algn="just">
              <a:lnSpc>
                <a:spcPct val="100000"/>
              </a:lnSpc>
            </a:pPr>
            <a:endParaRPr lang="en-US" altLang="zh-CN" sz="1800" dirty="0" smtClean="0">
              <a:solidFill>
                <a:srgbClr val="FF0000"/>
              </a:solidFill>
            </a:endParaRPr>
          </a:p>
        </p:txBody>
      </p:sp>
      <p:graphicFrame>
        <p:nvGraphicFramePr>
          <p:cNvPr id="7" name="对象 6"/>
          <p:cNvGraphicFramePr>
            <a:graphicFrameLocks noChangeAspect="1"/>
          </p:cNvGraphicFramePr>
          <p:nvPr>
            <p:extLst/>
          </p:nvPr>
        </p:nvGraphicFramePr>
        <p:xfrm>
          <a:off x="2411640" y="5232218"/>
          <a:ext cx="3098800" cy="342900"/>
        </p:xfrm>
        <a:graphic>
          <a:graphicData uri="http://schemas.openxmlformats.org/presentationml/2006/ole">
            <mc:AlternateContent xmlns:mc="http://schemas.openxmlformats.org/markup-compatibility/2006">
              <mc:Choice xmlns:v="urn:schemas-microsoft-com:vml" Requires="v">
                <p:oleObj spid="_x0000_s1033" name="Equation" r:id="rId5" imgW="3098520" imgH="342720" progId="Equation.DSMT4">
                  <p:embed/>
                </p:oleObj>
              </mc:Choice>
              <mc:Fallback>
                <p:oleObj name="Equation" r:id="rId5" imgW="3098520" imgH="342720" progId="Equation.DSMT4">
                  <p:embed/>
                  <p:pic>
                    <p:nvPicPr>
                      <p:cNvPr id="0" name=""/>
                      <p:cNvPicPr/>
                      <p:nvPr/>
                    </p:nvPicPr>
                    <p:blipFill>
                      <a:blip r:embed="rId6"/>
                      <a:stretch>
                        <a:fillRect/>
                      </a:stretch>
                    </p:blipFill>
                    <p:spPr>
                      <a:xfrm>
                        <a:off x="2411640" y="5232218"/>
                        <a:ext cx="3098800" cy="342900"/>
                      </a:xfrm>
                      <a:prstGeom prst="rect">
                        <a:avLst/>
                      </a:prstGeom>
                    </p:spPr>
                  </p:pic>
                </p:oleObj>
              </mc:Fallback>
            </mc:AlternateContent>
          </a:graphicData>
        </a:graphic>
      </p:graphicFrame>
    </p:spTree>
    <p:extLst>
      <p:ext uri="{BB962C8B-B14F-4D97-AF65-F5344CB8AC3E}">
        <p14:creationId xmlns:p14="http://schemas.microsoft.com/office/powerpoint/2010/main" val="3521011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Basic concept</a:t>
            </a:r>
            <a:r>
              <a:rPr lang="en-US" altLang="zh-CN" dirty="0"/>
              <a:t/>
            </a:r>
            <a:br>
              <a:rPr lang="en-US" altLang="zh-CN" dirty="0"/>
            </a:br>
            <a:r>
              <a:rPr lang="en-US" altLang="zh-CN" dirty="0" smtClean="0"/>
              <a:t>Loss Function</a:t>
            </a:r>
            <a:endParaRPr lang="zh-CN" altLang="en-US" dirty="0"/>
          </a:p>
        </p:txBody>
      </p:sp>
      <p:sp>
        <p:nvSpPr>
          <p:cNvPr id="4" name="内容占位符 2"/>
          <p:cNvSpPr txBox="1">
            <a:spLocks/>
          </p:cNvSpPr>
          <p:nvPr/>
        </p:nvSpPr>
        <p:spPr>
          <a:xfrm>
            <a:off x="822959" y="1845733"/>
            <a:ext cx="7543801" cy="271755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en-US" altLang="zh-CN" sz="1800" dirty="0" smtClean="0">
                <a:solidFill>
                  <a:srgbClr val="FF0000"/>
                </a:solidFill>
              </a:rPr>
              <a:t>Cross-entropy Loss </a:t>
            </a:r>
            <a:r>
              <a:rPr lang="en-US" altLang="zh-CN" sz="1800" dirty="0" smtClean="0">
                <a:solidFill>
                  <a:schemeClr val="tx1"/>
                </a:solidFill>
              </a:rPr>
              <a:t>We regard </a:t>
            </a:r>
            <a:r>
              <a:rPr lang="en-US" altLang="zh-CN" sz="1800" i="1" dirty="0" smtClean="0">
                <a:solidFill>
                  <a:schemeClr val="tx1"/>
                </a:solidFill>
              </a:rPr>
              <a:t>f</a:t>
            </a:r>
            <a:r>
              <a:rPr lang="en-US" altLang="zh-CN" sz="1800" i="1" baseline="-25000" dirty="0" smtClean="0">
                <a:solidFill>
                  <a:schemeClr val="tx1"/>
                </a:solidFill>
              </a:rPr>
              <a:t>i</a:t>
            </a:r>
            <a:r>
              <a:rPr lang="en-US" altLang="zh-CN" sz="1800" dirty="0" smtClean="0">
                <a:solidFill>
                  <a:schemeClr val="tx1"/>
                </a:solidFill>
              </a:rPr>
              <a:t>(</a:t>
            </a:r>
            <a:r>
              <a:rPr lang="en-US" altLang="zh-CN" sz="1800" i="1" dirty="0" smtClean="0">
                <a:solidFill>
                  <a:schemeClr val="tx1"/>
                </a:solidFill>
              </a:rPr>
              <a:t>X</a:t>
            </a:r>
            <a:r>
              <a:rPr lang="en-US" altLang="zh-CN" sz="1800" dirty="0" smtClean="0">
                <a:solidFill>
                  <a:schemeClr val="tx1"/>
                </a:solidFill>
              </a:rPr>
              <a:t>, </a:t>
            </a:r>
            <a:r>
              <a:rPr lang="el-GR" altLang="zh-CN" sz="1800" i="1" dirty="0" smtClean="0">
                <a:solidFill>
                  <a:schemeClr val="tx1"/>
                </a:solidFill>
              </a:rPr>
              <a:t>θ</a:t>
            </a:r>
            <a:r>
              <a:rPr lang="en-US" altLang="zh-CN" sz="1800" dirty="0" smtClean="0">
                <a:solidFill>
                  <a:schemeClr val="tx1"/>
                </a:solidFill>
              </a:rPr>
              <a:t>) as the conditional probability of class </a:t>
            </a:r>
            <a:r>
              <a:rPr lang="en-US" altLang="zh-CN" sz="1800" i="1" dirty="0" smtClean="0">
                <a:solidFill>
                  <a:schemeClr val="tx1"/>
                </a:solidFill>
              </a:rPr>
              <a:t>i</a:t>
            </a:r>
            <a:endParaRPr lang="en-US" altLang="zh-CN" sz="1800" i="1" dirty="0" smtClean="0">
              <a:solidFill>
                <a:srgbClr val="FF0000"/>
              </a:solidFill>
            </a:endParaRPr>
          </a:p>
          <a:p>
            <a:pPr algn="just">
              <a:lnSpc>
                <a:spcPct val="100000"/>
              </a:lnSpc>
            </a:pPr>
            <a:endParaRPr lang="en-US" altLang="zh-CN" sz="1800" dirty="0" smtClean="0">
              <a:solidFill>
                <a:srgbClr val="FF0000"/>
              </a:solidFill>
            </a:endParaRPr>
          </a:p>
          <a:p>
            <a:pPr algn="just">
              <a:lnSpc>
                <a:spcPct val="100000"/>
              </a:lnSpc>
            </a:pPr>
            <a:endParaRPr lang="en-US" altLang="zh-CN" sz="1800" dirty="0" smtClean="0">
              <a:solidFill>
                <a:srgbClr val="FF0000"/>
              </a:solidFill>
            </a:endParaRPr>
          </a:p>
          <a:p>
            <a:pPr algn="just">
              <a:lnSpc>
                <a:spcPct val="100000"/>
              </a:lnSpc>
            </a:pPr>
            <a:endParaRPr lang="en-US" altLang="zh-CN" sz="1800" dirty="0" smtClean="0">
              <a:solidFill>
                <a:srgbClr val="FF0000"/>
              </a:solidFill>
            </a:endParaRPr>
          </a:p>
          <a:p>
            <a:pPr marL="0" indent="0" algn="just">
              <a:lnSpc>
                <a:spcPct val="100000"/>
              </a:lnSpc>
              <a:buNone/>
            </a:pPr>
            <a:r>
              <a:rPr lang="en-US" altLang="zh-CN" sz="1800" dirty="0">
                <a:solidFill>
                  <a:schemeClr val="tx1"/>
                </a:solidFill>
              </a:rPr>
              <a:t> </a:t>
            </a:r>
            <a:r>
              <a:rPr lang="en-US" altLang="zh-CN" sz="1800" dirty="0" smtClean="0">
                <a:solidFill>
                  <a:schemeClr val="tx1"/>
                </a:solidFill>
              </a:rPr>
              <a:t> </a:t>
            </a:r>
            <a:r>
              <a:rPr lang="en-US" altLang="zh-CN" sz="1800" i="1" dirty="0" err="1" smtClean="0">
                <a:solidFill>
                  <a:schemeClr val="tx1"/>
                </a:solidFill>
              </a:rPr>
              <a:t>f</a:t>
            </a:r>
            <a:r>
              <a:rPr lang="en-US" altLang="zh-CN" sz="1800" i="1" baseline="-25000" dirty="0" err="1" smtClean="0">
                <a:solidFill>
                  <a:schemeClr val="tx1"/>
                </a:solidFill>
              </a:rPr>
              <a:t>y</a:t>
            </a:r>
            <a:r>
              <a:rPr lang="en-US" altLang="zh-CN" sz="1800" dirty="0" smtClean="0">
                <a:solidFill>
                  <a:schemeClr val="tx1"/>
                </a:solidFill>
              </a:rPr>
              <a:t>(</a:t>
            </a:r>
            <a:r>
              <a:rPr lang="en-US" altLang="zh-CN" sz="1800" i="1" dirty="0" smtClean="0">
                <a:solidFill>
                  <a:schemeClr val="tx1"/>
                </a:solidFill>
              </a:rPr>
              <a:t>X</a:t>
            </a:r>
            <a:r>
              <a:rPr lang="en-US" altLang="zh-CN" sz="1800" dirty="0">
                <a:solidFill>
                  <a:schemeClr val="tx1"/>
                </a:solidFill>
              </a:rPr>
              <a:t>, </a:t>
            </a:r>
            <a:r>
              <a:rPr lang="el-GR" altLang="zh-CN" sz="1800" i="1" dirty="0">
                <a:solidFill>
                  <a:schemeClr val="tx1"/>
                </a:solidFill>
              </a:rPr>
              <a:t>θ</a:t>
            </a:r>
            <a:r>
              <a:rPr lang="en-US" altLang="zh-CN" sz="1800" dirty="0" smtClean="0">
                <a:solidFill>
                  <a:schemeClr val="tx1"/>
                </a:solidFill>
              </a:rPr>
              <a:t>) is the likelihood function of y. Negative Log Likelihood function is</a:t>
            </a:r>
            <a:endParaRPr lang="zh-CN" altLang="en-US" sz="1800" dirty="0">
              <a:solidFill>
                <a:schemeClr val="tx1"/>
              </a:solidFill>
            </a:endParaRPr>
          </a:p>
        </p:txBody>
      </p:sp>
      <p:graphicFrame>
        <p:nvGraphicFramePr>
          <p:cNvPr id="5" name="对象 4"/>
          <p:cNvGraphicFramePr>
            <a:graphicFrameLocks noChangeAspect="1"/>
          </p:cNvGraphicFramePr>
          <p:nvPr>
            <p:extLst/>
          </p:nvPr>
        </p:nvGraphicFramePr>
        <p:xfrm>
          <a:off x="2693353" y="2584859"/>
          <a:ext cx="3632200" cy="685800"/>
        </p:xfrm>
        <a:graphic>
          <a:graphicData uri="http://schemas.openxmlformats.org/presentationml/2006/ole">
            <mc:AlternateContent xmlns:mc="http://schemas.openxmlformats.org/markup-compatibility/2006">
              <mc:Choice xmlns:v="urn:schemas-microsoft-com:vml" Requires="v">
                <p:oleObj spid="_x0000_s2056" name="Equation" r:id="rId3" imgW="3632040" imgH="685800" progId="Equation.DSMT4">
                  <p:embed/>
                </p:oleObj>
              </mc:Choice>
              <mc:Fallback>
                <p:oleObj name="Equation" r:id="rId3" imgW="3632040" imgH="685800" progId="Equation.DSMT4">
                  <p:embed/>
                  <p:pic>
                    <p:nvPicPr>
                      <p:cNvPr id="0" name=""/>
                      <p:cNvPicPr/>
                      <p:nvPr/>
                    </p:nvPicPr>
                    <p:blipFill>
                      <a:blip r:embed="rId4"/>
                      <a:stretch>
                        <a:fillRect/>
                      </a:stretch>
                    </p:blipFill>
                    <p:spPr>
                      <a:xfrm>
                        <a:off x="2693353" y="2584859"/>
                        <a:ext cx="3632200" cy="685800"/>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3064509" y="4385491"/>
          <a:ext cx="3060700" cy="355600"/>
        </p:xfrm>
        <a:graphic>
          <a:graphicData uri="http://schemas.openxmlformats.org/presentationml/2006/ole">
            <mc:AlternateContent xmlns:mc="http://schemas.openxmlformats.org/markup-compatibility/2006">
              <mc:Choice xmlns:v="urn:schemas-microsoft-com:vml" Requires="v">
                <p:oleObj spid="_x0000_s2057" name="Equation" r:id="rId5" imgW="3060360" imgH="355320" progId="Equation.DSMT4">
                  <p:embed/>
                </p:oleObj>
              </mc:Choice>
              <mc:Fallback>
                <p:oleObj name="Equation" r:id="rId5" imgW="3060360" imgH="355320" progId="Equation.DSMT4">
                  <p:embed/>
                  <p:pic>
                    <p:nvPicPr>
                      <p:cNvPr id="0" name=""/>
                      <p:cNvPicPr/>
                      <p:nvPr/>
                    </p:nvPicPr>
                    <p:blipFill>
                      <a:blip r:embed="rId6"/>
                      <a:stretch>
                        <a:fillRect/>
                      </a:stretch>
                    </p:blipFill>
                    <p:spPr>
                      <a:xfrm>
                        <a:off x="3064509" y="4385491"/>
                        <a:ext cx="3060700" cy="355600"/>
                      </a:xfrm>
                      <a:prstGeom prst="rect">
                        <a:avLst/>
                      </a:prstGeom>
                    </p:spPr>
                  </p:pic>
                </p:oleObj>
              </mc:Fallback>
            </mc:AlternateContent>
          </a:graphicData>
        </a:graphic>
      </p:graphicFrame>
    </p:spTree>
    <p:extLst>
      <p:ext uri="{BB962C8B-B14F-4D97-AF65-F5344CB8AC3E}">
        <p14:creationId xmlns:p14="http://schemas.microsoft.com/office/powerpoint/2010/main" val="340901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Basic concept</a:t>
            </a:r>
            <a:r>
              <a:rPr lang="en-US" altLang="zh-CN" dirty="0"/>
              <a:t/>
            </a:r>
            <a:br>
              <a:rPr lang="en-US" altLang="zh-CN" dirty="0"/>
            </a:br>
            <a:r>
              <a:rPr lang="en-US" altLang="zh-CN" dirty="0"/>
              <a:t>Loss Function</a:t>
            </a:r>
            <a:endParaRPr lang="zh-CN" altLang="en-US" dirty="0"/>
          </a:p>
        </p:txBody>
      </p:sp>
      <p:sp>
        <p:nvSpPr>
          <p:cNvPr id="4" name="内容占位符 2"/>
          <p:cNvSpPr txBox="1">
            <a:spLocks/>
          </p:cNvSpPr>
          <p:nvPr/>
        </p:nvSpPr>
        <p:spPr>
          <a:xfrm>
            <a:off x="822959" y="1845733"/>
            <a:ext cx="7543801" cy="310073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en-US" altLang="zh-CN" sz="1800" dirty="0" smtClean="0">
                <a:solidFill>
                  <a:schemeClr val="tx1"/>
                </a:solidFill>
              </a:rPr>
              <a:t>We use one-hot vector </a:t>
            </a:r>
            <a:r>
              <a:rPr lang="en-US" altLang="zh-CN" sz="1800" i="1" dirty="0" smtClean="0">
                <a:solidFill>
                  <a:schemeClr val="tx1"/>
                </a:solidFill>
              </a:rPr>
              <a:t>y</a:t>
            </a:r>
            <a:r>
              <a:rPr lang="en-US" altLang="zh-CN" sz="1800" dirty="0" smtClean="0">
                <a:solidFill>
                  <a:schemeClr val="tx1"/>
                </a:solidFill>
              </a:rPr>
              <a:t> to represent class </a:t>
            </a:r>
            <a:r>
              <a:rPr lang="en-US" altLang="zh-CN" sz="1800" i="1" dirty="0" smtClean="0">
                <a:solidFill>
                  <a:schemeClr val="tx1"/>
                </a:solidFill>
              </a:rPr>
              <a:t>C</a:t>
            </a:r>
            <a:r>
              <a:rPr lang="en-US" altLang="zh-CN" sz="1800" dirty="0" smtClean="0">
                <a:solidFill>
                  <a:schemeClr val="tx1"/>
                </a:solidFill>
              </a:rPr>
              <a:t> in which </a:t>
            </a:r>
            <a:r>
              <a:rPr lang="en-US" altLang="zh-CN" sz="1800" i="1" dirty="0" err="1" smtClean="0">
                <a:solidFill>
                  <a:schemeClr val="tx1"/>
                </a:solidFill>
              </a:rPr>
              <a:t>y</a:t>
            </a:r>
            <a:r>
              <a:rPr lang="en-US" altLang="zh-CN" sz="1800" i="1" baseline="-25000" dirty="0" err="1" smtClean="0">
                <a:solidFill>
                  <a:schemeClr val="tx1"/>
                </a:solidFill>
              </a:rPr>
              <a:t>c</a:t>
            </a:r>
            <a:r>
              <a:rPr lang="en-US" altLang="zh-CN" sz="1800" dirty="0" smtClean="0">
                <a:solidFill>
                  <a:schemeClr val="tx1"/>
                </a:solidFill>
              </a:rPr>
              <a:t> = 1 and other elements are 0.</a:t>
            </a:r>
          </a:p>
          <a:p>
            <a:pPr algn="just">
              <a:lnSpc>
                <a:spcPct val="100000"/>
              </a:lnSpc>
            </a:pPr>
            <a:r>
              <a:rPr lang="en-US" altLang="zh-CN" sz="1800" dirty="0" smtClean="0">
                <a:solidFill>
                  <a:schemeClr val="tx1"/>
                </a:solidFill>
              </a:rPr>
              <a:t>Negative Log Likelihood function can be rewritten as</a:t>
            </a:r>
          </a:p>
          <a:p>
            <a:pPr algn="just">
              <a:lnSpc>
                <a:spcPct val="100000"/>
              </a:lnSpc>
            </a:pPr>
            <a:endParaRPr lang="en-US" altLang="zh-CN" sz="1800" i="1" dirty="0">
              <a:solidFill>
                <a:schemeClr val="tx1"/>
              </a:solidFill>
            </a:endParaRPr>
          </a:p>
          <a:p>
            <a:pPr algn="just">
              <a:lnSpc>
                <a:spcPct val="100000"/>
              </a:lnSpc>
            </a:pPr>
            <a:endParaRPr lang="en-US" altLang="zh-CN" sz="1800" i="1" dirty="0" smtClean="0">
              <a:solidFill>
                <a:schemeClr val="tx1"/>
              </a:solidFill>
            </a:endParaRPr>
          </a:p>
          <a:p>
            <a:pPr algn="just">
              <a:lnSpc>
                <a:spcPct val="100000"/>
              </a:lnSpc>
            </a:pPr>
            <a:r>
              <a:rPr lang="en-US" altLang="zh-CN" sz="1800" i="1" dirty="0">
                <a:solidFill>
                  <a:schemeClr val="tx1"/>
                </a:solidFill>
              </a:rPr>
              <a:t> </a:t>
            </a:r>
            <a:r>
              <a:rPr lang="en-US" altLang="zh-CN" sz="1800" i="1" dirty="0" smtClean="0">
                <a:solidFill>
                  <a:schemeClr val="tx1"/>
                </a:solidFill>
              </a:rPr>
              <a:t>y</a:t>
            </a:r>
            <a:r>
              <a:rPr lang="en-US" altLang="zh-CN" sz="1800" i="1" baseline="-25000" dirty="0" smtClean="0">
                <a:solidFill>
                  <a:schemeClr val="tx1"/>
                </a:solidFill>
              </a:rPr>
              <a:t>i</a:t>
            </a:r>
            <a:r>
              <a:rPr lang="en-US" altLang="zh-CN" sz="1800" i="1" dirty="0" smtClean="0">
                <a:solidFill>
                  <a:schemeClr val="tx1"/>
                </a:solidFill>
              </a:rPr>
              <a:t> </a:t>
            </a:r>
            <a:r>
              <a:rPr lang="en-US" altLang="zh-CN" sz="1800" dirty="0" smtClean="0">
                <a:solidFill>
                  <a:schemeClr val="tx1"/>
                </a:solidFill>
              </a:rPr>
              <a:t>is distribution of gold labels. Thus, above equation is Cross Entropy Loss function</a:t>
            </a:r>
            <a:endParaRPr lang="en-US" altLang="zh-CN" sz="1800" i="1" dirty="0" smtClean="0">
              <a:solidFill>
                <a:schemeClr val="tx1"/>
              </a:solidFill>
            </a:endParaRPr>
          </a:p>
          <a:p>
            <a:pPr marL="0" indent="0" algn="just">
              <a:lnSpc>
                <a:spcPct val="100000"/>
              </a:lnSpc>
              <a:buNone/>
            </a:pPr>
            <a:endParaRPr lang="en-US" altLang="zh-CN" sz="1800" dirty="0" smtClean="0">
              <a:solidFill>
                <a:schemeClr val="tx1"/>
              </a:solidFill>
            </a:endParaRPr>
          </a:p>
          <a:p>
            <a:pPr algn="just">
              <a:lnSpc>
                <a:spcPct val="100000"/>
              </a:lnSpc>
            </a:pPr>
            <a:endParaRPr lang="en-US" altLang="zh-CN" sz="1800" dirty="0" smtClean="0">
              <a:solidFill>
                <a:schemeClr val="tx1"/>
              </a:solidFill>
            </a:endParaRPr>
          </a:p>
        </p:txBody>
      </p:sp>
      <p:graphicFrame>
        <p:nvGraphicFramePr>
          <p:cNvPr id="5" name="对象 4"/>
          <p:cNvGraphicFramePr>
            <a:graphicFrameLocks noChangeAspect="1"/>
          </p:cNvGraphicFramePr>
          <p:nvPr>
            <p:extLst/>
          </p:nvPr>
        </p:nvGraphicFramePr>
        <p:xfrm>
          <a:off x="2828925" y="3122613"/>
          <a:ext cx="3530600" cy="685800"/>
        </p:xfrm>
        <a:graphic>
          <a:graphicData uri="http://schemas.openxmlformats.org/presentationml/2006/ole">
            <mc:AlternateContent xmlns:mc="http://schemas.openxmlformats.org/markup-compatibility/2006">
              <mc:Choice xmlns:v="urn:schemas-microsoft-com:vml" Requires="v">
                <p:oleObj spid="_x0000_s3077" name="Equation" r:id="rId3" imgW="3530520" imgH="685800" progId="Equation.DSMT4">
                  <p:embed/>
                </p:oleObj>
              </mc:Choice>
              <mc:Fallback>
                <p:oleObj name="Equation" r:id="rId3" imgW="3530520" imgH="685800" progId="Equation.DSMT4">
                  <p:embed/>
                  <p:pic>
                    <p:nvPicPr>
                      <p:cNvPr id="0" name=""/>
                      <p:cNvPicPr/>
                      <p:nvPr/>
                    </p:nvPicPr>
                    <p:blipFill>
                      <a:blip r:embed="rId4"/>
                      <a:stretch>
                        <a:fillRect/>
                      </a:stretch>
                    </p:blipFill>
                    <p:spPr>
                      <a:xfrm>
                        <a:off x="2828925" y="3122613"/>
                        <a:ext cx="3530600" cy="685800"/>
                      </a:xfrm>
                      <a:prstGeom prst="rect">
                        <a:avLst/>
                      </a:prstGeom>
                    </p:spPr>
                  </p:pic>
                </p:oleObj>
              </mc:Fallback>
            </mc:AlternateContent>
          </a:graphicData>
        </a:graphic>
      </p:graphicFrame>
    </p:spTree>
    <p:extLst>
      <p:ext uri="{BB962C8B-B14F-4D97-AF65-F5344CB8AC3E}">
        <p14:creationId xmlns:p14="http://schemas.microsoft.com/office/powerpoint/2010/main" val="290330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a:t>
            </a:r>
            <a:r>
              <a:rPr lang="zh-CN" altLang="en-US" dirty="0" smtClean="0"/>
              <a:t>栈工程师</a:t>
            </a:r>
            <a:endParaRPr lang="zh-CN" altLang="en-US" dirty="0"/>
          </a:p>
        </p:txBody>
      </p:sp>
      <p:sp>
        <p:nvSpPr>
          <p:cNvPr id="5"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smtClean="0"/>
              <a:t>什么是全栈工程师？</a:t>
            </a:r>
            <a:endParaRPr lang="en-US" altLang="zh-CN" sz="1900" b="1" dirty="0" smtClean="0"/>
          </a:p>
          <a:p>
            <a:pPr marL="360000" algn="just">
              <a:buFont typeface="Wingdings" panose="05000000000000000000" pitchFamily="2" charset="2"/>
              <a:buChar char="Ø"/>
            </a:pPr>
            <a:r>
              <a:rPr lang="zh-CN" altLang="en-US" sz="1900" dirty="0"/>
              <a:t>全栈工程师，也叫全端工程师</a:t>
            </a:r>
            <a:r>
              <a:rPr lang="en-US" altLang="zh-CN" sz="1900" dirty="0"/>
              <a:t>(</a:t>
            </a:r>
            <a:r>
              <a:rPr lang="zh-CN" altLang="en-US" sz="1900" dirty="0"/>
              <a:t>同时具备前端和后台能力</a:t>
            </a:r>
            <a:r>
              <a:rPr lang="en-US" altLang="zh-CN" sz="1900" dirty="0"/>
              <a:t>)</a:t>
            </a:r>
            <a:r>
              <a:rPr lang="zh-CN" altLang="en-US" sz="1900" dirty="0"/>
              <a:t>，英文</a:t>
            </a:r>
            <a:r>
              <a:rPr lang="en-US" altLang="zh-CN" sz="1900" dirty="0"/>
              <a:t>Full Stack developer</a:t>
            </a:r>
            <a:r>
              <a:rPr lang="zh-CN" altLang="en-US" sz="1900" dirty="0"/>
              <a:t>。是指掌握多种技能，并能利用多种技能独立完成产品的人</a:t>
            </a:r>
            <a:r>
              <a:rPr lang="zh-CN" altLang="en-US" sz="1900" dirty="0" smtClean="0"/>
              <a:t>。</a:t>
            </a:r>
            <a:endParaRPr lang="en-US" altLang="zh-CN" sz="1900" dirty="0"/>
          </a:p>
          <a:p>
            <a:pPr marL="268560" indent="0" algn="just">
              <a:buNone/>
            </a:pPr>
            <a:endParaRPr lang="en-US" altLang="zh-CN" sz="1900" dirty="0" smtClean="0"/>
          </a:p>
          <a:p>
            <a:pPr marL="360000">
              <a:buFont typeface="Wingdings" panose="05000000000000000000" pitchFamily="2" charset="2"/>
              <a:buChar char="Ø"/>
            </a:pPr>
            <a:r>
              <a:rPr lang="zh-CN" altLang="en-US" sz="1600" dirty="0"/>
              <a:t>后端</a:t>
            </a:r>
            <a:r>
              <a:rPr lang="zh-CN" altLang="en-US" sz="1600" dirty="0" smtClean="0"/>
              <a:t>开发</a:t>
            </a:r>
            <a:endParaRPr lang="en-US" altLang="zh-CN" sz="1600" dirty="0" smtClean="0"/>
          </a:p>
          <a:p>
            <a:pPr marL="360000">
              <a:buFont typeface="Wingdings" panose="05000000000000000000" pitchFamily="2" charset="2"/>
              <a:buChar char="Ø"/>
            </a:pPr>
            <a:r>
              <a:rPr lang="zh-CN" altLang="en-US" sz="1600" dirty="0"/>
              <a:t>前端</a:t>
            </a:r>
            <a:r>
              <a:rPr lang="zh-CN" altLang="en-US" sz="1600" dirty="0" smtClean="0"/>
              <a:t>开发</a:t>
            </a:r>
            <a:endParaRPr lang="en-US" altLang="zh-CN" sz="1600" dirty="0" smtClean="0"/>
          </a:p>
          <a:p>
            <a:pPr marL="360000">
              <a:buFont typeface="Wingdings" panose="05000000000000000000" pitchFamily="2" charset="2"/>
              <a:buChar char="Ø"/>
            </a:pPr>
            <a:r>
              <a:rPr lang="zh-CN" altLang="en-US" sz="1600" dirty="0"/>
              <a:t>界面</a:t>
            </a:r>
            <a:r>
              <a:rPr lang="zh-CN" altLang="en-US" sz="1600" dirty="0" smtClean="0"/>
              <a:t>设计</a:t>
            </a:r>
            <a:endParaRPr lang="en-US" altLang="zh-CN" sz="1600" dirty="0" smtClean="0"/>
          </a:p>
          <a:p>
            <a:pPr marL="360000">
              <a:buFont typeface="Wingdings" panose="05000000000000000000" pitchFamily="2" charset="2"/>
              <a:buChar char="Ø"/>
            </a:pPr>
            <a:r>
              <a:rPr lang="zh-CN" altLang="en-US" sz="1600" dirty="0"/>
              <a:t>产品设计</a:t>
            </a:r>
            <a:endParaRPr lang="en-US" altLang="zh-CN" dirty="0" smtClean="0"/>
          </a:p>
          <a:p>
            <a:pPr marL="0" indent="0">
              <a:buNone/>
            </a:pPr>
            <a:endParaRPr lang="zh-CN" altLang="en-US" dirty="0"/>
          </a:p>
        </p:txBody>
      </p:sp>
      <p:sp>
        <p:nvSpPr>
          <p:cNvPr id="8" name="内容占位符 2"/>
          <p:cNvSpPr txBox="1">
            <a:spLocks/>
          </p:cNvSpPr>
          <p:nvPr/>
        </p:nvSpPr>
        <p:spPr>
          <a:xfrm>
            <a:off x="2220686" y="3226525"/>
            <a:ext cx="2133601" cy="22163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8560" indent="0" algn="just">
              <a:buFont typeface="Calibri" panose="020F0502020204030204" pitchFamily="34" charset="0"/>
              <a:buNone/>
            </a:pPr>
            <a:endParaRPr lang="en-US" altLang="zh-CN" sz="1900" dirty="0" smtClean="0"/>
          </a:p>
          <a:p>
            <a:pPr marL="360000">
              <a:buFont typeface="Wingdings" panose="05000000000000000000" pitchFamily="2" charset="2"/>
              <a:buChar char="Ø"/>
            </a:pPr>
            <a:r>
              <a:rPr lang="zh-CN" altLang="en-US" sz="1600" dirty="0" smtClean="0"/>
              <a:t>数据库</a:t>
            </a:r>
            <a:endParaRPr lang="en-US" altLang="zh-CN" sz="1600" dirty="0" smtClean="0"/>
          </a:p>
          <a:p>
            <a:pPr marL="360000">
              <a:buFont typeface="Wingdings" panose="05000000000000000000" pitchFamily="2" charset="2"/>
              <a:buChar char="Ø"/>
            </a:pPr>
            <a:r>
              <a:rPr lang="zh-CN" altLang="en-US" sz="1600" dirty="0"/>
              <a:t>各种移动</a:t>
            </a:r>
            <a:r>
              <a:rPr lang="zh-CN" altLang="en-US" sz="1600" dirty="0" smtClean="0"/>
              <a:t>客户端</a:t>
            </a:r>
            <a:endParaRPr lang="en-US" altLang="zh-CN" sz="1600" dirty="0" smtClean="0"/>
          </a:p>
          <a:p>
            <a:pPr marL="360000">
              <a:buFont typeface="Wingdings" panose="05000000000000000000" pitchFamily="2" charset="2"/>
              <a:buChar char="Ø"/>
            </a:pPr>
            <a:r>
              <a:rPr lang="zh-CN" altLang="en-US" sz="1600" dirty="0"/>
              <a:t>三屏</a:t>
            </a:r>
            <a:r>
              <a:rPr lang="zh-CN" altLang="en-US" sz="1600" dirty="0" smtClean="0"/>
              <a:t>兼容</a:t>
            </a:r>
            <a:endParaRPr lang="en-US" altLang="zh-CN" sz="1600" dirty="0" smtClean="0"/>
          </a:p>
          <a:p>
            <a:pPr marL="360000">
              <a:buFont typeface="Wingdings" panose="05000000000000000000" pitchFamily="2" charset="2"/>
              <a:buChar char="Ø"/>
            </a:pPr>
            <a:r>
              <a:rPr lang="en-US" altLang="zh-CN" sz="1600" dirty="0" smtClean="0"/>
              <a:t>RestFul </a:t>
            </a:r>
            <a:r>
              <a:rPr lang="en-US" altLang="zh-CN" sz="1600" dirty="0"/>
              <a:t>API</a:t>
            </a:r>
            <a:endParaRPr lang="zh-CN" altLang="en-US" dirty="0"/>
          </a:p>
        </p:txBody>
      </p:sp>
      <p:sp>
        <p:nvSpPr>
          <p:cNvPr id="9" name="内容占位符 2"/>
          <p:cNvSpPr txBox="1">
            <a:spLocks/>
          </p:cNvSpPr>
          <p:nvPr/>
        </p:nvSpPr>
        <p:spPr>
          <a:xfrm>
            <a:off x="3972987" y="3226525"/>
            <a:ext cx="2906784" cy="22163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8560" indent="0" algn="just">
              <a:buFont typeface="Calibri" panose="020F0502020204030204" pitchFamily="34" charset="0"/>
              <a:buNone/>
            </a:pPr>
            <a:endParaRPr lang="en-US" altLang="zh-CN" sz="1900" dirty="0" smtClean="0"/>
          </a:p>
          <a:p>
            <a:pPr marL="360000">
              <a:buFont typeface="Wingdings" panose="05000000000000000000" pitchFamily="2" charset="2"/>
              <a:buChar char="Ø"/>
            </a:pPr>
            <a:r>
              <a:rPr lang="en-US" altLang="zh-CN" sz="1600" dirty="0"/>
              <a:t>Single Page </a:t>
            </a:r>
            <a:r>
              <a:rPr lang="en-US" altLang="zh-CN" sz="1600" dirty="0" smtClean="0"/>
              <a:t>Application</a:t>
            </a:r>
          </a:p>
          <a:p>
            <a:pPr marL="360000">
              <a:buFont typeface="Wingdings" panose="05000000000000000000" pitchFamily="2" charset="2"/>
              <a:buChar char="Ø"/>
            </a:pPr>
            <a:r>
              <a:rPr lang="en-US" altLang="zh-CN" sz="1600" dirty="0"/>
              <a:t>Web </a:t>
            </a:r>
            <a:r>
              <a:rPr lang="en-US" altLang="zh-CN" sz="1600" dirty="0" smtClean="0"/>
              <a:t>Socket</a:t>
            </a:r>
          </a:p>
          <a:p>
            <a:pPr marL="360000">
              <a:buFont typeface="Wingdings" panose="05000000000000000000" pitchFamily="2" charset="2"/>
              <a:buChar char="Ø"/>
            </a:pPr>
            <a:r>
              <a:rPr lang="en-US" altLang="zh-CN" sz="1600" dirty="0" smtClean="0"/>
              <a:t>HTML5/CSS3</a:t>
            </a:r>
          </a:p>
          <a:p>
            <a:pPr marL="360000">
              <a:buFont typeface="Wingdings" panose="05000000000000000000" pitchFamily="2" charset="2"/>
              <a:buChar char="Ø"/>
            </a:pPr>
            <a:r>
              <a:rPr lang="zh-CN" altLang="en-US" sz="1600" dirty="0"/>
              <a:t>微信公众</a:t>
            </a:r>
            <a:r>
              <a:rPr lang="zh-CN" altLang="en-US" sz="1600" dirty="0" smtClean="0"/>
              <a:t>号、微</a:t>
            </a:r>
            <a:r>
              <a:rPr lang="zh-CN" altLang="en-US" sz="1600" dirty="0"/>
              <a:t>博应用</a:t>
            </a:r>
            <a:endParaRPr lang="zh-CN" altLang="en-US" dirty="0"/>
          </a:p>
        </p:txBody>
      </p:sp>
      <p:pic>
        <p:nvPicPr>
          <p:cNvPr id="10" name="图片 9"/>
          <p:cNvPicPr>
            <a:picLocks noChangeAspect="1"/>
          </p:cNvPicPr>
          <p:nvPr/>
        </p:nvPicPr>
        <p:blipFill>
          <a:blip r:embed="rId2"/>
          <a:stretch>
            <a:fillRect/>
          </a:stretch>
        </p:blipFill>
        <p:spPr>
          <a:xfrm>
            <a:off x="6489791" y="4453467"/>
            <a:ext cx="2266950" cy="1524000"/>
          </a:xfrm>
          <a:prstGeom prst="rect">
            <a:avLst/>
          </a:prstGeom>
        </p:spPr>
      </p:pic>
    </p:spTree>
    <p:extLst>
      <p:ext uri="{BB962C8B-B14F-4D97-AF65-F5344CB8AC3E}">
        <p14:creationId xmlns:p14="http://schemas.microsoft.com/office/powerpoint/2010/main" val="2826863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Basic concept</a:t>
            </a:r>
            <a:r>
              <a:rPr lang="en-US" altLang="zh-CN" dirty="0"/>
              <a:t/>
            </a:r>
            <a:br>
              <a:rPr lang="en-US" altLang="zh-CN" dirty="0"/>
            </a:br>
            <a:r>
              <a:rPr lang="en-US" altLang="zh-CN" dirty="0" smtClean="0"/>
              <a:t>Logistic Regression</a:t>
            </a:r>
            <a:endParaRPr lang="zh-CN" altLang="en-US" dirty="0"/>
          </a:p>
        </p:txBody>
      </p:sp>
      <p:sp>
        <p:nvSpPr>
          <p:cNvPr id="3" name="内容占位符 2"/>
          <p:cNvSpPr>
            <a:spLocks noGrp="1"/>
          </p:cNvSpPr>
          <p:nvPr>
            <p:ph idx="1"/>
          </p:nvPr>
        </p:nvSpPr>
        <p:spPr/>
        <p:txBody>
          <a:bodyPr/>
          <a:lstStyle/>
          <a:p>
            <a:r>
              <a:rPr lang="en-US" altLang="zh-CN" dirty="0" smtClean="0"/>
              <a:t>How to learn the parameter </a:t>
            </a:r>
            <a:r>
              <a:rPr lang="en-US" altLang="zh-CN" i="1" dirty="0" smtClean="0"/>
              <a:t>w</a:t>
            </a:r>
            <a:r>
              <a:rPr lang="en-US" altLang="zh-CN" dirty="0" smtClean="0"/>
              <a:t>: Perceptron, Logistic Regression, etc.</a:t>
            </a:r>
          </a:p>
          <a:p>
            <a:r>
              <a:rPr lang="en-US" altLang="zh-CN" dirty="0" smtClean="0"/>
              <a:t>The posterior probability of </a:t>
            </a:r>
            <a:r>
              <a:rPr lang="en-US" altLang="zh-CN" i="1" dirty="0" smtClean="0"/>
              <a:t>y</a:t>
            </a:r>
            <a:r>
              <a:rPr lang="en-US" altLang="zh-CN" dirty="0" smtClean="0"/>
              <a:t>=1 is</a:t>
            </a:r>
          </a:p>
          <a:p>
            <a:endParaRPr lang="en-US" altLang="zh-CN" dirty="0"/>
          </a:p>
          <a:p>
            <a:endParaRPr lang="en-US" altLang="zh-CN" dirty="0" smtClean="0"/>
          </a:p>
          <a:p>
            <a:r>
              <a:rPr lang="en-US" altLang="zh-CN" dirty="0" smtClean="0"/>
              <a:t>Where </a:t>
            </a:r>
            <a:r>
              <a:rPr lang="el-GR" altLang="zh-CN" dirty="0" smtClean="0"/>
              <a:t>σ</a:t>
            </a:r>
            <a:r>
              <a:rPr lang="en-US" altLang="zh-CN" dirty="0" smtClean="0"/>
              <a:t>(.) is logistic function (sigmoid function).</a:t>
            </a:r>
          </a:p>
          <a:p>
            <a:r>
              <a:rPr lang="en-US" altLang="zh-CN" dirty="0" smtClean="0"/>
              <a:t>The posterior probability of </a:t>
            </a:r>
            <a:r>
              <a:rPr lang="en-US" altLang="zh-CN" i="1" dirty="0" smtClean="0"/>
              <a:t>y</a:t>
            </a:r>
            <a:r>
              <a:rPr lang="en-US" altLang="zh-CN" dirty="0" smtClean="0"/>
              <a:t>=0 is </a:t>
            </a:r>
            <a:r>
              <a:rPr lang="en-US" altLang="zh-CN" i="1" dirty="0" smtClean="0"/>
              <a:t>P</a:t>
            </a:r>
            <a:r>
              <a:rPr lang="en-US" altLang="zh-CN" dirty="0" smtClean="0"/>
              <a:t>(</a:t>
            </a:r>
            <a:r>
              <a:rPr lang="en-US" altLang="zh-CN" i="1" dirty="0" smtClean="0"/>
              <a:t>y</a:t>
            </a:r>
            <a:r>
              <a:rPr lang="en-US" altLang="zh-CN" dirty="0" smtClean="0"/>
              <a:t>=0|</a:t>
            </a:r>
            <a:r>
              <a:rPr lang="en-US" altLang="zh-CN" i="1" dirty="0" smtClean="0"/>
              <a:t>x</a:t>
            </a:r>
            <a:r>
              <a:rPr lang="en-US" altLang="zh-CN" dirty="0" smtClean="0"/>
              <a:t>)=1-</a:t>
            </a:r>
            <a:r>
              <a:rPr lang="en-US" altLang="zh-CN" i="1" dirty="0" smtClean="0"/>
              <a:t>P</a:t>
            </a:r>
            <a:r>
              <a:rPr lang="en-US" altLang="zh-CN" dirty="0" smtClean="0"/>
              <a:t>(</a:t>
            </a:r>
            <a:r>
              <a:rPr lang="en-US" altLang="zh-CN" i="1" dirty="0" smtClean="0"/>
              <a:t>y</a:t>
            </a:r>
            <a:r>
              <a:rPr lang="en-US" altLang="zh-CN" dirty="0" smtClean="0"/>
              <a:t>=1|</a:t>
            </a:r>
            <a:r>
              <a:rPr lang="en-US" altLang="zh-CN" i="1" dirty="0" smtClean="0"/>
              <a:t>x</a:t>
            </a:r>
            <a:r>
              <a:rPr lang="en-US" altLang="zh-CN" dirty="0" smtClean="0"/>
              <a:t>)</a:t>
            </a:r>
            <a:endParaRPr lang="en-US" altLang="zh-CN" dirty="0"/>
          </a:p>
        </p:txBody>
      </p:sp>
      <p:graphicFrame>
        <p:nvGraphicFramePr>
          <p:cNvPr id="4" name="对象 3"/>
          <p:cNvGraphicFramePr>
            <a:graphicFrameLocks noChangeAspect="1"/>
          </p:cNvGraphicFramePr>
          <p:nvPr>
            <p:extLst/>
          </p:nvPr>
        </p:nvGraphicFramePr>
        <p:xfrm>
          <a:off x="2543175" y="2855913"/>
          <a:ext cx="3860800" cy="660400"/>
        </p:xfrm>
        <a:graphic>
          <a:graphicData uri="http://schemas.openxmlformats.org/presentationml/2006/ole">
            <mc:AlternateContent xmlns:mc="http://schemas.openxmlformats.org/markup-compatibility/2006">
              <mc:Choice xmlns:v="urn:schemas-microsoft-com:vml" Requires="v">
                <p:oleObj spid="_x0000_s4101" name="Equation" r:id="rId3" imgW="3860640" imgH="660240" progId="Equation.DSMT4">
                  <p:embed/>
                </p:oleObj>
              </mc:Choice>
              <mc:Fallback>
                <p:oleObj name="Equation" r:id="rId3" imgW="3860640" imgH="660240" progId="Equation.DSMT4">
                  <p:embed/>
                  <p:pic>
                    <p:nvPicPr>
                      <p:cNvPr id="0" name=""/>
                      <p:cNvPicPr/>
                      <p:nvPr/>
                    </p:nvPicPr>
                    <p:blipFill>
                      <a:blip r:embed="rId4"/>
                      <a:stretch>
                        <a:fillRect/>
                      </a:stretch>
                    </p:blipFill>
                    <p:spPr>
                      <a:xfrm>
                        <a:off x="2543175" y="2855913"/>
                        <a:ext cx="3860800" cy="660400"/>
                      </a:xfrm>
                      <a:prstGeom prst="rect">
                        <a:avLst/>
                      </a:prstGeom>
                    </p:spPr>
                  </p:pic>
                </p:oleObj>
              </mc:Fallback>
            </mc:AlternateContent>
          </a:graphicData>
        </a:graphic>
      </p:graphicFrame>
    </p:spTree>
    <p:extLst>
      <p:ext uri="{BB962C8B-B14F-4D97-AF65-F5344CB8AC3E}">
        <p14:creationId xmlns:p14="http://schemas.microsoft.com/office/powerpoint/2010/main" val="2394889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Basic concept</a:t>
            </a:r>
            <a:r>
              <a:rPr lang="en-US" altLang="zh-CN" dirty="0"/>
              <a:t/>
            </a:r>
            <a:br>
              <a:rPr lang="en-US" altLang="zh-CN" dirty="0"/>
            </a:br>
            <a:r>
              <a:rPr lang="en-US" altLang="zh-CN" dirty="0"/>
              <a:t>Logistic Regression</a:t>
            </a:r>
            <a:endParaRPr lang="zh-CN" altLang="en-US" dirty="0"/>
          </a:p>
        </p:txBody>
      </p:sp>
      <p:sp>
        <p:nvSpPr>
          <p:cNvPr id="3" name="内容占位符 2"/>
          <p:cNvSpPr>
            <a:spLocks noGrp="1"/>
          </p:cNvSpPr>
          <p:nvPr>
            <p:ph idx="1"/>
          </p:nvPr>
        </p:nvSpPr>
        <p:spPr/>
        <p:txBody>
          <a:bodyPr/>
          <a:lstStyle/>
          <a:p>
            <a:r>
              <a:rPr lang="en-US" altLang="zh-CN" dirty="0" smtClean="0"/>
              <a:t>Given n samples (</a:t>
            </a:r>
            <a:r>
              <a:rPr lang="en-US" altLang="zh-CN" i="1" dirty="0" smtClean="0"/>
              <a:t>x</a:t>
            </a:r>
            <a:r>
              <a:rPr lang="en-US" altLang="zh-CN" baseline="30000" dirty="0" smtClean="0"/>
              <a:t>(</a:t>
            </a:r>
            <a:r>
              <a:rPr lang="en-US" altLang="zh-CN" i="1" baseline="30000" dirty="0" smtClean="0"/>
              <a:t>i</a:t>
            </a:r>
            <a:r>
              <a:rPr lang="en-US" altLang="zh-CN" baseline="30000" dirty="0" smtClean="0"/>
              <a:t>)</a:t>
            </a:r>
            <a:r>
              <a:rPr lang="en-US" altLang="zh-CN" dirty="0" smtClean="0"/>
              <a:t>, </a:t>
            </a:r>
            <a:r>
              <a:rPr lang="en-US" altLang="zh-CN" i="1" dirty="0" smtClean="0"/>
              <a:t>y</a:t>
            </a:r>
            <a:r>
              <a:rPr lang="en-US" altLang="zh-CN" baseline="30000" dirty="0" smtClean="0"/>
              <a:t>(</a:t>
            </a:r>
            <a:r>
              <a:rPr lang="en-US" altLang="zh-CN" i="1" baseline="30000" dirty="0" smtClean="0"/>
              <a:t>i</a:t>
            </a:r>
            <a:r>
              <a:rPr lang="en-US" altLang="zh-CN" baseline="30000" dirty="0" smtClean="0"/>
              <a:t>)</a:t>
            </a:r>
            <a:r>
              <a:rPr lang="en-US" altLang="zh-CN" dirty="0" smtClean="0"/>
              <a:t>), 1 ≤ </a:t>
            </a:r>
            <a:r>
              <a:rPr lang="en-US" altLang="zh-CN" i="1" dirty="0" smtClean="0"/>
              <a:t>i</a:t>
            </a:r>
            <a:r>
              <a:rPr lang="en-US" altLang="zh-CN" dirty="0" smtClean="0"/>
              <a:t> ≤ </a:t>
            </a:r>
            <a:r>
              <a:rPr lang="en-US" altLang="zh-CN" i="1" dirty="0" smtClean="0"/>
              <a:t>N</a:t>
            </a:r>
            <a:r>
              <a:rPr lang="en-US" altLang="zh-CN" dirty="0" smtClean="0"/>
              <a:t>, we can use the cross-entropy loss function.</a:t>
            </a:r>
            <a:endParaRPr lang="en-US" altLang="zh-CN" dirty="0"/>
          </a:p>
          <a:p>
            <a:endParaRPr lang="en-US" altLang="zh-CN" dirty="0" smtClean="0"/>
          </a:p>
          <a:p>
            <a:endParaRPr lang="en-US" altLang="zh-CN" dirty="0"/>
          </a:p>
          <a:p>
            <a:r>
              <a:rPr lang="en-US" altLang="zh-CN" dirty="0" smtClean="0"/>
              <a:t>The gradient of </a:t>
            </a:r>
            <a:r>
              <a:rPr lang="en-US" altLang="zh-CN" i="1" dirty="0" smtClean="0"/>
              <a:t>J</a:t>
            </a:r>
            <a:r>
              <a:rPr lang="en-US" altLang="zh-CN" dirty="0" smtClean="0"/>
              <a:t>(</a:t>
            </a:r>
            <a:r>
              <a:rPr lang="el-GR" altLang="zh-CN" i="1" dirty="0" smtClean="0"/>
              <a:t>θ</a:t>
            </a:r>
            <a:r>
              <a:rPr lang="en-US" altLang="zh-CN" dirty="0" smtClean="0"/>
              <a:t>) is</a:t>
            </a:r>
          </a:p>
          <a:p>
            <a:endParaRPr lang="en-US" altLang="zh-CN" dirty="0"/>
          </a:p>
          <a:p>
            <a:endParaRPr lang="en-US" altLang="zh-CN" dirty="0" smtClean="0"/>
          </a:p>
          <a:p>
            <a:r>
              <a:rPr lang="en-US" altLang="zh-CN" dirty="0" smtClean="0"/>
              <a:t>Initialize </a:t>
            </a:r>
            <a:r>
              <a:rPr lang="el-GR" altLang="zh-CN" i="1" dirty="0" smtClean="0"/>
              <a:t>θ</a:t>
            </a:r>
            <a:r>
              <a:rPr lang="en-US" altLang="zh-CN" baseline="-25000" dirty="0" smtClean="0"/>
              <a:t>0</a:t>
            </a:r>
            <a:r>
              <a:rPr lang="en-US" altLang="zh-CN" dirty="0" smtClean="0"/>
              <a:t> = 0, and update</a:t>
            </a:r>
          </a:p>
          <a:p>
            <a:endParaRPr lang="zh-CN" altLang="en-US" dirty="0"/>
          </a:p>
        </p:txBody>
      </p:sp>
      <p:graphicFrame>
        <p:nvGraphicFramePr>
          <p:cNvPr id="4" name="对象 3"/>
          <p:cNvGraphicFramePr>
            <a:graphicFrameLocks noChangeAspect="1"/>
          </p:cNvGraphicFramePr>
          <p:nvPr>
            <p:extLst/>
          </p:nvPr>
        </p:nvGraphicFramePr>
        <p:xfrm>
          <a:off x="1610359" y="2677931"/>
          <a:ext cx="5969000" cy="685800"/>
        </p:xfrm>
        <a:graphic>
          <a:graphicData uri="http://schemas.openxmlformats.org/presentationml/2006/ole">
            <mc:AlternateContent xmlns:mc="http://schemas.openxmlformats.org/markup-compatibility/2006">
              <mc:Choice xmlns:v="urn:schemas-microsoft-com:vml" Requires="v">
                <p:oleObj spid="_x0000_s5131" name="Equation" r:id="rId3" imgW="5968800" imgH="685800" progId="Equation.DSMT4">
                  <p:embed/>
                </p:oleObj>
              </mc:Choice>
              <mc:Fallback>
                <p:oleObj name="Equation" r:id="rId3" imgW="5968800" imgH="685800" progId="Equation.DSMT4">
                  <p:embed/>
                  <p:pic>
                    <p:nvPicPr>
                      <p:cNvPr id="0" name=""/>
                      <p:cNvPicPr/>
                      <p:nvPr/>
                    </p:nvPicPr>
                    <p:blipFill>
                      <a:blip r:embed="rId4"/>
                      <a:stretch>
                        <a:fillRect/>
                      </a:stretch>
                    </p:blipFill>
                    <p:spPr>
                      <a:xfrm>
                        <a:off x="1610359" y="2677931"/>
                        <a:ext cx="5969000" cy="68580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2816225" y="3930650"/>
          <a:ext cx="3556000" cy="685800"/>
        </p:xfrm>
        <a:graphic>
          <a:graphicData uri="http://schemas.openxmlformats.org/presentationml/2006/ole">
            <mc:AlternateContent xmlns:mc="http://schemas.openxmlformats.org/markup-compatibility/2006">
              <mc:Choice xmlns:v="urn:schemas-microsoft-com:vml" Requires="v">
                <p:oleObj spid="_x0000_s5132" name="Equation" r:id="rId5" imgW="3555720" imgH="685800" progId="Equation.DSMT4">
                  <p:embed/>
                </p:oleObj>
              </mc:Choice>
              <mc:Fallback>
                <p:oleObj name="Equation" r:id="rId5" imgW="3555720" imgH="685800" progId="Equation.DSMT4">
                  <p:embed/>
                  <p:pic>
                    <p:nvPicPr>
                      <p:cNvPr id="0" name=""/>
                      <p:cNvPicPr/>
                      <p:nvPr/>
                    </p:nvPicPr>
                    <p:blipFill>
                      <a:blip r:embed="rId6"/>
                      <a:stretch>
                        <a:fillRect/>
                      </a:stretch>
                    </p:blipFill>
                    <p:spPr>
                      <a:xfrm>
                        <a:off x="2816225" y="3930650"/>
                        <a:ext cx="3556000" cy="685800"/>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3590925" y="5291138"/>
          <a:ext cx="2006600" cy="609600"/>
        </p:xfrm>
        <a:graphic>
          <a:graphicData uri="http://schemas.openxmlformats.org/presentationml/2006/ole">
            <mc:AlternateContent xmlns:mc="http://schemas.openxmlformats.org/markup-compatibility/2006">
              <mc:Choice xmlns:v="urn:schemas-microsoft-com:vml" Requires="v">
                <p:oleObj spid="_x0000_s5133" name="Equation" r:id="rId7" imgW="2006280" imgH="609480" progId="Equation.DSMT4">
                  <p:embed/>
                </p:oleObj>
              </mc:Choice>
              <mc:Fallback>
                <p:oleObj name="Equation" r:id="rId7" imgW="2006280" imgH="609480" progId="Equation.DSMT4">
                  <p:embed/>
                  <p:pic>
                    <p:nvPicPr>
                      <p:cNvPr id="0" name=""/>
                      <p:cNvPicPr/>
                      <p:nvPr/>
                    </p:nvPicPr>
                    <p:blipFill>
                      <a:blip r:embed="rId8"/>
                      <a:stretch>
                        <a:fillRect/>
                      </a:stretch>
                    </p:blipFill>
                    <p:spPr>
                      <a:xfrm>
                        <a:off x="3590925" y="5291138"/>
                        <a:ext cx="2006600" cy="609600"/>
                      </a:xfrm>
                      <a:prstGeom prst="rect">
                        <a:avLst/>
                      </a:prstGeom>
                    </p:spPr>
                  </p:pic>
                </p:oleObj>
              </mc:Fallback>
            </mc:AlternateContent>
          </a:graphicData>
        </a:graphic>
      </p:graphicFrame>
    </p:spTree>
    <p:extLst>
      <p:ext uri="{BB962C8B-B14F-4D97-AF65-F5344CB8AC3E}">
        <p14:creationId xmlns:p14="http://schemas.microsoft.com/office/powerpoint/2010/main" val="981899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Basic concept</a:t>
            </a:r>
            <a:r>
              <a:rPr lang="en-US" altLang="zh-CN" dirty="0"/>
              <a:t/>
            </a:r>
            <a:br>
              <a:rPr lang="en-US" altLang="zh-CN" dirty="0"/>
            </a:br>
            <a:r>
              <a:rPr lang="en-US" altLang="zh-CN" dirty="0" smtClean="0"/>
              <a:t>The idea pipeline of NLP</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118" y="2210262"/>
            <a:ext cx="6687483" cy="3134162"/>
          </a:xfrm>
          <a:prstGeom prst="rect">
            <a:avLst/>
          </a:prstGeom>
        </p:spPr>
      </p:pic>
    </p:spTree>
    <p:extLst>
      <p:ext uri="{BB962C8B-B14F-4D97-AF65-F5344CB8AC3E}">
        <p14:creationId xmlns:p14="http://schemas.microsoft.com/office/powerpoint/2010/main" val="353495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Basic concept</a:t>
            </a:r>
            <a:r>
              <a:rPr lang="en-US" altLang="zh-CN" dirty="0"/>
              <a:t/>
            </a:r>
            <a:br>
              <a:rPr lang="en-US" altLang="zh-CN" dirty="0"/>
            </a:br>
            <a:r>
              <a:rPr lang="en-US" altLang="zh-CN" dirty="0" smtClean="0"/>
              <a:t>Feature Extraction</a:t>
            </a:r>
            <a:endParaRPr lang="zh-CN" altLang="en-US" dirty="0"/>
          </a:p>
        </p:txBody>
      </p:sp>
      <p:sp>
        <p:nvSpPr>
          <p:cNvPr id="3" name="内容占位符 2"/>
          <p:cNvSpPr>
            <a:spLocks noGrp="1"/>
          </p:cNvSpPr>
          <p:nvPr>
            <p:ph idx="1"/>
          </p:nvPr>
        </p:nvSpPr>
        <p:spPr/>
        <p:txBody>
          <a:bodyPr/>
          <a:lstStyle/>
          <a:p>
            <a:r>
              <a:rPr lang="en-US" altLang="zh-CN" dirty="0" smtClean="0"/>
              <a:t>Bag-of-word</a:t>
            </a:r>
            <a:endParaRPr lang="zh-CN" altLang="en-US" dirty="0"/>
          </a:p>
        </p:txBody>
      </p:sp>
      <p:pic>
        <p:nvPicPr>
          <p:cNvPr id="4" name="图片 3"/>
          <p:cNvPicPr>
            <a:picLocks noChangeAspect="1"/>
          </p:cNvPicPr>
          <p:nvPr/>
        </p:nvPicPr>
        <p:blipFill>
          <a:blip r:embed="rId2"/>
          <a:stretch>
            <a:fillRect/>
          </a:stretch>
        </p:blipFill>
        <p:spPr>
          <a:xfrm>
            <a:off x="1731733" y="2368616"/>
            <a:ext cx="5726251" cy="3374800"/>
          </a:xfrm>
          <a:prstGeom prst="rect">
            <a:avLst/>
          </a:prstGeom>
        </p:spPr>
      </p:pic>
    </p:spTree>
    <p:extLst>
      <p:ext uri="{BB962C8B-B14F-4D97-AF65-F5344CB8AC3E}">
        <p14:creationId xmlns:p14="http://schemas.microsoft.com/office/powerpoint/2010/main" val="424055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Basic concept</a:t>
            </a:r>
            <a:r>
              <a:rPr lang="en-US" altLang="zh-CN" dirty="0"/>
              <a:t/>
            </a:r>
            <a:br>
              <a:rPr lang="en-US" altLang="zh-CN" dirty="0"/>
            </a:br>
            <a:r>
              <a:rPr lang="en-US" altLang="zh-CN" dirty="0"/>
              <a:t>Feature Extraction</a:t>
            </a:r>
            <a:endParaRPr lang="zh-CN" altLang="en-US" dirty="0"/>
          </a:p>
        </p:txBody>
      </p:sp>
      <p:pic>
        <p:nvPicPr>
          <p:cNvPr id="4" name="内容占位符 3"/>
          <p:cNvPicPr>
            <a:picLocks noGrp="1" noChangeAspect="1"/>
          </p:cNvPicPr>
          <p:nvPr>
            <p:ph idx="1"/>
          </p:nvPr>
        </p:nvPicPr>
        <p:blipFill>
          <a:blip r:embed="rId2"/>
          <a:stretch>
            <a:fillRect/>
          </a:stretch>
        </p:blipFill>
        <p:spPr>
          <a:xfrm>
            <a:off x="1891567" y="2264275"/>
            <a:ext cx="5406585" cy="2952160"/>
          </a:xfrm>
          <a:prstGeom prst="rect">
            <a:avLst/>
          </a:prstGeom>
        </p:spPr>
      </p:pic>
    </p:spTree>
    <p:extLst>
      <p:ext uri="{BB962C8B-B14F-4D97-AF65-F5344CB8AC3E}">
        <p14:creationId xmlns:p14="http://schemas.microsoft.com/office/powerpoint/2010/main" val="3224911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Analytic</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b="1" dirty="0" smtClean="0"/>
              <a:t>Big Competition for Computing</a:t>
            </a:r>
          </a:p>
          <a:p>
            <a:pPr marL="360000" algn="just">
              <a:buFont typeface="Wingdings" panose="05000000000000000000" pitchFamily="2" charset="2"/>
              <a:buChar char="Ø"/>
            </a:pPr>
            <a:r>
              <a:rPr lang="en-US" altLang="zh-CN" sz="1800" dirty="0"/>
              <a:t>Hadoop with MapReduce</a:t>
            </a:r>
            <a:endParaRPr lang="en-US" altLang="zh-CN" sz="1800" dirty="0"/>
          </a:p>
          <a:p>
            <a:pPr marL="360000" algn="just">
              <a:buFont typeface="Wingdings" panose="05000000000000000000" pitchFamily="2" charset="2"/>
              <a:buChar char="Ø"/>
            </a:pPr>
            <a:r>
              <a:rPr lang="en-US" altLang="zh-CN" sz="1800" dirty="0"/>
              <a:t>Spark and Memory Computing</a:t>
            </a:r>
          </a:p>
          <a:p>
            <a:pPr>
              <a:buFont typeface="Wingdings" panose="05000000000000000000" pitchFamily="2" charset="2"/>
              <a:buChar char="l"/>
            </a:pPr>
            <a:r>
              <a:rPr lang="en-US" altLang="zh-CN" b="1" dirty="0" smtClean="0"/>
              <a:t>Data Mining and Machine Learning</a:t>
            </a:r>
          </a:p>
          <a:p>
            <a:pPr marL="360000" algn="just">
              <a:buFont typeface="Wingdings" panose="05000000000000000000" pitchFamily="2" charset="2"/>
              <a:buChar char="Ø"/>
            </a:pPr>
            <a:r>
              <a:rPr lang="en-US" altLang="zh-CN" sz="1800" dirty="0" smtClean="0"/>
              <a:t>MLlib </a:t>
            </a:r>
          </a:p>
          <a:p>
            <a:pPr marL="360000" algn="just">
              <a:buFont typeface="Wingdings" panose="05000000000000000000" pitchFamily="2" charset="2"/>
              <a:buChar char="Ø"/>
            </a:pPr>
            <a:r>
              <a:rPr lang="en-US" altLang="zh-CN" sz="1800" dirty="0" smtClean="0"/>
              <a:t>Deep Learning</a:t>
            </a:r>
          </a:p>
          <a:p>
            <a:pPr marL="360000" algn="just">
              <a:buFont typeface="Wingdings" panose="05000000000000000000" pitchFamily="2" charset="2"/>
              <a:buChar char="Ø"/>
            </a:pPr>
            <a:endParaRPr lang="zh-CN" altLang="en-US" sz="1800" dirty="0"/>
          </a:p>
        </p:txBody>
      </p:sp>
    </p:spTree>
    <p:extLst>
      <p:ext uri="{BB962C8B-B14F-4D97-AF65-F5344CB8AC3E}">
        <p14:creationId xmlns:p14="http://schemas.microsoft.com/office/powerpoint/2010/main" val="1449567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 &amp; A</a:t>
            </a:r>
            <a:endParaRPr lang="zh-CN" altLang="en-US" dirty="0"/>
          </a:p>
        </p:txBody>
      </p:sp>
      <p:sp>
        <p:nvSpPr>
          <p:cNvPr id="3" name="内容占位符 2"/>
          <p:cNvSpPr>
            <a:spLocks noGrp="1"/>
          </p:cNvSpPr>
          <p:nvPr>
            <p:ph idx="1"/>
          </p:nvPr>
        </p:nvSpPr>
        <p:spPr/>
        <p:txBody>
          <a:bodyPr/>
          <a:lstStyle/>
          <a:p>
            <a:r>
              <a:rPr lang="en-US" altLang="zh-CN" dirty="0" smtClean="0"/>
              <a:t>Thank you all…</a:t>
            </a:r>
            <a:endParaRPr lang="zh-CN" altLang="en-US" dirty="0"/>
          </a:p>
        </p:txBody>
      </p:sp>
    </p:spTree>
    <p:extLst>
      <p:ext uri="{BB962C8B-B14F-4D97-AF65-F5344CB8AC3E}">
        <p14:creationId xmlns:p14="http://schemas.microsoft.com/office/powerpoint/2010/main" val="93930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a:t>
            </a:r>
            <a:r>
              <a:rPr lang="zh-CN" altLang="en-US" dirty="0" smtClean="0"/>
              <a:t>栈工程师</a:t>
            </a:r>
            <a:endParaRPr lang="zh-CN" altLang="en-US" dirty="0"/>
          </a:p>
        </p:txBody>
      </p:sp>
      <p:sp>
        <p:nvSpPr>
          <p:cNvPr id="5"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a:t>为什么需要全栈工程师？</a:t>
            </a:r>
            <a:endParaRPr lang="en-US" altLang="zh-CN" sz="1900" b="1" dirty="0" smtClean="0"/>
          </a:p>
          <a:p>
            <a:pPr marL="360000" algn="just">
              <a:buFont typeface="Wingdings" panose="05000000000000000000" pitchFamily="2" charset="2"/>
              <a:buChar char="Ø"/>
            </a:pPr>
            <a:r>
              <a:rPr lang="zh-CN" altLang="en-US" sz="1900" dirty="0"/>
              <a:t>全局性</a:t>
            </a:r>
            <a:r>
              <a:rPr lang="zh-CN" altLang="en-US" sz="1900" dirty="0" smtClean="0"/>
              <a:t>思维</a:t>
            </a:r>
            <a:endParaRPr lang="en-US" altLang="zh-CN" sz="1900" dirty="0" smtClean="0"/>
          </a:p>
          <a:p>
            <a:pPr marL="576000" indent="-171450" algn="just">
              <a:buFont typeface="Wingdings" panose="05000000000000000000" pitchFamily="2" charset="2"/>
              <a:buChar char="ü"/>
            </a:pPr>
            <a:r>
              <a:rPr lang="zh-CN" altLang="en-US" sz="1600" dirty="0" smtClean="0"/>
              <a:t>例如</a:t>
            </a:r>
            <a:r>
              <a:rPr lang="en-US" altLang="zh-CN" sz="1600" dirty="0" smtClean="0"/>
              <a:t>Web</a:t>
            </a:r>
            <a:r>
              <a:rPr lang="zh-CN" altLang="en-US" sz="1600" dirty="0"/>
              <a:t>前端，你需要用到模块化开发、多屏兼容、</a:t>
            </a:r>
            <a:r>
              <a:rPr lang="en-US" altLang="zh-CN" sz="1600" dirty="0"/>
              <a:t>MVC</a:t>
            </a:r>
            <a:r>
              <a:rPr lang="zh-CN" altLang="en-US" sz="1600" dirty="0"/>
              <a:t>，各种复杂的交互与优化，甚至你需要用到</a:t>
            </a:r>
            <a:r>
              <a:rPr lang="en-US" altLang="zh-CN" sz="1600" dirty="0"/>
              <a:t>Node.js</a:t>
            </a:r>
            <a:r>
              <a:rPr lang="zh-CN" altLang="en-US" sz="1600" dirty="0"/>
              <a:t>来协助前端的开发。</a:t>
            </a:r>
            <a:endParaRPr lang="en-US" altLang="zh-CN" sz="1600" dirty="0"/>
          </a:p>
          <a:p>
            <a:pPr marL="360000" algn="just">
              <a:buFont typeface="Wingdings" panose="05000000000000000000" pitchFamily="2" charset="2"/>
              <a:buChar char="Ø"/>
            </a:pPr>
            <a:r>
              <a:rPr lang="zh-CN" altLang="en-US" sz="1900" dirty="0"/>
              <a:t>沟通</a:t>
            </a:r>
            <a:r>
              <a:rPr lang="zh-CN" altLang="en-US" sz="1900" dirty="0" smtClean="0"/>
              <a:t>成本</a:t>
            </a:r>
            <a:endParaRPr lang="en-US" altLang="zh-CN" sz="1900" dirty="0" smtClean="0"/>
          </a:p>
          <a:p>
            <a:pPr marL="576000" indent="-171450" algn="just">
              <a:buFont typeface="Wingdings" panose="05000000000000000000" pitchFamily="2" charset="2"/>
              <a:buChar char="ü"/>
            </a:pPr>
            <a:r>
              <a:rPr lang="zh-CN" altLang="en-US" sz="1600" dirty="0"/>
              <a:t>项目越大，沟通成本越高，做过项目管理的都知道，项目中的人力是</a:t>
            </a:r>
            <a:r>
              <a:rPr lang="en-US" altLang="zh-CN" sz="1600" dirty="0"/>
              <a:t>1+1&lt;2</a:t>
            </a:r>
            <a:r>
              <a:rPr lang="zh-CN" altLang="en-US" sz="1600" dirty="0"/>
              <a:t>的，人越多效率越低</a:t>
            </a:r>
            <a:r>
              <a:rPr lang="zh-CN" altLang="en-US" sz="1600" dirty="0" smtClean="0"/>
              <a:t>。</a:t>
            </a:r>
            <a:endParaRPr lang="en-US" altLang="zh-CN" sz="2400" dirty="0" smtClean="0"/>
          </a:p>
          <a:p>
            <a:pPr marL="360000" algn="just">
              <a:buFont typeface="Wingdings" panose="05000000000000000000" pitchFamily="2" charset="2"/>
              <a:buChar char="Ø"/>
            </a:pPr>
            <a:r>
              <a:rPr lang="zh-CN" altLang="en-US" sz="1800" dirty="0"/>
              <a:t>创业公司</a:t>
            </a:r>
          </a:p>
          <a:p>
            <a:pPr marL="576000" indent="-171450" algn="just">
              <a:buFont typeface="Wingdings" panose="05000000000000000000" pitchFamily="2" charset="2"/>
              <a:buChar char="ü"/>
            </a:pPr>
            <a:r>
              <a:rPr lang="zh-CN" altLang="en-US" sz="1600" dirty="0"/>
              <a:t>创业公司不可能像大公司一样，各方面的人才都有。所以需要一个多面手，各种活都能一肩挑，独挡多面的万金油。</a:t>
            </a:r>
            <a:endParaRPr lang="en-US" altLang="zh-CN" sz="1600" dirty="0"/>
          </a:p>
          <a:p>
            <a:pPr marL="0" indent="0">
              <a:buNone/>
            </a:pPr>
            <a:endParaRPr lang="zh-CN" altLang="en-US" dirty="0"/>
          </a:p>
        </p:txBody>
      </p:sp>
    </p:spTree>
    <p:extLst>
      <p:ext uri="{BB962C8B-B14F-4D97-AF65-F5344CB8AC3E}">
        <p14:creationId xmlns:p14="http://schemas.microsoft.com/office/powerpoint/2010/main" val="467846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全栈工程师</a:t>
            </a:r>
          </a:p>
        </p:txBody>
      </p:sp>
      <p:sp>
        <p:nvSpPr>
          <p:cNvPr id="5"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smtClean="0"/>
              <a:t>全栈工程师就一定是趋势吗？</a:t>
            </a:r>
            <a:endParaRPr lang="en-US" altLang="zh-CN" sz="1900" b="1" dirty="0" smtClean="0"/>
          </a:p>
          <a:p>
            <a:pPr marL="360000" algn="just">
              <a:buFont typeface="Wingdings" panose="05000000000000000000" pitchFamily="2" charset="2"/>
              <a:buChar char="Ø"/>
            </a:pPr>
            <a:r>
              <a:rPr lang="zh-CN" altLang="en-US" sz="1900" dirty="0" smtClean="0"/>
              <a:t>知识太过全面，难以掌握细节</a:t>
            </a:r>
            <a:endParaRPr lang="en-US" altLang="zh-CN" sz="1900" dirty="0" smtClean="0"/>
          </a:p>
          <a:p>
            <a:pPr marL="576000" indent="-171450" algn="just">
              <a:buFont typeface="Wingdings" panose="05000000000000000000" pitchFamily="2" charset="2"/>
              <a:buChar char="ü"/>
            </a:pPr>
            <a:r>
              <a:rPr lang="zh-CN" altLang="en-US" sz="1600" dirty="0"/>
              <a:t>说得不好听一点，全栈工程师就是什么都会，什么都不会</a:t>
            </a:r>
            <a:r>
              <a:rPr lang="zh-CN" altLang="en-US" sz="1600" dirty="0" smtClean="0"/>
              <a:t>。</a:t>
            </a:r>
            <a:endParaRPr lang="en-US" altLang="zh-CN" sz="1900" dirty="0" smtClean="0"/>
          </a:p>
          <a:p>
            <a:pPr marL="576000" indent="-171450" algn="just">
              <a:buFont typeface="Wingdings" panose="05000000000000000000" pitchFamily="2" charset="2"/>
              <a:buChar char="ü"/>
            </a:pPr>
            <a:r>
              <a:rPr lang="zh-CN" altLang="en-US" sz="1600" dirty="0"/>
              <a:t>会经常忘记代码的语法和一些</a:t>
            </a:r>
            <a:r>
              <a:rPr lang="en-US" altLang="zh-CN" sz="1600" dirty="0"/>
              <a:t>API</a:t>
            </a:r>
            <a:r>
              <a:rPr lang="zh-CN" altLang="en-US" sz="1600" dirty="0"/>
              <a:t>，所以他经常需要去查</a:t>
            </a:r>
            <a:r>
              <a:rPr lang="en-US" altLang="zh-CN" sz="1600" dirty="0"/>
              <a:t>API</a:t>
            </a:r>
            <a:r>
              <a:rPr lang="zh-CN" altLang="en-US" sz="1600" dirty="0"/>
              <a:t>甚至查语法，他觉得没有</a:t>
            </a:r>
            <a:r>
              <a:rPr lang="en-US" altLang="zh-CN" sz="1600" dirty="0"/>
              <a:t>Google</a:t>
            </a:r>
            <a:r>
              <a:rPr lang="zh-CN" altLang="en-US" sz="1600" dirty="0"/>
              <a:t>我几乎没法</a:t>
            </a:r>
            <a:r>
              <a:rPr lang="zh-CN" altLang="en-US" sz="1600" dirty="0" smtClean="0"/>
              <a:t>工作。</a:t>
            </a:r>
            <a:endParaRPr lang="en-US" altLang="zh-CN" sz="2400" dirty="0" smtClean="0"/>
          </a:p>
          <a:p>
            <a:pPr marL="360000" algn="just">
              <a:buFont typeface="Wingdings" panose="05000000000000000000" pitchFamily="2" charset="2"/>
              <a:buChar char="Ø"/>
            </a:pPr>
            <a:r>
              <a:rPr lang="zh-CN" altLang="en-US" sz="1800" dirty="0" smtClean="0"/>
              <a:t>时间和精力的限制</a:t>
            </a:r>
          </a:p>
          <a:p>
            <a:pPr marL="576000" indent="-171450" algn="just">
              <a:buFont typeface="Wingdings" panose="05000000000000000000" pitchFamily="2" charset="2"/>
              <a:buChar char="ü"/>
            </a:pPr>
            <a:r>
              <a:rPr lang="zh-CN" altLang="en-US" sz="1600" dirty="0" smtClean="0"/>
              <a:t>全栈工程师往往记</a:t>
            </a:r>
            <a:r>
              <a:rPr lang="zh-CN" altLang="en-US" sz="1600" dirty="0"/>
              <a:t>的只是一个</a:t>
            </a:r>
            <a:r>
              <a:rPr lang="en-US" altLang="zh-CN" sz="1600" dirty="0"/>
              <a:t>Key</a:t>
            </a:r>
            <a:r>
              <a:rPr lang="zh-CN" altLang="en-US" sz="1600" dirty="0"/>
              <a:t>，一个如何找寻答案的索引，而不是全部，人脑不是电脑，他不可能能记下所有的东西。</a:t>
            </a:r>
            <a:endParaRPr lang="zh-CN" altLang="en-US" dirty="0"/>
          </a:p>
        </p:txBody>
      </p:sp>
    </p:spTree>
    <p:extLst>
      <p:ext uri="{BB962C8B-B14F-4D97-AF65-F5344CB8AC3E}">
        <p14:creationId xmlns:p14="http://schemas.microsoft.com/office/powerpoint/2010/main" val="150968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全栈工程师</a:t>
            </a:r>
            <a:endParaRPr lang="zh-CN" altLang="en-US" dirty="0"/>
          </a:p>
        </p:txBody>
      </p:sp>
      <p:sp>
        <p:nvSpPr>
          <p:cNvPr id="5"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smtClean="0"/>
              <a:t>如何成为一名全栈工程师？</a:t>
            </a:r>
            <a:endParaRPr lang="en-US" altLang="zh-CN" sz="1900" b="1" dirty="0" smtClean="0"/>
          </a:p>
          <a:p>
            <a:pPr marL="360000" algn="just">
              <a:buFont typeface="Wingdings" panose="05000000000000000000" pitchFamily="2" charset="2"/>
              <a:buChar char="Ø"/>
            </a:pPr>
            <a:r>
              <a:rPr lang="en-US" altLang="zh-CN" sz="1900" dirty="0"/>
              <a:t>Build Your Programming Technical Skills</a:t>
            </a:r>
            <a:endParaRPr lang="en-US" altLang="zh-CN" sz="1900" dirty="0" smtClean="0"/>
          </a:p>
          <a:p>
            <a:pPr marL="576000" indent="-171450" algn="just">
              <a:buFont typeface="Wingdings" panose="05000000000000000000" pitchFamily="2" charset="2"/>
              <a:buChar char="ü"/>
            </a:pPr>
            <a:r>
              <a:rPr lang="zh-CN" altLang="en-US" sz="1600" dirty="0"/>
              <a:t>这很像一个打网游做任务升级的一个</a:t>
            </a:r>
            <a:r>
              <a:rPr lang="zh-CN" altLang="en-US" sz="1600" dirty="0" smtClean="0"/>
              <a:t>过程</a:t>
            </a:r>
            <a:endParaRPr lang="en-US" altLang="zh-CN" sz="1900" dirty="0" smtClean="0"/>
          </a:p>
          <a:p>
            <a:pPr marL="360000" algn="just">
              <a:buFont typeface="Wingdings" panose="05000000000000000000" pitchFamily="2" charset="2"/>
              <a:buChar char="Ø"/>
            </a:pPr>
            <a:r>
              <a:rPr lang="zh-CN" altLang="en-US" sz="1800" dirty="0"/>
              <a:t>略去一些我作为一个初学者曾经学习过的一些技术</a:t>
            </a:r>
            <a:r>
              <a:rPr lang="en-US" altLang="zh-CN" sz="1800" dirty="0"/>
              <a:t>(</a:t>
            </a:r>
            <a:r>
              <a:rPr lang="zh-CN" altLang="en-US" sz="1800" dirty="0"/>
              <a:t>今天明显过时了</a:t>
            </a:r>
            <a:r>
              <a:rPr lang="en-US" altLang="zh-CN" sz="1800" dirty="0"/>
              <a:t>)</a:t>
            </a:r>
            <a:endParaRPr lang="zh-CN" altLang="en-US" sz="1800" dirty="0" smtClean="0"/>
          </a:p>
          <a:p>
            <a:pPr marL="576000" indent="-171450" algn="just">
              <a:buFont typeface="Wingdings" panose="05000000000000000000" pitchFamily="2" charset="2"/>
              <a:buChar char="ü"/>
            </a:pPr>
            <a:r>
              <a:rPr lang="zh-CN" altLang="en-US" sz="1600" dirty="0"/>
              <a:t>如：</a:t>
            </a:r>
            <a:r>
              <a:rPr lang="en-US" altLang="zh-CN" sz="1600" dirty="0"/>
              <a:t>Delphi/Power builder</a:t>
            </a:r>
            <a:endParaRPr lang="en-US" altLang="zh-CN" sz="1600" dirty="0" smtClean="0"/>
          </a:p>
          <a:p>
            <a:pPr marL="360000" algn="just">
              <a:buFont typeface="Wingdings" panose="05000000000000000000" pitchFamily="2" charset="2"/>
              <a:buChar char="Ø"/>
            </a:pPr>
            <a:r>
              <a:rPr lang="zh-CN" altLang="en-US" sz="1800" dirty="0" smtClean="0"/>
              <a:t>也略去一些我自己觉得没意思的技术</a:t>
            </a:r>
            <a:endParaRPr lang="en-US" altLang="zh-CN" sz="1800" dirty="0" smtClean="0"/>
          </a:p>
          <a:p>
            <a:pPr marL="576000" indent="-171450" algn="just">
              <a:buFont typeface="Wingdings" panose="05000000000000000000" pitchFamily="2" charset="2"/>
              <a:buChar char="ü"/>
            </a:pPr>
            <a:r>
              <a:rPr lang="en-US" altLang="zh-CN" sz="1600" dirty="0"/>
              <a:t>Lotus Notes/ActiveX/COM/ADO/ATL/.NET ……</a:t>
            </a:r>
          </a:p>
        </p:txBody>
      </p:sp>
    </p:spTree>
    <p:extLst>
      <p:ext uri="{BB962C8B-B14F-4D97-AF65-F5344CB8AC3E}">
        <p14:creationId xmlns:p14="http://schemas.microsoft.com/office/powerpoint/2010/main" val="548994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全栈工程师</a:t>
            </a:r>
          </a:p>
        </p:txBody>
      </p:sp>
      <p:sp>
        <p:nvSpPr>
          <p:cNvPr id="4" name="内容占位符 2"/>
          <p:cNvSpPr>
            <a:spLocks noGrp="1"/>
          </p:cNvSpPr>
          <p:nvPr>
            <p:ph idx="1"/>
          </p:nvPr>
        </p:nvSpPr>
        <p:spPr>
          <a:xfrm>
            <a:off x="822959" y="1845734"/>
            <a:ext cx="7543801" cy="4023360"/>
          </a:xfrm>
        </p:spPr>
        <p:txBody>
          <a:bodyPr>
            <a:normAutofit/>
          </a:bodyPr>
          <a:lstStyle/>
          <a:p>
            <a:pPr>
              <a:buFont typeface="Wingdings" panose="05000000000000000000" pitchFamily="2" charset="2"/>
              <a:buChar char="l"/>
            </a:pPr>
            <a:r>
              <a:rPr lang="zh-CN" altLang="en-US" sz="1900" b="1" dirty="0" smtClean="0"/>
              <a:t>一些小建议</a:t>
            </a:r>
            <a:endParaRPr lang="en-US" altLang="zh-CN" sz="1900" b="1" dirty="0" smtClean="0"/>
          </a:p>
          <a:p>
            <a:pPr marL="360000" algn="just">
              <a:buFont typeface="Wingdings" panose="05000000000000000000" pitchFamily="2" charset="2"/>
              <a:buChar char="Ø"/>
            </a:pPr>
            <a:r>
              <a:rPr lang="zh-CN" altLang="en-US" sz="1900" dirty="0"/>
              <a:t>不要乱买书，不要乱追新技术新名词，基础的东西经过很长时间积累而且还会在未来至少</a:t>
            </a:r>
            <a:r>
              <a:rPr lang="en-US" altLang="zh-CN" sz="1900" dirty="0"/>
              <a:t>10</a:t>
            </a:r>
            <a:r>
              <a:rPr lang="zh-CN" altLang="en-US" sz="1900" dirty="0"/>
              <a:t>年通用</a:t>
            </a:r>
            <a:r>
              <a:rPr lang="zh-CN" altLang="en-US" sz="1900" dirty="0" smtClean="0"/>
              <a:t>。</a:t>
            </a:r>
            <a:endParaRPr lang="en-US" altLang="zh-CN" sz="1900" dirty="0" smtClean="0"/>
          </a:p>
          <a:p>
            <a:pPr marL="360000" algn="just">
              <a:buFont typeface="Wingdings" panose="05000000000000000000" pitchFamily="2" charset="2"/>
              <a:buChar char="Ø"/>
            </a:pPr>
            <a:r>
              <a:rPr lang="zh-CN" altLang="en-US" sz="1800" dirty="0"/>
              <a:t>回顾一下历史，看看历史上时间线上技术的发展，你才能明白明天会是什么样。</a:t>
            </a:r>
          </a:p>
          <a:p>
            <a:pPr marL="360000" algn="just">
              <a:buFont typeface="Wingdings" panose="05000000000000000000" pitchFamily="2" charset="2"/>
              <a:buChar char="Ø"/>
            </a:pPr>
            <a:r>
              <a:rPr lang="zh-CN" altLang="en-US" sz="1900" dirty="0"/>
              <a:t>一定要动手，例子不管多么简单，建议至少自己手敲一遍看看是否理解了里头的细枝末节</a:t>
            </a:r>
            <a:r>
              <a:rPr lang="zh-CN" altLang="en-US" sz="1900" dirty="0" smtClean="0"/>
              <a:t>。</a:t>
            </a:r>
            <a:endParaRPr lang="en-US" altLang="zh-CN" sz="1900" dirty="0" smtClean="0"/>
          </a:p>
          <a:p>
            <a:pPr marL="360000" algn="just">
              <a:buFont typeface="Wingdings" panose="05000000000000000000" pitchFamily="2" charset="2"/>
              <a:buChar char="Ø"/>
            </a:pPr>
            <a:r>
              <a:rPr lang="zh-CN" altLang="en-US" sz="1800" dirty="0"/>
              <a:t>一定要学会思考，思考为什么要这样，而不是那样。还要举一反三地思考</a:t>
            </a:r>
            <a:r>
              <a:rPr lang="zh-CN" altLang="en-US" sz="1800" dirty="0" smtClean="0"/>
              <a:t>。</a:t>
            </a:r>
            <a:endParaRPr lang="zh-CN" altLang="en-US" sz="1800" dirty="0"/>
          </a:p>
        </p:txBody>
      </p:sp>
    </p:spTree>
    <p:extLst>
      <p:ext uri="{BB962C8B-B14F-4D97-AF65-F5344CB8AC3E}">
        <p14:creationId xmlns:p14="http://schemas.microsoft.com/office/powerpoint/2010/main" val="395917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全栈工程师</a:t>
            </a:r>
          </a:p>
        </p:txBody>
      </p:sp>
      <p:sp>
        <p:nvSpPr>
          <p:cNvPr id="4" name="内容占位符 2"/>
          <p:cNvSpPr>
            <a:spLocks noGrp="1"/>
          </p:cNvSpPr>
          <p:nvPr>
            <p:ph idx="1"/>
          </p:nvPr>
        </p:nvSpPr>
        <p:spPr/>
        <p:txBody>
          <a:bodyPr>
            <a:normAutofit/>
          </a:bodyPr>
          <a:lstStyle/>
          <a:p>
            <a:pPr>
              <a:buFont typeface="Wingdings" panose="05000000000000000000" pitchFamily="2" charset="2"/>
              <a:buChar char="l"/>
            </a:pPr>
            <a:r>
              <a:rPr lang="zh-CN" altLang="en-US" sz="1900" b="1" dirty="0" smtClean="0"/>
              <a:t>一些小建议</a:t>
            </a:r>
            <a:endParaRPr lang="en-US" altLang="zh-CN" sz="1900" b="1" dirty="0" smtClean="0"/>
          </a:p>
          <a:p>
            <a:pPr marL="360000" algn="just">
              <a:buFont typeface="Wingdings" panose="05000000000000000000" pitchFamily="2" charset="2"/>
              <a:buChar char="Ø"/>
            </a:pPr>
            <a:r>
              <a:rPr lang="zh-CN" altLang="en-US" sz="1900" dirty="0" smtClean="0"/>
              <a:t>接下来要讲的</a:t>
            </a:r>
            <a:r>
              <a:rPr lang="zh-CN" altLang="en-US" sz="1900" dirty="0"/>
              <a:t>东西很偏</a:t>
            </a:r>
            <a:r>
              <a:rPr lang="en-US" altLang="zh-CN" sz="1900" dirty="0"/>
              <a:t>Unix/Linux</a:t>
            </a:r>
            <a:r>
              <a:rPr lang="zh-CN" altLang="en-US" sz="1900" dirty="0"/>
              <a:t>，这是因为我觉得</a:t>
            </a:r>
            <a:r>
              <a:rPr lang="en-US" altLang="zh-CN" sz="1900" dirty="0"/>
              <a:t>Windows</a:t>
            </a:r>
            <a:r>
              <a:rPr lang="zh-CN" altLang="en-US" sz="1900" dirty="0"/>
              <a:t>下的编程可能会在未来很没有前途，原因如下</a:t>
            </a:r>
            <a:r>
              <a:rPr lang="zh-CN" altLang="en-US" sz="1900" dirty="0" smtClean="0"/>
              <a:t>：</a:t>
            </a:r>
            <a:endParaRPr lang="en-US" altLang="zh-CN" sz="1900" dirty="0" smtClean="0"/>
          </a:p>
          <a:p>
            <a:pPr marL="576000" indent="-171450" algn="just">
              <a:buFont typeface="Wingdings" panose="05000000000000000000" pitchFamily="2" charset="2"/>
              <a:buChar char="ü"/>
            </a:pPr>
            <a:r>
              <a:rPr lang="zh-CN" altLang="en-US" sz="1600" dirty="0"/>
              <a:t>现在的用户界面几乎被两个东西主宰了，</a:t>
            </a:r>
            <a:r>
              <a:rPr lang="en-US" altLang="zh-CN" sz="1600" dirty="0"/>
              <a:t>1</a:t>
            </a:r>
            <a:r>
              <a:rPr lang="zh-CN" altLang="en-US" sz="1600" dirty="0"/>
              <a:t>）</a:t>
            </a:r>
            <a:r>
              <a:rPr lang="en-US" altLang="zh-CN" sz="1600" dirty="0"/>
              <a:t>Web</a:t>
            </a:r>
            <a:r>
              <a:rPr lang="zh-CN" altLang="en-US" sz="1600" dirty="0"/>
              <a:t>，</a:t>
            </a:r>
            <a:r>
              <a:rPr lang="en-US" altLang="zh-CN" sz="1600" dirty="0"/>
              <a:t>2</a:t>
            </a:r>
            <a:r>
              <a:rPr lang="zh-CN" altLang="en-US" sz="1600" dirty="0"/>
              <a:t>）移动设备</a:t>
            </a:r>
            <a:r>
              <a:rPr lang="en-US" altLang="zh-CN" sz="1600" dirty="0"/>
              <a:t>iOS</a:t>
            </a:r>
            <a:r>
              <a:rPr lang="zh-CN" altLang="en-US" sz="1600" dirty="0"/>
              <a:t>或</a:t>
            </a:r>
            <a:r>
              <a:rPr lang="en-US" altLang="zh-CN" sz="1600" dirty="0"/>
              <a:t>Android</a:t>
            </a:r>
            <a:r>
              <a:rPr lang="zh-CN" altLang="en-US" sz="1600" dirty="0"/>
              <a:t>。</a:t>
            </a:r>
            <a:r>
              <a:rPr lang="en-US" altLang="zh-CN" sz="1600" dirty="0"/>
              <a:t>Windows</a:t>
            </a:r>
            <a:r>
              <a:rPr lang="zh-CN" altLang="en-US" sz="1600" dirty="0"/>
              <a:t>的图形界面不吃香了</a:t>
            </a:r>
            <a:r>
              <a:rPr lang="zh-CN" altLang="en-US" sz="1600" dirty="0" smtClean="0"/>
              <a:t>。</a:t>
            </a:r>
            <a:endParaRPr lang="en-US" altLang="zh-CN" sz="1600" dirty="0" smtClean="0"/>
          </a:p>
          <a:p>
            <a:pPr marL="576000" indent="-171450" algn="just">
              <a:buFont typeface="Wingdings" panose="05000000000000000000" pitchFamily="2" charset="2"/>
              <a:buChar char="ü"/>
            </a:pPr>
            <a:r>
              <a:rPr lang="zh-CN" altLang="en-US" sz="1600" dirty="0"/>
              <a:t>越来越多的企业在用成本低性能高的</a:t>
            </a:r>
            <a:r>
              <a:rPr lang="en-US" altLang="zh-CN" sz="1600" dirty="0"/>
              <a:t>Linux</a:t>
            </a:r>
            <a:r>
              <a:rPr lang="zh-CN" altLang="en-US" sz="1600" dirty="0"/>
              <a:t>和各种开源技术来构架其系统，</a:t>
            </a:r>
            <a:r>
              <a:rPr lang="en-US" altLang="zh-CN" sz="1600" dirty="0"/>
              <a:t>Windows</a:t>
            </a:r>
            <a:r>
              <a:rPr lang="zh-CN" altLang="en-US" sz="1600" dirty="0"/>
              <a:t>的成本太高了</a:t>
            </a:r>
            <a:r>
              <a:rPr lang="zh-CN" altLang="en-US" sz="1600" dirty="0" smtClean="0"/>
              <a:t>。</a:t>
            </a:r>
            <a:endParaRPr lang="en-US" altLang="zh-CN" sz="1600" dirty="0" smtClean="0"/>
          </a:p>
          <a:p>
            <a:pPr marL="576000" indent="-171450" algn="just">
              <a:buFont typeface="Wingdings" panose="05000000000000000000" pitchFamily="2" charset="2"/>
              <a:buChar char="ü"/>
            </a:pPr>
            <a:r>
              <a:rPr lang="zh-CN" altLang="en-US" sz="1600" dirty="0"/>
              <a:t>微软的东西变得太快了，很不持久，他们完全是在玩弄程序员</a:t>
            </a:r>
            <a:r>
              <a:rPr lang="zh-CN" altLang="en-US" sz="1600" dirty="0" smtClean="0"/>
              <a:t>。</a:t>
            </a:r>
            <a:endParaRPr lang="en-US" altLang="zh-CN" sz="1600" dirty="0" smtClean="0"/>
          </a:p>
          <a:p>
            <a:pPr marL="576000" indent="-171450" algn="just">
              <a:buFont typeface="Wingdings" panose="05000000000000000000" pitchFamily="2" charset="2"/>
              <a:buChar char="ü"/>
            </a:pPr>
            <a:r>
              <a:rPr lang="zh-CN" altLang="en-US" sz="1600" dirty="0"/>
              <a:t>所以，我个人认为以后的趋势是前端是</a:t>
            </a:r>
            <a:r>
              <a:rPr lang="en-US" altLang="zh-CN" sz="1600" dirty="0"/>
              <a:t>Web+</a:t>
            </a:r>
            <a:r>
              <a:rPr lang="zh-CN" altLang="en-US" sz="1600" dirty="0"/>
              <a:t>移动，后端是</a:t>
            </a:r>
            <a:r>
              <a:rPr lang="en-US" altLang="zh-CN" sz="1600" dirty="0"/>
              <a:t>Linux+</a:t>
            </a:r>
            <a:r>
              <a:rPr lang="zh-CN" altLang="en-US" sz="1600" dirty="0"/>
              <a:t>开源。开发这边基本上没</a:t>
            </a:r>
            <a:r>
              <a:rPr lang="en-US" altLang="zh-CN" sz="1600" dirty="0"/>
              <a:t>Windows</a:t>
            </a:r>
            <a:r>
              <a:rPr lang="zh-CN" altLang="en-US" sz="1600" dirty="0"/>
              <a:t>什么事。</a:t>
            </a:r>
            <a:endParaRPr lang="en-US" altLang="zh-CN" sz="1600" dirty="0"/>
          </a:p>
          <a:p>
            <a:pPr marL="360000" algn="just">
              <a:buFont typeface="Wingdings" panose="05000000000000000000" pitchFamily="2" charset="2"/>
              <a:buChar char="Ø"/>
            </a:pPr>
            <a:endParaRPr lang="zh-CN" altLang="en-US" sz="1800" dirty="0"/>
          </a:p>
        </p:txBody>
      </p:sp>
    </p:spTree>
    <p:extLst>
      <p:ext uri="{BB962C8B-B14F-4D97-AF65-F5344CB8AC3E}">
        <p14:creationId xmlns:p14="http://schemas.microsoft.com/office/powerpoint/2010/main" val="3053171053"/>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自定义 1">
      <a:majorFont>
        <a:latin typeface="Times New Roman"/>
        <a:ea typeface="宋体"/>
        <a:cs typeface=""/>
      </a:majorFont>
      <a:minorFont>
        <a:latin typeface="Times New Roman"/>
        <a:ea typeface="宋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1349</TotalTime>
  <Words>3480</Words>
  <Application>Microsoft Office PowerPoint</Application>
  <PresentationFormat>全屏显示(4:3)</PresentationFormat>
  <Paragraphs>278</Paragraphs>
  <Slides>46</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2" baseType="lpstr">
      <vt:lpstr>宋体</vt:lpstr>
      <vt:lpstr>Calibri</vt:lpstr>
      <vt:lpstr>Times New Roman</vt:lpstr>
      <vt:lpstr>Wingdings</vt:lpstr>
      <vt:lpstr>回顾</vt:lpstr>
      <vt:lpstr>Equation</vt:lpstr>
      <vt:lpstr>如何成为一位全栈工程师 How to become a full-stack developer?</vt:lpstr>
      <vt:lpstr>目录</vt:lpstr>
      <vt:lpstr>目录</vt:lpstr>
      <vt:lpstr>全栈工程师</vt:lpstr>
      <vt:lpstr>全栈工程师</vt:lpstr>
      <vt:lpstr>全栈工程师</vt:lpstr>
      <vt:lpstr>全栈工程师</vt:lpstr>
      <vt:lpstr>全栈工程师</vt:lpstr>
      <vt:lpstr>全栈工程师</vt:lpstr>
      <vt:lpstr>系统的基本构成</vt:lpstr>
      <vt:lpstr>系统的基本构成</vt:lpstr>
      <vt:lpstr>TCP协议</vt:lpstr>
      <vt:lpstr>PowerPoint 演示文稿</vt:lpstr>
      <vt:lpstr>PowerPoint 演示文稿</vt:lpstr>
      <vt:lpstr>初学者技能(Beginner)</vt:lpstr>
      <vt:lpstr>初学者技能(Beginner)</vt:lpstr>
      <vt:lpstr>初学者技能(Beginner)</vt:lpstr>
      <vt:lpstr>初学者技能(Beginner)</vt:lpstr>
      <vt:lpstr>初学者技能(Beginner)</vt:lpstr>
      <vt:lpstr>初学者技能(Beginner)</vt:lpstr>
      <vt:lpstr>中级技能(Advanced)</vt:lpstr>
      <vt:lpstr>中级技能(Advanced)</vt:lpstr>
      <vt:lpstr>中级技能(Advanced)</vt:lpstr>
      <vt:lpstr>中级技能(Advanced)</vt:lpstr>
      <vt:lpstr>中级技能(Advanced)</vt:lpstr>
      <vt:lpstr>高级技能(Superior)</vt:lpstr>
      <vt:lpstr>高级技能(Superior)</vt:lpstr>
      <vt:lpstr>高级技能(Superior)</vt:lpstr>
      <vt:lpstr>高级技能(Superior)</vt:lpstr>
      <vt:lpstr>高级技能(Superior)</vt:lpstr>
      <vt:lpstr>高级技能(Superior)</vt:lpstr>
      <vt:lpstr>高级技能(Superior)</vt:lpstr>
      <vt:lpstr>高级技能(Superior)</vt:lpstr>
      <vt:lpstr>Last Words</vt:lpstr>
      <vt:lpstr>Basic concept Machine Learning</vt:lpstr>
      <vt:lpstr>Basic concept Machine Learning</vt:lpstr>
      <vt:lpstr>Basic concept Loss Function</vt:lpstr>
      <vt:lpstr>Basic concept Loss Function</vt:lpstr>
      <vt:lpstr>Basic concept Loss Function</vt:lpstr>
      <vt:lpstr>Basic concept Logistic Regression</vt:lpstr>
      <vt:lpstr>Basic concept Logistic Regression</vt:lpstr>
      <vt:lpstr>Basic concept The idea pipeline of NLP</vt:lpstr>
      <vt:lpstr>Basic concept Feature Extraction</vt:lpstr>
      <vt:lpstr>Basic concept Feature Extraction</vt:lpstr>
      <vt:lpstr>Big Data Analytic</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Natural Language Processing</dc:title>
  <dc:creator>王津</dc:creator>
  <cp:lastModifiedBy>王津</cp:lastModifiedBy>
  <cp:revision>108</cp:revision>
  <dcterms:created xsi:type="dcterms:W3CDTF">2016-06-15T07:16:50Z</dcterms:created>
  <dcterms:modified xsi:type="dcterms:W3CDTF">2016-08-30T02:07:16Z</dcterms:modified>
</cp:coreProperties>
</file>