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5"/>
  </p:notesMasterIdLst>
  <p:sldIdLst>
    <p:sldId id="256" r:id="rId2"/>
    <p:sldId id="262" r:id="rId3"/>
    <p:sldId id="269" r:id="rId4"/>
    <p:sldId id="264" r:id="rId5"/>
    <p:sldId id="263" r:id="rId6"/>
    <p:sldId id="265" r:id="rId7"/>
    <p:sldId id="266" r:id="rId8"/>
    <p:sldId id="267" r:id="rId9"/>
    <p:sldId id="271" r:id="rId10"/>
    <p:sldId id="270" r:id="rId11"/>
    <p:sldId id="268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6" r:id="rId22"/>
    <p:sldId id="281" r:id="rId23"/>
    <p:sldId id="282" r:id="rId24"/>
    <p:sldId id="283" r:id="rId25"/>
    <p:sldId id="284" r:id="rId26"/>
    <p:sldId id="285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9" r:id="rId39"/>
    <p:sldId id="301" r:id="rId40"/>
    <p:sldId id="302" r:id="rId41"/>
    <p:sldId id="303" r:id="rId42"/>
    <p:sldId id="300" r:id="rId43"/>
    <p:sldId id="298" r:id="rId44"/>
    <p:sldId id="304" r:id="rId45"/>
    <p:sldId id="305" r:id="rId46"/>
    <p:sldId id="306" r:id="rId47"/>
    <p:sldId id="308" r:id="rId48"/>
    <p:sldId id="309" r:id="rId49"/>
    <p:sldId id="310" r:id="rId50"/>
    <p:sldId id="311" r:id="rId51"/>
    <p:sldId id="312" r:id="rId52"/>
    <p:sldId id="314" r:id="rId53"/>
    <p:sldId id="313" r:id="rId54"/>
    <p:sldId id="315" r:id="rId55"/>
    <p:sldId id="316" r:id="rId56"/>
    <p:sldId id="317" r:id="rId57"/>
    <p:sldId id="318" r:id="rId58"/>
    <p:sldId id="307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7" r:id="rId67"/>
    <p:sldId id="328" r:id="rId68"/>
    <p:sldId id="326" r:id="rId69"/>
    <p:sldId id="329" r:id="rId70"/>
    <p:sldId id="330" r:id="rId71"/>
    <p:sldId id="331" r:id="rId72"/>
    <p:sldId id="332" r:id="rId73"/>
    <p:sldId id="333" r:id="rId74"/>
  </p:sldIdLst>
  <p:sldSz cx="9144000" cy="6858000" type="screen4x3"/>
  <p:notesSz cx="6858000" cy="9144000"/>
  <p:embeddedFontLst>
    <p:embeddedFont>
      <p:font typeface="Open Sans Light" panose="020B0604020202020204" charset="0"/>
      <p:regular r:id="rId76"/>
    </p:embeddedFont>
    <p:embeddedFont>
      <p:font typeface="腾祥嘉丽线黑简" panose="02010600030101010101" charset="-122"/>
      <p:regular r:id="rId77"/>
    </p:embeddedFont>
    <p:embeddedFont>
      <p:font typeface="Calibri" panose="020F0502020204030204" pitchFamily="34" charset="0"/>
      <p:regular r:id="rId78"/>
      <p:bold r:id="rId79"/>
      <p:italic r:id="rId80"/>
      <p:boldItalic r:id="rId8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1B15B-700E-46AB-9A80-FC80413FA208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99B9-9E0A-49C1-824A-C013C701A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0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99B9-9E0A-49C1-824A-C013C701AB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0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99B9-9E0A-49C1-824A-C013C701AB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简明教程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2017-3-20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最初的步骤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</a:rPr>
              <a:t>基本概念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运算符与表达式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控制流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模块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数据结构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简明教程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6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      在</a:t>
            </a:r>
            <a:r>
              <a:rPr lang="en-US" altLang="zh-CN" dirty="0" smtClean="0"/>
              <a:t>Python</a:t>
            </a:r>
            <a:r>
              <a:rPr lang="zh-CN" altLang="en-US" dirty="0"/>
              <a:t>中有</a:t>
            </a:r>
            <a:r>
              <a:rPr lang="en-US" altLang="zh-CN" dirty="0"/>
              <a:t>4</a:t>
            </a:r>
            <a:r>
              <a:rPr lang="zh-CN" altLang="en-US" dirty="0"/>
              <a:t>种类型的数</a:t>
            </a:r>
            <a:r>
              <a:rPr lang="en-US" altLang="zh-CN" dirty="0"/>
              <a:t>——</a:t>
            </a:r>
            <a:r>
              <a:rPr lang="zh-CN" altLang="en-US" dirty="0"/>
              <a:t>整数、长整数、浮点数和复数。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2</a:t>
            </a:r>
            <a:r>
              <a:rPr lang="zh-CN" altLang="en-US" dirty="0"/>
              <a:t>是一个整数的例子。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长</a:t>
            </a:r>
            <a:r>
              <a:rPr lang="zh-CN" altLang="en-US" dirty="0"/>
              <a:t>整数不过是大一些的整数。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3.23</a:t>
            </a:r>
            <a:r>
              <a:rPr lang="zh-CN" altLang="en-US" dirty="0"/>
              <a:t>和</a:t>
            </a:r>
            <a:r>
              <a:rPr lang="en-US" altLang="zh-CN" dirty="0"/>
              <a:t>52.3E-4</a:t>
            </a:r>
            <a:r>
              <a:rPr lang="zh-CN" altLang="en-US" dirty="0"/>
              <a:t>是浮点数的例子。</a:t>
            </a:r>
            <a:r>
              <a:rPr lang="en-US" altLang="zh-CN" dirty="0"/>
              <a:t>E</a:t>
            </a:r>
            <a:r>
              <a:rPr lang="zh-CN" altLang="en-US" dirty="0"/>
              <a:t>标记表示</a:t>
            </a:r>
            <a:r>
              <a:rPr lang="en-US" altLang="zh-CN" dirty="0"/>
              <a:t>10</a:t>
            </a:r>
            <a:r>
              <a:rPr lang="zh-CN" altLang="en-US" dirty="0"/>
              <a:t>的幂。在这里，</a:t>
            </a:r>
            <a:r>
              <a:rPr lang="en-US" altLang="zh-CN" dirty="0"/>
              <a:t>52.3E-4</a:t>
            </a:r>
            <a:r>
              <a:rPr lang="zh-CN" altLang="en-US" dirty="0"/>
              <a:t>表示</a:t>
            </a:r>
            <a:r>
              <a:rPr lang="en-US" altLang="zh-CN" dirty="0"/>
              <a:t>52.3 * 10-4</a:t>
            </a:r>
            <a:r>
              <a:rPr lang="zh-CN" altLang="en-US" dirty="0"/>
              <a:t>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(-</a:t>
            </a:r>
            <a:r>
              <a:rPr lang="en-US" altLang="zh-CN" dirty="0"/>
              <a:t>5+4j)</a:t>
            </a:r>
            <a:r>
              <a:rPr lang="zh-CN" altLang="en-US" dirty="0"/>
              <a:t>和</a:t>
            </a:r>
            <a:r>
              <a:rPr lang="en-US" altLang="zh-CN" dirty="0"/>
              <a:t>(2.3-4.6j)</a:t>
            </a:r>
            <a:r>
              <a:rPr lang="zh-CN" altLang="en-US" dirty="0"/>
              <a:t>是复数的例子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 smtClean="0"/>
              <a:t>任意变量不用提前定义，只用在使用时直接赋值即可。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a=100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b=0.2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62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使用单引号（</a:t>
            </a:r>
            <a:r>
              <a:rPr lang="en-US" altLang="zh-CN" dirty="0"/>
              <a:t>'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 你</a:t>
            </a:r>
            <a:r>
              <a:rPr lang="zh-CN" altLang="en-US" dirty="0"/>
              <a:t>可以用单引号指示字符串，就如同</a:t>
            </a:r>
            <a:r>
              <a:rPr lang="en-US" altLang="zh-CN" dirty="0"/>
              <a:t>'Quote me on this'</a:t>
            </a:r>
            <a:r>
              <a:rPr lang="zh-CN" altLang="en-US" dirty="0"/>
              <a:t>这样。所有的空白，即空格和</a:t>
            </a:r>
            <a:r>
              <a:rPr lang="zh-CN" altLang="en-US" dirty="0" smtClean="0"/>
              <a:t>制表符</a:t>
            </a:r>
            <a:r>
              <a:rPr lang="zh-CN" altLang="en-US" dirty="0"/>
              <a:t>都照原样保留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使用双引号（</a:t>
            </a:r>
            <a:r>
              <a:rPr lang="en-US" altLang="zh-CN" dirty="0"/>
              <a:t>"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 在</a:t>
            </a:r>
            <a:r>
              <a:rPr lang="zh-CN" altLang="en-US" dirty="0"/>
              <a:t>双引号中的字符串与单引号中的字符串的使用完全相同，例如</a:t>
            </a:r>
            <a:r>
              <a:rPr lang="en-US" altLang="zh-CN" dirty="0"/>
              <a:t>"What's your name?"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315090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使用三引号（</a:t>
            </a:r>
            <a:r>
              <a:rPr lang="en-US" altLang="zh-CN" dirty="0"/>
              <a:t>'''</a:t>
            </a:r>
            <a:r>
              <a:rPr lang="zh-CN" altLang="en-US" dirty="0"/>
              <a:t>或</a:t>
            </a:r>
            <a:r>
              <a:rPr lang="en-US" altLang="zh-CN" dirty="0"/>
              <a:t>"""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     利用三引号，你可以指示一个多行的字符串。你可以在三引号中自由的使用单引号和双引号。例如：</a:t>
            </a:r>
          </a:p>
          <a:p>
            <a:r>
              <a:rPr lang="en-US" altLang="zh-CN" dirty="0"/>
              <a:t>'''This is a multi-line string. This is the first line.</a:t>
            </a:r>
          </a:p>
          <a:p>
            <a:r>
              <a:rPr lang="en-US" altLang="zh-CN" dirty="0"/>
              <a:t>This is the second line.</a:t>
            </a:r>
          </a:p>
          <a:p>
            <a:r>
              <a:rPr lang="en-US" altLang="zh-CN" dirty="0"/>
              <a:t>"What's your name?," I asked.</a:t>
            </a:r>
          </a:p>
          <a:p>
            <a:r>
              <a:rPr lang="en-US" altLang="zh-CN" dirty="0"/>
              <a:t>He said "Bond, James Bond."</a:t>
            </a:r>
          </a:p>
          <a:p>
            <a:r>
              <a:rPr lang="en-US" altLang="zh-CN" dirty="0" smtClean="0"/>
              <a:t>'''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157413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转义</a:t>
            </a:r>
            <a:r>
              <a:rPr lang="zh-CN" altLang="en-US" dirty="0" smtClean="0"/>
              <a:t>符</a:t>
            </a:r>
            <a:r>
              <a:rPr lang="en-US" altLang="zh-CN" dirty="0" smtClean="0"/>
              <a:t>(1)</a:t>
            </a:r>
            <a:endParaRPr lang="zh-CN" altLang="en-US" dirty="0"/>
          </a:p>
          <a:p>
            <a:r>
              <a:rPr lang="zh-CN" altLang="en-US" dirty="0"/>
              <a:t>假设你想要在一个字符串中包含一个单引号（</a:t>
            </a:r>
            <a:r>
              <a:rPr lang="en-US" altLang="zh-CN" dirty="0"/>
              <a:t>'</a:t>
            </a:r>
            <a:r>
              <a:rPr lang="zh-CN" altLang="en-US" dirty="0"/>
              <a:t>），那么你该怎么指示这个字符串？</a:t>
            </a:r>
            <a:r>
              <a:rPr lang="zh-CN" altLang="en-US" dirty="0" smtClean="0"/>
              <a:t>例如</a:t>
            </a:r>
            <a:r>
              <a:rPr lang="zh-CN" altLang="en-US" dirty="0"/>
              <a:t>，这个字符串是</a:t>
            </a:r>
            <a:r>
              <a:rPr lang="en-US" altLang="zh-CN" dirty="0"/>
              <a:t>What's your name?</a:t>
            </a:r>
            <a:r>
              <a:rPr lang="zh-CN" altLang="en-US" dirty="0"/>
              <a:t>。你肯定不会用</a:t>
            </a:r>
            <a:r>
              <a:rPr lang="en-US" altLang="zh-CN" dirty="0"/>
              <a:t>'What's your name?'</a:t>
            </a:r>
            <a:r>
              <a:rPr lang="zh-CN" altLang="en-US" dirty="0"/>
              <a:t>来指示它，因为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会弄不明白这个字符串从何处开始，何处结束。所以，你需要指明单引号而</a:t>
            </a:r>
            <a:r>
              <a:rPr lang="zh-CN" altLang="en-US" dirty="0" smtClean="0"/>
              <a:t>不是字符串</a:t>
            </a:r>
            <a:r>
              <a:rPr lang="zh-CN" altLang="en-US" dirty="0"/>
              <a:t>的结尾。可以通过 转义符 来完成这个任务。你用</a:t>
            </a:r>
            <a:r>
              <a:rPr lang="en-US" altLang="zh-CN" dirty="0"/>
              <a:t>\'</a:t>
            </a:r>
            <a:r>
              <a:rPr lang="zh-CN" altLang="en-US" dirty="0"/>
              <a:t>来指示单引号</a:t>
            </a:r>
            <a:r>
              <a:rPr lang="en-US" altLang="zh-CN" dirty="0"/>
              <a:t>——</a:t>
            </a:r>
            <a:r>
              <a:rPr lang="zh-CN" altLang="en-US" dirty="0"/>
              <a:t>注意这个</a:t>
            </a:r>
            <a:r>
              <a:rPr lang="zh-CN" altLang="en-US" dirty="0" smtClean="0"/>
              <a:t>反斜</a:t>
            </a:r>
            <a:r>
              <a:rPr lang="zh-CN" altLang="en-US" dirty="0"/>
              <a:t>杠。现在你可以把字符串表示为</a:t>
            </a:r>
            <a:r>
              <a:rPr lang="en-US" altLang="zh-CN" dirty="0"/>
              <a:t>'What\'s your name?'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86128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转义符</a:t>
            </a:r>
            <a:r>
              <a:rPr lang="en-US" altLang="zh-CN" dirty="0" smtClean="0"/>
              <a:t>(2)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在一个字符串中，行末的单独一个反斜杠表示字符串在下一行</a:t>
            </a:r>
            <a:r>
              <a:rPr lang="zh-CN" altLang="en-US" dirty="0" smtClean="0"/>
              <a:t>继续</a:t>
            </a:r>
            <a:r>
              <a:rPr lang="zh-CN" altLang="en-US" dirty="0"/>
              <a:t>，而不是开始一个新的行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"This is the first sentence.\</a:t>
            </a:r>
          </a:p>
          <a:p>
            <a:r>
              <a:rPr lang="en-US" altLang="zh-CN" dirty="0"/>
              <a:t>This is the second sentence."</a:t>
            </a:r>
          </a:p>
          <a:p>
            <a:r>
              <a:rPr lang="zh-CN" altLang="en-US" dirty="0"/>
              <a:t>等价于</a:t>
            </a:r>
            <a:r>
              <a:rPr lang="en-US" altLang="zh-CN" dirty="0"/>
              <a:t>"This is the first sentence. This is the second sentence."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146010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变量是标识符的例子。 标识符 是用来标识 某样东西 的名字。在命名标识符的时候，你要遵循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这些规则：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标识符</a:t>
            </a:r>
            <a:r>
              <a:rPr lang="zh-CN" altLang="en-US" dirty="0"/>
              <a:t>的第一个字符必须是字母表中的字母（大写或小写）或者一个下划线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’_’</a:t>
            </a:r>
            <a:r>
              <a:rPr lang="zh-CN" altLang="en-US" dirty="0"/>
              <a:t>）。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标识符</a:t>
            </a:r>
            <a:r>
              <a:rPr lang="zh-CN" altLang="en-US" dirty="0"/>
              <a:t>名称的其他部分可以由字母（大写或小写）、下划线</a:t>
            </a:r>
            <a:r>
              <a:rPr lang="zh-CN" altLang="en-US" dirty="0" smtClean="0"/>
              <a:t>（</a:t>
            </a:r>
            <a:r>
              <a:rPr lang="en-US" altLang="zh-CN" dirty="0"/>
              <a:t>’</a:t>
            </a:r>
            <a:r>
              <a:rPr lang="en-US" altLang="zh-CN" dirty="0" smtClean="0"/>
              <a:t>_ </a:t>
            </a:r>
            <a:r>
              <a:rPr lang="en-US" altLang="zh-CN" dirty="0"/>
              <a:t>’</a:t>
            </a:r>
            <a:r>
              <a:rPr lang="zh-CN" altLang="en-US" dirty="0"/>
              <a:t>）或数字（</a:t>
            </a:r>
            <a:r>
              <a:rPr lang="en-US" altLang="zh-CN" dirty="0"/>
              <a:t>0-9</a:t>
            </a:r>
            <a:r>
              <a:rPr lang="zh-CN" altLang="en-US" dirty="0"/>
              <a:t>）</a:t>
            </a:r>
            <a:r>
              <a:rPr lang="zh-CN" altLang="en-US" dirty="0" smtClean="0"/>
              <a:t>组成</a:t>
            </a:r>
            <a:r>
              <a:rPr lang="zh-CN" altLang="en-US" dirty="0"/>
              <a:t>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标识符</a:t>
            </a:r>
            <a:r>
              <a:rPr lang="zh-CN" altLang="en-US" dirty="0"/>
              <a:t>名称是对大小写敏感的。例如，</a:t>
            </a:r>
            <a:r>
              <a:rPr lang="en-US" altLang="zh-CN" dirty="0" err="1"/>
              <a:t>myname</a:t>
            </a:r>
            <a:r>
              <a:rPr lang="zh-CN" altLang="en-US" dirty="0"/>
              <a:t>和</a:t>
            </a:r>
            <a:r>
              <a:rPr lang="en-US" altLang="zh-CN" dirty="0" err="1"/>
              <a:t>myName</a:t>
            </a:r>
            <a:r>
              <a:rPr lang="zh-CN" altLang="en-US" dirty="0"/>
              <a:t>不是一个标识符。注意前者</a:t>
            </a:r>
            <a:r>
              <a:rPr lang="zh-CN" altLang="en-US" dirty="0" smtClean="0"/>
              <a:t>中的</a:t>
            </a:r>
            <a:r>
              <a:rPr lang="zh-CN" altLang="en-US" dirty="0"/>
              <a:t>小写</a:t>
            </a:r>
            <a:r>
              <a:rPr lang="en-US" altLang="zh-CN" dirty="0"/>
              <a:t>n</a:t>
            </a:r>
            <a:r>
              <a:rPr lang="zh-CN" altLang="en-US" dirty="0"/>
              <a:t>和后者中的大写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有效 </a:t>
            </a:r>
            <a:r>
              <a:rPr lang="zh-CN" altLang="en-US" dirty="0"/>
              <a:t>标识符名称的例子有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__</a:t>
            </a:r>
            <a:r>
              <a:rPr lang="en-US" altLang="zh-CN" dirty="0" err="1"/>
              <a:t>my_name</a:t>
            </a:r>
            <a:r>
              <a:rPr lang="zh-CN" altLang="en-US" dirty="0"/>
              <a:t>、</a:t>
            </a:r>
            <a:r>
              <a:rPr lang="en-US" altLang="zh-CN" dirty="0"/>
              <a:t>name_23</a:t>
            </a:r>
            <a:r>
              <a:rPr lang="zh-CN" altLang="en-US" dirty="0"/>
              <a:t>和</a:t>
            </a:r>
            <a:r>
              <a:rPr lang="en-US" altLang="zh-CN" dirty="0"/>
              <a:t>a1b2_c3</a:t>
            </a:r>
            <a:r>
              <a:rPr lang="zh-CN" altLang="en-US" dirty="0"/>
              <a:t>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无效 </a:t>
            </a:r>
            <a:r>
              <a:rPr lang="zh-CN" altLang="en-US" dirty="0"/>
              <a:t>标识符名称的例子有</a:t>
            </a:r>
            <a:r>
              <a:rPr lang="en-US" altLang="zh-CN" dirty="0"/>
              <a:t>2things</a:t>
            </a:r>
            <a:r>
              <a:rPr lang="zh-CN" altLang="en-US" dirty="0"/>
              <a:t>、</a:t>
            </a:r>
            <a:r>
              <a:rPr lang="en-US" altLang="zh-CN" dirty="0"/>
              <a:t>this is spaced out</a:t>
            </a:r>
            <a:r>
              <a:rPr lang="zh-CN" altLang="en-US" dirty="0"/>
              <a:t>和</a:t>
            </a:r>
            <a:r>
              <a:rPr lang="en-US" altLang="zh-CN" dirty="0"/>
              <a:t>my-name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75342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变量</a:t>
            </a:r>
          </a:p>
          <a:p>
            <a:r>
              <a:rPr lang="zh-CN" altLang="en-US" dirty="0" smtClean="0"/>
              <a:t>一句话总结，和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语言一模一样。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变量可以处理不同类型的值，称为数据类型。基本的类型是数和</a:t>
            </a:r>
            <a:r>
              <a:rPr lang="zh-CN" altLang="en-US" dirty="0" smtClean="0"/>
              <a:t>字符串。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使用变量时只需要给它们赋一个值。不需要声明或定义数据类型。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特别之处仅包含类。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164561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范例</a:t>
            </a:r>
            <a:endParaRPr lang="en-US" altLang="zh-CN" dirty="0" smtClean="0"/>
          </a:p>
          <a:p>
            <a:r>
              <a:rPr lang="en-US" altLang="zh-CN" dirty="0"/>
              <a:t># Filename : var.py</a:t>
            </a:r>
          </a:p>
          <a:p>
            <a:r>
              <a:rPr lang="en-US" altLang="zh-CN" dirty="0"/>
              <a:t>i = 5</a:t>
            </a:r>
          </a:p>
          <a:p>
            <a:r>
              <a:rPr lang="en-US" altLang="zh-CN" dirty="0"/>
              <a:t>print i</a:t>
            </a:r>
          </a:p>
          <a:p>
            <a:r>
              <a:rPr lang="en-US" altLang="zh-CN" dirty="0"/>
              <a:t>i = i + 1</a:t>
            </a:r>
          </a:p>
          <a:p>
            <a:r>
              <a:rPr lang="en-US" altLang="zh-CN" dirty="0"/>
              <a:t>print i</a:t>
            </a:r>
          </a:p>
          <a:p>
            <a:r>
              <a:rPr lang="en-US" altLang="zh-CN" dirty="0"/>
              <a:t>s = '''This is a multi-line string.</a:t>
            </a:r>
          </a:p>
          <a:p>
            <a:r>
              <a:rPr lang="en-US" altLang="zh-CN" dirty="0"/>
              <a:t>This is the second line.'''</a:t>
            </a:r>
          </a:p>
          <a:p>
            <a:r>
              <a:rPr lang="en-US" altLang="zh-CN" dirty="0"/>
              <a:t>print 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52108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逻辑行与物理行</a:t>
            </a:r>
            <a:endParaRPr lang="en-US" altLang="zh-CN" dirty="0" smtClean="0"/>
          </a:p>
          <a:p>
            <a:r>
              <a:rPr lang="zh-CN" altLang="en-US" dirty="0" smtClean="0"/>
              <a:t>    如果</a:t>
            </a:r>
            <a:r>
              <a:rPr lang="zh-CN" altLang="en-US" dirty="0"/>
              <a:t>你想要在一个物理行中使用多于一个逻辑行，那么你需要使用分号（</a:t>
            </a:r>
            <a:r>
              <a:rPr lang="en-US" altLang="zh-CN" dirty="0"/>
              <a:t>;</a:t>
            </a:r>
            <a:r>
              <a:rPr lang="zh-CN" altLang="en-US" dirty="0"/>
              <a:t>）来特别地标明</a:t>
            </a:r>
            <a:r>
              <a:rPr lang="zh-CN" altLang="en-US" dirty="0" smtClean="0"/>
              <a:t>这种</a:t>
            </a:r>
            <a:r>
              <a:rPr lang="zh-CN" altLang="en-US" dirty="0"/>
              <a:t>用法。分号表示一个逻辑行</a:t>
            </a:r>
            <a:r>
              <a:rPr lang="en-US" altLang="zh-CN" dirty="0"/>
              <a:t>/</a:t>
            </a:r>
            <a:r>
              <a:rPr lang="zh-CN" altLang="en-US" dirty="0"/>
              <a:t>语句的结束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i = 5</a:t>
            </a:r>
          </a:p>
          <a:p>
            <a:r>
              <a:rPr lang="en-US" altLang="zh-CN" dirty="0"/>
              <a:t>print </a:t>
            </a:r>
            <a:r>
              <a:rPr lang="en-US" altLang="zh-CN" dirty="0" smtClean="0"/>
              <a:t>I</a:t>
            </a:r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可以写为</a:t>
            </a:r>
            <a:endParaRPr lang="en-US" altLang="zh-CN" dirty="0" smtClean="0"/>
          </a:p>
          <a:p>
            <a:r>
              <a:rPr lang="en-US" altLang="zh-CN" dirty="0"/>
              <a:t>i = 5; print i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或者</a:t>
            </a:r>
            <a:endParaRPr lang="en-US" altLang="zh-CN" dirty="0" smtClean="0"/>
          </a:p>
          <a:p>
            <a:r>
              <a:rPr lang="en-US" altLang="zh-CN" dirty="0"/>
              <a:t>i = 5; print i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8471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最初的步骤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运算符与表达式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控制流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简明教程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缩进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空白在</a:t>
            </a:r>
            <a:r>
              <a:rPr lang="en-US" altLang="zh-CN" dirty="0"/>
              <a:t>Python</a:t>
            </a:r>
            <a:r>
              <a:rPr lang="zh-CN" altLang="en-US" dirty="0"/>
              <a:t>中是重要的。事实上行首的空白是重要的。它称为缩进。在逻辑行首的空白（</a:t>
            </a:r>
            <a:r>
              <a:rPr lang="zh-CN" altLang="en-US" dirty="0" smtClean="0"/>
              <a:t>空格</a:t>
            </a:r>
            <a:r>
              <a:rPr lang="zh-CN" altLang="en-US" dirty="0"/>
              <a:t>和制表符）用来决定逻辑行的缩进层次，从而用来决定语句的分组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这意味着同一层次的语句必须有相同的缩进。每一组这样的语句称为一个块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如何缩进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每个缩进层次使用 单个制表符 或 两个或四个空格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不要混合使用制表符和空格来缩进，因为这在跨越不同的平台的时候，无法正常工作。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197683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最初的步骤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基本概念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</a:rPr>
              <a:t>运算符与表达式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控制流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模块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数据结构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简明教程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0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/>
              <a:t>    你</a:t>
            </a:r>
            <a:r>
              <a:rPr lang="zh-CN" altLang="en-US" dirty="0"/>
              <a:t>可以交互地使用解释器来计算例子中给出的表达式。例如，为了测试表达式</a:t>
            </a:r>
            <a:r>
              <a:rPr lang="en-US" altLang="zh-CN" dirty="0"/>
              <a:t>2 + 3</a:t>
            </a:r>
            <a:r>
              <a:rPr lang="zh-CN" altLang="en-US" dirty="0"/>
              <a:t>，</a:t>
            </a:r>
            <a:r>
              <a:rPr lang="zh-CN" altLang="en-US" dirty="0" smtClean="0"/>
              <a:t>使用</a:t>
            </a:r>
            <a:r>
              <a:rPr lang="zh-CN" altLang="en-US" dirty="0"/>
              <a:t>交互式的带提示符的</a:t>
            </a:r>
            <a:r>
              <a:rPr lang="en-US" altLang="zh-CN" dirty="0"/>
              <a:t>Python</a:t>
            </a:r>
            <a:r>
              <a:rPr lang="zh-CN" altLang="en-US" dirty="0"/>
              <a:t>解释器：</a:t>
            </a:r>
          </a:p>
          <a:p>
            <a:r>
              <a:rPr lang="en-US" altLang="zh-CN" dirty="0"/>
              <a:t>&gt;&gt;&gt; 2 + 3</a:t>
            </a:r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&gt;&gt;&gt; 3 * 5</a:t>
            </a:r>
          </a:p>
          <a:p>
            <a:r>
              <a:rPr lang="en-US" altLang="zh-CN" dirty="0"/>
              <a:t>15</a:t>
            </a:r>
          </a:p>
          <a:p>
            <a:r>
              <a:rPr lang="en-US" altLang="zh-CN" dirty="0"/>
              <a:t>&gt;&gt;&gt;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运算符与表达式</a:t>
            </a:r>
          </a:p>
        </p:txBody>
      </p:sp>
    </p:spTree>
    <p:extLst>
      <p:ext uri="{BB962C8B-B14F-4D97-AF65-F5344CB8AC3E}">
        <p14:creationId xmlns:p14="http://schemas.microsoft.com/office/powerpoint/2010/main" val="342934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1" y="1268413"/>
            <a:ext cx="7283538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</p:spTree>
    <p:extLst>
      <p:ext uri="{BB962C8B-B14F-4D97-AF65-F5344CB8AC3E}">
        <p14:creationId xmlns:p14="http://schemas.microsoft.com/office/powerpoint/2010/main" val="1909794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84" y="1268413"/>
            <a:ext cx="6305232" cy="4857750"/>
          </a:xfrm>
        </p:spPr>
      </p:pic>
    </p:spTree>
    <p:extLst>
      <p:ext uri="{BB962C8B-B14F-4D97-AF65-F5344CB8AC3E}">
        <p14:creationId xmlns:p14="http://schemas.microsoft.com/office/powerpoint/2010/main" val="401790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r>
              <a:rPr lang="zh-CN" altLang="en-US" dirty="0" smtClean="0"/>
              <a:t>    事实上</a:t>
            </a:r>
            <a:r>
              <a:rPr lang="zh-CN" altLang="en-US" dirty="0"/>
              <a:t>，我</a:t>
            </a:r>
            <a:r>
              <a:rPr lang="zh-CN" altLang="en-US" dirty="0" smtClean="0"/>
              <a:t>建议</a:t>
            </a:r>
            <a:r>
              <a:rPr lang="zh-CN" altLang="en-US" dirty="0"/>
              <a:t>你使用圆括号来分组运算符和操作数，以便能够明确地指出运算的先后顺序，使程序</a:t>
            </a:r>
            <a:r>
              <a:rPr lang="zh-CN" altLang="en-US" dirty="0" smtClean="0"/>
              <a:t>尽可能地</a:t>
            </a:r>
            <a:r>
              <a:rPr lang="zh-CN" altLang="en-US" dirty="0"/>
              <a:t>易读。例如，</a:t>
            </a:r>
            <a:r>
              <a:rPr lang="en-US" altLang="zh-CN" dirty="0"/>
              <a:t>2 + (3 * 4)</a:t>
            </a:r>
            <a:r>
              <a:rPr lang="zh-CN" altLang="en-US" dirty="0"/>
              <a:t>显然比</a:t>
            </a:r>
            <a:r>
              <a:rPr lang="en-US" altLang="zh-CN" dirty="0"/>
              <a:t>2 + 3 * 4</a:t>
            </a:r>
            <a:r>
              <a:rPr lang="zh-CN" altLang="en-US" dirty="0"/>
              <a:t>清晰。与此同时，圆括号也应该正确使用，而不</a:t>
            </a:r>
            <a:r>
              <a:rPr lang="zh-CN" altLang="en-US" dirty="0" smtClean="0"/>
              <a:t>应该用</a:t>
            </a:r>
            <a:r>
              <a:rPr lang="zh-CN" altLang="en-US" dirty="0"/>
              <a:t>得过滥（比如</a:t>
            </a:r>
            <a:r>
              <a:rPr lang="en-US" altLang="zh-CN" dirty="0"/>
              <a:t>2 + (3 + 4)</a:t>
            </a:r>
            <a:r>
              <a:rPr lang="zh-CN" altLang="en-US" dirty="0"/>
              <a:t>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</p:spTree>
    <p:extLst>
      <p:ext uri="{BB962C8B-B14F-4D97-AF65-F5344CB8AC3E}">
        <p14:creationId xmlns:p14="http://schemas.microsoft.com/office/powerpoint/2010/main" val="363248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# Filename: expression.py</a:t>
            </a:r>
          </a:p>
          <a:p>
            <a:r>
              <a:rPr lang="en-US" altLang="zh-CN" dirty="0"/>
              <a:t>length = 5</a:t>
            </a:r>
          </a:p>
          <a:p>
            <a:r>
              <a:rPr lang="en-US" altLang="zh-CN" dirty="0"/>
              <a:t>breadth = 2</a:t>
            </a:r>
          </a:p>
          <a:p>
            <a:r>
              <a:rPr lang="en-US" altLang="zh-CN" dirty="0"/>
              <a:t>area = length * breadth</a:t>
            </a:r>
          </a:p>
          <a:p>
            <a:r>
              <a:rPr lang="en-US" altLang="zh-CN" dirty="0"/>
              <a:t>print 'Area is', area</a:t>
            </a:r>
          </a:p>
          <a:p>
            <a:r>
              <a:rPr lang="en-US" altLang="zh-CN" dirty="0"/>
              <a:t>print 'Perimeter is', 2 * (length + breadth)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</p:spTree>
    <p:extLst>
      <p:ext uri="{BB962C8B-B14F-4D97-AF65-F5344CB8AC3E}">
        <p14:creationId xmlns:p14="http://schemas.microsoft.com/office/powerpoint/2010/main" val="1104821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最初的步骤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基本概念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运算符与表达式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</a:rPr>
              <a:t>控制流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模块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数据结构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简明教程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/>
              <a:t>if</a:t>
            </a:r>
            <a:r>
              <a:rPr lang="zh-CN" altLang="en-US" dirty="0"/>
              <a:t>语句用来检验一个条件， 如果 条件为真，我们运行一块语句（称为 </a:t>
            </a:r>
            <a:r>
              <a:rPr lang="en-US" altLang="zh-CN" dirty="0"/>
              <a:t>if-</a:t>
            </a:r>
            <a:r>
              <a:rPr lang="zh-CN" altLang="en-US" dirty="0"/>
              <a:t>块 ）， 否则 我们</a:t>
            </a:r>
            <a:r>
              <a:rPr lang="zh-CN" altLang="en-US" dirty="0" smtClean="0"/>
              <a:t>处理另外</a:t>
            </a:r>
            <a:r>
              <a:rPr lang="zh-CN" altLang="en-US" dirty="0"/>
              <a:t>一块语句（称为 </a:t>
            </a:r>
            <a:r>
              <a:rPr lang="en-US" altLang="zh-CN" dirty="0"/>
              <a:t>else-</a:t>
            </a:r>
            <a:r>
              <a:rPr lang="zh-CN" altLang="en-US" dirty="0"/>
              <a:t>块 ）。 </a:t>
            </a:r>
            <a:r>
              <a:rPr lang="en-US" altLang="zh-CN" dirty="0"/>
              <a:t>else </a:t>
            </a:r>
            <a:r>
              <a:rPr lang="zh-CN" altLang="en-US" dirty="0"/>
              <a:t>从句是可选的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关键词：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elif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Bool</a:t>
            </a:r>
            <a:r>
              <a:rPr lang="zh-CN" altLang="en-US" dirty="0" smtClean="0"/>
              <a:t>型变量</a:t>
            </a:r>
            <a:r>
              <a:rPr lang="en-US" altLang="zh-CN" dirty="0" smtClean="0"/>
              <a:t>:True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注意大小写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中没有</a:t>
            </a:r>
            <a:r>
              <a:rPr lang="en-US" altLang="zh-CN" dirty="0"/>
              <a:t>switch</a:t>
            </a:r>
            <a:r>
              <a:rPr lang="zh-CN" altLang="en-US" dirty="0"/>
              <a:t>语句。你可以使用</a:t>
            </a:r>
            <a:r>
              <a:rPr lang="en-US" altLang="zh-CN" dirty="0"/>
              <a:t>if..</a:t>
            </a:r>
            <a:r>
              <a:rPr lang="en-US" altLang="zh-CN" dirty="0" err="1"/>
              <a:t>elif</a:t>
            </a:r>
            <a:r>
              <a:rPr lang="en-US" altLang="zh-CN" dirty="0"/>
              <a:t>..else</a:t>
            </a:r>
            <a:r>
              <a:rPr lang="zh-CN" altLang="en-US" dirty="0"/>
              <a:t>语句来完成同样的工作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484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# Filename: if.py</a:t>
            </a:r>
          </a:p>
          <a:p>
            <a:r>
              <a:rPr lang="en-US" altLang="zh-CN" dirty="0"/>
              <a:t>number = 23</a:t>
            </a:r>
          </a:p>
          <a:p>
            <a:r>
              <a:rPr lang="en-US" altLang="zh-CN" dirty="0"/>
              <a:t>guess =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raw_input</a:t>
            </a:r>
            <a:r>
              <a:rPr lang="en-US" altLang="zh-CN" dirty="0"/>
              <a:t>('Enter an integer : '))</a:t>
            </a:r>
          </a:p>
          <a:p>
            <a:r>
              <a:rPr lang="en-US" altLang="zh-CN" dirty="0"/>
              <a:t>if guess == number: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'Congratulations, you guessed it.' # New block starts here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"(but you do not win any prizes!)" # New block ends here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guess &lt; number: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'No, it is a little higher than that' # Another block</a:t>
            </a:r>
          </a:p>
          <a:p>
            <a:r>
              <a:rPr lang="en-US" altLang="zh-CN" dirty="0"/>
              <a:t># You can do whatever you want in a block ...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'No, it is a little lower than that'</a:t>
            </a:r>
          </a:p>
          <a:p>
            <a:r>
              <a:rPr lang="en-US" altLang="zh-CN" dirty="0" smtClean="0"/>
              <a:t>    # </a:t>
            </a:r>
            <a:r>
              <a:rPr lang="en-US" altLang="zh-CN" dirty="0"/>
              <a:t>you must have guess &gt; number to reach here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'Done'</a:t>
            </a:r>
          </a:p>
          <a:p>
            <a:r>
              <a:rPr lang="en-US" altLang="zh-CN" dirty="0"/>
              <a:t># This last statement is always executed, after the if statement is executed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00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最初的步骤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基本概念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运算符与表达式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控制流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模块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数据结构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简明教程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while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    只要</a:t>
            </a:r>
            <a:r>
              <a:rPr lang="zh-CN" altLang="en-US" dirty="0"/>
              <a:t>在一个条件为真的情况下，</a:t>
            </a:r>
            <a:r>
              <a:rPr lang="en-US" altLang="zh-CN" dirty="0"/>
              <a:t>while</a:t>
            </a:r>
            <a:r>
              <a:rPr lang="zh-CN" altLang="en-US" dirty="0"/>
              <a:t>语句允许你重复执行一块语句。</a:t>
            </a:r>
            <a:r>
              <a:rPr lang="en-US" altLang="zh-CN" dirty="0"/>
              <a:t>while</a:t>
            </a:r>
            <a:r>
              <a:rPr lang="zh-CN" altLang="en-US" dirty="0"/>
              <a:t>语句是所谓 循环 </a:t>
            </a:r>
            <a:r>
              <a:rPr lang="zh-CN" altLang="en-US" dirty="0" smtClean="0"/>
              <a:t>语句</a:t>
            </a:r>
            <a:r>
              <a:rPr lang="zh-CN" altLang="en-US" dirty="0"/>
              <a:t>的一个例子。</a:t>
            </a:r>
            <a:r>
              <a:rPr lang="en-US" altLang="zh-CN" dirty="0"/>
              <a:t>while</a:t>
            </a:r>
            <a:r>
              <a:rPr lang="zh-CN" altLang="en-US" dirty="0"/>
              <a:t>语句有一个可选的</a:t>
            </a:r>
            <a:r>
              <a:rPr lang="en-US" altLang="zh-CN" dirty="0"/>
              <a:t>else</a:t>
            </a:r>
            <a:r>
              <a:rPr lang="zh-CN" altLang="en-US" dirty="0"/>
              <a:t>从句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关键词：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可以等效</a:t>
            </a:r>
            <a:r>
              <a:rPr lang="zh-CN" altLang="en-US" dirty="0"/>
              <a:t>地理解为值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需要注意的是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后面退出循环时会执行一次，除非遇到了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37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# Filename: while.py</a:t>
            </a:r>
          </a:p>
          <a:p>
            <a:r>
              <a:rPr lang="en-US" altLang="zh-CN" dirty="0"/>
              <a:t>number = 23</a:t>
            </a:r>
          </a:p>
          <a:p>
            <a:r>
              <a:rPr lang="en-US" altLang="zh-CN" dirty="0"/>
              <a:t>running = True</a:t>
            </a:r>
          </a:p>
          <a:p>
            <a:r>
              <a:rPr lang="en-US" altLang="zh-CN" dirty="0"/>
              <a:t>while running:</a:t>
            </a:r>
          </a:p>
          <a:p>
            <a:r>
              <a:rPr lang="en-US" altLang="zh-CN" dirty="0" smtClean="0"/>
              <a:t>    guess </a:t>
            </a:r>
            <a:r>
              <a:rPr lang="en-US" altLang="zh-CN" dirty="0"/>
              <a:t>=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raw_input</a:t>
            </a:r>
            <a:r>
              <a:rPr lang="en-US" altLang="zh-CN" dirty="0"/>
              <a:t>('Enter an integer : '))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/>
              <a:t>guess == number:</a:t>
            </a:r>
          </a:p>
          <a:p>
            <a:r>
              <a:rPr lang="en-US" altLang="zh-CN" dirty="0" smtClean="0"/>
              <a:t>        print </a:t>
            </a:r>
            <a:r>
              <a:rPr lang="en-US" altLang="zh-CN" dirty="0"/>
              <a:t>'Congratulations, you guessed it.'</a:t>
            </a:r>
          </a:p>
          <a:p>
            <a:r>
              <a:rPr lang="en-US" altLang="zh-CN" dirty="0" smtClean="0"/>
              <a:t>        running </a:t>
            </a:r>
            <a:r>
              <a:rPr lang="en-US" altLang="zh-CN" dirty="0"/>
              <a:t>= False # this causes the while loop to stop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</a:t>
            </a:r>
            <a:r>
              <a:rPr lang="en-US" altLang="zh-CN" dirty="0"/>
              <a:t>guess &lt; number:</a:t>
            </a:r>
          </a:p>
          <a:p>
            <a:r>
              <a:rPr lang="en-US" altLang="zh-CN" dirty="0" smtClean="0"/>
              <a:t>        print </a:t>
            </a:r>
            <a:r>
              <a:rPr lang="en-US" altLang="zh-CN" dirty="0"/>
              <a:t>'No, it is a little higher than that'</a:t>
            </a:r>
          </a:p>
          <a:p>
            <a:r>
              <a:rPr lang="en-US" altLang="zh-CN" dirty="0" smtClean="0"/>
              <a:t>    else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print </a:t>
            </a:r>
            <a:r>
              <a:rPr lang="en-US" altLang="zh-CN" dirty="0"/>
              <a:t>'No, it is a little lower than that'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'The while loop is over.'</a:t>
            </a:r>
          </a:p>
          <a:p>
            <a:r>
              <a:rPr lang="en-US" altLang="zh-CN" dirty="0" smtClean="0"/>
              <a:t>    # </a:t>
            </a:r>
            <a:r>
              <a:rPr lang="en-US" altLang="zh-CN" dirty="0"/>
              <a:t>Do anything else you want to do </a:t>
            </a:r>
            <a:r>
              <a:rPr lang="en-US" altLang="zh-CN" dirty="0" smtClean="0"/>
              <a:t>here</a:t>
            </a:r>
          </a:p>
          <a:p>
            <a:endParaRPr lang="en-US" altLang="zh-CN" dirty="0"/>
          </a:p>
          <a:p>
            <a:r>
              <a:rPr lang="en-US" altLang="zh-CN" dirty="0"/>
              <a:t>print 'Done'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51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for..in</a:t>
            </a:r>
            <a:r>
              <a:rPr lang="zh-CN" altLang="en-US" dirty="0"/>
              <a:t>是另外一个循环语句，它在一序列的对象上 递归 即逐一使用队列中的每个项目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# Filename: for.py</a:t>
            </a:r>
          </a:p>
          <a:p>
            <a:r>
              <a:rPr lang="en-US" altLang="zh-CN" dirty="0"/>
              <a:t>for i in range(1, 5):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i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'The for loop is over'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637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循环从根本上不同于</a:t>
            </a:r>
            <a:r>
              <a:rPr lang="en-US" altLang="zh-CN" dirty="0"/>
              <a:t>C/C++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循环。</a:t>
            </a:r>
            <a:r>
              <a:rPr lang="en-US" altLang="zh-CN" dirty="0"/>
              <a:t>C#</a:t>
            </a:r>
            <a:r>
              <a:rPr lang="zh-CN" altLang="en-US" dirty="0"/>
              <a:t>程序员会注意到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循环与</a:t>
            </a:r>
            <a:r>
              <a:rPr lang="en-US" altLang="zh-CN" dirty="0"/>
              <a:t>C#</a:t>
            </a:r>
            <a:r>
              <a:rPr lang="zh-CN" altLang="en-US" dirty="0" smtClean="0"/>
              <a:t>中的</a:t>
            </a:r>
            <a:r>
              <a:rPr lang="en-US" altLang="zh-CN" dirty="0"/>
              <a:t>foreach</a:t>
            </a:r>
            <a:r>
              <a:rPr lang="zh-CN" altLang="en-US" dirty="0"/>
              <a:t>循环十分类似。</a:t>
            </a:r>
            <a:r>
              <a:rPr lang="en-US" altLang="zh-CN" dirty="0"/>
              <a:t>Java</a:t>
            </a:r>
            <a:r>
              <a:rPr lang="zh-CN" altLang="en-US" dirty="0"/>
              <a:t>程序员会注意到它与</a:t>
            </a:r>
            <a:r>
              <a:rPr lang="en-US" altLang="zh-CN" dirty="0"/>
              <a:t>Java 1.5</a:t>
            </a:r>
            <a:r>
              <a:rPr lang="zh-CN" altLang="en-US" dirty="0"/>
              <a:t>中的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i : </a:t>
            </a:r>
            <a:r>
              <a:rPr lang="en-US" altLang="zh-CN" dirty="0" err="1"/>
              <a:t>IntArray</a:t>
            </a:r>
            <a:r>
              <a:rPr lang="en-US" altLang="zh-CN" dirty="0"/>
              <a:t>)</a:t>
            </a:r>
            <a:r>
              <a:rPr lang="zh-CN" altLang="en-US" dirty="0"/>
              <a:t>相似。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C/C++</a:t>
            </a:r>
            <a:r>
              <a:rPr lang="zh-CN" altLang="en-US" dirty="0"/>
              <a:t>中，如果你想要写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i = 0; i &lt; 5; i++)</a:t>
            </a:r>
            <a:r>
              <a:rPr lang="zh-CN" altLang="en-US" dirty="0"/>
              <a:t>，那么用</a:t>
            </a:r>
            <a:r>
              <a:rPr lang="en-US" altLang="zh-CN" dirty="0"/>
              <a:t>Python</a:t>
            </a:r>
            <a:r>
              <a:rPr lang="zh-CN" altLang="en-US" dirty="0"/>
              <a:t>，你写成</a:t>
            </a:r>
            <a:r>
              <a:rPr lang="en-US" altLang="zh-CN" dirty="0"/>
              <a:t>for i in range(0,5)</a:t>
            </a:r>
            <a:r>
              <a:rPr lang="zh-CN" altLang="en-US" dirty="0"/>
              <a:t>。</a:t>
            </a:r>
            <a:r>
              <a:rPr lang="zh-CN" altLang="en-US" dirty="0" smtClean="0"/>
              <a:t>你会</a:t>
            </a:r>
            <a:r>
              <a:rPr lang="zh-CN" altLang="en-US" dirty="0"/>
              <a:t>注意到，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循环更加简单、明白、不易出错。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489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break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    break</a:t>
            </a:r>
            <a:r>
              <a:rPr lang="zh-CN" altLang="en-US" dirty="0"/>
              <a:t>语句是用来 终止 循环语句的，即哪怕循环条件没有称为</a:t>
            </a:r>
            <a:r>
              <a:rPr lang="en-US" altLang="zh-CN" dirty="0"/>
              <a:t>False</a:t>
            </a:r>
            <a:r>
              <a:rPr lang="zh-CN" altLang="en-US" dirty="0"/>
              <a:t>或序列还没有被完全递归</a:t>
            </a:r>
            <a:r>
              <a:rPr lang="zh-CN" altLang="en-US" dirty="0" smtClean="0"/>
              <a:t>，也</a:t>
            </a:r>
            <a:r>
              <a:rPr lang="zh-CN" altLang="en-US" dirty="0"/>
              <a:t>停止执行循环语句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一</a:t>
            </a:r>
            <a:r>
              <a:rPr lang="zh-CN" altLang="en-US" dirty="0"/>
              <a:t>个重要的注释是，如果你从</a:t>
            </a:r>
            <a:r>
              <a:rPr lang="en-US" altLang="zh-CN" dirty="0"/>
              <a:t>for</a:t>
            </a:r>
            <a:r>
              <a:rPr lang="zh-CN" altLang="en-US" dirty="0"/>
              <a:t>或</a:t>
            </a:r>
            <a:r>
              <a:rPr lang="en-US" altLang="zh-CN" dirty="0"/>
              <a:t>while</a:t>
            </a:r>
            <a:r>
              <a:rPr lang="zh-CN" altLang="en-US" dirty="0"/>
              <a:t>循环中 终止 ，任何对应的循环</a:t>
            </a:r>
            <a:r>
              <a:rPr lang="en-US" altLang="zh-CN" dirty="0"/>
              <a:t>else</a:t>
            </a:r>
            <a:r>
              <a:rPr lang="zh-CN" altLang="en-US" dirty="0"/>
              <a:t>块将不执行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632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# Filename: break.py</a:t>
            </a:r>
          </a:p>
          <a:p>
            <a:r>
              <a:rPr lang="en-US" altLang="zh-CN" dirty="0"/>
              <a:t>while True:</a:t>
            </a:r>
          </a:p>
          <a:p>
            <a:r>
              <a:rPr lang="en-US" altLang="zh-CN" dirty="0" smtClean="0"/>
              <a:t>    s </a:t>
            </a:r>
            <a:r>
              <a:rPr lang="en-US" altLang="zh-CN" dirty="0"/>
              <a:t>= </a:t>
            </a:r>
            <a:r>
              <a:rPr lang="en-US" altLang="zh-CN" dirty="0" err="1"/>
              <a:t>raw_input</a:t>
            </a:r>
            <a:r>
              <a:rPr lang="en-US" altLang="zh-CN" dirty="0"/>
              <a:t>('Enter something : ')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/>
              <a:t>s == 'quit':</a:t>
            </a:r>
          </a:p>
          <a:p>
            <a:r>
              <a:rPr lang="en-US" altLang="zh-CN" dirty="0" smtClean="0"/>
              <a:t>        break</a:t>
            </a:r>
            <a:endParaRPr lang="en-US" altLang="zh-CN" dirty="0"/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'Length of the string is', </a:t>
            </a:r>
            <a:r>
              <a:rPr lang="en-US" altLang="zh-CN" dirty="0" err="1"/>
              <a:t>len</a:t>
            </a:r>
            <a:r>
              <a:rPr lang="en-US" altLang="zh-CN" dirty="0"/>
              <a:t>(s)</a:t>
            </a:r>
          </a:p>
          <a:p>
            <a:r>
              <a:rPr lang="en-US" altLang="zh-CN" dirty="0"/>
              <a:t>print 'Done'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43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/>
              <a:t>    continue</a:t>
            </a:r>
            <a:r>
              <a:rPr lang="zh-CN" altLang="en-US" dirty="0"/>
              <a:t>语句被用来告诉</a:t>
            </a:r>
            <a:r>
              <a:rPr lang="en-US" altLang="zh-CN" dirty="0"/>
              <a:t>Python</a:t>
            </a:r>
            <a:r>
              <a:rPr lang="zh-CN" altLang="en-US" dirty="0"/>
              <a:t>跳过当前循环块中的剩余语句，然后 继续 进行下一轮循环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continue</a:t>
            </a:r>
            <a:r>
              <a:rPr lang="zh-CN" altLang="en-US" dirty="0"/>
              <a:t>语句对于</a:t>
            </a:r>
            <a:r>
              <a:rPr lang="en-US" altLang="zh-CN" dirty="0"/>
              <a:t>for</a:t>
            </a:r>
            <a:r>
              <a:rPr lang="zh-CN" altLang="en-US" dirty="0" smtClean="0"/>
              <a:t>循环，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循坏都有效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549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# Filename: continue.py</a:t>
            </a:r>
          </a:p>
          <a:p>
            <a:r>
              <a:rPr lang="en-US" altLang="zh-CN" dirty="0"/>
              <a:t>while True:</a:t>
            </a:r>
          </a:p>
          <a:p>
            <a:r>
              <a:rPr lang="en-US" altLang="zh-CN" dirty="0" smtClean="0"/>
              <a:t>    s </a:t>
            </a:r>
            <a:r>
              <a:rPr lang="en-US" altLang="zh-CN" dirty="0"/>
              <a:t>= </a:t>
            </a:r>
            <a:r>
              <a:rPr lang="en-US" altLang="zh-CN" dirty="0" err="1"/>
              <a:t>raw_input</a:t>
            </a:r>
            <a:r>
              <a:rPr lang="en-US" altLang="zh-CN" dirty="0"/>
              <a:t>('Enter something : ')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/>
              <a:t>s == 'quit':</a:t>
            </a:r>
          </a:p>
          <a:p>
            <a:r>
              <a:rPr lang="en-US" altLang="zh-CN" dirty="0" smtClean="0"/>
              <a:t>        break</a:t>
            </a:r>
            <a:endParaRPr lang="en-US" altLang="zh-CN" dirty="0"/>
          </a:p>
          <a:p>
            <a:r>
              <a:rPr lang="en-US" altLang="zh-CN" dirty="0" smtClean="0"/>
              <a:t>    if </a:t>
            </a:r>
            <a:r>
              <a:rPr lang="en-US" altLang="zh-CN" dirty="0" err="1"/>
              <a:t>len</a:t>
            </a:r>
            <a:r>
              <a:rPr lang="en-US" altLang="zh-CN" dirty="0"/>
              <a:t>(s) &lt; 3:</a:t>
            </a:r>
          </a:p>
          <a:p>
            <a:r>
              <a:rPr lang="en-US" altLang="zh-CN" dirty="0" smtClean="0"/>
              <a:t>        continue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print </a:t>
            </a:r>
            <a:r>
              <a:rPr lang="en-US" altLang="zh-CN" dirty="0"/>
              <a:t>'Input is of sufficient length'</a:t>
            </a:r>
          </a:p>
          <a:p>
            <a:r>
              <a:rPr lang="en-US" altLang="zh-CN" dirty="0" smtClean="0"/>
              <a:t>    # </a:t>
            </a:r>
            <a:r>
              <a:rPr lang="en-US" altLang="zh-CN" dirty="0"/>
              <a:t>Do other kinds of processing here...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403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最初的步骤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基本概念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运算符与表达式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控制流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模块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数据结构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简明教程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9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 smtClean="0"/>
              <a:t>    函数</a:t>
            </a:r>
            <a:r>
              <a:rPr lang="zh-CN" altLang="en-US" dirty="0"/>
              <a:t>通过</a:t>
            </a:r>
            <a:r>
              <a:rPr lang="en-US" altLang="zh-CN" dirty="0"/>
              <a:t>def</a:t>
            </a:r>
            <a:r>
              <a:rPr lang="zh-CN" altLang="en-US" dirty="0"/>
              <a:t>关键字定义。</a:t>
            </a:r>
            <a:r>
              <a:rPr lang="en-US" altLang="zh-CN" dirty="0"/>
              <a:t>def</a:t>
            </a:r>
            <a:r>
              <a:rPr lang="zh-CN" altLang="en-US" dirty="0"/>
              <a:t>关键字后跟一个函数的 标识符 名称，然后跟一对圆括号。</a:t>
            </a:r>
            <a:r>
              <a:rPr lang="zh-CN" altLang="en-US" dirty="0" smtClean="0"/>
              <a:t>圆括号之中可以包括一些变量名，该行以冒号结尾。接下来是一块语句，它们是函数体。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5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程序的运行方式</a:t>
            </a:r>
            <a:endParaRPr lang="en-US" altLang="zh-CN" dirty="0" smtClean="0"/>
          </a:p>
          <a:p>
            <a:r>
              <a:rPr lang="zh-CN" altLang="en-US" dirty="0" smtClean="0"/>
              <a:t>    有</a:t>
            </a:r>
            <a:r>
              <a:rPr lang="zh-CN" altLang="en-US" dirty="0"/>
              <a:t>两种使用</a:t>
            </a:r>
            <a:r>
              <a:rPr lang="en-US" altLang="zh-CN" dirty="0"/>
              <a:t>Python</a:t>
            </a:r>
            <a:r>
              <a:rPr lang="zh-CN" altLang="en-US" dirty="0"/>
              <a:t>运行你的程序的方式</a:t>
            </a:r>
            <a:r>
              <a:rPr lang="en-US" altLang="zh-CN" dirty="0"/>
              <a:t>——</a:t>
            </a:r>
            <a:r>
              <a:rPr lang="zh-CN" altLang="en-US" dirty="0"/>
              <a:t>使用交互式的带提示符的解释器或使用源文件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在命令行的</a:t>
            </a:r>
            <a:r>
              <a:rPr lang="en-US" altLang="zh-CN" dirty="0"/>
              <a:t>shell</a:t>
            </a:r>
            <a:r>
              <a:rPr lang="zh-CN" altLang="en-US" dirty="0"/>
              <a:t>提示符下键入</a:t>
            </a:r>
            <a:r>
              <a:rPr lang="en-US" altLang="zh-CN" dirty="0"/>
              <a:t>python</a:t>
            </a:r>
            <a:r>
              <a:rPr lang="zh-CN" altLang="en-US" dirty="0"/>
              <a:t>，启动解释器。现在输入</a:t>
            </a:r>
            <a:r>
              <a:rPr lang="en-US" altLang="zh-CN" dirty="0"/>
              <a:t>print 'Hello World'</a:t>
            </a:r>
            <a:r>
              <a:rPr lang="zh-CN" altLang="en-US" dirty="0"/>
              <a:t>，然后按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键</a:t>
            </a:r>
            <a:r>
              <a:rPr lang="zh-CN" altLang="en-US" dirty="0"/>
              <a:t>。你应该可以看到输出的单词</a:t>
            </a:r>
            <a:r>
              <a:rPr lang="en-US" altLang="zh-CN" dirty="0"/>
              <a:t>Hello World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最初的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769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# Filename: function1.py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sayHello</a:t>
            </a:r>
            <a:r>
              <a:rPr lang="en-US" altLang="zh-CN" dirty="0"/>
              <a:t>():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'Hello World!' # block belonging to the </a:t>
            </a:r>
            <a:r>
              <a:rPr lang="en-US" altLang="zh-CN" dirty="0" smtClean="0"/>
              <a:t>function</a:t>
            </a:r>
          </a:p>
          <a:p>
            <a:endParaRPr lang="en-US" altLang="zh-CN" dirty="0"/>
          </a:p>
          <a:p>
            <a:r>
              <a:rPr lang="en-US" altLang="zh-CN" dirty="0" err="1"/>
              <a:t>sayHello</a:t>
            </a:r>
            <a:r>
              <a:rPr lang="en-US" altLang="zh-CN" dirty="0"/>
              <a:t>() # call the function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567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函数</a:t>
            </a:r>
            <a:r>
              <a:rPr lang="zh-CN" altLang="en-US" dirty="0" smtClean="0"/>
              <a:t>形参</a:t>
            </a:r>
            <a:endParaRPr lang="en-US" altLang="zh-CN" dirty="0" smtClean="0"/>
          </a:p>
          <a:p>
            <a:r>
              <a:rPr lang="zh-CN" altLang="en-US" dirty="0" smtClean="0"/>
              <a:t>    参数</a:t>
            </a:r>
            <a:r>
              <a:rPr lang="zh-CN" altLang="en-US" dirty="0"/>
              <a:t>在函数定义的圆括号对内指定，用逗号分割。当我们调用函数的时候，我们以同样的</a:t>
            </a:r>
            <a:r>
              <a:rPr lang="zh-CN" altLang="en-US" dirty="0" smtClean="0"/>
              <a:t>方式提供</a:t>
            </a:r>
            <a:r>
              <a:rPr lang="zh-CN" altLang="en-US" dirty="0"/>
              <a:t>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语言不同，你并不需要指明每个参数的类型。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316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# Filename: func_param.py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printMax</a:t>
            </a:r>
            <a:r>
              <a:rPr lang="en-US" altLang="zh-CN" dirty="0"/>
              <a:t>(a, b):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/>
              <a:t>a &gt; b: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a, 'is maximum'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b, 'is maximum'</a:t>
            </a:r>
          </a:p>
          <a:p>
            <a:endParaRPr lang="en-US" altLang="zh-CN" dirty="0"/>
          </a:p>
          <a:p>
            <a:r>
              <a:rPr lang="en-US" altLang="zh-CN" dirty="0" err="1" smtClean="0"/>
              <a:t>printMax</a:t>
            </a:r>
            <a:r>
              <a:rPr lang="en-US" altLang="zh-CN" dirty="0" smtClean="0"/>
              <a:t>(3</a:t>
            </a:r>
            <a:r>
              <a:rPr lang="en-US" altLang="zh-CN" dirty="0"/>
              <a:t>, 4) # directly give literal </a:t>
            </a:r>
            <a:r>
              <a:rPr lang="en-US" altLang="zh-CN" dirty="0" smtClean="0"/>
              <a:t>values</a:t>
            </a:r>
          </a:p>
          <a:p>
            <a:endParaRPr lang="en-US" altLang="zh-CN" dirty="0"/>
          </a:p>
          <a:p>
            <a:r>
              <a:rPr lang="en-US" altLang="zh-CN" dirty="0"/>
              <a:t>x = 5</a:t>
            </a:r>
          </a:p>
          <a:p>
            <a:r>
              <a:rPr lang="en-US" altLang="zh-CN" dirty="0"/>
              <a:t>y = 7</a:t>
            </a:r>
          </a:p>
          <a:p>
            <a:r>
              <a:rPr lang="en-US" altLang="zh-CN" dirty="0" err="1"/>
              <a:t>printMax</a:t>
            </a:r>
            <a:r>
              <a:rPr lang="en-US" altLang="zh-CN" dirty="0"/>
              <a:t>(x, y) # give variables as arguments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876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r>
              <a:rPr lang="zh-CN" altLang="en-US" dirty="0" smtClean="0"/>
              <a:t>    当</a:t>
            </a:r>
            <a:r>
              <a:rPr lang="zh-CN" altLang="en-US" dirty="0"/>
              <a:t>你在函数定义内声明变量的时候，它们与函数外具有相同名称的其他变量没有任何关系，</a:t>
            </a:r>
            <a:r>
              <a:rPr lang="zh-CN" altLang="en-US" dirty="0" smtClean="0"/>
              <a:t>即变量</a:t>
            </a:r>
            <a:r>
              <a:rPr lang="zh-CN" altLang="en-US" dirty="0"/>
              <a:t>名称对于函数来说是 局部 的。这称为变量的 作用域 。所有变量的作用域是它们被定义</a:t>
            </a:r>
            <a:r>
              <a:rPr lang="zh-CN" altLang="en-US" dirty="0" smtClean="0"/>
              <a:t>的块</a:t>
            </a:r>
            <a:r>
              <a:rPr lang="zh-CN" altLang="en-US" dirty="0"/>
              <a:t>，从它们的名称被定义的那点开始。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886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# Filename: func_local.py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func</a:t>
            </a:r>
            <a:r>
              <a:rPr lang="en-US" altLang="zh-CN" dirty="0"/>
              <a:t>(x):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'x is', x</a:t>
            </a:r>
          </a:p>
          <a:p>
            <a:r>
              <a:rPr lang="en-US" altLang="zh-CN" dirty="0" smtClean="0"/>
              <a:t>    x </a:t>
            </a:r>
            <a:r>
              <a:rPr lang="en-US" altLang="zh-CN" dirty="0"/>
              <a:t>= 2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'Changed local x to', 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x </a:t>
            </a:r>
            <a:r>
              <a:rPr lang="en-US" altLang="zh-CN" dirty="0"/>
              <a:t>= 50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print 'x is still', x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239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    如果</a:t>
            </a:r>
            <a:r>
              <a:rPr lang="zh-CN" altLang="en-US" dirty="0"/>
              <a:t>你想要为一个定义在函数外的变量赋值，那么你就得告诉</a:t>
            </a:r>
            <a:r>
              <a:rPr lang="en-US" altLang="zh-CN" dirty="0"/>
              <a:t>Python</a:t>
            </a:r>
            <a:r>
              <a:rPr lang="zh-CN" altLang="en-US" dirty="0"/>
              <a:t>这个变量名不是局部的</a:t>
            </a:r>
            <a:r>
              <a:rPr lang="zh-CN" altLang="en-US" dirty="0" smtClean="0"/>
              <a:t>，而是 </a:t>
            </a:r>
            <a:r>
              <a:rPr lang="zh-CN" altLang="en-US" dirty="0"/>
              <a:t>全局 的。我们使用</a:t>
            </a:r>
            <a:r>
              <a:rPr lang="en-US" altLang="zh-CN" dirty="0"/>
              <a:t>global</a:t>
            </a:r>
            <a:r>
              <a:rPr lang="zh-CN" altLang="en-US" dirty="0"/>
              <a:t>语句完成这一功能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当然</a:t>
            </a:r>
            <a:r>
              <a:rPr lang="zh-CN" altLang="en-US" dirty="0" smtClean="0"/>
              <a:t>我并不</a:t>
            </a:r>
            <a:r>
              <a:rPr lang="zh-CN" altLang="en-US" dirty="0"/>
              <a:t>鼓励</a:t>
            </a:r>
            <a:r>
              <a:rPr lang="zh-CN" altLang="en-US" dirty="0" smtClean="0"/>
              <a:t>你这样</a:t>
            </a:r>
            <a:r>
              <a:rPr lang="zh-CN" altLang="en-US" dirty="0"/>
              <a:t>做，并且你应该尽量避免这样做，因为这使得程序的读者会不清楚这个变量是在哪里</a:t>
            </a:r>
            <a:r>
              <a:rPr lang="zh-CN" altLang="en-US" dirty="0" smtClean="0"/>
              <a:t>定义的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842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# Filename: func_global.py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func</a:t>
            </a:r>
            <a:r>
              <a:rPr lang="en-US" altLang="zh-CN" dirty="0"/>
              <a:t>():</a:t>
            </a:r>
          </a:p>
          <a:p>
            <a:r>
              <a:rPr lang="en-US" altLang="zh-CN" dirty="0" smtClean="0"/>
              <a:t>    global </a:t>
            </a:r>
            <a:r>
              <a:rPr lang="en-US" altLang="zh-CN" dirty="0"/>
              <a:t>x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'x is', x</a:t>
            </a:r>
          </a:p>
          <a:p>
            <a:r>
              <a:rPr lang="en-US" altLang="zh-CN" dirty="0" smtClean="0"/>
              <a:t>    x </a:t>
            </a:r>
            <a:r>
              <a:rPr lang="en-US" altLang="zh-CN" dirty="0"/>
              <a:t>= 2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'Changed local x to', </a:t>
            </a:r>
            <a:r>
              <a:rPr lang="en-US" altLang="zh-CN" dirty="0" smtClean="0"/>
              <a:t>x</a:t>
            </a:r>
          </a:p>
          <a:p>
            <a:endParaRPr lang="en-US" altLang="zh-CN" dirty="0"/>
          </a:p>
          <a:p>
            <a:r>
              <a:rPr lang="en-US" altLang="zh-CN" dirty="0"/>
              <a:t>x = 50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 'Value of x is', x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836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默认参数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    对于</a:t>
            </a:r>
            <a:r>
              <a:rPr lang="zh-CN" altLang="en-US" dirty="0"/>
              <a:t>一些函数，你可能希望它的一些参数是 可选 的，如果用户不想要为这些参数提供值</a:t>
            </a:r>
            <a:r>
              <a:rPr lang="zh-CN" altLang="en-US" dirty="0" smtClean="0"/>
              <a:t>的话</a:t>
            </a:r>
            <a:r>
              <a:rPr lang="zh-CN" altLang="en-US" dirty="0"/>
              <a:t>，这些参数就使用默认值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你可以在函数定义的形参名</a:t>
            </a:r>
            <a:r>
              <a:rPr lang="zh-CN" altLang="en-US" dirty="0" smtClean="0"/>
              <a:t>后加上</a:t>
            </a:r>
            <a:r>
              <a:rPr lang="zh-CN" altLang="en-US" dirty="0"/>
              <a:t>赋值运算符（</a:t>
            </a:r>
            <a:r>
              <a:rPr lang="en-US" altLang="zh-CN" dirty="0"/>
              <a:t>=</a:t>
            </a:r>
            <a:r>
              <a:rPr lang="zh-CN" altLang="en-US" dirty="0"/>
              <a:t>）和默认值，从而给形参指定默认参数值。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586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# Filename: func_default.py</a:t>
            </a:r>
          </a:p>
          <a:p>
            <a:r>
              <a:rPr lang="en-US" altLang="zh-CN" dirty="0"/>
              <a:t>def say(message, times = 1):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message * </a:t>
            </a:r>
            <a:r>
              <a:rPr lang="en-US" altLang="zh-CN" dirty="0" smtClean="0"/>
              <a:t>times</a:t>
            </a:r>
          </a:p>
          <a:p>
            <a:endParaRPr lang="en-US" altLang="zh-CN" dirty="0"/>
          </a:p>
          <a:p>
            <a:r>
              <a:rPr lang="en-US" altLang="zh-CN" dirty="0"/>
              <a:t>say('Hello')</a:t>
            </a:r>
          </a:p>
          <a:p>
            <a:r>
              <a:rPr lang="en-US" altLang="zh-CN" dirty="0"/>
              <a:t>say('World', 5)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532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关键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 smtClean="0"/>
              <a:t>    如果</a:t>
            </a:r>
            <a:r>
              <a:rPr lang="zh-CN" altLang="en-US" dirty="0"/>
              <a:t>你的某个函数有许多参数，而你只想指定其中的一部分，那么你可以通过命名来为这些</a:t>
            </a:r>
            <a:r>
              <a:rPr lang="zh-CN" altLang="en-US" dirty="0" smtClean="0"/>
              <a:t>参数</a:t>
            </a:r>
            <a:r>
              <a:rPr lang="zh-CN" altLang="en-US" dirty="0"/>
              <a:t>赋值</a:t>
            </a:r>
            <a:r>
              <a:rPr lang="en-US" altLang="zh-CN" dirty="0"/>
              <a:t>——</a:t>
            </a:r>
            <a:r>
              <a:rPr lang="zh-CN" altLang="en-US" dirty="0"/>
              <a:t>这被称作 关键参数 </a:t>
            </a:r>
            <a:r>
              <a:rPr lang="en-US" altLang="zh-CN" dirty="0"/>
              <a:t>——</a:t>
            </a:r>
            <a:r>
              <a:rPr lang="zh-CN" altLang="en-US" dirty="0"/>
              <a:t>我们使用名字（关键字）而不是位置（我们前面所一直</a:t>
            </a:r>
            <a:r>
              <a:rPr lang="zh-CN" altLang="en-US" dirty="0" smtClean="0"/>
              <a:t>使用</a:t>
            </a:r>
            <a:r>
              <a:rPr lang="zh-CN" altLang="en-US" dirty="0"/>
              <a:t>的方法）来给函数指定实参。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05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最初的步骤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369" y="1268413"/>
            <a:ext cx="8127261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40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# Filename: func_key.py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func</a:t>
            </a:r>
            <a:r>
              <a:rPr lang="en-US" altLang="zh-CN" dirty="0"/>
              <a:t>(a, b=5, c=10):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'a is', a, 'and b is', b, 'and c is', </a:t>
            </a:r>
            <a:r>
              <a:rPr lang="en-US" altLang="zh-CN" dirty="0" smtClean="0"/>
              <a:t>c</a:t>
            </a:r>
          </a:p>
          <a:p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(3, 7)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(25, c=24)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(c=50, a=100)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5098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return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    return</a:t>
            </a:r>
            <a:r>
              <a:rPr lang="zh-CN" altLang="en-US" dirty="0"/>
              <a:t>语句用来从一个函数 返回 即跳出函数。我们也可选从函数 返回一个值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# Filename: func_return.py</a:t>
            </a:r>
          </a:p>
          <a:p>
            <a:r>
              <a:rPr lang="en-US" altLang="zh-CN" dirty="0"/>
              <a:t>def maximum(x, y):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/>
              <a:t>x &gt; y: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/>
              <a:t>x</a:t>
            </a:r>
          </a:p>
          <a:p>
            <a:r>
              <a:rPr lang="en-US" altLang="zh-CN" dirty="0" smtClean="0"/>
              <a:t>    else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/>
              <a:t>y</a:t>
            </a:r>
          </a:p>
          <a:p>
            <a:r>
              <a:rPr lang="en-US" altLang="zh-CN" dirty="0"/>
              <a:t>print maximum(2, 3)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263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最初的步骤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基本概念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运算符与表达式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控制流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数据结构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简明教程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8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from..import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如果你想要直接输入</a:t>
            </a:r>
            <a:r>
              <a:rPr lang="en-US" altLang="zh-CN" dirty="0" err="1"/>
              <a:t>argv</a:t>
            </a:r>
            <a:r>
              <a:rPr lang="zh-CN" altLang="en-US" dirty="0"/>
              <a:t>变量到你的程序中（避免在每次使用它时打</a:t>
            </a:r>
            <a:r>
              <a:rPr lang="en-US" altLang="zh-CN" dirty="0"/>
              <a:t>sys.</a:t>
            </a:r>
            <a:r>
              <a:rPr lang="zh-CN" altLang="en-US" dirty="0"/>
              <a:t>），那么你可以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from </a:t>
            </a:r>
            <a:r>
              <a:rPr lang="en-US" altLang="zh-CN" dirty="0"/>
              <a:t>sys import </a:t>
            </a:r>
            <a:r>
              <a:rPr lang="en-US" altLang="zh-CN" dirty="0" err="1"/>
              <a:t>argv</a:t>
            </a:r>
            <a:r>
              <a:rPr lang="zh-CN" altLang="en-US" dirty="0"/>
              <a:t>语句。如果你想要输入所有</a:t>
            </a:r>
            <a:r>
              <a:rPr lang="en-US" altLang="zh-CN" dirty="0"/>
              <a:t>sys</a:t>
            </a:r>
            <a:r>
              <a:rPr lang="zh-CN" altLang="en-US" dirty="0"/>
              <a:t>模块使用的名字，那么你可以使用</a:t>
            </a:r>
            <a:r>
              <a:rPr lang="en-US" altLang="zh-CN" dirty="0"/>
              <a:t>from </a:t>
            </a:r>
            <a:r>
              <a:rPr lang="en-US" altLang="zh-CN" dirty="0" smtClean="0"/>
              <a:t>sys import </a:t>
            </a:r>
            <a:r>
              <a:rPr lang="en-US" altLang="zh-CN" dirty="0"/>
              <a:t>*</a:t>
            </a:r>
            <a:r>
              <a:rPr lang="zh-CN" altLang="en-US" dirty="0"/>
              <a:t>语句。这对于所有模块都适用。一般说来，应该避免使用</a:t>
            </a:r>
            <a:r>
              <a:rPr lang="en-US" altLang="zh-CN" dirty="0" err="1"/>
              <a:t>from..import</a:t>
            </a:r>
            <a:r>
              <a:rPr lang="zh-CN" altLang="en-US" dirty="0"/>
              <a:t>而使用</a:t>
            </a:r>
            <a:r>
              <a:rPr lang="en-US" altLang="zh-CN" dirty="0"/>
              <a:t>import</a:t>
            </a:r>
            <a:r>
              <a:rPr lang="zh-CN" altLang="en-US" dirty="0" smtClean="0"/>
              <a:t>语句</a:t>
            </a:r>
            <a:r>
              <a:rPr lang="zh-CN" altLang="en-US" dirty="0"/>
              <a:t>，因为这样可以使你的程序更加易读，也可以避免名称的冲突。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198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模块的</a:t>
            </a:r>
            <a:r>
              <a:rPr lang="en-US" altLang="zh-CN" dirty="0" smtClean="0"/>
              <a:t>__</a:t>
            </a:r>
            <a:r>
              <a:rPr lang="en-US" altLang="zh-CN" dirty="0"/>
              <a:t>name</a:t>
            </a:r>
            <a:r>
              <a:rPr lang="en-US" altLang="zh-CN" dirty="0" smtClean="0"/>
              <a:t>__</a:t>
            </a:r>
          </a:p>
          <a:p>
            <a:r>
              <a:rPr lang="zh-CN" altLang="en-US" dirty="0"/>
              <a:t>假如</a:t>
            </a:r>
            <a:r>
              <a:rPr lang="zh-CN" altLang="en-US" dirty="0" smtClean="0"/>
              <a:t>我们</a:t>
            </a:r>
            <a:r>
              <a:rPr lang="zh-CN" altLang="en-US" dirty="0"/>
              <a:t>只想在程序本身被使用的时候运行主块，而在它被别的模块输入的时候不运行主块，我们</a:t>
            </a:r>
            <a:r>
              <a:rPr lang="zh-CN" altLang="en-US" dirty="0" smtClean="0"/>
              <a:t>该怎么</a:t>
            </a:r>
            <a:r>
              <a:rPr lang="zh-CN" altLang="en-US" dirty="0"/>
              <a:t>做呢？这可以通过模块的</a:t>
            </a:r>
            <a:r>
              <a:rPr lang="en-US" altLang="zh-CN" dirty="0"/>
              <a:t>__name__</a:t>
            </a:r>
            <a:r>
              <a:rPr lang="zh-CN" altLang="en-US" dirty="0"/>
              <a:t>属性完成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# Filename: using_name.py</a:t>
            </a:r>
          </a:p>
          <a:p>
            <a:r>
              <a:rPr lang="en-US" altLang="zh-CN" dirty="0"/>
              <a:t>if __name__ == '__main__':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'This program is being run by itself'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'I am being imported from another </a:t>
            </a:r>
            <a:r>
              <a:rPr lang="en-US" altLang="zh-CN" dirty="0" smtClean="0"/>
              <a:t>module‘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换句话说，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可以用于指定主函数。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2183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制作你自己的模块</a:t>
            </a:r>
            <a:endParaRPr lang="en-US" altLang="zh-CN" dirty="0" smtClean="0"/>
          </a:p>
          <a:p>
            <a:r>
              <a:rPr lang="zh-CN" altLang="en-US" dirty="0" smtClean="0"/>
              <a:t>    创建</a:t>
            </a:r>
            <a:r>
              <a:rPr lang="zh-CN" altLang="en-US" dirty="0"/>
              <a:t>你自己的模块是十分简单的，你一直在这样做！每个</a:t>
            </a:r>
            <a:r>
              <a:rPr lang="en-US" altLang="zh-CN" dirty="0"/>
              <a:t>Python</a:t>
            </a:r>
            <a:r>
              <a:rPr lang="zh-CN" altLang="en-US" dirty="0"/>
              <a:t>程序也是一个模块。你已经</a:t>
            </a:r>
            <a:r>
              <a:rPr lang="zh-CN" altLang="en-US" dirty="0" smtClean="0"/>
              <a:t>确保</a:t>
            </a:r>
            <a:r>
              <a:rPr lang="zh-CN" altLang="en-US" dirty="0"/>
              <a:t>它具有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扩展名了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# Filename: mymodule.py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sayhi</a:t>
            </a:r>
            <a:r>
              <a:rPr lang="en-US" altLang="zh-CN" dirty="0"/>
              <a:t>():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'Hi, this is </a:t>
            </a:r>
            <a:r>
              <a:rPr lang="en-US" altLang="zh-CN" dirty="0" err="1"/>
              <a:t>mymodule</a:t>
            </a:r>
            <a:r>
              <a:rPr lang="en-US" altLang="zh-CN" dirty="0"/>
              <a:t> speaking.'</a:t>
            </a:r>
          </a:p>
          <a:p>
            <a:r>
              <a:rPr lang="en-US" altLang="zh-CN" dirty="0"/>
              <a:t>version = '0.1'</a:t>
            </a:r>
          </a:p>
          <a:p>
            <a:r>
              <a:rPr lang="en-US" altLang="zh-CN" dirty="0"/>
              <a:t># End of </a:t>
            </a:r>
            <a:r>
              <a:rPr lang="en-US" altLang="zh-CN" dirty="0" smtClean="0"/>
              <a:t>mymodule.py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0168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记住这个模块应该被放置在我们输入它的程序的同一个目录中，或者在</a:t>
            </a:r>
            <a:r>
              <a:rPr lang="en-US" altLang="zh-CN" dirty="0" err="1"/>
              <a:t>sys.path</a:t>
            </a:r>
            <a:r>
              <a:rPr lang="zh-CN" altLang="en-US" dirty="0"/>
              <a:t>所列目录</a:t>
            </a:r>
            <a:r>
              <a:rPr lang="zh-CN" altLang="en-US" dirty="0" smtClean="0"/>
              <a:t>之一。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# Filename: mymodule_demo.py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mymodule</a:t>
            </a:r>
            <a:endParaRPr lang="en-US" altLang="zh-CN" dirty="0"/>
          </a:p>
          <a:p>
            <a:r>
              <a:rPr lang="en-US" altLang="zh-CN" dirty="0" err="1"/>
              <a:t>mymodule.sayhi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 'Version', </a:t>
            </a:r>
            <a:r>
              <a:rPr lang="en-US" altLang="zh-CN" dirty="0" err="1"/>
              <a:t>mymodule.version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0055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from..import</a:t>
            </a:r>
            <a:endParaRPr lang="en-US" altLang="zh-CN" dirty="0" smtClean="0"/>
          </a:p>
          <a:p>
            <a:r>
              <a:rPr lang="en-US" altLang="zh-CN" dirty="0"/>
              <a:t># Filename: mymodule_demo2.py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mymodule</a:t>
            </a:r>
            <a:r>
              <a:rPr lang="en-US" altLang="zh-CN" dirty="0"/>
              <a:t> import </a:t>
            </a:r>
            <a:r>
              <a:rPr lang="en-US" altLang="zh-CN" dirty="0" err="1">
                <a:solidFill>
                  <a:srgbClr val="FF0000"/>
                </a:solidFill>
              </a:rPr>
              <a:t>sayhi</a:t>
            </a:r>
            <a:r>
              <a:rPr lang="en-US" altLang="zh-CN" dirty="0">
                <a:solidFill>
                  <a:srgbClr val="FF0000"/>
                </a:solidFill>
              </a:rPr>
              <a:t>, version</a:t>
            </a:r>
          </a:p>
          <a:p>
            <a:r>
              <a:rPr lang="en-US" altLang="zh-CN" dirty="0"/>
              <a:t># Alternative:</a:t>
            </a:r>
          </a:p>
          <a:p>
            <a:r>
              <a:rPr lang="en-US" altLang="zh-CN" dirty="0"/>
              <a:t># from </a:t>
            </a:r>
            <a:r>
              <a:rPr lang="en-US" altLang="zh-CN" dirty="0" err="1"/>
              <a:t>mymodule</a:t>
            </a:r>
            <a:r>
              <a:rPr lang="en-US" altLang="zh-CN" dirty="0"/>
              <a:t> import *</a:t>
            </a:r>
          </a:p>
          <a:p>
            <a:r>
              <a:rPr lang="en-US" altLang="zh-CN" dirty="0" err="1"/>
              <a:t>sayhi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 'Version', version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405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dir</a:t>
            </a:r>
            <a:r>
              <a:rPr lang="en-US" altLang="zh-CN" dirty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你可以使用内建的</a:t>
            </a:r>
            <a:r>
              <a:rPr lang="en-US" altLang="zh-CN" dirty="0" err="1"/>
              <a:t>dir</a:t>
            </a:r>
            <a:r>
              <a:rPr lang="zh-CN" altLang="en-US" dirty="0"/>
              <a:t>函数来列出模块定义的标识符。标识符有函数、类和变量。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当你为</a:t>
            </a:r>
            <a:r>
              <a:rPr lang="en-US" altLang="zh-CN" dirty="0" err="1"/>
              <a:t>dir</a:t>
            </a:r>
            <a:r>
              <a:rPr lang="en-US" altLang="zh-CN" dirty="0"/>
              <a:t>()</a:t>
            </a:r>
            <a:r>
              <a:rPr lang="zh-CN" altLang="en-US" dirty="0"/>
              <a:t>提供一个模块名的时候，它返回模块定义的名称列表。如果不提供参数，它返回</a:t>
            </a:r>
            <a:r>
              <a:rPr lang="zh-CN" altLang="en-US" dirty="0" smtClean="0"/>
              <a:t>当前</a:t>
            </a:r>
            <a:r>
              <a:rPr lang="zh-CN" altLang="en-US" dirty="0"/>
              <a:t>模块中定义的名称列表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$ python</a:t>
            </a:r>
          </a:p>
          <a:p>
            <a:r>
              <a:rPr lang="en-US" altLang="zh-CN" dirty="0"/>
              <a:t>&gt;&gt;&gt; import sys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dir</a:t>
            </a:r>
            <a:r>
              <a:rPr lang="en-US" altLang="zh-CN" dirty="0"/>
              <a:t>(sys) # get list of attributes for sys module</a:t>
            </a:r>
          </a:p>
          <a:p>
            <a:r>
              <a:rPr lang="en-US" altLang="zh-CN" dirty="0"/>
              <a:t>['__</a:t>
            </a:r>
            <a:r>
              <a:rPr lang="en-US" altLang="zh-CN" dirty="0" err="1"/>
              <a:t>displayhook</a:t>
            </a:r>
            <a:r>
              <a:rPr lang="en-US" altLang="zh-CN" dirty="0"/>
              <a:t>__', '__doc__', '__</a:t>
            </a:r>
            <a:r>
              <a:rPr lang="en-US" altLang="zh-CN" dirty="0" err="1"/>
              <a:t>excepthook</a:t>
            </a:r>
            <a:r>
              <a:rPr lang="en-US" altLang="zh-CN" dirty="0"/>
              <a:t>__', '__name__', '__</a:t>
            </a:r>
            <a:r>
              <a:rPr lang="en-US" altLang="zh-CN" dirty="0" err="1"/>
              <a:t>stderr</a:t>
            </a:r>
            <a:r>
              <a:rPr lang="en-US" altLang="zh-CN" dirty="0"/>
              <a:t>__',</a:t>
            </a:r>
          </a:p>
          <a:p>
            <a:r>
              <a:rPr lang="en-US" altLang="zh-CN" dirty="0"/>
              <a:t>'__</a:t>
            </a:r>
            <a:r>
              <a:rPr lang="en-US" altLang="zh-CN" dirty="0" err="1"/>
              <a:t>stdin</a:t>
            </a:r>
            <a:r>
              <a:rPr lang="en-US" altLang="zh-CN" dirty="0"/>
              <a:t>__', '__</a:t>
            </a:r>
            <a:r>
              <a:rPr lang="en-US" altLang="zh-CN" dirty="0" err="1"/>
              <a:t>stdout</a:t>
            </a:r>
            <a:r>
              <a:rPr lang="en-US" altLang="zh-CN" dirty="0"/>
              <a:t>__', '_</a:t>
            </a:r>
            <a:r>
              <a:rPr lang="en-US" altLang="zh-CN" dirty="0" err="1"/>
              <a:t>getframe</a:t>
            </a:r>
            <a:r>
              <a:rPr lang="en-US" altLang="zh-CN" dirty="0"/>
              <a:t>', '</a:t>
            </a:r>
            <a:r>
              <a:rPr lang="en-US" altLang="zh-CN" dirty="0" err="1"/>
              <a:t>api_version</a:t>
            </a:r>
            <a:r>
              <a:rPr lang="en-US" altLang="zh-CN" dirty="0"/>
              <a:t>', '</a:t>
            </a:r>
            <a:r>
              <a:rPr lang="en-US" altLang="zh-CN" dirty="0" err="1"/>
              <a:t>argv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builtin_module_names</a:t>
            </a:r>
            <a:r>
              <a:rPr lang="en-US" altLang="zh-CN" dirty="0"/>
              <a:t>', '</a:t>
            </a:r>
            <a:r>
              <a:rPr lang="en-US" altLang="zh-CN" dirty="0" err="1"/>
              <a:t>byteorder</a:t>
            </a:r>
            <a:r>
              <a:rPr lang="en-US" altLang="zh-CN" dirty="0"/>
              <a:t>', '</a:t>
            </a:r>
            <a:r>
              <a:rPr lang="en-US" altLang="zh-CN" dirty="0" err="1"/>
              <a:t>call_tracing</a:t>
            </a:r>
            <a:r>
              <a:rPr lang="en-US" altLang="zh-CN" dirty="0"/>
              <a:t>', '</a:t>
            </a:r>
            <a:r>
              <a:rPr lang="en-US" altLang="zh-CN" dirty="0" err="1"/>
              <a:t>callstats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'copyright', '</a:t>
            </a:r>
            <a:r>
              <a:rPr lang="en-US" altLang="zh-CN" dirty="0" err="1"/>
              <a:t>displayhook</a:t>
            </a:r>
            <a:r>
              <a:rPr lang="en-US" altLang="zh-CN" dirty="0"/>
              <a:t>', '</a:t>
            </a:r>
            <a:r>
              <a:rPr lang="en-US" altLang="zh-CN" dirty="0" err="1"/>
              <a:t>exc_clear</a:t>
            </a:r>
            <a:r>
              <a:rPr lang="en-US" altLang="zh-CN" dirty="0"/>
              <a:t>', '</a:t>
            </a:r>
            <a:r>
              <a:rPr lang="en-US" altLang="zh-CN" dirty="0" err="1"/>
              <a:t>exc_info</a:t>
            </a:r>
            <a:r>
              <a:rPr lang="en-US" altLang="zh-CN" dirty="0"/>
              <a:t>', '</a:t>
            </a:r>
            <a:r>
              <a:rPr lang="en-US" altLang="zh-CN" dirty="0" err="1"/>
              <a:t>exc_type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excepthook</a:t>
            </a:r>
            <a:r>
              <a:rPr lang="en-US" altLang="zh-CN" dirty="0"/>
              <a:t>', '</a:t>
            </a:r>
            <a:r>
              <a:rPr lang="en-US" altLang="zh-CN" dirty="0" err="1"/>
              <a:t>exec_prefix</a:t>
            </a:r>
            <a:r>
              <a:rPr lang="en-US" altLang="zh-CN" dirty="0"/>
              <a:t>', 'executable', 'exit', '</a:t>
            </a:r>
            <a:r>
              <a:rPr lang="en-US" altLang="zh-CN" dirty="0" err="1"/>
              <a:t>getcheckinterval</a:t>
            </a:r>
            <a:r>
              <a:rPr lang="en-US" altLang="zh-CN" dirty="0"/>
              <a:t>',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191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'</a:t>
            </a:r>
            <a:r>
              <a:rPr lang="en-US" altLang="zh-CN" dirty="0" err="1"/>
              <a:t>getdefaultencoding</a:t>
            </a:r>
            <a:r>
              <a:rPr lang="en-US" altLang="zh-CN" dirty="0"/>
              <a:t>', '</a:t>
            </a:r>
            <a:r>
              <a:rPr lang="en-US" altLang="zh-CN" dirty="0" err="1"/>
              <a:t>getdlopenflags</a:t>
            </a:r>
            <a:r>
              <a:rPr lang="en-US" altLang="zh-CN" dirty="0"/>
              <a:t>', '</a:t>
            </a:r>
            <a:r>
              <a:rPr lang="en-US" altLang="zh-CN" dirty="0" err="1"/>
              <a:t>getfilesystemencoding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getrecursionlimit</a:t>
            </a:r>
            <a:r>
              <a:rPr lang="en-US" altLang="zh-CN" dirty="0"/>
              <a:t>', '</a:t>
            </a:r>
            <a:r>
              <a:rPr lang="en-US" altLang="zh-CN" dirty="0" err="1"/>
              <a:t>getrefcount</a:t>
            </a:r>
            <a:r>
              <a:rPr lang="en-US" altLang="zh-CN" dirty="0"/>
              <a:t>', '</a:t>
            </a:r>
            <a:r>
              <a:rPr lang="en-US" altLang="zh-CN" dirty="0" err="1"/>
              <a:t>hexversion</a:t>
            </a:r>
            <a:r>
              <a:rPr lang="en-US" altLang="zh-CN" dirty="0"/>
              <a:t>', '</a:t>
            </a:r>
            <a:r>
              <a:rPr lang="en-US" altLang="zh-CN" dirty="0" err="1"/>
              <a:t>maxint</a:t>
            </a:r>
            <a:r>
              <a:rPr lang="en-US" altLang="zh-CN" dirty="0"/>
              <a:t>', '</a:t>
            </a:r>
            <a:r>
              <a:rPr lang="en-US" altLang="zh-CN" dirty="0" err="1"/>
              <a:t>maxunicode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meta_path','modules</a:t>
            </a:r>
            <a:r>
              <a:rPr lang="en-US" altLang="zh-CN" dirty="0"/>
              <a:t>', 'path', '</a:t>
            </a:r>
            <a:r>
              <a:rPr lang="en-US" altLang="zh-CN" dirty="0" err="1"/>
              <a:t>path_hooks</a:t>
            </a:r>
            <a:r>
              <a:rPr lang="en-US" altLang="zh-CN" dirty="0"/>
              <a:t>', '</a:t>
            </a:r>
            <a:r>
              <a:rPr lang="en-US" altLang="zh-CN" dirty="0" err="1"/>
              <a:t>path_importer_cache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'platform', 'prefix', 'ps1', 'ps2', '</a:t>
            </a:r>
            <a:r>
              <a:rPr lang="en-US" altLang="zh-CN" dirty="0" err="1"/>
              <a:t>setcheckinterval</a:t>
            </a:r>
            <a:r>
              <a:rPr lang="en-US" altLang="zh-CN" dirty="0"/>
              <a:t>', '</a:t>
            </a:r>
            <a:r>
              <a:rPr lang="en-US" altLang="zh-CN" dirty="0" err="1"/>
              <a:t>setdlopenflags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setprofile</a:t>
            </a:r>
            <a:r>
              <a:rPr lang="en-US" altLang="zh-CN" dirty="0"/>
              <a:t>', '</a:t>
            </a:r>
            <a:r>
              <a:rPr lang="en-US" altLang="zh-CN" dirty="0" err="1"/>
              <a:t>setrecursionlimit</a:t>
            </a:r>
            <a:r>
              <a:rPr lang="en-US" altLang="zh-CN" dirty="0"/>
              <a:t>', '</a:t>
            </a:r>
            <a:r>
              <a:rPr lang="en-US" altLang="zh-CN" dirty="0" err="1"/>
              <a:t>settrace</a:t>
            </a:r>
            <a:r>
              <a:rPr lang="en-US" altLang="zh-CN" dirty="0"/>
              <a:t>', '</a:t>
            </a:r>
            <a:r>
              <a:rPr lang="en-US" altLang="zh-CN" dirty="0" err="1"/>
              <a:t>stderr</a:t>
            </a:r>
            <a:r>
              <a:rPr lang="en-US" altLang="zh-CN" dirty="0"/>
              <a:t>', '</a:t>
            </a:r>
            <a:r>
              <a:rPr lang="en-US" altLang="zh-CN" dirty="0" err="1"/>
              <a:t>stdin</a:t>
            </a:r>
            <a:r>
              <a:rPr lang="en-US" altLang="zh-CN" dirty="0"/>
              <a:t>', '</a:t>
            </a:r>
            <a:r>
              <a:rPr lang="en-US" altLang="zh-CN" dirty="0" err="1"/>
              <a:t>stdout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'version', '</a:t>
            </a:r>
            <a:r>
              <a:rPr lang="en-US" altLang="zh-CN" dirty="0" err="1"/>
              <a:t>version_info</a:t>
            </a:r>
            <a:r>
              <a:rPr lang="en-US" altLang="zh-CN" dirty="0"/>
              <a:t>', '</a:t>
            </a:r>
            <a:r>
              <a:rPr lang="en-US" altLang="zh-CN" dirty="0" err="1"/>
              <a:t>warnoptions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dir</a:t>
            </a:r>
            <a:r>
              <a:rPr lang="en-US" altLang="zh-CN" dirty="0"/>
              <a:t>() # get list of attributes for current module</a:t>
            </a:r>
          </a:p>
          <a:p>
            <a:r>
              <a:rPr lang="en-US" altLang="zh-CN" dirty="0"/>
              <a:t>['__</a:t>
            </a:r>
            <a:r>
              <a:rPr lang="en-US" altLang="zh-CN" dirty="0" err="1"/>
              <a:t>builtins</a:t>
            </a:r>
            <a:r>
              <a:rPr lang="en-US" altLang="zh-CN" dirty="0"/>
              <a:t>__', '__doc__', '__name__', 'sys']</a:t>
            </a:r>
          </a:p>
          <a:p>
            <a:r>
              <a:rPr lang="en-US" altLang="zh-CN" dirty="0"/>
              <a:t>&gt;&gt;&gt;</a:t>
            </a:r>
          </a:p>
          <a:p>
            <a:r>
              <a:rPr lang="en-US" altLang="zh-CN" dirty="0"/>
              <a:t>&gt;&gt;&gt; a = 5 # create a new variable 'a'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dir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['__</a:t>
            </a:r>
            <a:r>
              <a:rPr lang="en-US" altLang="zh-CN" dirty="0" err="1"/>
              <a:t>builtins</a:t>
            </a:r>
            <a:r>
              <a:rPr lang="en-US" altLang="zh-CN" dirty="0"/>
              <a:t>__', '__doc__', '__name__', 'a', 'sys']</a:t>
            </a:r>
          </a:p>
          <a:p>
            <a:r>
              <a:rPr lang="en-US" altLang="zh-CN" dirty="0"/>
              <a:t>&gt;&gt;&gt;</a:t>
            </a:r>
          </a:p>
          <a:p>
            <a:r>
              <a:rPr lang="en-US" altLang="zh-CN" dirty="0"/>
              <a:t>&gt;&gt;&gt; del a # delete/remove a name</a:t>
            </a:r>
          </a:p>
          <a:p>
            <a:r>
              <a:rPr lang="en-US" altLang="zh-CN" dirty="0"/>
              <a:t>&gt;&gt;&gt;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dir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['__</a:t>
            </a:r>
            <a:r>
              <a:rPr lang="en-US" altLang="zh-CN" dirty="0" err="1"/>
              <a:t>builtins</a:t>
            </a:r>
            <a:r>
              <a:rPr lang="en-US" altLang="zh-CN" dirty="0"/>
              <a:t>__', '__doc__', '__name__', 'sys']</a:t>
            </a:r>
          </a:p>
          <a:p>
            <a:r>
              <a:rPr lang="en-US" altLang="zh-CN" dirty="0"/>
              <a:t>&gt;&gt;&gt;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69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zh-CN" altLang="en-US" dirty="0" smtClean="0"/>
              <a:t>源文件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启动你选择的编辑器，输入下面这段程序，然后把它保存为</a:t>
            </a:r>
            <a:r>
              <a:rPr lang="en-US" altLang="zh-CN" dirty="0"/>
              <a:t>helloworld.py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# Filename : helloworld.py</a:t>
            </a:r>
          </a:p>
          <a:p>
            <a:r>
              <a:rPr lang="en-US" altLang="zh-CN" dirty="0"/>
              <a:t>print 'Hello </a:t>
            </a:r>
            <a:r>
              <a:rPr lang="en-US" altLang="zh-CN" dirty="0" smtClean="0"/>
              <a:t>World’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为了运行这个程序，请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cmd</a:t>
            </a:r>
            <a:r>
              <a:rPr lang="zh-CN" altLang="en-US" dirty="0" smtClean="0"/>
              <a:t>（</a:t>
            </a:r>
            <a:r>
              <a:rPr lang="en-US" altLang="zh-CN" dirty="0"/>
              <a:t>Linux</a:t>
            </a:r>
            <a:r>
              <a:rPr lang="zh-CN" altLang="en-US" dirty="0"/>
              <a:t>终端或者</a:t>
            </a:r>
            <a:r>
              <a:rPr lang="en-US" altLang="zh-CN" dirty="0"/>
              <a:t>DOS</a:t>
            </a:r>
            <a:r>
              <a:rPr lang="zh-CN" altLang="en-US" dirty="0"/>
              <a:t>提示符），然后键入命令</a:t>
            </a:r>
            <a:r>
              <a:rPr lang="en-US" altLang="zh-CN" dirty="0" smtClean="0"/>
              <a:t>python helloworld.py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最初的步骤</a:t>
            </a:r>
          </a:p>
        </p:txBody>
      </p:sp>
    </p:spTree>
    <p:extLst>
      <p:ext uri="{BB962C8B-B14F-4D97-AF65-F5344CB8AC3E}">
        <p14:creationId xmlns:p14="http://schemas.microsoft.com/office/powerpoint/2010/main" val="2542352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最初的步骤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基本概念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运算符与表达式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控制流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模块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</a:rPr>
              <a:t>数据结构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简明教程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8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列表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list</a:t>
            </a:r>
            <a:r>
              <a:rPr lang="zh-CN" altLang="en-US" dirty="0"/>
              <a:t>是处理一组有序项目的数据结构，即你可以在一个列表中存储一个 序列 的项目。假想你</a:t>
            </a:r>
            <a:r>
              <a:rPr lang="zh-CN" altLang="en-US" dirty="0" smtClean="0"/>
              <a:t>有一</a:t>
            </a:r>
            <a:r>
              <a:rPr lang="zh-CN" altLang="en-US" dirty="0"/>
              <a:t>个购物列表，上面记载着你要买的东西，你就容易理解列表了。只不过在你的购物表上，</a:t>
            </a:r>
            <a:r>
              <a:rPr lang="zh-CN" altLang="en-US" dirty="0" smtClean="0"/>
              <a:t>可能</a:t>
            </a:r>
            <a:r>
              <a:rPr lang="zh-CN" altLang="en-US" dirty="0"/>
              <a:t>每样东西都独自占有一行，而在</a:t>
            </a:r>
            <a:r>
              <a:rPr lang="en-US" altLang="zh-CN" dirty="0"/>
              <a:t>Python</a:t>
            </a:r>
            <a:r>
              <a:rPr lang="zh-CN" altLang="en-US" dirty="0"/>
              <a:t>中，你在每个项目之间用逗号分割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person=[‘student’, ‘teacher’, ‘professor’]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列表中的项目应该包括在方括号中，这样</a:t>
            </a:r>
            <a:r>
              <a:rPr lang="en-US" altLang="zh-CN" dirty="0"/>
              <a:t>Python</a:t>
            </a:r>
            <a:r>
              <a:rPr lang="zh-CN" altLang="en-US" dirty="0"/>
              <a:t>就知道你是在指明一个列表。一旦你创建了</a:t>
            </a:r>
            <a:r>
              <a:rPr lang="zh-CN" altLang="en-US" dirty="0" smtClean="0"/>
              <a:t>一个</a:t>
            </a:r>
            <a:r>
              <a:rPr lang="zh-CN" altLang="en-US" dirty="0"/>
              <a:t>列表，你可以添加、删除或是搜索列表中的项目。由于你可以增加或删除项目，我们说</a:t>
            </a:r>
            <a:r>
              <a:rPr lang="zh-CN" altLang="en-US" dirty="0" smtClean="0"/>
              <a:t>列表是 </a:t>
            </a:r>
            <a:r>
              <a:rPr lang="zh-CN" altLang="en-US" dirty="0"/>
              <a:t>可变的 数据类型，即这种类型是可以被改变的。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0215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# Filename: using_list.py</a:t>
            </a:r>
          </a:p>
          <a:p>
            <a:r>
              <a:rPr lang="en-US" altLang="zh-CN" dirty="0"/>
              <a:t># This is my shopping list</a:t>
            </a:r>
          </a:p>
          <a:p>
            <a:r>
              <a:rPr lang="en-US" altLang="zh-CN" dirty="0" err="1"/>
              <a:t>shoplist</a:t>
            </a:r>
            <a:r>
              <a:rPr lang="en-US" altLang="zh-CN" dirty="0"/>
              <a:t> = ['apple', 'mango', 'carrot', 'banana']</a:t>
            </a:r>
          </a:p>
          <a:p>
            <a:r>
              <a:rPr lang="en-US" altLang="zh-CN" dirty="0"/>
              <a:t>print 'I have',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shoplist</a:t>
            </a:r>
            <a:r>
              <a:rPr lang="en-US" altLang="zh-CN" dirty="0"/>
              <a:t>),'items to purchase.'</a:t>
            </a:r>
          </a:p>
          <a:p>
            <a:r>
              <a:rPr lang="en-US" altLang="zh-CN" dirty="0"/>
              <a:t>print 'These items are:', # Notice the comma at end of the line</a:t>
            </a:r>
          </a:p>
          <a:p>
            <a:r>
              <a:rPr lang="en-US" altLang="zh-CN" dirty="0"/>
              <a:t>for item in </a:t>
            </a:r>
            <a:r>
              <a:rPr lang="en-US" altLang="zh-CN" dirty="0" err="1"/>
              <a:t>shoplist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/>
              <a:t>item,</a:t>
            </a:r>
          </a:p>
          <a:p>
            <a:r>
              <a:rPr lang="en-US" altLang="zh-CN" dirty="0" smtClean="0"/>
              <a:t>print </a:t>
            </a:r>
            <a:r>
              <a:rPr lang="en-US" altLang="zh-CN" dirty="0"/>
              <a:t>'\</a:t>
            </a:r>
            <a:r>
              <a:rPr lang="en-US" altLang="zh-CN" dirty="0" err="1"/>
              <a:t>nI</a:t>
            </a:r>
            <a:r>
              <a:rPr lang="en-US" altLang="zh-CN" dirty="0"/>
              <a:t> also have to buy rice.'</a:t>
            </a:r>
          </a:p>
          <a:p>
            <a:r>
              <a:rPr lang="en-US" altLang="zh-CN" dirty="0" err="1"/>
              <a:t>shoplist.append</a:t>
            </a:r>
            <a:r>
              <a:rPr lang="en-US" altLang="zh-CN" dirty="0"/>
              <a:t>('rice')</a:t>
            </a:r>
          </a:p>
          <a:p>
            <a:r>
              <a:rPr lang="en-US" altLang="zh-CN" dirty="0"/>
              <a:t>print 'My shopping list is now', </a:t>
            </a:r>
            <a:r>
              <a:rPr lang="en-US" altLang="zh-CN" dirty="0" err="1"/>
              <a:t>shoplist</a:t>
            </a:r>
            <a:endParaRPr lang="en-US" altLang="zh-CN" dirty="0"/>
          </a:p>
          <a:p>
            <a:r>
              <a:rPr lang="en-US" altLang="zh-CN" dirty="0"/>
              <a:t>print 'I will sort my list now'</a:t>
            </a:r>
          </a:p>
          <a:p>
            <a:r>
              <a:rPr lang="en-US" altLang="zh-CN" dirty="0" err="1"/>
              <a:t>shoplist.sort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 'Sorted shopping list is', </a:t>
            </a:r>
            <a:r>
              <a:rPr lang="en-US" altLang="zh-CN" dirty="0" err="1"/>
              <a:t>shoplist</a:t>
            </a:r>
            <a:endParaRPr lang="en-US" altLang="zh-CN" dirty="0"/>
          </a:p>
          <a:p>
            <a:r>
              <a:rPr lang="en-US" altLang="zh-CN" dirty="0"/>
              <a:t>print 'The first item I will buy is', </a:t>
            </a:r>
            <a:r>
              <a:rPr lang="en-US" altLang="zh-CN" dirty="0" err="1"/>
              <a:t>shoplist</a:t>
            </a:r>
            <a:r>
              <a:rPr lang="en-US" altLang="zh-CN" dirty="0"/>
              <a:t>[0]</a:t>
            </a:r>
          </a:p>
          <a:p>
            <a:r>
              <a:rPr lang="en-US" altLang="zh-CN" dirty="0" err="1"/>
              <a:t>olditem</a:t>
            </a:r>
            <a:r>
              <a:rPr lang="en-US" altLang="zh-CN" dirty="0"/>
              <a:t> = </a:t>
            </a:r>
            <a:r>
              <a:rPr lang="en-US" altLang="zh-CN" dirty="0" err="1"/>
              <a:t>shoplist</a:t>
            </a:r>
            <a:r>
              <a:rPr lang="en-US" altLang="zh-CN" dirty="0"/>
              <a:t>[0]</a:t>
            </a:r>
          </a:p>
          <a:p>
            <a:r>
              <a:rPr lang="en-US" altLang="zh-CN" dirty="0"/>
              <a:t>del </a:t>
            </a:r>
            <a:r>
              <a:rPr lang="en-US" altLang="zh-CN" dirty="0" err="1"/>
              <a:t>shoplist</a:t>
            </a:r>
            <a:r>
              <a:rPr lang="en-US" altLang="zh-CN" dirty="0"/>
              <a:t>[0]</a:t>
            </a:r>
          </a:p>
          <a:p>
            <a:r>
              <a:rPr lang="en-US" altLang="zh-CN" dirty="0"/>
              <a:t>print 'I bought the', </a:t>
            </a:r>
            <a:r>
              <a:rPr lang="en-US" altLang="zh-CN" dirty="0" err="1"/>
              <a:t>olditem</a:t>
            </a:r>
            <a:endParaRPr lang="en-US" altLang="zh-CN" dirty="0"/>
          </a:p>
          <a:p>
            <a:r>
              <a:rPr lang="en-US" altLang="zh-CN" dirty="0"/>
              <a:t>print 'My shopping list is now', </a:t>
            </a:r>
            <a:r>
              <a:rPr lang="en-US" altLang="zh-CN" dirty="0" err="1"/>
              <a:t>shoplist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38157151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元组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元组和列表十分类似，只不过元组和字符串一样是 不可变的 即你不能修改元组。元组通过圆括号</a:t>
            </a:r>
            <a:r>
              <a:rPr lang="zh-CN" altLang="en-US" dirty="0"/>
              <a:t>中用逗号分割的项目定义。元组通常用在使语句或用户定义的函数能够安全地采用一组</a:t>
            </a:r>
            <a:r>
              <a:rPr lang="zh-CN" altLang="en-US" dirty="0" smtClean="0"/>
              <a:t>值的</a:t>
            </a:r>
            <a:r>
              <a:rPr lang="zh-CN" altLang="en-US" dirty="0"/>
              <a:t>时候，即被使用的元组的值不会改变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person</a:t>
            </a:r>
            <a:r>
              <a:rPr lang="en-US" altLang="zh-CN" dirty="0" smtClean="0"/>
              <a:t>=</a:t>
            </a:r>
            <a:r>
              <a:rPr lang="en-US" altLang="zh-CN" dirty="0"/>
              <a:t>(</a:t>
            </a:r>
            <a:r>
              <a:rPr lang="en-US" altLang="zh-CN" dirty="0" smtClean="0"/>
              <a:t>‘</a:t>
            </a:r>
            <a:r>
              <a:rPr lang="en-US" altLang="zh-CN" dirty="0"/>
              <a:t>student’, ‘teacher’, ‘professor</a:t>
            </a:r>
            <a:r>
              <a:rPr lang="en-US" altLang="zh-CN" dirty="0" smtClean="0"/>
              <a:t>’)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一句话概括：列表可变，元组不可变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3941820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# Filename: using_tuple.py</a:t>
            </a:r>
          </a:p>
          <a:p>
            <a:r>
              <a:rPr lang="en-US" altLang="zh-CN" dirty="0"/>
              <a:t>zoo = ('wolf', 'elephant', 'penguin')</a:t>
            </a:r>
          </a:p>
          <a:p>
            <a:r>
              <a:rPr lang="en-US" altLang="zh-CN" dirty="0"/>
              <a:t>print 'Number of animals in the zoo is', </a:t>
            </a:r>
            <a:r>
              <a:rPr lang="en-US" altLang="zh-CN" dirty="0" err="1"/>
              <a:t>len</a:t>
            </a:r>
            <a:r>
              <a:rPr lang="en-US" altLang="zh-CN" dirty="0"/>
              <a:t>(zoo)</a:t>
            </a:r>
          </a:p>
          <a:p>
            <a:r>
              <a:rPr lang="en-US" altLang="zh-CN" dirty="0" err="1"/>
              <a:t>new_zoo</a:t>
            </a:r>
            <a:r>
              <a:rPr lang="en-US" altLang="zh-CN" dirty="0"/>
              <a:t> = ('monkey', 'dolphin', zoo)</a:t>
            </a:r>
          </a:p>
          <a:p>
            <a:r>
              <a:rPr lang="en-US" altLang="zh-CN" dirty="0"/>
              <a:t>print 'Number of animals in the new zoo is',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new_zoo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 'All animals in new zoo are', </a:t>
            </a:r>
            <a:r>
              <a:rPr lang="en-US" altLang="zh-CN" dirty="0" err="1"/>
              <a:t>new_zoo</a:t>
            </a:r>
            <a:endParaRPr lang="en-US" altLang="zh-CN" dirty="0"/>
          </a:p>
          <a:p>
            <a:r>
              <a:rPr lang="en-US" altLang="zh-CN" dirty="0"/>
              <a:t>print 'Animals brought from old zoo are', </a:t>
            </a:r>
            <a:r>
              <a:rPr lang="en-US" altLang="zh-CN" dirty="0" err="1"/>
              <a:t>new_zoo</a:t>
            </a:r>
            <a:r>
              <a:rPr lang="en-US" altLang="zh-CN" dirty="0"/>
              <a:t>[2]</a:t>
            </a:r>
          </a:p>
          <a:p>
            <a:r>
              <a:rPr lang="en-US" altLang="zh-CN" dirty="0"/>
              <a:t>print 'Last animal brought from old zoo is', </a:t>
            </a:r>
            <a:r>
              <a:rPr lang="en-US" altLang="zh-CN" dirty="0" err="1"/>
              <a:t>new_zoo</a:t>
            </a:r>
            <a:r>
              <a:rPr lang="en-US" altLang="zh-CN" dirty="0"/>
              <a:t>[2][2]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4035955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元组最</a:t>
            </a:r>
            <a:r>
              <a:rPr lang="zh-CN" altLang="en-US" dirty="0" smtClean="0"/>
              <a:t>通常的</a:t>
            </a:r>
            <a:r>
              <a:rPr lang="zh-CN" altLang="en-US" dirty="0"/>
              <a:t>用法是用在打印语句中，下面是一个例子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# Filename: print_tuple.py</a:t>
            </a:r>
          </a:p>
          <a:p>
            <a:r>
              <a:rPr lang="en-US" altLang="zh-CN" dirty="0"/>
              <a:t>age = 22</a:t>
            </a:r>
          </a:p>
          <a:p>
            <a:r>
              <a:rPr lang="en-US" altLang="zh-CN" dirty="0"/>
              <a:t>name = '</a:t>
            </a:r>
            <a:r>
              <a:rPr lang="en-US" altLang="zh-CN" dirty="0" err="1"/>
              <a:t>Swaroop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print '%s is %d years old' % (name, age)</a:t>
            </a:r>
          </a:p>
          <a:p>
            <a:r>
              <a:rPr lang="en-US" altLang="zh-CN" dirty="0"/>
              <a:t>print 'Why is %s playing with that python?' % name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19399976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字典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字典类似于你通过联系人名字查找地址和联系人详细情况的地址簿，即，我们把键（名字）</a:t>
            </a:r>
            <a:r>
              <a:rPr lang="zh-CN" altLang="en-US" dirty="0" smtClean="0"/>
              <a:t>和值</a:t>
            </a:r>
            <a:r>
              <a:rPr lang="zh-CN" altLang="en-US" dirty="0"/>
              <a:t>（详细情况）联系在一起。注意，键必须是唯一的，就像如果有两个人恰巧同名的话，你</a:t>
            </a:r>
            <a:r>
              <a:rPr lang="zh-CN" altLang="en-US" dirty="0" smtClean="0"/>
              <a:t>无法</a:t>
            </a:r>
            <a:r>
              <a:rPr lang="zh-CN" altLang="en-US" dirty="0"/>
              <a:t>找到正确的信息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你只能使用不可变的对象（比如字符串）来作为字典的键，但是你可以把不可变或</a:t>
            </a:r>
            <a:r>
              <a:rPr lang="zh-CN" altLang="en-US" dirty="0" smtClean="0"/>
              <a:t>可变的</a:t>
            </a:r>
            <a:r>
              <a:rPr lang="zh-CN" altLang="en-US" dirty="0"/>
              <a:t>对象作为字典的值。基本说来就是，你应该只使用简单的对象作为键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键值对在字典中以这样的方式标记：</a:t>
            </a:r>
            <a:r>
              <a:rPr lang="en-US" altLang="zh-CN" dirty="0"/>
              <a:t>d = {key1 : value1, key2 : value2 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 smtClean="0"/>
              <a:t>Person={‘</a:t>
            </a:r>
            <a:r>
              <a:rPr lang="en-US" altLang="zh-CN" dirty="0" err="1" smtClean="0"/>
              <a:t>wang</a:t>
            </a:r>
            <a:r>
              <a:rPr lang="en-US" altLang="zh-CN" dirty="0" smtClean="0"/>
              <a:t>’: 1, ‘</a:t>
            </a:r>
            <a:r>
              <a:rPr lang="en-US" altLang="zh-CN" dirty="0" err="1" smtClean="0"/>
              <a:t>zhang</a:t>
            </a:r>
            <a:r>
              <a:rPr lang="en-US" altLang="zh-CN" dirty="0" smtClean="0"/>
              <a:t>’: 2}</a:t>
            </a:r>
          </a:p>
          <a:p>
            <a:r>
              <a:rPr lang="en-US" altLang="zh-CN" dirty="0" smtClean="0"/>
              <a:t>Person={}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34636748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# Filename: using_dict.py</a:t>
            </a:r>
          </a:p>
          <a:p>
            <a:r>
              <a:rPr lang="en-US" altLang="zh-CN" dirty="0"/>
              <a:t># 'ab' is short for '</a:t>
            </a:r>
            <a:r>
              <a:rPr lang="en-US" altLang="zh-CN" dirty="0" err="1"/>
              <a:t>a'ddress'b'ook</a:t>
            </a:r>
            <a:endParaRPr lang="en-US" altLang="zh-CN" dirty="0"/>
          </a:p>
          <a:p>
            <a:r>
              <a:rPr lang="en-US" altLang="zh-CN" dirty="0"/>
              <a:t>ab = { '</a:t>
            </a:r>
            <a:r>
              <a:rPr lang="en-US" altLang="zh-CN" dirty="0" err="1"/>
              <a:t>Swaroop</a:t>
            </a:r>
            <a:r>
              <a:rPr lang="en-US" altLang="zh-CN" dirty="0"/>
              <a:t>' : 'swaroopch@byteofpython.info',</a:t>
            </a:r>
          </a:p>
          <a:p>
            <a:r>
              <a:rPr lang="en-US" altLang="zh-CN" dirty="0"/>
              <a:t>'Larry' : 'larry@wall.org',</a:t>
            </a:r>
          </a:p>
          <a:p>
            <a:r>
              <a:rPr lang="en-US" altLang="zh-CN" dirty="0"/>
              <a:t>'Matsumoto' : 'matz@ruby-lang.org',</a:t>
            </a:r>
          </a:p>
          <a:p>
            <a:r>
              <a:rPr lang="en-US" altLang="zh-CN" dirty="0"/>
              <a:t>'Spammer' : 'spammer@hotmail.com'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print "</a:t>
            </a:r>
            <a:r>
              <a:rPr lang="en-US" altLang="zh-CN" dirty="0" err="1"/>
              <a:t>Swaroop's</a:t>
            </a:r>
            <a:r>
              <a:rPr lang="en-US" altLang="zh-CN" dirty="0"/>
              <a:t> address is %s" % ab['</a:t>
            </a:r>
            <a:r>
              <a:rPr lang="en-US" altLang="zh-CN" dirty="0" err="1"/>
              <a:t>Swaroop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# Adding a key/value pair</a:t>
            </a:r>
          </a:p>
          <a:p>
            <a:r>
              <a:rPr lang="en-US" altLang="zh-CN" dirty="0"/>
              <a:t>ab['Guido'] = 'guido@python.org'</a:t>
            </a:r>
          </a:p>
          <a:p>
            <a:r>
              <a:rPr lang="en-US" altLang="zh-CN" dirty="0"/>
              <a:t># Deleting a key/value pair</a:t>
            </a:r>
          </a:p>
          <a:p>
            <a:r>
              <a:rPr lang="en-US" altLang="zh-CN" dirty="0"/>
              <a:t>del ab['Spammer']</a:t>
            </a:r>
          </a:p>
          <a:p>
            <a:r>
              <a:rPr lang="en-US" altLang="zh-CN" dirty="0"/>
              <a:t>print '\</a:t>
            </a:r>
            <a:r>
              <a:rPr lang="en-US" altLang="zh-CN" dirty="0" err="1"/>
              <a:t>nThere</a:t>
            </a:r>
            <a:r>
              <a:rPr lang="en-US" altLang="zh-CN" dirty="0"/>
              <a:t> are %d contacts in the address-book\n' % </a:t>
            </a:r>
            <a:r>
              <a:rPr lang="en-US" altLang="zh-CN" dirty="0" err="1"/>
              <a:t>len</a:t>
            </a:r>
            <a:r>
              <a:rPr lang="en-US" altLang="zh-CN" dirty="0"/>
              <a:t>(ab)</a:t>
            </a:r>
          </a:p>
          <a:p>
            <a:r>
              <a:rPr lang="en-US" altLang="zh-CN" dirty="0"/>
              <a:t>for name, address in </a:t>
            </a:r>
            <a:r>
              <a:rPr lang="en-US" altLang="zh-CN" dirty="0" err="1"/>
              <a:t>ab.items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print 'Contact %s at %s' % (name, address)</a:t>
            </a:r>
          </a:p>
          <a:p>
            <a:r>
              <a:rPr lang="en-US" altLang="zh-CN" dirty="0"/>
              <a:t>if 'Guido' in ab: # OR </a:t>
            </a:r>
            <a:r>
              <a:rPr lang="en-US" altLang="zh-CN" dirty="0" err="1"/>
              <a:t>ab.has_key</a:t>
            </a:r>
            <a:r>
              <a:rPr lang="en-US" altLang="zh-CN" dirty="0"/>
              <a:t>('Guido')</a:t>
            </a:r>
          </a:p>
          <a:p>
            <a:r>
              <a:rPr lang="en-US" altLang="zh-CN" dirty="0"/>
              <a:t>print "\</a:t>
            </a:r>
            <a:r>
              <a:rPr lang="en-US" altLang="zh-CN" dirty="0" err="1"/>
              <a:t>nGuido's</a:t>
            </a:r>
            <a:r>
              <a:rPr lang="en-US" altLang="zh-CN" dirty="0"/>
              <a:t> address is %s" % ab['Guido']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17307024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序列</a:t>
            </a:r>
            <a:endParaRPr lang="en-US" altLang="zh-CN" dirty="0" smtClean="0"/>
          </a:p>
          <a:p>
            <a:r>
              <a:rPr lang="zh-CN" altLang="en-US" dirty="0" smtClean="0"/>
              <a:t>    列表</a:t>
            </a:r>
            <a:r>
              <a:rPr lang="zh-CN" altLang="en-US" dirty="0"/>
              <a:t>、元组和字符串都是序列，但是序列是什么，它们为什么如此特别呢？序列的两个主要</a:t>
            </a:r>
            <a:r>
              <a:rPr lang="zh-CN" altLang="en-US" dirty="0" smtClean="0"/>
              <a:t>特点</a:t>
            </a:r>
            <a:r>
              <a:rPr lang="zh-CN" altLang="en-US" dirty="0"/>
              <a:t>是索引操作符和切片操作符。索引操作符让我们可以从序列中抓取一个特定项目。切片</a:t>
            </a:r>
            <a:r>
              <a:rPr lang="zh-CN" altLang="en-US" dirty="0" smtClean="0"/>
              <a:t>操作符</a:t>
            </a:r>
            <a:r>
              <a:rPr lang="zh-CN" altLang="en-US" dirty="0"/>
              <a:t>让我们能够获取序列的一个切片，即一部分序列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shoplist</a:t>
            </a:r>
            <a:r>
              <a:rPr lang="en-US" altLang="zh-CN" dirty="0"/>
              <a:t> = ['apple', 'mango', 'carrot', 'banana</a:t>
            </a:r>
            <a:r>
              <a:rPr lang="en-US" altLang="zh-CN" dirty="0" smtClean="0"/>
              <a:t>']</a:t>
            </a:r>
          </a:p>
          <a:p>
            <a:r>
              <a:rPr lang="en-US" altLang="zh-CN" dirty="0" err="1" smtClean="0"/>
              <a:t>shoplist</a:t>
            </a:r>
            <a:r>
              <a:rPr lang="en-US" altLang="zh-CN" dirty="0" smtClean="0"/>
              <a:t>[2]</a:t>
            </a:r>
          </a:p>
          <a:p>
            <a:r>
              <a:rPr lang="en-US" altLang="zh-CN" dirty="0" err="1" smtClean="0"/>
              <a:t>shoplist</a:t>
            </a:r>
            <a:r>
              <a:rPr lang="en-US" altLang="zh-CN" dirty="0" smtClean="0"/>
              <a:t>[1:3]</a:t>
            </a:r>
          </a:p>
          <a:p>
            <a:r>
              <a:rPr lang="en-US" altLang="zh-CN" dirty="0" err="1" smtClean="0"/>
              <a:t>shoplist</a:t>
            </a:r>
            <a:r>
              <a:rPr lang="en-US" altLang="zh-CN" dirty="0" smtClean="0"/>
              <a:t>[3:-1]</a:t>
            </a:r>
          </a:p>
          <a:p>
            <a:r>
              <a:rPr lang="en-US" altLang="zh-CN" dirty="0" err="1" smtClean="0"/>
              <a:t>shoplist</a:t>
            </a:r>
            <a:r>
              <a:rPr lang="en-US" altLang="zh-CN" dirty="0" smtClean="0"/>
              <a:t>[:]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5602473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# Filename: seq.py</a:t>
            </a:r>
          </a:p>
          <a:p>
            <a:r>
              <a:rPr lang="en-US" altLang="zh-CN" dirty="0" err="1"/>
              <a:t>shoplist</a:t>
            </a:r>
            <a:r>
              <a:rPr lang="en-US" altLang="zh-CN" dirty="0"/>
              <a:t> = ['apple', 'mango', 'carrot', 'banana']</a:t>
            </a:r>
          </a:p>
          <a:p>
            <a:r>
              <a:rPr lang="en-US" altLang="zh-CN" dirty="0"/>
              <a:t># Indexing or 'Subscription' operation</a:t>
            </a:r>
          </a:p>
          <a:p>
            <a:r>
              <a:rPr lang="en-US" altLang="zh-CN" dirty="0"/>
              <a:t>print 'Item 0 is', </a:t>
            </a:r>
            <a:r>
              <a:rPr lang="en-US" altLang="zh-CN" dirty="0" err="1"/>
              <a:t>shoplist</a:t>
            </a:r>
            <a:r>
              <a:rPr lang="en-US" altLang="zh-CN" dirty="0"/>
              <a:t>[0]</a:t>
            </a:r>
          </a:p>
          <a:p>
            <a:r>
              <a:rPr lang="en-US" altLang="zh-CN" dirty="0"/>
              <a:t>print 'Item 1 is', </a:t>
            </a:r>
            <a:r>
              <a:rPr lang="en-US" altLang="zh-CN" dirty="0" err="1"/>
              <a:t>shoplist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print 'Item 2 is', </a:t>
            </a:r>
            <a:r>
              <a:rPr lang="en-US" altLang="zh-CN" dirty="0" err="1"/>
              <a:t>shoplist</a:t>
            </a:r>
            <a:r>
              <a:rPr lang="en-US" altLang="zh-CN" dirty="0"/>
              <a:t>[2]</a:t>
            </a:r>
          </a:p>
          <a:p>
            <a:r>
              <a:rPr lang="en-US" altLang="zh-CN" dirty="0"/>
              <a:t>print 'Item 3 is', </a:t>
            </a:r>
            <a:r>
              <a:rPr lang="en-US" altLang="zh-CN" dirty="0" err="1"/>
              <a:t>shoplist</a:t>
            </a:r>
            <a:r>
              <a:rPr lang="en-US" altLang="zh-CN" dirty="0"/>
              <a:t>[3]</a:t>
            </a:r>
          </a:p>
          <a:p>
            <a:r>
              <a:rPr lang="en-US" altLang="zh-CN" dirty="0"/>
              <a:t>print 'Item -1 is', </a:t>
            </a:r>
            <a:r>
              <a:rPr lang="en-US" altLang="zh-CN" dirty="0" err="1"/>
              <a:t>shoplist</a:t>
            </a:r>
            <a:r>
              <a:rPr lang="en-US" altLang="zh-CN" dirty="0"/>
              <a:t>[-1]</a:t>
            </a:r>
          </a:p>
          <a:p>
            <a:r>
              <a:rPr lang="en-US" altLang="zh-CN" dirty="0"/>
              <a:t>print 'Item -2 is', </a:t>
            </a:r>
            <a:r>
              <a:rPr lang="en-US" altLang="zh-CN" dirty="0" err="1"/>
              <a:t>shoplist</a:t>
            </a:r>
            <a:r>
              <a:rPr lang="en-US" altLang="zh-CN" dirty="0"/>
              <a:t>[-2]</a:t>
            </a:r>
          </a:p>
          <a:p>
            <a:r>
              <a:rPr lang="en-US" altLang="zh-CN" dirty="0"/>
              <a:t># Slicing on a list</a:t>
            </a:r>
          </a:p>
          <a:p>
            <a:r>
              <a:rPr lang="en-US" altLang="zh-CN" dirty="0"/>
              <a:t>print 'Item 1 to 3 is', </a:t>
            </a:r>
            <a:r>
              <a:rPr lang="en-US" altLang="zh-CN" dirty="0" err="1"/>
              <a:t>shoplist</a:t>
            </a:r>
            <a:r>
              <a:rPr lang="en-US" altLang="zh-CN" dirty="0"/>
              <a:t>[1:3]</a:t>
            </a:r>
          </a:p>
          <a:p>
            <a:r>
              <a:rPr lang="en-US" altLang="zh-CN" dirty="0"/>
              <a:t>print 'Item 2 to end is', </a:t>
            </a:r>
            <a:r>
              <a:rPr lang="en-US" altLang="zh-CN" dirty="0" err="1"/>
              <a:t>shoplist</a:t>
            </a:r>
            <a:r>
              <a:rPr lang="en-US" altLang="zh-CN" dirty="0"/>
              <a:t>[2:]</a:t>
            </a:r>
          </a:p>
          <a:p>
            <a:r>
              <a:rPr lang="en-US" altLang="zh-CN" dirty="0"/>
              <a:t>print 'Item 1 to -1 is', </a:t>
            </a:r>
            <a:r>
              <a:rPr lang="en-US" altLang="zh-CN" dirty="0" err="1"/>
              <a:t>shoplist</a:t>
            </a:r>
            <a:r>
              <a:rPr lang="en-US" altLang="zh-CN" dirty="0"/>
              <a:t>[1:-1]</a:t>
            </a:r>
          </a:p>
          <a:p>
            <a:r>
              <a:rPr lang="en-US" altLang="zh-CN" dirty="0"/>
              <a:t>print 'Item start to end is', </a:t>
            </a:r>
            <a:r>
              <a:rPr lang="en-US" altLang="zh-CN" dirty="0" err="1"/>
              <a:t>shoplist</a:t>
            </a:r>
            <a:r>
              <a:rPr lang="en-US" altLang="zh-CN" dirty="0"/>
              <a:t>[:]</a:t>
            </a:r>
          </a:p>
          <a:p>
            <a:r>
              <a:rPr lang="en-US" altLang="zh-CN" dirty="0"/>
              <a:t># Slicing on a string</a:t>
            </a:r>
          </a:p>
          <a:p>
            <a:r>
              <a:rPr lang="en-US" altLang="zh-CN" dirty="0"/>
              <a:t>name = '</a:t>
            </a:r>
            <a:r>
              <a:rPr lang="en-US" altLang="zh-CN" dirty="0" err="1"/>
              <a:t>swaroop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print 'characters 1 to 3 is', name[1:3]</a:t>
            </a:r>
          </a:p>
          <a:p>
            <a:r>
              <a:rPr lang="en-US" altLang="zh-CN" dirty="0"/>
              <a:t>print 'characters 2 to end is', name[2:]</a:t>
            </a:r>
          </a:p>
          <a:p>
            <a:r>
              <a:rPr lang="en-US" altLang="zh-CN" dirty="0"/>
              <a:t>print 'characters 1 to -1 is', name[1:-1]</a:t>
            </a:r>
          </a:p>
          <a:p>
            <a:r>
              <a:rPr lang="en-US" altLang="zh-CN" dirty="0"/>
              <a:t>print 'characters start to end is', name[:]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185552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369" y="1268413"/>
            <a:ext cx="8127261" cy="48577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最初的步骤</a:t>
            </a:r>
          </a:p>
        </p:txBody>
      </p:sp>
    </p:spTree>
    <p:extLst>
      <p:ext uri="{BB962C8B-B14F-4D97-AF65-F5344CB8AC3E}">
        <p14:creationId xmlns:p14="http://schemas.microsoft.com/office/powerpoint/2010/main" val="14452220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当你创建一个对象并给它赋一个变量的时候，这个变量仅仅 引用 那个对象，而不是表示</a:t>
            </a:r>
            <a:r>
              <a:rPr lang="zh-CN" altLang="en-US" dirty="0" smtClean="0"/>
              <a:t>这个对象</a:t>
            </a:r>
            <a:r>
              <a:rPr lang="zh-CN" altLang="en-US" dirty="0"/>
              <a:t>本身！也就是说，变量名指向你计算机中存储那个对象的内存。这被称作名称到对象的</a:t>
            </a:r>
            <a:r>
              <a:rPr lang="zh-CN" altLang="en-US" dirty="0" smtClean="0"/>
              <a:t>绑定。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40393308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# Filename: reference.py</a:t>
            </a:r>
          </a:p>
          <a:p>
            <a:r>
              <a:rPr lang="en-US" altLang="zh-CN" dirty="0"/>
              <a:t>print 'Simple Assignment'</a:t>
            </a:r>
          </a:p>
          <a:p>
            <a:r>
              <a:rPr lang="en-US" altLang="zh-CN" dirty="0" err="1"/>
              <a:t>shoplist</a:t>
            </a:r>
            <a:r>
              <a:rPr lang="en-US" altLang="zh-CN" dirty="0"/>
              <a:t> = ['apple', 'mango', 'carrot', 'banana']</a:t>
            </a:r>
          </a:p>
          <a:p>
            <a:r>
              <a:rPr lang="en-US" altLang="zh-CN" dirty="0" err="1"/>
              <a:t>mylist</a:t>
            </a:r>
            <a:r>
              <a:rPr lang="en-US" altLang="zh-CN" dirty="0"/>
              <a:t> = </a:t>
            </a:r>
            <a:r>
              <a:rPr lang="en-US" altLang="zh-CN" dirty="0" err="1"/>
              <a:t>shoplist</a:t>
            </a:r>
            <a:r>
              <a:rPr lang="en-US" altLang="zh-CN" dirty="0"/>
              <a:t> # </a:t>
            </a:r>
            <a:r>
              <a:rPr lang="en-US" altLang="zh-CN" dirty="0" err="1"/>
              <a:t>mylist</a:t>
            </a:r>
            <a:r>
              <a:rPr lang="en-US" altLang="zh-CN" dirty="0"/>
              <a:t> is just another name pointing to the same object!</a:t>
            </a:r>
          </a:p>
          <a:p>
            <a:r>
              <a:rPr lang="en-US" altLang="zh-CN" dirty="0"/>
              <a:t>del </a:t>
            </a:r>
            <a:r>
              <a:rPr lang="en-US" altLang="zh-CN" dirty="0" err="1"/>
              <a:t>shoplist</a:t>
            </a:r>
            <a:r>
              <a:rPr lang="en-US" altLang="zh-CN" dirty="0"/>
              <a:t>[0]</a:t>
            </a:r>
          </a:p>
          <a:p>
            <a:r>
              <a:rPr lang="en-US" altLang="zh-CN" dirty="0"/>
              <a:t>print '</a:t>
            </a:r>
            <a:r>
              <a:rPr lang="en-US" altLang="zh-CN" dirty="0" err="1"/>
              <a:t>shoplist</a:t>
            </a:r>
            <a:r>
              <a:rPr lang="en-US" altLang="zh-CN" dirty="0"/>
              <a:t> is', </a:t>
            </a:r>
            <a:r>
              <a:rPr lang="en-US" altLang="zh-CN" dirty="0" err="1"/>
              <a:t>shoplist</a:t>
            </a:r>
            <a:endParaRPr lang="en-US" altLang="zh-CN" dirty="0"/>
          </a:p>
          <a:p>
            <a:r>
              <a:rPr lang="en-US" altLang="zh-CN" dirty="0"/>
              <a:t>print '</a:t>
            </a:r>
            <a:r>
              <a:rPr lang="en-US" altLang="zh-CN" dirty="0" err="1"/>
              <a:t>mylist</a:t>
            </a:r>
            <a:r>
              <a:rPr lang="en-US" altLang="zh-CN" dirty="0"/>
              <a:t> is', </a:t>
            </a:r>
            <a:r>
              <a:rPr lang="en-US" altLang="zh-CN" dirty="0" err="1"/>
              <a:t>mylist</a:t>
            </a:r>
            <a:endParaRPr lang="en-US" altLang="zh-CN" dirty="0"/>
          </a:p>
          <a:p>
            <a:r>
              <a:rPr lang="en-US" altLang="zh-CN" dirty="0"/>
              <a:t># notice that both </a:t>
            </a:r>
            <a:r>
              <a:rPr lang="en-US" altLang="zh-CN" dirty="0" err="1"/>
              <a:t>shoplist</a:t>
            </a:r>
            <a:r>
              <a:rPr lang="en-US" altLang="zh-CN" dirty="0"/>
              <a:t> and </a:t>
            </a:r>
            <a:r>
              <a:rPr lang="en-US" altLang="zh-CN" dirty="0" err="1"/>
              <a:t>mylist</a:t>
            </a:r>
            <a:r>
              <a:rPr lang="en-US" altLang="zh-CN" dirty="0"/>
              <a:t> both print the same list without</a:t>
            </a:r>
          </a:p>
          <a:p>
            <a:r>
              <a:rPr lang="en-US" altLang="zh-CN" dirty="0"/>
              <a:t># the 'apple' confirming that they point to the same object</a:t>
            </a:r>
          </a:p>
          <a:p>
            <a:r>
              <a:rPr lang="en-US" altLang="zh-CN" dirty="0"/>
              <a:t>print 'Copy by making a full slice'</a:t>
            </a:r>
          </a:p>
          <a:p>
            <a:r>
              <a:rPr lang="en-US" altLang="zh-CN" dirty="0" err="1"/>
              <a:t>mylist</a:t>
            </a:r>
            <a:r>
              <a:rPr lang="en-US" altLang="zh-CN" dirty="0"/>
              <a:t> = </a:t>
            </a:r>
            <a:r>
              <a:rPr lang="en-US" altLang="zh-CN" dirty="0" err="1"/>
              <a:t>shoplist</a:t>
            </a:r>
            <a:r>
              <a:rPr lang="en-US" altLang="zh-CN" dirty="0"/>
              <a:t>[:] # make a copy by doing a full slice</a:t>
            </a:r>
          </a:p>
          <a:p>
            <a:r>
              <a:rPr lang="en-US" altLang="zh-CN" dirty="0"/>
              <a:t>del </a:t>
            </a:r>
            <a:r>
              <a:rPr lang="en-US" altLang="zh-CN" dirty="0" err="1"/>
              <a:t>mylist</a:t>
            </a:r>
            <a:r>
              <a:rPr lang="en-US" altLang="zh-CN" dirty="0"/>
              <a:t>[0] # remove first item</a:t>
            </a:r>
          </a:p>
          <a:p>
            <a:r>
              <a:rPr lang="en-US" altLang="zh-CN" dirty="0"/>
              <a:t>print '</a:t>
            </a:r>
            <a:r>
              <a:rPr lang="en-US" altLang="zh-CN" dirty="0" err="1"/>
              <a:t>shoplist</a:t>
            </a:r>
            <a:r>
              <a:rPr lang="en-US" altLang="zh-CN" dirty="0"/>
              <a:t> is', </a:t>
            </a:r>
            <a:r>
              <a:rPr lang="en-US" altLang="zh-CN" dirty="0" err="1"/>
              <a:t>shoplist</a:t>
            </a:r>
            <a:endParaRPr lang="en-US" altLang="zh-CN" dirty="0"/>
          </a:p>
          <a:p>
            <a:r>
              <a:rPr lang="en-US" altLang="zh-CN" dirty="0"/>
              <a:t>print '</a:t>
            </a:r>
            <a:r>
              <a:rPr lang="en-US" altLang="zh-CN" dirty="0" err="1"/>
              <a:t>mylist</a:t>
            </a:r>
            <a:r>
              <a:rPr lang="en-US" altLang="zh-CN" dirty="0"/>
              <a:t> is', </a:t>
            </a:r>
            <a:r>
              <a:rPr lang="en-US" altLang="zh-CN" dirty="0" err="1"/>
              <a:t>mylist</a:t>
            </a:r>
            <a:endParaRPr lang="en-US" altLang="zh-CN" dirty="0"/>
          </a:p>
          <a:p>
            <a:r>
              <a:rPr lang="en-US" altLang="zh-CN" dirty="0"/>
              <a:t># notice that now the two lists are different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18751689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字符串操作</a:t>
            </a:r>
            <a:endParaRPr lang="en-US" altLang="zh-CN" dirty="0" smtClean="0"/>
          </a:p>
          <a:p>
            <a:r>
              <a:rPr lang="zh-CN" altLang="en-US" dirty="0" smtClean="0"/>
              <a:t>    你</a:t>
            </a:r>
            <a:r>
              <a:rPr lang="zh-CN" altLang="en-US" dirty="0"/>
              <a:t>在程序中使用的字符串都是</a:t>
            </a:r>
            <a:r>
              <a:rPr lang="en-US" altLang="zh-CN" dirty="0" err="1"/>
              <a:t>str</a:t>
            </a:r>
            <a:r>
              <a:rPr lang="zh-CN" altLang="en-US" dirty="0"/>
              <a:t>类的对象。这个类的一些有用的方法会在下面这个例子中</a:t>
            </a:r>
            <a:r>
              <a:rPr lang="zh-CN" altLang="en-US" dirty="0" smtClean="0"/>
              <a:t>说明</a:t>
            </a:r>
            <a:r>
              <a:rPr lang="zh-CN" altLang="en-US" dirty="0"/>
              <a:t>。如果要了解这些方法的完整列表，请参见</a:t>
            </a:r>
            <a:r>
              <a:rPr lang="en-US" altLang="zh-CN" dirty="0"/>
              <a:t>help(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34486097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# Filename: str_methods.py</a:t>
            </a:r>
          </a:p>
          <a:p>
            <a:r>
              <a:rPr lang="en-US" altLang="zh-CN" dirty="0"/>
              <a:t>name = '</a:t>
            </a:r>
            <a:r>
              <a:rPr lang="en-US" altLang="zh-CN" dirty="0" err="1"/>
              <a:t>Swaroop</a:t>
            </a:r>
            <a:r>
              <a:rPr lang="en-US" altLang="zh-CN" dirty="0"/>
              <a:t>' # This is a string object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name.startswith</a:t>
            </a:r>
            <a:r>
              <a:rPr lang="en-US" altLang="zh-CN" dirty="0"/>
              <a:t>('</a:t>
            </a:r>
            <a:r>
              <a:rPr lang="en-US" altLang="zh-CN" dirty="0" err="1"/>
              <a:t>Swa</a:t>
            </a:r>
            <a:r>
              <a:rPr lang="en-US" altLang="zh-CN" dirty="0"/>
              <a:t>'):</a:t>
            </a:r>
          </a:p>
          <a:p>
            <a:r>
              <a:rPr lang="en-US" altLang="zh-CN" dirty="0"/>
              <a:t>print 'Yes, the string starts with "</a:t>
            </a:r>
            <a:r>
              <a:rPr lang="en-US" altLang="zh-CN" dirty="0" err="1"/>
              <a:t>Swa</a:t>
            </a:r>
            <a:r>
              <a:rPr lang="en-US" altLang="zh-CN" dirty="0"/>
              <a:t>"'</a:t>
            </a:r>
          </a:p>
          <a:p>
            <a:r>
              <a:rPr lang="en-US" altLang="zh-CN" dirty="0"/>
              <a:t>if 'a' in name:</a:t>
            </a:r>
          </a:p>
          <a:p>
            <a:r>
              <a:rPr lang="en-US" altLang="zh-CN" dirty="0"/>
              <a:t>print 'Yes, it contains the string "a"'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name.find</a:t>
            </a:r>
            <a:r>
              <a:rPr lang="en-US" altLang="zh-CN" dirty="0"/>
              <a:t>('war') != -1:</a:t>
            </a:r>
          </a:p>
          <a:p>
            <a:r>
              <a:rPr lang="en-US" altLang="zh-CN" dirty="0"/>
              <a:t>print 'Yes, it contains the string "war"'</a:t>
            </a:r>
          </a:p>
          <a:p>
            <a:r>
              <a:rPr lang="en-US" altLang="zh-CN" dirty="0"/>
              <a:t>delimiter = '_*_'</a:t>
            </a:r>
          </a:p>
          <a:p>
            <a:r>
              <a:rPr lang="en-US" altLang="zh-CN" dirty="0" err="1"/>
              <a:t>mylist</a:t>
            </a:r>
            <a:r>
              <a:rPr lang="en-US" altLang="zh-CN" dirty="0"/>
              <a:t> = ['Brazil', 'Russia', 'India', 'China']</a:t>
            </a:r>
          </a:p>
          <a:p>
            <a:r>
              <a:rPr lang="en-US" altLang="zh-CN" dirty="0"/>
              <a:t>print </a:t>
            </a:r>
            <a:r>
              <a:rPr lang="en-US" altLang="zh-CN" dirty="0" err="1"/>
              <a:t>delimiter.join</a:t>
            </a:r>
            <a:r>
              <a:rPr lang="en-US" altLang="zh-CN" dirty="0"/>
              <a:t>(</a:t>
            </a:r>
            <a:r>
              <a:rPr lang="en-US" altLang="zh-CN" dirty="0" err="1"/>
              <a:t>mylist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32227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Sublime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最初的步骤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7" y="1797109"/>
            <a:ext cx="8276885" cy="44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一些基本语法：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(</a:t>
            </a:r>
            <a:r>
              <a:rPr lang="zh-CN" altLang="en-US" dirty="0" smtClean="0"/>
              <a:t>切记</a:t>
            </a:r>
            <a:r>
              <a:rPr lang="en-US" altLang="zh-CN" dirty="0" smtClean="0"/>
              <a:t>)</a:t>
            </a:r>
            <a:r>
              <a:rPr lang="zh-CN" altLang="en-US" dirty="0" smtClean="0"/>
              <a:t>每段程序结束不需要用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#</a:t>
            </a:r>
            <a:r>
              <a:rPr lang="zh-CN" altLang="en-US" dirty="0" smtClean="0"/>
              <a:t>用于注释，等同于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</a:t>
            </a:r>
            <a:r>
              <a:rPr lang="en-US" altLang="zh-CN" dirty="0" smtClean="0"/>
              <a:t>//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是严格大小写区分的，也就是说</a:t>
            </a:r>
            <a:r>
              <a:rPr lang="en-US" altLang="zh-CN" dirty="0" smtClean="0"/>
              <a:t>Helloworld.py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helloworld.py</a:t>
            </a:r>
            <a:r>
              <a:rPr lang="zh-CN" altLang="en-US" dirty="0" smtClean="0"/>
              <a:t>是两个文件，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也是两个不同的变量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最初的步骤</a:t>
            </a:r>
          </a:p>
        </p:txBody>
      </p:sp>
    </p:spTree>
    <p:extLst>
      <p:ext uri="{BB962C8B-B14F-4D97-AF65-F5344CB8AC3E}">
        <p14:creationId xmlns:p14="http://schemas.microsoft.com/office/powerpoint/2010/main" val="370371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4674</Words>
  <Application>Microsoft Office PowerPoint</Application>
  <PresentationFormat>全屏显示(4:3)</PresentationFormat>
  <Paragraphs>574</Paragraphs>
  <Slides>73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3" baseType="lpstr">
      <vt:lpstr>思源黑体 CN Light</vt:lpstr>
      <vt:lpstr>Open Sans Light</vt:lpstr>
      <vt:lpstr>腾祥嘉丽线黑简</vt:lpstr>
      <vt:lpstr>Calibri</vt:lpstr>
      <vt:lpstr>Wingdings</vt:lpstr>
      <vt:lpstr>Times New Roman</vt:lpstr>
      <vt:lpstr>Arial</vt:lpstr>
      <vt:lpstr>宋体</vt:lpstr>
      <vt:lpstr>Source Han Sans Light</vt:lpstr>
      <vt:lpstr>Office 主题​​</vt:lpstr>
      <vt:lpstr>Python简明教程(一)</vt:lpstr>
      <vt:lpstr>Python简明教程(一)</vt:lpstr>
      <vt:lpstr>Python简明教程(一)</vt:lpstr>
      <vt:lpstr>最初的步骤</vt:lpstr>
      <vt:lpstr>最初的步骤</vt:lpstr>
      <vt:lpstr>最初的步骤</vt:lpstr>
      <vt:lpstr>最初的步骤</vt:lpstr>
      <vt:lpstr>最初的步骤</vt:lpstr>
      <vt:lpstr>最初的步骤</vt:lpstr>
      <vt:lpstr>Python简明教程(一)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Python简明教程(一)</vt:lpstr>
      <vt:lpstr>运算符与表达式</vt:lpstr>
      <vt:lpstr>运算符与表达式</vt:lpstr>
      <vt:lpstr>运算符与表达式</vt:lpstr>
      <vt:lpstr>运算符与表达式</vt:lpstr>
      <vt:lpstr>运算符与表达式</vt:lpstr>
      <vt:lpstr>Python简明教程(一)</vt:lpstr>
      <vt:lpstr>控制流</vt:lpstr>
      <vt:lpstr>控制流</vt:lpstr>
      <vt:lpstr>控制流</vt:lpstr>
      <vt:lpstr>控制流</vt:lpstr>
      <vt:lpstr>控制流</vt:lpstr>
      <vt:lpstr>控制流</vt:lpstr>
      <vt:lpstr>控制流</vt:lpstr>
      <vt:lpstr>控制流</vt:lpstr>
      <vt:lpstr>控制流</vt:lpstr>
      <vt:lpstr>控制流</vt:lpstr>
      <vt:lpstr>Python简明教程(一)</vt:lpstr>
      <vt:lpstr>函数</vt:lpstr>
      <vt:lpstr>函数</vt:lpstr>
      <vt:lpstr>函数</vt:lpstr>
      <vt:lpstr>函数</vt:lpstr>
      <vt:lpstr>函数</vt:lpstr>
      <vt:lpstr>函数</vt:lpstr>
      <vt:lpstr>函数</vt:lpstr>
      <vt:lpstr>函数</vt:lpstr>
      <vt:lpstr>函数</vt:lpstr>
      <vt:lpstr>函数</vt:lpstr>
      <vt:lpstr>函数</vt:lpstr>
      <vt:lpstr>函数</vt:lpstr>
      <vt:lpstr>函数</vt:lpstr>
      <vt:lpstr>Python简明教程(一)</vt:lpstr>
      <vt:lpstr>模块</vt:lpstr>
      <vt:lpstr>模块</vt:lpstr>
      <vt:lpstr>模块</vt:lpstr>
      <vt:lpstr>模块</vt:lpstr>
      <vt:lpstr>模块</vt:lpstr>
      <vt:lpstr>模块</vt:lpstr>
      <vt:lpstr>模块</vt:lpstr>
      <vt:lpstr>Python简明教程(一)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39</cp:revision>
  <dcterms:created xsi:type="dcterms:W3CDTF">2016-11-29T04:36:55Z</dcterms:created>
  <dcterms:modified xsi:type="dcterms:W3CDTF">2017-03-18T05:40:22Z</dcterms:modified>
</cp:coreProperties>
</file>