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6" r:id="rId2"/>
    <p:sldId id="262" r:id="rId3"/>
    <p:sldId id="263" r:id="rId4"/>
    <p:sldId id="267" r:id="rId5"/>
    <p:sldId id="268" r:id="rId6"/>
    <p:sldId id="269" r:id="rId7"/>
    <p:sldId id="271" r:id="rId8"/>
    <p:sldId id="272" r:id="rId9"/>
    <p:sldId id="274" r:id="rId10"/>
    <p:sldId id="270" r:id="rId11"/>
    <p:sldId id="275" r:id="rId12"/>
    <p:sldId id="277" r:id="rId13"/>
    <p:sldId id="278" r:id="rId14"/>
    <p:sldId id="279" r:id="rId15"/>
    <p:sldId id="280" r:id="rId16"/>
    <p:sldId id="281" r:id="rId17"/>
    <p:sldId id="276" r:id="rId18"/>
    <p:sldId id="282" r:id="rId19"/>
    <p:sldId id="283" r:id="rId20"/>
    <p:sldId id="285" r:id="rId21"/>
    <p:sldId id="286" r:id="rId22"/>
    <p:sldId id="288" r:id="rId23"/>
    <p:sldId id="287" r:id="rId24"/>
    <p:sldId id="284" r:id="rId25"/>
    <p:sldId id="289" r:id="rId26"/>
    <p:sldId id="291" r:id="rId27"/>
    <p:sldId id="292" r:id="rId28"/>
    <p:sldId id="293" r:id="rId29"/>
    <p:sldId id="290" r:id="rId30"/>
    <p:sldId id="294" r:id="rId31"/>
    <p:sldId id="295" r:id="rId32"/>
    <p:sldId id="296" r:id="rId33"/>
    <p:sldId id="297" r:id="rId34"/>
    <p:sldId id="298" r:id="rId35"/>
    <p:sldId id="299" r:id="rId36"/>
    <p:sldId id="264" r:id="rId37"/>
    <p:sldId id="265" r:id="rId38"/>
    <p:sldId id="266" r:id="rId39"/>
    <p:sldId id="300" r:id="rId40"/>
    <p:sldId id="301" r:id="rId41"/>
    <p:sldId id="302" r:id="rId42"/>
    <p:sldId id="303" r:id="rId43"/>
    <p:sldId id="305" r:id="rId44"/>
    <p:sldId id="304" r:id="rId45"/>
    <p:sldId id="306" r:id="rId46"/>
    <p:sldId id="307" r:id="rId47"/>
    <p:sldId id="308" r:id="rId48"/>
    <p:sldId id="309" r:id="rId49"/>
    <p:sldId id="310" r:id="rId50"/>
    <p:sldId id="311" r:id="rId51"/>
    <p:sldId id="313" r:id="rId52"/>
    <p:sldId id="312" r:id="rId53"/>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腾祥嘉丽线黑简" panose="02010600030101010101" charset="-122"/>
      <p:regular r:id="rId59"/>
    </p:embeddedFont>
    <p:embeddedFont>
      <p:font typeface="Open Sans Light" panose="020B0604020202020204" charset="0"/>
      <p:regular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47</a:t>
            </a:fld>
            <a:endParaRPr lang="zh-CN" altLang="en-US"/>
          </a:p>
        </p:txBody>
      </p:sp>
    </p:spTree>
    <p:extLst>
      <p:ext uri="{BB962C8B-B14F-4D97-AF65-F5344CB8AC3E}">
        <p14:creationId xmlns:p14="http://schemas.microsoft.com/office/powerpoint/2010/main" val="2240303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2017/3/23</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2017/3/23</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2017/3/23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tangowithdjango.com/book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2017-3-27</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类与对象的方法</a:t>
            </a:r>
            <a:endParaRPr lang="en-US" altLang="zh-CN" dirty="0" smtClean="0"/>
          </a:p>
          <a:p>
            <a:pPr marL="800100" lvl="1" indent="-342900">
              <a:buFont typeface="Wingdings" panose="05000000000000000000" pitchFamily="2" charset="2"/>
              <a:buChar char="Ø"/>
            </a:pPr>
            <a:r>
              <a:rPr lang="zh-CN" altLang="en-US" dirty="0" smtClean="0"/>
              <a:t> 类</a:t>
            </a:r>
            <a:r>
              <a:rPr lang="zh-CN" altLang="en-US" dirty="0"/>
              <a:t>的变量 由一个类的所有对象（实例）共享使用。只有一个类变量的拷贝，所以当某个</a:t>
            </a:r>
            <a:r>
              <a:rPr lang="zh-CN" altLang="en-US" dirty="0" smtClean="0"/>
              <a:t>对象对</a:t>
            </a:r>
            <a:r>
              <a:rPr lang="zh-CN" altLang="en-US" dirty="0"/>
              <a:t>类的变量做了改动的时候，这个改动会反映到所有其他的实例上</a:t>
            </a:r>
            <a:r>
              <a:rPr lang="zh-CN" altLang="en-US" dirty="0" smtClean="0"/>
              <a:t>。</a:t>
            </a:r>
            <a:endParaRPr lang="en-US" altLang="zh-CN" dirty="0" smtClean="0"/>
          </a:p>
          <a:p>
            <a:pPr marL="800100" lvl="1" indent="-342900">
              <a:buFont typeface="Wingdings" panose="05000000000000000000" pitchFamily="2" charset="2"/>
              <a:buChar char="Ø"/>
            </a:pPr>
            <a:r>
              <a:rPr lang="zh-CN" altLang="en-US" dirty="0"/>
              <a:t>对象的变量 由类的每个对象</a:t>
            </a:r>
            <a:r>
              <a:rPr lang="en-US" altLang="zh-CN" dirty="0"/>
              <a:t>/</a:t>
            </a:r>
            <a:r>
              <a:rPr lang="zh-CN" altLang="en-US" dirty="0"/>
              <a:t>实例拥有。因此每个对象有自己对这个域的一份拷贝，即它们</a:t>
            </a:r>
            <a:r>
              <a:rPr lang="zh-CN" altLang="en-US" dirty="0" smtClean="0"/>
              <a:t>不是共享的，在同一个类的不同实例中，虽然对象的变量有相同的名称，但是是互不相关的。</a:t>
            </a:r>
            <a:endParaRPr lang="zh-CN" altLang="en-US" dirty="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253547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33164"/>
            <a:ext cx="4114800" cy="5328592"/>
          </a:xfrm>
        </p:spPr>
        <p:txBody>
          <a:bodyPr>
            <a:normAutofit fontScale="62500" lnSpcReduction="20000"/>
          </a:bodyPr>
          <a:lstStyle/>
          <a:p>
            <a:r>
              <a:rPr lang="en-US" altLang="zh-CN" dirty="0"/>
              <a:t># Filename: objvar.py</a:t>
            </a:r>
          </a:p>
          <a:p>
            <a:r>
              <a:rPr lang="en-US" altLang="zh-CN" dirty="0"/>
              <a:t>class Person</a:t>
            </a:r>
            <a:r>
              <a:rPr lang="en-US" altLang="zh-CN" dirty="0" smtClean="0"/>
              <a:t>: </a:t>
            </a:r>
            <a:endParaRPr lang="en-US" altLang="zh-CN" dirty="0"/>
          </a:p>
          <a:p>
            <a:r>
              <a:rPr lang="en-US" altLang="zh-CN" dirty="0" smtClean="0"/>
              <a:t>    ''</a:t>
            </a:r>
            <a:r>
              <a:rPr lang="en-US" altLang="zh-CN" dirty="0"/>
              <a:t>'Represents a person.'''</a:t>
            </a:r>
          </a:p>
          <a:p>
            <a:r>
              <a:rPr lang="en-US" altLang="zh-CN" dirty="0" smtClean="0"/>
              <a:t>    population </a:t>
            </a:r>
            <a:r>
              <a:rPr lang="en-US" altLang="zh-CN" dirty="0"/>
              <a:t>= </a:t>
            </a:r>
            <a:r>
              <a:rPr lang="en-US" altLang="zh-CN" dirty="0" smtClean="0"/>
              <a:t>0</a:t>
            </a:r>
          </a:p>
          <a:p>
            <a:endParaRPr lang="en-US" altLang="zh-CN" dirty="0"/>
          </a:p>
          <a:p>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name):</a:t>
            </a:r>
          </a:p>
          <a:p>
            <a:r>
              <a:rPr lang="en-US" altLang="zh-CN" dirty="0" smtClean="0"/>
              <a:t>        '''Initializes the person's data.'''</a:t>
            </a:r>
          </a:p>
          <a:p>
            <a:r>
              <a:rPr lang="en-US" altLang="zh-CN" dirty="0" smtClean="0"/>
              <a:t>        self.name = name</a:t>
            </a:r>
          </a:p>
          <a:p>
            <a:r>
              <a:rPr lang="en-US" altLang="zh-CN" dirty="0" smtClean="0"/>
              <a:t>        print '(Initializing %s)' % self.name</a:t>
            </a:r>
          </a:p>
          <a:p>
            <a:r>
              <a:rPr lang="en-US" altLang="zh-CN" dirty="0" smtClean="0"/>
              <a:t>        # When this person is created, he/she</a:t>
            </a:r>
          </a:p>
          <a:p>
            <a:r>
              <a:rPr lang="en-US" altLang="zh-CN" dirty="0" smtClean="0"/>
              <a:t>        # adds to the population</a:t>
            </a:r>
          </a:p>
          <a:p>
            <a:r>
              <a:rPr lang="en-US" altLang="zh-CN" dirty="0" smtClean="0"/>
              <a:t>        </a:t>
            </a:r>
            <a:r>
              <a:rPr lang="en-US" altLang="zh-CN" dirty="0" err="1" smtClean="0"/>
              <a:t>Person.population</a:t>
            </a:r>
            <a:r>
              <a:rPr lang="en-US" altLang="zh-CN" dirty="0" smtClean="0"/>
              <a:t> += 1</a:t>
            </a:r>
          </a:p>
          <a:p>
            <a:endParaRPr lang="en-US" altLang="zh-CN" dirty="0" smtClean="0"/>
          </a:p>
          <a:p>
            <a:r>
              <a:rPr lang="en-US" altLang="zh-CN" dirty="0" smtClean="0"/>
              <a:t>    </a:t>
            </a:r>
            <a:r>
              <a:rPr lang="en-US" altLang="zh-CN" dirty="0" err="1" smtClean="0"/>
              <a:t>def</a:t>
            </a:r>
            <a:r>
              <a:rPr lang="en-US" altLang="zh-CN" dirty="0" smtClean="0"/>
              <a:t> </a:t>
            </a:r>
            <a:r>
              <a:rPr lang="en-US" altLang="zh-CN" dirty="0"/>
              <a:t>__del__(self):</a:t>
            </a:r>
          </a:p>
          <a:p>
            <a:r>
              <a:rPr lang="en-US" altLang="zh-CN" dirty="0" smtClean="0"/>
              <a:t>     ''</a:t>
            </a:r>
            <a:r>
              <a:rPr lang="en-US" altLang="zh-CN" dirty="0"/>
              <a:t>'I am dying.'''</a:t>
            </a:r>
          </a:p>
          <a:p>
            <a:r>
              <a:rPr lang="en-US" altLang="zh-CN" dirty="0" smtClean="0"/>
              <a:t>        print </a:t>
            </a:r>
            <a:r>
              <a:rPr lang="en-US" altLang="zh-CN" dirty="0"/>
              <a:t>'%s says bye.' % self.name</a:t>
            </a:r>
          </a:p>
          <a:p>
            <a:r>
              <a:rPr lang="en-US" altLang="zh-CN" dirty="0" smtClean="0"/>
              <a:t>        </a:t>
            </a:r>
            <a:r>
              <a:rPr lang="en-US" altLang="zh-CN" dirty="0" err="1" smtClean="0"/>
              <a:t>Person.population</a:t>
            </a:r>
            <a:r>
              <a:rPr lang="en-US" altLang="zh-CN" dirty="0" smtClean="0"/>
              <a:t> </a:t>
            </a:r>
            <a:r>
              <a:rPr lang="en-US" altLang="zh-CN" dirty="0"/>
              <a:t>-= 1</a:t>
            </a:r>
          </a:p>
          <a:p>
            <a:r>
              <a:rPr lang="en-US" altLang="zh-CN" dirty="0" smtClean="0"/>
              <a:t>        if </a:t>
            </a:r>
            <a:r>
              <a:rPr lang="en-US" altLang="zh-CN" dirty="0" err="1"/>
              <a:t>Person.population</a:t>
            </a:r>
            <a:r>
              <a:rPr lang="en-US" altLang="zh-CN" dirty="0"/>
              <a:t> == 0:</a:t>
            </a:r>
          </a:p>
          <a:p>
            <a:r>
              <a:rPr lang="en-US" altLang="zh-CN" dirty="0" smtClean="0"/>
              <a:t>            print </a:t>
            </a:r>
            <a:r>
              <a:rPr lang="en-US" altLang="zh-CN" dirty="0"/>
              <a:t>'I am the last one.'</a:t>
            </a:r>
          </a:p>
          <a:p>
            <a:r>
              <a:rPr lang="en-US" altLang="zh-CN" dirty="0" smtClean="0"/>
              <a:t>        else</a:t>
            </a:r>
            <a:r>
              <a:rPr lang="en-US" altLang="zh-CN" dirty="0"/>
              <a:t>:</a:t>
            </a:r>
          </a:p>
          <a:p>
            <a:r>
              <a:rPr lang="en-US" altLang="zh-CN" dirty="0" smtClean="0"/>
              <a:t>            print ‘There </a:t>
            </a:r>
            <a:r>
              <a:rPr lang="en-US" altLang="zh-CN" dirty="0"/>
              <a:t>are still %d people left</a:t>
            </a:r>
            <a:r>
              <a:rPr lang="en-US" altLang="zh-CN" dirty="0" smtClean="0"/>
              <a:t>.’ </a:t>
            </a:r>
            <a:r>
              <a:rPr lang="en-US" altLang="zh-CN" dirty="0"/>
              <a:t>% </a:t>
            </a:r>
            <a:r>
              <a:rPr lang="en-US" altLang="zh-CN" dirty="0" smtClean="0"/>
              <a:t> \</a:t>
            </a:r>
          </a:p>
          <a:p>
            <a:r>
              <a:rPr lang="en-US" altLang="zh-CN" dirty="0"/>
              <a:t> </a:t>
            </a:r>
            <a:r>
              <a:rPr lang="en-US" altLang="zh-CN" dirty="0" smtClean="0"/>
              <a:t>                 </a:t>
            </a:r>
            <a:r>
              <a:rPr lang="en-US" altLang="zh-CN" dirty="0" err="1" smtClean="0"/>
              <a:t>Person.population</a:t>
            </a:r>
            <a:endParaRPr lang="en-US" altLang="zh-CN" dirty="0"/>
          </a:p>
        </p:txBody>
      </p:sp>
      <p:sp>
        <p:nvSpPr>
          <p:cNvPr id="3" name="标题 2"/>
          <p:cNvSpPr>
            <a:spLocks noGrp="1"/>
          </p:cNvSpPr>
          <p:nvPr>
            <p:ph type="title"/>
          </p:nvPr>
        </p:nvSpPr>
        <p:spPr/>
        <p:txBody>
          <a:bodyPr/>
          <a:lstStyle/>
          <a:p>
            <a:r>
              <a:rPr lang="zh-CN" altLang="en-US" dirty="0"/>
              <a:t>面向对象编程</a:t>
            </a:r>
          </a:p>
        </p:txBody>
      </p:sp>
      <p:sp>
        <p:nvSpPr>
          <p:cNvPr id="5" name="内容占位符 1"/>
          <p:cNvSpPr txBox="1">
            <a:spLocks/>
          </p:cNvSpPr>
          <p:nvPr/>
        </p:nvSpPr>
        <p:spPr>
          <a:xfrm>
            <a:off x="4572000" y="1040052"/>
            <a:ext cx="4114800" cy="4857403"/>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dirty="0" smtClean="0"/>
              <a:t>    </a:t>
            </a:r>
            <a:r>
              <a:rPr lang="en-US" altLang="zh-CN" dirty="0" err="1" smtClean="0"/>
              <a:t>def</a:t>
            </a:r>
            <a:r>
              <a:rPr lang="en-US" altLang="zh-CN" dirty="0" smtClean="0"/>
              <a:t> </a:t>
            </a:r>
            <a:r>
              <a:rPr lang="en-US" altLang="zh-CN" dirty="0" err="1"/>
              <a:t>sayHi</a:t>
            </a:r>
            <a:r>
              <a:rPr lang="en-US" altLang="zh-CN" dirty="0"/>
              <a:t>(self):</a:t>
            </a:r>
          </a:p>
          <a:p>
            <a:r>
              <a:rPr lang="en-US" altLang="zh-CN" dirty="0" smtClean="0"/>
              <a:t>    ''</a:t>
            </a:r>
            <a:r>
              <a:rPr lang="en-US" altLang="zh-CN" dirty="0"/>
              <a:t>'Greeting by the </a:t>
            </a:r>
            <a:r>
              <a:rPr lang="en-US" altLang="zh-CN" dirty="0" smtClean="0"/>
              <a:t>person. Really</a:t>
            </a:r>
            <a:r>
              <a:rPr lang="en-US" altLang="zh-CN" dirty="0"/>
              <a:t>, that's all it does.'''</a:t>
            </a:r>
          </a:p>
          <a:p>
            <a:r>
              <a:rPr lang="en-US" altLang="zh-CN" dirty="0" smtClean="0"/>
              <a:t>        print </a:t>
            </a:r>
            <a:r>
              <a:rPr lang="en-US" altLang="zh-CN" dirty="0"/>
              <a:t>'Hi, my name is %s.' % self.name</a:t>
            </a:r>
          </a:p>
          <a:p>
            <a:r>
              <a:rPr lang="en-US" altLang="zh-CN" dirty="0" smtClean="0"/>
              <a:t>    </a:t>
            </a:r>
            <a:r>
              <a:rPr lang="en-US" altLang="zh-CN" dirty="0" err="1" smtClean="0"/>
              <a:t>def</a:t>
            </a:r>
            <a:r>
              <a:rPr lang="en-US" altLang="zh-CN" dirty="0" smtClean="0"/>
              <a:t> </a:t>
            </a:r>
            <a:r>
              <a:rPr lang="en-US" altLang="zh-CN" dirty="0" err="1"/>
              <a:t>howMany</a:t>
            </a:r>
            <a:r>
              <a:rPr lang="en-US" altLang="zh-CN" dirty="0"/>
              <a:t>(self):</a:t>
            </a:r>
          </a:p>
          <a:p>
            <a:r>
              <a:rPr lang="en-US" altLang="zh-CN" dirty="0" smtClean="0"/>
              <a:t>    ''</a:t>
            </a:r>
            <a:r>
              <a:rPr lang="en-US" altLang="zh-CN" dirty="0"/>
              <a:t>'Prints the current population.'''</a:t>
            </a:r>
          </a:p>
          <a:p>
            <a:r>
              <a:rPr lang="en-US" altLang="zh-CN" dirty="0" smtClean="0"/>
              <a:t>        if </a:t>
            </a:r>
            <a:r>
              <a:rPr lang="en-US" altLang="zh-CN" dirty="0" err="1"/>
              <a:t>Person.population</a:t>
            </a:r>
            <a:r>
              <a:rPr lang="en-US" altLang="zh-CN" dirty="0"/>
              <a:t> == 1:</a:t>
            </a:r>
          </a:p>
          <a:p>
            <a:r>
              <a:rPr lang="en-US" altLang="zh-CN" dirty="0" smtClean="0"/>
              <a:t>            print </a:t>
            </a:r>
            <a:r>
              <a:rPr lang="en-US" altLang="zh-CN" dirty="0"/>
              <a:t>'I am the only person here.'</a:t>
            </a:r>
          </a:p>
          <a:p>
            <a:r>
              <a:rPr lang="en-US" altLang="zh-CN" dirty="0" smtClean="0"/>
              <a:t>        else</a:t>
            </a:r>
            <a:r>
              <a:rPr lang="en-US" altLang="zh-CN" dirty="0"/>
              <a:t>:</a:t>
            </a:r>
          </a:p>
          <a:p>
            <a:r>
              <a:rPr lang="en-US" altLang="zh-CN" dirty="0" smtClean="0"/>
              <a:t>            print </a:t>
            </a:r>
            <a:r>
              <a:rPr lang="en-US" altLang="zh-CN" dirty="0"/>
              <a:t>'We have %d persons here.' % </a:t>
            </a:r>
            <a:r>
              <a:rPr lang="en-US" altLang="zh-CN" dirty="0" smtClean="0"/>
              <a:t> \  </a:t>
            </a:r>
          </a:p>
          <a:p>
            <a:r>
              <a:rPr lang="en-US" altLang="zh-CN" dirty="0" smtClean="0"/>
              <a:t>                 </a:t>
            </a:r>
            <a:r>
              <a:rPr lang="en-US" altLang="zh-CN" dirty="0" err="1" smtClean="0"/>
              <a:t>Person.population</a:t>
            </a:r>
            <a:endParaRPr lang="en-US" altLang="zh-CN" dirty="0" smtClean="0"/>
          </a:p>
          <a:p>
            <a:endParaRPr lang="en-US" altLang="zh-CN" dirty="0"/>
          </a:p>
          <a:p>
            <a:r>
              <a:rPr lang="en-US" altLang="zh-CN" dirty="0" err="1"/>
              <a:t>swaroop</a:t>
            </a:r>
            <a:r>
              <a:rPr lang="en-US" altLang="zh-CN" dirty="0"/>
              <a:t> = Person('</a:t>
            </a:r>
            <a:r>
              <a:rPr lang="en-US" altLang="zh-CN" dirty="0" err="1"/>
              <a:t>Swaroop</a:t>
            </a:r>
            <a:r>
              <a:rPr lang="en-US" altLang="zh-CN" dirty="0"/>
              <a:t>')</a:t>
            </a:r>
          </a:p>
          <a:p>
            <a:r>
              <a:rPr lang="en-US" altLang="zh-CN" dirty="0" err="1"/>
              <a:t>swaroop.sayHi</a:t>
            </a:r>
            <a:r>
              <a:rPr lang="en-US" altLang="zh-CN" dirty="0"/>
              <a:t>()</a:t>
            </a:r>
          </a:p>
          <a:p>
            <a:r>
              <a:rPr lang="en-US" altLang="zh-CN" dirty="0" err="1"/>
              <a:t>swaroop.howMany</a:t>
            </a:r>
            <a:r>
              <a:rPr lang="en-US" altLang="zh-CN" dirty="0"/>
              <a:t>()</a:t>
            </a:r>
          </a:p>
          <a:p>
            <a:r>
              <a:rPr lang="en-US" altLang="zh-CN" dirty="0" err="1"/>
              <a:t>kalam</a:t>
            </a:r>
            <a:r>
              <a:rPr lang="en-US" altLang="zh-CN" dirty="0"/>
              <a:t> = Person('Abdul </a:t>
            </a:r>
            <a:r>
              <a:rPr lang="en-US" altLang="zh-CN" dirty="0" err="1"/>
              <a:t>Kalam</a:t>
            </a:r>
            <a:r>
              <a:rPr lang="en-US" altLang="zh-CN" dirty="0"/>
              <a:t>')</a:t>
            </a:r>
          </a:p>
          <a:p>
            <a:r>
              <a:rPr lang="en-US" altLang="zh-CN" dirty="0" err="1"/>
              <a:t>kalam.sayHi</a:t>
            </a:r>
            <a:r>
              <a:rPr lang="en-US" altLang="zh-CN" dirty="0"/>
              <a:t>()</a:t>
            </a:r>
          </a:p>
          <a:p>
            <a:r>
              <a:rPr lang="en-US" altLang="zh-CN" dirty="0" err="1"/>
              <a:t>kalam.howMany</a:t>
            </a:r>
            <a:r>
              <a:rPr lang="en-US" altLang="zh-CN" dirty="0"/>
              <a:t>()</a:t>
            </a:r>
          </a:p>
          <a:p>
            <a:r>
              <a:rPr lang="en-US" altLang="zh-CN" dirty="0" err="1"/>
              <a:t>swaroop.sayHi</a:t>
            </a:r>
            <a:r>
              <a:rPr lang="en-US" altLang="zh-CN" dirty="0"/>
              <a:t>()</a:t>
            </a:r>
          </a:p>
          <a:p>
            <a:r>
              <a:rPr lang="en-US" altLang="zh-CN" dirty="0" err="1"/>
              <a:t>swaroop.howMany</a:t>
            </a:r>
            <a:r>
              <a:rPr lang="en-US" altLang="zh-CN" dirty="0"/>
              <a:t>()</a:t>
            </a:r>
          </a:p>
        </p:txBody>
      </p:sp>
    </p:spTree>
    <p:extLst>
      <p:ext uri="{BB962C8B-B14F-4D97-AF65-F5344CB8AC3E}">
        <p14:creationId xmlns:p14="http://schemas.microsoft.com/office/powerpoint/2010/main" val="99668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一些小</a:t>
            </a:r>
            <a:r>
              <a:rPr lang="en-US" altLang="zh-CN" dirty="0" smtClean="0"/>
              <a:t>tips</a:t>
            </a:r>
            <a:r>
              <a:rPr lang="zh-CN" altLang="en-US" dirty="0" smtClean="0"/>
              <a:t>：</a:t>
            </a:r>
            <a:endParaRPr lang="en-US" altLang="zh-CN" dirty="0" smtClean="0"/>
          </a:p>
          <a:p>
            <a:pPr marL="342900" indent="-342900">
              <a:buFont typeface="Wingdings" panose="05000000000000000000" pitchFamily="2" charset="2"/>
              <a:buChar char="Ø"/>
            </a:pPr>
            <a:r>
              <a:rPr lang="zh-CN" altLang="en-US" dirty="0"/>
              <a:t>如同</a:t>
            </a:r>
            <a:r>
              <a:rPr lang="en-US" altLang="zh-CN" dirty="0"/>
              <a:t>__</a:t>
            </a:r>
            <a:r>
              <a:rPr lang="en-US" altLang="zh-CN" dirty="0" err="1"/>
              <a:t>init</a:t>
            </a:r>
            <a:r>
              <a:rPr lang="en-US" altLang="zh-CN" dirty="0"/>
              <a:t>__</a:t>
            </a:r>
            <a:r>
              <a:rPr lang="zh-CN" altLang="en-US" dirty="0"/>
              <a:t>方法一样，还有一个特殊的方法</a:t>
            </a:r>
            <a:r>
              <a:rPr lang="en-US" altLang="zh-CN" dirty="0"/>
              <a:t>__del__</a:t>
            </a:r>
            <a:r>
              <a:rPr lang="zh-CN" altLang="en-US" dirty="0"/>
              <a:t>，它在对象消逝的时候被调用</a:t>
            </a:r>
            <a:r>
              <a:rPr lang="zh-CN" altLang="en-US" dirty="0" smtClean="0"/>
              <a:t>。</a:t>
            </a:r>
            <a:endParaRPr lang="en-US" altLang="zh-CN" dirty="0" smtClean="0"/>
          </a:p>
          <a:p>
            <a:pPr marL="342900" indent="-342900">
              <a:buFont typeface="Wingdings" panose="05000000000000000000" pitchFamily="2" charset="2"/>
              <a:buChar char="Ø"/>
            </a:pPr>
            <a:r>
              <a:rPr lang="en-US" altLang="zh-CN" dirty="0"/>
              <a:t>Python</a:t>
            </a:r>
            <a:r>
              <a:rPr lang="zh-CN" altLang="en-US" dirty="0"/>
              <a:t>中所有的类成员（包括数据成员）都是 公共的 ，所有的方法都是 有效的 </a:t>
            </a:r>
            <a:r>
              <a:rPr lang="zh-CN" altLang="en-US" dirty="0" smtClean="0"/>
              <a:t>。</a:t>
            </a:r>
            <a:endParaRPr lang="en-US" altLang="zh-CN" dirty="0" smtClean="0"/>
          </a:p>
          <a:p>
            <a:pPr marL="342900" indent="-342900">
              <a:buFont typeface="Wingdings" panose="05000000000000000000" pitchFamily="2" charset="2"/>
              <a:buChar char="Ø"/>
            </a:pPr>
            <a:r>
              <a:rPr lang="zh-CN" altLang="en-US" dirty="0" smtClean="0"/>
              <a:t>还有一个惯例，如果</a:t>
            </a:r>
            <a:r>
              <a:rPr lang="zh-CN" altLang="en-US" dirty="0"/>
              <a:t>某个变量只想在类或对象中使用，就应该以单下划线</a:t>
            </a:r>
            <a:r>
              <a:rPr lang="zh-CN" altLang="en-US" dirty="0" smtClean="0"/>
              <a:t>前缀。</a:t>
            </a:r>
            <a:endParaRPr lang="en-US" altLang="zh-CN" dirty="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41992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smtClean="0"/>
              <a:t>继承</a:t>
            </a:r>
            <a:endParaRPr lang="en-US" altLang="zh-CN" dirty="0" smtClean="0"/>
          </a:p>
          <a:p>
            <a:r>
              <a:rPr lang="zh-CN" altLang="en-US" dirty="0" smtClean="0"/>
              <a:t>    面向对象</a:t>
            </a:r>
            <a:r>
              <a:rPr lang="zh-CN" altLang="en-US" dirty="0"/>
              <a:t>的编程带来的主要好处之一是代码的重用，实现这种重用的方法之一是通过 继承 </a:t>
            </a:r>
            <a:r>
              <a:rPr lang="zh-CN" altLang="en-US" dirty="0" smtClean="0"/>
              <a:t>机制</a:t>
            </a:r>
            <a:r>
              <a:rPr lang="zh-CN" altLang="en-US" dirty="0"/>
              <a:t>。继承完全可以理解成类之间的 类型和子类型 关系</a:t>
            </a:r>
            <a:r>
              <a:rPr lang="zh-CN" altLang="en-US" dirty="0" smtClean="0"/>
              <a:t>。</a:t>
            </a:r>
            <a:endParaRPr lang="en-US" altLang="zh-CN" dirty="0" smtClean="0"/>
          </a:p>
          <a:p>
            <a:endParaRPr lang="en-US" altLang="zh-CN" dirty="0" smtClean="0"/>
          </a:p>
          <a:p>
            <a:pPr marL="342900" indent="-342900">
              <a:buFont typeface="Wingdings" panose="05000000000000000000" pitchFamily="2" charset="2"/>
              <a:buChar char="l"/>
            </a:pPr>
            <a:r>
              <a:rPr lang="zh-CN" altLang="en-US" dirty="0"/>
              <a:t>假设你想要写一个程序来记录学校之中的教师和学生情况。他们有一些共同属性，比如姓名</a:t>
            </a:r>
            <a:r>
              <a:rPr lang="zh-CN" altLang="en-US" dirty="0" smtClean="0"/>
              <a:t>、年龄</a:t>
            </a:r>
            <a:r>
              <a:rPr lang="zh-CN" altLang="en-US" dirty="0"/>
              <a:t>和地址。他们也有专有的属性，比如教师的薪水、课程和假期，学生的成绩和学费</a:t>
            </a:r>
            <a:r>
              <a:rPr lang="zh-CN" altLang="en-US" dirty="0" smtClean="0"/>
              <a:t>。</a:t>
            </a:r>
            <a:endParaRPr lang="en-US" altLang="zh-CN" dirty="0" smtClean="0"/>
          </a:p>
          <a:p>
            <a:pPr marL="342900" indent="-342900">
              <a:buFont typeface="Wingdings" panose="05000000000000000000" pitchFamily="2" charset="2"/>
              <a:buChar char="l"/>
            </a:pPr>
            <a:r>
              <a:rPr lang="zh-CN" altLang="en-US" dirty="0"/>
              <a:t>一个比较好的方法是创建一个共同的类称为</a:t>
            </a:r>
            <a:r>
              <a:rPr lang="en-US" altLang="zh-CN" dirty="0" err="1"/>
              <a:t>SchoolMember</a:t>
            </a:r>
            <a:r>
              <a:rPr lang="zh-CN" altLang="en-US" dirty="0"/>
              <a:t>然后让教师和学生的类 继承 这个</a:t>
            </a:r>
            <a:r>
              <a:rPr lang="zh-CN" altLang="en-US" dirty="0" smtClean="0"/>
              <a:t>共同</a:t>
            </a:r>
            <a:r>
              <a:rPr lang="zh-CN" altLang="en-US" dirty="0"/>
              <a:t>的类。即它们都是这个类型（类）的子类型，然后我们再为这些子类型添加专有的属性。</a:t>
            </a:r>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48900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一句话定义：子类继承父类，子类可以使用父类中的所有属性和方法。</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如果我们增加</a:t>
            </a:r>
            <a:r>
              <a:rPr lang="en-US" altLang="zh-CN" dirty="0"/>
              <a:t>/</a:t>
            </a:r>
            <a:r>
              <a:rPr lang="zh-CN" altLang="en-US" dirty="0"/>
              <a:t>改变了</a:t>
            </a:r>
            <a:r>
              <a:rPr lang="en-US" altLang="zh-CN" dirty="0" err="1"/>
              <a:t>SchoolMember</a:t>
            </a:r>
            <a:r>
              <a:rPr lang="zh-CN" altLang="en-US" dirty="0"/>
              <a:t>中的任何功能，它会自动地</a:t>
            </a:r>
            <a:r>
              <a:rPr lang="zh-CN" altLang="en-US" dirty="0" smtClean="0"/>
              <a:t>反映</a:t>
            </a:r>
            <a:r>
              <a:rPr lang="zh-CN" altLang="en-US" dirty="0"/>
              <a:t>到子类型之中</a:t>
            </a:r>
            <a:r>
              <a:rPr lang="zh-CN" altLang="en-US" dirty="0" smtClean="0"/>
              <a:t>。</a:t>
            </a:r>
            <a:r>
              <a:rPr lang="zh-CN" altLang="en-US" dirty="0"/>
              <a:t>例如，你要为教师和学生都增加一个新的身份证域，那么你只需简单地把</a:t>
            </a:r>
            <a:r>
              <a:rPr lang="zh-CN" altLang="en-US" dirty="0" smtClean="0"/>
              <a:t>它加</a:t>
            </a:r>
            <a:r>
              <a:rPr lang="zh-CN" altLang="en-US" dirty="0"/>
              <a:t>到</a:t>
            </a:r>
            <a:r>
              <a:rPr lang="en-US" altLang="zh-CN" dirty="0" err="1"/>
              <a:t>SchoolMember</a:t>
            </a:r>
            <a:r>
              <a:rPr lang="zh-CN" altLang="en-US" dirty="0"/>
              <a:t>类中</a:t>
            </a:r>
            <a:r>
              <a:rPr lang="zh-CN" altLang="en-US" dirty="0" smtClean="0"/>
              <a:t>。</a:t>
            </a:r>
            <a:endParaRPr lang="en-US" altLang="zh-CN" dirty="0" smtClean="0"/>
          </a:p>
          <a:p>
            <a:pPr marL="342900" indent="-342900">
              <a:buFont typeface="Wingdings" panose="05000000000000000000" pitchFamily="2" charset="2"/>
              <a:buChar char="l"/>
            </a:pPr>
            <a:r>
              <a:rPr lang="en-US" altLang="zh-CN" dirty="0" err="1"/>
              <a:t>SchoolMember</a:t>
            </a:r>
            <a:r>
              <a:rPr lang="zh-CN" altLang="en-US" dirty="0"/>
              <a:t>类被称为 基本类 或 超类 。而</a:t>
            </a:r>
            <a:r>
              <a:rPr lang="en-US" altLang="zh-CN" dirty="0"/>
              <a:t>Teacher</a:t>
            </a:r>
            <a:r>
              <a:rPr lang="zh-CN" altLang="en-US" dirty="0"/>
              <a:t>和</a:t>
            </a:r>
            <a:r>
              <a:rPr lang="en-US" altLang="zh-CN" dirty="0"/>
              <a:t>Student</a:t>
            </a:r>
            <a:r>
              <a:rPr lang="zh-CN" altLang="en-US" dirty="0"/>
              <a:t>类被称为 </a:t>
            </a:r>
            <a:r>
              <a:rPr lang="zh-CN" altLang="en-US" dirty="0" smtClean="0"/>
              <a:t>导出类 </a:t>
            </a:r>
            <a:r>
              <a:rPr lang="zh-CN" altLang="en-US" dirty="0"/>
              <a:t>或 子类 。</a:t>
            </a:r>
            <a:endParaRPr lang="en-US" altLang="zh-CN" dirty="0" smtClean="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smtClean="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192361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97160" y="980728"/>
            <a:ext cx="4546848" cy="5472608"/>
          </a:xfrm>
        </p:spPr>
        <p:txBody>
          <a:bodyPr>
            <a:normAutofit fontScale="62500" lnSpcReduction="20000"/>
          </a:bodyPr>
          <a:lstStyle/>
          <a:p>
            <a:r>
              <a:rPr lang="en-US" altLang="zh-CN" dirty="0"/>
              <a:t># Filename: inherit.py</a:t>
            </a:r>
          </a:p>
          <a:p>
            <a:r>
              <a:rPr lang="en-US" altLang="zh-CN" dirty="0"/>
              <a:t>class </a:t>
            </a:r>
            <a:r>
              <a:rPr lang="en-US" altLang="zh-CN" dirty="0" err="1"/>
              <a:t>SchoolMember</a:t>
            </a:r>
            <a:r>
              <a:rPr lang="en-US" altLang="zh-CN" dirty="0"/>
              <a:t>:</a:t>
            </a:r>
          </a:p>
          <a:p>
            <a:r>
              <a:rPr lang="en-US" altLang="zh-CN" dirty="0"/>
              <a:t>'''Represents any school member.'''</a:t>
            </a:r>
          </a:p>
          <a:p>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 name, age):</a:t>
            </a:r>
          </a:p>
          <a:p>
            <a:r>
              <a:rPr lang="en-US" altLang="zh-CN" dirty="0" smtClean="0"/>
              <a:t>        self.name </a:t>
            </a:r>
            <a:r>
              <a:rPr lang="en-US" altLang="zh-CN" dirty="0"/>
              <a:t>= name</a:t>
            </a:r>
          </a:p>
          <a:p>
            <a:r>
              <a:rPr lang="en-US" altLang="zh-CN" dirty="0" smtClean="0"/>
              <a:t>        </a:t>
            </a:r>
            <a:r>
              <a:rPr lang="en-US" altLang="zh-CN" dirty="0" err="1" smtClean="0"/>
              <a:t>self.age</a:t>
            </a:r>
            <a:r>
              <a:rPr lang="en-US" altLang="zh-CN" dirty="0" smtClean="0"/>
              <a:t> </a:t>
            </a:r>
            <a:r>
              <a:rPr lang="en-US" altLang="zh-CN" dirty="0"/>
              <a:t>= age</a:t>
            </a:r>
          </a:p>
          <a:p>
            <a:r>
              <a:rPr lang="en-US" altLang="zh-CN" dirty="0" smtClean="0"/>
              <a:t>        print </a:t>
            </a:r>
            <a:r>
              <a:rPr lang="en-US" altLang="zh-CN" dirty="0"/>
              <a:t>'(Initialized </a:t>
            </a:r>
            <a:r>
              <a:rPr lang="en-US" altLang="zh-CN" dirty="0" err="1"/>
              <a:t>SchoolMember</a:t>
            </a:r>
            <a:r>
              <a:rPr lang="en-US" altLang="zh-CN" dirty="0"/>
              <a:t>: %s)' % </a:t>
            </a:r>
            <a:r>
              <a:rPr lang="en-US" altLang="zh-CN" dirty="0" smtClean="0"/>
              <a:t>self.name</a:t>
            </a:r>
          </a:p>
          <a:p>
            <a:endParaRPr lang="en-US" altLang="zh-CN" dirty="0"/>
          </a:p>
          <a:p>
            <a:r>
              <a:rPr lang="en-US" altLang="zh-CN" dirty="0" smtClean="0"/>
              <a:t>    </a:t>
            </a:r>
            <a:r>
              <a:rPr lang="en-US" altLang="zh-CN" dirty="0" err="1" smtClean="0"/>
              <a:t>def</a:t>
            </a:r>
            <a:r>
              <a:rPr lang="en-US" altLang="zh-CN" dirty="0" smtClean="0"/>
              <a:t> </a:t>
            </a:r>
            <a:r>
              <a:rPr lang="en-US" altLang="zh-CN" dirty="0"/>
              <a:t>tell(self):</a:t>
            </a:r>
          </a:p>
          <a:p>
            <a:r>
              <a:rPr lang="en-US" altLang="zh-CN" dirty="0" smtClean="0"/>
              <a:t>    ''</a:t>
            </a:r>
            <a:r>
              <a:rPr lang="en-US" altLang="zh-CN" dirty="0"/>
              <a:t>'Tell my details.'''</a:t>
            </a:r>
          </a:p>
          <a:p>
            <a:r>
              <a:rPr lang="en-US" altLang="zh-CN" dirty="0" smtClean="0"/>
              <a:t>        print </a:t>
            </a:r>
            <a:r>
              <a:rPr lang="en-US" altLang="zh-CN" dirty="0"/>
              <a:t>'Name:"%s" Age:"%s"' % (self.name, </a:t>
            </a:r>
            <a:r>
              <a:rPr lang="en-US" altLang="zh-CN" dirty="0" err="1"/>
              <a:t>self.age</a:t>
            </a:r>
            <a:r>
              <a:rPr lang="en-US" altLang="zh-CN" dirty="0" smtClean="0"/>
              <a:t>)</a:t>
            </a:r>
          </a:p>
          <a:p>
            <a:endParaRPr lang="en-US" altLang="zh-CN" dirty="0"/>
          </a:p>
          <a:p>
            <a:r>
              <a:rPr lang="en-US" altLang="zh-CN" dirty="0"/>
              <a:t>class Teacher(</a:t>
            </a:r>
            <a:r>
              <a:rPr lang="en-US" altLang="zh-CN" dirty="0" err="1"/>
              <a:t>SchoolMember</a:t>
            </a:r>
            <a:r>
              <a:rPr lang="en-US" altLang="zh-CN" dirty="0"/>
              <a:t>):</a:t>
            </a:r>
          </a:p>
          <a:p>
            <a:r>
              <a:rPr lang="en-US" altLang="zh-CN" dirty="0"/>
              <a:t>'''Represents a teacher.'''</a:t>
            </a:r>
          </a:p>
          <a:p>
            <a:r>
              <a:rPr lang="en-US" altLang="zh-CN" dirty="0"/>
              <a:t> </a:t>
            </a:r>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 name, age, salary):</a:t>
            </a:r>
          </a:p>
          <a:p>
            <a:r>
              <a:rPr lang="en-US" altLang="zh-CN" dirty="0" smtClean="0"/>
              <a:t>        </a:t>
            </a:r>
            <a:r>
              <a:rPr lang="en-US" altLang="zh-CN" dirty="0" err="1" smtClean="0"/>
              <a:t>SchoolMember</a:t>
            </a:r>
            <a:r>
              <a:rPr lang="en-US" altLang="zh-CN" dirty="0"/>
              <a:t>.__</a:t>
            </a:r>
            <a:r>
              <a:rPr lang="en-US" altLang="zh-CN" dirty="0" err="1"/>
              <a:t>init</a:t>
            </a:r>
            <a:r>
              <a:rPr lang="en-US" altLang="zh-CN" dirty="0"/>
              <a:t>__(self, name, age)</a:t>
            </a:r>
          </a:p>
          <a:p>
            <a:r>
              <a:rPr lang="en-US" altLang="zh-CN" dirty="0" smtClean="0"/>
              <a:t>        </a:t>
            </a:r>
            <a:r>
              <a:rPr lang="en-US" altLang="zh-CN" dirty="0" err="1" smtClean="0"/>
              <a:t>self.salary</a:t>
            </a:r>
            <a:r>
              <a:rPr lang="en-US" altLang="zh-CN" dirty="0" smtClean="0"/>
              <a:t> </a:t>
            </a:r>
            <a:r>
              <a:rPr lang="en-US" altLang="zh-CN" dirty="0"/>
              <a:t>= salary</a:t>
            </a:r>
          </a:p>
          <a:p>
            <a:r>
              <a:rPr lang="en-US" altLang="zh-CN" dirty="0" smtClean="0"/>
              <a:t>        print </a:t>
            </a:r>
            <a:r>
              <a:rPr lang="en-US" altLang="zh-CN" dirty="0"/>
              <a:t>'(Initialized Teacher: %s)' % self.name</a:t>
            </a:r>
          </a:p>
          <a:p>
            <a:endParaRPr lang="en-US" altLang="zh-CN" dirty="0" smtClean="0"/>
          </a:p>
          <a:p>
            <a:r>
              <a:rPr lang="en-US" altLang="zh-CN" dirty="0" smtClean="0"/>
              <a:t>    </a:t>
            </a:r>
            <a:r>
              <a:rPr lang="en-US" altLang="zh-CN" dirty="0" err="1" smtClean="0"/>
              <a:t>def</a:t>
            </a:r>
            <a:r>
              <a:rPr lang="en-US" altLang="zh-CN" dirty="0" smtClean="0"/>
              <a:t> </a:t>
            </a:r>
            <a:r>
              <a:rPr lang="en-US" altLang="zh-CN" dirty="0"/>
              <a:t>tell(self):</a:t>
            </a:r>
          </a:p>
          <a:p>
            <a:r>
              <a:rPr lang="en-US" altLang="zh-CN" dirty="0" smtClean="0"/>
              <a:t>        </a:t>
            </a:r>
            <a:r>
              <a:rPr lang="en-US" altLang="zh-CN" dirty="0" err="1" smtClean="0"/>
              <a:t>SchoolMember.tell</a:t>
            </a:r>
            <a:r>
              <a:rPr lang="en-US" altLang="zh-CN" dirty="0" smtClean="0"/>
              <a:t>(self</a:t>
            </a:r>
            <a:r>
              <a:rPr lang="en-US" altLang="zh-CN" dirty="0"/>
              <a:t>)</a:t>
            </a:r>
          </a:p>
          <a:p>
            <a:r>
              <a:rPr lang="en-US" altLang="zh-CN" dirty="0" smtClean="0"/>
              <a:t>        print </a:t>
            </a:r>
            <a:r>
              <a:rPr lang="en-US" altLang="zh-CN" dirty="0"/>
              <a:t>'Salary: "%d"' % </a:t>
            </a:r>
            <a:r>
              <a:rPr lang="en-US" altLang="zh-CN" dirty="0" err="1"/>
              <a:t>self.salary</a:t>
            </a:r>
            <a:endParaRPr lang="zh-CN" altLang="en-US" dirty="0"/>
          </a:p>
        </p:txBody>
      </p:sp>
      <p:sp>
        <p:nvSpPr>
          <p:cNvPr id="3" name="标题 2"/>
          <p:cNvSpPr>
            <a:spLocks noGrp="1"/>
          </p:cNvSpPr>
          <p:nvPr>
            <p:ph type="title"/>
          </p:nvPr>
        </p:nvSpPr>
        <p:spPr/>
        <p:txBody>
          <a:bodyPr/>
          <a:lstStyle/>
          <a:p>
            <a:r>
              <a:rPr lang="zh-CN" altLang="en-US" dirty="0"/>
              <a:t>面向对象编程</a:t>
            </a:r>
          </a:p>
        </p:txBody>
      </p:sp>
      <p:sp>
        <p:nvSpPr>
          <p:cNvPr id="4" name="内容占位符 1"/>
          <p:cNvSpPr txBox="1">
            <a:spLocks/>
          </p:cNvSpPr>
          <p:nvPr/>
        </p:nvSpPr>
        <p:spPr>
          <a:xfrm>
            <a:off x="4644008" y="908720"/>
            <a:ext cx="4330824" cy="547260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sz="1500" dirty="0"/>
              <a:t>class Student(</a:t>
            </a:r>
            <a:r>
              <a:rPr lang="en-US" altLang="zh-CN" sz="1500" dirty="0" err="1"/>
              <a:t>SchoolMember</a:t>
            </a:r>
            <a:r>
              <a:rPr lang="en-US" altLang="zh-CN" sz="1500" dirty="0"/>
              <a:t>):</a:t>
            </a:r>
          </a:p>
          <a:p>
            <a:r>
              <a:rPr lang="en-US" altLang="zh-CN" sz="1500" dirty="0"/>
              <a:t>'''Represents a student.'''</a:t>
            </a:r>
          </a:p>
          <a:p>
            <a:r>
              <a:rPr lang="en-US" altLang="zh-CN" sz="1500" dirty="0" smtClean="0"/>
              <a:t>    </a:t>
            </a:r>
            <a:r>
              <a:rPr lang="en-US" altLang="zh-CN" sz="1500" dirty="0" err="1" smtClean="0"/>
              <a:t>def</a:t>
            </a:r>
            <a:r>
              <a:rPr lang="en-US" altLang="zh-CN" sz="1500" dirty="0" smtClean="0"/>
              <a:t> </a:t>
            </a:r>
            <a:r>
              <a:rPr lang="en-US" altLang="zh-CN" sz="1500" dirty="0"/>
              <a:t>__</a:t>
            </a:r>
            <a:r>
              <a:rPr lang="en-US" altLang="zh-CN" sz="1500" dirty="0" err="1"/>
              <a:t>init</a:t>
            </a:r>
            <a:r>
              <a:rPr lang="en-US" altLang="zh-CN" sz="1500" dirty="0"/>
              <a:t>__(self, name, age, marks):</a:t>
            </a:r>
          </a:p>
          <a:p>
            <a:r>
              <a:rPr lang="en-US" altLang="zh-CN" sz="1500" dirty="0" smtClean="0"/>
              <a:t>        </a:t>
            </a:r>
            <a:r>
              <a:rPr lang="en-US" altLang="zh-CN" sz="1500" dirty="0" err="1" smtClean="0"/>
              <a:t>SchoolMember</a:t>
            </a:r>
            <a:r>
              <a:rPr lang="en-US" altLang="zh-CN" sz="1500" dirty="0"/>
              <a:t>.__</a:t>
            </a:r>
            <a:r>
              <a:rPr lang="en-US" altLang="zh-CN" sz="1500" dirty="0" err="1"/>
              <a:t>init</a:t>
            </a:r>
            <a:r>
              <a:rPr lang="en-US" altLang="zh-CN" sz="1500" dirty="0"/>
              <a:t>__(self, name, age)</a:t>
            </a:r>
          </a:p>
          <a:p>
            <a:r>
              <a:rPr lang="en-US" altLang="zh-CN" sz="1500" dirty="0" smtClean="0"/>
              <a:t>        </a:t>
            </a:r>
            <a:r>
              <a:rPr lang="en-US" altLang="zh-CN" sz="1500" dirty="0" err="1" smtClean="0"/>
              <a:t>self.marks</a:t>
            </a:r>
            <a:r>
              <a:rPr lang="en-US" altLang="zh-CN" sz="1500" dirty="0" smtClean="0"/>
              <a:t> </a:t>
            </a:r>
            <a:r>
              <a:rPr lang="en-US" altLang="zh-CN" sz="1500" dirty="0"/>
              <a:t>= marks</a:t>
            </a:r>
          </a:p>
          <a:p>
            <a:r>
              <a:rPr lang="en-US" altLang="zh-CN" sz="1500" dirty="0" smtClean="0"/>
              <a:t>        print </a:t>
            </a:r>
            <a:r>
              <a:rPr lang="en-US" altLang="zh-CN" sz="1500" dirty="0"/>
              <a:t>'(Initialized Student: %s)' % self.name</a:t>
            </a:r>
          </a:p>
          <a:p>
            <a:endParaRPr lang="en-US" altLang="zh-CN" sz="1500" dirty="0" smtClean="0"/>
          </a:p>
          <a:p>
            <a:r>
              <a:rPr lang="en-US" altLang="zh-CN" sz="1500" dirty="0"/>
              <a:t> </a:t>
            </a:r>
            <a:r>
              <a:rPr lang="en-US" altLang="zh-CN" sz="1500" dirty="0" smtClean="0"/>
              <a:t>   </a:t>
            </a:r>
            <a:r>
              <a:rPr lang="en-US" altLang="zh-CN" sz="1500" dirty="0" err="1" smtClean="0"/>
              <a:t>def</a:t>
            </a:r>
            <a:r>
              <a:rPr lang="en-US" altLang="zh-CN" sz="1500" dirty="0" smtClean="0"/>
              <a:t> </a:t>
            </a:r>
            <a:r>
              <a:rPr lang="en-US" altLang="zh-CN" sz="1500" dirty="0"/>
              <a:t>tell(self):</a:t>
            </a:r>
          </a:p>
          <a:p>
            <a:r>
              <a:rPr lang="en-US" altLang="zh-CN" sz="1500" dirty="0" smtClean="0"/>
              <a:t>        </a:t>
            </a:r>
            <a:r>
              <a:rPr lang="en-US" altLang="zh-CN" sz="1500" dirty="0" err="1" smtClean="0"/>
              <a:t>SchoolMember.tell</a:t>
            </a:r>
            <a:r>
              <a:rPr lang="en-US" altLang="zh-CN" sz="1500" dirty="0" smtClean="0"/>
              <a:t>(self</a:t>
            </a:r>
            <a:r>
              <a:rPr lang="en-US" altLang="zh-CN" sz="1500" dirty="0"/>
              <a:t>)</a:t>
            </a:r>
          </a:p>
          <a:p>
            <a:r>
              <a:rPr lang="en-US" altLang="zh-CN" sz="1500" dirty="0" smtClean="0"/>
              <a:t>        print </a:t>
            </a:r>
            <a:r>
              <a:rPr lang="en-US" altLang="zh-CN" sz="1500" dirty="0"/>
              <a:t>'Marks: "%d"' % </a:t>
            </a:r>
            <a:r>
              <a:rPr lang="en-US" altLang="zh-CN" sz="1500" dirty="0" err="1"/>
              <a:t>self.marks</a:t>
            </a:r>
            <a:endParaRPr lang="en-US" altLang="zh-CN" sz="1500" dirty="0"/>
          </a:p>
          <a:p>
            <a:endParaRPr lang="en-US" altLang="zh-CN" sz="1500" dirty="0"/>
          </a:p>
          <a:p>
            <a:r>
              <a:rPr lang="en-US" altLang="zh-CN" sz="1500" dirty="0" smtClean="0"/>
              <a:t>t </a:t>
            </a:r>
            <a:r>
              <a:rPr lang="en-US" altLang="zh-CN" sz="1500" dirty="0"/>
              <a:t>= Teacher('Mrs. </a:t>
            </a:r>
            <a:r>
              <a:rPr lang="en-US" altLang="zh-CN" sz="1500" dirty="0" err="1"/>
              <a:t>Shrividya</a:t>
            </a:r>
            <a:r>
              <a:rPr lang="en-US" altLang="zh-CN" sz="1500" dirty="0"/>
              <a:t>', 40, 30000)</a:t>
            </a:r>
          </a:p>
          <a:p>
            <a:r>
              <a:rPr lang="nl-NL" altLang="zh-CN" sz="1500" dirty="0"/>
              <a:t>s = Student('Swaroop', 22, 75</a:t>
            </a:r>
            <a:r>
              <a:rPr lang="nl-NL" altLang="zh-CN" sz="1500" dirty="0" smtClean="0"/>
              <a:t>)</a:t>
            </a:r>
          </a:p>
          <a:p>
            <a:endParaRPr lang="nl-NL" altLang="zh-CN" sz="1500" dirty="0"/>
          </a:p>
          <a:p>
            <a:r>
              <a:rPr lang="en-US" altLang="zh-CN" sz="1500" dirty="0"/>
              <a:t>print # prints a blank line</a:t>
            </a:r>
          </a:p>
          <a:p>
            <a:endParaRPr lang="en-US" altLang="zh-CN" sz="1500" dirty="0" smtClean="0"/>
          </a:p>
          <a:p>
            <a:r>
              <a:rPr lang="en-US" altLang="zh-CN" sz="1500" dirty="0" smtClean="0"/>
              <a:t>members </a:t>
            </a:r>
            <a:r>
              <a:rPr lang="en-US" altLang="zh-CN" sz="1500" dirty="0"/>
              <a:t>= [t, s]</a:t>
            </a:r>
          </a:p>
          <a:p>
            <a:r>
              <a:rPr lang="en-US" altLang="zh-CN" sz="1500" dirty="0"/>
              <a:t>for member in members:</a:t>
            </a:r>
          </a:p>
          <a:p>
            <a:r>
              <a:rPr lang="en-US" altLang="zh-CN" sz="1500" dirty="0" err="1"/>
              <a:t>member.tell</a:t>
            </a:r>
            <a:r>
              <a:rPr lang="en-US" altLang="zh-CN" sz="1500" dirty="0"/>
              <a:t>() # works for both Teachers and Students</a:t>
            </a:r>
            <a:endParaRPr lang="zh-CN" altLang="en-US" sz="1500" dirty="0"/>
          </a:p>
        </p:txBody>
      </p:sp>
    </p:spTree>
    <p:extLst>
      <p:ext uri="{BB962C8B-B14F-4D97-AF65-F5344CB8AC3E}">
        <p14:creationId xmlns:p14="http://schemas.microsoft.com/office/powerpoint/2010/main" val="66496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面向对象的编程</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rgbClr val="000000"/>
                </a:solidFill>
              </a:rPr>
              <a:t>输入</a:t>
            </a:r>
            <a:r>
              <a:rPr lang="en-US" altLang="zh-CN" dirty="0">
                <a:solidFill>
                  <a:srgbClr val="000000"/>
                </a:solidFill>
              </a:rPr>
              <a:t>/</a:t>
            </a:r>
            <a:r>
              <a:rPr lang="zh-CN" altLang="en-US" dirty="0">
                <a:solidFill>
                  <a:srgbClr val="000000"/>
                </a:solidFill>
              </a:rPr>
              <a:t>输出</a:t>
            </a:r>
            <a:endParaRPr lang="en-US" altLang="zh-CN" dirty="0">
              <a:solidFill>
                <a:srgbClr val="000000"/>
              </a:solidFill>
            </a:endParaRPr>
          </a:p>
          <a:p>
            <a:pPr marL="342900" indent="-342900">
              <a:buFont typeface="Wingdings" panose="05000000000000000000" pitchFamily="2" charset="2"/>
              <a:buChar char="l"/>
            </a:pPr>
            <a:r>
              <a:rPr lang="zh-CN" altLang="en-US" dirty="0">
                <a:solidFill>
                  <a:schemeClr val="bg1">
                    <a:lumMod val="75000"/>
                  </a:schemeClr>
                </a:solidFill>
              </a:rPr>
              <a:t>异常</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Python</a:t>
            </a:r>
            <a:r>
              <a:rPr lang="zh-CN" altLang="en-US" dirty="0">
                <a:solidFill>
                  <a:schemeClr val="bg1">
                    <a:lumMod val="75000"/>
                  </a:schemeClr>
                </a:solidFill>
              </a:rPr>
              <a:t>标准库</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更多</a:t>
            </a:r>
            <a:r>
              <a:rPr lang="en-US" altLang="zh-CN" dirty="0">
                <a:solidFill>
                  <a:schemeClr val="bg1">
                    <a:lumMod val="75000"/>
                  </a:schemeClr>
                </a:solidFill>
              </a:rPr>
              <a:t>Python</a:t>
            </a:r>
            <a:r>
              <a:rPr lang="zh-CN" altLang="en-US" dirty="0">
                <a:solidFill>
                  <a:schemeClr val="bg1">
                    <a:lumMod val="75000"/>
                  </a:schemeClr>
                </a:solidFill>
              </a:rPr>
              <a:t>的内容</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接下来该学习什么？</a:t>
            </a:r>
            <a:endParaRPr lang="en-US" altLang="zh-CN" dirty="0">
              <a:solidFill>
                <a:schemeClr val="bg1">
                  <a:lumMod val="75000"/>
                </a:schemeClr>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288520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在很多时候，你会想要让你的程序与用户（可能是你自己）交互。你会从用户那里得到</a:t>
            </a:r>
            <a:r>
              <a:rPr lang="zh-CN" altLang="en-US" dirty="0" smtClean="0"/>
              <a:t>输入，然后打印一些结果。我们</a:t>
            </a:r>
            <a:r>
              <a:rPr lang="zh-CN" altLang="en-US" dirty="0"/>
              <a:t>可以分别使用</a:t>
            </a:r>
            <a:r>
              <a:rPr lang="en-US" altLang="zh-CN" dirty="0" err="1"/>
              <a:t>raw_input</a:t>
            </a:r>
            <a:r>
              <a:rPr lang="zh-CN" altLang="en-US" dirty="0"/>
              <a:t>和</a:t>
            </a:r>
            <a:r>
              <a:rPr lang="en-US" altLang="zh-CN" dirty="0"/>
              <a:t>print</a:t>
            </a:r>
            <a:r>
              <a:rPr lang="zh-CN" altLang="en-US" dirty="0"/>
              <a:t>语句来完成这些</a:t>
            </a:r>
            <a:r>
              <a:rPr lang="zh-CN" altLang="en-US" dirty="0" smtClean="0"/>
              <a:t>功能。</a:t>
            </a:r>
            <a:endParaRPr lang="en-US" altLang="zh-CN" dirty="0" smtClean="0"/>
          </a:p>
          <a:p>
            <a:pPr marL="342900" indent="-342900">
              <a:buFont typeface="Wingdings" panose="05000000000000000000" pitchFamily="2" charset="2"/>
              <a:buChar char="l"/>
            </a:pPr>
            <a:r>
              <a:rPr lang="zh-CN" altLang="en-US" dirty="0"/>
              <a:t>另一个常用的输入</a:t>
            </a:r>
            <a:r>
              <a:rPr lang="en-US" altLang="zh-CN" dirty="0"/>
              <a:t>/</a:t>
            </a:r>
            <a:r>
              <a:rPr lang="zh-CN" altLang="en-US" dirty="0"/>
              <a:t>输出类型是处理文件。创建、读和写文件的能力是许多程序所必需</a:t>
            </a:r>
            <a:r>
              <a:rPr lang="zh-CN" altLang="en-US" dirty="0" smtClean="0"/>
              <a:t>的。</a:t>
            </a:r>
            <a:endParaRPr lang="zh-CN" altLang="en-US" dirty="0"/>
          </a:p>
        </p:txBody>
      </p:sp>
      <p:sp>
        <p:nvSpPr>
          <p:cNvPr id="3" name="标题 2"/>
          <p:cNvSpPr>
            <a:spLocks noGrp="1"/>
          </p:cNvSpPr>
          <p:nvPr>
            <p:ph type="title"/>
          </p:nvPr>
        </p:nvSpPr>
        <p:spPr/>
        <p:txBody>
          <a:bodyPr/>
          <a:lstStyle/>
          <a:p>
            <a:r>
              <a:rPr lang="zh-CN" altLang="en-US" dirty="0"/>
              <a:t>输入</a:t>
            </a:r>
            <a:r>
              <a:rPr lang="en-US" altLang="zh-CN" dirty="0"/>
              <a:t>/</a:t>
            </a:r>
            <a:r>
              <a:rPr lang="zh-CN" altLang="en-US" dirty="0"/>
              <a:t>输出</a:t>
            </a:r>
          </a:p>
        </p:txBody>
      </p:sp>
    </p:spTree>
    <p:extLst>
      <p:ext uri="{BB962C8B-B14F-4D97-AF65-F5344CB8AC3E}">
        <p14:creationId xmlns:p14="http://schemas.microsoft.com/office/powerpoint/2010/main" val="154646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文件</a:t>
            </a:r>
            <a:endParaRPr lang="en-US" altLang="zh-CN" dirty="0" smtClean="0"/>
          </a:p>
          <a:p>
            <a:pPr marL="342900" indent="-342900">
              <a:buFont typeface="Wingdings" panose="05000000000000000000" pitchFamily="2" charset="2"/>
              <a:buChar char="Ø"/>
            </a:pPr>
            <a:r>
              <a:rPr lang="zh-CN" altLang="en-US" dirty="0"/>
              <a:t>你可以通过创建一个</a:t>
            </a:r>
            <a:r>
              <a:rPr lang="en-US" altLang="zh-CN" dirty="0"/>
              <a:t>file</a:t>
            </a:r>
            <a:r>
              <a:rPr lang="zh-CN" altLang="en-US" dirty="0"/>
              <a:t>类的对象来打开一个文件，分别使用</a:t>
            </a:r>
            <a:r>
              <a:rPr lang="en-US" altLang="zh-CN" dirty="0"/>
              <a:t>file</a:t>
            </a:r>
            <a:r>
              <a:rPr lang="zh-CN" altLang="en-US" dirty="0"/>
              <a:t>类的</a:t>
            </a:r>
            <a:r>
              <a:rPr lang="en-US" altLang="zh-CN" dirty="0"/>
              <a:t>read</a:t>
            </a:r>
            <a:r>
              <a:rPr lang="zh-CN" altLang="en-US" dirty="0"/>
              <a:t>、</a:t>
            </a:r>
            <a:r>
              <a:rPr lang="en-US" altLang="zh-CN" dirty="0" err="1"/>
              <a:t>readline</a:t>
            </a:r>
            <a:r>
              <a:rPr lang="zh-CN" altLang="en-US" dirty="0"/>
              <a:t>或</a:t>
            </a:r>
            <a:r>
              <a:rPr lang="en-US" altLang="zh-CN" dirty="0"/>
              <a:t>write</a:t>
            </a:r>
            <a:r>
              <a:rPr lang="zh-CN" altLang="en-US" dirty="0"/>
              <a:t>方法</a:t>
            </a:r>
            <a:r>
              <a:rPr lang="zh-CN" altLang="en-US" dirty="0" smtClean="0"/>
              <a:t>来恰当</a:t>
            </a:r>
            <a:r>
              <a:rPr lang="zh-CN" altLang="en-US" dirty="0"/>
              <a:t>地读写文件。对文件的读写能力依赖于你在打开文件时指定的模式</a:t>
            </a:r>
            <a:r>
              <a:rPr lang="zh-CN" altLang="en-US" dirty="0" smtClean="0"/>
              <a:t>。</a:t>
            </a:r>
            <a:endParaRPr lang="en-US" altLang="zh-CN" dirty="0" smtClean="0"/>
          </a:p>
          <a:p>
            <a:pPr marL="342900" indent="-342900">
              <a:buFont typeface="Wingdings" panose="05000000000000000000" pitchFamily="2" charset="2"/>
              <a:buChar char="Ø"/>
            </a:pPr>
            <a:r>
              <a:rPr lang="zh-CN" altLang="en-US" dirty="0" smtClean="0"/>
              <a:t>最后</a:t>
            </a:r>
            <a:r>
              <a:rPr lang="zh-CN" altLang="en-US" dirty="0"/>
              <a:t>，当你完成对</a:t>
            </a:r>
            <a:r>
              <a:rPr lang="zh-CN" altLang="en-US" dirty="0" smtClean="0"/>
              <a:t>文件</a:t>
            </a:r>
            <a:r>
              <a:rPr lang="zh-CN" altLang="en-US" dirty="0"/>
              <a:t>的操作的时候，你调用</a:t>
            </a:r>
            <a:r>
              <a:rPr lang="en-US" altLang="zh-CN" dirty="0"/>
              <a:t>close</a:t>
            </a:r>
            <a:r>
              <a:rPr lang="zh-CN" altLang="en-US" dirty="0"/>
              <a:t>方法来告诉</a:t>
            </a:r>
            <a:r>
              <a:rPr lang="en-US" altLang="zh-CN" dirty="0"/>
              <a:t>Python</a:t>
            </a:r>
            <a:r>
              <a:rPr lang="zh-CN" altLang="en-US" dirty="0"/>
              <a:t>我们完成了对文件的使用。</a:t>
            </a:r>
          </a:p>
        </p:txBody>
      </p:sp>
      <p:sp>
        <p:nvSpPr>
          <p:cNvPr id="3" name="标题 2"/>
          <p:cNvSpPr>
            <a:spLocks noGrp="1"/>
          </p:cNvSpPr>
          <p:nvPr>
            <p:ph type="title"/>
          </p:nvPr>
        </p:nvSpPr>
        <p:spPr/>
        <p:txBody>
          <a:bodyPr/>
          <a:lstStyle/>
          <a:p>
            <a:r>
              <a:rPr lang="zh-CN" altLang="en-US" dirty="0"/>
              <a:t>输入</a:t>
            </a:r>
            <a:r>
              <a:rPr lang="en-US" altLang="zh-CN" dirty="0"/>
              <a:t>/</a:t>
            </a:r>
            <a:r>
              <a:rPr lang="zh-CN" altLang="en-US" dirty="0"/>
              <a:t>输出</a:t>
            </a:r>
          </a:p>
        </p:txBody>
      </p:sp>
    </p:spTree>
    <p:extLst>
      <p:ext uri="{BB962C8B-B14F-4D97-AF65-F5344CB8AC3E}">
        <p14:creationId xmlns:p14="http://schemas.microsoft.com/office/powerpoint/2010/main" val="6516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052736"/>
            <a:ext cx="8229600" cy="5256584"/>
          </a:xfrm>
        </p:spPr>
        <p:txBody>
          <a:bodyPr>
            <a:normAutofit fontScale="70000" lnSpcReduction="20000"/>
          </a:bodyPr>
          <a:lstStyle/>
          <a:p>
            <a:r>
              <a:rPr lang="en-US" altLang="zh-CN" dirty="0"/>
              <a:t># Filename: using_file.py</a:t>
            </a:r>
          </a:p>
          <a:p>
            <a:r>
              <a:rPr lang="en-US" altLang="zh-CN" dirty="0"/>
              <a:t>poem = '''\</a:t>
            </a:r>
          </a:p>
          <a:p>
            <a:r>
              <a:rPr lang="en-US" altLang="zh-CN" dirty="0"/>
              <a:t>Programming is fun</a:t>
            </a:r>
          </a:p>
          <a:p>
            <a:r>
              <a:rPr lang="en-US" altLang="zh-CN" dirty="0"/>
              <a:t>When the work is done</a:t>
            </a:r>
          </a:p>
          <a:p>
            <a:r>
              <a:rPr lang="en-US" altLang="zh-CN" dirty="0"/>
              <a:t>if you </a:t>
            </a:r>
            <a:r>
              <a:rPr lang="en-US" altLang="zh-CN" dirty="0" err="1"/>
              <a:t>wanna</a:t>
            </a:r>
            <a:r>
              <a:rPr lang="en-US" altLang="zh-CN" dirty="0"/>
              <a:t> make your work also fun:</a:t>
            </a:r>
          </a:p>
          <a:p>
            <a:r>
              <a:rPr lang="en-US" altLang="zh-CN" dirty="0"/>
              <a:t>use Python!</a:t>
            </a:r>
          </a:p>
          <a:p>
            <a:r>
              <a:rPr lang="en-US" altLang="zh-CN" dirty="0"/>
              <a:t>'''</a:t>
            </a:r>
          </a:p>
          <a:p>
            <a:r>
              <a:rPr lang="en-US" altLang="zh-CN" dirty="0"/>
              <a:t>f = file('poem.txt', 'w') # open for '</a:t>
            </a:r>
            <a:r>
              <a:rPr lang="en-US" altLang="zh-CN" dirty="0" err="1"/>
              <a:t>w'riting</a:t>
            </a:r>
            <a:endParaRPr lang="en-US" altLang="zh-CN" dirty="0"/>
          </a:p>
          <a:p>
            <a:r>
              <a:rPr lang="en-US" altLang="zh-CN" dirty="0" err="1"/>
              <a:t>f.write</a:t>
            </a:r>
            <a:r>
              <a:rPr lang="en-US" altLang="zh-CN" dirty="0"/>
              <a:t>(poem) # write text to file</a:t>
            </a:r>
          </a:p>
          <a:p>
            <a:r>
              <a:rPr lang="en-US" altLang="zh-CN" dirty="0" err="1"/>
              <a:t>f.close</a:t>
            </a:r>
            <a:r>
              <a:rPr lang="en-US" altLang="zh-CN" dirty="0"/>
              <a:t>() # close the file</a:t>
            </a:r>
          </a:p>
          <a:p>
            <a:r>
              <a:rPr lang="en-US" altLang="zh-CN" dirty="0"/>
              <a:t>f = file('poem.txt')</a:t>
            </a:r>
          </a:p>
          <a:p>
            <a:r>
              <a:rPr lang="en-US" altLang="zh-CN" dirty="0"/>
              <a:t># if no mode is specified, '</a:t>
            </a:r>
            <a:r>
              <a:rPr lang="en-US" altLang="zh-CN" dirty="0" err="1"/>
              <a:t>r'ead</a:t>
            </a:r>
            <a:r>
              <a:rPr lang="en-US" altLang="zh-CN" dirty="0"/>
              <a:t> mode is assumed by default</a:t>
            </a:r>
          </a:p>
          <a:p>
            <a:r>
              <a:rPr lang="en-US" altLang="zh-CN" dirty="0"/>
              <a:t>while True:</a:t>
            </a:r>
          </a:p>
          <a:p>
            <a:r>
              <a:rPr lang="en-US" altLang="zh-CN" dirty="0" smtClean="0"/>
              <a:t>    line </a:t>
            </a:r>
            <a:r>
              <a:rPr lang="en-US" altLang="zh-CN" dirty="0"/>
              <a:t>= </a:t>
            </a:r>
            <a:r>
              <a:rPr lang="en-US" altLang="zh-CN" dirty="0" err="1"/>
              <a:t>f.readline</a:t>
            </a:r>
            <a:r>
              <a:rPr lang="en-US" altLang="zh-CN" dirty="0"/>
              <a:t>()</a:t>
            </a:r>
          </a:p>
          <a:p>
            <a:r>
              <a:rPr lang="en-US" altLang="zh-CN" dirty="0" smtClean="0"/>
              <a:t>    if </a:t>
            </a:r>
            <a:r>
              <a:rPr lang="en-US" altLang="zh-CN" dirty="0" err="1"/>
              <a:t>len</a:t>
            </a:r>
            <a:r>
              <a:rPr lang="en-US" altLang="zh-CN" dirty="0"/>
              <a:t>(line) == 0: # Zero length indicates EOF</a:t>
            </a:r>
          </a:p>
          <a:p>
            <a:r>
              <a:rPr lang="en-US" altLang="zh-CN" dirty="0" smtClean="0"/>
              <a:t>        break</a:t>
            </a:r>
            <a:endParaRPr lang="en-US" altLang="zh-CN" dirty="0"/>
          </a:p>
          <a:p>
            <a:r>
              <a:rPr lang="en-US" altLang="zh-CN" dirty="0" smtClean="0"/>
              <a:t>    print </a:t>
            </a:r>
            <a:r>
              <a:rPr lang="en-US" altLang="zh-CN" dirty="0"/>
              <a:t>line,</a:t>
            </a:r>
          </a:p>
          <a:p>
            <a:r>
              <a:rPr lang="en-US" altLang="zh-CN" dirty="0"/>
              <a:t># Notice comma to avoid automatic newline added by Python</a:t>
            </a:r>
          </a:p>
          <a:p>
            <a:r>
              <a:rPr lang="en-US" altLang="zh-CN" dirty="0" err="1"/>
              <a:t>f.close</a:t>
            </a:r>
            <a:r>
              <a:rPr lang="en-US" altLang="zh-CN" dirty="0"/>
              <a:t>() # close the file</a:t>
            </a:r>
            <a:endParaRPr lang="zh-CN" altLang="en-US" dirty="0"/>
          </a:p>
        </p:txBody>
      </p:sp>
      <p:sp>
        <p:nvSpPr>
          <p:cNvPr id="3" name="标题 2"/>
          <p:cNvSpPr>
            <a:spLocks noGrp="1"/>
          </p:cNvSpPr>
          <p:nvPr>
            <p:ph type="title"/>
          </p:nvPr>
        </p:nvSpPr>
        <p:spPr/>
        <p:txBody>
          <a:bodyPr/>
          <a:lstStyle/>
          <a:p>
            <a:r>
              <a:rPr lang="zh-CN" altLang="en-US" dirty="0"/>
              <a:t>输入</a:t>
            </a:r>
            <a:r>
              <a:rPr lang="en-US" altLang="zh-CN" dirty="0"/>
              <a:t>/</a:t>
            </a:r>
            <a:r>
              <a:rPr lang="zh-CN" altLang="en-US" dirty="0"/>
              <a:t>输出</a:t>
            </a:r>
          </a:p>
        </p:txBody>
      </p:sp>
    </p:spTree>
    <p:extLst>
      <p:ext uri="{BB962C8B-B14F-4D97-AF65-F5344CB8AC3E}">
        <p14:creationId xmlns:p14="http://schemas.microsoft.com/office/powerpoint/2010/main" val="360021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smtClean="0"/>
              <a:t>面向对象的编程</a:t>
            </a:r>
            <a:endParaRPr lang="en-US" altLang="zh-CN" dirty="0" smtClean="0"/>
          </a:p>
          <a:p>
            <a:pPr marL="342900" indent="-342900">
              <a:buFont typeface="Wingdings" panose="05000000000000000000" pitchFamily="2" charset="2"/>
              <a:buChar char="l"/>
            </a:pPr>
            <a:r>
              <a:rPr lang="zh-CN" altLang="en-US" dirty="0" smtClean="0"/>
              <a:t>输入</a:t>
            </a:r>
            <a:r>
              <a:rPr lang="en-US" altLang="zh-CN" dirty="0" smtClean="0"/>
              <a:t>/</a:t>
            </a:r>
            <a:r>
              <a:rPr lang="zh-CN" altLang="en-US" dirty="0" smtClean="0"/>
              <a:t>输出</a:t>
            </a:r>
            <a:endParaRPr lang="en-US" altLang="zh-CN" dirty="0" smtClean="0"/>
          </a:p>
          <a:p>
            <a:pPr marL="342900" indent="-342900">
              <a:buFont typeface="Wingdings" panose="05000000000000000000" pitchFamily="2" charset="2"/>
              <a:buChar char="l"/>
            </a:pPr>
            <a:r>
              <a:rPr lang="zh-CN" altLang="en-US" dirty="0" smtClean="0"/>
              <a:t>异常</a:t>
            </a:r>
            <a:endParaRPr lang="en-US" altLang="zh-CN" dirty="0" smtClean="0"/>
          </a:p>
          <a:p>
            <a:pPr marL="342900" indent="-342900">
              <a:buFont typeface="Wingdings" panose="05000000000000000000" pitchFamily="2" charset="2"/>
              <a:buChar char="l"/>
            </a:pPr>
            <a:r>
              <a:rPr lang="en-US" altLang="zh-CN" dirty="0" smtClean="0"/>
              <a:t>Python</a:t>
            </a:r>
            <a:r>
              <a:rPr lang="zh-CN" altLang="en-US" dirty="0" smtClean="0"/>
              <a:t>标准库</a:t>
            </a:r>
            <a:endParaRPr lang="en-US" altLang="zh-CN" dirty="0" smtClean="0"/>
          </a:p>
          <a:p>
            <a:pPr marL="342900" indent="-342900">
              <a:buFont typeface="Wingdings" panose="05000000000000000000" pitchFamily="2" charset="2"/>
              <a:buChar char="l"/>
            </a:pPr>
            <a:r>
              <a:rPr lang="zh-CN" altLang="en-US" dirty="0"/>
              <a:t>解决问题</a:t>
            </a:r>
            <a:r>
              <a:rPr lang="en-US" altLang="zh-CN" dirty="0"/>
              <a:t>——</a:t>
            </a:r>
            <a:r>
              <a:rPr lang="zh-CN" altLang="en-US" dirty="0"/>
              <a:t>编写一个</a:t>
            </a:r>
            <a:r>
              <a:rPr lang="en-US" altLang="zh-CN" dirty="0"/>
              <a:t>Python</a:t>
            </a:r>
            <a:r>
              <a:rPr lang="zh-CN" altLang="en-US" dirty="0" smtClean="0"/>
              <a:t>脚本</a:t>
            </a:r>
            <a:endParaRPr lang="en-US" altLang="zh-CN" dirty="0" smtClean="0"/>
          </a:p>
          <a:p>
            <a:pPr marL="342900" indent="-342900">
              <a:buFont typeface="Wingdings" panose="05000000000000000000" pitchFamily="2" charset="2"/>
              <a:buChar char="l"/>
            </a:pPr>
            <a:r>
              <a:rPr lang="zh-CN" altLang="en-US" dirty="0" smtClean="0"/>
              <a:t>更多</a:t>
            </a:r>
            <a:r>
              <a:rPr lang="en-US" altLang="zh-CN" dirty="0" smtClean="0"/>
              <a:t>Python</a:t>
            </a:r>
            <a:r>
              <a:rPr lang="zh-CN" altLang="en-US" dirty="0" smtClean="0"/>
              <a:t>的内容</a:t>
            </a:r>
            <a:endParaRPr lang="en-US" altLang="zh-CN" dirty="0" smtClean="0"/>
          </a:p>
          <a:p>
            <a:pPr marL="342900" indent="-342900">
              <a:buFont typeface="Wingdings" panose="05000000000000000000" pitchFamily="2" charset="2"/>
              <a:buChar char="l"/>
            </a:pPr>
            <a:r>
              <a:rPr lang="zh-CN" altLang="en-US" dirty="0" smtClean="0"/>
              <a:t>接下来该学习什么？</a:t>
            </a:r>
            <a:endParaRPr lang="en-US" altLang="zh-CN" dirty="0" smtClean="0"/>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Pickle</a:t>
            </a:r>
          </a:p>
          <a:p>
            <a:pPr marL="342900" indent="-342900">
              <a:buFont typeface="Wingdings" panose="05000000000000000000" pitchFamily="2" charset="2"/>
              <a:buChar char="Ø"/>
            </a:pPr>
            <a:r>
              <a:rPr lang="en-US" altLang="zh-CN" dirty="0"/>
              <a:t>Python</a:t>
            </a:r>
            <a:r>
              <a:rPr lang="zh-CN" altLang="en-US" dirty="0"/>
              <a:t>提供一个标准的模块，称为</a:t>
            </a:r>
            <a:r>
              <a:rPr lang="en-US" altLang="zh-CN" dirty="0"/>
              <a:t>pickle</a:t>
            </a:r>
            <a:r>
              <a:rPr lang="zh-CN" altLang="en-US" dirty="0"/>
              <a:t>。使用它你可以在一个文件中储存任何</a:t>
            </a:r>
            <a:r>
              <a:rPr lang="en-US" altLang="zh-CN" dirty="0"/>
              <a:t>Python</a:t>
            </a:r>
            <a:r>
              <a:rPr lang="zh-CN" altLang="en-US" dirty="0"/>
              <a:t>对象，</a:t>
            </a:r>
            <a:r>
              <a:rPr lang="zh-CN" altLang="en-US" dirty="0" smtClean="0"/>
              <a:t>之后</a:t>
            </a:r>
            <a:r>
              <a:rPr lang="zh-CN" altLang="en-US" dirty="0"/>
              <a:t>你又可以把它完整无缺地取出来。这被称为 持久地 储存对象</a:t>
            </a:r>
            <a:r>
              <a:rPr lang="zh-CN" altLang="en-US" dirty="0" smtClean="0"/>
              <a:t>。</a:t>
            </a:r>
            <a:endParaRPr lang="en-US" altLang="zh-CN" dirty="0" smtClean="0"/>
          </a:p>
          <a:p>
            <a:pPr marL="342900" indent="-342900">
              <a:buFont typeface="Wingdings" panose="05000000000000000000" pitchFamily="2" charset="2"/>
              <a:buChar char="Ø"/>
            </a:pPr>
            <a:r>
              <a:rPr lang="zh-CN" altLang="en-US" dirty="0"/>
              <a:t>还有另一个模块称为</a:t>
            </a:r>
            <a:r>
              <a:rPr lang="en-US" altLang="zh-CN" dirty="0" err="1"/>
              <a:t>cPickle</a:t>
            </a:r>
            <a:r>
              <a:rPr lang="zh-CN" altLang="en-US" dirty="0"/>
              <a:t>，它的功能和</a:t>
            </a:r>
            <a:r>
              <a:rPr lang="en-US" altLang="zh-CN" dirty="0"/>
              <a:t>pickle</a:t>
            </a:r>
            <a:r>
              <a:rPr lang="zh-CN" altLang="en-US" dirty="0"/>
              <a:t>模块完全相同，只不过它是用</a:t>
            </a:r>
            <a:r>
              <a:rPr lang="en-US" altLang="zh-CN" dirty="0"/>
              <a:t>C</a:t>
            </a:r>
            <a:r>
              <a:rPr lang="zh-CN" altLang="en-US" dirty="0"/>
              <a:t>语言编写的，</a:t>
            </a:r>
            <a:r>
              <a:rPr lang="zh-CN" altLang="en-US" dirty="0" smtClean="0"/>
              <a:t>因此</a:t>
            </a:r>
            <a:r>
              <a:rPr lang="zh-CN" altLang="en-US" dirty="0"/>
              <a:t>要快得多（比</a:t>
            </a:r>
            <a:r>
              <a:rPr lang="en-US" altLang="zh-CN" dirty="0"/>
              <a:t>pickle</a:t>
            </a:r>
            <a:r>
              <a:rPr lang="zh-CN" altLang="en-US" dirty="0"/>
              <a:t>快</a:t>
            </a:r>
            <a:r>
              <a:rPr lang="en-US" altLang="zh-CN" dirty="0"/>
              <a:t>1000</a:t>
            </a:r>
            <a:r>
              <a:rPr lang="zh-CN" altLang="en-US" dirty="0"/>
              <a:t>倍）</a:t>
            </a:r>
          </a:p>
        </p:txBody>
      </p:sp>
      <p:sp>
        <p:nvSpPr>
          <p:cNvPr id="3" name="标题 2"/>
          <p:cNvSpPr>
            <a:spLocks noGrp="1"/>
          </p:cNvSpPr>
          <p:nvPr>
            <p:ph type="title"/>
          </p:nvPr>
        </p:nvSpPr>
        <p:spPr/>
        <p:txBody>
          <a:bodyPr/>
          <a:lstStyle/>
          <a:p>
            <a:r>
              <a:rPr lang="zh-CN" altLang="en-US" dirty="0"/>
              <a:t>输入</a:t>
            </a:r>
            <a:r>
              <a:rPr lang="en-US" altLang="zh-CN" dirty="0"/>
              <a:t>/</a:t>
            </a:r>
            <a:r>
              <a:rPr lang="zh-CN" altLang="en-US" dirty="0"/>
              <a:t>输出</a:t>
            </a:r>
          </a:p>
        </p:txBody>
      </p:sp>
    </p:spTree>
    <p:extLst>
      <p:ext uri="{BB962C8B-B14F-4D97-AF65-F5344CB8AC3E}">
        <p14:creationId xmlns:p14="http://schemas.microsoft.com/office/powerpoint/2010/main" val="152518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85000" lnSpcReduction="20000"/>
          </a:bodyPr>
          <a:lstStyle/>
          <a:p>
            <a:r>
              <a:rPr lang="en-US" altLang="zh-CN" dirty="0"/>
              <a:t># Filename: pickling.py</a:t>
            </a:r>
          </a:p>
          <a:p>
            <a:r>
              <a:rPr lang="en-US" altLang="zh-CN" dirty="0"/>
              <a:t>import </a:t>
            </a:r>
            <a:r>
              <a:rPr lang="en-US" altLang="zh-CN" dirty="0" err="1"/>
              <a:t>cPickle</a:t>
            </a:r>
            <a:r>
              <a:rPr lang="en-US" altLang="zh-CN" dirty="0"/>
              <a:t> as p</a:t>
            </a:r>
          </a:p>
          <a:p>
            <a:r>
              <a:rPr lang="en-US" altLang="zh-CN" dirty="0"/>
              <a:t>#import pickle as p</a:t>
            </a:r>
          </a:p>
          <a:p>
            <a:r>
              <a:rPr lang="en-US" altLang="zh-CN" dirty="0" err="1"/>
              <a:t>shoplistfile</a:t>
            </a:r>
            <a:r>
              <a:rPr lang="en-US" altLang="zh-CN" dirty="0"/>
              <a:t> = '</a:t>
            </a:r>
            <a:r>
              <a:rPr lang="en-US" altLang="zh-CN" dirty="0" err="1"/>
              <a:t>shoplist.data</a:t>
            </a:r>
            <a:r>
              <a:rPr lang="en-US" altLang="zh-CN" dirty="0"/>
              <a:t>'</a:t>
            </a:r>
          </a:p>
          <a:p>
            <a:r>
              <a:rPr lang="en-US" altLang="zh-CN" dirty="0"/>
              <a:t># the name of the file where we will store the object</a:t>
            </a:r>
          </a:p>
          <a:p>
            <a:r>
              <a:rPr lang="en-US" altLang="zh-CN" dirty="0" err="1"/>
              <a:t>shoplist</a:t>
            </a:r>
            <a:r>
              <a:rPr lang="en-US" altLang="zh-CN" dirty="0"/>
              <a:t> = ['apple', 'mango', 'carrot']</a:t>
            </a:r>
          </a:p>
          <a:p>
            <a:r>
              <a:rPr lang="en-US" altLang="zh-CN" dirty="0"/>
              <a:t># Write to the file</a:t>
            </a:r>
          </a:p>
          <a:p>
            <a:r>
              <a:rPr lang="en-US" altLang="zh-CN" dirty="0"/>
              <a:t>f = file(</a:t>
            </a:r>
            <a:r>
              <a:rPr lang="en-US" altLang="zh-CN" dirty="0" err="1"/>
              <a:t>shoplistfile</a:t>
            </a:r>
            <a:r>
              <a:rPr lang="en-US" altLang="zh-CN" dirty="0"/>
              <a:t>, 'w')</a:t>
            </a:r>
          </a:p>
          <a:p>
            <a:r>
              <a:rPr lang="en-US" altLang="zh-CN" dirty="0" err="1"/>
              <a:t>p.dump</a:t>
            </a:r>
            <a:r>
              <a:rPr lang="en-US" altLang="zh-CN" dirty="0"/>
              <a:t>(</a:t>
            </a:r>
            <a:r>
              <a:rPr lang="en-US" altLang="zh-CN" dirty="0" err="1"/>
              <a:t>shoplist</a:t>
            </a:r>
            <a:r>
              <a:rPr lang="en-US" altLang="zh-CN" dirty="0"/>
              <a:t>, f) # dump the object to a file</a:t>
            </a:r>
          </a:p>
          <a:p>
            <a:r>
              <a:rPr lang="en-US" altLang="zh-CN" dirty="0" err="1"/>
              <a:t>f.close</a:t>
            </a:r>
            <a:r>
              <a:rPr lang="en-US" altLang="zh-CN" dirty="0"/>
              <a:t>()</a:t>
            </a:r>
          </a:p>
          <a:p>
            <a:r>
              <a:rPr lang="en-US" altLang="zh-CN" dirty="0"/>
              <a:t>del </a:t>
            </a:r>
            <a:r>
              <a:rPr lang="en-US" altLang="zh-CN" dirty="0" err="1"/>
              <a:t>shoplist</a:t>
            </a:r>
            <a:r>
              <a:rPr lang="en-US" altLang="zh-CN" dirty="0"/>
              <a:t> # remove the </a:t>
            </a:r>
            <a:r>
              <a:rPr lang="en-US" altLang="zh-CN" dirty="0" err="1"/>
              <a:t>shoplist</a:t>
            </a:r>
            <a:endParaRPr lang="en-US" altLang="zh-CN" dirty="0"/>
          </a:p>
          <a:p>
            <a:r>
              <a:rPr lang="en-US" altLang="zh-CN" dirty="0"/>
              <a:t># Read back from the storage</a:t>
            </a:r>
          </a:p>
          <a:p>
            <a:r>
              <a:rPr lang="en-US" altLang="zh-CN" dirty="0"/>
              <a:t>f = file(</a:t>
            </a:r>
            <a:r>
              <a:rPr lang="en-US" altLang="zh-CN" dirty="0" err="1"/>
              <a:t>shoplistfile</a:t>
            </a:r>
            <a:r>
              <a:rPr lang="en-US" altLang="zh-CN" dirty="0"/>
              <a:t>)</a:t>
            </a:r>
          </a:p>
          <a:p>
            <a:r>
              <a:rPr lang="en-US" altLang="zh-CN" dirty="0" err="1"/>
              <a:t>storedlist</a:t>
            </a:r>
            <a:r>
              <a:rPr lang="en-US" altLang="zh-CN" dirty="0"/>
              <a:t> = </a:t>
            </a:r>
            <a:r>
              <a:rPr lang="en-US" altLang="zh-CN" dirty="0" err="1"/>
              <a:t>p.load</a:t>
            </a:r>
            <a:r>
              <a:rPr lang="en-US" altLang="zh-CN" dirty="0"/>
              <a:t>(f)</a:t>
            </a:r>
          </a:p>
          <a:p>
            <a:r>
              <a:rPr lang="en-US" altLang="zh-CN" dirty="0"/>
              <a:t>print </a:t>
            </a:r>
            <a:r>
              <a:rPr lang="en-US" altLang="zh-CN" dirty="0" err="1"/>
              <a:t>storedlist</a:t>
            </a:r>
            <a:endParaRPr lang="zh-CN" altLang="en-US" dirty="0"/>
          </a:p>
        </p:txBody>
      </p:sp>
      <p:sp>
        <p:nvSpPr>
          <p:cNvPr id="3" name="标题 2"/>
          <p:cNvSpPr>
            <a:spLocks noGrp="1"/>
          </p:cNvSpPr>
          <p:nvPr>
            <p:ph type="title"/>
          </p:nvPr>
        </p:nvSpPr>
        <p:spPr/>
        <p:txBody>
          <a:bodyPr/>
          <a:lstStyle/>
          <a:p>
            <a:r>
              <a:rPr lang="zh-CN" altLang="en-US" dirty="0"/>
              <a:t>输入</a:t>
            </a:r>
            <a:r>
              <a:rPr lang="en-US" altLang="zh-CN" dirty="0"/>
              <a:t>/</a:t>
            </a:r>
            <a:r>
              <a:rPr lang="zh-CN" altLang="en-US" dirty="0"/>
              <a:t>输出</a:t>
            </a:r>
          </a:p>
        </p:txBody>
      </p:sp>
    </p:spTree>
    <p:extLst>
      <p:ext uri="{BB962C8B-B14F-4D97-AF65-F5344CB8AC3E}">
        <p14:creationId xmlns:p14="http://schemas.microsoft.com/office/powerpoint/2010/main" val="303308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面向对象的编程</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输入</a:t>
            </a:r>
            <a:r>
              <a:rPr lang="en-US" altLang="zh-CN" dirty="0">
                <a:solidFill>
                  <a:schemeClr val="bg1">
                    <a:lumMod val="75000"/>
                  </a:schemeClr>
                </a:solidFill>
              </a:rPr>
              <a:t>/</a:t>
            </a:r>
            <a:r>
              <a:rPr lang="zh-CN" altLang="en-US" dirty="0">
                <a:solidFill>
                  <a:schemeClr val="bg1">
                    <a:lumMod val="75000"/>
                  </a:schemeClr>
                </a:solidFill>
              </a:rPr>
              <a:t>输出</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rgbClr val="000000"/>
                </a:solidFill>
              </a:rPr>
              <a:t>异常</a:t>
            </a:r>
            <a:endParaRPr lang="en-US" altLang="zh-CN" dirty="0">
              <a:solidFill>
                <a:srgbClr val="000000"/>
              </a:solidFill>
            </a:endParaRPr>
          </a:p>
          <a:p>
            <a:pPr marL="342900" indent="-342900">
              <a:buFont typeface="Wingdings" panose="05000000000000000000" pitchFamily="2" charset="2"/>
              <a:buChar char="l"/>
            </a:pPr>
            <a:r>
              <a:rPr lang="en-US" altLang="zh-CN" dirty="0">
                <a:solidFill>
                  <a:schemeClr val="bg1">
                    <a:lumMod val="75000"/>
                  </a:schemeClr>
                </a:solidFill>
              </a:rPr>
              <a:t>Python</a:t>
            </a:r>
            <a:r>
              <a:rPr lang="zh-CN" altLang="en-US" dirty="0">
                <a:solidFill>
                  <a:schemeClr val="bg1">
                    <a:lumMod val="75000"/>
                  </a:schemeClr>
                </a:solidFill>
              </a:rPr>
              <a:t>标准库</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更多</a:t>
            </a:r>
            <a:r>
              <a:rPr lang="en-US" altLang="zh-CN" dirty="0">
                <a:solidFill>
                  <a:schemeClr val="bg1">
                    <a:lumMod val="75000"/>
                  </a:schemeClr>
                </a:solidFill>
              </a:rPr>
              <a:t>Python</a:t>
            </a:r>
            <a:r>
              <a:rPr lang="zh-CN" altLang="en-US" dirty="0">
                <a:solidFill>
                  <a:schemeClr val="bg1">
                    <a:lumMod val="75000"/>
                  </a:schemeClr>
                </a:solidFill>
              </a:rPr>
              <a:t>的内容</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接下来该学习什么？</a:t>
            </a:r>
            <a:endParaRPr lang="en-US" altLang="zh-CN" dirty="0">
              <a:solidFill>
                <a:schemeClr val="bg1">
                  <a:lumMod val="75000"/>
                </a:schemeClr>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090738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当你的程序中出现某些 异常的 状况的时候，异常就发生了。例如，当你想要读某个文件的</a:t>
            </a:r>
            <a:r>
              <a:rPr lang="zh-CN" altLang="en-US" dirty="0" smtClean="0"/>
              <a:t>时候</a:t>
            </a:r>
            <a:r>
              <a:rPr lang="zh-CN" altLang="en-US" dirty="0"/>
              <a:t>，而那个文件不存在。或者在程序运行的时候，你不小心把它删除了。上述这些情况可以</a:t>
            </a:r>
            <a:r>
              <a:rPr lang="zh-CN" altLang="en-US" dirty="0" smtClean="0"/>
              <a:t>使用</a:t>
            </a:r>
            <a:r>
              <a:rPr lang="zh-CN" altLang="en-US" dirty="0"/>
              <a:t>异常来处理</a:t>
            </a:r>
            <a:r>
              <a:rPr lang="zh-CN" altLang="en-US" dirty="0" smtClean="0"/>
              <a:t>。</a:t>
            </a:r>
            <a:endParaRPr lang="en-US" altLang="zh-CN" dirty="0" smtClean="0"/>
          </a:p>
          <a:p>
            <a:pPr marL="342900" indent="-342900">
              <a:buFont typeface="Wingdings" panose="05000000000000000000" pitchFamily="2" charset="2"/>
              <a:buChar char="l"/>
            </a:pPr>
            <a:r>
              <a:rPr lang="zh-CN" altLang="en-US" dirty="0"/>
              <a:t>假如你的程序中有一些无效的语句，会怎么样呢？</a:t>
            </a:r>
            <a:r>
              <a:rPr lang="en-US" altLang="zh-CN" dirty="0"/>
              <a:t>Python</a:t>
            </a:r>
            <a:r>
              <a:rPr lang="zh-CN" altLang="en-US" dirty="0"/>
              <a:t>会引发并告诉你那里有一个错误，</a:t>
            </a:r>
            <a:r>
              <a:rPr lang="zh-CN" altLang="en-US" dirty="0" smtClean="0"/>
              <a:t>从而</a:t>
            </a:r>
            <a:r>
              <a:rPr lang="zh-CN" altLang="en-US" dirty="0"/>
              <a:t>处理这样的情况。</a:t>
            </a:r>
          </a:p>
        </p:txBody>
      </p:sp>
      <p:sp>
        <p:nvSpPr>
          <p:cNvPr id="3" name="标题 2"/>
          <p:cNvSpPr>
            <a:spLocks noGrp="1"/>
          </p:cNvSpPr>
          <p:nvPr>
            <p:ph type="title"/>
          </p:nvPr>
        </p:nvSpPr>
        <p:spPr/>
        <p:txBody>
          <a:bodyPr/>
          <a:lstStyle/>
          <a:p>
            <a:r>
              <a:rPr lang="zh-CN" altLang="en-US" dirty="0" smtClean="0"/>
              <a:t>异常</a:t>
            </a:r>
            <a:endParaRPr lang="zh-CN" altLang="en-US" dirty="0"/>
          </a:p>
        </p:txBody>
      </p:sp>
    </p:spTree>
    <p:extLst>
      <p:ext uri="{BB962C8B-B14F-4D97-AF65-F5344CB8AC3E}">
        <p14:creationId xmlns:p14="http://schemas.microsoft.com/office/powerpoint/2010/main" val="2533390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错误</a:t>
            </a:r>
            <a:endParaRPr lang="en-US" altLang="zh-CN" dirty="0" smtClean="0"/>
          </a:p>
          <a:p>
            <a:r>
              <a:rPr lang="zh-CN" altLang="en-US" dirty="0" smtClean="0"/>
              <a:t>    考虑</a:t>
            </a:r>
            <a:r>
              <a:rPr lang="zh-CN" altLang="en-US" dirty="0"/>
              <a:t>一个简单的</a:t>
            </a:r>
            <a:r>
              <a:rPr lang="en-US" altLang="zh-CN" dirty="0"/>
              <a:t>print</a:t>
            </a:r>
            <a:r>
              <a:rPr lang="zh-CN" altLang="en-US" dirty="0"/>
              <a:t>语句。假如我们把</a:t>
            </a:r>
            <a:r>
              <a:rPr lang="en-US" altLang="zh-CN" dirty="0"/>
              <a:t>print</a:t>
            </a:r>
            <a:r>
              <a:rPr lang="zh-CN" altLang="en-US" dirty="0"/>
              <a:t>误拼为</a:t>
            </a:r>
            <a:r>
              <a:rPr lang="en-US" altLang="zh-CN" dirty="0"/>
              <a:t>Print</a:t>
            </a:r>
            <a:r>
              <a:rPr lang="zh-CN" altLang="en-US" dirty="0"/>
              <a:t>，注意大写，这样</a:t>
            </a:r>
            <a:r>
              <a:rPr lang="en-US" altLang="zh-CN" dirty="0"/>
              <a:t>Python</a:t>
            </a:r>
            <a:r>
              <a:rPr lang="zh-CN" altLang="en-US" dirty="0"/>
              <a:t>会 引发 一个</a:t>
            </a:r>
            <a:r>
              <a:rPr lang="zh-CN" altLang="en-US" dirty="0" smtClean="0"/>
              <a:t>语法</a:t>
            </a:r>
            <a:r>
              <a:rPr lang="zh-CN" altLang="en-US" dirty="0"/>
              <a:t>错误</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342900" indent="-342900">
              <a:buFont typeface="Wingdings" panose="05000000000000000000" pitchFamily="2" charset="2"/>
              <a:buChar char="l"/>
            </a:pPr>
            <a:r>
              <a:rPr lang="zh-CN" altLang="en-US" dirty="0"/>
              <a:t>我们可以观察到有一个</a:t>
            </a:r>
            <a:r>
              <a:rPr lang="en-US" altLang="zh-CN" dirty="0" err="1"/>
              <a:t>SyntaxError</a:t>
            </a:r>
            <a:r>
              <a:rPr lang="zh-CN" altLang="en-US" dirty="0"/>
              <a:t>被引发，并且检测到的错误位置也被打印了出来。这是</a:t>
            </a:r>
            <a:r>
              <a:rPr lang="zh-CN" altLang="en-US" dirty="0" smtClean="0"/>
              <a:t>这个错误</a:t>
            </a:r>
            <a:r>
              <a:rPr lang="zh-CN" altLang="en-US" dirty="0"/>
              <a:t>的 错误处理器 所做的</a:t>
            </a:r>
            <a:r>
              <a:rPr lang="zh-CN" altLang="en-US" dirty="0" smtClean="0"/>
              <a:t>工作</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t>异常</a:t>
            </a:r>
          </a:p>
        </p:txBody>
      </p:sp>
      <p:sp>
        <p:nvSpPr>
          <p:cNvPr id="4" name="矩形 3"/>
          <p:cNvSpPr/>
          <p:nvPr/>
        </p:nvSpPr>
        <p:spPr>
          <a:xfrm>
            <a:off x="1008112" y="2564904"/>
            <a:ext cx="4572000" cy="2031325"/>
          </a:xfrm>
          <a:prstGeom prst="rect">
            <a:avLst/>
          </a:prstGeom>
        </p:spPr>
        <p:txBody>
          <a:bodyPr>
            <a:spAutoFit/>
          </a:bodyPr>
          <a:lstStyle/>
          <a:p>
            <a:r>
              <a:rPr lang="en-US" altLang="zh-CN" dirty="0">
                <a:latin typeface="AdobeSongStd-Light"/>
              </a:rPr>
              <a:t>&gt;&gt;&gt; Print 'Hello World'</a:t>
            </a:r>
          </a:p>
          <a:p>
            <a:r>
              <a:rPr lang="en-US" altLang="zh-CN" dirty="0">
                <a:latin typeface="AdobeSongStd-Light"/>
              </a:rPr>
              <a:t>File "&lt;</a:t>
            </a:r>
            <a:r>
              <a:rPr lang="en-US" altLang="zh-CN" dirty="0" err="1">
                <a:latin typeface="AdobeSongStd-Light"/>
              </a:rPr>
              <a:t>stdin</a:t>
            </a:r>
            <a:r>
              <a:rPr lang="en-US" altLang="zh-CN" dirty="0">
                <a:latin typeface="AdobeSongStd-Light"/>
              </a:rPr>
              <a:t>&gt;", line 1</a:t>
            </a:r>
          </a:p>
          <a:p>
            <a:r>
              <a:rPr lang="en-US" altLang="zh-CN" dirty="0">
                <a:latin typeface="AdobeSongStd-Light"/>
              </a:rPr>
              <a:t>Print 'Hello World'</a:t>
            </a:r>
          </a:p>
          <a:p>
            <a:r>
              <a:rPr lang="en-US" altLang="zh-CN" dirty="0">
                <a:latin typeface="AdobeSongStd-Light"/>
              </a:rPr>
              <a:t>^</a:t>
            </a:r>
          </a:p>
          <a:p>
            <a:r>
              <a:rPr lang="en-US" altLang="zh-CN" dirty="0" err="1">
                <a:latin typeface="AdobeSongStd-Light"/>
              </a:rPr>
              <a:t>SyntaxError</a:t>
            </a:r>
            <a:r>
              <a:rPr lang="en-US" altLang="zh-CN" dirty="0">
                <a:latin typeface="AdobeSongStd-Light"/>
              </a:rPr>
              <a:t>: invalid syntax</a:t>
            </a:r>
          </a:p>
          <a:p>
            <a:r>
              <a:rPr lang="en-US" altLang="zh-CN" dirty="0">
                <a:latin typeface="AdobeSongStd-Light"/>
              </a:rPr>
              <a:t>&gt;&gt;&gt; print 'Hello World'</a:t>
            </a:r>
          </a:p>
          <a:p>
            <a:r>
              <a:rPr lang="en-US" altLang="zh-CN" dirty="0">
                <a:latin typeface="AdobeSongStd-Light"/>
              </a:rPr>
              <a:t>Hello World</a:t>
            </a:r>
            <a:endParaRPr lang="zh-CN" altLang="en-US" dirty="0"/>
          </a:p>
        </p:txBody>
      </p:sp>
    </p:spTree>
    <p:extLst>
      <p:ext uri="{BB962C8B-B14F-4D97-AF65-F5344CB8AC3E}">
        <p14:creationId xmlns:p14="http://schemas.microsoft.com/office/powerpoint/2010/main" val="99656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try.. Exception</a:t>
            </a:r>
          </a:p>
          <a:p>
            <a:pPr marL="342900" indent="-342900">
              <a:buFont typeface="Wingdings" panose="05000000000000000000" pitchFamily="2" charset="2"/>
              <a:buChar char="l"/>
            </a:pPr>
            <a:r>
              <a:rPr lang="zh-CN" altLang="en-US" dirty="0"/>
              <a:t>我们尝试读取用户的一段输入。按</a:t>
            </a:r>
            <a:r>
              <a:rPr lang="en-US" altLang="zh-CN" dirty="0"/>
              <a:t>Ctrl-d</a:t>
            </a:r>
            <a:r>
              <a:rPr lang="zh-CN" altLang="en-US" dirty="0"/>
              <a:t>，看一下会发生什么</a:t>
            </a:r>
            <a:r>
              <a:rPr lang="zh-CN" altLang="en-US" dirty="0" smtClean="0"/>
              <a:t>。</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endParaRPr lang="en-US" altLang="zh-CN" dirty="0"/>
          </a:p>
          <a:p>
            <a:pPr marL="342900" indent="-342900">
              <a:buFont typeface="Wingdings" panose="05000000000000000000" pitchFamily="2" charset="2"/>
              <a:buChar char="l"/>
            </a:pPr>
            <a:r>
              <a:rPr lang="en-US" altLang="zh-CN" dirty="0"/>
              <a:t>Python</a:t>
            </a:r>
            <a:r>
              <a:rPr lang="zh-CN" altLang="en-US" dirty="0"/>
              <a:t>引发了一个称为</a:t>
            </a:r>
            <a:r>
              <a:rPr lang="en-US" altLang="zh-CN" dirty="0" err="1"/>
              <a:t>EOFError</a:t>
            </a:r>
            <a:r>
              <a:rPr lang="zh-CN" altLang="en-US" dirty="0"/>
              <a:t>的错误，这个错误基本上意味着它发现一个不期望的 文件</a:t>
            </a:r>
            <a:r>
              <a:rPr lang="zh-CN" altLang="en-US" dirty="0" smtClean="0"/>
              <a:t>尾（</a:t>
            </a:r>
            <a:r>
              <a:rPr lang="zh-CN" altLang="en-US" dirty="0"/>
              <a:t>由</a:t>
            </a:r>
            <a:r>
              <a:rPr lang="en-US" altLang="zh-CN" dirty="0"/>
              <a:t>Ctrl-d</a:t>
            </a:r>
            <a:r>
              <a:rPr lang="zh-CN" altLang="en-US" dirty="0"/>
              <a:t>表示</a:t>
            </a:r>
            <a:r>
              <a:rPr lang="zh-CN" altLang="en-US" dirty="0" smtClean="0"/>
              <a:t>）</a:t>
            </a:r>
            <a:endParaRPr lang="en-US" altLang="zh-CN" dirty="0" smtClean="0"/>
          </a:p>
          <a:p>
            <a:pPr marL="342900" indent="-342900">
              <a:buFont typeface="Wingdings" panose="05000000000000000000" pitchFamily="2" charset="2"/>
              <a:buChar char="l"/>
            </a:pPr>
            <a:r>
              <a:rPr lang="zh-CN" altLang="en-US" dirty="0"/>
              <a:t>处理异常</a:t>
            </a:r>
            <a:endParaRPr lang="en-US" altLang="zh-CN" dirty="0"/>
          </a:p>
          <a:p>
            <a:r>
              <a:rPr lang="zh-CN" altLang="en-US" dirty="0" smtClean="0"/>
              <a:t>    我们</a:t>
            </a:r>
            <a:r>
              <a:rPr lang="zh-CN" altLang="en-US" dirty="0"/>
              <a:t>可以使用</a:t>
            </a:r>
            <a:r>
              <a:rPr lang="en-US" altLang="zh-CN" dirty="0" err="1"/>
              <a:t>try..except</a:t>
            </a:r>
            <a:r>
              <a:rPr lang="zh-CN" altLang="en-US" dirty="0"/>
              <a:t>语句来处理异常。我们把通常的语句放在</a:t>
            </a:r>
            <a:r>
              <a:rPr lang="en-US" altLang="zh-CN" dirty="0"/>
              <a:t>try-</a:t>
            </a:r>
            <a:r>
              <a:rPr lang="zh-CN" altLang="en-US" dirty="0"/>
              <a:t>块中，而把我们的错误处理语句放在</a:t>
            </a:r>
            <a:r>
              <a:rPr lang="en-US" altLang="zh-CN" dirty="0"/>
              <a:t>except-</a:t>
            </a:r>
            <a:r>
              <a:rPr lang="zh-CN" altLang="en-US" dirty="0"/>
              <a:t>块中</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异常</a:t>
            </a:r>
          </a:p>
        </p:txBody>
      </p:sp>
      <p:sp>
        <p:nvSpPr>
          <p:cNvPr id="4" name="矩形 3"/>
          <p:cNvSpPr/>
          <p:nvPr/>
        </p:nvSpPr>
        <p:spPr>
          <a:xfrm>
            <a:off x="1835696" y="2276872"/>
            <a:ext cx="5472608" cy="1477328"/>
          </a:xfrm>
          <a:prstGeom prst="rect">
            <a:avLst/>
          </a:prstGeom>
        </p:spPr>
        <p:txBody>
          <a:bodyPr wrap="square">
            <a:spAutoFit/>
          </a:bodyPr>
          <a:lstStyle/>
          <a:p>
            <a:r>
              <a:rPr lang="en-US" altLang="zh-CN" dirty="0">
                <a:latin typeface="AdobeSongStd-Light"/>
              </a:rPr>
              <a:t>&gt;&gt;&gt; s = </a:t>
            </a:r>
            <a:r>
              <a:rPr lang="en-US" altLang="zh-CN" dirty="0" err="1">
                <a:latin typeface="AdobeSongStd-Light"/>
              </a:rPr>
              <a:t>raw_input</a:t>
            </a:r>
            <a:r>
              <a:rPr lang="en-US" altLang="zh-CN" dirty="0">
                <a:latin typeface="AdobeSongStd-Light"/>
              </a:rPr>
              <a:t>('Enter something </a:t>
            </a:r>
            <a:r>
              <a:rPr lang="en-US" altLang="zh-CN" dirty="0" smtClean="0">
                <a:latin typeface="AdobeSongStd-Light"/>
              </a:rPr>
              <a:t>--&gt; ')</a:t>
            </a:r>
            <a:endParaRPr lang="en-US" altLang="zh-CN" dirty="0">
              <a:latin typeface="AdobeSongStd-Light"/>
            </a:endParaRPr>
          </a:p>
          <a:p>
            <a:r>
              <a:rPr lang="en-US" altLang="zh-CN" dirty="0">
                <a:latin typeface="AdobeSongStd-Light"/>
              </a:rPr>
              <a:t>Enter something --&gt; </a:t>
            </a:r>
            <a:r>
              <a:rPr lang="en-US" altLang="zh-CN" dirty="0" err="1">
                <a:latin typeface="AdobeSongStd-Light"/>
              </a:rPr>
              <a:t>Traceback</a:t>
            </a:r>
            <a:r>
              <a:rPr lang="en-US" altLang="zh-CN" dirty="0">
                <a:latin typeface="AdobeSongStd-Light"/>
              </a:rPr>
              <a:t> (most recent call last):</a:t>
            </a:r>
          </a:p>
          <a:p>
            <a:r>
              <a:rPr lang="en-US" altLang="zh-CN" dirty="0">
                <a:latin typeface="AdobeSongStd-Light"/>
              </a:rPr>
              <a:t>File "&lt;</a:t>
            </a:r>
            <a:r>
              <a:rPr lang="en-US" altLang="zh-CN" dirty="0" err="1">
                <a:latin typeface="AdobeSongStd-Light"/>
              </a:rPr>
              <a:t>stdin</a:t>
            </a:r>
            <a:r>
              <a:rPr lang="en-US" altLang="zh-CN" dirty="0">
                <a:latin typeface="AdobeSongStd-Light"/>
              </a:rPr>
              <a:t>&gt;", line 1, in ?</a:t>
            </a:r>
          </a:p>
          <a:p>
            <a:r>
              <a:rPr lang="en-US" altLang="zh-CN" dirty="0" err="1">
                <a:latin typeface="AdobeSongStd-Light"/>
              </a:rPr>
              <a:t>EOFError</a:t>
            </a:r>
            <a:endParaRPr lang="zh-CN" altLang="en-US" dirty="0"/>
          </a:p>
        </p:txBody>
      </p:sp>
    </p:spTree>
    <p:extLst>
      <p:ext uri="{BB962C8B-B14F-4D97-AF65-F5344CB8AC3E}">
        <p14:creationId xmlns:p14="http://schemas.microsoft.com/office/powerpoint/2010/main" val="2281952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en-US" altLang="zh-CN" dirty="0"/>
              <a:t># Filename: try_except.py</a:t>
            </a:r>
          </a:p>
          <a:p>
            <a:r>
              <a:rPr lang="en-US" altLang="zh-CN" dirty="0"/>
              <a:t>import sys</a:t>
            </a:r>
          </a:p>
          <a:p>
            <a:r>
              <a:rPr lang="en-US" altLang="zh-CN" dirty="0"/>
              <a:t>try:</a:t>
            </a:r>
          </a:p>
          <a:p>
            <a:r>
              <a:rPr lang="en-US" altLang="zh-CN" dirty="0" smtClean="0"/>
              <a:t>    s </a:t>
            </a:r>
            <a:r>
              <a:rPr lang="en-US" altLang="zh-CN" dirty="0"/>
              <a:t>= </a:t>
            </a:r>
            <a:r>
              <a:rPr lang="en-US" altLang="zh-CN" dirty="0" err="1"/>
              <a:t>raw_input</a:t>
            </a:r>
            <a:r>
              <a:rPr lang="en-US" altLang="zh-CN" dirty="0"/>
              <a:t>('Enter something --&gt; ')</a:t>
            </a:r>
          </a:p>
          <a:p>
            <a:r>
              <a:rPr lang="en-US" altLang="zh-CN" dirty="0"/>
              <a:t>except </a:t>
            </a:r>
            <a:r>
              <a:rPr lang="en-US" altLang="zh-CN" dirty="0" err="1"/>
              <a:t>EOFError</a:t>
            </a:r>
            <a:r>
              <a:rPr lang="en-US" altLang="zh-CN" dirty="0"/>
              <a:t>:</a:t>
            </a:r>
          </a:p>
          <a:p>
            <a:r>
              <a:rPr lang="en-US" altLang="zh-CN" dirty="0" smtClean="0"/>
              <a:t>    print </a:t>
            </a:r>
            <a:r>
              <a:rPr lang="en-US" altLang="zh-CN" dirty="0"/>
              <a:t>'\</a:t>
            </a:r>
            <a:r>
              <a:rPr lang="en-US" altLang="zh-CN" dirty="0" err="1"/>
              <a:t>nWhy</a:t>
            </a:r>
            <a:r>
              <a:rPr lang="en-US" altLang="zh-CN" dirty="0"/>
              <a:t> did you do an EOF on me?'</a:t>
            </a:r>
          </a:p>
          <a:p>
            <a:r>
              <a:rPr lang="en-US" altLang="zh-CN" dirty="0" smtClean="0"/>
              <a:t>    </a:t>
            </a:r>
            <a:r>
              <a:rPr lang="en-US" altLang="zh-CN" dirty="0" err="1" smtClean="0"/>
              <a:t>sys.exit</a:t>
            </a:r>
            <a:r>
              <a:rPr lang="en-US" altLang="zh-CN" dirty="0"/>
              <a:t>() # exit the program</a:t>
            </a:r>
          </a:p>
          <a:p>
            <a:r>
              <a:rPr lang="en-US" altLang="zh-CN" dirty="0"/>
              <a:t>except:</a:t>
            </a:r>
          </a:p>
          <a:p>
            <a:r>
              <a:rPr lang="en-US" altLang="zh-CN" dirty="0" smtClean="0"/>
              <a:t>    print </a:t>
            </a:r>
            <a:r>
              <a:rPr lang="en-US" altLang="zh-CN" dirty="0"/>
              <a:t>'\</a:t>
            </a:r>
            <a:r>
              <a:rPr lang="en-US" altLang="zh-CN" dirty="0" err="1"/>
              <a:t>nSome</a:t>
            </a:r>
            <a:r>
              <a:rPr lang="en-US" altLang="zh-CN" dirty="0"/>
              <a:t> error/exception occurred.'</a:t>
            </a:r>
          </a:p>
          <a:p>
            <a:r>
              <a:rPr lang="en-US" altLang="zh-CN" dirty="0" smtClean="0"/>
              <a:t>    # </a:t>
            </a:r>
            <a:r>
              <a:rPr lang="en-US" altLang="zh-CN" dirty="0"/>
              <a:t>here, we are not exiting the program</a:t>
            </a:r>
          </a:p>
          <a:p>
            <a:r>
              <a:rPr lang="en-US" altLang="zh-CN" dirty="0"/>
              <a:t>print 'Done'</a:t>
            </a:r>
            <a:endParaRPr lang="zh-CN" altLang="en-US" dirty="0"/>
          </a:p>
        </p:txBody>
      </p:sp>
      <p:sp>
        <p:nvSpPr>
          <p:cNvPr id="3" name="标题 2"/>
          <p:cNvSpPr>
            <a:spLocks noGrp="1"/>
          </p:cNvSpPr>
          <p:nvPr>
            <p:ph type="title"/>
          </p:nvPr>
        </p:nvSpPr>
        <p:spPr/>
        <p:txBody>
          <a:bodyPr/>
          <a:lstStyle/>
          <a:p>
            <a:r>
              <a:rPr lang="zh-CN" altLang="en-US" dirty="0"/>
              <a:t>异常</a:t>
            </a:r>
          </a:p>
        </p:txBody>
      </p:sp>
    </p:spTree>
    <p:extLst>
      <p:ext uri="{BB962C8B-B14F-4D97-AF65-F5344CB8AC3E}">
        <p14:creationId xmlns:p14="http://schemas.microsoft.com/office/powerpoint/2010/main" val="958055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引发</a:t>
            </a:r>
            <a:r>
              <a:rPr lang="zh-CN" altLang="en-US" dirty="0" smtClean="0"/>
              <a:t>异常</a:t>
            </a:r>
            <a:endParaRPr lang="en-US" altLang="zh-CN" dirty="0" smtClean="0"/>
          </a:p>
          <a:p>
            <a:r>
              <a:rPr lang="zh-CN" altLang="en-US" dirty="0" smtClean="0"/>
              <a:t>    你</a:t>
            </a:r>
            <a:r>
              <a:rPr lang="zh-CN" altLang="en-US" dirty="0"/>
              <a:t>可以使用</a:t>
            </a:r>
            <a:r>
              <a:rPr lang="en-US" altLang="zh-CN" dirty="0"/>
              <a:t>raise</a:t>
            </a:r>
            <a:r>
              <a:rPr lang="zh-CN" altLang="en-US" dirty="0"/>
              <a:t>语句 引发 异常。你还得指明错误</a:t>
            </a:r>
            <a:r>
              <a:rPr lang="en-US" altLang="zh-CN" dirty="0"/>
              <a:t>/</a:t>
            </a:r>
            <a:r>
              <a:rPr lang="zh-CN" altLang="en-US" dirty="0"/>
              <a:t>异常的名称和伴随异常 触发的 异常对象。</a:t>
            </a:r>
            <a:r>
              <a:rPr lang="zh-CN" altLang="en-US" dirty="0" smtClean="0"/>
              <a:t>你可以</a:t>
            </a:r>
            <a:r>
              <a:rPr lang="zh-CN" altLang="en-US" dirty="0"/>
              <a:t>引发的错误或异常应该分别是一个</a:t>
            </a:r>
            <a:r>
              <a:rPr lang="en-US" altLang="zh-CN" dirty="0"/>
              <a:t>Error</a:t>
            </a:r>
            <a:r>
              <a:rPr lang="zh-CN" altLang="en-US" dirty="0"/>
              <a:t>或</a:t>
            </a:r>
            <a:r>
              <a:rPr lang="en-US" altLang="zh-CN" dirty="0"/>
              <a:t>Exception</a:t>
            </a:r>
            <a:r>
              <a:rPr lang="zh-CN" altLang="en-US" dirty="0"/>
              <a:t>类的直接或间接导出类。</a:t>
            </a:r>
          </a:p>
        </p:txBody>
      </p:sp>
      <p:sp>
        <p:nvSpPr>
          <p:cNvPr id="3" name="标题 2"/>
          <p:cNvSpPr>
            <a:spLocks noGrp="1"/>
          </p:cNvSpPr>
          <p:nvPr>
            <p:ph type="title"/>
          </p:nvPr>
        </p:nvSpPr>
        <p:spPr/>
        <p:txBody>
          <a:bodyPr/>
          <a:lstStyle/>
          <a:p>
            <a:r>
              <a:rPr lang="zh-CN" altLang="en-US" dirty="0"/>
              <a:t>异常</a:t>
            </a:r>
          </a:p>
        </p:txBody>
      </p:sp>
    </p:spTree>
    <p:extLst>
      <p:ext uri="{BB962C8B-B14F-4D97-AF65-F5344CB8AC3E}">
        <p14:creationId xmlns:p14="http://schemas.microsoft.com/office/powerpoint/2010/main" val="1139127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79512" y="1052736"/>
            <a:ext cx="4402832" cy="5112568"/>
          </a:xfrm>
        </p:spPr>
        <p:txBody>
          <a:bodyPr>
            <a:normAutofit/>
          </a:bodyPr>
          <a:lstStyle/>
          <a:p>
            <a:r>
              <a:rPr lang="en-US" altLang="zh-CN" sz="2000" dirty="0"/>
              <a:t># Filename: raising.py</a:t>
            </a:r>
          </a:p>
          <a:p>
            <a:r>
              <a:rPr lang="en-US" altLang="zh-CN" sz="2000" dirty="0"/>
              <a:t>class </a:t>
            </a:r>
            <a:r>
              <a:rPr lang="en-US" altLang="zh-CN" sz="2000" dirty="0" err="1"/>
              <a:t>ShortInputException</a:t>
            </a:r>
            <a:r>
              <a:rPr lang="en-US" altLang="zh-CN" sz="2000" dirty="0"/>
              <a:t>(Exception):</a:t>
            </a:r>
          </a:p>
          <a:p>
            <a:r>
              <a:rPr lang="en-US" altLang="zh-CN" sz="2000" dirty="0" smtClean="0"/>
              <a:t>    ''</a:t>
            </a:r>
            <a:r>
              <a:rPr lang="en-US" altLang="zh-CN" sz="2000" dirty="0"/>
              <a:t>'A user-defined exception class.'''</a:t>
            </a:r>
          </a:p>
          <a:p>
            <a:r>
              <a:rPr lang="en-US" altLang="zh-CN" sz="2000" dirty="0" smtClean="0"/>
              <a:t>    </a:t>
            </a:r>
            <a:r>
              <a:rPr lang="en-US" altLang="zh-CN" sz="2000" dirty="0" err="1" smtClean="0"/>
              <a:t>def</a:t>
            </a:r>
            <a:r>
              <a:rPr lang="en-US" altLang="zh-CN" sz="2000" dirty="0" smtClean="0"/>
              <a:t> </a:t>
            </a:r>
            <a:r>
              <a:rPr lang="en-US" altLang="zh-CN" sz="2000" dirty="0"/>
              <a:t>__</a:t>
            </a:r>
            <a:r>
              <a:rPr lang="en-US" altLang="zh-CN" sz="2000" dirty="0" err="1"/>
              <a:t>init</a:t>
            </a:r>
            <a:r>
              <a:rPr lang="en-US" altLang="zh-CN" sz="2000" dirty="0"/>
              <a:t>__(self, length, </a:t>
            </a:r>
            <a:r>
              <a:rPr lang="en-US" altLang="zh-CN" sz="2000" dirty="0" err="1"/>
              <a:t>atleast</a:t>
            </a:r>
            <a:r>
              <a:rPr lang="en-US" altLang="zh-CN" sz="2000" dirty="0"/>
              <a:t>):</a:t>
            </a:r>
          </a:p>
          <a:p>
            <a:r>
              <a:rPr lang="en-US" altLang="zh-CN" sz="2000" dirty="0" smtClean="0"/>
              <a:t>        Exception</a:t>
            </a:r>
            <a:r>
              <a:rPr lang="en-US" altLang="zh-CN" sz="2000" dirty="0"/>
              <a:t>.__</a:t>
            </a:r>
            <a:r>
              <a:rPr lang="en-US" altLang="zh-CN" sz="2000" dirty="0" err="1"/>
              <a:t>init</a:t>
            </a:r>
            <a:r>
              <a:rPr lang="en-US" altLang="zh-CN" sz="2000" dirty="0"/>
              <a:t>__(self)</a:t>
            </a:r>
          </a:p>
          <a:p>
            <a:r>
              <a:rPr lang="en-US" altLang="zh-CN" sz="2000" dirty="0" smtClean="0"/>
              <a:t>        </a:t>
            </a:r>
            <a:r>
              <a:rPr lang="en-US" altLang="zh-CN" sz="2000" dirty="0" err="1" smtClean="0"/>
              <a:t>self.length</a:t>
            </a:r>
            <a:r>
              <a:rPr lang="en-US" altLang="zh-CN" sz="2000" dirty="0" smtClean="0"/>
              <a:t> </a:t>
            </a:r>
            <a:r>
              <a:rPr lang="en-US" altLang="zh-CN" sz="2000" dirty="0"/>
              <a:t>= length</a:t>
            </a:r>
          </a:p>
          <a:p>
            <a:r>
              <a:rPr lang="en-US" altLang="zh-CN" sz="2000" dirty="0" smtClean="0"/>
              <a:t>        </a:t>
            </a:r>
            <a:r>
              <a:rPr lang="en-US" altLang="zh-CN" sz="2000" dirty="0" err="1" smtClean="0"/>
              <a:t>self.atleast</a:t>
            </a:r>
            <a:r>
              <a:rPr lang="en-US" altLang="zh-CN" sz="2000" dirty="0" smtClean="0"/>
              <a:t> </a:t>
            </a:r>
            <a:r>
              <a:rPr lang="en-US" altLang="zh-CN" sz="2000" dirty="0"/>
              <a:t>= </a:t>
            </a:r>
            <a:r>
              <a:rPr lang="en-US" altLang="zh-CN" sz="2000" dirty="0" err="1" smtClean="0"/>
              <a:t>atleast</a:t>
            </a:r>
            <a:endParaRPr lang="en-US" altLang="zh-CN" sz="2000" dirty="0" smtClean="0"/>
          </a:p>
          <a:p>
            <a:endParaRPr lang="en-US" altLang="zh-CN" sz="2000" dirty="0"/>
          </a:p>
          <a:p>
            <a:r>
              <a:rPr lang="en-US" altLang="zh-CN" sz="2000" dirty="0"/>
              <a:t>try:</a:t>
            </a:r>
          </a:p>
          <a:p>
            <a:r>
              <a:rPr lang="en-US" altLang="zh-CN" sz="2000" dirty="0" smtClean="0"/>
              <a:t>    s </a:t>
            </a:r>
            <a:r>
              <a:rPr lang="en-US" altLang="zh-CN" sz="2000" dirty="0"/>
              <a:t>= </a:t>
            </a:r>
            <a:r>
              <a:rPr lang="en-US" altLang="zh-CN" sz="2000" dirty="0" err="1"/>
              <a:t>raw_input</a:t>
            </a:r>
            <a:r>
              <a:rPr lang="en-US" altLang="zh-CN" sz="2000" dirty="0"/>
              <a:t>('Enter something --&gt; ')</a:t>
            </a:r>
          </a:p>
          <a:p>
            <a:r>
              <a:rPr lang="en-US" altLang="zh-CN" sz="2000" dirty="0" smtClean="0"/>
              <a:t>    if </a:t>
            </a:r>
            <a:r>
              <a:rPr lang="en-US" altLang="zh-CN" sz="2000" dirty="0" err="1"/>
              <a:t>len</a:t>
            </a:r>
            <a:r>
              <a:rPr lang="en-US" altLang="zh-CN" sz="2000" dirty="0"/>
              <a:t>(s) &lt; 3:</a:t>
            </a:r>
          </a:p>
          <a:p>
            <a:r>
              <a:rPr lang="en-US" altLang="zh-CN" sz="2000" dirty="0" smtClean="0"/>
              <a:t>        raise </a:t>
            </a:r>
            <a:r>
              <a:rPr lang="en-US" altLang="zh-CN" sz="2000" dirty="0" err="1"/>
              <a:t>ShortInputException</a:t>
            </a:r>
            <a:r>
              <a:rPr lang="en-US" altLang="zh-CN" sz="2000" dirty="0"/>
              <a:t>(</a:t>
            </a:r>
            <a:r>
              <a:rPr lang="en-US" altLang="zh-CN" sz="2000" dirty="0" err="1"/>
              <a:t>len</a:t>
            </a:r>
            <a:r>
              <a:rPr lang="en-US" altLang="zh-CN" sz="2000" dirty="0"/>
              <a:t>(s), 3)</a:t>
            </a:r>
          </a:p>
          <a:p>
            <a:r>
              <a:rPr lang="en-US" altLang="zh-CN" sz="2000" dirty="0" smtClean="0"/>
              <a:t>    # </a:t>
            </a:r>
            <a:r>
              <a:rPr lang="en-US" altLang="zh-CN" sz="2000" dirty="0"/>
              <a:t>Other work can continue as usual here</a:t>
            </a:r>
          </a:p>
          <a:p>
            <a:endParaRPr lang="en-US" altLang="zh-CN" sz="2000" dirty="0"/>
          </a:p>
        </p:txBody>
      </p:sp>
      <p:sp>
        <p:nvSpPr>
          <p:cNvPr id="3" name="标题 2"/>
          <p:cNvSpPr>
            <a:spLocks noGrp="1"/>
          </p:cNvSpPr>
          <p:nvPr>
            <p:ph type="title"/>
          </p:nvPr>
        </p:nvSpPr>
        <p:spPr/>
        <p:txBody>
          <a:bodyPr/>
          <a:lstStyle/>
          <a:p>
            <a:r>
              <a:rPr lang="zh-CN" altLang="en-US" dirty="0"/>
              <a:t>异常</a:t>
            </a:r>
          </a:p>
        </p:txBody>
      </p:sp>
      <p:sp>
        <p:nvSpPr>
          <p:cNvPr id="4" name="内容占位符 1"/>
          <p:cNvSpPr txBox="1">
            <a:spLocks/>
          </p:cNvSpPr>
          <p:nvPr/>
        </p:nvSpPr>
        <p:spPr>
          <a:xfrm>
            <a:off x="4465760" y="1091877"/>
            <a:ext cx="4402832"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sz="2000" dirty="0" smtClean="0"/>
              <a:t>except </a:t>
            </a:r>
            <a:r>
              <a:rPr lang="en-US" altLang="zh-CN" sz="2000" dirty="0" err="1"/>
              <a:t>EOFError</a:t>
            </a:r>
            <a:r>
              <a:rPr lang="en-US" altLang="zh-CN" sz="2000" dirty="0"/>
              <a:t>:</a:t>
            </a:r>
          </a:p>
          <a:p>
            <a:r>
              <a:rPr lang="en-US" altLang="zh-CN" sz="2000" dirty="0" smtClean="0"/>
              <a:t>    print </a:t>
            </a:r>
            <a:r>
              <a:rPr lang="en-US" altLang="zh-CN" sz="2000" dirty="0"/>
              <a:t>'\</a:t>
            </a:r>
            <a:r>
              <a:rPr lang="en-US" altLang="zh-CN" sz="2000" dirty="0" err="1"/>
              <a:t>nWhy</a:t>
            </a:r>
            <a:r>
              <a:rPr lang="en-US" altLang="zh-CN" sz="2000" dirty="0"/>
              <a:t> did you do an EOF on me?'</a:t>
            </a:r>
          </a:p>
          <a:p>
            <a:r>
              <a:rPr lang="en-US" altLang="zh-CN" sz="2000" dirty="0"/>
              <a:t>except </a:t>
            </a:r>
            <a:r>
              <a:rPr lang="en-US" altLang="zh-CN" sz="2000" dirty="0" err="1"/>
              <a:t>ShortInputException</a:t>
            </a:r>
            <a:r>
              <a:rPr lang="en-US" altLang="zh-CN" sz="2000" dirty="0"/>
              <a:t>, x:</a:t>
            </a:r>
          </a:p>
          <a:p>
            <a:r>
              <a:rPr lang="en-US" altLang="zh-CN" sz="2000" dirty="0" smtClean="0"/>
              <a:t>    print </a:t>
            </a:r>
            <a:r>
              <a:rPr lang="en-US" altLang="zh-CN" sz="2000" dirty="0"/>
              <a:t>'</a:t>
            </a:r>
            <a:r>
              <a:rPr lang="en-US" altLang="zh-CN" sz="2000" dirty="0" err="1"/>
              <a:t>ShortInputException</a:t>
            </a:r>
            <a:r>
              <a:rPr lang="en-US" altLang="zh-CN" sz="2000" dirty="0"/>
              <a:t>: The input was of length %d, \</a:t>
            </a:r>
          </a:p>
          <a:p>
            <a:r>
              <a:rPr lang="en-US" altLang="zh-CN" sz="2000" dirty="0" smtClean="0"/>
              <a:t>    was </a:t>
            </a:r>
            <a:r>
              <a:rPr lang="en-US" altLang="zh-CN" sz="2000" dirty="0"/>
              <a:t>expecting at least %d' % (</a:t>
            </a:r>
            <a:r>
              <a:rPr lang="en-US" altLang="zh-CN" sz="2000" dirty="0" err="1"/>
              <a:t>x.length</a:t>
            </a:r>
            <a:r>
              <a:rPr lang="en-US" altLang="zh-CN" sz="2000" dirty="0"/>
              <a:t>, </a:t>
            </a:r>
            <a:r>
              <a:rPr lang="en-US" altLang="zh-CN" sz="2000" dirty="0" err="1"/>
              <a:t>x.atleast</a:t>
            </a:r>
            <a:r>
              <a:rPr lang="en-US" altLang="zh-CN" sz="2000" dirty="0"/>
              <a:t>)</a:t>
            </a:r>
          </a:p>
          <a:p>
            <a:r>
              <a:rPr lang="en-US" altLang="zh-CN" sz="2000" dirty="0"/>
              <a:t>else:</a:t>
            </a:r>
          </a:p>
          <a:p>
            <a:r>
              <a:rPr lang="en-US" altLang="zh-CN" sz="2000" dirty="0" smtClean="0"/>
              <a:t>    print </a:t>
            </a:r>
            <a:r>
              <a:rPr lang="en-US" altLang="zh-CN" sz="2000" dirty="0"/>
              <a:t>'No exception was raised.'</a:t>
            </a:r>
          </a:p>
        </p:txBody>
      </p:sp>
    </p:spTree>
    <p:extLst>
      <p:ext uri="{BB962C8B-B14F-4D97-AF65-F5344CB8AC3E}">
        <p14:creationId xmlns:p14="http://schemas.microsoft.com/office/powerpoint/2010/main" val="174200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a:t>try..</a:t>
            </a:r>
            <a:r>
              <a:rPr lang="en-US" altLang="zh-CN" dirty="0" err="1" smtClean="0"/>
              <a:t>finally</a:t>
            </a:r>
            <a:endParaRPr lang="en-US" altLang="zh-CN" dirty="0" smtClean="0"/>
          </a:p>
          <a:p>
            <a:r>
              <a:rPr lang="zh-CN" altLang="en-US" dirty="0" smtClean="0"/>
              <a:t>    假如</a:t>
            </a:r>
            <a:r>
              <a:rPr lang="zh-CN" altLang="en-US" dirty="0"/>
              <a:t>你在读一个文件的时候，希望在无论异常发生与否的情况下都关闭文件，该怎么做呢？</a:t>
            </a:r>
            <a:r>
              <a:rPr lang="zh-CN" altLang="en-US" dirty="0" smtClean="0"/>
              <a:t>这可以</a:t>
            </a:r>
            <a:r>
              <a:rPr lang="zh-CN" altLang="en-US" dirty="0"/>
              <a:t>使用</a:t>
            </a:r>
            <a:r>
              <a:rPr lang="en-US" altLang="zh-CN" dirty="0"/>
              <a:t>finally</a:t>
            </a:r>
            <a:r>
              <a:rPr lang="zh-CN" altLang="en-US" dirty="0"/>
              <a:t>块来完成。注意，在一个</a:t>
            </a:r>
            <a:r>
              <a:rPr lang="en-US" altLang="zh-CN" dirty="0"/>
              <a:t>try</a:t>
            </a:r>
            <a:r>
              <a:rPr lang="zh-CN" altLang="en-US" dirty="0"/>
              <a:t>块下，你可以同时使用</a:t>
            </a:r>
            <a:r>
              <a:rPr lang="en-US" altLang="zh-CN" dirty="0"/>
              <a:t>except</a:t>
            </a:r>
            <a:r>
              <a:rPr lang="zh-CN" altLang="en-US" dirty="0"/>
              <a:t>从句和</a:t>
            </a:r>
            <a:r>
              <a:rPr lang="en-US" altLang="zh-CN" dirty="0"/>
              <a:t>finally</a:t>
            </a:r>
            <a:r>
              <a:rPr lang="zh-CN" altLang="en-US" dirty="0"/>
              <a:t>块。</a:t>
            </a:r>
            <a:r>
              <a:rPr lang="zh-CN" altLang="en-US" dirty="0" smtClean="0"/>
              <a:t>如果你</a:t>
            </a:r>
            <a:r>
              <a:rPr lang="zh-CN" altLang="en-US" dirty="0"/>
              <a:t>要同时使用它们的话，需要把一个嵌入另外一个。</a:t>
            </a:r>
          </a:p>
        </p:txBody>
      </p:sp>
      <p:sp>
        <p:nvSpPr>
          <p:cNvPr id="3" name="标题 2"/>
          <p:cNvSpPr>
            <a:spLocks noGrp="1"/>
          </p:cNvSpPr>
          <p:nvPr>
            <p:ph type="title"/>
          </p:nvPr>
        </p:nvSpPr>
        <p:spPr/>
        <p:txBody>
          <a:bodyPr/>
          <a:lstStyle/>
          <a:p>
            <a:r>
              <a:rPr lang="zh-CN" altLang="en-US" dirty="0"/>
              <a:t>异常</a:t>
            </a:r>
          </a:p>
        </p:txBody>
      </p:sp>
    </p:spTree>
    <p:extLst>
      <p:ext uri="{BB962C8B-B14F-4D97-AF65-F5344CB8AC3E}">
        <p14:creationId xmlns:p14="http://schemas.microsoft.com/office/powerpoint/2010/main" val="408321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面向对象的编程</a:t>
            </a:r>
            <a:endParaRPr lang="en-US" altLang="zh-CN" dirty="0"/>
          </a:p>
          <a:p>
            <a:pPr marL="342900" indent="-342900">
              <a:buFont typeface="Wingdings" panose="05000000000000000000" pitchFamily="2" charset="2"/>
              <a:buChar char="l"/>
            </a:pPr>
            <a:r>
              <a:rPr lang="zh-CN" altLang="en-US" dirty="0">
                <a:solidFill>
                  <a:schemeClr val="bg1">
                    <a:lumMod val="75000"/>
                  </a:schemeClr>
                </a:solidFill>
              </a:rPr>
              <a:t>输入</a:t>
            </a:r>
            <a:r>
              <a:rPr lang="en-US" altLang="zh-CN" dirty="0">
                <a:solidFill>
                  <a:schemeClr val="bg1">
                    <a:lumMod val="75000"/>
                  </a:schemeClr>
                </a:solidFill>
              </a:rPr>
              <a:t>/</a:t>
            </a:r>
            <a:r>
              <a:rPr lang="zh-CN" altLang="en-US" dirty="0">
                <a:solidFill>
                  <a:schemeClr val="bg1">
                    <a:lumMod val="75000"/>
                  </a:schemeClr>
                </a:solidFill>
              </a:rPr>
              <a:t>输出</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异常</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Python</a:t>
            </a:r>
            <a:r>
              <a:rPr lang="zh-CN" altLang="en-US" dirty="0">
                <a:solidFill>
                  <a:schemeClr val="bg1">
                    <a:lumMod val="75000"/>
                  </a:schemeClr>
                </a:solidFill>
              </a:rPr>
              <a:t>标准库</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更多</a:t>
            </a:r>
            <a:r>
              <a:rPr lang="en-US" altLang="zh-CN" dirty="0">
                <a:solidFill>
                  <a:schemeClr val="bg1">
                    <a:lumMod val="75000"/>
                  </a:schemeClr>
                </a:solidFill>
              </a:rPr>
              <a:t>Python</a:t>
            </a:r>
            <a:r>
              <a:rPr lang="zh-CN" altLang="en-US" dirty="0">
                <a:solidFill>
                  <a:schemeClr val="bg1">
                    <a:lumMod val="75000"/>
                  </a:schemeClr>
                </a:solidFill>
              </a:rPr>
              <a:t>的内容</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接下来该学习什么？</a:t>
            </a:r>
            <a:endParaRPr lang="en-US" altLang="zh-CN" dirty="0">
              <a:solidFill>
                <a:schemeClr val="bg1">
                  <a:lumMod val="75000"/>
                </a:schemeClr>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927373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r>
              <a:rPr lang="en-US" altLang="zh-CN" dirty="0"/>
              <a:t># Filename: finally.py</a:t>
            </a:r>
          </a:p>
          <a:p>
            <a:r>
              <a:rPr lang="en-US" altLang="zh-CN" dirty="0"/>
              <a:t>import time</a:t>
            </a:r>
          </a:p>
          <a:p>
            <a:r>
              <a:rPr lang="en-US" altLang="zh-CN" dirty="0"/>
              <a:t>try:</a:t>
            </a:r>
          </a:p>
          <a:p>
            <a:r>
              <a:rPr lang="en-US" altLang="zh-CN" dirty="0" smtClean="0"/>
              <a:t>    f </a:t>
            </a:r>
            <a:r>
              <a:rPr lang="en-US" altLang="zh-CN" dirty="0"/>
              <a:t>= file('poem.txt')</a:t>
            </a:r>
          </a:p>
          <a:p>
            <a:r>
              <a:rPr lang="en-US" altLang="zh-CN" dirty="0" smtClean="0"/>
              <a:t>    while </a:t>
            </a:r>
            <a:r>
              <a:rPr lang="en-US" altLang="zh-CN" dirty="0"/>
              <a:t>True: # our usual file-reading idiom</a:t>
            </a:r>
          </a:p>
          <a:p>
            <a:r>
              <a:rPr lang="en-US" altLang="zh-CN" dirty="0" smtClean="0"/>
              <a:t>        line </a:t>
            </a:r>
            <a:r>
              <a:rPr lang="en-US" altLang="zh-CN" dirty="0"/>
              <a:t>= </a:t>
            </a:r>
            <a:r>
              <a:rPr lang="en-US" altLang="zh-CN" dirty="0" err="1"/>
              <a:t>f.readline</a:t>
            </a:r>
            <a:r>
              <a:rPr lang="en-US" altLang="zh-CN" dirty="0"/>
              <a:t>()</a:t>
            </a:r>
          </a:p>
          <a:p>
            <a:r>
              <a:rPr lang="en-US" altLang="zh-CN" dirty="0" smtClean="0"/>
              <a:t>        if </a:t>
            </a:r>
            <a:r>
              <a:rPr lang="en-US" altLang="zh-CN" dirty="0" err="1"/>
              <a:t>len</a:t>
            </a:r>
            <a:r>
              <a:rPr lang="en-US" altLang="zh-CN" dirty="0"/>
              <a:t>(line) == 0:</a:t>
            </a:r>
          </a:p>
          <a:p>
            <a:r>
              <a:rPr lang="en-US" altLang="zh-CN" dirty="0" smtClean="0"/>
              <a:t>            break</a:t>
            </a:r>
            <a:endParaRPr lang="en-US" altLang="zh-CN" dirty="0"/>
          </a:p>
          <a:p>
            <a:r>
              <a:rPr lang="en-US" altLang="zh-CN" dirty="0" smtClean="0"/>
              <a:t>        </a:t>
            </a:r>
            <a:r>
              <a:rPr lang="en-US" altLang="zh-CN" dirty="0" err="1" smtClean="0"/>
              <a:t>time.sleep</a:t>
            </a:r>
            <a:r>
              <a:rPr lang="en-US" altLang="zh-CN" dirty="0" smtClean="0"/>
              <a:t>(2</a:t>
            </a:r>
            <a:r>
              <a:rPr lang="en-US" altLang="zh-CN" dirty="0"/>
              <a:t>)</a:t>
            </a:r>
          </a:p>
          <a:p>
            <a:r>
              <a:rPr lang="en-US" altLang="zh-CN" dirty="0" smtClean="0"/>
              <a:t>        print </a:t>
            </a:r>
            <a:r>
              <a:rPr lang="en-US" altLang="zh-CN" dirty="0"/>
              <a:t>line,</a:t>
            </a:r>
          </a:p>
          <a:p>
            <a:r>
              <a:rPr lang="en-US" altLang="zh-CN" dirty="0"/>
              <a:t>finally:</a:t>
            </a:r>
          </a:p>
          <a:p>
            <a:r>
              <a:rPr lang="en-US" altLang="zh-CN" dirty="0" smtClean="0"/>
              <a:t>    </a:t>
            </a:r>
            <a:r>
              <a:rPr lang="en-US" altLang="zh-CN" dirty="0" err="1" smtClean="0"/>
              <a:t>f.close</a:t>
            </a:r>
            <a:r>
              <a:rPr lang="en-US" altLang="zh-CN" dirty="0"/>
              <a:t>()</a:t>
            </a:r>
          </a:p>
          <a:p>
            <a:r>
              <a:rPr lang="en-US" altLang="zh-CN" dirty="0" smtClean="0"/>
              <a:t>    print </a:t>
            </a:r>
            <a:r>
              <a:rPr lang="en-US" altLang="zh-CN" dirty="0"/>
              <a:t>'Cleaning up...closed the file'</a:t>
            </a:r>
            <a:endParaRPr lang="zh-CN" altLang="en-US" dirty="0"/>
          </a:p>
        </p:txBody>
      </p:sp>
      <p:sp>
        <p:nvSpPr>
          <p:cNvPr id="3" name="标题 2"/>
          <p:cNvSpPr>
            <a:spLocks noGrp="1"/>
          </p:cNvSpPr>
          <p:nvPr>
            <p:ph type="title"/>
          </p:nvPr>
        </p:nvSpPr>
        <p:spPr/>
        <p:txBody>
          <a:bodyPr/>
          <a:lstStyle/>
          <a:p>
            <a:r>
              <a:rPr lang="zh-CN" altLang="en-US" dirty="0"/>
              <a:t>异常</a:t>
            </a:r>
          </a:p>
        </p:txBody>
      </p:sp>
    </p:spTree>
    <p:extLst>
      <p:ext uri="{BB962C8B-B14F-4D97-AF65-F5344CB8AC3E}">
        <p14:creationId xmlns:p14="http://schemas.microsoft.com/office/powerpoint/2010/main" val="329869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面向对象的编程</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输入</a:t>
            </a:r>
            <a:r>
              <a:rPr lang="en-US" altLang="zh-CN" dirty="0">
                <a:solidFill>
                  <a:schemeClr val="bg1">
                    <a:lumMod val="75000"/>
                  </a:schemeClr>
                </a:solidFill>
              </a:rPr>
              <a:t>/</a:t>
            </a:r>
            <a:r>
              <a:rPr lang="zh-CN" altLang="en-US" dirty="0">
                <a:solidFill>
                  <a:schemeClr val="bg1">
                    <a:lumMod val="75000"/>
                  </a:schemeClr>
                </a:solidFill>
              </a:rPr>
              <a:t>输出</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异常</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rgbClr val="000000"/>
                </a:solidFill>
              </a:rPr>
              <a:t>Python</a:t>
            </a:r>
            <a:r>
              <a:rPr lang="zh-CN" altLang="en-US" dirty="0">
                <a:solidFill>
                  <a:srgbClr val="000000"/>
                </a:solidFill>
              </a:rPr>
              <a:t>标准库</a:t>
            </a:r>
            <a:endParaRPr lang="en-US" altLang="zh-CN" dirty="0">
              <a:solidFill>
                <a:srgbClr val="000000"/>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更多</a:t>
            </a:r>
            <a:r>
              <a:rPr lang="en-US" altLang="zh-CN" dirty="0">
                <a:solidFill>
                  <a:schemeClr val="bg1">
                    <a:lumMod val="75000"/>
                  </a:schemeClr>
                </a:solidFill>
              </a:rPr>
              <a:t>Python</a:t>
            </a:r>
            <a:r>
              <a:rPr lang="zh-CN" altLang="en-US" dirty="0">
                <a:solidFill>
                  <a:schemeClr val="bg1">
                    <a:lumMod val="75000"/>
                  </a:schemeClr>
                </a:solidFill>
              </a:rPr>
              <a:t>的内容</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接下来该学习什么？</a:t>
            </a:r>
            <a:endParaRPr lang="en-US" altLang="zh-CN" dirty="0">
              <a:solidFill>
                <a:schemeClr val="bg1">
                  <a:lumMod val="75000"/>
                </a:schemeClr>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644104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sys</a:t>
            </a:r>
            <a:r>
              <a:rPr lang="zh-CN" altLang="en-US" dirty="0" smtClean="0"/>
              <a:t>模块</a:t>
            </a:r>
            <a:r>
              <a:rPr lang="en-US" altLang="zh-CN" dirty="0" smtClean="0"/>
              <a:t>	</a:t>
            </a:r>
          </a:p>
          <a:p>
            <a:r>
              <a:rPr lang="en-US" altLang="zh-CN" dirty="0" smtClean="0"/>
              <a:t>    sys</a:t>
            </a:r>
            <a:r>
              <a:rPr lang="zh-CN" altLang="en-US" dirty="0"/>
              <a:t>模块包含系统对应的功能。我们已经学习了</a:t>
            </a:r>
            <a:r>
              <a:rPr lang="en-US" altLang="zh-CN" dirty="0" err="1"/>
              <a:t>sys.argv</a:t>
            </a:r>
            <a:r>
              <a:rPr lang="zh-CN" altLang="en-US" dirty="0"/>
              <a:t>列表，它包含命令行参数</a:t>
            </a:r>
            <a:r>
              <a:rPr lang="zh-CN" altLang="en-US" dirty="0" smtClean="0"/>
              <a:t>。</a:t>
            </a:r>
            <a:endParaRPr lang="en-US" altLang="zh-CN" dirty="0" smtClean="0"/>
          </a:p>
          <a:p>
            <a:endParaRPr lang="en-US" altLang="zh-CN" dirty="0"/>
          </a:p>
          <a:p>
            <a:r>
              <a:rPr lang="zh-CN" altLang="en-US" dirty="0" smtClean="0"/>
              <a:t>例如：</a:t>
            </a:r>
            <a:r>
              <a:rPr lang="en-US" altLang="zh-CN" dirty="0" smtClean="0"/>
              <a:t>python scan.py 1.txt 2.txt 3.txt</a:t>
            </a:r>
          </a:p>
          <a:p>
            <a:r>
              <a:rPr lang="en-US" altLang="zh-CN" dirty="0" err="1" smtClean="0"/>
              <a:t>sys.argv</a:t>
            </a:r>
            <a:r>
              <a:rPr lang="en-US" altLang="zh-CN" dirty="0" smtClean="0"/>
              <a:t>[0] = ‘python’</a:t>
            </a:r>
          </a:p>
          <a:p>
            <a:r>
              <a:rPr lang="en-US" altLang="zh-CN" dirty="0" err="1" smtClean="0"/>
              <a:t>sys.argv</a:t>
            </a:r>
            <a:r>
              <a:rPr lang="en-US" altLang="zh-CN" dirty="0" smtClean="0"/>
              <a:t>[1] = ‘scan.py’</a:t>
            </a:r>
          </a:p>
          <a:p>
            <a:r>
              <a:rPr lang="en-US" altLang="zh-CN" dirty="0" err="1" smtClean="0"/>
              <a:t>sys.argv</a:t>
            </a:r>
            <a:r>
              <a:rPr lang="en-US" altLang="zh-CN" dirty="0" smtClean="0"/>
              <a:t>[2:] = [‘1.txt’, ‘2.txt’, ‘3.txt’]</a:t>
            </a:r>
          </a:p>
        </p:txBody>
      </p:sp>
      <p:sp>
        <p:nvSpPr>
          <p:cNvPr id="3" name="标题 2"/>
          <p:cNvSpPr>
            <a:spLocks noGrp="1"/>
          </p:cNvSpPr>
          <p:nvPr>
            <p:ph type="title"/>
          </p:nvPr>
        </p:nvSpPr>
        <p:spPr/>
        <p:txBody>
          <a:bodyPr>
            <a:normAutofit/>
          </a:bodyPr>
          <a:lstStyle/>
          <a:p>
            <a:r>
              <a:rPr lang="en-US" altLang="zh-CN" dirty="0"/>
              <a:t>Python</a:t>
            </a:r>
            <a:r>
              <a:rPr lang="zh-CN" altLang="en-US" dirty="0"/>
              <a:t>标准</a:t>
            </a:r>
            <a:r>
              <a:rPr lang="zh-CN" altLang="en-US" dirty="0" smtClean="0"/>
              <a:t>库</a:t>
            </a:r>
            <a:endParaRPr lang="zh-CN" altLang="en-US" dirty="0"/>
          </a:p>
        </p:txBody>
      </p:sp>
    </p:spTree>
    <p:extLst>
      <p:ext uri="{BB962C8B-B14F-4D97-AF65-F5344CB8AC3E}">
        <p14:creationId xmlns:p14="http://schemas.microsoft.com/office/powerpoint/2010/main" val="1104058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07504" y="1024192"/>
            <a:ext cx="4114800" cy="4857403"/>
          </a:xfrm>
        </p:spPr>
        <p:txBody>
          <a:bodyPr>
            <a:normAutofit fontScale="85000" lnSpcReduction="20000"/>
          </a:bodyPr>
          <a:lstStyle/>
          <a:p>
            <a:r>
              <a:rPr lang="en-US" altLang="zh-CN" dirty="0"/>
              <a:t># Filename: cat.py</a:t>
            </a:r>
          </a:p>
          <a:p>
            <a:r>
              <a:rPr lang="en-US" altLang="zh-CN" dirty="0"/>
              <a:t>import sys</a:t>
            </a:r>
          </a:p>
          <a:p>
            <a:r>
              <a:rPr lang="en-US" altLang="zh-CN" dirty="0" err="1"/>
              <a:t>def</a:t>
            </a:r>
            <a:r>
              <a:rPr lang="en-US" altLang="zh-CN" dirty="0"/>
              <a:t> </a:t>
            </a:r>
            <a:r>
              <a:rPr lang="en-US" altLang="zh-CN" dirty="0" err="1"/>
              <a:t>readfile</a:t>
            </a:r>
            <a:r>
              <a:rPr lang="en-US" altLang="zh-CN" dirty="0"/>
              <a:t>(filename):</a:t>
            </a:r>
          </a:p>
          <a:p>
            <a:r>
              <a:rPr lang="en-US" altLang="zh-CN" dirty="0" smtClean="0"/>
              <a:t>    ''</a:t>
            </a:r>
            <a:r>
              <a:rPr lang="en-US" altLang="zh-CN" dirty="0"/>
              <a:t>'Print a file to the standard output.'''</a:t>
            </a:r>
          </a:p>
          <a:p>
            <a:r>
              <a:rPr lang="en-US" altLang="zh-CN" dirty="0" smtClean="0"/>
              <a:t>    f </a:t>
            </a:r>
            <a:r>
              <a:rPr lang="en-US" altLang="zh-CN" dirty="0"/>
              <a:t>= file(filename)</a:t>
            </a:r>
          </a:p>
          <a:p>
            <a:r>
              <a:rPr lang="en-US" altLang="zh-CN" dirty="0" smtClean="0"/>
              <a:t>    while </a:t>
            </a:r>
            <a:r>
              <a:rPr lang="en-US" altLang="zh-CN" dirty="0"/>
              <a:t>True:</a:t>
            </a:r>
          </a:p>
          <a:p>
            <a:r>
              <a:rPr lang="en-US" altLang="zh-CN" dirty="0" smtClean="0"/>
              <a:t>        line </a:t>
            </a:r>
            <a:r>
              <a:rPr lang="en-US" altLang="zh-CN" dirty="0"/>
              <a:t>= </a:t>
            </a:r>
            <a:r>
              <a:rPr lang="en-US" altLang="zh-CN" dirty="0" err="1"/>
              <a:t>f.readline</a:t>
            </a:r>
            <a:r>
              <a:rPr lang="en-US" altLang="zh-CN" dirty="0" smtClean="0"/>
              <a:t>()</a:t>
            </a:r>
            <a:endParaRPr lang="en-US" altLang="zh-CN" dirty="0"/>
          </a:p>
          <a:p>
            <a:r>
              <a:rPr lang="en-US" altLang="zh-CN" dirty="0" smtClean="0"/>
              <a:t>        if </a:t>
            </a:r>
            <a:r>
              <a:rPr lang="en-US" altLang="zh-CN" dirty="0" err="1"/>
              <a:t>len</a:t>
            </a:r>
            <a:r>
              <a:rPr lang="en-US" altLang="zh-CN" dirty="0"/>
              <a:t>(line) == 0:</a:t>
            </a:r>
          </a:p>
          <a:p>
            <a:r>
              <a:rPr lang="en-US" altLang="zh-CN" dirty="0" smtClean="0"/>
              <a:t>            break</a:t>
            </a:r>
            <a:endParaRPr lang="en-US" altLang="zh-CN" dirty="0"/>
          </a:p>
          <a:p>
            <a:r>
              <a:rPr lang="en-US" altLang="zh-CN" dirty="0" smtClean="0"/>
              <a:t>    print </a:t>
            </a:r>
            <a:r>
              <a:rPr lang="en-US" altLang="zh-CN" dirty="0"/>
              <a:t>line, # notice comma</a:t>
            </a:r>
          </a:p>
          <a:p>
            <a:r>
              <a:rPr lang="en-US" altLang="zh-CN" dirty="0" smtClean="0"/>
              <a:t>    </a:t>
            </a:r>
            <a:r>
              <a:rPr lang="en-US" altLang="zh-CN" dirty="0" err="1" smtClean="0"/>
              <a:t>f.close</a:t>
            </a:r>
            <a:r>
              <a:rPr lang="en-US" altLang="zh-CN" dirty="0"/>
              <a:t>()</a:t>
            </a:r>
          </a:p>
          <a:p>
            <a:r>
              <a:rPr lang="en-US" altLang="zh-CN" dirty="0"/>
              <a:t># Script starts from here</a:t>
            </a:r>
          </a:p>
          <a:p>
            <a:r>
              <a:rPr lang="en-US" altLang="zh-CN" dirty="0"/>
              <a:t>if </a:t>
            </a:r>
            <a:r>
              <a:rPr lang="en-US" altLang="zh-CN" dirty="0" err="1"/>
              <a:t>len</a:t>
            </a:r>
            <a:r>
              <a:rPr lang="en-US" altLang="zh-CN" dirty="0"/>
              <a:t>(</a:t>
            </a:r>
            <a:r>
              <a:rPr lang="en-US" altLang="zh-CN" dirty="0" err="1"/>
              <a:t>sys.argv</a:t>
            </a:r>
            <a:r>
              <a:rPr lang="en-US" altLang="zh-CN" dirty="0"/>
              <a:t>) &lt; 2:</a:t>
            </a:r>
          </a:p>
          <a:p>
            <a:r>
              <a:rPr lang="en-US" altLang="zh-CN" dirty="0" smtClean="0"/>
              <a:t>    print </a:t>
            </a:r>
            <a:r>
              <a:rPr lang="en-US" altLang="zh-CN" dirty="0"/>
              <a:t>'No action specified.'</a:t>
            </a:r>
          </a:p>
          <a:p>
            <a:r>
              <a:rPr lang="en-US" altLang="zh-CN" dirty="0" smtClean="0"/>
              <a:t>    </a:t>
            </a:r>
            <a:r>
              <a:rPr lang="en-US" altLang="zh-CN" dirty="0" err="1" smtClean="0"/>
              <a:t>sys.exit</a:t>
            </a: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Python</a:t>
            </a:r>
            <a:r>
              <a:rPr lang="zh-CN" altLang="en-US" dirty="0"/>
              <a:t>标准库</a:t>
            </a:r>
          </a:p>
        </p:txBody>
      </p:sp>
      <p:sp>
        <p:nvSpPr>
          <p:cNvPr id="4" name="内容占位符 1"/>
          <p:cNvSpPr txBox="1">
            <a:spLocks/>
          </p:cNvSpPr>
          <p:nvPr/>
        </p:nvSpPr>
        <p:spPr>
          <a:xfrm>
            <a:off x="3923928" y="996824"/>
            <a:ext cx="5220072" cy="5357136"/>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dirty="0"/>
              <a:t>if </a:t>
            </a:r>
            <a:r>
              <a:rPr lang="en-US" altLang="zh-CN" dirty="0" err="1"/>
              <a:t>sys.argv</a:t>
            </a:r>
            <a:r>
              <a:rPr lang="en-US" altLang="zh-CN" dirty="0"/>
              <a:t>[1].</a:t>
            </a:r>
            <a:r>
              <a:rPr lang="en-US" altLang="zh-CN" dirty="0" err="1"/>
              <a:t>startswith</a:t>
            </a:r>
            <a:r>
              <a:rPr lang="en-US" altLang="zh-CN" dirty="0"/>
              <a:t>('--'):</a:t>
            </a:r>
          </a:p>
          <a:p>
            <a:r>
              <a:rPr lang="en-US" altLang="zh-CN" dirty="0" smtClean="0"/>
              <a:t>    option </a:t>
            </a:r>
            <a:r>
              <a:rPr lang="en-US" altLang="zh-CN" dirty="0"/>
              <a:t>= </a:t>
            </a:r>
            <a:r>
              <a:rPr lang="en-US" altLang="zh-CN" dirty="0" err="1"/>
              <a:t>sys.argv</a:t>
            </a:r>
            <a:r>
              <a:rPr lang="en-US" altLang="zh-CN" dirty="0"/>
              <a:t>[1][2:]</a:t>
            </a:r>
          </a:p>
          <a:p>
            <a:r>
              <a:rPr lang="en-US" altLang="zh-CN" dirty="0" smtClean="0"/>
              <a:t>    # </a:t>
            </a:r>
            <a:r>
              <a:rPr lang="en-US" altLang="zh-CN" dirty="0"/>
              <a:t>fetch </a:t>
            </a:r>
            <a:r>
              <a:rPr lang="en-US" altLang="zh-CN" dirty="0" err="1"/>
              <a:t>sys.argv</a:t>
            </a:r>
            <a:r>
              <a:rPr lang="en-US" altLang="zh-CN" dirty="0"/>
              <a:t>[1] but without the first two characters</a:t>
            </a:r>
          </a:p>
          <a:p>
            <a:r>
              <a:rPr lang="en-US" altLang="zh-CN" dirty="0" smtClean="0"/>
              <a:t>    if </a:t>
            </a:r>
            <a:r>
              <a:rPr lang="en-US" altLang="zh-CN" dirty="0"/>
              <a:t>option == 'version':</a:t>
            </a:r>
          </a:p>
          <a:p>
            <a:r>
              <a:rPr lang="en-US" altLang="zh-CN" dirty="0" smtClean="0"/>
              <a:t>        print </a:t>
            </a:r>
            <a:r>
              <a:rPr lang="en-US" altLang="zh-CN" dirty="0"/>
              <a:t>'Version 1.2'</a:t>
            </a:r>
          </a:p>
          <a:p>
            <a:r>
              <a:rPr lang="en-US" altLang="zh-CN" dirty="0" smtClean="0"/>
              <a:t>    </a:t>
            </a:r>
            <a:r>
              <a:rPr lang="en-US" altLang="zh-CN" dirty="0" err="1" smtClean="0"/>
              <a:t>elif</a:t>
            </a:r>
            <a:r>
              <a:rPr lang="en-US" altLang="zh-CN" dirty="0" smtClean="0"/>
              <a:t> </a:t>
            </a:r>
            <a:r>
              <a:rPr lang="en-US" altLang="zh-CN" dirty="0"/>
              <a:t>option == 'help':</a:t>
            </a:r>
          </a:p>
          <a:p>
            <a:r>
              <a:rPr lang="en-US" altLang="zh-CN" dirty="0" smtClean="0"/>
              <a:t>        print </a:t>
            </a:r>
            <a:r>
              <a:rPr lang="en-US" altLang="zh-CN" dirty="0"/>
              <a:t>'''\</a:t>
            </a:r>
          </a:p>
          <a:p>
            <a:r>
              <a:rPr lang="en-US" altLang="zh-CN" dirty="0" smtClean="0"/>
              <a:t>        This </a:t>
            </a:r>
            <a:r>
              <a:rPr lang="en-US" altLang="zh-CN" dirty="0"/>
              <a:t>program prints files to the standard output.</a:t>
            </a:r>
          </a:p>
          <a:p>
            <a:r>
              <a:rPr lang="en-US" altLang="zh-CN" dirty="0" smtClean="0"/>
              <a:t>        Any </a:t>
            </a:r>
            <a:r>
              <a:rPr lang="en-US" altLang="zh-CN" dirty="0"/>
              <a:t>number of files can be specified.</a:t>
            </a:r>
          </a:p>
          <a:p>
            <a:r>
              <a:rPr lang="en-US" altLang="zh-CN" dirty="0" smtClean="0"/>
              <a:t>        Options </a:t>
            </a:r>
            <a:r>
              <a:rPr lang="en-US" altLang="zh-CN" dirty="0"/>
              <a:t>include:</a:t>
            </a:r>
          </a:p>
          <a:p>
            <a:r>
              <a:rPr lang="en-US" altLang="zh-CN" dirty="0" smtClean="0"/>
              <a:t>        --</a:t>
            </a:r>
            <a:r>
              <a:rPr lang="en-US" altLang="zh-CN" dirty="0"/>
              <a:t>version : Prints the version number</a:t>
            </a:r>
          </a:p>
          <a:p>
            <a:r>
              <a:rPr lang="en-US" altLang="zh-CN" dirty="0" smtClean="0"/>
              <a:t>        --</a:t>
            </a:r>
            <a:r>
              <a:rPr lang="en-US" altLang="zh-CN" dirty="0"/>
              <a:t>help : Display this help'''</a:t>
            </a:r>
          </a:p>
          <a:p>
            <a:r>
              <a:rPr lang="en-US" altLang="zh-CN" dirty="0" smtClean="0"/>
              <a:t>    else</a:t>
            </a:r>
            <a:r>
              <a:rPr lang="en-US" altLang="zh-CN" dirty="0"/>
              <a:t>:</a:t>
            </a:r>
          </a:p>
          <a:p>
            <a:r>
              <a:rPr lang="en-US" altLang="zh-CN" dirty="0" smtClean="0"/>
              <a:t>        print </a:t>
            </a:r>
            <a:r>
              <a:rPr lang="en-US" altLang="zh-CN" dirty="0"/>
              <a:t>'Unknown option.'</a:t>
            </a:r>
          </a:p>
          <a:p>
            <a:r>
              <a:rPr lang="en-US" altLang="zh-CN" dirty="0" smtClean="0"/>
              <a:t>    </a:t>
            </a:r>
            <a:r>
              <a:rPr lang="en-US" altLang="zh-CN" dirty="0" err="1" smtClean="0"/>
              <a:t>sys.exit</a:t>
            </a:r>
            <a:r>
              <a:rPr lang="en-US" altLang="zh-CN" dirty="0"/>
              <a:t>()</a:t>
            </a:r>
          </a:p>
          <a:p>
            <a:r>
              <a:rPr lang="en-US" altLang="zh-CN" dirty="0"/>
              <a:t>else:</a:t>
            </a:r>
          </a:p>
          <a:p>
            <a:r>
              <a:rPr lang="en-US" altLang="zh-CN" dirty="0" smtClean="0"/>
              <a:t>    for </a:t>
            </a:r>
            <a:r>
              <a:rPr lang="en-US" altLang="zh-CN" dirty="0"/>
              <a:t>filename in </a:t>
            </a:r>
            <a:r>
              <a:rPr lang="en-US" altLang="zh-CN" dirty="0" err="1"/>
              <a:t>sys.argv</a:t>
            </a:r>
            <a:r>
              <a:rPr lang="en-US" altLang="zh-CN" dirty="0"/>
              <a:t>[1:]:</a:t>
            </a:r>
          </a:p>
          <a:p>
            <a:r>
              <a:rPr lang="en-US" altLang="zh-CN" dirty="0" smtClean="0"/>
              <a:t>        </a:t>
            </a:r>
            <a:r>
              <a:rPr lang="en-US" altLang="zh-CN" dirty="0" err="1" smtClean="0"/>
              <a:t>readfile</a:t>
            </a:r>
            <a:r>
              <a:rPr lang="en-US" altLang="zh-CN" dirty="0" smtClean="0"/>
              <a:t>(filename</a:t>
            </a:r>
            <a:r>
              <a:rPr lang="en-US" altLang="zh-CN" dirty="0"/>
              <a:t>)</a:t>
            </a:r>
            <a:endParaRPr lang="zh-CN" altLang="en-US" dirty="0"/>
          </a:p>
        </p:txBody>
      </p:sp>
    </p:spTree>
    <p:extLst>
      <p:ext uri="{BB962C8B-B14F-4D97-AF65-F5344CB8AC3E}">
        <p14:creationId xmlns:p14="http://schemas.microsoft.com/office/powerpoint/2010/main" val="117994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en-US" altLang="zh-CN" dirty="0" err="1"/>
              <a:t>os</a:t>
            </a:r>
            <a:r>
              <a:rPr lang="zh-CN" altLang="en-US" dirty="0" smtClean="0"/>
              <a:t>模块</a:t>
            </a:r>
            <a:endParaRPr lang="en-US" altLang="zh-CN" dirty="0" smtClean="0"/>
          </a:p>
          <a:p>
            <a:r>
              <a:rPr lang="zh-CN" altLang="en-US" dirty="0" smtClean="0"/>
              <a:t>    这个</a:t>
            </a:r>
            <a:r>
              <a:rPr lang="zh-CN" altLang="en-US" dirty="0"/>
              <a:t>模块包含普遍的操作系统功能。如果你希望你的程序能够与平台无关的话，这个模块是</a:t>
            </a:r>
            <a:r>
              <a:rPr lang="zh-CN" altLang="en-US" dirty="0" smtClean="0"/>
              <a:t>尤为</a:t>
            </a:r>
            <a:r>
              <a:rPr lang="zh-CN" altLang="en-US" dirty="0"/>
              <a:t>重要的。即它允许一个程序在编写后不需要任何改动，也不会发生任何问题，就可以</a:t>
            </a:r>
            <a:r>
              <a:rPr lang="zh-CN" altLang="en-US" dirty="0" smtClean="0"/>
              <a:t>在</a:t>
            </a:r>
            <a:r>
              <a:rPr lang="en-US" altLang="zh-CN" dirty="0" smtClean="0"/>
              <a:t>Linux</a:t>
            </a:r>
            <a:r>
              <a:rPr lang="zh-CN" altLang="en-US" dirty="0"/>
              <a:t>和</a:t>
            </a:r>
            <a:r>
              <a:rPr lang="en-US" altLang="zh-CN" dirty="0"/>
              <a:t>Windows</a:t>
            </a:r>
            <a:r>
              <a:rPr lang="zh-CN" altLang="en-US" dirty="0"/>
              <a:t>下运行</a:t>
            </a:r>
            <a:r>
              <a:rPr lang="zh-CN" altLang="en-US" dirty="0" smtClean="0"/>
              <a:t>。</a:t>
            </a:r>
            <a:endParaRPr lang="en-US" altLang="zh-CN" dirty="0" smtClean="0"/>
          </a:p>
          <a:p>
            <a:endParaRPr lang="en-US" altLang="zh-CN" dirty="0"/>
          </a:p>
          <a:p>
            <a:pPr marL="342900" indent="-342900">
              <a:buFont typeface="Wingdings" panose="05000000000000000000" pitchFamily="2" charset="2"/>
              <a:buChar char="Ø"/>
            </a:pPr>
            <a:r>
              <a:rPr lang="en-US" altLang="zh-CN" dirty="0" smtClean="0"/>
              <a:t>os.name</a:t>
            </a:r>
            <a:r>
              <a:rPr lang="zh-CN" altLang="en-US" dirty="0"/>
              <a:t>字符串指示你正在使用的平台。比如对于</a:t>
            </a:r>
            <a:r>
              <a:rPr lang="en-US" altLang="zh-CN" dirty="0"/>
              <a:t>Windows</a:t>
            </a:r>
            <a:r>
              <a:rPr lang="zh-CN" altLang="en-US" dirty="0"/>
              <a:t>，它是</a:t>
            </a:r>
            <a:r>
              <a:rPr lang="en-US" altLang="zh-CN" dirty="0"/>
              <a:t>'</a:t>
            </a:r>
            <a:r>
              <a:rPr lang="en-US" altLang="zh-CN" dirty="0" err="1"/>
              <a:t>nt</a:t>
            </a:r>
            <a:r>
              <a:rPr lang="en-US" altLang="zh-CN" dirty="0"/>
              <a:t>'</a:t>
            </a:r>
            <a:r>
              <a:rPr lang="zh-CN" altLang="en-US" dirty="0"/>
              <a:t>，而对于</a:t>
            </a:r>
            <a:r>
              <a:rPr lang="en-US" altLang="zh-CN" dirty="0"/>
              <a:t>Linux/Unix</a:t>
            </a:r>
            <a:r>
              <a:rPr lang="zh-CN" altLang="en-US" dirty="0"/>
              <a:t>用户，它是</a:t>
            </a:r>
            <a:r>
              <a:rPr lang="en-US" altLang="zh-CN" dirty="0"/>
              <a:t>'</a:t>
            </a:r>
            <a:r>
              <a:rPr lang="en-US" altLang="zh-CN" dirty="0" err="1"/>
              <a:t>posix</a:t>
            </a:r>
            <a:r>
              <a:rPr lang="en-US" altLang="zh-CN" dirty="0"/>
              <a:t>'</a:t>
            </a:r>
            <a:r>
              <a:rPr lang="zh-CN" altLang="en-US" dirty="0"/>
              <a:t>。</a:t>
            </a:r>
          </a:p>
          <a:p>
            <a:pPr marL="342900" indent="-342900">
              <a:buFont typeface="Wingdings" panose="05000000000000000000" pitchFamily="2" charset="2"/>
              <a:buChar char="Ø"/>
            </a:pPr>
            <a:r>
              <a:rPr lang="en-US" altLang="zh-CN" dirty="0" err="1" smtClean="0"/>
              <a:t>os.getcwd</a:t>
            </a:r>
            <a:r>
              <a:rPr lang="en-US" altLang="zh-CN" dirty="0"/>
              <a:t>()</a:t>
            </a:r>
            <a:r>
              <a:rPr lang="zh-CN" altLang="en-US" dirty="0"/>
              <a:t>函数得到当前工作目录，即当前</a:t>
            </a:r>
            <a:r>
              <a:rPr lang="en-US" altLang="zh-CN" dirty="0"/>
              <a:t>Python</a:t>
            </a:r>
            <a:r>
              <a:rPr lang="zh-CN" altLang="en-US" dirty="0"/>
              <a:t>脚本工作的目录路径。</a:t>
            </a:r>
          </a:p>
          <a:p>
            <a:pPr marL="342900" indent="-342900">
              <a:buFont typeface="Wingdings" panose="05000000000000000000" pitchFamily="2" charset="2"/>
              <a:buChar char="Ø"/>
            </a:pPr>
            <a:r>
              <a:rPr lang="en-US" altLang="zh-CN" dirty="0" err="1" smtClean="0"/>
              <a:t>os.getenv</a:t>
            </a:r>
            <a:r>
              <a:rPr lang="en-US" altLang="zh-CN" dirty="0"/>
              <a:t>()</a:t>
            </a:r>
            <a:r>
              <a:rPr lang="zh-CN" altLang="en-US" dirty="0"/>
              <a:t>和</a:t>
            </a:r>
            <a:r>
              <a:rPr lang="en-US" altLang="zh-CN" dirty="0" err="1"/>
              <a:t>os.putenv</a:t>
            </a:r>
            <a:r>
              <a:rPr lang="en-US" altLang="zh-CN" dirty="0"/>
              <a:t>()</a:t>
            </a:r>
            <a:r>
              <a:rPr lang="zh-CN" altLang="en-US" dirty="0"/>
              <a:t>函数分别用来读取和设置环境变量。</a:t>
            </a:r>
          </a:p>
        </p:txBody>
      </p:sp>
      <p:sp>
        <p:nvSpPr>
          <p:cNvPr id="3" name="标题 2"/>
          <p:cNvSpPr>
            <a:spLocks noGrp="1"/>
          </p:cNvSpPr>
          <p:nvPr>
            <p:ph type="title"/>
          </p:nvPr>
        </p:nvSpPr>
        <p:spPr/>
        <p:txBody>
          <a:bodyPr/>
          <a:lstStyle/>
          <a:p>
            <a:r>
              <a:rPr lang="en-US" altLang="zh-CN" dirty="0"/>
              <a:t>Python</a:t>
            </a:r>
            <a:r>
              <a:rPr lang="zh-CN" altLang="en-US" dirty="0"/>
              <a:t>标准库</a:t>
            </a:r>
          </a:p>
        </p:txBody>
      </p:sp>
    </p:spTree>
    <p:extLst>
      <p:ext uri="{BB962C8B-B14F-4D97-AF65-F5344CB8AC3E}">
        <p14:creationId xmlns:p14="http://schemas.microsoft.com/office/powerpoint/2010/main" val="1287200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Ø"/>
            </a:pPr>
            <a:r>
              <a:rPr lang="en-US" altLang="zh-CN" dirty="0" err="1"/>
              <a:t>os.listdir</a:t>
            </a:r>
            <a:r>
              <a:rPr lang="en-US" altLang="zh-CN" dirty="0"/>
              <a:t>()</a:t>
            </a:r>
            <a:r>
              <a:rPr lang="zh-CN" altLang="en-US" dirty="0"/>
              <a:t>返回指定目录下的所有文件和目录名。</a:t>
            </a:r>
          </a:p>
          <a:p>
            <a:pPr marL="342900" indent="-342900">
              <a:buFont typeface="Wingdings" panose="05000000000000000000" pitchFamily="2" charset="2"/>
              <a:buChar char="Ø"/>
            </a:pPr>
            <a:r>
              <a:rPr lang="en-US" altLang="zh-CN" dirty="0" err="1" smtClean="0"/>
              <a:t>os.remove</a:t>
            </a:r>
            <a:r>
              <a:rPr lang="en-US" altLang="zh-CN" dirty="0"/>
              <a:t>()</a:t>
            </a:r>
            <a:r>
              <a:rPr lang="zh-CN" altLang="en-US" dirty="0"/>
              <a:t>函数用来删除一个文件。</a:t>
            </a:r>
          </a:p>
          <a:p>
            <a:pPr marL="342900" indent="-342900">
              <a:buFont typeface="Wingdings" panose="05000000000000000000" pitchFamily="2" charset="2"/>
              <a:buChar char="Ø"/>
            </a:pPr>
            <a:r>
              <a:rPr lang="en-US" altLang="zh-CN" dirty="0" err="1" smtClean="0"/>
              <a:t>os.system</a:t>
            </a:r>
            <a:r>
              <a:rPr lang="en-US" altLang="zh-CN" dirty="0"/>
              <a:t>()</a:t>
            </a:r>
            <a:r>
              <a:rPr lang="zh-CN" altLang="en-US" dirty="0"/>
              <a:t>函数用来运行</a:t>
            </a:r>
            <a:r>
              <a:rPr lang="en-US" altLang="zh-CN" dirty="0"/>
              <a:t>shell</a:t>
            </a:r>
            <a:r>
              <a:rPr lang="zh-CN" altLang="en-US" dirty="0"/>
              <a:t>命令。</a:t>
            </a:r>
          </a:p>
          <a:p>
            <a:pPr marL="342900" indent="-342900">
              <a:buFont typeface="Wingdings" panose="05000000000000000000" pitchFamily="2" charset="2"/>
              <a:buChar char="Ø"/>
            </a:pPr>
            <a:r>
              <a:rPr lang="en-US" altLang="zh-CN" dirty="0" err="1" smtClean="0"/>
              <a:t>os.linesep</a:t>
            </a:r>
            <a:r>
              <a:rPr lang="zh-CN" altLang="en-US" dirty="0"/>
              <a:t>字符串给出当前平台使用的行终止符。例如，</a:t>
            </a:r>
            <a:r>
              <a:rPr lang="en-US" altLang="zh-CN" dirty="0"/>
              <a:t>Windows</a:t>
            </a:r>
            <a:r>
              <a:rPr lang="zh-CN" altLang="en-US" dirty="0"/>
              <a:t>使用</a:t>
            </a:r>
            <a:r>
              <a:rPr lang="en-US" altLang="zh-CN" dirty="0"/>
              <a:t>'\r\n'</a:t>
            </a:r>
            <a:r>
              <a:rPr lang="zh-CN" altLang="en-US" dirty="0"/>
              <a:t>，</a:t>
            </a:r>
            <a:r>
              <a:rPr lang="en-US" altLang="zh-CN" dirty="0"/>
              <a:t>Linux</a:t>
            </a:r>
            <a:r>
              <a:rPr lang="zh-CN" altLang="en-US" dirty="0" smtClean="0"/>
              <a:t>使用</a:t>
            </a:r>
            <a:r>
              <a:rPr lang="en-US" altLang="zh-CN" dirty="0"/>
              <a:t>'\n'</a:t>
            </a:r>
            <a:r>
              <a:rPr lang="zh-CN" altLang="en-US" dirty="0"/>
              <a:t>而</a:t>
            </a:r>
            <a:r>
              <a:rPr lang="en-US" altLang="zh-CN" dirty="0"/>
              <a:t>Mac</a:t>
            </a:r>
            <a:r>
              <a:rPr lang="zh-CN" altLang="en-US" dirty="0"/>
              <a:t>使用</a:t>
            </a:r>
            <a:r>
              <a:rPr lang="en-US" altLang="zh-CN" dirty="0"/>
              <a:t>'\r'</a:t>
            </a:r>
            <a:r>
              <a:rPr lang="zh-CN" altLang="en-US" dirty="0"/>
              <a:t>。</a:t>
            </a:r>
          </a:p>
          <a:p>
            <a:pPr marL="342900" indent="-342900">
              <a:buFont typeface="Wingdings" panose="05000000000000000000" pitchFamily="2" charset="2"/>
              <a:buChar char="Ø"/>
            </a:pPr>
            <a:r>
              <a:rPr lang="en-US" altLang="zh-CN" dirty="0" err="1" smtClean="0"/>
              <a:t>os.path.split</a:t>
            </a:r>
            <a:r>
              <a:rPr lang="en-US" altLang="zh-CN" dirty="0"/>
              <a:t>()</a:t>
            </a:r>
            <a:r>
              <a:rPr lang="zh-CN" altLang="en-US" dirty="0"/>
              <a:t>函数返回一个路径的目录名和文件名</a:t>
            </a:r>
            <a:r>
              <a:rPr lang="zh-CN" altLang="en-US" dirty="0" smtClean="0"/>
              <a:t>。</a:t>
            </a:r>
            <a:endParaRPr lang="en-US" altLang="zh-CN" dirty="0" smtClean="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en-US" altLang="zh-CN" dirty="0" smtClean="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l"/>
            </a:pPr>
            <a:r>
              <a:rPr lang="en-US" altLang="zh-CN" dirty="0" err="1"/>
              <a:t>os.path.isfile</a:t>
            </a:r>
            <a:r>
              <a:rPr lang="en-US" altLang="zh-CN" dirty="0"/>
              <a:t>()</a:t>
            </a:r>
            <a:r>
              <a:rPr lang="zh-CN" altLang="en-US" dirty="0"/>
              <a:t>和</a:t>
            </a:r>
            <a:r>
              <a:rPr lang="en-US" altLang="zh-CN" dirty="0" err="1"/>
              <a:t>os.path.isdir</a:t>
            </a:r>
            <a:r>
              <a:rPr lang="en-US" altLang="zh-CN" dirty="0"/>
              <a:t>()</a:t>
            </a:r>
            <a:r>
              <a:rPr lang="zh-CN" altLang="en-US" dirty="0"/>
              <a:t>函数分别检验给出的路径是一个文件还是目录。类似地，</a:t>
            </a:r>
            <a:r>
              <a:rPr lang="en-US" altLang="zh-CN" dirty="0" err="1" smtClean="0"/>
              <a:t>os.path.exists</a:t>
            </a:r>
            <a:r>
              <a:rPr lang="en-US" altLang="zh-CN" dirty="0"/>
              <a:t>()</a:t>
            </a:r>
            <a:r>
              <a:rPr lang="zh-CN" altLang="en-US" dirty="0"/>
              <a:t>函数用来检验给出的路径是否真地存在。</a:t>
            </a:r>
          </a:p>
        </p:txBody>
      </p:sp>
      <p:sp>
        <p:nvSpPr>
          <p:cNvPr id="3" name="标题 2"/>
          <p:cNvSpPr>
            <a:spLocks noGrp="1"/>
          </p:cNvSpPr>
          <p:nvPr>
            <p:ph type="title"/>
          </p:nvPr>
        </p:nvSpPr>
        <p:spPr/>
        <p:txBody>
          <a:bodyPr/>
          <a:lstStyle/>
          <a:p>
            <a:r>
              <a:rPr lang="en-US" altLang="zh-CN" dirty="0"/>
              <a:t>Python</a:t>
            </a:r>
            <a:r>
              <a:rPr lang="zh-CN" altLang="en-US" dirty="0"/>
              <a:t>标准库</a:t>
            </a:r>
          </a:p>
        </p:txBody>
      </p:sp>
      <p:sp>
        <p:nvSpPr>
          <p:cNvPr id="4" name="矩形 3"/>
          <p:cNvSpPr/>
          <p:nvPr/>
        </p:nvSpPr>
        <p:spPr>
          <a:xfrm>
            <a:off x="827584" y="3933056"/>
            <a:ext cx="6624736" cy="646331"/>
          </a:xfrm>
          <a:prstGeom prst="rect">
            <a:avLst/>
          </a:prstGeom>
        </p:spPr>
        <p:txBody>
          <a:bodyPr wrap="square">
            <a:spAutoFit/>
          </a:bodyPr>
          <a:lstStyle/>
          <a:p>
            <a:r>
              <a:rPr lang="en-US" altLang="zh-CN" dirty="0">
                <a:latin typeface="AdobeSongStd-Light"/>
              </a:rPr>
              <a:t>&gt;&gt;&gt; </a:t>
            </a:r>
            <a:r>
              <a:rPr lang="en-US" altLang="zh-CN" dirty="0" err="1">
                <a:latin typeface="AdobeSongStd-Light"/>
              </a:rPr>
              <a:t>os.path.split</a:t>
            </a:r>
            <a:r>
              <a:rPr lang="en-US" altLang="zh-CN" dirty="0">
                <a:latin typeface="AdobeSongStd-Light"/>
              </a:rPr>
              <a:t>('/home/</a:t>
            </a:r>
            <a:r>
              <a:rPr lang="en-US" altLang="zh-CN" dirty="0" err="1">
                <a:latin typeface="AdobeSongStd-Light"/>
              </a:rPr>
              <a:t>swaroop</a:t>
            </a:r>
            <a:r>
              <a:rPr lang="en-US" altLang="zh-CN" dirty="0">
                <a:latin typeface="AdobeSongStd-Light"/>
              </a:rPr>
              <a:t>/byte/code/poem.txt')</a:t>
            </a:r>
          </a:p>
          <a:p>
            <a:r>
              <a:rPr lang="en-US" altLang="zh-CN" dirty="0">
                <a:latin typeface="AdobeSongStd-Light"/>
              </a:rPr>
              <a:t>('/home/</a:t>
            </a:r>
            <a:r>
              <a:rPr lang="en-US" altLang="zh-CN" dirty="0" err="1">
                <a:latin typeface="AdobeSongStd-Light"/>
              </a:rPr>
              <a:t>swaroop</a:t>
            </a:r>
            <a:r>
              <a:rPr lang="en-US" altLang="zh-CN" dirty="0">
                <a:latin typeface="AdobeSongStd-Light"/>
              </a:rPr>
              <a:t>/byte/code', 'poem.txt')</a:t>
            </a:r>
            <a:endParaRPr lang="zh-CN" altLang="en-US" dirty="0"/>
          </a:p>
        </p:txBody>
      </p:sp>
    </p:spTree>
    <p:extLst>
      <p:ext uri="{BB962C8B-B14F-4D97-AF65-F5344CB8AC3E}">
        <p14:creationId xmlns:p14="http://schemas.microsoft.com/office/powerpoint/2010/main" val="3537824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smtClean="0"/>
              <a:t>问题</a:t>
            </a:r>
            <a:endParaRPr lang="en-US" altLang="zh-CN" dirty="0" smtClean="0"/>
          </a:p>
          <a:p>
            <a:r>
              <a:rPr lang="zh-CN" altLang="en-US" dirty="0" smtClean="0"/>
              <a:t>    我</a:t>
            </a:r>
            <a:r>
              <a:rPr lang="zh-CN" altLang="en-US" dirty="0"/>
              <a:t>提出的问题是： 我想要一个可以为我的所有重要文件创建备份的程序</a:t>
            </a:r>
            <a:r>
              <a:rPr lang="zh-CN" altLang="en-US" dirty="0" smtClean="0"/>
              <a:t>。</a:t>
            </a:r>
            <a:endParaRPr lang="en-US" altLang="zh-CN" dirty="0" smtClean="0"/>
          </a:p>
          <a:p>
            <a:endParaRPr lang="en-US" altLang="zh-CN" dirty="0"/>
          </a:p>
          <a:p>
            <a:r>
              <a:rPr lang="en-US" altLang="zh-CN" dirty="0"/>
              <a:t>1. </a:t>
            </a:r>
            <a:r>
              <a:rPr lang="zh-CN" altLang="en-US" dirty="0"/>
              <a:t>需要备份的文件和目录由一个列表指定。</a:t>
            </a:r>
          </a:p>
          <a:p>
            <a:r>
              <a:rPr lang="en-US" altLang="zh-CN" dirty="0"/>
              <a:t>2. </a:t>
            </a:r>
            <a:r>
              <a:rPr lang="zh-CN" altLang="en-US" dirty="0"/>
              <a:t>备份应该保存在主备份目录中。</a:t>
            </a:r>
          </a:p>
          <a:p>
            <a:r>
              <a:rPr lang="en-US" altLang="zh-CN" dirty="0"/>
              <a:t>3. </a:t>
            </a:r>
            <a:r>
              <a:rPr lang="zh-CN" altLang="en-US" dirty="0"/>
              <a:t>文件备份成一个</a:t>
            </a:r>
            <a:r>
              <a:rPr lang="en-US" altLang="zh-CN" dirty="0"/>
              <a:t>zip</a:t>
            </a:r>
            <a:r>
              <a:rPr lang="zh-CN" altLang="en-US" dirty="0"/>
              <a:t>文件。</a:t>
            </a:r>
          </a:p>
          <a:p>
            <a:r>
              <a:rPr lang="en-US" altLang="zh-CN" dirty="0"/>
              <a:t>4. zip</a:t>
            </a:r>
            <a:r>
              <a:rPr lang="zh-CN" altLang="en-US" dirty="0"/>
              <a:t>存档的名称是当前的日期和时间。</a:t>
            </a:r>
          </a:p>
          <a:p>
            <a:r>
              <a:rPr lang="en-US" altLang="zh-CN" dirty="0"/>
              <a:t>5. </a:t>
            </a:r>
            <a:r>
              <a:rPr lang="zh-CN" altLang="en-US" dirty="0"/>
              <a:t>我们使用标准的</a:t>
            </a:r>
            <a:r>
              <a:rPr lang="en-US" altLang="zh-CN" dirty="0"/>
              <a:t>zip</a:t>
            </a:r>
            <a:r>
              <a:rPr lang="zh-CN" altLang="en-US" dirty="0"/>
              <a:t>命令，它通常默认地随</a:t>
            </a:r>
            <a:r>
              <a:rPr lang="en-US" altLang="zh-CN" dirty="0"/>
              <a:t>Linux/Unix</a:t>
            </a:r>
            <a:r>
              <a:rPr lang="zh-CN" altLang="en-US" dirty="0"/>
              <a:t>发行版提供。</a:t>
            </a:r>
            <a:r>
              <a:rPr lang="en-US" altLang="zh-CN" dirty="0"/>
              <a:t>Windows</a:t>
            </a:r>
            <a:r>
              <a:rPr lang="zh-CN" altLang="en-US" dirty="0"/>
              <a:t>用户可以使</a:t>
            </a:r>
          </a:p>
          <a:p>
            <a:r>
              <a:rPr lang="zh-CN" altLang="en-US" dirty="0"/>
              <a:t>用</a:t>
            </a:r>
            <a:r>
              <a:rPr lang="en-US" altLang="zh-CN" dirty="0"/>
              <a:t>Info-Zip</a:t>
            </a:r>
            <a:r>
              <a:rPr lang="zh-CN" altLang="en-US" dirty="0"/>
              <a:t>程序。注意你可以使用任何地存档命令，只要它有命令行界面就可以了，那</a:t>
            </a:r>
          </a:p>
          <a:p>
            <a:r>
              <a:rPr lang="zh-CN" altLang="en-US" dirty="0"/>
              <a:t>样的话我们可以从我们的脚本中传递参数给它。</a:t>
            </a:r>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smtClean="0"/>
              <a:t>脚本</a:t>
            </a:r>
            <a:endParaRPr lang="zh-CN" altLang="en-US" dirty="0"/>
          </a:p>
        </p:txBody>
      </p:sp>
    </p:spTree>
    <p:extLst>
      <p:ext uri="{BB962C8B-B14F-4D97-AF65-F5344CB8AC3E}">
        <p14:creationId xmlns:p14="http://schemas.microsoft.com/office/powerpoint/2010/main" val="3641397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70000" lnSpcReduction="20000"/>
          </a:bodyPr>
          <a:lstStyle/>
          <a:p>
            <a:pPr marL="342900" indent="-342900">
              <a:buFont typeface="Wingdings" panose="05000000000000000000" pitchFamily="2" charset="2"/>
              <a:buChar char="l"/>
            </a:pPr>
            <a:r>
              <a:rPr lang="zh-CN" altLang="en-US" dirty="0" smtClean="0"/>
              <a:t>版本一</a:t>
            </a:r>
            <a:endParaRPr lang="en-US" altLang="zh-CN" dirty="0" smtClean="0"/>
          </a:p>
          <a:p>
            <a:r>
              <a:rPr lang="en-US" altLang="zh-CN" dirty="0"/>
              <a:t># </a:t>
            </a:r>
            <a:r>
              <a:rPr lang="en-US" altLang="zh-CN" dirty="0" err="1"/>
              <a:t>FileName</a:t>
            </a:r>
            <a:r>
              <a:rPr lang="en-US" altLang="zh-CN" dirty="0"/>
              <a:t>: </a:t>
            </a:r>
            <a:r>
              <a:rPr lang="en-US" altLang="zh-CN" dirty="0" smtClean="0"/>
              <a:t>backup_ver1.py</a:t>
            </a:r>
            <a:endParaRPr lang="en-US" altLang="zh-CN" dirty="0"/>
          </a:p>
          <a:p>
            <a:r>
              <a:rPr lang="en-US" altLang="zh-CN" dirty="0"/>
              <a:t>import </a:t>
            </a:r>
            <a:r>
              <a:rPr lang="en-US" altLang="zh-CN" dirty="0" err="1" smtClean="0"/>
              <a:t>os</a:t>
            </a:r>
            <a:r>
              <a:rPr lang="en-US" altLang="zh-CN" dirty="0" smtClean="0"/>
              <a:t>, sys, time, </a:t>
            </a:r>
            <a:r>
              <a:rPr lang="en-US" altLang="zh-CN" dirty="0" err="1" smtClean="0"/>
              <a:t>zipfile</a:t>
            </a:r>
            <a:endParaRPr lang="en-US" altLang="zh-CN" dirty="0"/>
          </a:p>
          <a:p>
            <a:endParaRPr lang="en-US" altLang="zh-CN" dirty="0"/>
          </a:p>
          <a:p>
            <a:r>
              <a:rPr lang="en-US" altLang="zh-CN" dirty="0" err="1"/>
              <a:t>source_dir</a:t>
            </a:r>
            <a:r>
              <a:rPr lang="en-US" altLang="zh-CN" dirty="0"/>
              <a:t> = [r'D:\\</a:t>
            </a:r>
            <a:r>
              <a:rPr lang="en-US" altLang="zh-CN" dirty="0" err="1"/>
              <a:t>Artificial_Intelligence</a:t>
            </a:r>
            <a:r>
              <a:rPr lang="en-US" altLang="zh-CN" dirty="0"/>
              <a:t>']</a:t>
            </a:r>
          </a:p>
          <a:p>
            <a:endParaRPr lang="en-US" altLang="zh-CN" dirty="0"/>
          </a:p>
          <a:p>
            <a:r>
              <a:rPr lang="en-US" altLang="zh-CN" dirty="0" err="1"/>
              <a:t>target_dir</a:t>
            </a:r>
            <a:r>
              <a:rPr lang="en-US" altLang="zh-CN" dirty="0"/>
              <a:t> = r'D:\\backup\\'</a:t>
            </a:r>
          </a:p>
          <a:p>
            <a:r>
              <a:rPr lang="en-US" altLang="zh-CN" dirty="0"/>
              <a:t>target = </a:t>
            </a:r>
            <a:r>
              <a:rPr lang="en-US" altLang="zh-CN" dirty="0" err="1"/>
              <a:t>target_dir</a:t>
            </a:r>
            <a:r>
              <a:rPr lang="en-US" altLang="zh-CN" dirty="0"/>
              <a:t> + </a:t>
            </a:r>
            <a:r>
              <a:rPr lang="en-US" altLang="zh-CN" dirty="0" err="1"/>
              <a:t>time.strftime</a:t>
            </a:r>
            <a:r>
              <a:rPr lang="en-US" altLang="zh-CN" dirty="0"/>
              <a:t>('%</a:t>
            </a:r>
            <a:r>
              <a:rPr lang="en-US" altLang="zh-CN" dirty="0" err="1"/>
              <a:t>Y%m%d%H%M%S</a:t>
            </a:r>
            <a:r>
              <a:rPr lang="en-US" altLang="zh-CN" dirty="0"/>
              <a:t>') + '.zip'</a:t>
            </a:r>
          </a:p>
          <a:p>
            <a:endParaRPr lang="en-US" altLang="zh-CN" dirty="0"/>
          </a:p>
          <a:p>
            <a:r>
              <a:rPr lang="en-US" altLang="zh-CN" dirty="0"/>
              <a:t>f = </a:t>
            </a:r>
            <a:r>
              <a:rPr lang="en-US" altLang="zh-CN" dirty="0" err="1"/>
              <a:t>zipfile.ZipFile</a:t>
            </a:r>
            <a:r>
              <a:rPr lang="en-US" altLang="zh-CN" dirty="0"/>
              <a:t>(target, 'w', </a:t>
            </a:r>
            <a:r>
              <a:rPr lang="en-US" altLang="zh-CN" dirty="0" err="1"/>
              <a:t>zipfile.ZIP_DEFLATED</a:t>
            </a:r>
            <a:r>
              <a:rPr lang="en-US" altLang="zh-CN" dirty="0"/>
              <a:t>)</a:t>
            </a:r>
          </a:p>
          <a:p>
            <a:endParaRPr lang="en-US" altLang="zh-CN" dirty="0"/>
          </a:p>
          <a:p>
            <a:r>
              <a:rPr lang="en-US" altLang="zh-CN" dirty="0"/>
              <a:t>for source in </a:t>
            </a:r>
            <a:r>
              <a:rPr lang="en-US" altLang="zh-CN" dirty="0" err="1"/>
              <a:t>source_dir</a:t>
            </a:r>
            <a:r>
              <a:rPr lang="en-US" altLang="zh-CN" dirty="0"/>
              <a:t>:</a:t>
            </a:r>
          </a:p>
          <a:p>
            <a:r>
              <a:rPr lang="en-US" altLang="zh-CN" dirty="0"/>
              <a:t>    for </a:t>
            </a:r>
            <a:r>
              <a:rPr lang="en-US" altLang="zh-CN" dirty="0" err="1"/>
              <a:t>dirpath</a:t>
            </a:r>
            <a:r>
              <a:rPr lang="en-US" altLang="zh-CN" dirty="0"/>
              <a:t>, </a:t>
            </a:r>
            <a:r>
              <a:rPr lang="en-US" altLang="zh-CN" dirty="0" err="1"/>
              <a:t>dirnames</a:t>
            </a:r>
            <a:r>
              <a:rPr lang="en-US" altLang="zh-CN" dirty="0"/>
              <a:t>, filenames in </a:t>
            </a:r>
            <a:r>
              <a:rPr lang="en-US" altLang="zh-CN" dirty="0" err="1"/>
              <a:t>os.walk</a:t>
            </a:r>
            <a:r>
              <a:rPr lang="en-US" altLang="zh-CN" dirty="0"/>
              <a:t>(source):</a:t>
            </a:r>
          </a:p>
          <a:p>
            <a:r>
              <a:rPr lang="en-US" altLang="zh-CN" dirty="0"/>
              <a:t>        for filename in filenames:</a:t>
            </a:r>
          </a:p>
          <a:p>
            <a:r>
              <a:rPr lang="en-US" altLang="zh-CN" dirty="0"/>
              <a:t>            print filename  </a:t>
            </a:r>
          </a:p>
          <a:p>
            <a:r>
              <a:rPr lang="en-US" altLang="zh-CN" dirty="0"/>
              <a:t>            </a:t>
            </a:r>
            <a:r>
              <a:rPr lang="en-US" altLang="zh-CN" dirty="0" err="1"/>
              <a:t>f.write</a:t>
            </a:r>
            <a:r>
              <a:rPr lang="en-US" altLang="zh-CN" dirty="0"/>
              <a:t>(</a:t>
            </a:r>
            <a:r>
              <a:rPr lang="en-US" altLang="zh-CN" dirty="0" err="1"/>
              <a:t>os.path.join</a:t>
            </a:r>
            <a:r>
              <a:rPr lang="en-US" altLang="zh-CN" dirty="0"/>
              <a:t>(</a:t>
            </a:r>
            <a:r>
              <a:rPr lang="en-US" altLang="zh-CN" dirty="0" err="1"/>
              <a:t>dirpath,filename</a:t>
            </a:r>
            <a:r>
              <a:rPr lang="en-US" altLang="zh-CN" dirty="0"/>
              <a:t>))</a:t>
            </a:r>
          </a:p>
          <a:p>
            <a:r>
              <a:rPr lang="en-US" altLang="zh-CN" dirty="0" err="1"/>
              <a:t>f.close</a:t>
            </a:r>
            <a:r>
              <a:rPr lang="en-US" altLang="zh-CN" dirty="0"/>
              <a:t>()</a:t>
            </a:r>
            <a:endParaRPr lang="zh-CN" altLang="en-US" dirty="0"/>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Tree>
    <p:extLst>
      <p:ext uri="{BB962C8B-B14F-4D97-AF65-F5344CB8AC3E}">
        <p14:creationId xmlns:p14="http://schemas.microsoft.com/office/powerpoint/2010/main" val="3103042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5496" y="1052736"/>
            <a:ext cx="4258816" cy="4857403"/>
          </a:xfrm>
        </p:spPr>
        <p:txBody>
          <a:bodyPr>
            <a:normAutofit fontScale="77500" lnSpcReduction="20000"/>
          </a:bodyPr>
          <a:lstStyle/>
          <a:p>
            <a:pPr marL="342900" indent="-342900">
              <a:buFont typeface="Wingdings" panose="05000000000000000000" pitchFamily="2" charset="2"/>
              <a:buChar char="l"/>
            </a:pPr>
            <a:r>
              <a:rPr lang="zh-CN" altLang="en-US" sz="2300" dirty="0" smtClean="0"/>
              <a:t>版本二</a:t>
            </a:r>
            <a:endParaRPr lang="en-US" altLang="zh-CN" sz="2300" dirty="0" smtClean="0"/>
          </a:p>
          <a:p>
            <a:r>
              <a:rPr lang="en-US" altLang="zh-CN" sz="2300" dirty="0"/>
              <a:t># </a:t>
            </a:r>
            <a:r>
              <a:rPr lang="en-US" altLang="zh-CN" sz="2300" dirty="0" err="1"/>
              <a:t>FileName</a:t>
            </a:r>
            <a:r>
              <a:rPr lang="en-US" altLang="zh-CN" sz="2300" dirty="0"/>
              <a:t>: backup_ver2.py</a:t>
            </a:r>
          </a:p>
          <a:p>
            <a:r>
              <a:rPr lang="en-US" altLang="zh-CN" sz="2300" dirty="0"/>
              <a:t>import </a:t>
            </a:r>
            <a:r>
              <a:rPr lang="en-US" altLang="zh-CN" sz="2300" dirty="0" err="1"/>
              <a:t>os</a:t>
            </a:r>
            <a:r>
              <a:rPr lang="en-US" altLang="zh-CN" sz="2300" dirty="0"/>
              <a:t>, sys, time, </a:t>
            </a:r>
            <a:r>
              <a:rPr lang="en-US" altLang="zh-CN" sz="2300" dirty="0" err="1"/>
              <a:t>zipfile</a:t>
            </a:r>
            <a:endParaRPr lang="en-US" altLang="zh-CN" sz="2300" dirty="0"/>
          </a:p>
          <a:p>
            <a:endParaRPr lang="en-US" altLang="zh-CN" sz="2300" dirty="0"/>
          </a:p>
          <a:p>
            <a:r>
              <a:rPr lang="en-US" altLang="zh-CN" sz="2300" dirty="0" err="1"/>
              <a:t>source_dir</a:t>
            </a:r>
            <a:r>
              <a:rPr lang="en-US" altLang="zh-CN" sz="2300" dirty="0"/>
              <a:t> = [</a:t>
            </a:r>
            <a:r>
              <a:rPr lang="en-US" altLang="zh-CN" sz="2300" dirty="0" err="1"/>
              <a:t>r'D</a:t>
            </a:r>
            <a:r>
              <a:rPr lang="en-US" altLang="zh-CN" sz="2300" dirty="0"/>
              <a:t>:\\</a:t>
            </a:r>
            <a:r>
              <a:rPr lang="en-US" altLang="zh-CN" sz="2300" dirty="0" err="1"/>
              <a:t>Artificial_Intelligence</a:t>
            </a:r>
            <a:r>
              <a:rPr lang="en-US" altLang="zh-CN" sz="2300" dirty="0"/>
              <a:t>']</a:t>
            </a:r>
          </a:p>
          <a:p>
            <a:r>
              <a:rPr lang="en-US" altLang="zh-CN" sz="2300" dirty="0" err="1"/>
              <a:t>target_dir</a:t>
            </a:r>
            <a:r>
              <a:rPr lang="en-US" altLang="zh-CN" sz="2300" dirty="0"/>
              <a:t> = </a:t>
            </a:r>
            <a:r>
              <a:rPr lang="en-US" altLang="zh-CN" sz="2300" dirty="0" err="1"/>
              <a:t>r'D</a:t>
            </a:r>
            <a:r>
              <a:rPr lang="en-US" altLang="zh-CN" sz="2300" dirty="0"/>
              <a:t>:\\backup\\'</a:t>
            </a:r>
          </a:p>
          <a:p>
            <a:endParaRPr lang="en-US" altLang="zh-CN" sz="2300" dirty="0"/>
          </a:p>
          <a:p>
            <a:r>
              <a:rPr lang="en-US" altLang="zh-CN" sz="2300" dirty="0"/>
              <a:t>today = </a:t>
            </a:r>
            <a:r>
              <a:rPr lang="en-US" altLang="zh-CN" sz="2300" dirty="0" err="1"/>
              <a:t>target_dir</a:t>
            </a:r>
            <a:r>
              <a:rPr lang="en-US" altLang="zh-CN" sz="2300" dirty="0"/>
              <a:t> + </a:t>
            </a:r>
            <a:r>
              <a:rPr lang="en-US" altLang="zh-CN" sz="2300" dirty="0" err="1"/>
              <a:t>time.strftime</a:t>
            </a:r>
            <a:r>
              <a:rPr lang="en-US" altLang="zh-CN" sz="2300" dirty="0"/>
              <a:t>('%</a:t>
            </a:r>
            <a:r>
              <a:rPr lang="en-US" altLang="zh-CN" sz="2300" dirty="0" err="1"/>
              <a:t>Y%m%d</a:t>
            </a:r>
            <a:r>
              <a:rPr lang="en-US" altLang="zh-CN" sz="2300" dirty="0"/>
              <a:t>')</a:t>
            </a:r>
          </a:p>
          <a:p>
            <a:r>
              <a:rPr lang="en-US" altLang="zh-CN" sz="2300" dirty="0"/>
              <a:t>now = </a:t>
            </a:r>
            <a:r>
              <a:rPr lang="en-US" altLang="zh-CN" sz="2300" dirty="0" err="1"/>
              <a:t>time.strftime</a:t>
            </a:r>
            <a:r>
              <a:rPr lang="en-US" altLang="zh-CN" sz="2300" dirty="0"/>
              <a:t>('%H%M%S')</a:t>
            </a:r>
          </a:p>
          <a:p>
            <a:endParaRPr lang="en-US" altLang="zh-CN" sz="2300" dirty="0"/>
          </a:p>
          <a:p>
            <a:r>
              <a:rPr lang="en-US" altLang="zh-CN" sz="2300" dirty="0">
                <a:solidFill>
                  <a:srgbClr val="FF0000"/>
                </a:solidFill>
              </a:rPr>
              <a:t>if not </a:t>
            </a:r>
            <a:r>
              <a:rPr lang="en-US" altLang="zh-CN" sz="2300" dirty="0" err="1">
                <a:solidFill>
                  <a:srgbClr val="FF0000"/>
                </a:solidFill>
              </a:rPr>
              <a:t>os.path.exists</a:t>
            </a:r>
            <a:r>
              <a:rPr lang="en-US" altLang="zh-CN" sz="2300" dirty="0">
                <a:solidFill>
                  <a:srgbClr val="FF0000"/>
                </a:solidFill>
              </a:rPr>
              <a:t>(today):</a:t>
            </a:r>
          </a:p>
          <a:p>
            <a:r>
              <a:rPr lang="en-US" altLang="zh-CN" sz="2300" dirty="0">
                <a:solidFill>
                  <a:srgbClr val="FF0000"/>
                </a:solidFill>
              </a:rPr>
              <a:t>    </a:t>
            </a:r>
            <a:r>
              <a:rPr lang="en-US" altLang="zh-CN" sz="2300" dirty="0" err="1">
                <a:solidFill>
                  <a:srgbClr val="FF0000"/>
                </a:solidFill>
              </a:rPr>
              <a:t>os.mkdir</a:t>
            </a:r>
            <a:r>
              <a:rPr lang="en-US" altLang="zh-CN" sz="2300" dirty="0">
                <a:solidFill>
                  <a:srgbClr val="FF0000"/>
                </a:solidFill>
              </a:rPr>
              <a:t>(today) # make directory</a:t>
            </a:r>
          </a:p>
          <a:p>
            <a:r>
              <a:rPr lang="en-US" altLang="zh-CN" sz="2300" dirty="0">
                <a:solidFill>
                  <a:srgbClr val="FF0000"/>
                </a:solidFill>
              </a:rPr>
              <a:t>    print 'Successfully created directory', today</a:t>
            </a:r>
          </a:p>
          <a:p>
            <a:r>
              <a:rPr lang="en-US" altLang="zh-CN" sz="2300" dirty="0">
                <a:solidFill>
                  <a:srgbClr val="FF0000"/>
                </a:solidFill>
              </a:rPr>
              <a:t># The name of the zip file</a:t>
            </a:r>
          </a:p>
          <a:p>
            <a:r>
              <a:rPr lang="en-US" altLang="zh-CN" sz="2300" dirty="0">
                <a:solidFill>
                  <a:srgbClr val="FF0000"/>
                </a:solidFill>
              </a:rPr>
              <a:t>target = today + </a:t>
            </a:r>
            <a:r>
              <a:rPr lang="en-US" altLang="zh-CN" sz="2300" dirty="0" err="1">
                <a:solidFill>
                  <a:srgbClr val="FF0000"/>
                </a:solidFill>
              </a:rPr>
              <a:t>os.sep</a:t>
            </a:r>
            <a:r>
              <a:rPr lang="en-US" altLang="zh-CN" sz="2300" dirty="0">
                <a:solidFill>
                  <a:srgbClr val="FF0000"/>
                </a:solidFill>
              </a:rPr>
              <a:t> + now + '.zip'</a:t>
            </a:r>
          </a:p>
          <a:p>
            <a:endParaRPr lang="en-US" altLang="zh-CN" dirty="0"/>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
        <p:nvSpPr>
          <p:cNvPr id="4" name="内容占位符 1"/>
          <p:cNvSpPr txBox="1">
            <a:spLocks/>
          </p:cNvSpPr>
          <p:nvPr/>
        </p:nvSpPr>
        <p:spPr>
          <a:xfrm>
            <a:off x="4401704" y="1052735"/>
            <a:ext cx="4258816"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sz="1800" dirty="0" smtClean="0"/>
              <a:t>f = </a:t>
            </a:r>
            <a:r>
              <a:rPr lang="en-US" altLang="zh-CN" sz="1800" dirty="0" err="1" smtClean="0"/>
              <a:t>zipfile.ZipFile</a:t>
            </a:r>
            <a:r>
              <a:rPr lang="en-US" altLang="zh-CN" sz="1800" dirty="0" smtClean="0"/>
              <a:t>(target, 'w', </a:t>
            </a:r>
            <a:r>
              <a:rPr lang="en-US" altLang="zh-CN" sz="1800" dirty="0" err="1" smtClean="0"/>
              <a:t>zipfile.ZIP_DEFLATED</a:t>
            </a:r>
            <a:r>
              <a:rPr lang="en-US" altLang="zh-CN" sz="1800" dirty="0" smtClean="0"/>
              <a:t>)</a:t>
            </a:r>
          </a:p>
          <a:p>
            <a:endParaRPr lang="en-US" altLang="zh-CN" sz="1800" dirty="0" smtClean="0"/>
          </a:p>
          <a:p>
            <a:r>
              <a:rPr lang="en-US" altLang="zh-CN" sz="1800" dirty="0" smtClean="0"/>
              <a:t>for source in </a:t>
            </a:r>
            <a:r>
              <a:rPr lang="en-US" altLang="zh-CN" sz="1800" dirty="0" err="1" smtClean="0"/>
              <a:t>source_dir</a:t>
            </a:r>
            <a:r>
              <a:rPr lang="en-US" altLang="zh-CN" sz="1800" dirty="0" smtClean="0"/>
              <a:t>:</a:t>
            </a:r>
          </a:p>
          <a:p>
            <a:r>
              <a:rPr lang="en-US" altLang="zh-CN" sz="1800" dirty="0" smtClean="0"/>
              <a:t>    for </a:t>
            </a:r>
            <a:r>
              <a:rPr lang="en-US" altLang="zh-CN" sz="1800" dirty="0" err="1" smtClean="0"/>
              <a:t>dirpath</a:t>
            </a:r>
            <a:r>
              <a:rPr lang="en-US" altLang="zh-CN" sz="1800" dirty="0" smtClean="0"/>
              <a:t>, </a:t>
            </a:r>
            <a:r>
              <a:rPr lang="en-US" altLang="zh-CN" sz="1800" dirty="0" err="1" smtClean="0"/>
              <a:t>dirnames</a:t>
            </a:r>
            <a:r>
              <a:rPr lang="en-US" altLang="zh-CN" sz="1800" dirty="0" smtClean="0"/>
              <a:t>, filenames in </a:t>
            </a:r>
            <a:r>
              <a:rPr lang="en-US" altLang="zh-CN" sz="1800" dirty="0" err="1" smtClean="0"/>
              <a:t>os.walk</a:t>
            </a:r>
            <a:r>
              <a:rPr lang="en-US" altLang="zh-CN" sz="1800" dirty="0" smtClean="0"/>
              <a:t>(source):</a:t>
            </a:r>
          </a:p>
          <a:p>
            <a:r>
              <a:rPr lang="en-US" altLang="zh-CN" sz="1800" dirty="0" smtClean="0"/>
              <a:t>        for filename in filenames:</a:t>
            </a:r>
          </a:p>
          <a:p>
            <a:r>
              <a:rPr lang="en-US" altLang="zh-CN" sz="1800" dirty="0" smtClean="0"/>
              <a:t>            print filename  </a:t>
            </a:r>
          </a:p>
          <a:p>
            <a:r>
              <a:rPr lang="en-US" altLang="zh-CN" sz="1800" dirty="0" smtClean="0"/>
              <a:t>            </a:t>
            </a:r>
            <a:r>
              <a:rPr lang="en-US" altLang="zh-CN" sz="1800" dirty="0" err="1" smtClean="0"/>
              <a:t>f.write</a:t>
            </a:r>
            <a:r>
              <a:rPr lang="en-US" altLang="zh-CN" sz="1800" dirty="0" smtClean="0"/>
              <a:t>(</a:t>
            </a:r>
            <a:r>
              <a:rPr lang="en-US" altLang="zh-CN" sz="1800" dirty="0" err="1" smtClean="0"/>
              <a:t>os.path.join</a:t>
            </a:r>
            <a:r>
              <a:rPr lang="en-US" altLang="zh-CN" sz="1800" dirty="0" smtClean="0"/>
              <a:t>(</a:t>
            </a:r>
            <a:r>
              <a:rPr lang="en-US" altLang="zh-CN" sz="1800" dirty="0" err="1" smtClean="0"/>
              <a:t>dirpath,filename</a:t>
            </a:r>
            <a:r>
              <a:rPr lang="en-US" altLang="zh-CN" sz="1800" dirty="0" smtClean="0"/>
              <a:t>))</a:t>
            </a:r>
          </a:p>
          <a:p>
            <a:r>
              <a:rPr lang="en-US" altLang="zh-CN" sz="1800" dirty="0" err="1" smtClean="0"/>
              <a:t>f.close</a:t>
            </a:r>
            <a:r>
              <a:rPr lang="en-US" altLang="zh-CN" sz="1800" dirty="0" smtClean="0"/>
              <a:t>()</a:t>
            </a:r>
            <a:endParaRPr lang="zh-CN" altLang="en-US" sz="1800" dirty="0"/>
          </a:p>
        </p:txBody>
      </p:sp>
    </p:spTree>
    <p:extLst>
      <p:ext uri="{BB962C8B-B14F-4D97-AF65-F5344CB8AC3E}">
        <p14:creationId xmlns:p14="http://schemas.microsoft.com/office/powerpoint/2010/main" val="3215393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07504" y="1052736"/>
            <a:ext cx="4258816" cy="5112568"/>
          </a:xfrm>
        </p:spPr>
        <p:txBody>
          <a:bodyPr>
            <a:normAutofit fontScale="62500" lnSpcReduction="20000"/>
          </a:bodyPr>
          <a:lstStyle/>
          <a:p>
            <a:pPr marL="342900" indent="-342900">
              <a:buFont typeface="Wingdings" panose="05000000000000000000" pitchFamily="2" charset="2"/>
              <a:buChar char="l"/>
            </a:pPr>
            <a:r>
              <a:rPr lang="zh-CN" altLang="en-US" sz="2900" dirty="0" smtClean="0"/>
              <a:t>版本三</a:t>
            </a:r>
            <a:endParaRPr lang="en-US" altLang="zh-CN" sz="2900" dirty="0" smtClean="0"/>
          </a:p>
          <a:p>
            <a:r>
              <a:rPr lang="en-US" altLang="zh-CN" sz="2900" dirty="0"/>
              <a:t># </a:t>
            </a:r>
            <a:r>
              <a:rPr lang="en-US" altLang="zh-CN" sz="2900" dirty="0" err="1"/>
              <a:t>FileName</a:t>
            </a:r>
            <a:r>
              <a:rPr lang="en-US" altLang="zh-CN" sz="2900" dirty="0"/>
              <a:t>: backup_ver2.py</a:t>
            </a:r>
          </a:p>
          <a:p>
            <a:r>
              <a:rPr lang="en-US" altLang="zh-CN" sz="2900" dirty="0"/>
              <a:t>import </a:t>
            </a:r>
            <a:r>
              <a:rPr lang="en-US" altLang="zh-CN" sz="2900" dirty="0" err="1"/>
              <a:t>os</a:t>
            </a:r>
            <a:r>
              <a:rPr lang="en-US" altLang="zh-CN" sz="2900" dirty="0"/>
              <a:t>, sys, time, </a:t>
            </a:r>
            <a:r>
              <a:rPr lang="en-US" altLang="zh-CN" sz="2900" dirty="0" err="1"/>
              <a:t>zipfile</a:t>
            </a:r>
            <a:endParaRPr lang="en-US" altLang="zh-CN" sz="2900" dirty="0"/>
          </a:p>
          <a:p>
            <a:endParaRPr lang="en-US" altLang="zh-CN" sz="2900" dirty="0"/>
          </a:p>
          <a:p>
            <a:r>
              <a:rPr lang="en-US" altLang="zh-CN" sz="2900" dirty="0" err="1"/>
              <a:t>source_dir</a:t>
            </a:r>
            <a:r>
              <a:rPr lang="en-US" altLang="zh-CN" sz="2900" dirty="0"/>
              <a:t> = [</a:t>
            </a:r>
            <a:r>
              <a:rPr lang="en-US" altLang="zh-CN" sz="2900" dirty="0" err="1"/>
              <a:t>r'D</a:t>
            </a:r>
            <a:r>
              <a:rPr lang="en-US" altLang="zh-CN" sz="2900" dirty="0"/>
              <a:t>:\\</a:t>
            </a:r>
            <a:r>
              <a:rPr lang="en-US" altLang="zh-CN" sz="2900" dirty="0" err="1"/>
              <a:t>Artificial_Intelligence</a:t>
            </a:r>
            <a:r>
              <a:rPr lang="en-US" altLang="zh-CN" sz="2900" dirty="0"/>
              <a:t>']</a:t>
            </a:r>
          </a:p>
          <a:p>
            <a:r>
              <a:rPr lang="en-US" altLang="zh-CN" sz="2900" dirty="0" err="1"/>
              <a:t>target_dir</a:t>
            </a:r>
            <a:r>
              <a:rPr lang="en-US" altLang="zh-CN" sz="2900" dirty="0"/>
              <a:t> = </a:t>
            </a:r>
            <a:r>
              <a:rPr lang="en-US" altLang="zh-CN" sz="2900" dirty="0" err="1"/>
              <a:t>r'D</a:t>
            </a:r>
            <a:r>
              <a:rPr lang="en-US" altLang="zh-CN" sz="2900" dirty="0"/>
              <a:t>:\\backup\\'</a:t>
            </a:r>
          </a:p>
          <a:p>
            <a:endParaRPr lang="en-US" altLang="zh-CN" sz="2900" dirty="0"/>
          </a:p>
          <a:p>
            <a:r>
              <a:rPr lang="en-US" altLang="zh-CN" sz="2900" dirty="0"/>
              <a:t>today = </a:t>
            </a:r>
            <a:r>
              <a:rPr lang="en-US" altLang="zh-CN" sz="2900" dirty="0" err="1"/>
              <a:t>target_dir</a:t>
            </a:r>
            <a:r>
              <a:rPr lang="en-US" altLang="zh-CN" sz="2900" dirty="0"/>
              <a:t> + </a:t>
            </a:r>
            <a:r>
              <a:rPr lang="en-US" altLang="zh-CN" sz="2900" dirty="0" err="1"/>
              <a:t>time.strftime</a:t>
            </a:r>
            <a:r>
              <a:rPr lang="en-US" altLang="zh-CN" sz="2900" dirty="0"/>
              <a:t>('%</a:t>
            </a:r>
            <a:r>
              <a:rPr lang="en-US" altLang="zh-CN" sz="2900" dirty="0" err="1"/>
              <a:t>Y%m%d</a:t>
            </a:r>
            <a:r>
              <a:rPr lang="en-US" altLang="zh-CN" sz="2900" dirty="0"/>
              <a:t>')</a:t>
            </a:r>
          </a:p>
          <a:p>
            <a:r>
              <a:rPr lang="en-US" altLang="zh-CN" sz="2900" dirty="0"/>
              <a:t>now = </a:t>
            </a:r>
            <a:r>
              <a:rPr lang="en-US" altLang="zh-CN" sz="2900" dirty="0" err="1"/>
              <a:t>time.strftime</a:t>
            </a:r>
            <a:r>
              <a:rPr lang="en-US" altLang="zh-CN" sz="2900" dirty="0"/>
              <a:t>('%H%M%S')</a:t>
            </a:r>
          </a:p>
          <a:p>
            <a:endParaRPr lang="en-US" altLang="zh-CN" sz="2900" dirty="0"/>
          </a:p>
          <a:p>
            <a:r>
              <a:rPr lang="en-US" altLang="zh-CN" sz="2900" dirty="0" smtClean="0">
                <a:solidFill>
                  <a:srgbClr val="FF0000"/>
                </a:solidFill>
              </a:rPr>
              <a:t>comment </a:t>
            </a:r>
            <a:r>
              <a:rPr lang="en-US" altLang="zh-CN" sz="2900" dirty="0">
                <a:solidFill>
                  <a:srgbClr val="FF0000"/>
                </a:solidFill>
              </a:rPr>
              <a:t>= </a:t>
            </a:r>
            <a:r>
              <a:rPr lang="en-US" altLang="zh-CN" sz="2900" dirty="0" err="1">
                <a:solidFill>
                  <a:srgbClr val="FF0000"/>
                </a:solidFill>
              </a:rPr>
              <a:t>raw_input</a:t>
            </a:r>
            <a:r>
              <a:rPr lang="en-US" altLang="zh-CN" sz="2900" dirty="0">
                <a:solidFill>
                  <a:srgbClr val="FF0000"/>
                </a:solidFill>
              </a:rPr>
              <a:t>('Enter a comment --&gt; ')</a:t>
            </a:r>
          </a:p>
          <a:p>
            <a:r>
              <a:rPr lang="en-US" altLang="zh-CN" sz="2900" dirty="0">
                <a:solidFill>
                  <a:srgbClr val="FF0000"/>
                </a:solidFill>
              </a:rPr>
              <a:t>if </a:t>
            </a:r>
            <a:r>
              <a:rPr lang="en-US" altLang="zh-CN" sz="2900" dirty="0" err="1">
                <a:solidFill>
                  <a:srgbClr val="FF0000"/>
                </a:solidFill>
              </a:rPr>
              <a:t>len</a:t>
            </a:r>
            <a:r>
              <a:rPr lang="en-US" altLang="zh-CN" sz="2900" dirty="0">
                <a:solidFill>
                  <a:srgbClr val="FF0000"/>
                </a:solidFill>
              </a:rPr>
              <a:t>(comment) == 0: # check if a comment was entered</a:t>
            </a:r>
          </a:p>
          <a:p>
            <a:r>
              <a:rPr lang="en-US" altLang="zh-CN" sz="2900" dirty="0">
                <a:solidFill>
                  <a:srgbClr val="FF0000"/>
                </a:solidFill>
              </a:rPr>
              <a:t>    target = today + </a:t>
            </a:r>
            <a:r>
              <a:rPr lang="en-US" altLang="zh-CN" sz="2900" dirty="0" err="1">
                <a:solidFill>
                  <a:srgbClr val="FF0000"/>
                </a:solidFill>
              </a:rPr>
              <a:t>os.sep</a:t>
            </a:r>
            <a:r>
              <a:rPr lang="en-US" altLang="zh-CN" sz="2900" dirty="0">
                <a:solidFill>
                  <a:srgbClr val="FF0000"/>
                </a:solidFill>
              </a:rPr>
              <a:t> + now + '.zip'</a:t>
            </a:r>
          </a:p>
          <a:p>
            <a:r>
              <a:rPr lang="en-US" altLang="zh-CN" sz="2900" dirty="0">
                <a:solidFill>
                  <a:srgbClr val="FF0000"/>
                </a:solidFill>
              </a:rPr>
              <a:t>else:</a:t>
            </a:r>
          </a:p>
          <a:p>
            <a:r>
              <a:rPr lang="en-US" altLang="zh-CN" sz="2900" dirty="0">
                <a:solidFill>
                  <a:srgbClr val="FF0000"/>
                </a:solidFill>
              </a:rPr>
              <a:t>    target = today + </a:t>
            </a:r>
            <a:r>
              <a:rPr lang="en-US" altLang="zh-CN" sz="2900" dirty="0" err="1">
                <a:solidFill>
                  <a:srgbClr val="FF0000"/>
                </a:solidFill>
              </a:rPr>
              <a:t>os.sep</a:t>
            </a:r>
            <a:r>
              <a:rPr lang="en-US" altLang="zh-CN" sz="2900" dirty="0">
                <a:solidFill>
                  <a:srgbClr val="FF0000"/>
                </a:solidFill>
              </a:rPr>
              <a:t> + now + '_' +</a:t>
            </a:r>
          </a:p>
          <a:p>
            <a:r>
              <a:rPr lang="en-US" altLang="zh-CN" sz="2900" dirty="0">
                <a:solidFill>
                  <a:srgbClr val="FF0000"/>
                </a:solidFill>
              </a:rPr>
              <a:t>        </a:t>
            </a:r>
            <a:r>
              <a:rPr lang="en-US" altLang="zh-CN" sz="2900" dirty="0" err="1">
                <a:solidFill>
                  <a:srgbClr val="FF0000"/>
                </a:solidFill>
              </a:rPr>
              <a:t>comment.replace</a:t>
            </a:r>
            <a:r>
              <a:rPr lang="en-US" altLang="zh-CN" sz="2900" dirty="0">
                <a:solidFill>
                  <a:srgbClr val="FF0000"/>
                </a:solidFill>
              </a:rPr>
              <a:t>(' ', '_') + '.zip'</a:t>
            </a:r>
          </a:p>
          <a:p>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
        <p:nvSpPr>
          <p:cNvPr id="4" name="内容占位符 1"/>
          <p:cNvSpPr txBox="1">
            <a:spLocks/>
          </p:cNvSpPr>
          <p:nvPr/>
        </p:nvSpPr>
        <p:spPr>
          <a:xfrm>
            <a:off x="4572000" y="1052735"/>
            <a:ext cx="4258816"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sz="1800" dirty="0"/>
              <a:t>f = </a:t>
            </a:r>
            <a:r>
              <a:rPr lang="en-US" altLang="zh-CN" sz="1800" dirty="0" err="1"/>
              <a:t>zipfile.ZipFile</a:t>
            </a:r>
            <a:r>
              <a:rPr lang="en-US" altLang="zh-CN" sz="1800" dirty="0"/>
              <a:t>(target, 'w', </a:t>
            </a:r>
            <a:r>
              <a:rPr lang="en-US" altLang="zh-CN" sz="1800" dirty="0" err="1"/>
              <a:t>zipfile.ZIP_DEFLATED</a:t>
            </a:r>
            <a:r>
              <a:rPr lang="en-US" altLang="zh-CN" sz="1800" dirty="0"/>
              <a:t>)</a:t>
            </a:r>
          </a:p>
          <a:p>
            <a:endParaRPr lang="en-US" altLang="zh-CN" sz="1800" dirty="0"/>
          </a:p>
          <a:p>
            <a:r>
              <a:rPr lang="en-US" altLang="zh-CN" sz="1800" dirty="0"/>
              <a:t>for source in </a:t>
            </a:r>
            <a:r>
              <a:rPr lang="en-US" altLang="zh-CN" sz="1800" dirty="0" err="1"/>
              <a:t>source_dir</a:t>
            </a:r>
            <a:r>
              <a:rPr lang="en-US" altLang="zh-CN" sz="1800" dirty="0"/>
              <a:t>:</a:t>
            </a:r>
          </a:p>
          <a:p>
            <a:r>
              <a:rPr lang="en-US" altLang="zh-CN" sz="1800" dirty="0"/>
              <a:t>    for </a:t>
            </a:r>
            <a:r>
              <a:rPr lang="en-US" altLang="zh-CN" sz="1800" dirty="0" err="1"/>
              <a:t>dirpath</a:t>
            </a:r>
            <a:r>
              <a:rPr lang="en-US" altLang="zh-CN" sz="1800" dirty="0"/>
              <a:t>, </a:t>
            </a:r>
            <a:r>
              <a:rPr lang="en-US" altLang="zh-CN" sz="1800" dirty="0" err="1"/>
              <a:t>dirnames</a:t>
            </a:r>
            <a:r>
              <a:rPr lang="en-US" altLang="zh-CN" sz="1800" dirty="0"/>
              <a:t>, filenames in </a:t>
            </a:r>
            <a:r>
              <a:rPr lang="en-US" altLang="zh-CN" sz="1800" dirty="0" err="1"/>
              <a:t>os.walk</a:t>
            </a:r>
            <a:r>
              <a:rPr lang="en-US" altLang="zh-CN" sz="1800" dirty="0"/>
              <a:t>(source):</a:t>
            </a:r>
          </a:p>
          <a:p>
            <a:r>
              <a:rPr lang="en-US" altLang="zh-CN" sz="1800" dirty="0"/>
              <a:t>        for filename in filenames:</a:t>
            </a:r>
          </a:p>
          <a:p>
            <a:r>
              <a:rPr lang="en-US" altLang="zh-CN" sz="1800" dirty="0"/>
              <a:t>            print filename  </a:t>
            </a:r>
          </a:p>
          <a:p>
            <a:r>
              <a:rPr lang="en-US" altLang="zh-CN" sz="1800" dirty="0"/>
              <a:t>            </a:t>
            </a:r>
            <a:r>
              <a:rPr lang="en-US" altLang="zh-CN" sz="1800" dirty="0" err="1"/>
              <a:t>f.write</a:t>
            </a:r>
            <a:r>
              <a:rPr lang="en-US" altLang="zh-CN" sz="1800" dirty="0"/>
              <a:t>(</a:t>
            </a:r>
            <a:r>
              <a:rPr lang="en-US" altLang="zh-CN" sz="1800" dirty="0" err="1"/>
              <a:t>os.path.join</a:t>
            </a:r>
            <a:r>
              <a:rPr lang="en-US" altLang="zh-CN" sz="1800" dirty="0"/>
              <a:t>(</a:t>
            </a:r>
            <a:r>
              <a:rPr lang="en-US" altLang="zh-CN" sz="1800" dirty="0" err="1"/>
              <a:t>dirpath,filename</a:t>
            </a:r>
            <a:r>
              <a:rPr lang="en-US" altLang="zh-CN" sz="1800" dirty="0"/>
              <a:t>))</a:t>
            </a:r>
          </a:p>
          <a:p>
            <a:r>
              <a:rPr lang="en-US" altLang="zh-CN" sz="1800" dirty="0" err="1"/>
              <a:t>f.close</a:t>
            </a:r>
            <a:r>
              <a:rPr lang="en-US" altLang="zh-CN" sz="1800" dirty="0"/>
              <a:t>()</a:t>
            </a:r>
            <a:endParaRPr lang="en-US" altLang="zh-CN" sz="1800" dirty="0" smtClean="0"/>
          </a:p>
          <a:p>
            <a:endParaRPr lang="zh-CN" altLang="en-US" dirty="0"/>
          </a:p>
        </p:txBody>
      </p:sp>
    </p:spTree>
    <p:extLst>
      <p:ext uri="{BB962C8B-B14F-4D97-AF65-F5344CB8AC3E}">
        <p14:creationId xmlns:p14="http://schemas.microsoft.com/office/powerpoint/2010/main" val="232411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到目前为止，在我们的程序中，我们都是根据操作数据的函数或语句块来设计程序的。这被</a:t>
            </a:r>
            <a:r>
              <a:rPr lang="zh-CN" altLang="en-US" dirty="0" smtClean="0"/>
              <a:t>称为 </a:t>
            </a:r>
            <a:r>
              <a:rPr lang="zh-CN" altLang="en-US" dirty="0"/>
              <a:t>面向过程的 编程</a:t>
            </a:r>
            <a:r>
              <a:rPr lang="zh-CN" altLang="en-US" dirty="0" smtClean="0"/>
              <a:t>。</a:t>
            </a:r>
            <a:endParaRPr lang="en-US" altLang="zh-CN" dirty="0" smtClean="0"/>
          </a:p>
          <a:p>
            <a:pPr marL="342900" indent="-342900">
              <a:buFont typeface="Wingdings" panose="05000000000000000000" pitchFamily="2" charset="2"/>
              <a:buChar char="l"/>
            </a:pPr>
            <a:r>
              <a:rPr lang="zh-CN" altLang="en-US" dirty="0" smtClean="0"/>
              <a:t>还有</a:t>
            </a:r>
            <a:r>
              <a:rPr lang="zh-CN" altLang="en-US" dirty="0"/>
              <a:t>一种把数据和功能结合起来，用称为对象的东西包裹起来组织</a:t>
            </a:r>
            <a:r>
              <a:rPr lang="zh-CN" altLang="en-US" dirty="0" smtClean="0"/>
              <a:t>程序的</a:t>
            </a:r>
            <a:r>
              <a:rPr lang="zh-CN" altLang="en-US" dirty="0"/>
              <a:t>方法。这种方法称为 面向对象的 编程理念</a:t>
            </a:r>
            <a:r>
              <a:rPr lang="zh-CN" altLang="en-US" dirty="0" smtClean="0"/>
              <a:t>。</a:t>
            </a:r>
            <a:endParaRPr lang="en-US" altLang="zh-CN" dirty="0" smtClean="0"/>
          </a:p>
          <a:p>
            <a:pPr marL="342900" indent="-342900">
              <a:buFont typeface="Wingdings" panose="05000000000000000000" pitchFamily="2" charset="2"/>
              <a:buChar char="l"/>
            </a:pPr>
            <a:r>
              <a:rPr lang="zh-CN" altLang="en-US" dirty="0" smtClean="0"/>
              <a:t>在</a:t>
            </a:r>
            <a:r>
              <a:rPr lang="zh-CN" altLang="en-US" dirty="0"/>
              <a:t>大多数时候你可以使用过程性编程，但是</a:t>
            </a:r>
            <a:r>
              <a:rPr lang="zh-CN" altLang="en-US" dirty="0" smtClean="0"/>
              <a:t>有些</a:t>
            </a:r>
            <a:r>
              <a:rPr lang="zh-CN" altLang="en-US" dirty="0"/>
              <a:t>时候当你想要编写大型程序或是寻求一个更加合适的解决方案的时候，你就得使用</a:t>
            </a:r>
            <a:r>
              <a:rPr lang="zh-CN" altLang="en-US" dirty="0" smtClean="0"/>
              <a:t>面向对象的</a:t>
            </a:r>
            <a:r>
              <a:rPr lang="zh-CN" altLang="en-US" dirty="0"/>
              <a:t>编程技术。</a:t>
            </a:r>
          </a:p>
        </p:txBody>
      </p:sp>
      <p:sp>
        <p:nvSpPr>
          <p:cNvPr id="3" name="标题 2"/>
          <p:cNvSpPr>
            <a:spLocks noGrp="1"/>
          </p:cNvSpPr>
          <p:nvPr>
            <p:ph type="title"/>
          </p:nvPr>
        </p:nvSpPr>
        <p:spPr/>
        <p:txBody>
          <a:bodyPr/>
          <a:lstStyle/>
          <a:p>
            <a:r>
              <a:rPr lang="zh-CN" altLang="en-US" dirty="0" smtClean="0"/>
              <a:t>面向对象编程</a:t>
            </a:r>
            <a:endParaRPr lang="zh-CN" altLang="en-US" dirty="0"/>
          </a:p>
        </p:txBody>
      </p:sp>
    </p:spTree>
    <p:extLst>
      <p:ext uri="{BB962C8B-B14F-4D97-AF65-F5344CB8AC3E}">
        <p14:creationId xmlns:p14="http://schemas.microsoft.com/office/powerpoint/2010/main" val="1877973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错误</a:t>
            </a:r>
            <a:endParaRPr lang="en-US" altLang="zh-CN" dirty="0" smtClean="0"/>
          </a:p>
          <a:p>
            <a:pPr marL="342900" indent="-342900">
              <a:buFont typeface="Wingdings" panose="05000000000000000000" pitchFamily="2" charset="2"/>
              <a:buChar char="Ø"/>
            </a:pPr>
            <a:r>
              <a:rPr lang="zh-CN" altLang="en-US" dirty="0" smtClean="0"/>
              <a:t>这个</a:t>
            </a:r>
            <a:r>
              <a:rPr lang="zh-CN" altLang="en-US" dirty="0"/>
              <a:t>程序不工作！</a:t>
            </a:r>
            <a:r>
              <a:rPr lang="en-US" altLang="zh-CN" dirty="0"/>
              <a:t>Python</a:t>
            </a:r>
            <a:r>
              <a:rPr lang="zh-CN" altLang="en-US" dirty="0"/>
              <a:t>说有一个语法错误，这意味着脚本不满足</a:t>
            </a:r>
            <a:r>
              <a:rPr lang="en-US" altLang="zh-CN" dirty="0"/>
              <a:t>Python</a:t>
            </a:r>
            <a:r>
              <a:rPr lang="zh-CN" altLang="en-US" dirty="0"/>
              <a:t>可以识别的结构。</a:t>
            </a:r>
            <a:r>
              <a:rPr lang="zh-CN" altLang="en-US" dirty="0" smtClean="0"/>
              <a:t>当我们</a:t>
            </a:r>
            <a:r>
              <a:rPr lang="zh-CN" altLang="en-US" dirty="0"/>
              <a:t>观察</a:t>
            </a:r>
            <a:r>
              <a:rPr lang="en-US" altLang="zh-CN" dirty="0"/>
              <a:t>Python</a:t>
            </a:r>
            <a:r>
              <a:rPr lang="zh-CN" altLang="en-US" dirty="0"/>
              <a:t>给出的错误的时候，它也告诉了我们它检测出错误的位置</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342900" indent="-342900">
              <a:buFont typeface="Wingdings" panose="05000000000000000000" pitchFamily="2" charset="2"/>
              <a:buChar char="Ø"/>
            </a:pPr>
            <a:r>
              <a:rPr lang="zh-CN" altLang="en-US" dirty="0"/>
              <a:t>通过仔细的观察，我们发现一个逻辑行被分成了两个物理行，但是我们并没有指明这两个</a:t>
            </a:r>
            <a:r>
              <a:rPr lang="zh-CN" altLang="en-US" dirty="0" smtClean="0"/>
              <a:t>物理行</a:t>
            </a:r>
            <a:r>
              <a:rPr lang="zh-CN" altLang="en-US" dirty="0"/>
              <a:t>属于同一逻辑行。</a:t>
            </a:r>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
        <p:nvSpPr>
          <p:cNvPr id="4" name="矩形 3"/>
          <p:cNvSpPr/>
          <p:nvPr/>
        </p:nvSpPr>
        <p:spPr>
          <a:xfrm>
            <a:off x="755576" y="2958797"/>
            <a:ext cx="4572000" cy="1477328"/>
          </a:xfrm>
          <a:prstGeom prst="rect">
            <a:avLst/>
          </a:prstGeom>
        </p:spPr>
        <p:txBody>
          <a:bodyPr>
            <a:spAutoFit/>
          </a:bodyPr>
          <a:lstStyle/>
          <a:p>
            <a:r>
              <a:rPr lang="en-US" altLang="zh-CN" dirty="0">
                <a:latin typeface="AdobeSongStd-Light"/>
              </a:rPr>
              <a:t>$ python backup_ver3.py</a:t>
            </a:r>
          </a:p>
          <a:p>
            <a:r>
              <a:rPr lang="en-US" altLang="zh-CN" dirty="0">
                <a:latin typeface="AdobeSongStd-Light"/>
              </a:rPr>
              <a:t>File "backup_ver3.py", line 25</a:t>
            </a:r>
          </a:p>
          <a:p>
            <a:r>
              <a:rPr lang="en-US" altLang="zh-CN" dirty="0">
                <a:latin typeface="AdobeSongStd-Light"/>
              </a:rPr>
              <a:t>target = today + </a:t>
            </a:r>
            <a:r>
              <a:rPr lang="en-US" altLang="zh-CN" dirty="0" err="1">
                <a:latin typeface="AdobeSongStd-Light"/>
              </a:rPr>
              <a:t>os.sep</a:t>
            </a:r>
            <a:r>
              <a:rPr lang="en-US" altLang="zh-CN" dirty="0">
                <a:latin typeface="AdobeSongStd-Light"/>
              </a:rPr>
              <a:t> + now + '_' +</a:t>
            </a:r>
          </a:p>
          <a:p>
            <a:r>
              <a:rPr lang="en-US" altLang="zh-CN" dirty="0">
                <a:latin typeface="AdobeSongStd-Light"/>
              </a:rPr>
              <a:t>^</a:t>
            </a:r>
          </a:p>
          <a:p>
            <a:r>
              <a:rPr lang="en-US" altLang="zh-CN" dirty="0" err="1">
                <a:latin typeface="AdobeSongStd-Light"/>
              </a:rPr>
              <a:t>SyntaxError</a:t>
            </a:r>
            <a:r>
              <a:rPr lang="en-US" altLang="zh-CN" dirty="0">
                <a:latin typeface="AdobeSongStd-Light"/>
              </a:rPr>
              <a:t>: invalid syntax</a:t>
            </a:r>
            <a:endParaRPr lang="zh-CN" altLang="en-US" dirty="0"/>
          </a:p>
        </p:txBody>
      </p:sp>
    </p:spTree>
    <p:extLst>
      <p:ext uri="{BB962C8B-B14F-4D97-AF65-F5344CB8AC3E}">
        <p14:creationId xmlns:p14="http://schemas.microsoft.com/office/powerpoint/2010/main" val="314099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
        <p:nvSpPr>
          <p:cNvPr id="4" name="内容占位符 1"/>
          <p:cNvSpPr txBox="1">
            <a:spLocks/>
          </p:cNvSpPr>
          <p:nvPr/>
        </p:nvSpPr>
        <p:spPr>
          <a:xfrm>
            <a:off x="107504" y="1052736"/>
            <a:ext cx="4258816" cy="5112568"/>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2900" dirty="0" smtClean="0"/>
              <a:t>版本</a:t>
            </a:r>
            <a:r>
              <a:rPr lang="zh-CN" altLang="en-US" sz="2900" dirty="0"/>
              <a:t>四</a:t>
            </a:r>
            <a:endParaRPr lang="en-US" altLang="zh-CN" sz="2900" dirty="0" smtClean="0"/>
          </a:p>
          <a:p>
            <a:r>
              <a:rPr lang="en-US" altLang="zh-CN" sz="2900" dirty="0" smtClean="0"/>
              <a:t># </a:t>
            </a:r>
            <a:r>
              <a:rPr lang="en-US" altLang="zh-CN" sz="2900" dirty="0" err="1" smtClean="0"/>
              <a:t>FileName</a:t>
            </a:r>
            <a:r>
              <a:rPr lang="en-US" altLang="zh-CN" sz="2900" dirty="0" smtClean="0"/>
              <a:t>: backup_ver2.py</a:t>
            </a:r>
          </a:p>
          <a:p>
            <a:r>
              <a:rPr lang="en-US" altLang="zh-CN" sz="2900" dirty="0" smtClean="0"/>
              <a:t>import </a:t>
            </a:r>
            <a:r>
              <a:rPr lang="en-US" altLang="zh-CN" sz="2900" dirty="0" err="1" smtClean="0"/>
              <a:t>os</a:t>
            </a:r>
            <a:r>
              <a:rPr lang="en-US" altLang="zh-CN" sz="2900" dirty="0" smtClean="0"/>
              <a:t>, sys, time, </a:t>
            </a:r>
            <a:r>
              <a:rPr lang="en-US" altLang="zh-CN" sz="2900" dirty="0" err="1" smtClean="0"/>
              <a:t>zipfile</a:t>
            </a:r>
            <a:endParaRPr lang="en-US" altLang="zh-CN" sz="2900" dirty="0" smtClean="0"/>
          </a:p>
          <a:p>
            <a:endParaRPr lang="en-US" altLang="zh-CN" sz="2900" dirty="0" smtClean="0"/>
          </a:p>
          <a:p>
            <a:r>
              <a:rPr lang="en-US" altLang="zh-CN" sz="2900" dirty="0" err="1" smtClean="0"/>
              <a:t>source_dir</a:t>
            </a:r>
            <a:r>
              <a:rPr lang="en-US" altLang="zh-CN" sz="2900" dirty="0" smtClean="0"/>
              <a:t> = [</a:t>
            </a:r>
            <a:r>
              <a:rPr lang="en-US" altLang="zh-CN" sz="2900" dirty="0" err="1" smtClean="0"/>
              <a:t>r'D</a:t>
            </a:r>
            <a:r>
              <a:rPr lang="en-US" altLang="zh-CN" sz="2900" dirty="0" smtClean="0"/>
              <a:t>:\\</a:t>
            </a:r>
            <a:r>
              <a:rPr lang="en-US" altLang="zh-CN" sz="2900" dirty="0" err="1" smtClean="0"/>
              <a:t>Artificial_Intelligence</a:t>
            </a:r>
            <a:r>
              <a:rPr lang="en-US" altLang="zh-CN" sz="2900" dirty="0" smtClean="0"/>
              <a:t>']</a:t>
            </a:r>
          </a:p>
          <a:p>
            <a:r>
              <a:rPr lang="en-US" altLang="zh-CN" sz="2900" dirty="0" err="1" smtClean="0"/>
              <a:t>target_dir</a:t>
            </a:r>
            <a:r>
              <a:rPr lang="en-US" altLang="zh-CN" sz="2900" dirty="0" smtClean="0"/>
              <a:t> = </a:t>
            </a:r>
            <a:r>
              <a:rPr lang="en-US" altLang="zh-CN" sz="2900" dirty="0" err="1" smtClean="0"/>
              <a:t>r'D</a:t>
            </a:r>
            <a:r>
              <a:rPr lang="en-US" altLang="zh-CN" sz="2900" dirty="0" smtClean="0"/>
              <a:t>:\\backup\\'</a:t>
            </a:r>
          </a:p>
          <a:p>
            <a:endParaRPr lang="en-US" altLang="zh-CN" sz="2900" dirty="0" smtClean="0"/>
          </a:p>
          <a:p>
            <a:r>
              <a:rPr lang="en-US" altLang="zh-CN" sz="2900" dirty="0" smtClean="0"/>
              <a:t>today = </a:t>
            </a:r>
            <a:r>
              <a:rPr lang="en-US" altLang="zh-CN" sz="2900" dirty="0" err="1" smtClean="0"/>
              <a:t>target_dir</a:t>
            </a:r>
            <a:r>
              <a:rPr lang="en-US" altLang="zh-CN" sz="2900" dirty="0" smtClean="0"/>
              <a:t> + </a:t>
            </a:r>
            <a:r>
              <a:rPr lang="en-US" altLang="zh-CN" sz="2900" dirty="0" err="1" smtClean="0"/>
              <a:t>time.strftime</a:t>
            </a:r>
            <a:r>
              <a:rPr lang="en-US" altLang="zh-CN" sz="2900" dirty="0" smtClean="0"/>
              <a:t>('%</a:t>
            </a:r>
            <a:r>
              <a:rPr lang="en-US" altLang="zh-CN" sz="2900" dirty="0" err="1" smtClean="0"/>
              <a:t>Y%m%d</a:t>
            </a:r>
            <a:r>
              <a:rPr lang="en-US" altLang="zh-CN" sz="2900" dirty="0" smtClean="0"/>
              <a:t>')</a:t>
            </a:r>
          </a:p>
          <a:p>
            <a:r>
              <a:rPr lang="en-US" altLang="zh-CN" sz="2900" dirty="0" smtClean="0"/>
              <a:t>now = </a:t>
            </a:r>
            <a:r>
              <a:rPr lang="en-US" altLang="zh-CN" sz="2900" dirty="0" err="1" smtClean="0"/>
              <a:t>time.strftime</a:t>
            </a:r>
            <a:r>
              <a:rPr lang="en-US" altLang="zh-CN" sz="2900" dirty="0" smtClean="0"/>
              <a:t>('%H%M%S')</a:t>
            </a:r>
          </a:p>
          <a:p>
            <a:endParaRPr lang="en-US" altLang="zh-CN" sz="2900" dirty="0" smtClean="0"/>
          </a:p>
          <a:p>
            <a:r>
              <a:rPr lang="en-US" altLang="zh-CN" sz="2900" dirty="0" smtClean="0"/>
              <a:t>comment = </a:t>
            </a:r>
            <a:r>
              <a:rPr lang="en-US" altLang="zh-CN" sz="2900" dirty="0" err="1" smtClean="0"/>
              <a:t>raw_input</a:t>
            </a:r>
            <a:r>
              <a:rPr lang="en-US" altLang="zh-CN" sz="2900" dirty="0" smtClean="0"/>
              <a:t>('Enter a comment --&gt; ')</a:t>
            </a:r>
          </a:p>
          <a:p>
            <a:r>
              <a:rPr lang="en-US" altLang="zh-CN" sz="2900" dirty="0" smtClean="0"/>
              <a:t>if </a:t>
            </a:r>
            <a:r>
              <a:rPr lang="en-US" altLang="zh-CN" sz="2900" dirty="0" err="1" smtClean="0"/>
              <a:t>len</a:t>
            </a:r>
            <a:r>
              <a:rPr lang="en-US" altLang="zh-CN" sz="2900" dirty="0" smtClean="0"/>
              <a:t>(comment) == 0: # check if a comment was entered</a:t>
            </a:r>
          </a:p>
          <a:p>
            <a:r>
              <a:rPr lang="en-US" altLang="zh-CN" sz="2900" dirty="0" smtClean="0"/>
              <a:t>    target = today + </a:t>
            </a:r>
            <a:r>
              <a:rPr lang="en-US" altLang="zh-CN" sz="2900" dirty="0" err="1" smtClean="0"/>
              <a:t>os.sep</a:t>
            </a:r>
            <a:r>
              <a:rPr lang="en-US" altLang="zh-CN" sz="2900" dirty="0" smtClean="0"/>
              <a:t> + now + '.zip'</a:t>
            </a:r>
          </a:p>
          <a:p>
            <a:r>
              <a:rPr lang="en-US" altLang="zh-CN" sz="2900" dirty="0" smtClean="0"/>
              <a:t>else:</a:t>
            </a:r>
          </a:p>
          <a:p>
            <a:r>
              <a:rPr lang="en-US" altLang="zh-CN" sz="2900" dirty="0" smtClean="0"/>
              <a:t>    target = today + </a:t>
            </a:r>
            <a:r>
              <a:rPr lang="en-US" altLang="zh-CN" sz="2900" dirty="0" err="1" smtClean="0"/>
              <a:t>os.sep</a:t>
            </a:r>
            <a:r>
              <a:rPr lang="en-US" altLang="zh-CN" sz="2900" dirty="0" smtClean="0"/>
              <a:t> + now + '_' + </a:t>
            </a:r>
            <a:r>
              <a:rPr lang="en-US" altLang="zh-CN" sz="2900" dirty="0" smtClean="0">
                <a:solidFill>
                  <a:srgbClr val="FF0000"/>
                </a:solidFill>
              </a:rPr>
              <a:t>\</a:t>
            </a:r>
          </a:p>
          <a:p>
            <a:r>
              <a:rPr lang="en-US" altLang="zh-CN" sz="2900" dirty="0" smtClean="0"/>
              <a:t>        </a:t>
            </a:r>
            <a:r>
              <a:rPr lang="en-US" altLang="zh-CN" sz="2900" dirty="0" err="1" smtClean="0"/>
              <a:t>comment.replace</a:t>
            </a:r>
            <a:r>
              <a:rPr lang="en-US" altLang="zh-CN" sz="2900" dirty="0" smtClean="0"/>
              <a:t>(' ', '_') + '.zip'</a:t>
            </a:r>
          </a:p>
          <a:p>
            <a:endParaRPr lang="en-US" altLang="zh-CN" dirty="0" smtClean="0"/>
          </a:p>
          <a:p>
            <a:endParaRPr lang="zh-CN" altLang="en-US" dirty="0"/>
          </a:p>
        </p:txBody>
      </p:sp>
      <p:sp>
        <p:nvSpPr>
          <p:cNvPr id="5" name="内容占位符 1"/>
          <p:cNvSpPr txBox="1">
            <a:spLocks/>
          </p:cNvSpPr>
          <p:nvPr/>
        </p:nvSpPr>
        <p:spPr>
          <a:xfrm>
            <a:off x="4401704" y="1052735"/>
            <a:ext cx="4258816"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altLang="zh-CN" sz="1800" dirty="0">
                <a:solidFill>
                  <a:srgbClr val="FF0000"/>
                </a:solidFill>
              </a:rPr>
              <a:t>if not </a:t>
            </a:r>
            <a:r>
              <a:rPr lang="en-US" altLang="zh-CN" sz="1800" dirty="0" err="1">
                <a:solidFill>
                  <a:srgbClr val="FF0000"/>
                </a:solidFill>
              </a:rPr>
              <a:t>os.path.exists</a:t>
            </a:r>
            <a:r>
              <a:rPr lang="en-US" altLang="zh-CN" sz="1800" dirty="0">
                <a:solidFill>
                  <a:srgbClr val="FF0000"/>
                </a:solidFill>
              </a:rPr>
              <a:t>(today):</a:t>
            </a:r>
          </a:p>
          <a:p>
            <a:r>
              <a:rPr lang="en-US" altLang="zh-CN" sz="1800" dirty="0">
                <a:solidFill>
                  <a:srgbClr val="FF0000"/>
                </a:solidFill>
              </a:rPr>
              <a:t>    </a:t>
            </a:r>
            <a:r>
              <a:rPr lang="en-US" altLang="zh-CN" sz="1800" dirty="0" err="1">
                <a:solidFill>
                  <a:srgbClr val="FF0000"/>
                </a:solidFill>
              </a:rPr>
              <a:t>os.mkdir</a:t>
            </a:r>
            <a:r>
              <a:rPr lang="en-US" altLang="zh-CN" sz="1800" dirty="0">
                <a:solidFill>
                  <a:srgbClr val="FF0000"/>
                </a:solidFill>
              </a:rPr>
              <a:t>(today) # make directory</a:t>
            </a:r>
          </a:p>
          <a:p>
            <a:r>
              <a:rPr lang="en-US" altLang="zh-CN" sz="1800" dirty="0">
                <a:solidFill>
                  <a:srgbClr val="FF0000"/>
                </a:solidFill>
              </a:rPr>
              <a:t>    print 'Successfully created directory', today</a:t>
            </a:r>
            <a:endParaRPr lang="en-US" altLang="zh-CN" sz="1800" dirty="0" smtClean="0">
              <a:solidFill>
                <a:srgbClr val="FF0000"/>
              </a:solidFill>
            </a:endParaRPr>
          </a:p>
          <a:p>
            <a:endParaRPr lang="en-US" altLang="zh-CN" sz="1800" dirty="0"/>
          </a:p>
          <a:p>
            <a:r>
              <a:rPr lang="en-US" altLang="zh-CN" sz="1800" dirty="0" smtClean="0"/>
              <a:t>f = </a:t>
            </a:r>
            <a:r>
              <a:rPr lang="en-US" altLang="zh-CN" sz="1800" dirty="0" err="1" smtClean="0"/>
              <a:t>zipfile.ZipFile</a:t>
            </a:r>
            <a:r>
              <a:rPr lang="en-US" altLang="zh-CN" sz="1800" dirty="0" smtClean="0"/>
              <a:t>(target, 'w', </a:t>
            </a:r>
            <a:r>
              <a:rPr lang="en-US" altLang="zh-CN" sz="1800" dirty="0" err="1" smtClean="0"/>
              <a:t>zipfile.ZIP_DEFLATED</a:t>
            </a:r>
            <a:r>
              <a:rPr lang="en-US" altLang="zh-CN" sz="1800" dirty="0" smtClean="0"/>
              <a:t>)</a:t>
            </a:r>
          </a:p>
          <a:p>
            <a:endParaRPr lang="en-US" altLang="zh-CN" sz="1800" dirty="0" smtClean="0"/>
          </a:p>
          <a:p>
            <a:r>
              <a:rPr lang="en-US" altLang="zh-CN" sz="1800" dirty="0" smtClean="0"/>
              <a:t>for source in </a:t>
            </a:r>
            <a:r>
              <a:rPr lang="en-US" altLang="zh-CN" sz="1800" dirty="0" err="1" smtClean="0"/>
              <a:t>source_dir</a:t>
            </a:r>
            <a:r>
              <a:rPr lang="en-US" altLang="zh-CN" sz="1800" dirty="0" smtClean="0"/>
              <a:t>:</a:t>
            </a:r>
          </a:p>
          <a:p>
            <a:r>
              <a:rPr lang="en-US" altLang="zh-CN" sz="1800" dirty="0" smtClean="0"/>
              <a:t>    for </a:t>
            </a:r>
            <a:r>
              <a:rPr lang="en-US" altLang="zh-CN" sz="1800" dirty="0" err="1" smtClean="0"/>
              <a:t>dirpath</a:t>
            </a:r>
            <a:r>
              <a:rPr lang="en-US" altLang="zh-CN" sz="1800" dirty="0" smtClean="0"/>
              <a:t>, </a:t>
            </a:r>
            <a:r>
              <a:rPr lang="en-US" altLang="zh-CN" sz="1800" dirty="0" err="1" smtClean="0"/>
              <a:t>dirnames</a:t>
            </a:r>
            <a:r>
              <a:rPr lang="en-US" altLang="zh-CN" sz="1800" dirty="0" smtClean="0"/>
              <a:t>, filenames in </a:t>
            </a:r>
            <a:r>
              <a:rPr lang="en-US" altLang="zh-CN" sz="1800" dirty="0" err="1" smtClean="0"/>
              <a:t>os.walk</a:t>
            </a:r>
            <a:r>
              <a:rPr lang="en-US" altLang="zh-CN" sz="1800" dirty="0" smtClean="0"/>
              <a:t>(source):</a:t>
            </a:r>
          </a:p>
          <a:p>
            <a:r>
              <a:rPr lang="en-US" altLang="zh-CN" sz="1800" dirty="0" smtClean="0"/>
              <a:t>        for filename in filenames:</a:t>
            </a:r>
          </a:p>
          <a:p>
            <a:r>
              <a:rPr lang="en-US" altLang="zh-CN" sz="1800" dirty="0" smtClean="0"/>
              <a:t>            print filename  </a:t>
            </a:r>
          </a:p>
          <a:p>
            <a:r>
              <a:rPr lang="en-US" altLang="zh-CN" sz="1800" dirty="0" smtClean="0"/>
              <a:t>            </a:t>
            </a:r>
            <a:r>
              <a:rPr lang="en-US" altLang="zh-CN" sz="1800" dirty="0" err="1" smtClean="0"/>
              <a:t>f.write</a:t>
            </a:r>
            <a:r>
              <a:rPr lang="en-US" altLang="zh-CN" sz="1800" dirty="0" smtClean="0"/>
              <a:t>(</a:t>
            </a:r>
            <a:r>
              <a:rPr lang="en-US" altLang="zh-CN" sz="1800" dirty="0" err="1" smtClean="0"/>
              <a:t>os.path.join</a:t>
            </a:r>
            <a:r>
              <a:rPr lang="en-US" altLang="zh-CN" sz="1800" dirty="0" smtClean="0"/>
              <a:t>(</a:t>
            </a:r>
            <a:r>
              <a:rPr lang="en-US" altLang="zh-CN" sz="1800" dirty="0" err="1" smtClean="0"/>
              <a:t>dirpath,filename</a:t>
            </a:r>
            <a:r>
              <a:rPr lang="en-US" altLang="zh-CN" sz="1800" dirty="0" smtClean="0"/>
              <a:t>))</a:t>
            </a:r>
          </a:p>
          <a:p>
            <a:r>
              <a:rPr lang="en-US" altLang="zh-CN" sz="1800" dirty="0" err="1" smtClean="0"/>
              <a:t>f.close</a:t>
            </a:r>
            <a:r>
              <a:rPr lang="en-US" altLang="zh-CN" sz="1800" dirty="0" smtClean="0"/>
              <a:t>()</a:t>
            </a:r>
            <a:endParaRPr lang="zh-CN" altLang="en-US" sz="1800" dirty="0"/>
          </a:p>
        </p:txBody>
      </p:sp>
    </p:spTree>
    <p:extLst>
      <p:ext uri="{BB962C8B-B14F-4D97-AF65-F5344CB8AC3E}">
        <p14:creationId xmlns:p14="http://schemas.microsoft.com/office/powerpoint/2010/main" val="1116088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20000"/>
          </a:bodyPr>
          <a:lstStyle/>
          <a:p>
            <a:pPr marL="342900" indent="-342900">
              <a:buFont typeface="Wingdings" panose="05000000000000000000" pitchFamily="2" charset="2"/>
              <a:buChar char="l"/>
            </a:pPr>
            <a:r>
              <a:rPr lang="zh-CN" altLang="en-US" dirty="0" smtClean="0"/>
              <a:t>软件开发的过程</a:t>
            </a:r>
            <a:endParaRPr lang="en-US" altLang="zh-CN" dirty="0" smtClean="0"/>
          </a:p>
          <a:p>
            <a:pPr marL="342900" indent="-342900">
              <a:buFont typeface="Wingdings" panose="05000000000000000000" pitchFamily="2" charset="2"/>
              <a:buChar char="l"/>
            </a:pPr>
            <a:endParaRPr lang="en-US" altLang="zh-CN" dirty="0"/>
          </a:p>
          <a:p>
            <a:r>
              <a:rPr lang="en-US" altLang="zh-CN" dirty="0"/>
              <a:t>1. </a:t>
            </a:r>
            <a:r>
              <a:rPr lang="zh-CN" altLang="en-US" dirty="0"/>
              <a:t>什么（分析）</a:t>
            </a:r>
          </a:p>
          <a:p>
            <a:r>
              <a:rPr lang="en-US" altLang="zh-CN" dirty="0"/>
              <a:t>2. </a:t>
            </a:r>
            <a:r>
              <a:rPr lang="zh-CN" altLang="en-US" dirty="0"/>
              <a:t>如何（设计）</a:t>
            </a:r>
          </a:p>
          <a:p>
            <a:r>
              <a:rPr lang="en-US" altLang="zh-CN" dirty="0"/>
              <a:t>3. </a:t>
            </a:r>
            <a:r>
              <a:rPr lang="zh-CN" altLang="en-US" dirty="0"/>
              <a:t>编写（实施）</a:t>
            </a:r>
          </a:p>
          <a:p>
            <a:r>
              <a:rPr lang="en-US" altLang="zh-CN" dirty="0"/>
              <a:t>4. </a:t>
            </a:r>
            <a:r>
              <a:rPr lang="zh-CN" altLang="en-US" dirty="0"/>
              <a:t>测试（测试与调试）</a:t>
            </a:r>
          </a:p>
          <a:p>
            <a:r>
              <a:rPr lang="en-US" altLang="zh-CN" dirty="0"/>
              <a:t>5. </a:t>
            </a:r>
            <a:r>
              <a:rPr lang="zh-CN" altLang="en-US" dirty="0"/>
              <a:t>使用（实施或开发）</a:t>
            </a:r>
          </a:p>
          <a:p>
            <a:r>
              <a:rPr lang="en-US" altLang="zh-CN" dirty="0"/>
              <a:t>6. </a:t>
            </a:r>
            <a:r>
              <a:rPr lang="zh-CN" altLang="en-US" dirty="0"/>
              <a:t>维护（优化</a:t>
            </a:r>
            <a:r>
              <a:rPr lang="zh-CN" altLang="en-US" dirty="0" smtClean="0"/>
              <a:t>）</a:t>
            </a:r>
            <a:endParaRPr lang="en-US" altLang="zh-CN" dirty="0" smtClean="0"/>
          </a:p>
          <a:p>
            <a:endParaRPr lang="en-US" altLang="zh-CN" dirty="0"/>
          </a:p>
          <a:p>
            <a:pPr marL="342900" indent="-342900">
              <a:buFont typeface="Wingdings" panose="05000000000000000000" pitchFamily="2" charset="2"/>
              <a:buChar char="Ø"/>
            </a:pPr>
            <a:r>
              <a:rPr lang="zh-CN" altLang="en-US" dirty="0"/>
              <a:t>我们创建这个备份脚本的过程是编写程序的推荐方法</a:t>
            </a:r>
            <a:r>
              <a:rPr lang="en-US" altLang="zh-CN" dirty="0"/>
              <a:t>——</a:t>
            </a:r>
            <a:r>
              <a:rPr lang="zh-CN" altLang="en-US" dirty="0"/>
              <a:t>进行分析与设计。开始时实施一个</a:t>
            </a:r>
            <a:r>
              <a:rPr lang="zh-CN" altLang="en-US" dirty="0" smtClean="0"/>
              <a:t>简单</a:t>
            </a:r>
            <a:r>
              <a:rPr lang="zh-CN" altLang="en-US" dirty="0"/>
              <a:t>的版本。对它进行测试与调试。使用它以确信它如预期那样地工作。再增加任何你想要的</a:t>
            </a:r>
            <a:r>
              <a:rPr lang="zh-CN" altLang="en-US" dirty="0" smtClean="0"/>
              <a:t>特性</a:t>
            </a:r>
            <a:r>
              <a:rPr lang="zh-CN" altLang="en-US" dirty="0"/>
              <a:t>，根据需要一次次重复这个编写－测试－使用的周期</a:t>
            </a:r>
            <a:r>
              <a:rPr lang="zh-CN" altLang="en-US" dirty="0" smtClean="0"/>
              <a:t>。</a:t>
            </a:r>
            <a:endParaRPr lang="en-US" altLang="zh-CN" dirty="0" smtClean="0"/>
          </a:p>
          <a:p>
            <a:pPr marL="342900" indent="-342900">
              <a:buFont typeface="Wingdings" panose="05000000000000000000" pitchFamily="2" charset="2"/>
              <a:buChar char="Ø"/>
            </a:pPr>
            <a:r>
              <a:rPr lang="zh-CN" altLang="en-US" dirty="0" smtClean="0"/>
              <a:t>记住</a:t>
            </a:r>
            <a:r>
              <a:rPr lang="zh-CN" altLang="en-US" dirty="0"/>
              <a:t>“软件是长出来的，而不是</a:t>
            </a:r>
            <a:r>
              <a:rPr lang="zh-CN" altLang="en-US" dirty="0" smtClean="0"/>
              <a:t>建造的</a:t>
            </a:r>
            <a:r>
              <a:rPr lang="zh-CN" altLang="en-US" dirty="0"/>
              <a:t>”。</a:t>
            </a:r>
            <a:endParaRPr lang="zh-CN" altLang="en-US" dirty="0"/>
          </a:p>
        </p:txBody>
      </p:sp>
      <p:sp>
        <p:nvSpPr>
          <p:cNvPr id="3" name="标题 2"/>
          <p:cNvSpPr>
            <a:spLocks noGrp="1"/>
          </p:cNvSpPr>
          <p:nvPr>
            <p:ph type="title"/>
          </p:nvPr>
        </p:nvSpPr>
        <p:spPr/>
        <p:txBody>
          <a:bodyPr>
            <a:normAutofit fontScale="90000"/>
          </a:bodyPr>
          <a:lstStyle/>
          <a:p>
            <a:r>
              <a:rPr lang="zh-CN" altLang="en-US" dirty="0"/>
              <a:t>解决问题</a:t>
            </a:r>
            <a:r>
              <a:rPr lang="en-US" altLang="zh-CN" dirty="0"/>
              <a:t>——</a:t>
            </a:r>
            <a:r>
              <a:rPr lang="zh-CN" altLang="en-US" dirty="0"/>
              <a:t>编写一个</a:t>
            </a:r>
            <a:r>
              <a:rPr lang="en-US" altLang="zh-CN" dirty="0"/>
              <a:t>Python</a:t>
            </a:r>
            <a:r>
              <a:rPr lang="zh-CN" altLang="en-US" dirty="0"/>
              <a:t>脚本</a:t>
            </a:r>
          </a:p>
        </p:txBody>
      </p:sp>
    </p:spTree>
    <p:extLst>
      <p:ext uri="{BB962C8B-B14F-4D97-AF65-F5344CB8AC3E}">
        <p14:creationId xmlns:p14="http://schemas.microsoft.com/office/powerpoint/2010/main" val="2091551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面向对象的编程</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输入</a:t>
            </a:r>
            <a:r>
              <a:rPr lang="en-US" altLang="zh-CN" dirty="0">
                <a:solidFill>
                  <a:schemeClr val="bg1">
                    <a:lumMod val="75000"/>
                  </a:schemeClr>
                </a:solidFill>
              </a:rPr>
              <a:t>/</a:t>
            </a:r>
            <a:r>
              <a:rPr lang="zh-CN" altLang="en-US" dirty="0">
                <a:solidFill>
                  <a:schemeClr val="bg1">
                    <a:lumMod val="75000"/>
                  </a:schemeClr>
                </a:solidFill>
              </a:rPr>
              <a:t>输出</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异常</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Python</a:t>
            </a:r>
            <a:r>
              <a:rPr lang="zh-CN" altLang="en-US" dirty="0">
                <a:solidFill>
                  <a:schemeClr val="bg1">
                    <a:lumMod val="75000"/>
                  </a:schemeClr>
                </a:solidFill>
              </a:rPr>
              <a:t>标准库</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en-US" altLang="zh-CN" dirty="0">
              <a:solidFill>
                <a:srgbClr val="000000"/>
              </a:solidFill>
            </a:endParaRPr>
          </a:p>
          <a:p>
            <a:pPr marL="342900" indent="-342900">
              <a:buFont typeface="Wingdings" panose="05000000000000000000" pitchFamily="2" charset="2"/>
              <a:buChar char="l"/>
            </a:pPr>
            <a:r>
              <a:rPr lang="zh-CN" altLang="en-US" dirty="0">
                <a:solidFill>
                  <a:schemeClr val="bg1">
                    <a:lumMod val="75000"/>
                  </a:schemeClr>
                </a:solidFill>
              </a:rPr>
              <a:t>接下来该学习什么？</a:t>
            </a:r>
            <a:endParaRPr lang="en-US" altLang="zh-CN" dirty="0">
              <a:solidFill>
                <a:schemeClr val="bg1">
                  <a:lumMod val="75000"/>
                </a:schemeClr>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613761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特殊的方法</a:t>
            </a:r>
            <a:endParaRPr lang="en-US" altLang="zh-CN" dirty="0" smtClean="0"/>
          </a:p>
          <a:p>
            <a:r>
              <a:rPr lang="zh-CN" altLang="en-US" dirty="0" smtClean="0"/>
              <a:t>    在</a:t>
            </a:r>
            <a:r>
              <a:rPr lang="zh-CN" altLang="en-US" dirty="0"/>
              <a:t>类中有一些特殊的方法具有特殊的意义，比如</a:t>
            </a:r>
            <a:r>
              <a:rPr lang="en-US" altLang="zh-CN" dirty="0"/>
              <a:t>__</a:t>
            </a:r>
            <a:r>
              <a:rPr lang="en-US" altLang="zh-CN" dirty="0" err="1"/>
              <a:t>init</a:t>
            </a:r>
            <a:r>
              <a:rPr lang="en-US" altLang="zh-CN" dirty="0"/>
              <a:t>__</a:t>
            </a:r>
            <a:r>
              <a:rPr lang="zh-CN" altLang="en-US" dirty="0"/>
              <a:t>和</a:t>
            </a:r>
            <a:r>
              <a:rPr lang="en-US" altLang="zh-CN" dirty="0"/>
              <a:t>__del__</a:t>
            </a:r>
            <a:r>
              <a:rPr lang="zh-CN" altLang="en-US" dirty="0" smtClean="0"/>
              <a:t>方法，</a:t>
            </a:r>
            <a:r>
              <a:rPr lang="zh-CN" altLang="en-US" dirty="0"/>
              <a:t>下面这个表中列出了一些有用的特殊方法。</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a:t>
            </a:r>
            <a:r>
              <a:rPr lang="zh-CN" altLang="en-US" dirty="0" smtClean="0">
                <a:solidFill>
                  <a:srgbClr val="000000"/>
                </a:solidFill>
              </a:rPr>
              <a:t>内容</a:t>
            </a:r>
            <a:endParaRPr lang="zh-CN" altLang="en-US" dirty="0"/>
          </a:p>
        </p:txBody>
      </p:sp>
      <p:pic>
        <p:nvPicPr>
          <p:cNvPr id="4" name="图片 3"/>
          <p:cNvPicPr>
            <a:picLocks noChangeAspect="1"/>
          </p:cNvPicPr>
          <p:nvPr/>
        </p:nvPicPr>
        <p:blipFill>
          <a:blip r:embed="rId2"/>
          <a:stretch>
            <a:fillRect/>
          </a:stretch>
        </p:blipFill>
        <p:spPr>
          <a:xfrm>
            <a:off x="172008" y="2708920"/>
            <a:ext cx="8799984" cy="3167370"/>
          </a:xfrm>
          <a:prstGeom prst="rect">
            <a:avLst/>
          </a:prstGeom>
        </p:spPr>
      </p:pic>
    </p:spTree>
    <p:extLst>
      <p:ext uri="{BB962C8B-B14F-4D97-AF65-F5344CB8AC3E}">
        <p14:creationId xmlns:p14="http://schemas.microsoft.com/office/powerpoint/2010/main" val="162209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列表</a:t>
            </a:r>
            <a:r>
              <a:rPr lang="zh-CN" altLang="en-US" dirty="0" smtClean="0"/>
              <a:t>综合</a:t>
            </a:r>
            <a:endParaRPr lang="en-US" altLang="zh-CN" dirty="0" smtClean="0"/>
          </a:p>
          <a:p>
            <a:r>
              <a:rPr lang="zh-CN" altLang="en-US" dirty="0" smtClean="0"/>
              <a:t>    通过</a:t>
            </a:r>
            <a:r>
              <a:rPr lang="zh-CN" altLang="en-US" dirty="0"/>
              <a:t>列表综合，可以从一个已有的列表导出一个新的列表。例如，你有一个数的列表，而你</a:t>
            </a:r>
            <a:r>
              <a:rPr lang="zh-CN" altLang="en-US" dirty="0" smtClean="0"/>
              <a:t>想要得</a:t>
            </a:r>
            <a:r>
              <a:rPr lang="zh-CN" altLang="en-US" dirty="0"/>
              <a:t>到一个对应的列表，使其中所有大于</a:t>
            </a:r>
            <a:r>
              <a:rPr lang="en-US" altLang="zh-CN" dirty="0"/>
              <a:t>2</a:t>
            </a:r>
            <a:r>
              <a:rPr lang="zh-CN" altLang="en-US" dirty="0"/>
              <a:t>的数都是原来的</a:t>
            </a:r>
            <a:r>
              <a:rPr lang="en-US" altLang="zh-CN" dirty="0"/>
              <a:t>2</a:t>
            </a:r>
            <a:r>
              <a:rPr lang="zh-CN" altLang="en-US" dirty="0"/>
              <a:t>倍。对于这种应用，列表综合是</a:t>
            </a:r>
            <a:r>
              <a:rPr lang="zh-CN" altLang="en-US" dirty="0" smtClean="0"/>
              <a:t>最理想</a:t>
            </a:r>
            <a:r>
              <a:rPr lang="zh-CN" altLang="en-US" dirty="0"/>
              <a:t>的方法</a:t>
            </a:r>
            <a:r>
              <a:rPr lang="zh-CN" altLang="en-US" dirty="0" smtClean="0"/>
              <a:t>。</a:t>
            </a:r>
            <a:endParaRPr lang="en-US" altLang="zh-CN" dirty="0" smtClean="0"/>
          </a:p>
          <a:p>
            <a:endParaRPr lang="en-US" altLang="zh-CN" dirty="0"/>
          </a:p>
          <a:p>
            <a:r>
              <a:rPr lang="en-US" altLang="zh-CN" dirty="0"/>
              <a:t># Filename: list_comprehension.py</a:t>
            </a:r>
          </a:p>
          <a:p>
            <a:r>
              <a:rPr lang="en-US" altLang="zh-CN" dirty="0" err="1"/>
              <a:t>listone</a:t>
            </a:r>
            <a:r>
              <a:rPr lang="en-US" altLang="zh-CN" dirty="0"/>
              <a:t> = [2, 3, 4]</a:t>
            </a:r>
          </a:p>
          <a:p>
            <a:r>
              <a:rPr lang="en-US" altLang="zh-CN" dirty="0" err="1"/>
              <a:t>listtwo</a:t>
            </a:r>
            <a:r>
              <a:rPr lang="en-US" altLang="zh-CN" dirty="0"/>
              <a:t> = </a:t>
            </a:r>
            <a:r>
              <a:rPr lang="en-US" altLang="zh-CN" dirty="0">
                <a:solidFill>
                  <a:srgbClr val="FF0000"/>
                </a:solidFill>
              </a:rPr>
              <a:t>[2*i for i in </a:t>
            </a:r>
            <a:r>
              <a:rPr lang="en-US" altLang="zh-CN" dirty="0" err="1">
                <a:solidFill>
                  <a:srgbClr val="FF0000"/>
                </a:solidFill>
              </a:rPr>
              <a:t>listone</a:t>
            </a:r>
            <a:r>
              <a:rPr lang="en-US" altLang="zh-CN" dirty="0">
                <a:solidFill>
                  <a:srgbClr val="FF0000"/>
                </a:solidFill>
              </a:rPr>
              <a:t> if i &gt; 2]</a:t>
            </a:r>
          </a:p>
          <a:p>
            <a:r>
              <a:rPr lang="en-US" altLang="zh-CN" dirty="0"/>
              <a:t>print </a:t>
            </a:r>
            <a:r>
              <a:rPr lang="en-US" altLang="zh-CN" dirty="0" err="1"/>
              <a:t>listtwo</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Tree>
    <p:extLst>
      <p:ext uri="{BB962C8B-B14F-4D97-AF65-F5344CB8AC3E}">
        <p14:creationId xmlns:p14="http://schemas.microsoft.com/office/powerpoint/2010/main" val="3740607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85000" lnSpcReduction="20000"/>
          </a:bodyPr>
          <a:lstStyle/>
          <a:p>
            <a:pPr marL="342900" indent="-342900">
              <a:buFont typeface="Wingdings" panose="05000000000000000000" pitchFamily="2" charset="2"/>
              <a:buChar char="l"/>
            </a:pPr>
            <a:r>
              <a:rPr lang="zh-CN" altLang="en-US" dirty="0"/>
              <a:t>在函数中接收元组和</a:t>
            </a:r>
            <a:r>
              <a:rPr lang="zh-CN" altLang="en-US" dirty="0" smtClean="0"/>
              <a:t>列表</a:t>
            </a:r>
            <a:endParaRPr lang="en-US" altLang="zh-CN" dirty="0" smtClean="0"/>
          </a:p>
          <a:p>
            <a:r>
              <a:rPr lang="zh-CN" altLang="en-US" dirty="0" smtClean="0"/>
              <a:t>    当</a:t>
            </a:r>
            <a:r>
              <a:rPr lang="zh-CN" altLang="en-US" dirty="0"/>
              <a:t>要使函数接收元组或字典形式的参数的时候，有一种特殊的方法，它分别使用*和**前缀</a:t>
            </a:r>
            <a:r>
              <a:rPr lang="zh-CN" altLang="en-US" dirty="0" smtClean="0"/>
              <a:t>。这种</a:t>
            </a:r>
            <a:r>
              <a:rPr lang="zh-CN" altLang="en-US" dirty="0"/>
              <a:t>方法在函数需要获取可变数量的参数的时候特别有用</a:t>
            </a:r>
            <a:r>
              <a:rPr lang="zh-CN" altLang="en-US" dirty="0" smtClean="0"/>
              <a:t>。</a:t>
            </a:r>
            <a:endParaRPr lang="en-US" altLang="zh-CN" dirty="0" smtClean="0"/>
          </a:p>
          <a:p>
            <a:endParaRPr lang="en-US" altLang="zh-CN" dirty="0" smtClean="0"/>
          </a:p>
          <a:p>
            <a:r>
              <a:rPr lang="en-US" altLang="zh-CN" dirty="0"/>
              <a:t>#</a:t>
            </a:r>
            <a:r>
              <a:rPr lang="en-US" altLang="zh-CN" dirty="0" err="1"/>
              <a:t>FileName</a:t>
            </a:r>
            <a:r>
              <a:rPr lang="en-US" altLang="zh-CN" dirty="0"/>
              <a:t>: arg_list.py</a:t>
            </a:r>
          </a:p>
          <a:p>
            <a:r>
              <a:rPr lang="en-US" altLang="zh-CN" dirty="0" err="1"/>
              <a:t>def</a:t>
            </a:r>
            <a:r>
              <a:rPr lang="en-US" altLang="zh-CN" dirty="0"/>
              <a:t> </a:t>
            </a:r>
            <a:r>
              <a:rPr lang="en-US" altLang="zh-CN" dirty="0" err="1"/>
              <a:t>powersum</a:t>
            </a:r>
            <a:r>
              <a:rPr lang="en-US" altLang="zh-CN" dirty="0"/>
              <a:t>(power, *</a:t>
            </a:r>
            <a:r>
              <a:rPr lang="en-US" altLang="zh-CN" dirty="0" err="1"/>
              <a:t>args</a:t>
            </a:r>
            <a:r>
              <a:rPr lang="en-US" altLang="zh-CN" dirty="0"/>
              <a:t>):</a:t>
            </a:r>
          </a:p>
          <a:p>
            <a:r>
              <a:rPr lang="en-US" altLang="zh-CN" dirty="0"/>
              <a:t>    '''Return the sum of each argument raised to specified power.'''</a:t>
            </a:r>
          </a:p>
          <a:p>
            <a:r>
              <a:rPr lang="en-US" altLang="zh-CN" dirty="0"/>
              <a:t>    total = 0</a:t>
            </a:r>
          </a:p>
          <a:p>
            <a:r>
              <a:rPr lang="en-US" altLang="zh-CN" dirty="0"/>
              <a:t>    for i in </a:t>
            </a:r>
            <a:r>
              <a:rPr lang="en-US" altLang="zh-CN" dirty="0" err="1"/>
              <a:t>args</a:t>
            </a:r>
            <a:r>
              <a:rPr lang="en-US" altLang="zh-CN" dirty="0"/>
              <a:t>:</a:t>
            </a:r>
          </a:p>
          <a:p>
            <a:r>
              <a:rPr lang="en-US" altLang="zh-CN" dirty="0"/>
              <a:t>        total += pow(i, power)</a:t>
            </a:r>
          </a:p>
          <a:p>
            <a:r>
              <a:rPr lang="en-US" altLang="zh-CN" dirty="0"/>
              <a:t>    return total</a:t>
            </a:r>
          </a:p>
          <a:p>
            <a:endParaRPr lang="en-US" altLang="zh-CN" dirty="0"/>
          </a:p>
          <a:p>
            <a:r>
              <a:rPr lang="en-US" altLang="zh-CN" dirty="0"/>
              <a:t>print </a:t>
            </a:r>
            <a:r>
              <a:rPr lang="en-US" altLang="zh-CN" dirty="0" err="1"/>
              <a:t>powersum</a:t>
            </a:r>
            <a:r>
              <a:rPr lang="en-US" altLang="zh-CN" dirty="0"/>
              <a:t>(2, 3, 4)</a:t>
            </a:r>
          </a:p>
          <a:p>
            <a:endParaRPr lang="en-US" altLang="zh-CN" dirty="0"/>
          </a:p>
          <a:p>
            <a:r>
              <a:rPr lang="en-US" altLang="zh-CN" dirty="0"/>
              <a:t>print </a:t>
            </a:r>
            <a:r>
              <a:rPr lang="en-US" altLang="zh-CN" dirty="0" err="1"/>
              <a:t>powersum</a:t>
            </a:r>
            <a:r>
              <a:rPr lang="en-US" altLang="zh-CN" dirty="0"/>
              <a:t>(2, 10)</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Tree>
    <p:extLst>
      <p:ext uri="{BB962C8B-B14F-4D97-AF65-F5344CB8AC3E}">
        <p14:creationId xmlns:p14="http://schemas.microsoft.com/office/powerpoint/2010/main" val="3835390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en-US" altLang="zh-CN" dirty="0" smtClean="0"/>
              <a:t>Lambda</a:t>
            </a:r>
            <a:r>
              <a:rPr lang="zh-CN" altLang="en-US" dirty="0" smtClean="0"/>
              <a:t>形式</a:t>
            </a:r>
            <a:endParaRPr lang="en-US" altLang="zh-CN" dirty="0" smtClean="0"/>
          </a:p>
          <a:p>
            <a:r>
              <a:rPr lang="en-US" altLang="zh-CN" dirty="0" smtClean="0"/>
              <a:t>    lambda</a:t>
            </a:r>
            <a:r>
              <a:rPr lang="zh-CN" altLang="en-US" dirty="0"/>
              <a:t>语句被用来创建新的函数对象，并且在运行时返回它们</a:t>
            </a:r>
            <a:r>
              <a:rPr lang="zh-CN" altLang="en-US" dirty="0" smtClean="0"/>
              <a:t>。</a:t>
            </a:r>
            <a:endParaRPr lang="en-US" altLang="zh-CN" dirty="0" smtClean="0"/>
          </a:p>
          <a:p>
            <a:endParaRPr lang="en-US" altLang="zh-CN" dirty="0" smtClean="0"/>
          </a:p>
          <a:p>
            <a:r>
              <a:rPr lang="en-US" altLang="zh-CN" dirty="0"/>
              <a:t># Filename: lambda.py</a:t>
            </a:r>
          </a:p>
          <a:p>
            <a:r>
              <a:rPr lang="en-US" altLang="zh-CN" dirty="0" err="1"/>
              <a:t>def</a:t>
            </a:r>
            <a:r>
              <a:rPr lang="en-US" altLang="zh-CN" dirty="0"/>
              <a:t> </a:t>
            </a:r>
            <a:r>
              <a:rPr lang="en-US" altLang="zh-CN" dirty="0" err="1"/>
              <a:t>make_repeater</a:t>
            </a:r>
            <a:r>
              <a:rPr lang="en-US" altLang="zh-CN" dirty="0"/>
              <a:t>(n):</a:t>
            </a:r>
          </a:p>
          <a:p>
            <a:r>
              <a:rPr lang="en-US" altLang="zh-CN" dirty="0"/>
              <a:t> </a:t>
            </a:r>
            <a:r>
              <a:rPr lang="en-US" altLang="zh-CN" dirty="0" smtClean="0"/>
              <a:t>   return </a:t>
            </a:r>
            <a:r>
              <a:rPr lang="en-US" altLang="zh-CN" dirty="0"/>
              <a:t>lambda s: </a:t>
            </a:r>
            <a:r>
              <a:rPr lang="en-US" altLang="zh-CN" dirty="0" smtClean="0"/>
              <a:t>s*n</a:t>
            </a:r>
          </a:p>
          <a:p>
            <a:endParaRPr lang="en-US" altLang="zh-CN" dirty="0"/>
          </a:p>
          <a:p>
            <a:r>
              <a:rPr lang="en-US" altLang="zh-CN" dirty="0"/>
              <a:t>twice = </a:t>
            </a:r>
            <a:r>
              <a:rPr lang="en-US" altLang="zh-CN" dirty="0" err="1"/>
              <a:t>make_repeater</a:t>
            </a:r>
            <a:r>
              <a:rPr lang="en-US" altLang="zh-CN" dirty="0"/>
              <a:t>(2</a:t>
            </a:r>
            <a:r>
              <a:rPr lang="en-US" altLang="zh-CN" dirty="0" smtClean="0"/>
              <a:t>)</a:t>
            </a:r>
          </a:p>
          <a:p>
            <a:endParaRPr lang="en-US" altLang="zh-CN" dirty="0"/>
          </a:p>
          <a:p>
            <a:r>
              <a:rPr lang="en-US" altLang="zh-CN" dirty="0"/>
              <a:t>print twice('word')</a:t>
            </a:r>
          </a:p>
          <a:p>
            <a:r>
              <a:rPr lang="en-US" altLang="zh-CN" dirty="0"/>
              <a:t>print twice(5)</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Tree>
    <p:extLst>
      <p:ext uri="{BB962C8B-B14F-4D97-AF65-F5344CB8AC3E}">
        <p14:creationId xmlns:p14="http://schemas.microsoft.com/office/powerpoint/2010/main" val="2909300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exec</a:t>
            </a:r>
            <a:r>
              <a:rPr lang="zh-CN" altLang="en-US" dirty="0"/>
              <a:t>和</a:t>
            </a:r>
            <a:r>
              <a:rPr lang="en-US" altLang="zh-CN" dirty="0" err="1"/>
              <a:t>eval</a:t>
            </a:r>
            <a:r>
              <a:rPr lang="zh-CN" altLang="en-US" dirty="0" smtClean="0"/>
              <a:t>语句</a:t>
            </a:r>
            <a:endParaRPr lang="en-US" altLang="zh-CN" dirty="0" smtClean="0"/>
          </a:p>
          <a:p>
            <a:pPr marL="342900" indent="-342900">
              <a:buFont typeface="Wingdings" panose="05000000000000000000" pitchFamily="2" charset="2"/>
              <a:buChar char="Ø"/>
            </a:pPr>
            <a:r>
              <a:rPr lang="en-US" altLang="zh-CN" dirty="0" smtClean="0"/>
              <a:t>exec</a:t>
            </a:r>
            <a:r>
              <a:rPr lang="zh-CN" altLang="en-US" dirty="0"/>
              <a:t>语句用来执行储存在字符串或文件中的</a:t>
            </a:r>
            <a:r>
              <a:rPr lang="en-US" altLang="zh-CN" dirty="0"/>
              <a:t>Python</a:t>
            </a:r>
            <a:r>
              <a:rPr lang="zh-CN" altLang="en-US" dirty="0"/>
              <a:t>语句。例如，我们可以在运行时生成一个</a:t>
            </a:r>
            <a:r>
              <a:rPr lang="zh-CN" altLang="en-US" dirty="0" smtClean="0"/>
              <a:t>包含</a:t>
            </a:r>
            <a:r>
              <a:rPr lang="en-US" altLang="zh-CN" dirty="0"/>
              <a:t>Python</a:t>
            </a:r>
            <a:r>
              <a:rPr lang="zh-CN" altLang="en-US" dirty="0"/>
              <a:t>代码的字符串，然后使用</a:t>
            </a:r>
            <a:r>
              <a:rPr lang="en-US" altLang="zh-CN" dirty="0"/>
              <a:t>exec</a:t>
            </a:r>
            <a:r>
              <a:rPr lang="zh-CN" altLang="en-US" dirty="0"/>
              <a:t>语句执行这些语句。下面是一个简单的例子</a:t>
            </a:r>
            <a:r>
              <a:rPr lang="zh-CN" altLang="en-US" dirty="0" smtClean="0"/>
              <a:t>。</a:t>
            </a:r>
            <a:endParaRPr lang="en-US" altLang="zh-CN" dirty="0" smtClean="0"/>
          </a:p>
          <a:p>
            <a:endParaRPr lang="en-US" altLang="zh-CN" dirty="0"/>
          </a:p>
          <a:p>
            <a:endParaRPr lang="en-US" altLang="zh-CN" dirty="0"/>
          </a:p>
          <a:p>
            <a:pPr marL="342900" indent="-342900">
              <a:buFont typeface="Wingdings" panose="05000000000000000000" pitchFamily="2" charset="2"/>
              <a:buChar char="Ø"/>
            </a:pPr>
            <a:r>
              <a:rPr lang="en-US" altLang="zh-CN" dirty="0" smtClean="0"/>
              <a:t> </a:t>
            </a:r>
            <a:r>
              <a:rPr lang="en-US" altLang="zh-CN" dirty="0" err="1" smtClean="0"/>
              <a:t>eval</a:t>
            </a:r>
            <a:r>
              <a:rPr lang="zh-CN" altLang="en-US" dirty="0"/>
              <a:t>语句用来计算存储在字符串中的有效</a:t>
            </a:r>
            <a:r>
              <a:rPr lang="en-US" altLang="zh-CN" dirty="0"/>
              <a:t>Python</a:t>
            </a:r>
            <a:r>
              <a:rPr lang="zh-CN" altLang="en-US" dirty="0"/>
              <a:t>表达式。下面是一个简单的例子。</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
        <p:nvSpPr>
          <p:cNvPr id="4" name="矩形 3"/>
          <p:cNvSpPr/>
          <p:nvPr/>
        </p:nvSpPr>
        <p:spPr>
          <a:xfrm>
            <a:off x="899592" y="3358733"/>
            <a:ext cx="4572000" cy="646331"/>
          </a:xfrm>
          <a:prstGeom prst="rect">
            <a:avLst/>
          </a:prstGeom>
        </p:spPr>
        <p:txBody>
          <a:bodyPr>
            <a:spAutoFit/>
          </a:bodyPr>
          <a:lstStyle/>
          <a:p>
            <a:r>
              <a:rPr lang="en-US" altLang="zh-CN" dirty="0">
                <a:latin typeface="AdobeSongStd-Light"/>
              </a:rPr>
              <a:t>&gt;&gt;&gt; exec 'print "Hello World"'</a:t>
            </a:r>
          </a:p>
          <a:p>
            <a:r>
              <a:rPr lang="en-US" altLang="zh-CN" dirty="0">
                <a:latin typeface="AdobeSongStd-Light"/>
              </a:rPr>
              <a:t>Hello World</a:t>
            </a:r>
            <a:endParaRPr lang="zh-CN" altLang="en-US" dirty="0"/>
          </a:p>
        </p:txBody>
      </p:sp>
      <p:sp>
        <p:nvSpPr>
          <p:cNvPr id="5" name="矩形 4"/>
          <p:cNvSpPr/>
          <p:nvPr/>
        </p:nvSpPr>
        <p:spPr>
          <a:xfrm>
            <a:off x="906464" y="5085184"/>
            <a:ext cx="4572000" cy="646331"/>
          </a:xfrm>
          <a:prstGeom prst="rect">
            <a:avLst/>
          </a:prstGeom>
        </p:spPr>
        <p:txBody>
          <a:bodyPr>
            <a:spAutoFit/>
          </a:bodyPr>
          <a:lstStyle/>
          <a:p>
            <a:r>
              <a:rPr lang="en-US" altLang="zh-CN" dirty="0">
                <a:latin typeface="AdobeSongStd-Light"/>
              </a:rPr>
              <a:t>&gt;&gt;&gt; </a:t>
            </a:r>
            <a:r>
              <a:rPr lang="en-US" altLang="zh-CN" dirty="0" err="1">
                <a:latin typeface="AdobeSongStd-Light"/>
              </a:rPr>
              <a:t>eval</a:t>
            </a:r>
            <a:r>
              <a:rPr lang="en-US" altLang="zh-CN" dirty="0">
                <a:latin typeface="AdobeSongStd-Light"/>
              </a:rPr>
              <a:t>('2*3')</a:t>
            </a:r>
          </a:p>
          <a:p>
            <a:r>
              <a:rPr lang="en-US" altLang="zh-CN" dirty="0">
                <a:latin typeface="AdobeSongStd-Light"/>
              </a:rPr>
              <a:t>6</a:t>
            </a:r>
            <a:endParaRPr lang="zh-CN" altLang="en-US" dirty="0"/>
          </a:p>
        </p:txBody>
      </p:sp>
    </p:spTree>
    <p:extLst>
      <p:ext uri="{BB962C8B-B14F-4D97-AF65-F5344CB8AC3E}">
        <p14:creationId xmlns:p14="http://schemas.microsoft.com/office/powerpoint/2010/main" val="749672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assert</a:t>
            </a:r>
            <a:r>
              <a:rPr lang="zh-CN" altLang="en-US" dirty="0" smtClean="0"/>
              <a:t>语句</a:t>
            </a:r>
            <a:endParaRPr lang="en-US" altLang="zh-CN" dirty="0" smtClean="0"/>
          </a:p>
          <a:p>
            <a:pPr marL="342900" indent="-342900">
              <a:buFont typeface="Wingdings" panose="05000000000000000000" pitchFamily="2" charset="2"/>
              <a:buChar char="Ø"/>
            </a:pPr>
            <a:r>
              <a:rPr lang="en-US" altLang="zh-CN" dirty="0"/>
              <a:t>assert</a:t>
            </a:r>
            <a:r>
              <a:rPr lang="zh-CN" altLang="en-US" dirty="0"/>
              <a:t>语句用来声明某个条件是真的。例如，如果你非常确信某个你使用的列表中至少有一</a:t>
            </a:r>
            <a:r>
              <a:rPr lang="zh-CN" altLang="en-US" dirty="0" smtClean="0"/>
              <a:t>个元素</a:t>
            </a:r>
            <a:r>
              <a:rPr lang="zh-CN" altLang="en-US" dirty="0"/>
              <a:t>，而你想要检验这一点，并且在它非真的时候引发一个错误，那么</a:t>
            </a:r>
            <a:r>
              <a:rPr lang="en-US" altLang="zh-CN" dirty="0"/>
              <a:t>assert</a:t>
            </a:r>
            <a:r>
              <a:rPr lang="zh-CN" altLang="en-US" dirty="0"/>
              <a:t>语句是应用在</a:t>
            </a:r>
            <a:r>
              <a:rPr lang="zh-CN" altLang="en-US" dirty="0" smtClean="0"/>
              <a:t>这种</a:t>
            </a:r>
            <a:r>
              <a:rPr lang="zh-CN" altLang="en-US" dirty="0"/>
              <a:t>情形下的理想语句。当</a:t>
            </a:r>
            <a:r>
              <a:rPr lang="en-US" altLang="zh-CN" dirty="0"/>
              <a:t>assert</a:t>
            </a:r>
            <a:r>
              <a:rPr lang="zh-CN" altLang="en-US" dirty="0"/>
              <a:t>语句失败的时候，会引发一个</a:t>
            </a:r>
            <a:r>
              <a:rPr lang="en-US" altLang="zh-CN" dirty="0" err="1"/>
              <a:t>AssertionError</a:t>
            </a:r>
            <a:r>
              <a:rPr lang="zh-CN" altLang="en-US" dirty="0"/>
              <a:t>。</a:t>
            </a:r>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
        <p:nvSpPr>
          <p:cNvPr id="4" name="矩形 3"/>
          <p:cNvSpPr/>
          <p:nvPr/>
        </p:nvSpPr>
        <p:spPr>
          <a:xfrm>
            <a:off x="755576" y="3679157"/>
            <a:ext cx="4572000" cy="2308324"/>
          </a:xfrm>
          <a:prstGeom prst="rect">
            <a:avLst/>
          </a:prstGeom>
        </p:spPr>
        <p:txBody>
          <a:bodyPr>
            <a:spAutoFit/>
          </a:bodyPr>
          <a:lstStyle/>
          <a:p>
            <a:r>
              <a:rPr lang="en-US" altLang="zh-CN" dirty="0">
                <a:latin typeface="AdobeSongStd-Light"/>
              </a:rPr>
              <a:t>&gt;&gt;&gt; </a:t>
            </a:r>
            <a:r>
              <a:rPr lang="en-US" altLang="zh-CN" dirty="0" err="1">
                <a:latin typeface="AdobeSongStd-Light"/>
              </a:rPr>
              <a:t>mylist</a:t>
            </a:r>
            <a:r>
              <a:rPr lang="en-US" altLang="zh-CN" dirty="0">
                <a:latin typeface="AdobeSongStd-Light"/>
              </a:rPr>
              <a:t> = ['item']</a:t>
            </a:r>
          </a:p>
          <a:p>
            <a:r>
              <a:rPr lang="en-US" altLang="zh-CN" dirty="0">
                <a:latin typeface="AdobeSongStd-Light"/>
              </a:rPr>
              <a:t>&gt;&gt;&gt; assert </a:t>
            </a:r>
            <a:r>
              <a:rPr lang="en-US" altLang="zh-CN" dirty="0" err="1">
                <a:latin typeface="AdobeSongStd-Light"/>
              </a:rPr>
              <a:t>len</a:t>
            </a:r>
            <a:r>
              <a:rPr lang="en-US" altLang="zh-CN" dirty="0">
                <a:latin typeface="AdobeSongStd-Light"/>
              </a:rPr>
              <a:t>(</a:t>
            </a:r>
            <a:r>
              <a:rPr lang="en-US" altLang="zh-CN" dirty="0" err="1">
                <a:latin typeface="AdobeSongStd-Light"/>
              </a:rPr>
              <a:t>mylist</a:t>
            </a:r>
            <a:r>
              <a:rPr lang="en-US" altLang="zh-CN" dirty="0">
                <a:latin typeface="AdobeSongStd-Light"/>
              </a:rPr>
              <a:t>) &gt;= 1</a:t>
            </a:r>
          </a:p>
          <a:p>
            <a:r>
              <a:rPr lang="en-US" altLang="zh-CN" dirty="0">
                <a:latin typeface="AdobeSongStd-Light"/>
              </a:rPr>
              <a:t>&gt;&gt;&gt; </a:t>
            </a:r>
            <a:r>
              <a:rPr lang="en-US" altLang="zh-CN" dirty="0" err="1">
                <a:latin typeface="AdobeSongStd-Light"/>
              </a:rPr>
              <a:t>mylist.pop</a:t>
            </a:r>
            <a:r>
              <a:rPr lang="en-US" altLang="zh-CN" dirty="0">
                <a:latin typeface="AdobeSongStd-Light"/>
              </a:rPr>
              <a:t>()</a:t>
            </a:r>
          </a:p>
          <a:p>
            <a:r>
              <a:rPr lang="en-US" altLang="zh-CN" dirty="0">
                <a:latin typeface="AdobeSongStd-Light"/>
              </a:rPr>
              <a:t>'item'</a:t>
            </a:r>
          </a:p>
          <a:p>
            <a:r>
              <a:rPr lang="en-US" altLang="zh-CN" dirty="0">
                <a:latin typeface="AdobeSongStd-Light"/>
              </a:rPr>
              <a:t>&gt;&gt;&gt; assert </a:t>
            </a:r>
            <a:r>
              <a:rPr lang="en-US" altLang="zh-CN" dirty="0" err="1">
                <a:latin typeface="AdobeSongStd-Light"/>
              </a:rPr>
              <a:t>len</a:t>
            </a:r>
            <a:r>
              <a:rPr lang="en-US" altLang="zh-CN" dirty="0">
                <a:latin typeface="AdobeSongStd-Light"/>
              </a:rPr>
              <a:t>(</a:t>
            </a:r>
            <a:r>
              <a:rPr lang="en-US" altLang="zh-CN" dirty="0" err="1">
                <a:latin typeface="AdobeSongStd-Light"/>
              </a:rPr>
              <a:t>mylist</a:t>
            </a:r>
            <a:r>
              <a:rPr lang="en-US" altLang="zh-CN" dirty="0">
                <a:latin typeface="AdobeSongStd-Light"/>
              </a:rPr>
              <a:t>) &gt;= 1</a:t>
            </a:r>
          </a:p>
          <a:p>
            <a:r>
              <a:rPr lang="en-US" altLang="zh-CN" dirty="0" err="1">
                <a:latin typeface="AdobeSongStd-Light"/>
              </a:rPr>
              <a:t>Traceback</a:t>
            </a:r>
            <a:r>
              <a:rPr lang="en-US" altLang="zh-CN" dirty="0">
                <a:latin typeface="AdobeSongStd-Light"/>
              </a:rPr>
              <a:t> (most recent call last):</a:t>
            </a:r>
          </a:p>
          <a:p>
            <a:r>
              <a:rPr lang="en-US" altLang="zh-CN" dirty="0" smtClean="0">
                <a:latin typeface="AdobeSongStd-Light"/>
              </a:rPr>
              <a:t>  File </a:t>
            </a:r>
            <a:r>
              <a:rPr lang="en-US" altLang="zh-CN" dirty="0">
                <a:latin typeface="AdobeSongStd-Light"/>
              </a:rPr>
              <a:t>"&lt;</a:t>
            </a:r>
            <a:r>
              <a:rPr lang="en-US" altLang="zh-CN" dirty="0" err="1">
                <a:latin typeface="AdobeSongStd-Light"/>
              </a:rPr>
              <a:t>stdin</a:t>
            </a:r>
            <a:r>
              <a:rPr lang="en-US" altLang="zh-CN" dirty="0">
                <a:latin typeface="AdobeSongStd-Light"/>
              </a:rPr>
              <a:t>&gt;", line 1, in ?</a:t>
            </a:r>
          </a:p>
          <a:p>
            <a:r>
              <a:rPr lang="en-US" altLang="zh-CN" dirty="0" err="1">
                <a:latin typeface="AdobeSongStd-Light"/>
              </a:rPr>
              <a:t>AssertionError</a:t>
            </a:r>
            <a:endParaRPr lang="zh-CN" altLang="en-US" dirty="0"/>
          </a:p>
        </p:txBody>
      </p:sp>
    </p:spTree>
    <p:extLst>
      <p:ext uri="{BB962C8B-B14F-4D97-AF65-F5344CB8AC3E}">
        <p14:creationId xmlns:p14="http://schemas.microsoft.com/office/powerpoint/2010/main" val="180681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类和对象是面向对象编程的两个主要方面。类创建一个新类型，而对象这个类的 实例 。这</a:t>
            </a:r>
            <a:r>
              <a:rPr lang="zh-CN" altLang="en-US" dirty="0" smtClean="0"/>
              <a:t>类似于</a:t>
            </a:r>
            <a:r>
              <a:rPr lang="zh-CN" altLang="en-US" dirty="0"/>
              <a:t>你有一个</a:t>
            </a:r>
            <a:r>
              <a:rPr lang="en-US" altLang="zh-CN" dirty="0" err="1"/>
              <a:t>int</a:t>
            </a:r>
            <a:r>
              <a:rPr lang="zh-CN" altLang="en-US" dirty="0"/>
              <a:t>类型的变量，这存储整数的变量是</a:t>
            </a:r>
            <a:r>
              <a:rPr lang="en-US" altLang="zh-CN" dirty="0" err="1"/>
              <a:t>int</a:t>
            </a:r>
            <a:r>
              <a:rPr lang="zh-CN" altLang="en-US" dirty="0"/>
              <a:t>类的实例（对象）</a:t>
            </a:r>
            <a:r>
              <a:rPr lang="zh-CN" altLang="en-US" dirty="0" smtClean="0"/>
              <a:t>。</a:t>
            </a:r>
            <a:endParaRPr lang="en-US" altLang="zh-CN" dirty="0"/>
          </a:p>
          <a:p>
            <a:pPr marL="342900" indent="-342900">
              <a:buFont typeface="Wingdings" panose="05000000000000000000" pitchFamily="2" charset="2"/>
              <a:buChar char="l"/>
            </a:pPr>
            <a:r>
              <a:rPr lang="zh-CN" altLang="en-US" dirty="0" smtClean="0"/>
              <a:t>对象</a:t>
            </a:r>
            <a:r>
              <a:rPr lang="zh-CN" altLang="en-US" dirty="0"/>
              <a:t>可以使用普通</a:t>
            </a:r>
            <a:r>
              <a:rPr lang="zh-CN" altLang="en-US" dirty="0" smtClean="0"/>
              <a:t>的属于对象</a:t>
            </a:r>
            <a:r>
              <a:rPr lang="zh-CN" altLang="en-US" dirty="0"/>
              <a:t>的变量存储数据。属于一个对象或类的变量被称为域。对象</a:t>
            </a:r>
            <a:r>
              <a:rPr lang="zh-CN" altLang="en-US" dirty="0" smtClean="0"/>
              <a:t>也可以</a:t>
            </a:r>
            <a:r>
              <a:rPr lang="zh-CN" altLang="en-US" dirty="0"/>
              <a:t>使用 </a:t>
            </a:r>
            <a:r>
              <a:rPr lang="zh-CN" altLang="en-US" dirty="0" smtClean="0"/>
              <a:t>属于类</a:t>
            </a:r>
            <a:r>
              <a:rPr lang="zh-CN" altLang="en-US" dirty="0"/>
              <a:t>的函数来具有功能。这样的函数被称为类的方法。</a:t>
            </a:r>
            <a:endParaRPr lang="en-US" altLang="zh-CN" dirty="0"/>
          </a:p>
          <a:p>
            <a:pPr marL="342900" indent="-342900">
              <a:buFont typeface="Wingdings" panose="05000000000000000000" pitchFamily="2" charset="2"/>
              <a:buChar char="l"/>
            </a:pPr>
            <a:r>
              <a:rPr lang="zh-CN" altLang="en-US" dirty="0"/>
              <a:t>类使用</a:t>
            </a:r>
            <a:r>
              <a:rPr lang="en-US" altLang="zh-CN" dirty="0"/>
              <a:t>class</a:t>
            </a:r>
            <a:r>
              <a:rPr lang="zh-CN" altLang="en-US" dirty="0"/>
              <a:t>关键字创建。类的域和方法被列在一个缩进块中。</a:t>
            </a:r>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1859021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en-US" altLang="zh-CN" dirty="0" err="1"/>
              <a:t>repr</a:t>
            </a:r>
            <a:r>
              <a:rPr lang="zh-CN" altLang="en-US" dirty="0" smtClean="0"/>
              <a:t>函数</a:t>
            </a:r>
            <a:endParaRPr lang="en-US" altLang="zh-CN" dirty="0" smtClean="0"/>
          </a:p>
          <a:p>
            <a:pPr marL="342900" indent="-342900">
              <a:buFont typeface="Wingdings" panose="05000000000000000000" pitchFamily="2" charset="2"/>
              <a:buChar char="Ø"/>
            </a:pPr>
            <a:r>
              <a:rPr lang="en-US" altLang="zh-CN" dirty="0" err="1"/>
              <a:t>repr</a:t>
            </a:r>
            <a:r>
              <a:rPr lang="zh-CN" altLang="en-US" dirty="0"/>
              <a:t>函数用来取得对象的规范字符串表示。反引号（也称转换符）可以完成相同的功能。</a:t>
            </a:r>
            <a:r>
              <a:rPr lang="zh-CN" altLang="en-US" dirty="0" smtClean="0"/>
              <a:t>注意</a:t>
            </a:r>
            <a:r>
              <a:rPr lang="zh-CN" altLang="en-US" dirty="0"/>
              <a:t>，在大多数时候有</a:t>
            </a:r>
            <a:r>
              <a:rPr lang="en-US" altLang="zh-CN" dirty="0" err="1"/>
              <a:t>eval</a:t>
            </a:r>
            <a:r>
              <a:rPr lang="en-US" altLang="zh-CN" dirty="0"/>
              <a:t>(</a:t>
            </a:r>
            <a:r>
              <a:rPr lang="en-US" altLang="zh-CN" dirty="0" err="1"/>
              <a:t>repr</a:t>
            </a:r>
            <a:r>
              <a:rPr lang="en-US" altLang="zh-CN" dirty="0"/>
              <a:t>(object)) == object</a:t>
            </a:r>
            <a:r>
              <a:rPr lang="zh-CN" altLang="en-US" dirty="0" smtClean="0"/>
              <a:t>。</a:t>
            </a:r>
            <a:endParaRPr lang="en-US" altLang="zh-CN" dirty="0" smtClean="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en-US" altLang="zh-CN" dirty="0" smtClean="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en-US" altLang="zh-CN" dirty="0" smtClean="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r>
              <a:rPr lang="zh-CN" altLang="en-US" dirty="0"/>
              <a:t>基本上，</a:t>
            </a:r>
            <a:r>
              <a:rPr lang="en-US" altLang="zh-CN" dirty="0" err="1"/>
              <a:t>repr</a:t>
            </a:r>
            <a:r>
              <a:rPr lang="zh-CN" altLang="en-US" dirty="0"/>
              <a:t>函数和反引号用来获取对象的可打印的表示形式。你可以通过定义类的</a:t>
            </a:r>
            <a:r>
              <a:rPr lang="en-US" altLang="zh-CN" dirty="0"/>
              <a:t>__</a:t>
            </a:r>
            <a:r>
              <a:rPr lang="en-US" altLang="zh-CN" dirty="0" err="1"/>
              <a:t>repr</a:t>
            </a:r>
            <a:r>
              <a:rPr lang="en-US" altLang="zh-CN" dirty="0" smtClean="0"/>
              <a:t>__</a:t>
            </a:r>
            <a:r>
              <a:rPr lang="zh-CN" altLang="en-US" dirty="0" smtClean="0"/>
              <a:t>方法</a:t>
            </a:r>
            <a:r>
              <a:rPr lang="zh-CN" altLang="en-US" dirty="0"/>
              <a:t>来控制你的对象在被</a:t>
            </a:r>
            <a:r>
              <a:rPr lang="en-US" altLang="zh-CN" dirty="0" err="1"/>
              <a:t>repr</a:t>
            </a:r>
            <a:r>
              <a:rPr lang="zh-CN" altLang="en-US" dirty="0"/>
              <a:t>函数调用的时候返回的内容。</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更多</a:t>
            </a:r>
            <a:r>
              <a:rPr lang="en-US" altLang="zh-CN" dirty="0">
                <a:solidFill>
                  <a:srgbClr val="000000"/>
                </a:solidFill>
              </a:rPr>
              <a:t>Python</a:t>
            </a:r>
            <a:r>
              <a:rPr lang="zh-CN" altLang="en-US" dirty="0">
                <a:solidFill>
                  <a:srgbClr val="000000"/>
                </a:solidFill>
              </a:rPr>
              <a:t>的内容</a:t>
            </a:r>
            <a:endParaRPr lang="zh-CN" altLang="en-US" dirty="0"/>
          </a:p>
        </p:txBody>
      </p:sp>
      <p:sp>
        <p:nvSpPr>
          <p:cNvPr id="4" name="矩形 3"/>
          <p:cNvSpPr/>
          <p:nvPr/>
        </p:nvSpPr>
        <p:spPr>
          <a:xfrm>
            <a:off x="899592" y="2820298"/>
            <a:ext cx="4572000" cy="1754326"/>
          </a:xfrm>
          <a:prstGeom prst="rect">
            <a:avLst/>
          </a:prstGeom>
        </p:spPr>
        <p:txBody>
          <a:bodyPr>
            <a:spAutoFit/>
          </a:bodyPr>
          <a:lstStyle/>
          <a:p>
            <a:r>
              <a:rPr lang="en-US" altLang="zh-CN" dirty="0">
                <a:latin typeface="AdobeSongStd-Light"/>
              </a:rPr>
              <a:t>&gt;&gt;&gt; i = []</a:t>
            </a:r>
          </a:p>
          <a:p>
            <a:r>
              <a:rPr lang="en-US" altLang="zh-CN" dirty="0">
                <a:latin typeface="AdobeSongStd-Light"/>
              </a:rPr>
              <a:t>&gt;&gt;&gt; </a:t>
            </a:r>
            <a:r>
              <a:rPr lang="en-US" altLang="zh-CN" dirty="0" err="1">
                <a:latin typeface="AdobeSongStd-Light"/>
              </a:rPr>
              <a:t>i.append</a:t>
            </a:r>
            <a:r>
              <a:rPr lang="en-US" altLang="zh-CN" dirty="0">
                <a:latin typeface="AdobeSongStd-Light"/>
              </a:rPr>
              <a:t>('item')</a:t>
            </a:r>
          </a:p>
          <a:p>
            <a:r>
              <a:rPr lang="en-US" altLang="zh-CN" dirty="0">
                <a:latin typeface="AdobeSongStd-Light"/>
              </a:rPr>
              <a:t>&gt;&gt;&gt; `i`</a:t>
            </a:r>
          </a:p>
          <a:p>
            <a:r>
              <a:rPr lang="en-US" altLang="zh-CN" dirty="0">
                <a:latin typeface="AdobeSongStd-Light"/>
              </a:rPr>
              <a:t>"['item']"</a:t>
            </a:r>
          </a:p>
          <a:p>
            <a:r>
              <a:rPr lang="en-US" altLang="zh-CN" dirty="0">
                <a:latin typeface="AdobeSongStd-Light"/>
              </a:rPr>
              <a:t>&gt;&gt;&gt; </a:t>
            </a:r>
            <a:r>
              <a:rPr lang="en-US" altLang="zh-CN" dirty="0" err="1">
                <a:latin typeface="AdobeSongStd-Light"/>
              </a:rPr>
              <a:t>repr</a:t>
            </a:r>
            <a:r>
              <a:rPr lang="en-US" altLang="zh-CN" dirty="0">
                <a:latin typeface="AdobeSongStd-Light"/>
              </a:rPr>
              <a:t>(i)</a:t>
            </a:r>
          </a:p>
          <a:p>
            <a:r>
              <a:rPr lang="en-US" altLang="zh-CN" dirty="0">
                <a:latin typeface="AdobeSongStd-Light"/>
              </a:rPr>
              <a:t>"['item']"</a:t>
            </a:r>
            <a:endParaRPr lang="zh-CN" altLang="en-US" dirty="0"/>
          </a:p>
        </p:txBody>
      </p:sp>
    </p:spTree>
    <p:extLst>
      <p:ext uri="{BB962C8B-B14F-4D97-AF65-F5344CB8AC3E}">
        <p14:creationId xmlns:p14="http://schemas.microsoft.com/office/powerpoint/2010/main" val="2585646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面向对象的编程</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输入</a:t>
            </a:r>
            <a:r>
              <a:rPr lang="en-US" altLang="zh-CN" dirty="0">
                <a:solidFill>
                  <a:schemeClr val="bg1">
                    <a:lumMod val="75000"/>
                  </a:schemeClr>
                </a:solidFill>
              </a:rPr>
              <a:t>/</a:t>
            </a:r>
            <a:r>
              <a:rPr lang="zh-CN" altLang="en-US" dirty="0">
                <a:solidFill>
                  <a:schemeClr val="bg1">
                    <a:lumMod val="75000"/>
                  </a:schemeClr>
                </a:solidFill>
              </a:rPr>
              <a:t>输出</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异常</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Python</a:t>
            </a:r>
            <a:r>
              <a:rPr lang="zh-CN" altLang="en-US" dirty="0">
                <a:solidFill>
                  <a:schemeClr val="bg1">
                    <a:lumMod val="75000"/>
                  </a:schemeClr>
                </a:solidFill>
              </a:rPr>
              <a:t>标准库</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解决问题</a:t>
            </a:r>
            <a:r>
              <a:rPr lang="en-US" altLang="zh-CN" dirty="0">
                <a:solidFill>
                  <a:schemeClr val="bg1">
                    <a:lumMod val="75000"/>
                  </a:schemeClr>
                </a:solidFill>
              </a:rPr>
              <a:t>——</a:t>
            </a:r>
            <a:r>
              <a:rPr lang="zh-CN" altLang="en-US" dirty="0">
                <a:solidFill>
                  <a:schemeClr val="bg1">
                    <a:lumMod val="75000"/>
                  </a:schemeClr>
                </a:solidFill>
              </a:rPr>
              <a:t>编写一个</a:t>
            </a:r>
            <a:r>
              <a:rPr lang="en-US" altLang="zh-CN" dirty="0">
                <a:solidFill>
                  <a:schemeClr val="bg1">
                    <a:lumMod val="75000"/>
                  </a:schemeClr>
                </a:solidFill>
              </a:rPr>
              <a:t>Python</a:t>
            </a:r>
            <a:r>
              <a:rPr lang="zh-CN" altLang="en-US" dirty="0">
                <a:solidFill>
                  <a:schemeClr val="bg1">
                    <a:lumMod val="75000"/>
                  </a:schemeClr>
                </a:solidFill>
              </a:rPr>
              <a:t>脚本</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更多</a:t>
            </a:r>
            <a:r>
              <a:rPr lang="en-US" altLang="zh-CN" dirty="0">
                <a:solidFill>
                  <a:schemeClr val="bg1">
                    <a:lumMod val="75000"/>
                  </a:schemeClr>
                </a:solidFill>
              </a:rPr>
              <a:t>Python</a:t>
            </a:r>
            <a:r>
              <a:rPr lang="zh-CN" altLang="en-US" dirty="0">
                <a:solidFill>
                  <a:schemeClr val="bg1">
                    <a:lumMod val="75000"/>
                  </a:schemeClr>
                </a:solidFill>
              </a:rPr>
              <a:t>的内容</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rgbClr val="000000"/>
                </a:solidFill>
              </a:rPr>
              <a:t>接下来该学习什么？</a:t>
            </a:r>
            <a:endParaRPr lang="en-US" altLang="zh-CN" dirty="0">
              <a:solidFill>
                <a:srgbClr val="000000"/>
              </a:solidFill>
            </a:endParaRPr>
          </a:p>
        </p:txBody>
      </p:sp>
      <p:sp>
        <p:nvSpPr>
          <p:cNvPr id="4" name="标题 3"/>
          <p:cNvSpPr>
            <a:spLocks noGrp="1"/>
          </p:cNvSpPr>
          <p:nvPr>
            <p:ph type="title"/>
          </p:nvPr>
        </p:nvSpPr>
        <p:spPr/>
        <p:txBody>
          <a:bodyPr/>
          <a:lstStyle/>
          <a:p>
            <a:r>
              <a:rPr lang="en-US" altLang="zh-CN" dirty="0" smtClean="0"/>
              <a:t>Python</a:t>
            </a:r>
            <a:r>
              <a:rPr lang="zh-CN" altLang="en-US" dirty="0" smtClean="0"/>
              <a:t>简明教程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440488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How to tango with Django 1.7</a:t>
            </a:r>
          </a:p>
          <a:p>
            <a:r>
              <a:rPr lang="en-US" altLang="zh-CN" dirty="0"/>
              <a:t>    </a:t>
            </a:r>
            <a:r>
              <a:rPr lang="en-US" altLang="zh-CN" dirty="0">
                <a:hlinkClick r:id="rId2"/>
              </a:rPr>
              <a:t>http://www.tangowithdjango.com/book17/</a:t>
            </a:r>
            <a:endParaRPr lang="en-US" altLang="zh-CN" dirty="0"/>
          </a:p>
          <a:p>
            <a:pPr marL="342900" indent="-342900">
              <a:buFont typeface="Wingdings" panose="05000000000000000000" pitchFamily="2" charset="2"/>
              <a:buChar char="l"/>
            </a:pPr>
            <a:r>
              <a:rPr lang="en-US" altLang="zh-CN" dirty="0"/>
              <a:t>PDF</a:t>
            </a:r>
            <a:r>
              <a:rPr lang="zh-CN" altLang="en-US" dirty="0"/>
              <a:t>在</a:t>
            </a:r>
            <a:r>
              <a:rPr lang="en-US" altLang="zh-CN" dirty="0" err="1"/>
              <a:t>github</a:t>
            </a:r>
            <a:r>
              <a:rPr lang="zh-CN" altLang="en-US" dirty="0"/>
              <a:t>中</a:t>
            </a:r>
            <a:endParaRPr lang="en-US" altLang="zh-CN" dirty="0"/>
          </a:p>
        </p:txBody>
      </p:sp>
      <p:sp>
        <p:nvSpPr>
          <p:cNvPr id="3" name="标题 2"/>
          <p:cNvSpPr>
            <a:spLocks noGrp="1"/>
          </p:cNvSpPr>
          <p:nvPr>
            <p:ph type="title"/>
          </p:nvPr>
        </p:nvSpPr>
        <p:spPr/>
        <p:txBody>
          <a:bodyPr>
            <a:normAutofit/>
          </a:bodyPr>
          <a:lstStyle/>
          <a:p>
            <a:r>
              <a:rPr lang="zh-CN" altLang="en-US" dirty="0">
                <a:solidFill>
                  <a:srgbClr val="000000"/>
                </a:solidFill>
              </a:rPr>
              <a:t>接下来该学习什么</a:t>
            </a:r>
            <a:r>
              <a:rPr lang="zh-CN" altLang="en-US" dirty="0" smtClean="0">
                <a:solidFill>
                  <a:srgbClr val="000000"/>
                </a:solidFill>
              </a:rPr>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96952"/>
            <a:ext cx="2750443" cy="2750443"/>
          </a:xfrm>
          <a:prstGeom prst="rect">
            <a:avLst/>
          </a:prstGeom>
        </p:spPr>
      </p:pic>
    </p:spTree>
    <p:extLst>
      <p:ext uri="{BB962C8B-B14F-4D97-AF65-F5344CB8AC3E}">
        <p14:creationId xmlns:p14="http://schemas.microsoft.com/office/powerpoint/2010/main" val="311571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创建一个类</a:t>
            </a:r>
            <a:endParaRPr lang="en-US" altLang="zh-CN" dirty="0" smtClean="0"/>
          </a:p>
          <a:p>
            <a:pPr marL="342900" indent="-342900">
              <a:buFont typeface="Wingdings" panose="05000000000000000000" pitchFamily="2" charset="2"/>
              <a:buChar char="l"/>
            </a:pPr>
            <a:endParaRPr lang="en-US" altLang="zh-CN" dirty="0" smtClean="0"/>
          </a:p>
          <a:p>
            <a:r>
              <a:rPr lang="en-US" altLang="zh-CN" dirty="0" smtClean="0"/>
              <a:t># Filename: simplestclass.py</a:t>
            </a:r>
          </a:p>
          <a:p>
            <a:r>
              <a:rPr lang="en-US" altLang="zh-CN" dirty="0" smtClean="0"/>
              <a:t>class </a:t>
            </a:r>
            <a:r>
              <a:rPr lang="en-US" altLang="zh-CN" dirty="0"/>
              <a:t>Person:</a:t>
            </a:r>
          </a:p>
          <a:p>
            <a:r>
              <a:rPr lang="en-US" altLang="zh-CN" dirty="0" smtClean="0"/>
              <a:t>    pass </a:t>
            </a:r>
            <a:r>
              <a:rPr lang="en-US" altLang="zh-CN" dirty="0"/>
              <a:t># An empty block</a:t>
            </a:r>
          </a:p>
          <a:p>
            <a:r>
              <a:rPr lang="en-US" altLang="zh-CN" dirty="0"/>
              <a:t>p = Person()</a:t>
            </a:r>
          </a:p>
          <a:p>
            <a:r>
              <a:rPr lang="en-US" altLang="zh-CN" dirty="0"/>
              <a:t>print </a:t>
            </a:r>
            <a:r>
              <a:rPr lang="en-US" altLang="zh-CN" dirty="0" smtClean="0"/>
              <a:t>p</a:t>
            </a:r>
          </a:p>
          <a:p>
            <a:endParaRPr lang="en-US" altLang="zh-CN" dirty="0"/>
          </a:p>
          <a:p>
            <a:pPr marL="342900" indent="-342900">
              <a:buFont typeface="Wingdings" panose="05000000000000000000" pitchFamily="2" charset="2"/>
              <a:buChar char="l"/>
            </a:pPr>
            <a:r>
              <a:rPr lang="zh-CN" altLang="en-US" dirty="0"/>
              <a:t>我们使用了一个空白块，它由</a:t>
            </a:r>
            <a:r>
              <a:rPr lang="en-US" altLang="zh-CN" dirty="0"/>
              <a:t>pass</a:t>
            </a:r>
            <a:r>
              <a:rPr lang="zh-CN" altLang="en-US" dirty="0"/>
              <a:t>语句</a:t>
            </a:r>
            <a:r>
              <a:rPr lang="zh-CN" altLang="en-US" dirty="0" smtClean="0"/>
              <a:t>表示。</a:t>
            </a:r>
            <a:endParaRPr lang="zh-CN" altLang="en-US" dirty="0"/>
          </a:p>
        </p:txBody>
      </p:sp>
      <p:sp>
        <p:nvSpPr>
          <p:cNvPr id="3" name="标题 2"/>
          <p:cNvSpPr>
            <a:spLocks noGrp="1"/>
          </p:cNvSpPr>
          <p:nvPr>
            <p:ph type="title"/>
          </p:nvPr>
        </p:nvSpPr>
        <p:spPr/>
        <p:txBody>
          <a:bodyPr/>
          <a:lstStyle/>
          <a:p>
            <a:r>
              <a:rPr lang="zh-CN" altLang="en-US" dirty="0"/>
              <a:t>面向对象编程</a:t>
            </a:r>
          </a:p>
        </p:txBody>
      </p:sp>
      <p:sp>
        <p:nvSpPr>
          <p:cNvPr id="4" name="矩形 3"/>
          <p:cNvSpPr/>
          <p:nvPr/>
        </p:nvSpPr>
        <p:spPr>
          <a:xfrm>
            <a:off x="3787170" y="3244334"/>
            <a:ext cx="1569660" cy="369332"/>
          </a:xfrm>
          <a:prstGeom prst="rect">
            <a:avLst/>
          </a:prstGeom>
        </p:spPr>
        <p:txBody>
          <a:bodyPr wrap="none">
            <a:spAutoFit/>
          </a:bodyPr>
          <a:lstStyle/>
          <a:p>
            <a:r>
              <a:rPr lang="zh-CN" altLang="en-US" dirty="0"/>
              <a:t>面向对象编程</a:t>
            </a:r>
          </a:p>
        </p:txBody>
      </p:sp>
    </p:spTree>
    <p:extLst>
      <p:ext uri="{BB962C8B-B14F-4D97-AF65-F5344CB8AC3E}">
        <p14:creationId xmlns:p14="http://schemas.microsoft.com/office/powerpoint/2010/main" val="406892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对象的</a:t>
            </a:r>
            <a:r>
              <a:rPr lang="zh-CN" altLang="en-US" dirty="0" smtClean="0"/>
              <a:t>方法</a:t>
            </a:r>
            <a:endParaRPr lang="en-US" altLang="zh-CN" dirty="0" smtClean="0"/>
          </a:p>
          <a:p>
            <a:r>
              <a:rPr lang="zh-CN" altLang="en-US" dirty="0" smtClean="0"/>
              <a:t>    我们</a:t>
            </a:r>
            <a:r>
              <a:rPr lang="zh-CN" altLang="en-US" dirty="0"/>
              <a:t>已经讨论了类</a:t>
            </a:r>
            <a:r>
              <a:rPr lang="en-US" altLang="zh-CN" dirty="0"/>
              <a:t>/</a:t>
            </a:r>
            <a:r>
              <a:rPr lang="zh-CN" altLang="en-US" dirty="0"/>
              <a:t>对象可以拥有像函数一样的方法，这些方法与函数的区别只是一个额外</a:t>
            </a:r>
            <a:r>
              <a:rPr lang="zh-CN" altLang="en-US" dirty="0" smtClean="0"/>
              <a:t>的</a:t>
            </a:r>
            <a:r>
              <a:rPr lang="en-US" altLang="zh-CN" dirty="0" smtClean="0"/>
              <a:t>self</a:t>
            </a:r>
            <a:r>
              <a:rPr lang="zh-CN" altLang="en-US" dirty="0"/>
              <a:t>变量</a:t>
            </a:r>
            <a:r>
              <a:rPr lang="zh-CN" altLang="en-US" dirty="0" smtClean="0"/>
              <a:t>。</a:t>
            </a:r>
            <a:endParaRPr lang="en-US" altLang="zh-CN" dirty="0" smtClean="0"/>
          </a:p>
          <a:p>
            <a:endParaRPr lang="en-US" altLang="zh-CN" dirty="0"/>
          </a:p>
          <a:p>
            <a:r>
              <a:rPr lang="en-US" altLang="zh-CN" dirty="0"/>
              <a:t># Filename: method.py</a:t>
            </a:r>
          </a:p>
          <a:p>
            <a:r>
              <a:rPr lang="en-US" altLang="zh-CN" dirty="0"/>
              <a:t>class Person:</a:t>
            </a:r>
          </a:p>
          <a:p>
            <a:r>
              <a:rPr lang="en-US" altLang="zh-CN" dirty="0" smtClean="0"/>
              <a:t>    </a:t>
            </a:r>
            <a:r>
              <a:rPr lang="en-US" altLang="zh-CN" dirty="0" err="1" smtClean="0"/>
              <a:t>def</a:t>
            </a:r>
            <a:r>
              <a:rPr lang="en-US" altLang="zh-CN" dirty="0" smtClean="0"/>
              <a:t> </a:t>
            </a:r>
            <a:r>
              <a:rPr lang="en-US" altLang="zh-CN" dirty="0" err="1"/>
              <a:t>sayHi</a:t>
            </a:r>
            <a:r>
              <a:rPr lang="en-US" altLang="zh-CN" dirty="0"/>
              <a:t>(self):</a:t>
            </a:r>
          </a:p>
          <a:p>
            <a:r>
              <a:rPr lang="en-US" altLang="zh-CN" dirty="0" smtClean="0"/>
              <a:t>        print </a:t>
            </a:r>
            <a:r>
              <a:rPr lang="en-US" altLang="zh-CN" dirty="0"/>
              <a:t>'Hello, how are you?'</a:t>
            </a:r>
          </a:p>
          <a:p>
            <a:r>
              <a:rPr lang="en-US" altLang="zh-CN" dirty="0"/>
              <a:t>p = Person()</a:t>
            </a:r>
          </a:p>
          <a:p>
            <a:r>
              <a:rPr lang="en-US" altLang="zh-CN" dirty="0" err="1"/>
              <a:t>p.sayHi</a:t>
            </a:r>
            <a:r>
              <a:rPr lang="en-US" altLang="zh-CN" dirty="0"/>
              <a:t>()</a:t>
            </a:r>
          </a:p>
          <a:p>
            <a:r>
              <a:rPr lang="en-US" altLang="zh-CN" dirty="0"/>
              <a:t># This short example can also be written as Person().</a:t>
            </a:r>
            <a:r>
              <a:rPr lang="en-US" altLang="zh-CN" dirty="0" err="1"/>
              <a:t>sayHi</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38719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en-US" altLang="zh-CN" dirty="0" smtClean="0"/>
              <a:t>self</a:t>
            </a:r>
          </a:p>
          <a:p>
            <a:pPr marL="800100" lvl="1" indent="-342900">
              <a:buFont typeface="Wingdings" panose="05000000000000000000" pitchFamily="2" charset="2"/>
              <a:buChar char="Ø"/>
            </a:pPr>
            <a:r>
              <a:rPr lang="zh-CN" altLang="en-US" dirty="0" smtClean="0"/>
              <a:t>类</a:t>
            </a:r>
            <a:r>
              <a:rPr lang="zh-CN" altLang="en-US" dirty="0"/>
              <a:t>的方法与普通的函数只有一个特别的区别</a:t>
            </a:r>
            <a:r>
              <a:rPr lang="en-US" altLang="zh-CN" dirty="0"/>
              <a:t>——</a:t>
            </a:r>
            <a:r>
              <a:rPr lang="zh-CN" altLang="en-US" dirty="0"/>
              <a:t>它们必须有一个额外的第一个参数名称，</a:t>
            </a:r>
            <a:r>
              <a:rPr lang="zh-CN" altLang="en-US" dirty="0" smtClean="0"/>
              <a:t>但是在</a:t>
            </a:r>
            <a:r>
              <a:rPr lang="zh-CN" altLang="en-US" dirty="0"/>
              <a:t>调用这个方法的时候你不为这个参数赋值，</a:t>
            </a:r>
            <a:r>
              <a:rPr lang="en-US" altLang="zh-CN" dirty="0"/>
              <a:t>Python</a:t>
            </a:r>
            <a:r>
              <a:rPr lang="zh-CN" altLang="en-US" dirty="0"/>
              <a:t>会提供这个值</a:t>
            </a:r>
            <a:r>
              <a:rPr lang="zh-CN" altLang="en-US" dirty="0" smtClean="0"/>
              <a:t>。</a:t>
            </a:r>
            <a:endParaRPr lang="en-US" altLang="zh-CN" dirty="0" smtClean="0"/>
          </a:p>
          <a:p>
            <a:pPr marL="800100" lvl="1" indent="-342900">
              <a:buFont typeface="Wingdings" panose="05000000000000000000" pitchFamily="2" charset="2"/>
              <a:buChar char="Ø"/>
            </a:pPr>
            <a:r>
              <a:rPr lang="zh-CN" altLang="en-US" dirty="0" smtClean="0"/>
              <a:t>这个</a:t>
            </a:r>
            <a:r>
              <a:rPr lang="zh-CN" altLang="en-US" dirty="0"/>
              <a:t>特别的变量指对象</a:t>
            </a:r>
            <a:r>
              <a:rPr lang="zh-CN" altLang="en-US" dirty="0" smtClean="0"/>
              <a:t>本身</a:t>
            </a:r>
            <a:r>
              <a:rPr lang="zh-CN" altLang="en-US" dirty="0"/>
              <a:t>，按照惯例它的名称是</a:t>
            </a:r>
            <a:r>
              <a:rPr lang="en-US" altLang="zh-CN" dirty="0"/>
              <a:t>self</a:t>
            </a:r>
            <a:r>
              <a:rPr lang="zh-CN" altLang="en-US" dirty="0" smtClean="0"/>
              <a:t>。</a:t>
            </a:r>
            <a:endParaRPr lang="en-US" altLang="zh-CN" dirty="0"/>
          </a:p>
          <a:p>
            <a:pPr marL="800100" lvl="1" indent="-342900">
              <a:buFont typeface="Wingdings" panose="05000000000000000000" pitchFamily="2" charset="2"/>
              <a:buChar char="Ø"/>
            </a:pPr>
            <a:endParaRPr lang="en-US" altLang="zh-CN" dirty="0" smtClean="0"/>
          </a:p>
          <a:p>
            <a:r>
              <a:rPr lang="en-US" altLang="zh-CN" dirty="0"/>
              <a:t># Filename: method.py</a:t>
            </a:r>
          </a:p>
          <a:p>
            <a:r>
              <a:rPr lang="en-US" altLang="zh-CN" dirty="0"/>
              <a:t>class Person:</a:t>
            </a:r>
          </a:p>
          <a:p>
            <a:r>
              <a:rPr lang="en-US" altLang="zh-CN" dirty="0"/>
              <a:t>    </a:t>
            </a:r>
            <a:r>
              <a:rPr lang="en-US" altLang="zh-CN" dirty="0" err="1"/>
              <a:t>def</a:t>
            </a:r>
            <a:r>
              <a:rPr lang="en-US" altLang="zh-CN" dirty="0"/>
              <a:t> </a:t>
            </a:r>
            <a:r>
              <a:rPr lang="en-US" altLang="zh-CN" dirty="0" err="1"/>
              <a:t>sayHi</a:t>
            </a:r>
            <a:r>
              <a:rPr lang="en-US" altLang="zh-CN" dirty="0"/>
              <a:t>(</a:t>
            </a:r>
            <a:r>
              <a:rPr lang="en-US" altLang="zh-CN" b="1" i="1" u="sng" dirty="0"/>
              <a:t>self</a:t>
            </a:r>
            <a:r>
              <a:rPr lang="en-US" altLang="zh-CN" dirty="0"/>
              <a:t>):</a:t>
            </a:r>
          </a:p>
          <a:p>
            <a:r>
              <a:rPr lang="en-US" altLang="zh-CN" dirty="0"/>
              <a:t>        print 'Hello, how are you?'</a:t>
            </a:r>
          </a:p>
          <a:p>
            <a:r>
              <a:rPr lang="en-US" altLang="zh-CN" dirty="0"/>
              <a:t>p = Person()</a:t>
            </a:r>
          </a:p>
          <a:p>
            <a:r>
              <a:rPr lang="en-US" altLang="zh-CN" dirty="0" err="1"/>
              <a:t>p.sayHi</a:t>
            </a:r>
            <a:r>
              <a:rPr lang="en-US" altLang="zh-CN" dirty="0"/>
              <a:t>()</a:t>
            </a:r>
          </a:p>
          <a:p>
            <a:r>
              <a:rPr lang="en-US" altLang="zh-CN" dirty="0"/>
              <a:t># This short example can also be written as Person().</a:t>
            </a:r>
            <a:r>
              <a:rPr lang="en-US" altLang="zh-CN" dirty="0" err="1"/>
              <a:t>sayHi</a:t>
            </a:r>
            <a:r>
              <a:rPr lang="en-US" altLang="zh-CN" dirty="0"/>
              <a:t>()</a:t>
            </a:r>
            <a:endParaRPr lang="zh-CN" altLang="en-US" dirty="0"/>
          </a:p>
          <a:p>
            <a:pPr marL="800100" lvl="1" indent="-342900">
              <a:buFont typeface="Wingdings" panose="05000000000000000000" pitchFamily="2" charset="2"/>
              <a:buChar char="Ø"/>
            </a:pPr>
            <a:endParaRPr lang="en-US" altLang="zh-CN" dirty="0" smtClean="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15856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20000"/>
          </a:bodyPr>
          <a:lstStyle/>
          <a:p>
            <a:pPr marL="342900" indent="-342900">
              <a:buFont typeface="Wingdings" panose="05000000000000000000" pitchFamily="2" charset="2"/>
              <a:buChar char="l"/>
            </a:pPr>
            <a:r>
              <a:rPr lang="en-US" altLang="zh-CN" dirty="0"/>
              <a:t>__</a:t>
            </a:r>
            <a:r>
              <a:rPr lang="en-US" altLang="zh-CN" dirty="0" err="1"/>
              <a:t>init</a:t>
            </a:r>
            <a:r>
              <a:rPr lang="en-US" altLang="zh-CN" dirty="0"/>
              <a:t>__</a:t>
            </a:r>
            <a:r>
              <a:rPr lang="zh-CN" altLang="en-US" dirty="0" smtClean="0"/>
              <a:t>方法</a:t>
            </a:r>
            <a:endParaRPr lang="en-US" altLang="zh-CN" dirty="0" smtClean="0"/>
          </a:p>
          <a:p>
            <a:pPr marL="800100" lvl="1" indent="-342900">
              <a:buFont typeface="Wingdings" panose="05000000000000000000" pitchFamily="2" charset="2"/>
              <a:buChar char="Ø"/>
            </a:pPr>
            <a:r>
              <a:rPr lang="en-US" altLang="zh-CN" dirty="0"/>
              <a:t>__</a:t>
            </a:r>
            <a:r>
              <a:rPr lang="en-US" altLang="zh-CN" dirty="0" err="1"/>
              <a:t>init</a:t>
            </a:r>
            <a:r>
              <a:rPr lang="en-US" altLang="zh-CN" dirty="0"/>
              <a:t>__</a:t>
            </a:r>
            <a:r>
              <a:rPr lang="zh-CN" altLang="en-US" dirty="0"/>
              <a:t>方法在类的一个对象被建立时，马上运行。这个方法可以用来对你的对象做一些你</a:t>
            </a:r>
            <a:r>
              <a:rPr lang="zh-CN" altLang="en-US" dirty="0" smtClean="0"/>
              <a:t>希望</a:t>
            </a:r>
            <a:r>
              <a:rPr lang="zh-CN" altLang="en-US" dirty="0"/>
              <a:t>的 初始化 </a:t>
            </a:r>
            <a:r>
              <a:rPr lang="zh-CN" altLang="en-US" dirty="0" smtClean="0"/>
              <a:t>。</a:t>
            </a:r>
            <a:endParaRPr lang="en-US" altLang="zh-CN" dirty="0" smtClean="0"/>
          </a:p>
          <a:p>
            <a:pPr marL="800100" lvl="1" indent="-342900">
              <a:buFont typeface="Wingdings" panose="05000000000000000000" pitchFamily="2" charset="2"/>
              <a:buChar char="Ø"/>
            </a:pPr>
            <a:r>
              <a:rPr lang="en-US" altLang="zh-CN" dirty="0"/>
              <a:t>__</a:t>
            </a:r>
            <a:r>
              <a:rPr lang="en-US" altLang="zh-CN" dirty="0" err="1"/>
              <a:t>init</a:t>
            </a:r>
            <a:r>
              <a:rPr lang="en-US" altLang="zh-CN" dirty="0"/>
              <a:t>__</a:t>
            </a:r>
            <a:r>
              <a:rPr lang="zh-CN" altLang="en-US" dirty="0" smtClean="0"/>
              <a:t>方法是类的构造函数。</a:t>
            </a:r>
            <a:endParaRPr lang="en-US" altLang="zh-CN" dirty="0" smtClean="0"/>
          </a:p>
          <a:p>
            <a:pPr marL="800100" lvl="1" indent="-342900">
              <a:buFont typeface="Wingdings" panose="05000000000000000000" pitchFamily="2" charset="2"/>
              <a:buChar char="Ø"/>
            </a:pPr>
            <a:r>
              <a:rPr lang="zh-CN" altLang="en-US" dirty="0"/>
              <a:t>注意，这个名称的开始和结尾都是双下划线</a:t>
            </a:r>
            <a:r>
              <a:rPr lang="zh-CN" altLang="en-US" dirty="0" smtClean="0"/>
              <a:t>。</a:t>
            </a:r>
            <a:endParaRPr lang="en-US" altLang="zh-CN" dirty="0" smtClean="0"/>
          </a:p>
          <a:p>
            <a:endParaRPr lang="en-US" altLang="zh-CN" dirty="0" smtClean="0"/>
          </a:p>
          <a:p>
            <a:r>
              <a:rPr lang="en-US" altLang="zh-CN" dirty="0" smtClean="0"/>
              <a:t># </a:t>
            </a:r>
            <a:r>
              <a:rPr lang="en-US" altLang="zh-CN" dirty="0"/>
              <a:t>Filename: class_init.py</a:t>
            </a:r>
          </a:p>
          <a:p>
            <a:r>
              <a:rPr lang="en-US" altLang="zh-CN" dirty="0"/>
              <a:t>class Person:</a:t>
            </a:r>
          </a:p>
          <a:p>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 name):</a:t>
            </a:r>
          </a:p>
          <a:p>
            <a:r>
              <a:rPr lang="en-US" altLang="zh-CN" dirty="0" smtClean="0"/>
              <a:t>        self.name </a:t>
            </a:r>
            <a:r>
              <a:rPr lang="en-US" altLang="zh-CN" dirty="0"/>
              <a:t>= name</a:t>
            </a:r>
          </a:p>
          <a:p>
            <a:r>
              <a:rPr lang="en-US" altLang="zh-CN" dirty="0" smtClean="0"/>
              <a:t>    </a:t>
            </a:r>
            <a:r>
              <a:rPr lang="en-US" altLang="zh-CN" dirty="0" err="1" smtClean="0"/>
              <a:t>def</a:t>
            </a:r>
            <a:r>
              <a:rPr lang="en-US" altLang="zh-CN" dirty="0" smtClean="0"/>
              <a:t> </a:t>
            </a:r>
            <a:r>
              <a:rPr lang="en-US" altLang="zh-CN" dirty="0" err="1"/>
              <a:t>sayHi</a:t>
            </a:r>
            <a:r>
              <a:rPr lang="en-US" altLang="zh-CN" dirty="0"/>
              <a:t>(self):</a:t>
            </a:r>
          </a:p>
          <a:p>
            <a:r>
              <a:rPr lang="en-US" altLang="zh-CN" dirty="0" smtClean="0"/>
              <a:t>        print </a:t>
            </a:r>
            <a:r>
              <a:rPr lang="en-US" altLang="zh-CN" dirty="0"/>
              <a:t>'Hello, my name is', self.name</a:t>
            </a:r>
          </a:p>
          <a:p>
            <a:r>
              <a:rPr lang="en-US" altLang="zh-CN" dirty="0"/>
              <a:t>p = Person('</a:t>
            </a:r>
            <a:r>
              <a:rPr lang="en-US" altLang="zh-CN" dirty="0" err="1"/>
              <a:t>Swaroop</a:t>
            </a:r>
            <a:r>
              <a:rPr lang="en-US" altLang="zh-CN" dirty="0"/>
              <a:t>')</a:t>
            </a:r>
          </a:p>
          <a:p>
            <a:r>
              <a:rPr lang="en-US" altLang="zh-CN" dirty="0" err="1"/>
              <a:t>p.sayHi</a:t>
            </a:r>
            <a:r>
              <a:rPr lang="en-US" altLang="zh-CN" dirty="0"/>
              <a:t>()</a:t>
            </a:r>
          </a:p>
          <a:p>
            <a:r>
              <a:rPr lang="en-US" altLang="zh-CN" dirty="0"/>
              <a:t># This short example can also be written as Person('</a:t>
            </a:r>
            <a:r>
              <a:rPr lang="en-US" altLang="zh-CN" dirty="0" err="1"/>
              <a:t>Swaroop</a:t>
            </a:r>
            <a:r>
              <a:rPr lang="en-US" altLang="zh-CN" dirty="0"/>
              <a:t>').</a:t>
            </a:r>
            <a:r>
              <a:rPr lang="en-US" altLang="zh-CN" dirty="0" err="1"/>
              <a:t>sayHi</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面向对象编程</a:t>
            </a:r>
          </a:p>
        </p:txBody>
      </p:sp>
    </p:spTree>
    <p:extLst>
      <p:ext uri="{BB962C8B-B14F-4D97-AF65-F5344CB8AC3E}">
        <p14:creationId xmlns:p14="http://schemas.microsoft.com/office/powerpoint/2010/main" val="738241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4771</Words>
  <Application>Microsoft Office PowerPoint</Application>
  <PresentationFormat>全屏显示(4:3)</PresentationFormat>
  <Paragraphs>625</Paragraphs>
  <Slides>52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思源黑体 CN Light</vt:lpstr>
      <vt:lpstr>AdobeSongStd-Light</vt:lpstr>
      <vt:lpstr>Calibri</vt:lpstr>
      <vt:lpstr>Wingdings</vt:lpstr>
      <vt:lpstr>Times New Roman</vt:lpstr>
      <vt:lpstr>Source Han Sans Light</vt:lpstr>
      <vt:lpstr>腾祥嘉丽线黑简</vt:lpstr>
      <vt:lpstr>Arial</vt:lpstr>
      <vt:lpstr>Open Sans Light</vt:lpstr>
      <vt:lpstr>宋体</vt:lpstr>
      <vt:lpstr>Office 主题​​</vt:lpstr>
      <vt:lpstr>Python简明教程(二)</vt:lpstr>
      <vt:lpstr>Python简明教程(二)</vt:lpstr>
      <vt:lpstr>Python简明教程(二)</vt:lpstr>
      <vt:lpstr>面向对象编程</vt:lpstr>
      <vt:lpstr>面向对象编程</vt:lpstr>
      <vt:lpstr>面向对象编程</vt:lpstr>
      <vt:lpstr>面向对象编程</vt:lpstr>
      <vt:lpstr>面向对象编程</vt:lpstr>
      <vt:lpstr>面向对象编程</vt:lpstr>
      <vt:lpstr>面向对象编程</vt:lpstr>
      <vt:lpstr>面向对象编程</vt:lpstr>
      <vt:lpstr>面向对象编程</vt:lpstr>
      <vt:lpstr>面向对象编程</vt:lpstr>
      <vt:lpstr>面向对象编程</vt:lpstr>
      <vt:lpstr>面向对象编程</vt:lpstr>
      <vt:lpstr>Python简明教程(二)</vt:lpstr>
      <vt:lpstr>输入/输出</vt:lpstr>
      <vt:lpstr>输入/输出</vt:lpstr>
      <vt:lpstr>输入/输出</vt:lpstr>
      <vt:lpstr>输入/输出</vt:lpstr>
      <vt:lpstr>输入/输出</vt:lpstr>
      <vt:lpstr>Python简明教程(二)</vt:lpstr>
      <vt:lpstr>异常</vt:lpstr>
      <vt:lpstr>异常</vt:lpstr>
      <vt:lpstr>异常</vt:lpstr>
      <vt:lpstr>异常</vt:lpstr>
      <vt:lpstr>异常</vt:lpstr>
      <vt:lpstr>异常</vt:lpstr>
      <vt:lpstr>异常</vt:lpstr>
      <vt:lpstr>异常</vt:lpstr>
      <vt:lpstr>Python简明教程(二)</vt:lpstr>
      <vt:lpstr>Python标准库</vt:lpstr>
      <vt:lpstr>Python标准库</vt:lpstr>
      <vt:lpstr>Python标准库</vt:lpstr>
      <vt:lpstr>Python标准库</vt:lpstr>
      <vt:lpstr>解决问题——编写一个Python脚本</vt:lpstr>
      <vt:lpstr>解决问题——编写一个Python脚本</vt:lpstr>
      <vt:lpstr>解决问题——编写一个Python脚本</vt:lpstr>
      <vt:lpstr>解决问题——编写一个Python脚本</vt:lpstr>
      <vt:lpstr>解决问题——编写一个Python脚本</vt:lpstr>
      <vt:lpstr>解决问题——编写一个Python脚本</vt:lpstr>
      <vt:lpstr>解决问题——编写一个Python脚本</vt:lpstr>
      <vt:lpstr>Python简明教程(二)</vt:lpstr>
      <vt:lpstr>更多Python的内容</vt:lpstr>
      <vt:lpstr>更多Python的内容</vt:lpstr>
      <vt:lpstr>更多Python的内容</vt:lpstr>
      <vt:lpstr>更多Python的内容</vt:lpstr>
      <vt:lpstr>更多Python的内容</vt:lpstr>
      <vt:lpstr>更多Python的内容</vt:lpstr>
      <vt:lpstr>更多Python的内容</vt:lpstr>
      <vt:lpstr>Python简明教程(二)</vt:lpstr>
      <vt:lpstr>接下来该学习什么？</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71</cp:revision>
  <dcterms:created xsi:type="dcterms:W3CDTF">2016-11-29T04:36:55Z</dcterms:created>
  <dcterms:modified xsi:type="dcterms:W3CDTF">2017-03-22T23:44:55Z</dcterms:modified>
</cp:coreProperties>
</file>