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media/image13.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4"/>
  </p:notesMasterIdLst>
  <p:sldIdLst>
    <p:sldId id="256" r:id="rId2"/>
    <p:sldId id="262" r:id="rId3"/>
    <p:sldId id="264"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3" r:id="rId20"/>
    <p:sldId id="265" r:id="rId21"/>
    <p:sldId id="266" r:id="rId22"/>
    <p:sldId id="282" r:id="rId23"/>
    <p:sldId id="283" r:id="rId24"/>
    <p:sldId id="284" r:id="rId25"/>
    <p:sldId id="286" r:id="rId26"/>
    <p:sldId id="287" r:id="rId27"/>
    <p:sldId id="288" r:id="rId28"/>
    <p:sldId id="289" r:id="rId29"/>
    <p:sldId id="290" r:id="rId30"/>
    <p:sldId id="285" r:id="rId31"/>
    <p:sldId id="294" r:id="rId32"/>
    <p:sldId id="292" r:id="rId33"/>
    <p:sldId id="291" r:id="rId34"/>
    <p:sldId id="296" r:id="rId35"/>
    <p:sldId id="297" r:id="rId36"/>
    <p:sldId id="299" r:id="rId37"/>
    <p:sldId id="298" r:id="rId38"/>
    <p:sldId id="305" r:id="rId39"/>
    <p:sldId id="302" r:id="rId40"/>
    <p:sldId id="310" r:id="rId41"/>
    <p:sldId id="306" r:id="rId42"/>
    <p:sldId id="307" r:id="rId43"/>
    <p:sldId id="304" r:id="rId44"/>
    <p:sldId id="311" r:id="rId45"/>
    <p:sldId id="308" r:id="rId46"/>
    <p:sldId id="295" r:id="rId47"/>
    <p:sldId id="312" r:id="rId48"/>
    <p:sldId id="351" r:id="rId49"/>
    <p:sldId id="313" r:id="rId50"/>
    <p:sldId id="314" r:id="rId51"/>
    <p:sldId id="315" r:id="rId52"/>
    <p:sldId id="316" r:id="rId53"/>
    <p:sldId id="318" r:id="rId54"/>
    <p:sldId id="317" r:id="rId55"/>
    <p:sldId id="320" r:id="rId56"/>
    <p:sldId id="321" r:id="rId57"/>
    <p:sldId id="319" r:id="rId58"/>
    <p:sldId id="323" r:id="rId59"/>
    <p:sldId id="322"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Lst>
  <p:sldSz cx="9144000" cy="6858000" type="screen4x3"/>
  <p:notesSz cx="6858000" cy="9144000"/>
  <p:embeddedFontLst>
    <p:embeddedFont>
      <p:font typeface="Open Sans Light" panose="020B0604020202020204" charset="0"/>
      <p:regular r:id="rId105"/>
    </p:embeddedFont>
    <p:embeddedFont>
      <p:font typeface="腾祥嘉丽线黑简" panose="02010600030101010101" charset="-122"/>
      <p:regular r:id="rId106"/>
    </p:embeddedFont>
    <p:embeddedFont>
      <p:font typeface="Comic Sans MS" panose="030F0702030302020204" pitchFamily="66" charset="0"/>
      <p:regular r:id="rId107"/>
      <p:bold r:id="rId108"/>
      <p:italic r:id="rId109"/>
      <p:boldItalic r:id="rId110"/>
    </p:embeddedFont>
    <p:embeddedFont>
      <p:font typeface="Gill Sans MT" panose="020B0502020104020203" pitchFamily="34" charset="0"/>
      <p:regular r:id="rId111"/>
      <p:bold r:id="rId112"/>
      <p:italic r:id="rId113"/>
      <p:boldItalic r:id="rId114"/>
    </p:embeddedFont>
    <p:embeddedFont>
      <p:font typeface="Tahoma" panose="020B0604030504040204" pitchFamily="34" charset="0"/>
      <p:regular r:id="rId115"/>
      <p:bold r:id="rId116"/>
    </p:embeddedFont>
    <p:embeddedFont>
      <p:font typeface="Calibri" panose="020F0502020204030204" pitchFamily="34" charset="0"/>
      <p:regular r:id="rId117"/>
      <p:bold r:id="rId118"/>
      <p:italic r:id="rId119"/>
      <p:boldItalic r:id="rId120"/>
    </p:embeddedFont>
    <p:embeddedFont>
      <p:font typeface="MS PGothic" panose="020B0600070205080204" pitchFamily="34" charset="-128"/>
      <p:regular r:id="rId1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2017/4/2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58</a:t>
            </a:fld>
            <a:endParaRPr lang="zh-CN" altLang="en-US"/>
          </a:p>
        </p:txBody>
      </p:sp>
    </p:spTree>
    <p:extLst>
      <p:ext uri="{BB962C8B-B14F-4D97-AF65-F5344CB8AC3E}">
        <p14:creationId xmlns:p14="http://schemas.microsoft.com/office/powerpoint/2010/main" val="238199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78</a:t>
            </a:fld>
            <a:endParaRPr lang="zh-CN" altLang="en-US"/>
          </a:p>
        </p:txBody>
      </p:sp>
    </p:spTree>
    <p:extLst>
      <p:ext uri="{BB962C8B-B14F-4D97-AF65-F5344CB8AC3E}">
        <p14:creationId xmlns:p14="http://schemas.microsoft.com/office/powerpoint/2010/main" val="3789820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2017/4/2</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2017/4/2</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2017/4/2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2017/4/2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docs.djangoproject.com/en/dev/intro/tutorial0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en.wikipedia.org/wiki/Uniform_resource_locato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djangoproject.com/en/1.7/ref/templates/" TargetMode="External"/><Relationship Id="rId2" Type="http://schemas.openxmlformats.org/officeDocument/2006/relationships/hyperlink" Target="http://www.techrepublic.com/blog/web-designer/effective-design-principles-for-web-designers-repetitio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Django</a:t>
            </a:r>
            <a:r>
              <a:rPr lang="zh-CN" altLang="en-US" dirty="0" smtClean="0"/>
              <a:t>开发教程</a:t>
            </a:r>
            <a:r>
              <a:rPr lang="en-US" altLang="zh-CN" dirty="0" smtClean="0"/>
              <a:t>(</a:t>
            </a:r>
            <a:r>
              <a:rPr lang="zh-CN" altLang="en-US" dirty="0" smtClean="0"/>
              <a:t>一</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2017-4-1</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报文格式</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9"/>
          <p:cNvSpPr txBox="1">
            <a:spLocks noChangeArrowheads="1"/>
          </p:cNvSpPr>
          <p:nvPr/>
        </p:nvSpPr>
        <p:spPr bwMode="auto">
          <a:xfrm>
            <a:off x="6944916" y="1873994"/>
            <a:ext cx="1030287"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request</a:t>
            </a:r>
          </a:p>
          <a:p>
            <a:pPr>
              <a:lnSpc>
                <a:spcPct val="90000"/>
              </a:lnSpc>
              <a:spcBef>
                <a:spcPct val="0"/>
              </a:spcBef>
            </a:pPr>
            <a:r>
              <a:rPr lang="en-US" altLang="zh-CN">
                <a:solidFill>
                  <a:srgbClr val="CC0000"/>
                </a:solidFill>
              </a:rPr>
              <a:t>line</a:t>
            </a:r>
          </a:p>
        </p:txBody>
      </p:sp>
      <p:sp>
        <p:nvSpPr>
          <p:cNvPr id="5" name="Text Box 11"/>
          <p:cNvSpPr txBox="1">
            <a:spLocks noChangeArrowheads="1"/>
          </p:cNvSpPr>
          <p:nvPr/>
        </p:nvSpPr>
        <p:spPr bwMode="auto">
          <a:xfrm>
            <a:off x="6940153" y="2889994"/>
            <a:ext cx="9747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header</a:t>
            </a:r>
          </a:p>
          <a:p>
            <a:pPr>
              <a:lnSpc>
                <a:spcPct val="90000"/>
              </a:lnSpc>
              <a:spcBef>
                <a:spcPct val="0"/>
              </a:spcBef>
            </a:pPr>
            <a:r>
              <a:rPr lang="en-US" altLang="zh-CN">
                <a:solidFill>
                  <a:srgbClr val="CC0000"/>
                </a:solidFill>
              </a:rPr>
              <a:t>lines</a:t>
            </a:r>
          </a:p>
        </p:txBody>
      </p:sp>
      <p:sp>
        <p:nvSpPr>
          <p:cNvPr id="6" name="Rectangle 12"/>
          <p:cNvSpPr>
            <a:spLocks noChangeArrowheads="1"/>
          </p:cNvSpPr>
          <p:nvPr/>
        </p:nvSpPr>
        <p:spPr bwMode="auto">
          <a:xfrm>
            <a:off x="6555978" y="2459781"/>
            <a:ext cx="346075" cy="18192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Rectangle 13"/>
          <p:cNvSpPr>
            <a:spLocks noChangeArrowheads="1"/>
          </p:cNvSpPr>
          <p:nvPr/>
        </p:nvSpPr>
        <p:spPr bwMode="auto">
          <a:xfrm>
            <a:off x="6422628" y="2408981"/>
            <a:ext cx="290513" cy="201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8" name="Rectangle 15"/>
          <p:cNvSpPr>
            <a:spLocks noChangeArrowheads="1"/>
          </p:cNvSpPr>
          <p:nvPr/>
        </p:nvSpPr>
        <p:spPr bwMode="auto">
          <a:xfrm>
            <a:off x="6790928" y="4515594"/>
            <a:ext cx="712788" cy="1216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9" name="Text Box 16"/>
          <p:cNvSpPr txBox="1">
            <a:spLocks noChangeArrowheads="1"/>
          </p:cNvSpPr>
          <p:nvPr/>
        </p:nvSpPr>
        <p:spPr bwMode="auto">
          <a:xfrm>
            <a:off x="6941741" y="5080744"/>
            <a:ext cx="735012"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a:solidFill>
                  <a:srgbClr val="CC0000"/>
                </a:solidFill>
              </a:rPr>
              <a:t>body</a:t>
            </a:r>
          </a:p>
        </p:txBody>
      </p:sp>
      <p:sp>
        <p:nvSpPr>
          <p:cNvPr id="10" name="Rectangle 20"/>
          <p:cNvSpPr>
            <a:spLocks noChangeArrowheads="1"/>
          </p:cNvSpPr>
          <p:nvPr/>
        </p:nvSpPr>
        <p:spPr bwMode="auto">
          <a:xfrm>
            <a:off x="1120378" y="1910506"/>
            <a:ext cx="5638800" cy="4460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11" name="Line 22"/>
          <p:cNvSpPr>
            <a:spLocks noChangeShapeType="1"/>
          </p:cNvSpPr>
          <p:nvPr/>
        </p:nvSpPr>
        <p:spPr bwMode="auto">
          <a:xfrm>
            <a:off x="24284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3"/>
          <p:cNvSpPr>
            <a:spLocks noChangeShapeType="1"/>
          </p:cNvSpPr>
          <p:nvPr/>
        </p:nvSpPr>
        <p:spPr bwMode="auto">
          <a:xfrm>
            <a:off x="28729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4"/>
          <p:cNvSpPr>
            <a:spLocks noChangeShapeType="1"/>
          </p:cNvSpPr>
          <p:nvPr/>
        </p:nvSpPr>
        <p:spPr bwMode="auto">
          <a:xfrm>
            <a:off x="41810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5"/>
          <p:cNvSpPr>
            <a:spLocks noChangeShapeType="1"/>
          </p:cNvSpPr>
          <p:nvPr/>
        </p:nvSpPr>
        <p:spPr bwMode="auto">
          <a:xfrm>
            <a:off x="4606528" y="190733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26"/>
          <p:cNvSpPr>
            <a:spLocks noChangeShapeType="1"/>
          </p:cNvSpPr>
          <p:nvPr/>
        </p:nvSpPr>
        <p:spPr bwMode="auto">
          <a:xfrm>
            <a:off x="590827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7"/>
          <p:cNvSpPr>
            <a:spLocks noChangeShapeType="1"/>
          </p:cNvSpPr>
          <p:nvPr/>
        </p:nvSpPr>
        <p:spPr bwMode="auto">
          <a:xfrm>
            <a:off x="6346428" y="1913681"/>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28"/>
          <p:cNvSpPr txBox="1">
            <a:spLocks noChangeArrowheads="1"/>
          </p:cNvSpPr>
          <p:nvPr/>
        </p:nvSpPr>
        <p:spPr bwMode="auto">
          <a:xfrm>
            <a:off x="1244203" y="1937494"/>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method</a:t>
            </a:r>
          </a:p>
        </p:txBody>
      </p:sp>
      <p:sp>
        <p:nvSpPr>
          <p:cNvPr id="18" name="Text Box 29"/>
          <p:cNvSpPr txBox="1">
            <a:spLocks noChangeArrowheads="1"/>
          </p:cNvSpPr>
          <p:nvPr/>
        </p:nvSpPr>
        <p:spPr bwMode="auto">
          <a:xfrm>
            <a:off x="2406253" y="1918444"/>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sp</a:t>
            </a:r>
          </a:p>
        </p:txBody>
      </p:sp>
      <p:sp>
        <p:nvSpPr>
          <p:cNvPr id="19" name="Text Box 30"/>
          <p:cNvSpPr txBox="1">
            <a:spLocks noChangeArrowheads="1"/>
          </p:cNvSpPr>
          <p:nvPr/>
        </p:nvSpPr>
        <p:spPr bwMode="auto">
          <a:xfrm>
            <a:off x="4171553" y="1924794"/>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sp</a:t>
            </a:r>
          </a:p>
        </p:txBody>
      </p:sp>
      <p:sp>
        <p:nvSpPr>
          <p:cNvPr id="20" name="Text Box 31"/>
          <p:cNvSpPr txBox="1">
            <a:spLocks noChangeArrowheads="1"/>
          </p:cNvSpPr>
          <p:nvPr/>
        </p:nvSpPr>
        <p:spPr bwMode="auto">
          <a:xfrm>
            <a:off x="5924153" y="1931144"/>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21" name="Text Box 32"/>
          <p:cNvSpPr txBox="1">
            <a:spLocks noChangeArrowheads="1"/>
          </p:cNvSpPr>
          <p:nvPr/>
        </p:nvSpPr>
        <p:spPr bwMode="auto">
          <a:xfrm>
            <a:off x="6394053" y="194225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22" name="Text Box 33"/>
          <p:cNvSpPr txBox="1">
            <a:spLocks noChangeArrowheads="1"/>
          </p:cNvSpPr>
          <p:nvPr/>
        </p:nvSpPr>
        <p:spPr bwMode="auto">
          <a:xfrm>
            <a:off x="4762103" y="1924794"/>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version</a:t>
            </a:r>
          </a:p>
        </p:txBody>
      </p:sp>
      <p:sp>
        <p:nvSpPr>
          <p:cNvPr id="23" name="Text Box 34"/>
          <p:cNvSpPr txBox="1">
            <a:spLocks noChangeArrowheads="1"/>
          </p:cNvSpPr>
          <p:nvPr/>
        </p:nvSpPr>
        <p:spPr bwMode="auto">
          <a:xfrm>
            <a:off x="3136503" y="1937494"/>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URL</a:t>
            </a:r>
          </a:p>
        </p:txBody>
      </p:sp>
      <p:grpSp>
        <p:nvGrpSpPr>
          <p:cNvPr id="24" name="Group 45"/>
          <p:cNvGrpSpPr>
            <a:grpSpLocks/>
          </p:cNvGrpSpPr>
          <p:nvPr/>
        </p:nvGrpSpPr>
        <p:grpSpPr bwMode="auto">
          <a:xfrm>
            <a:off x="1120378" y="2355006"/>
            <a:ext cx="4565650" cy="446088"/>
            <a:chOff x="192" y="1894"/>
            <a:chExt cx="2876" cy="281"/>
          </a:xfrm>
        </p:grpSpPr>
        <p:sp>
          <p:nvSpPr>
            <p:cNvPr id="25"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Line 36"/>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7"/>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Text Box 41"/>
            <p:cNvSpPr txBox="1">
              <a:spLocks noChangeArrowheads="1"/>
            </p:cNvSpPr>
            <p:nvPr/>
          </p:nvSpPr>
          <p:spPr bwMode="auto">
            <a:xfrm>
              <a:off x="2538" y="190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31" name="Text Box 42"/>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32" name="Text Box 43"/>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value</a:t>
              </a:r>
            </a:p>
          </p:txBody>
        </p:sp>
        <p:sp>
          <p:nvSpPr>
            <p:cNvPr id="33" name="Text Box 44"/>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header field name</a:t>
              </a:r>
            </a:p>
          </p:txBody>
        </p:sp>
      </p:grpSp>
      <p:grpSp>
        <p:nvGrpSpPr>
          <p:cNvPr id="34" name="Group 46"/>
          <p:cNvGrpSpPr>
            <a:grpSpLocks/>
          </p:cNvGrpSpPr>
          <p:nvPr/>
        </p:nvGrpSpPr>
        <p:grpSpPr bwMode="auto">
          <a:xfrm>
            <a:off x="1117203" y="3831381"/>
            <a:ext cx="4565650" cy="446088"/>
            <a:chOff x="192" y="1894"/>
            <a:chExt cx="2876" cy="281"/>
          </a:xfrm>
        </p:grpSpPr>
        <p:sp>
          <p:nvSpPr>
            <p:cNvPr id="35"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6" name="Line 48"/>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Text Box 52"/>
            <p:cNvSpPr txBox="1">
              <a:spLocks noChangeArrowheads="1"/>
            </p:cNvSpPr>
            <p:nvPr/>
          </p:nvSpPr>
          <p:spPr bwMode="auto">
            <a:xfrm>
              <a:off x="2538" y="190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41" name="Text Box 53"/>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sp>
          <p:nvSpPr>
            <p:cNvPr id="42" name="Text Box 54"/>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value</a:t>
              </a:r>
            </a:p>
          </p:txBody>
        </p:sp>
        <p:sp>
          <p:nvSpPr>
            <p:cNvPr id="43" name="Text Box 55"/>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header field name</a:t>
              </a:r>
            </a:p>
          </p:txBody>
        </p:sp>
      </p:grpSp>
      <p:sp>
        <p:nvSpPr>
          <p:cNvPr id="44" name="Line 56"/>
          <p:cNvSpPr>
            <a:spLocks noChangeShapeType="1"/>
          </p:cNvSpPr>
          <p:nvPr/>
        </p:nvSpPr>
        <p:spPr bwMode="auto">
          <a:xfrm>
            <a:off x="1120378" y="2802681"/>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 name="Group 61"/>
          <p:cNvGrpSpPr>
            <a:grpSpLocks/>
          </p:cNvGrpSpPr>
          <p:nvPr/>
        </p:nvGrpSpPr>
        <p:grpSpPr bwMode="auto">
          <a:xfrm>
            <a:off x="952103" y="3026519"/>
            <a:ext cx="331788" cy="461962"/>
            <a:chOff x="462" y="1727"/>
            <a:chExt cx="209" cy="291"/>
          </a:xfrm>
        </p:grpSpPr>
        <p:sp>
          <p:nvSpPr>
            <p:cNvPr id="46"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 name="Text Box 5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48" name="Text Box 5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sp>
        <p:nvSpPr>
          <p:cNvPr id="49" name="Line 62"/>
          <p:cNvSpPr>
            <a:spLocks noChangeShapeType="1"/>
          </p:cNvSpPr>
          <p:nvPr/>
        </p:nvSpPr>
        <p:spPr bwMode="auto">
          <a:xfrm>
            <a:off x="5684441" y="2789981"/>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63"/>
          <p:cNvGrpSpPr>
            <a:grpSpLocks/>
          </p:cNvGrpSpPr>
          <p:nvPr/>
        </p:nvGrpSpPr>
        <p:grpSpPr bwMode="auto">
          <a:xfrm>
            <a:off x="5516166" y="3013819"/>
            <a:ext cx="331787" cy="461962"/>
            <a:chOff x="462" y="1727"/>
            <a:chExt cx="209" cy="291"/>
          </a:xfrm>
        </p:grpSpPr>
        <p:sp>
          <p:nvSpPr>
            <p:cNvPr id="51" name="Rectangle 64"/>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 name="Text Box 65"/>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53" name="Text Box 66"/>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grpSp>
        <p:nvGrpSpPr>
          <p:cNvPr id="54" name="Group 77"/>
          <p:cNvGrpSpPr>
            <a:grpSpLocks/>
          </p:cNvGrpSpPr>
          <p:nvPr/>
        </p:nvGrpSpPr>
        <p:grpSpPr bwMode="auto">
          <a:xfrm>
            <a:off x="1115616" y="4277469"/>
            <a:ext cx="963612" cy="446087"/>
            <a:chOff x="3105" y="2650"/>
            <a:chExt cx="607" cy="281"/>
          </a:xfrm>
        </p:grpSpPr>
        <p:sp>
          <p:nvSpPr>
            <p:cNvPr id="55" name="Rectangle 68"/>
            <p:cNvSpPr>
              <a:spLocks noChangeArrowheads="1"/>
            </p:cNvSpPr>
            <p:nvPr/>
          </p:nvSpPr>
          <p:spPr bwMode="auto">
            <a:xfrm>
              <a:off x="3105" y="2650"/>
              <a:ext cx="607"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6" name="Line 72"/>
            <p:cNvSpPr>
              <a:spLocks noChangeShapeType="1"/>
            </p:cNvSpPr>
            <p:nvPr/>
          </p:nvSpPr>
          <p:spPr bwMode="auto">
            <a:xfrm>
              <a:off x="3406" y="2652"/>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Text Box 73"/>
            <p:cNvSpPr txBox="1">
              <a:spLocks noChangeArrowheads="1"/>
            </p:cNvSpPr>
            <p:nvPr/>
          </p:nvSpPr>
          <p:spPr bwMode="auto">
            <a:xfrm>
              <a:off x="3140" y="2663"/>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cr</a:t>
              </a:r>
            </a:p>
          </p:txBody>
        </p:sp>
        <p:sp>
          <p:nvSpPr>
            <p:cNvPr id="58" name="Text Box 74"/>
            <p:cNvSpPr txBox="1">
              <a:spLocks noChangeArrowheads="1"/>
            </p:cNvSpPr>
            <p:nvPr/>
          </p:nvSpPr>
          <p:spPr bwMode="auto">
            <a:xfrm>
              <a:off x="3436" y="267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lf</a:t>
              </a:r>
            </a:p>
          </p:txBody>
        </p:sp>
      </p:grpSp>
      <p:sp>
        <p:nvSpPr>
          <p:cNvPr id="59" name="Rectangle 78"/>
          <p:cNvSpPr>
            <a:spLocks noChangeArrowheads="1"/>
          </p:cNvSpPr>
          <p:nvPr/>
        </p:nvSpPr>
        <p:spPr bwMode="auto">
          <a:xfrm>
            <a:off x="1115616" y="4725144"/>
            <a:ext cx="5170487" cy="1120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0" name="Text Box 80"/>
          <p:cNvSpPr txBox="1">
            <a:spLocks noChangeArrowheads="1"/>
          </p:cNvSpPr>
          <p:nvPr/>
        </p:nvSpPr>
        <p:spPr bwMode="auto">
          <a:xfrm>
            <a:off x="3052366" y="5048994"/>
            <a:ext cx="1411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99"/>
                </a:solidFill>
              </a:rPr>
              <a:t>entity body</a:t>
            </a:r>
          </a:p>
        </p:txBody>
      </p:sp>
      <p:grpSp>
        <p:nvGrpSpPr>
          <p:cNvPr id="61" name="Group 81"/>
          <p:cNvGrpSpPr>
            <a:grpSpLocks/>
          </p:cNvGrpSpPr>
          <p:nvPr/>
        </p:nvGrpSpPr>
        <p:grpSpPr bwMode="auto">
          <a:xfrm>
            <a:off x="952103" y="5063281"/>
            <a:ext cx="331788" cy="461963"/>
            <a:chOff x="462" y="1727"/>
            <a:chExt cx="209" cy="291"/>
          </a:xfrm>
        </p:grpSpPr>
        <p:sp>
          <p:nvSpPr>
            <p:cNvPr id="62"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3" name="Text Box 83"/>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64" name="Text Box 84"/>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grpSp>
        <p:nvGrpSpPr>
          <p:cNvPr id="65" name="Group 85"/>
          <p:cNvGrpSpPr>
            <a:grpSpLocks/>
          </p:cNvGrpSpPr>
          <p:nvPr/>
        </p:nvGrpSpPr>
        <p:grpSpPr bwMode="auto">
          <a:xfrm>
            <a:off x="6111478" y="5053756"/>
            <a:ext cx="331788" cy="461963"/>
            <a:chOff x="462" y="1727"/>
            <a:chExt cx="209" cy="291"/>
          </a:xfrm>
        </p:grpSpPr>
        <p:sp>
          <p:nvSpPr>
            <p:cNvPr id="66"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7" name="Text Box 8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sp>
          <p:nvSpPr>
            <p:cNvPr id="68" name="Text Box 8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t>~</a:t>
              </a:r>
            </a:p>
          </p:txBody>
        </p:sp>
      </p:grpSp>
    </p:spTree>
    <p:extLst>
      <p:ext uri="{BB962C8B-B14F-4D97-AF65-F5344CB8AC3E}">
        <p14:creationId xmlns:p14="http://schemas.microsoft.com/office/powerpoint/2010/main" val="42059560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1052736"/>
            <a:ext cx="8229600" cy="4857403"/>
          </a:xfrm>
        </p:spPr>
        <p:txBody>
          <a:bodyPr/>
          <a:lstStyle/>
          <a:p>
            <a:pPr marL="342900" indent="-342900">
              <a:buFont typeface="Wingdings" panose="05000000000000000000" pitchFamily="2" charset="2"/>
              <a:buChar char="l"/>
            </a:pPr>
            <a:r>
              <a:rPr lang="zh-CN" altLang="en-US" dirty="0"/>
              <a:t>修改</a:t>
            </a:r>
            <a:r>
              <a:rPr lang="en-US" altLang="zh-CN" dirty="0"/>
              <a:t>index</a:t>
            </a:r>
            <a:r>
              <a:rPr lang="zh-CN" altLang="en-US" dirty="0" smtClean="0"/>
              <a:t>模板</a:t>
            </a:r>
            <a:endParaRPr lang="en-US" altLang="zh-CN" dirty="0" smtClean="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323528" y="1512390"/>
            <a:ext cx="8712968" cy="4401205"/>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p>
          <a:p>
            <a:r>
              <a:rPr lang="en-US" altLang="zh-CN" sz="1400" dirty="0">
                <a:solidFill>
                  <a:srgbClr val="000080"/>
                </a:solidFill>
                <a:latin typeface="Menlo"/>
              </a:rPr>
              <a:t>&lt;html&gt;</a:t>
            </a:r>
            <a:r>
              <a:rPr lang="en-US" altLang="zh-CN" sz="1400" dirty="0">
                <a:solidFill>
                  <a:srgbClr val="333333"/>
                </a:solidFill>
                <a:latin typeface="Menlo"/>
              </a:rPr>
              <a:t> </a:t>
            </a:r>
          </a:p>
          <a:p>
            <a:r>
              <a:rPr lang="en-US" altLang="zh-CN" sz="1400" dirty="0">
                <a:solidFill>
                  <a:srgbClr val="000080"/>
                </a:solidFill>
                <a:latin typeface="Menlo"/>
              </a:rPr>
              <a:t>&lt;head&gt;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&lt;title&gt;</a:t>
            </a:r>
            <a:r>
              <a:rPr lang="en-US" altLang="zh-CN" sz="1400" dirty="0" err="1">
                <a:solidFill>
                  <a:srgbClr val="333333"/>
                </a:solidFill>
                <a:latin typeface="Menlo"/>
              </a:rPr>
              <a:t>Rango</a:t>
            </a:r>
            <a:r>
              <a:rPr lang="en-US" altLang="zh-CN" sz="1400" dirty="0">
                <a:solidFill>
                  <a:srgbClr val="000080"/>
                </a:solidFill>
                <a:latin typeface="Menlo"/>
              </a:rPr>
              <a:t>&lt;/title&gt;</a:t>
            </a:r>
            <a:r>
              <a:rPr lang="en-US" altLang="zh-CN" sz="1400" dirty="0">
                <a:solidFill>
                  <a:srgbClr val="333333"/>
                </a:solidFill>
                <a:latin typeface="Menlo"/>
              </a:rPr>
              <a:t> </a:t>
            </a:r>
          </a:p>
          <a:p>
            <a:r>
              <a:rPr lang="en-US" altLang="zh-CN" sz="1400" dirty="0">
                <a:solidFill>
                  <a:srgbClr val="000080"/>
                </a:solidFill>
                <a:latin typeface="Menlo"/>
              </a:rPr>
              <a:t>&lt;/head&gt;</a:t>
            </a:r>
            <a:r>
              <a:rPr lang="en-US" altLang="zh-CN" sz="1400" dirty="0">
                <a:solidFill>
                  <a:srgbClr val="333333"/>
                </a:solidFill>
                <a:latin typeface="Menlo"/>
              </a:rPr>
              <a:t> </a:t>
            </a:r>
          </a:p>
          <a:p>
            <a:r>
              <a:rPr lang="en-US" altLang="zh-CN" sz="1400" dirty="0">
                <a:solidFill>
                  <a:srgbClr val="000080"/>
                </a:solidFill>
                <a:latin typeface="Menlo"/>
              </a:rPr>
              <a:t>&lt;body&gt;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&lt;h1&gt;</a:t>
            </a:r>
            <a:r>
              <a:rPr lang="en-US" altLang="zh-CN" sz="1400" dirty="0" err="1">
                <a:solidFill>
                  <a:srgbClr val="333333"/>
                </a:solidFill>
                <a:latin typeface="Menlo"/>
              </a:rPr>
              <a:t>Rango</a:t>
            </a:r>
            <a:r>
              <a:rPr lang="en-US" altLang="zh-CN" sz="1400" dirty="0">
                <a:solidFill>
                  <a:srgbClr val="333333"/>
                </a:solidFill>
                <a:latin typeface="Menlo"/>
              </a:rPr>
              <a:t> says...hello world!</a:t>
            </a:r>
            <a:r>
              <a:rPr lang="en-US" altLang="zh-CN" sz="1400" dirty="0">
                <a:solidFill>
                  <a:srgbClr val="000080"/>
                </a:solidFill>
                <a:latin typeface="Menlo"/>
              </a:rPr>
              <a:t>&lt;/h1&gt;</a:t>
            </a:r>
            <a:r>
              <a:rPr lang="en-US" altLang="zh-CN" sz="1400" dirty="0">
                <a:solidFill>
                  <a:srgbClr val="333333"/>
                </a:solidFill>
                <a:latin typeface="Menlo"/>
              </a:rPr>
              <a:t> </a:t>
            </a:r>
          </a:p>
          <a:p>
            <a:r>
              <a:rPr lang="en-US" altLang="zh-CN" sz="1400" dirty="0">
                <a:solidFill>
                  <a:srgbClr val="333333"/>
                </a:solidFill>
                <a:latin typeface="Menlo"/>
              </a:rPr>
              <a:t>    {% if categories %}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 for category in categories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0080"/>
                </a:solidFill>
                <a:latin typeface="Menlo"/>
              </a:rPr>
              <a:t>href</a:t>
            </a:r>
            <a:r>
              <a:rPr lang="en-US" altLang="zh-CN" sz="1400" dirty="0">
                <a:solidFill>
                  <a:srgbClr val="000080"/>
                </a:solidFill>
                <a:latin typeface="Menlo"/>
              </a:rPr>
              <a:t>="/</a:t>
            </a:r>
            <a:r>
              <a:rPr lang="en-US" altLang="zh-CN" sz="1400" dirty="0" err="1">
                <a:solidFill>
                  <a:srgbClr val="000080"/>
                </a:solidFill>
                <a:latin typeface="Menlo"/>
              </a:rPr>
              <a:t>rango</a:t>
            </a:r>
            <a:r>
              <a:rPr lang="en-US" altLang="zh-CN" sz="1400" dirty="0">
                <a:solidFill>
                  <a:srgbClr val="000080"/>
                </a:solidFill>
                <a:latin typeface="Menlo"/>
              </a:rPr>
              <a:t>/category/{{ </a:t>
            </a:r>
            <a:r>
              <a:rPr lang="en-US" altLang="zh-CN" sz="1400" dirty="0" err="1">
                <a:solidFill>
                  <a:srgbClr val="000080"/>
                </a:solidFill>
                <a:latin typeface="Menlo"/>
              </a:rPr>
              <a:t>category.slug</a:t>
            </a:r>
            <a:r>
              <a:rPr lang="en-US" altLang="zh-CN" sz="1400" dirty="0">
                <a:solidFill>
                  <a:srgbClr val="000080"/>
                </a:solidFill>
                <a:latin typeface="Menlo"/>
              </a:rPr>
              <a:t> }}"&gt;{{ category.name }}&lt;/a&gt;&lt;/li&gt;</a:t>
            </a:r>
            <a:endParaRPr lang="en-US" altLang="zh-CN" sz="1400" dirty="0">
              <a:solidFill>
                <a:srgbClr val="333333"/>
              </a:solidFill>
              <a:latin typeface="Menlo"/>
            </a:endParaRPr>
          </a:p>
          <a:p>
            <a:r>
              <a:rPr lang="en-US" altLang="zh-CN" sz="1400" dirty="0">
                <a:solidFill>
                  <a:srgbClr val="333333"/>
                </a:solidFill>
                <a:latin typeface="Menlo"/>
              </a:rPr>
              <a:t>           {% </a:t>
            </a:r>
            <a:r>
              <a:rPr lang="en-US" altLang="zh-CN" sz="1400" dirty="0" err="1">
                <a:solidFill>
                  <a:srgbClr val="333333"/>
                </a:solidFill>
                <a:latin typeface="Menlo"/>
              </a:rPr>
              <a:t>endfor</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 else %} </a:t>
            </a:r>
          </a:p>
          <a:p>
            <a:r>
              <a:rPr lang="en-US" altLang="zh-CN" sz="1400" dirty="0">
                <a:solidFill>
                  <a:srgbClr val="333333"/>
                </a:solidFill>
                <a:latin typeface="Menlo"/>
              </a:rPr>
              <a:t>        </a:t>
            </a:r>
            <a:r>
              <a:rPr lang="en-US" altLang="zh-CN" sz="1400" dirty="0">
                <a:solidFill>
                  <a:srgbClr val="000080"/>
                </a:solidFill>
                <a:latin typeface="Menlo"/>
              </a:rPr>
              <a:t>&lt;strong&gt;</a:t>
            </a:r>
            <a:r>
              <a:rPr lang="en-US" altLang="zh-CN" sz="1400" dirty="0">
                <a:solidFill>
                  <a:srgbClr val="333333"/>
                </a:solidFill>
                <a:latin typeface="Menlo"/>
              </a:rPr>
              <a:t>There are no categories present.</a:t>
            </a:r>
            <a:r>
              <a:rPr lang="en-US" altLang="zh-CN" sz="1400" dirty="0">
                <a:solidFill>
                  <a:srgbClr val="000080"/>
                </a:solidFill>
                <a:latin typeface="Menlo"/>
              </a:rPr>
              <a:t>&lt;/strong&gt;</a:t>
            </a:r>
            <a:r>
              <a:rPr lang="en-US" altLang="zh-CN" sz="1400" dirty="0">
                <a:solidFill>
                  <a:srgbClr val="333333"/>
                </a:solidFill>
                <a:latin typeface="Menlo"/>
              </a:rPr>
              <a:t> </a:t>
            </a:r>
          </a:p>
          <a:p>
            <a:r>
              <a:rPr lang="en-US" altLang="zh-CN" sz="1400" dirty="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p>
          <a:p>
            <a:endParaRPr lang="en-US" altLang="zh-CN" sz="1400" dirty="0">
              <a:solidFill>
                <a:srgbClr val="333333"/>
              </a:solidFill>
              <a:latin typeface="Menlo"/>
            </a:endParaRPr>
          </a:p>
          <a:p>
            <a:r>
              <a:rPr lang="en-US" altLang="zh-CN" sz="1400" dirty="0">
                <a:solidFill>
                  <a:srgbClr val="333333"/>
                </a:solidFill>
                <a:latin typeface="Menlo"/>
              </a:rPr>
              <a:t>    </a:t>
            </a:r>
            <a:r>
              <a:rPr lang="en-US" altLang="zh-CN" sz="1400" dirty="0">
                <a:solidFill>
                  <a:srgbClr val="000080"/>
                </a:solidFill>
                <a:latin typeface="Menlo"/>
              </a:rPr>
              <a: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/about/"</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a:t>
            </a:r>
            <a:r>
              <a:rPr lang="en-US" altLang="zh-CN" sz="1400" dirty="0">
                <a:solidFill>
                  <a:srgbClr val="333333"/>
                </a:solidFill>
                <a:latin typeface="Menlo"/>
              </a:rPr>
              <a:t> </a:t>
            </a:r>
          </a:p>
          <a:p>
            <a:r>
              <a:rPr lang="en-US" altLang="zh-CN" sz="1400" dirty="0">
                <a:solidFill>
                  <a:srgbClr val="000080"/>
                </a:solidFill>
                <a:latin typeface="Menlo"/>
              </a:rPr>
              <a:t>&lt;/body&gt;</a:t>
            </a:r>
            <a:r>
              <a:rPr lang="en-US" altLang="zh-CN" sz="1400" dirty="0">
                <a:solidFill>
                  <a:srgbClr val="333333"/>
                </a:solidFill>
                <a:latin typeface="Menlo"/>
              </a:rPr>
              <a:t> </a:t>
            </a:r>
          </a:p>
          <a:p>
            <a:r>
              <a:rPr lang="en-US" altLang="zh-CN" sz="1400" dirty="0">
                <a:solidFill>
                  <a:srgbClr val="000080"/>
                </a:solidFill>
                <a:latin typeface="Menlo"/>
              </a:rPr>
              <a:t>&lt;/html&gt;</a:t>
            </a:r>
            <a:endParaRPr lang="zh-CN" altLang="en-US" sz="1400" dirty="0"/>
          </a:p>
        </p:txBody>
      </p:sp>
    </p:spTree>
    <p:extLst>
      <p:ext uri="{BB962C8B-B14F-4D97-AF65-F5344CB8AC3E}">
        <p14:creationId xmlns:p14="http://schemas.microsoft.com/office/powerpoint/2010/main" val="117926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980728"/>
            <a:ext cx="8229600" cy="4857403"/>
          </a:xfrm>
        </p:spPr>
        <p:txBody>
          <a:bodyPr>
            <a:normAutofit/>
          </a:bodyPr>
          <a:lstStyle/>
          <a:p>
            <a:r>
              <a:rPr lang="zh-CN" altLang="en-US" sz="1800" dirty="0"/>
              <a:t>让我们访问</a:t>
            </a:r>
            <a:r>
              <a:rPr lang="en-US" altLang="zh-CN" sz="1800" dirty="0" err="1"/>
              <a:t>rango</a:t>
            </a:r>
            <a:r>
              <a:rPr lang="zh-CN" altLang="en-US" sz="1800" dirty="0"/>
              <a:t>主页</a:t>
            </a:r>
            <a:r>
              <a:rPr lang="en-US" altLang="zh-CN" sz="1800" dirty="0"/>
              <a:t>.</a:t>
            </a:r>
            <a:r>
              <a:rPr lang="zh-CN" altLang="en-US" sz="1800" dirty="0"/>
              <a:t>你将会看到列出所有的目录</a:t>
            </a:r>
            <a:r>
              <a:rPr lang="en-US" altLang="zh-CN" sz="1800" dirty="0"/>
              <a:t>.</a:t>
            </a:r>
            <a:r>
              <a:rPr lang="zh-CN" altLang="en-US" sz="1800" dirty="0"/>
              <a:t>这些目录都是可以点击的链接</a:t>
            </a:r>
            <a:r>
              <a:rPr lang="en-US" altLang="zh-CN" sz="1800" dirty="0"/>
              <a:t>.</a:t>
            </a:r>
            <a:r>
              <a:rPr lang="zh-CN" altLang="en-US" sz="1800" dirty="0"/>
              <a:t>点击</a:t>
            </a:r>
            <a:r>
              <a:rPr lang="en-US" altLang="zh-CN" sz="1800" dirty="0"/>
              <a:t>Python</a:t>
            </a:r>
            <a:r>
              <a:rPr lang="zh-CN" altLang="en-US" sz="1800" dirty="0"/>
              <a:t>将会带你王文</a:t>
            </a:r>
            <a:r>
              <a:rPr lang="en-US" altLang="zh-CN" sz="1800" dirty="0"/>
              <a:t>Python</a:t>
            </a:r>
            <a:r>
              <a:rPr lang="zh-CN" altLang="en-US" sz="1800" dirty="0"/>
              <a:t>目录视图</a:t>
            </a:r>
            <a:r>
              <a:rPr lang="en-US" altLang="zh-CN" sz="1800" dirty="0"/>
              <a:t>,</a:t>
            </a:r>
            <a:r>
              <a:rPr lang="zh-CN" altLang="en-US" sz="1800" dirty="0"/>
              <a:t>如下图所示</a:t>
            </a:r>
            <a:r>
              <a:rPr lang="en-US" altLang="zh-CN" sz="1800" dirty="0"/>
              <a:t>.</a:t>
            </a:r>
            <a:r>
              <a:rPr lang="zh-CN" altLang="en-US" sz="1800" dirty="0"/>
              <a:t>如果你看到了像</a:t>
            </a:r>
            <a:r>
              <a:rPr lang="en-US" altLang="zh-CN" sz="1800" dirty="0"/>
              <a:t>Official Python Tutorial</a:t>
            </a:r>
            <a:r>
              <a:rPr lang="zh-CN" altLang="en-US" sz="1800" dirty="0"/>
              <a:t>列表</a:t>
            </a:r>
            <a:r>
              <a:rPr lang="en-US" altLang="zh-CN" sz="1800" dirty="0"/>
              <a:t>,</a:t>
            </a:r>
            <a:r>
              <a:rPr lang="zh-CN" altLang="en-US" sz="1800" dirty="0"/>
              <a:t>说明你已经成功了建立视图</a:t>
            </a:r>
            <a:r>
              <a:rPr lang="en-US" altLang="zh-CN" sz="1800" dirty="0"/>
              <a:t>.</a:t>
            </a:r>
            <a:r>
              <a:rPr lang="zh-CN" altLang="en-US" sz="1800" dirty="0"/>
              <a:t>试着访问不存在的目录</a:t>
            </a:r>
            <a:r>
              <a:rPr lang="en-US" altLang="zh-CN" sz="1800" dirty="0"/>
              <a:t>,</a:t>
            </a:r>
            <a:r>
              <a:rPr lang="zh-CN" altLang="en-US" sz="1800" dirty="0"/>
              <a:t>比如</a:t>
            </a:r>
            <a:r>
              <a:rPr lang="en-US" altLang="zh-CN" sz="1800" dirty="0"/>
              <a:t>/</a:t>
            </a:r>
            <a:r>
              <a:rPr lang="en-US" altLang="zh-CN" sz="1800" dirty="0" err="1"/>
              <a:t>rango</a:t>
            </a:r>
            <a:r>
              <a:rPr lang="en-US" altLang="zh-CN" sz="1800" dirty="0"/>
              <a:t>/category/computers,</a:t>
            </a:r>
            <a:r>
              <a:rPr lang="zh-CN" altLang="en-US" sz="1800" dirty="0"/>
              <a:t>你将会看到页面不存在的信息</a:t>
            </a:r>
            <a:r>
              <a:rPr lang="en-US" altLang="zh-CN" sz="1800" dirty="0"/>
              <a:t>.</a:t>
            </a:r>
            <a:endParaRPr lang="zh-CN" altLang="en-US" sz="1800" dirty="0"/>
          </a:p>
        </p:txBody>
      </p:sp>
      <p:sp>
        <p:nvSpPr>
          <p:cNvPr id="3" name="标题 2"/>
          <p:cNvSpPr>
            <a:spLocks noGrp="1"/>
          </p:cNvSpPr>
          <p:nvPr>
            <p:ph type="title"/>
          </p:nvPr>
        </p:nvSpPr>
        <p:spPr/>
        <p:txBody>
          <a:bodyPr/>
          <a:lstStyle/>
          <a:p>
            <a:r>
              <a:rPr lang="zh-CN" altLang="en-US" dirty="0"/>
              <a:t>模型、模板和视图</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4864"/>
            <a:ext cx="9144000" cy="4501816"/>
          </a:xfrm>
          <a:prstGeom prst="rect">
            <a:avLst/>
          </a:prstGeom>
        </p:spPr>
      </p:pic>
    </p:spTree>
    <p:extLst>
      <p:ext uri="{BB962C8B-B14F-4D97-AF65-F5344CB8AC3E}">
        <p14:creationId xmlns:p14="http://schemas.microsoft.com/office/powerpoint/2010/main" val="1370743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为了巩固所学请完成下面的练习吧</a:t>
            </a:r>
            <a:r>
              <a:rPr lang="en-US" altLang="zh-CN" dirty="0"/>
              <a:t>.</a:t>
            </a:r>
          </a:p>
          <a:p>
            <a:pPr marL="342900" indent="-342900">
              <a:buFont typeface="Wingdings" panose="05000000000000000000" pitchFamily="2" charset="2"/>
              <a:buChar char="Ø"/>
            </a:pPr>
            <a:r>
              <a:rPr lang="zh-CN" altLang="en-US" dirty="0" smtClean="0"/>
              <a:t>修改</a:t>
            </a:r>
            <a:r>
              <a:rPr lang="en-US" altLang="zh-CN" dirty="0"/>
              <a:t>index</a:t>
            </a:r>
            <a:r>
              <a:rPr lang="zh-CN" altLang="en-US" dirty="0"/>
              <a:t>页面也包含</a:t>
            </a:r>
            <a:r>
              <a:rPr lang="en-US" altLang="zh-CN" dirty="0"/>
              <a:t>5</a:t>
            </a:r>
            <a:r>
              <a:rPr lang="zh-CN" altLang="en-US" dirty="0"/>
              <a:t>个最多访问的页面</a:t>
            </a:r>
            <a:r>
              <a:rPr lang="en-US" altLang="zh-CN" dirty="0"/>
              <a:t>.</a:t>
            </a:r>
          </a:p>
          <a:p>
            <a:pPr marL="342900" indent="-342900">
              <a:buFont typeface="Wingdings" panose="05000000000000000000" pitchFamily="2" charset="2"/>
              <a:buChar char="Ø"/>
            </a:pPr>
            <a:r>
              <a:rPr lang="zh-CN" altLang="en-US" dirty="0"/>
              <a:t>查看</a:t>
            </a:r>
            <a:r>
              <a:rPr lang="en-US" altLang="zh-CN" dirty="0"/>
              <a:t>part three of official Django </a:t>
            </a:r>
            <a:r>
              <a:rPr lang="en-US" altLang="zh-CN" dirty="0" smtClean="0"/>
              <a:t>tutorial</a:t>
            </a:r>
          </a:p>
          <a:p>
            <a:pPr lvl="1"/>
            <a:r>
              <a:rPr lang="en-US" altLang="zh-CN" dirty="0">
                <a:hlinkClick r:id="rId2"/>
              </a:rPr>
              <a:t>https://docs.djangoproject.com/en/dev/intro/tutorial03</a:t>
            </a:r>
            <a:r>
              <a:rPr lang="en-US" altLang="zh-CN" dirty="0" smtClean="0">
                <a:hlinkClick r:id="rId2"/>
              </a:rPr>
              <a:t>/</a:t>
            </a:r>
            <a:endParaRPr lang="en-US" altLang="zh-CN" dirty="0" smtClean="0"/>
          </a:p>
          <a:p>
            <a:pPr lvl="1"/>
            <a:endParaRPr lang="en-US" altLang="zh-CN" dirty="0"/>
          </a:p>
          <a:p>
            <a:pPr marL="342900" indent="-342900">
              <a:buFont typeface="Wingdings" panose="05000000000000000000" pitchFamily="2" charset="2"/>
              <a:buChar char="l"/>
            </a:pPr>
            <a:r>
              <a:rPr lang="zh-CN" altLang="en-US" dirty="0" smtClean="0"/>
              <a:t>提示</a:t>
            </a:r>
            <a:endParaRPr lang="zh-CN" altLang="en-US" dirty="0"/>
          </a:p>
          <a:p>
            <a:pPr marL="342900" indent="-342900">
              <a:buFont typeface="Wingdings" panose="05000000000000000000" pitchFamily="2" charset="2"/>
              <a:buChar char="Ø"/>
            </a:pPr>
            <a:r>
              <a:rPr lang="zh-CN" altLang="en-US" dirty="0"/>
              <a:t>修改</a:t>
            </a:r>
            <a:r>
              <a:rPr lang="en-US" altLang="zh-CN" dirty="0"/>
              <a:t>population</a:t>
            </a:r>
            <a:r>
              <a:rPr lang="zh-CN" altLang="en-US" dirty="0"/>
              <a:t>脚本</a:t>
            </a:r>
            <a:r>
              <a:rPr lang="en-US" altLang="zh-CN" dirty="0"/>
              <a:t>,</a:t>
            </a:r>
            <a:r>
              <a:rPr lang="zh-CN" altLang="en-US" dirty="0"/>
              <a:t>为每个页面增加浏览次数</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Tree>
    <p:extLst>
      <p:ext uri="{BB962C8B-B14F-4D97-AF65-F5344CB8AC3E}">
        <p14:creationId xmlns:p14="http://schemas.microsoft.com/office/powerpoint/2010/main" val="286879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u="sng" dirty="0" smtClean="0">
                <a:solidFill>
                  <a:srgbClr val="FF0000"/>
                </a:solidFill>
              </a:rPr>
              <a:t>POST</a:t>
            </a:r>
            <a:r>
              <a:rPr lang="zh-CN" altLang="en-US" u="sng" dirty="0" smtClean="0">
                <a:solidFill>
                  <a:srgbClr val="FF0000"/>
                </a:solidFill>
              </a:rPr>
              <a:t>方法：</a:t>
            </a:r>
            <a:endParaRPr lang="en-US" altLang="zh-CN" u="sng" dirty="0" smtClean="0">
              <a:solidFill>
                <a:srgbClr val="FF0000"/>
              </a:solidFill>
            </a:endParaRPr>
          </a:p>
          <a:p>
            <a:pPr marL="800100" lvl="1" indent="-342900">
              <a:buFont typeface="Wingdings" panose="05000000000000000000" pitchFamily="2" charset="2"/>
              <a:buChar char="p"/>
            </a:pPr>
            <a:r>
              <a:rPr lang="en-US" altLang="zh-CN" dirty="0" smtClean="0"/>
              <a:t>Web</a:t>
            </a:r>
            <a:r>
              <a:rPr lang="zh-CN" altLang="en-US" dirty="0" smtClean="0"/>
              <a:t>页面通常包含表单</a:t>
            </a:r>
            <a:r>
              <a:rPr lang="en-US" altLang="zh-CN" dirty="0" smtClean="0"/>
              <a:t>form</a:t>
            </a:r>
            <a:r>
              <a:rPr lang="zh-CN" altLang="en-US" dirty="0" smtClean="0"/>
              <a:t>输入</a:t>
            </a:r>
            <a:endParaRPr lang="en-US" altLang="zh-CN" dirty="0" smtClean="0"/>
          </a:p>
          <a:p>
            <a:pPr marL="800100" lvl="1" indent="-342900">
              <a:buFont typeface="Wingdings" panose="05000000000000000000" pitchFamily="2" charset="2"/>
              <a:buChar char="p"/>
            </a:pPr>
            <a:r>
              <a:rPr lang="zh-CN" altLang="en-US" dirty="0" smtClean="0"/>
              <a:t>输入将全部上传到服务器端</a:t>
            </a:r>
            <a:endParaRPr lang="en-US" altLang="zh-CN" dirty="0" smtClean="0"/>
          </a:p>
          <a:p>
            <a:pPr marL="800100" lvl="1" indent="-342900">
              <a:buFont typeface="Wingdings" panose="05000000000000000000" pitchFamily="2" charset="2"/>
              <a:buChar char="p"/>
            </a:pPr>
            <a:r>
              <a:rPr lang="en-US" altLang="zh-CN" dirty="0" smtClean="0"/>
              <a:t>URL</a:t>
            </a:r>
            <a:r>
              <a:rPr lang="zh-CN" altLang="en-US" dirty="0" smtClean="0"/>
              <a:t>中输入不可见</a:t>
            </a:r>
            <a:endParaRPr lang="en-US" altLang="zh-CN" dirty="0" smtClean="0"/>
          </a:p>
          <a:p>
            <a:pPr marL="342900" indent="-342900">
              <a:buFont typeface="Wingdings" panose="05000000000000000000" pitchFamily="2" charset="2"/>
              <a:buChar char="l"/>
            </a:pPr>
            <a:r>
              <a:rPr lang="en-US" altLang="zh-CN" u="sng" dirty="0" smtClean="0">
                <a:solidFill>
                  <a:srgbClr val="FF0000"/>
                </a:solidFill>
              </a:rPr>
              <a:t>GET</a:t>
            </a:r>
            <a:r>
              <a:rPr lang="zh-CN" altLang="en-US" u="sng" dirty="0" smtClean="0">
                <a:solidFill>
                  <a:srgbClr val="FF0000"/>
                </a:solidFill>
              </a:rPr>
              <a:t>方法：</a:t>
            </a:r>
            <a:endParaRPr lang="en-US" altLang="zh-CN" u="sng" dirty="0" smtClean="0">
              <a:solidFill>
                <a:srgbClr val="FF0000"/>
              </a:solidFill>
            </a:endParaRPr>
          </a:p>
          <a:p>
            <a:pPr marL="800100" lvl="1" indent="-342900">
              <a:buFont typeface="Wingdings" panose="05000000000000000000" pitchFamily="2" charset="2"/>
              <a:buChar char="p"/>
            </a:pPr>
            <a:r>
              <a:rPr lang="zh-CN" altLang="en-US" dirty="0" smtClean="0"/>
              <a:t>所有的输入均包含在</a:t>
            </a:r>
            <a:r>
              <a:rPr lang="en-US" altLang="zh-CN" dirty="0" smtClean="0"/>
              <a:t>URL</a:t>
            </a:r>
            <a:r>
              <a:rPr lang="zh-CN" altLang="en-US" dirty="0" smtClean="0"/>
              <a:t>中</a:t>
            </a:r>
            <a:endParaRPr lang="en-US" altLang="zh-CN" dirty="0" smtClean="0"/>
          </a:p>
          <a:p>
            <a:pPr marL="800100" lvl="1" indent="-342900">
              <a:buFont typeface="Wingdings" panose="05000000000000000000" pitchFamily="2" charset="2"/>
              <a:buChar char="p"/>
            </a:pPr>
            <a:r>
              <a:rPr lang="en-US" altLang="zh-CN" dirty="0" smtClean="0"/>
              <a:t>URL</a:t>
            </a:r>
            <a:r>
              <a:rPr lang="zh-CN" altLang="en-US" dirty="0" smtClean="0"/>
              <a:t>中输入可见</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5"/>
          <p:cNvSpPr txBox="1">
            <a:spLocks noChangeArrowheads="1"/>
          </p:cNvSpPr>
          <p:nvPr/>
        </p:nvSpPr>
        <p:spPr bwMode="auto">
          <a:xfrm>
            <a:off x="1332359" y="4653136"/>
            <a:ext cx="619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a:latin typeface="Courier New" panose="02070309020205020404" pitchFamily="49" charset="0"/>
              </a:rPr>
              <a:t>www.somesite.com/animalsearch?monkeys&amp;banana</a:t>
            </a:r>
          </a:p>
        </p:txBody>
      </p:sp>
    </p:spTree>
    <p:extLst>
      <p:ext uri="{BB962C8B-B14F-4D97-AF65-F5344CB8AC3E}">
        <p14:creationId xmlns:p14="http://schemas.microsoft.com/office/powerpoint/2010/main" val="397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HTTP Response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5"/>
          <p:cNvSpPr txBox="1">
            <a:spLocks noChangeArrowheads="1"/>
          </p:cNvSpPr>
          <p:nvPr/>
        </p:nvSpPr>
        <p:spPr bwMode="auto">
          <a:xfrm>
            <a:off x="380330" y="1701180"/>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CC0000"/>
                </a:solidFill>
              </a:rPr>
              <a:t>status line</a:t>
            </a:r>
          </a:p>
          <a:p>
            <a:pPr>
              <a:spcBef>
                <a:spcPct val="0"/>
              </a:spcBef>
              <a:buClrTx/>
              <a:buSzTx/>
              <a:buFontTx/>
              <a:buNone/>
            </a:pPr>
            <a:r>
              <a:rPr lang="en-US" altLang="zh-CN">
                <a:solidFill>
                  <a:srgbClr val="CC0000"/>
                </a:solidFill>
              </a:rPr>
              <a:t>(protocol</a:t>
            </a:r>
          </a:p>
          <a:p>
            <a:pPr>
              <a:spcBef>
                <a:spcPct val="0"/>
              </a:spcBef>
              <a:buClrTx/>
              <a:buSzTx/>
              <a:buFontTx/>
              <a:buNone/>
            </a:pPr>
            <a:r>
              <a:rPr lang="en-US" altLang="zh-CN">
                <a:solidFill>
                  <a:srgbClr val="CC0000"/>
                </a:solidFill>
              </a:rPr>
              <a:t>status code</a:t>
            </a:r>
          </a:p>
          <a:p>
            <a:pPr>
              <a:spcBef>
                <a:spcPct val="0"/>
              </a:spcBef>
              <a:buClrTx/>
              <a:buSzTx/>
              <a:buFontTx/>
              <a:buNone/>
            </a:pPr>
            <a:r>
              <a:rPr lang="en-US" altLang="zh-CN">
                <a:solidFill>
                  <a:srgbClr val="CC0000"/>
                </a:solidFill>
              </a:rPr>
              <a:t>status phrase)</a:t>
            </a:r>
            <a:endParaRPr lang="en-US" altLang="zh-CN" sz="2400">
              <a:solidFill>
                <a:srgbClr val="CC0000"/>
              </a:solidFill>
            </a:endParaRPr>
          </a:p>
        </p:txBody>
      </p:sp>
      <p:sp>
        <p:nvSpPr>
          <p:cNvPr id="5" name="Line 6"/>
          <p:cNvSpPr>
            <a:spLocks noChangeShapeType="1"/>
          </p:cNvSpPr>
          <p:nvPr/>
        </p:nvSpPr>
        <p:spPr bwMode="auto">
          <a:xfrm>
            <a:off x="1599530" y="221870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Freeform 7"/>
          <p:cNvSpPr>
            <a:spLocks/>
          </p:cNvSpPr>
          <p:nvPr/>
        </p:nvSpPr>
        <p:spPr bwMode="auto">
          <a:xfrm>
            <a:off x="2298030" y="260923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Text Box 8"/>
          <p:cNvSpPr txBox="1">
            <a:spLocks noChangeArrowheads="1"/>
          </p:cNvSpPr>
          <p:nvPr/>
        </p:nvSpPr>
        <p:spPr bwMode="auto">
          <a:xfrm>
            <a:off x="1134393" y="3590305"/>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zh-CN">
                <a:solidFill>
                  <a:srgbClr val="CC0000"/>
                </a:solidFill>
              </a:rPr>
              <a:t>header</a:t>
            </a:r>
          </a:p>
          <a:p>
            <a:pPr algn="r">
              <a:spcBef>
                <a:spcPct val="0"/>
              </a:spcBef>
              <a:buClrTx/>
              <a:buSzTx/>
              <a:buFontTx/>
              <a:buNone/>
            </a:pPr>
            <a:r>
              <a:rPr lang="en-US" altLang="zh-CN">
                <a:solidFill>
                  <a:srgbClr val="CC0000"/>
                </a:solidFill>
              </a:rPr>
              <a:t> lines</a:t>
            </a:r>
            <a:endParaRPr lang="en-US" altLang="zh-CN" sz="2400">
              <a:solidFill>
                <a:srgbClr val="CC0000"/>
              </a:solidFill>
            </a:endParaRPr>
          </a:p>
        </p:txBody>
      </p:sp>
      <p:sp>
        <p:nvSpPr>
          <p:cNvPr id="8" name="Line 9"/>
          <p:cNvSpPr>
            <a:spLocks noChangeShapeType="1"/>
          </p:cNvSpPr>
          <p:nvPr/>
        </p:nvSpPr>
        <p:spPr bwMode="auto">
          <a:xfrm flipV="1">
            <a:off x="1783680" y="572231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0"/>
          <p:cNvSpPr txBox="1">
            <a:spLocks noChangeArrowheads="1"/>
          </p:cNvSpPr>
          <p:nvPr/>
        </p:nvSpPr>
        <p:spPr bwMode="auto">
          <a:xfrm>
            <a:off x="534318" y="5601668"/>
            <a:ext cx="1379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CC0000"/>
                </a:solidFill>
              </a:rPr>
              <a:t>data, e.g., </a:t>
            </a:r>
          </a:p>
          <a:p>
            <a:pPr>
              <a:spcBef>
                <a:spcPct val="0"/>
              </a:spcBef>
              <a:buClrTx/>
              <a:buSzTx/>
              <a:buFontTx/>
              <a:buNone/>
            </a:pPr>
            <a:r>
              <a:rPr lang="en-US" altLang="zh-CN">
                <a:solidFill>
                  <a:srgbClr val="CC0000"/>
                </a:solidFill>
              </a:rPr>
              <a:t>requested</a:t>
            </a:r>
          </a:p>
          <a:p>
            <a:pPr>
              <a:spcBef>
                <a:spcPct val="0"/>
              </a:spcBef>
              <a:buClrTx/>
              <a:buSzTx/>
              <a:buFontTx/>
              <a:buNone/>
            </a:pPr>
            <a:r>
              <a:rPr lang="en-US" altLang="zh-CN">
                <a:solidFill>
                  <a:srgbClr val="CC0000"/>
                </a:solidFill>
              </a:rPr>
              <a:t>HTML file</a:t>
            </a:r>
            <a:endParaRPr lang="en-US" altLang="zh-CN" sz="2400">
              <a:solidFill>
                <a:srgbClr val="CC0000"/>
              </a:solidFill>
            </a:endParaRPr>
          </a:p>
        </p:txBody>
      </p:sp>
      <p:sp>
        <p:nvSpPr>
          <p:cNvPr id="10" name="Rectangle 15"/>
          <p:cNvSpPr>
            <a:spLocks noChangeArrowheads="1"/>
          </p:cNvSpPr>
          <p:nvPr/>
        </p:nvSpPr>
        <p:spPr bwMode="auto">
          <a:xfrm>
            <a:off x="2483768" y="2348880"/>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sz="1800" b="1">
                <a:latin typeface="Courier New" panose="02070309020205020404" pitchFamily="49" charset="0"/>
              </a:rPr>
              <a:t>HTTP/1.1 200 OK\r\n</a:t>
            </a:r>
          </a:p>
          <a:p>
            <a:pPr>
              <a:lnSpc>
                <a:spcPct val="90000"/>
              </a:lnSpc>
              <a:spcBef>
                <a:spcPct val="0"/>
              </a:spcBef>
            </a:pPr>
            <a:r>
              <a:rPr lang="en-US" altLang="zh-CN" sz="1800" b="1">
                <a:latin typeface="Courier New" panose="02070309020205020404" pitchFamily="49" charset="0"/>
              </a:rPr>
              <a:t>Date: Sun, 26 Sep 2010 20:09:20 GMT\r\n</a:t>
            </a:r>
          </a:p>
          <a:p>
            <a:pPr>
              <a:lnSpc>
                <a:spcPct val="90000"/>
              </a:lnSpc>
              <a:spcBef>
                <a:spcPct val="0"/>
              </a:spcBef>
            </a:pPr>
            <a:r>
              <a:rPr lang="en-US" altLang="zh-CN" sz="1800" b="1">
                <a:latin typeface="Courier New" panose="02070309020205020404" pitchFamily="49" charset="0"/>
              </a:rPr>
              <a:t>Server: Apache/2.0.52 (CentOS)\r\n</a:t>
            </a:r>
          </a:p>
          <a:p>
            <a:pPr>
              <a:lnSpc>
                <a:spcPct val="90000"/>
              </a:lnSpc>
              <a:spcBef>
                <a:spcPct val="0"/>
              </a:spcBef>
            </a:pPr>
            <a:r>
              <a:rPr lang="en-US" altLang="zh-CN" sz="1800" b="1">
                <a:latin typeface="Courier New" panose="02070309020205020404" pitchFamily="49" charset="0"/>
              </a:rPr>
              <a:t>Last-Modified: Tue, 30 Oct 2007 17:00:02 GMT\r\n</a:t>
            </a:r>
          </a:p>
          <a:p>
            <a:pPr>
              <a:lnSpc>
                <a:spcPct val="90000"/>
              </a:lnSpc>
              <a:spcBef>
                <a:spcPct val="0"/>
              </a:spcBef>
            </a:pPr>
            <a:r>
              <a:rPr lang="en-US" altLang="zh-CN" sz="1800" b="1">
                <a:latin typeface="Courier New" panose="02070309020205020404" pitchFamily="49" charset="0"/>
              </a:rPr>
              <a:t>ETag: "17dc6-a5c-bf716880"\r\n</a:t>
            </a:r>
          </a:p>
          <a:p>
            <a:pPr>
              <a:lnSpc>
                <a:spcPct val="90000"/>
              </a:lnSpc>
              <a:spcBef>
                <a:spcPct val="0"/>
              </a:spcBef>
            </a:pPr>
            <a:r>
              <a:rPr lang="en-US" altLang="zh-CN" sz="1800" b="1">
                <a:latin typeface="Courier New" panose="02070309020205020404" pitchFamily="49" charset="0"/>
              </a:rPr>
              <a:t>Accept-Ranges: bytes\r\n</a:t>
            </a:r>
          </a:p>
          <a:p>
            <a:pPr>
              <a:lnSpc>
                <a:spcPct val="90000"/>
              </a:lnSpc>
              <a:spcBef>
                <a:spcPct val="0"/>
              </a:spcBef>
            </a:pPr>
            <a:r>
              <a:rPr lang="en-US" altLang="zh-CN" sz="1800" b="1">
                <a:latin typeface="Courier New" panose="02070309020205020404" pitchFamily="49" charset="0"/>
              </a:rPr>
              <a:t>Content-Length: 2652\r\n</a:t>
            </a:r>
          </a:p>
          <a:p>
            <a:pPr>
              <a:lnSpc>
                <a:spcPct val="90000"/>
              </a:lnSpc>
              <a:spcBef>
                <a:spcPct val="0"/>
              </a:spcBef>
            </a:pPr>
            <a:r>
              <a:rPr lang="en-US" altLang="zh-CN" sz="1800" b="1">
                <a:latin typeface="Courier New" panose="02070309020205020404" pitchFamily="49" charset="0"/>
              </a:rPr>
              <a:t>Keep-Alive: timeout=10, max=100\r\n</a:t>
            </a:r>
          </a:p>
          <a:p>
            <a:pPr>
              <a:lnSpc>
                <a:spcPct val="90000"/>
              </a:lnSpc>
              <a:spcBef>
                <a:spcPct val="0"/>
              </a:spcBef>
            </a:pPr>
            <a:r>
              <a:rPr lang="en-US" altLang="zh-CN" sz="1800" b="1">
                <a:latin typeface="Courier New" panose="02070309020205020404" pitchFamily="49" charset="0"/>
              </a:rPr>
              <a:t>Connection: Keep-Alive\r\n</a:t>
            </a:r>
          </a:p>
          <a:p>
            <a:pPr>
              <a:lnSpc>
                <a:spcPct val="90000"/>
              </a:lnSpc>
              <a:spcBef>
                <a:spcPct val="0"/>
              </a:spcBef>
            </a:pPr>
            <a:r>
              <a:rPr lang="en-US" altLang="zh-CN" sz="1800" b="1">
                <a:latin typeface="Courier New" panose="02070309020205020404" pitchFamily="49" charset="0"/>
              </a:rPr>
              <a:t>Content-Type: text/html; charset=ISO-8859-1\r\n</a:t>
            </a:r>
          </a:p>
          <a:p>
            <a:pPr>
              <a:lnSpc>
                <a:spcPct val="90000"/>
              </a:lnSpc>
              <a:spcBef>
                <a:spcPct val="0"/>
              </a:spcBef>
            </a:pPr>
            <a:r>
              <a:rPr lang="en-US" altLang="zh-CN" sz="1800" b="1">
                <a:latin typeface="Courier New" panose="02070309020205020404" pitchFamily="49" charset="0"/>
              </a:rPr>
              <a:t>\r\n</a:t>
            </a:r>
          </a:p>
          <a:p>
            <a:pPr>
              <a:lnSpc>
                <a:spcPct val="90000"/>
              </a:lnSpc>
              <a:spcBef>
                <a:spcPct val="0"/>
              </a:spcBef>
            </a:pPr>
            <a:r>
              <a:rPr lang="it-IT" altLang="zh-CN" sz="1800" b="1">
                <a:latin typeface="Courier New" panose="02070309020205020404" pitchFamily="49" charset="0"/>
              </a:rPr>
              <a:t>data data data data data ... </a:t>
            </a:r>
            <a:endParaRPr lang="en-US" altLang="zh-CN" sz="1800" b="1">
              <a:latin typeface="Courier New" panose="02070309020205020404" pitchFamily="49" charset="0"/>
            </a:endParaRPr>
          </a:p>
        </p:txBody>
      </p:sp>
    </p:spTree>
    <p:extLst>
      <p:ext uri="{BB962C8B-B14F-4D97-AF65-F5344CB8AC3E}">
        <p14:creationId xmlns:p14="http://schemas.microsoft.com/office/powerpoint/2010/main" val="136031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Response</a:t>
            </a:r>
            <a:r>
              <a:rPr lang="zh-CN" altLang="en-US" dirty="0" smtClean="0"/>
              <a:t>中最重要的是返回码，用于表示服务器端的执行应答</a:t>
            </a:r>
            <a:endParaRPr lang="en-US" altLang="zh-CN" dirty="0" smtClean="0"/>
          </a:p>
          <a:p>
            <a:pPr marL="342900" indent="-342900">
              <a:buFont typeface="Wingdings" panose="05000000000000000000" pitchFamily="2" charset="2"/>
              <a:buChar char="l"/>
            </a:pPr>
            <a:r>
              <a:rPr lang="zh-CN" altLang="en-US" dirty="0" smtClean="0"/>
              <a:t>一些例子：</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3"/>
          <p:cNvSpPr txBox="1">
            <a:spLocks noChangeArrowheads="1"/>
          </p:cNvSpPr>
          <p:nvPr/>
        </p:nvSpPr>
        <p:spPr>
          <a:xfrm>
            <a:off x="889000" y="2554288"/>
            <a:ext cx="8075613" cy="4168775"/>
          </a:xfrm>
          <a:prstGeom prst="rect">
            <a:avLst/>
          </a:prstGeom>
        </p:spPr>
        <p:txBody>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200 OK</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 succeeded, requested object later in this msg</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301 Moved Permanently</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requested object moved, new location specified later in this msg (Location:)</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400 Bad Request</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 msg not understood by server</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404 Not Found</a:t>
            </a:r>
            <a:endParaRPr lang="en-US" altLang="zh-CN" sz="2400" smtClean="0">
              <a:solidFill>
                <a:srgbClr val="CC0000"/>
              </a:solidFill>
              <a:ea typeface="ＭＳ Ｐゴシック" panose="020B0600070205080204" pitchFamily="34" charset="-128"/>
            </a:endParaRPr>
          </a:p>
          <a:p>
            <a:pPr lvl="1">
              <a:lnSpc>
                <a:spcPct val="95000"/>
              </a:lnSpc>
              <a:spcBef>
                <a:spcPct val="15000"/>
              </a:spcBef>
            </a:pPr>
            <a:r>
              <a:rPr lang="en-US" altLang="zh-CN" sz="2000" smtClean="0">
                <a:ea typeface="ＭＳ Ｐゴシック" panose="020B0600070205080204" pitchFamily="34" charset="-128"/>
              </a:rPr>
              <a:t>requested document not found on this server</a:t>
            </a:r>
          </a:p>
          <a:p>
            <a:pPr>
              <a:lnSpc>
                <a:spcPct val="95000"/>
              </a:lnSpc>
              <a:spcBef>
                <a:spcPct val="15000"/>
              </a:spcBef>
              <a:buFont typeface="Wingdings" pitchFamily="2" charset="2"/>
              <a:buNone/>
            </a:pPr>
            <a:r>
              <a:rPr lang="en-US" altLang="zh-CN" sz="2400" b="1" smtClean="0">
                <a:solidFill>
                  <a:srgbClr val="CC0000"/>
                </a:solidFill>
                <a:latin typeface="Courier New" panose="02070309020205020404" pitchFamily="49" charset="0"/>
                <a:ea typeface="ＭＳ Ｐゴシック" panose="020B0600070205080204" pitchFamily="34" charset="-128"/>
              </a:rPr>
              <a:t>505 HTTP Version Not Supported</a:t>
            </a:r>
            <a:endParaRPr lang="en-US" altLang="zh-CN" sz="2400" smtClean="0">
              <a:solidFill>
                <a:srgbClr val="CC0000"/>
              </a:solidFill>
              <a:ea typeface="ＭＳ Ｐゴシック" panose="020B0600070205080204" pitchFamily="34" charset="-128"/>
            </a:endParaRPr>
          </a:p>
        </p:txBody>
      </p:sp>
    </p:spTree>
    <p:extLst>
      <p:ext uri="{BB962C8B-B14F-4D97-AF65-F5344CB8AC3E}">
        <p14:creationId xmlns:p14="http://schemas.microsoft.com/office/powerpoint/2010/main" val="155066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1.Telnet</a:t>
            </a:r>
            <a:r>
              <a:rPr lang="zh-CN" altLang="en-US" dirty="0" smtClean="0"/>
              <a:t>到云南大学网站主页</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en-US" altLang="zh-CN" dirty="0" smtClean="0"/>
              <a:t>2. </a:t>
            </a:r>
            <a:r>
              <a:rPr lang="zh-CN" altLang="en-US" dirty="0" smtClean="0"/>
              <a:t>输入</a:t>
            </a:r>
            <a:r>
              <a:rPr lang="en-US" altLang="zh-CN" dirty="0" smtClean="0"/>
              <a:t>GET HTTP request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随后就可以收到</a:t>
            </a:r>
            <a:r>
              <a:rPr lang="en-US" altLang="zh-CN" dirty="0" smtClean="0"/>
              <a:t>HTTP</a:t>
            </a:r>
            <a:r>
              <a:rPr lang="zh-CN" altLang="en-US" dirty="0" smtClean="0"/>
              <a:t>服务器返回的</a:t>
            </a:r>
            <a:r>
              <a:rPr lang="en-US" altLang="zh-CN" dirty="0" smtClean="0"/>
              <a:t>response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6"/>
          <p:cNvSpPr txBox="1">
            <a:spLocks noChangeArrowheads="1"/>
          </p:cNvSpPr>
          <p:nvPr/>
        </p:nvSpPr>
        <p:spPr bwMode="auto">
          <a:xfrm>
            <a:off x="539370" y="1960300"/>
            <a:ext cx="3493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800" b="1" dirty="0">
                <a:solidFill>
                  <a:srgbClr val="CC0000"/>
                </a:solidFill>
                <a:latin typeface="Courier New" panose="02070309020205020404" pitchFamily="49" charset="0"/>
              </a:rPr>
              <a:t>telnet </a:t>
            </a:r>
            <a:r>
              <a:rPr lang="en-US" altLang="zh-CN" sz="1800" b="1" dirty="0" smtClean="0">
                <a:solidFill>
                  <a:srgbClr val="CC0000"/>
                </a:solidFill>
                <a:latin typeface="Courier New" panose="02070309020205020404" pitchFamily="49" charset="0"/>
              </a:rPr>
              <a:t>www.ynu.edu.cn </a:t>
            </a:r>
            <a:r>
              <a:rPr lang="en-US" altLang="zh-CN" sz="1800" b="1" dirty="0">
                <a:solidFill>
                  <a:srgbClr val="CC0000"/>
                </a:solidFill>
                <a:latin typeface="Courier New" panose="02070309020205020404" pitchFamily="49" charset="0"/>
              </a:rPr>
              <a:t>80</a:t>
            </a:r>
            <a:endParaRPr lang="en-US" altLang="zh-CN" sz="2800" dirty="0">
              <a:solidFill>
                <a:srgbClr val="CC0000"/>
              </a:solidFill>
            </a:endParaRPr>
          </a:p>
        </p:txBody>
      </p:sp>
      <p:sp>
        <p:nvSpPr>
          <p:cNvPr id="5" name="Text Box 5"/>
          <p:cNvSpPr txBox="1">
            <a:spLocks noChangeArrowheads="1"/>
          </p:cNvSpPr>
          <p:nvPr/>
        </p:nvSpPr>
        <p:spPr bwMode="auto">
          <a:xfrm>
            <a:off x="4260850" y="1734319"/>
            <a:ext cx="44259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dirty="0"/>
              <a:t>opens TCP connection to port 80</a:t>
            </a:r>
          </a:p>
          <a:p>
            <a:pPr>
              <a:spcBef>
                <a:spcPct val="0"/>
              </a:spcBef>
              <a:buClrTx/>
              <a:buSzTx/>
              <a:buFontTx/>
              <a:buNone/>
            </a:pPr>
            <a:r>
              <a:rPr lang="en-US" altLang="zh-CN" sz="1800" dirty="0"/>
              <a:t>(default HTTP server port) at cis.poly.edu.</a:t>
            </a:r>
          </a:p>
          <a:p>
            <a:pPr>
              <a:spcBef>
                <a:spcPct val="0"/>
              </a:spcBef>
              <a:buClrTx/>
              <a:buSzTx/>
              <a:buFontTx/>
              <a:buNone/>
            </a:pPr>
            <a:r>
              <a:rPr lang="en-US" altLang="zh-CN" sz="1800" dirty="0"/>
              <a:t>anything typed in sent </a:t>
            </a:r>
          </a:p>
          <a:p>
            <a:pPr>
              <a:spcBef>
                <a:spcPct val="0"/>
              </a:spcBef>
              <a:buClrTx/>
              <a:buSzTx/>
              <a:buFontTx/>
              <a:buNone/>
            </a:pPr>
            <a:r>
              <a:rPr lang="en-US" altLang="zh-CN" sz="1800" dirty="0"/>
              <a:t>to port 80 at </a:t>
            </a:r>
            <a:r>
              <a:rPr lang="en-US" altLang="zh-CN" sz="1800" dirty="0" smtClean="0"/>
              <a:t>www.ynu.edu.cn</a:t>
            </a:r>
            <a:endParaRPr lang="en-US" altLang="zh-CN" sz="2400" dirty="0"/>
          </a:p>
        </p:txBody>
      </p:sp>
      <p:sp>
        <p:nvSpPr>
          <p:cNvPr id="6" name="Text Box 8"/>
          <p:cNvSpPr txBox="1">
            <a:spLocks noChangeArrowheads="1"/>
          </p:cNvSpPr>
          <p:nvPr/>
        </p:nvSpPr>
        <p:spPr bwMode="auto">
          <a:xfrm>
            <a:off x="1187624" y="3581566"/>
            <a:ext cx="29418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b="1" dirty="0">
                <a:solidFill>
                  <a:srgbClr val="CC0000"/>
                </a:solidFill>
                <a:latin typeface="Courier New" panose="02070309020205020404" pitchFamily="49" charset="0"/>
              </a:rPr>
              <a:t>GET </a:t>
            </a:r>
            <a:r>
              <a:rPr lang="en-US" altLang="zh-CN" sz="1800" b="1" dirty="0" smtClean="0">
                <a:solidFill>
                  <a:srgbClr val="CC0000"/>
                </a:solidFill>
                <a:latin typeface="Courier New" panose="02070309020205020404" pitchFamily="49" charset="0"/>
              </a:rPr>
              <a:t>/ </a:t>
            </a:r>
            <a:r>
              <a:rPr lang="en-US" altLang="zh-CN" sz="1800" b="1" dirty="0">
                <a:solidFill>
                  <a:srgbClr val="CC0000"/>
                </a:solidFill>
                <a:latin typeface="Courier New" panose="02070309020205020404" pitchFamily="49" charset="0"/>
              </a:rPr>
              <a:t>HTTP/1.1</a:t>
            </a:r>
          </a:p>
          <a:p>
            <a:pPr>
              <a:spcBef>
                <a:spcPct val="0"/>
              </a:spcBef>
              <a:buClrTx/>
              <a:buSzTx/>
              <a:buFontTx/>
              <a:buNone/>
            </a:pPr>
            <a:r>
              <a:rPr lang="en-US" altLang="zh-CN" sz="1800" b="1" dirty="0">
                <a:solidFill>
                  <a:srgbClr val="CC0000"/>
                </a:solidFill>
                <a:latin typeface="Courier New" panose="02070309020205020404" pitchFamily="49" charset="0"/>
              </a:rPr>
              <a:t>Host: </a:t>
            </a:r>
            <a:r>
              <a:rPr lang="en-US" altLang="zh-CN" sz="1800" b="1" dirty="0" smtClean="0">
                <a:solidFill>
                  <a:srgbClr val="CC0000"/>
                </a:solidFill>
                <a:latin typeface="Courier New" panose="02070309020205020404" pitchFamily="49" charset="0"/>
              </a:rPr>
              <a:t>www.ynu.edu.cn</a:t>
            </a:r>
            <a:endParaRPr lang="en-US" altLang="zh-CN" sz="1800" dirty="0">
              <a:solidFill>
                <a:srgbClr val="CC0000"/>
              </a:solidFill>
              <a:latin typeface="Courier New" panose="02070309020205020404" pitchFamily="49" charset="0"/>
            </a:endParaRPr>
          </a:p>
        </p:txBody>
      </p:sp>
      <p:sp>
        <p:nvSpPr>
          <p:cNvPr id="7" name="Text Box 11"/>
          <p:cNvSpPr txBox="1">
            <a:spLocks noChangeArrowheads="1"/>
          </p:cNvSpPr>
          <p:nvPr/>
        </p:nvSpPr>
        <p:spPr bwMode="auto">
          <a:xfrm>
            <a:off x="4437112" y="3309418"/>
            <a:ext cx="3092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1800"/>
              <a:t>by typing this in (hit carriage</a:t>
            </a:r>
          </a:p>
          <a:p>
            <a:pPr>
              <a:spcBef>
                <a:spcPct val="0"/>
              </a:spcBef>
              <a:buClrTx/>
              <a:buSzTx/>
              <a:buFontTx/>
              <a:buNone/>
            </a:pPr>
            <a:r>
              <a:rPr lang="en-US" altLang="zh-CN" sz="1800"/>
              <a:t>return twice), you send</a:t>
            </a:r>
          </a:p>
          <a:p>
            <a:pPr>
              <a:spcBef>
                <a:spcPct val="0"/>
              </a:spcBef>
              <a:buClrTx/>
              <a:buSzTx/>
              <a:buFontTx/>
              <a:buNone/>
            </a:pPr>
            <a:r>
              <a:rPr lang="en-US" altLang="zh-CN" sz="1800"/>
              <a:t>this minimal (but complete) </a:t>
            </a:r>
          </a:p>
          <a:p>
            <a:pPr>
              <a:spcBef>
                <a:spcPct val="0"/>
              </a:spcBef>
              <a:buClrTx/>
              <a:buSzTx/>
              <a:buFontTx/>
              <a:buNone/>
            </a:pPr>
            <a:r>
              <a:rPr lang="en-US" altLang="zh-CN" sz="1800"/>
              <a:t>GET request to HTTP server</a:t>
            </a:r>
            <a:endParaRPr lang="en-US" altLang="zh-CN" sz="2400"/>
          </a:p>
        </p:txBody>
      </p:sp>
    </p:spTree>
    <p:extLst>
      <p:ext uri="{BB962C8B-B14F-4D97-AF65-F5344CB8AC3E}">
        <p14:creationId xmlns:p14="http://schemas.microsoft.com/office/powerpoint/2010/main" val="400213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Telnet</a:t>
            </a:r>
            <a:r>
              <a:rPr lang="zh-CN" altLang="en-US" dirty="0" smtClean="0"/>
              <a:t>安装</a:t>
            </a:r>
            <a:endParaRPr lang="en-US" altLang="zh-CN" dirty="0" smtClean="0"/>
          </a:p>
          <a:p>
            <a:pPr marL="342900" indent="-342900">
              <a:buFont typeface="Wingdings" panose="05000000000000000000" pitchFamily="2" charset="2"/>
              <a:buChar char="l"/>
            </a:pPr>
            <a:r>
              <a:rPr lang="zh-CN" altLang="en-US" dirty="0" smtClean="0"/>
              <a:t>在“控制面板”中点击“程序”</a:t>
            </a:r>
            <a:r>
              <a:rPr lang="en-US" altLang="zh-CN" dirty="0" smtClean="0"/>
              <a:t>-&gt;</a:t>
            </a:r>
            <a:r>
              <a:rPr lang="zh-CN" altLang="en-US" dirty="0" smtClean="0"/>
              <a:t>“启动或关闭</a:t>
            </a:r>
            <a:r>
              <a:rPr lang="en-US" altLang="zh-CN" dirty="0" smtClean="0"/>
              <a:t>Windows</a:t>
            </a:r>
            <a:r>
              <a:rPr lang="zh-CN" altLang="en-US" dirty="0" smtClean="0"/>
              <a:t>功能”</a:t>
            </a:r>
            <a:r>
              <a:rPr lang="en-US" altLang="zh-CN" dirty="0" smtClean="0"/>
              <a:t>-&gt;</a:t>
            </a:r>
            <a:r>
              <a:rPr lang="zh-CN" altLang="en-US" dirty="0" smtClean="0"/>
              <a:t>“</a:t>
            </a:r>
            <a:r>
              <a:rPr lang="en-US" altLang="zh-CN" dirty="0" smtClean="0"/>
              <a:t>Telnet</a:t>
            </a:r>
            <a:r>
              <a:rPr lang="zh-CN" altLang="en-US" dirty="0" smtClean="0"/>
              <a:t>客户端”打钩，</a:t>
            </a:r>
            <a:r>
              <a:rPr lang="zh-CN" altLang="en-US" smtClean="0"/>
              <a:t>确认退出重启即可。</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2483768" y="2679089"/>
            <a:ext cx="3745210" cy="3807114"/>
          </a:xfrm>
          <a:prstGeom prst="rect">
            <a:avLst/>
          </a:prstGeom>
        </p:spPr>
      </p:pic>
    </p:spTree>
    <p:extLst>
      <p:ext uri="{BB962C8B-B14F-4D97-AF65-F5344CB8AC3E}">
        <p14:creationId xmlns:p14="http://schemas.microsoft.com/office/powerpoint/2010/main" val="113103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尝试访问云南大学主页</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939651" y="1844824"/>
            <a:ext cx="7264697" cy="4752050"/>
          </a:xfrm>
          <a:prstGeom prst="rect">
            <a:avLst/>
          </a:prstGeom>
        </p:spPr>
      </p:pic>
    </p:spTree>
    <p:extLst>
      <p:ext uri="{BB962C8B-B14F-4D97-AF65-F5344CB8AC3E}">
        <p14:creationId xmlns:p14="http://schemas.microsoft.com/office/powerpoint/2010/main" val="293926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292352" y="1421160"/>
            <a:ext cx="3682752" cy="4857403"/>
          </a:xfrm>
        </p:spPr>
        <p:txBody>
          <a:bodyPr/>
          <a:lstStyle/>
          <a:p>
            <a:pPr marL="342900" indent="-342900">
              <a:buFont typeface="Wingdings" panose="05000000000000000000" pitchFamily="2" charset="2"/>
              <a:buChar char="l"/>
            </a:pPr>
            <a:r>
              <a:rPr lang="zh-CN" altLang="en-US" dirty="0" smtClean="0"/>
              <a:t>点击扩展，搜索</a:t>
            </a:r>
            <a:r>
              <a:rPr lang="en-US" altLang="zh-CN" dirty="0" smtClean="0"/>
              <a:t>Firebug</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755576" y="1844824"/>
            <a:ext cx="2736304" cy="4000862"/>
          </a:xfrm>
          <a:prstGeom prst="rect">
            <a:avLst/>
          </a:prstGeom>
        </p:spPr>
      </p:pic>
      <p:sp>
        <p:nvSpPr>
          <p:cNvPr id="6" name="内容占位符 1"/>
          <p:cNvSpPr txBox="1">
            <a:spLocks/>
          </p:cNvSpPr>
          <p:nvPr/>
        </p:nvSpPr>
        <p:spPr>
          <a:xfrm>
            <a:off x="609600" y="1421160"/>
            <a:ext cx="3682752"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mtClean="0"/>
              <a:t>Firefox+Firebug</a:t>
            </a:r>
            <a:r>
              <a:rPr lang="zh-CN" altLang="en-US" smtClean="0"/>
              <a:t>安装</a:t>
            </a:r>
            <a:endParaRPr lang="zh-CN" altLang="en-US" dirty="0"/>
          </a:p>
        </p:txBody>
      </p:sp>
      <p:pic>
        <p:nvPicPr>
          <p:cNvPr id="7" name="图片 6"/>
          <p:cNvPicPr>
            <a:picLocks noChangeAspect="1"/>
          </p:cNvPicPr>
          <p:nvPr/>
        </p:nvPicPr>
        <p:blipFill>
          <a:blip r:embed="rId3"/>
          <a:stretch>
            <a:fillRect/>
          </a:stretch>
        </p:blipFill>
        <p:spPr>
          <a:xfrm>
            <a:off x="4543359" y="1988840"/>
            <a:ext cx="3202689" cy="4669532"/>
          </a:xfrm>
          <a:prstGeom prst="rect">
            <a:avLst/>
          </a:prstGeom>
        </p:spPr>
      </p:pic>
    </p:spTree>
    <p:extLst>
      <p:ext uri="{BB962C8B-B14F-4D97-AF65-F5344CB8AC3E}">
        <p14:creationId xmlns:p14="http://schemas.microsoft.com/office/powerpoint/2010/main" val="126677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endParaRPr lang="zh-CN" altLang="en-US"/>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1070496" y="1124744"/>
            <a:ext cx="7003008" cy="5427774"/>
          </a:xfrm>
          <a:prstGeom prst="rect">
            <a:avLst/>
          </a:prstGeom>
        </p:spPr>
      </p:pic>
    </p:spTree>
    <p:extLst>
      <p:ext uri="{BB962C8B-B14F-4D97-AF65-F5344CB8AC3E}">
        <p14:creationId xmlns:p14="http://schemas.microsoft.com/office/powerpoint/2010/main" val="416739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en-US" altLang="zh-CN" dirty="0" smtClean="0">
                <a:solidFill>
                  <a:srgbClr val="000000"/>
                </a:solidFill>
              </a:rPr>
              <a:t>MVC</a:t>
            </a:r>
          </a:p>
          <a:p>
            <a:r>
              <a:rPr lang="en-US" altLang="zh-CN" dirty="0"/>
              <a:t>MVC</a:t>
            </a:r>
            <a:r>
              <a:rPr lang="zh-CN" altLang="en-US" dirty="0"/>
              <a:t>是一种经典的设计模式，全名为</a:t>
            </a:r>
            <a:r>
              <a:rPr lang="en-US" altLang="zh-CN" dirty="0"/>
              <a:t>Model-View-Controller</a:t>
            </a:r>
            <a:r>
              <a:rPr lang="zh-CN" altLang="en-US" dirty="0"/>
              <a:t>，即模型</a:t>
            </a:r>
            <a:r>
              <a:rPr lang="en-US" altLang="zh-CN" dirty="0"/>
              <a:t>-</a:t>
            </a:r>
            <a:r>
              <a:rPr lang="zh-CN" altLang="en-US" dirty="0"/>
              <a:t>视图</a:t>
            </a:r>
            <a:r>
              <a:rPr lang="en-US" altLang="zh-CN" dirty="0"/>
              <a:t>-</a:t>
            </a:r>
            <a:r>
              <a:rPr lang="zh-CN" altLang="en-US" dirty="0"/>
              <a:t>控制器</a:t>
            </a:r>
            <a:r>
              <a:rPr lang="zh-CN" altLang="en-US" dirty="0" smtClean="0"/>
              <a:t>。</a:t>
            </a:r>
            <a:endParaRPr lang="en-US" altLang="zh-CN" dirty="0" smtClean="0"/>
          </a:p>
          <a:p>
            <a:endParaRPr lang="en-US" altLang="zh-CN" dirty="0"/>
          </a:p>
          <a:p>
            <a:pPr marL="342900" indent="-342900">
              <a:buFont typeface="Wingdings" panose="05000000000000000000" pitchFamily="2" charset="2"/>
              <a:buChar char="Ø"/>
            </a:pPr>
            <a:r>
              <a:rPr lang="zh-CN" altLang="en-US" dirty="0"/>
              <a:t>其中，模型是用于封装数据的</a:t>
            </a:r>
            <a:r>
              <a:rPr lang="zh-CN" altLang="en-US" dirty="0" smtClean="0"/>
              <a:t>载体，简单来说，模型是数据库中存储的表作为程序中类的定义。也就是说，关系表中的每一条数据将对应一个类的对象。</a:t>
            </a:r>
            <a:endParaRPr lang="en-US" altLang="zh-CN" dirty="0" smtClean="0"/>
          </a:p>
          <a:p>
            <a:pPr marL="342900" indent="-342900">
              <a:buFont typeface="Wingdings" panose="05000000000000000000" pitchFamily="2" charset="2"/>
              <a:buChar char="Ø"/>
            </a:pPr>
            <a:r>
              <a:rPr lang="zh-CN" altLang="en-US" dirty="0"/>
              <a:t>对于视图而言，它更加偏重于展现，也就是说，视图决定了界面到底长什么样子</a:t>
            </a:r>
            <a:r>
              <a:rPr lang="zh-CN" altLang="en-US" dirty="0" smtClean="0"/>
              <a:t>，</a:t>
            </a:r>
            <a:r>
              <a:rPr lang="en-US" altLang="zh-CN" dirty="0" smtClean="0"/>
              <a:t>Django</a:t>
            </a:r>
            <a:r>
              <a:rPr lang="zh-CN" altLang="en-US" dirty="0" smtClean="0"/>
              <a:t>通过</a:t>
            </a:r>
            <a:r>
              <a:rPr lang="zh-CN" altLang="en-US" dirty="0"/>
              <a:t>纯</a:t>
            </a:r>
            <a:r>
              <a:rPr lang="en-US" altLang="zh-CN" dirty="0"/>
              <a:t>HTML</a:t>
            </a:r>
            <a:r>
              <a:rPr lang="zh-CN" altLang="en-US" dirty="0"/>
              <a:t>的方式进行</a:t>
            </a:r>
            <a:r>
              <a:rPr lang="zh-CN" altLang="en-US" dirty="0" smtClean="0"/>
              <a:t>展现。</a:t>
            </a:r>
            <a:endParaRPr lang="en-US" altLang="zh-CN" dirty="0" smtClean="0"/>
          </a:p>
          <a:p>
            <a:pPr marL="342900" indent="-342900">
              <a:buFont typeface="Wingdings" panose="05000000000000000000" pitchFamily="2" charset="2"/>
              <a:buChar char="Ø"/>
            </a:pPr>
            <a:r>
              <a:rPr lang="zh-CN" altLang="en-US" dirty="0"/>
              <a:t>模型和视图需要通过控制器来进行粘合，例如，用户发送一个</a:t>
            </a:r>
            <a:r>
              <a:rPr lang="en-US" altLang="zh-CN" dirty="0"/>
              <a:t>HTTP</a:t>
            </a:r>
            <a:r>
              <a:rPr lang="zh-CN" altLang="en-US" dirty="0"/>
              <a:t>请求，此时该请求首先会进入控制器，然后控制器去获取数据并将其封装为模型，最后将模型传递到视图中进行展现。</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78835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t>MVC</a:t>
            </a:r>
            <a:r>
              <a:rPr lang="zh-CN" altLang="en-US" dirty="0" smtClean="0"/>
              <a:t>架构</a:t>
            </a:r>
            <a:endParaRPr lang="en-US" altLang="zh-CN" dirty="0" smtClean="0"/>
          </a:p>
          <a:p>
            <a:pPr marL="342900" indent="-342900">
              <a:buFont typeface="Wingdings" panose="05000000000000000000" pitchFamily="2" charset="2"/>
              <a:buChar char="l"/>
            </a:pPr>
            <a:r>
              <a:rPr lang="zh-CN" altLang="en-US" dirty="0" smtClean="0"/>
              <a:t>项目总览</a:t>
            </a:r>
            <a:endParaRPr lang="en-US" altLang="zh-CN" dirty="0" smtClean="0"/>
          </a:p>
          <a:p>
            <a:pPr marL="342900" indent="-342900">
              <a:buFont typeface="Wingdings" panose="05000000000000000000" pitchFamily="2" charset="2"/>
              <a:buChar char="l"/>
            </a:pPr>
            <a:r>
              <a:rPr lang="zh-CN" altLang="en-US" dirty="0" smtClean="0"/>
              <a:t>准备好</a:t>
            </a:r>
            <a:r>
              <a:rPr lang="en-US" altLang="zh-CN" dirty="0" smtClean="0"/>
              <a:t>Django</a:t>
            </a:r>
          </a:p>
          <a:p>
            <a:pPr marL="342900" indent="-342900">
              <a:buFont typeface="Wingdings" panose="05000000000000000000" pitchFamily="2" charset="2"/>
              <a:buChar char="l"/>
            </a:pPr>
            <a:r>
              <a:rPr lang="en-US" altLang="zh-CN" dirty="0" smtClean="0"/>
              <a:t>Django</a:t>
            </a:r>
            <a:r>
              <a:rPr lang="zh-CN" altLang="en-US" dirty="0" smtClean="0"/>
              <a:t>基础</a:t>
            </a:r>
            <a:endParaRPr lang="en-US" altLang="zh-CN" dirty="0" smtClean="0"/>
          </a:p>
          <a:p>
            <a:pPr marL="342900" indent="-342900">
              <a:buFont typeface="Wingdings" panose="05000000000000000000" pitchFamily="2" charset="2"/>
              <a:buChar char="l"/>
            </a:pPr>
            <a:r>
              <a:rPr lang="zh-CN" altLang="en-US" dirty="0" smtClean="0"/>
              <a:t>模板和静态媒体</a:t>
            </a:r>
            <a:endParaRPr lang="en-US" altLang="zh-CN" dirty="0" smtClean="0"/>
          </a:p>
          <a:p>
            <a:pPr marL="342900" indent="-342900">
              <a:buFont typeface="Wingdings" panose="05000000000000000000" pitchFamily="2" charset="2"/>
              <a:buChar char="l"/>
            </a:pPr>
            <a:r>
              <a:rPr lang="zh-CN" altLang="en-US" dirty="0" smtClean="0"/>
              <a:t>模型和数据库</a:t>
            </a:r>
          </a:p>
          <a:p>
            <a:pPr marL="342900" indent="-342900">
              <a:buFont typeface="Wingdings" panose="05000000000000000000" pitchFamily="2" charset="2"/>
              <a:buChar char="l"/>
            </a:pPr>
            <a:r>
              <a:rPr lang="zh-CN" altLang="en-US" dirty="0" smtClean="0"/>
              <a:t>模型、模板和视图</a:t>
            </a:r>
            <a:endParaRPr lang="en-US" altLang="zh-CN" dirty="0" smtClean="0"/>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Ø"/>
            </a:pPr>
            <a:r>
              <a:rPr lang="en-US" altLang="zh-CN" dirty="0"/>
              <a:t>MVC</a:t>
            </a:r>
            <a:r>
              <a:rPr lang="zh-CN" altLang="en-US" dirty="0"/>
              <a:t>模式早在上个世纪</a:t>
            </a:r>
            <a:r>
              <a:rPr lang="en-US" altLang="zh-CN" dirty="0"/>
              <a:t>70</a:t>
            </a:r>
            <a:r>
              <a:rPr lang="zh-CN" altLang="en-US" dirty="0"/>
              <a:t>年代就诞生了，直到今天它依然存在，可见生命力相当之强</a:t>
            </a:r>
            <a:r>
              <a:rPr lang="zh-CN" altLang="en-US" dirty="0" smtClean="0"/>
              <a:t>。</a:t>
            </a:r>
            <a:endParaRPr lang="en-US" altLang="zh-CN" dirty="0" smtClean="0"/>
          </a:p>
          <a:p>
            <a:pPr marL="342900" indent="-342900">
              <a:buFont typeface="Wingdings" panose="05000000000000000000" pitchFamily="2" charset="2"/>
              <a:buChar char="Ø"/>
            </a:pPr>
            <a:r>
              <a:rPr lang="en-US" altLang="zh-CN" dirty="0"/>
              <a:t>MVC</a:t>
            </a:r>
            <a:r>
              <a:rPr lang="zh-CN" altLang="en-US" dirty="0"/>
              <a:t>模式最早用于</a:t>
            </a:r>
            <a:r>
              <a:rPr lang="en-US" altLang="zh-CN" dirty="0"/>
              <a:t>Smalltalk</a:t>
            </a:r>
            <a:r>
              <a:rPr lang="zh-CN" altLang="en-US" dirty="0"/>
              <a:t>语言中，最后在其它许多开发语言中都得到了很好的应用，例如，</a:t>
            </a:r>
            <a:r>
              <a:rPr lang="en-US" altLang="zh-CN" dirty="0"/>
              <a:t>Java</a:t>
            </a:r>
            <a:r>
              <a:rPr lang="zh-CN" altLang="en-US" dirty="0"/>
              <a:t>中的</a:t>
            </a:r>
            <a:r>
              <a:rPr lang="en-US" altLang="zh-CN" dirty="0"/>
              <a:t>Struts</a:t>
            </a:r>
            <a:r>
              <a:rPr lang="zh-CN" altLang="en-US" dirty="0" smtClean="0"/>
              <a:t>、</a:t>
            </a:r>
            <a:r>
              <a:rPr lang="en-US" altLang="zh-CN" b="1" dirty="0" err="1" smtClean="0"/>
              <a:t>SpringMVC</a:t>
            </a:r>
            <a:r>
              <a:rPr lang="zh-CN" altLang="en-US" b="1" dirty="0" smtClean="0"/>
              <a:t>、</a:t>
            </a:r>
            <a:r>
              <a:rPr lang="en-US" altLang="zh-CN" b="1" dirty="0" smtClean="0"/>
              <a:t>Django</a:t>
            </a:r>
            <a:r>
              <a:rPr lang="zh-CN" altLang="en-US" b="1" dirty="0" smtClean="0"/>
              <a:t>和</a:t>
            </a:r>
            <a:r>
              <a:rPr lang="en-US" altLang="zh-CN" b="1" dirty="0" err="1" smtClean="0"/>
              <a:t>Cakephp</a:t>
            </a:r>
            <a:r>
              <a:rPr lang="zh-CN" altLang="en-US" dirty="0" smtClean="0"/>
              <a:t>等</a:t>
            </a:r>
            <a:r>
              <a:rPr lang="zh-CN" altLang="en-US" dirty="0"/>
              <a:t>框架。正是因为这些</a:t>
            </a:r>
            <a:r>
              <a:rPr lang="en-US" altLang="zh-CN" dirty="0"/>
              <a:t>MVC</a:t>
            </a:r>
            <a:r>
              <a:rPr lang="zh-CN" altLang="en-US" dirty="0"/>
              <a:t>框架的出现，才让</a:t>
            </a:r>
            <a:r>
              <a:rPr lang="en-US" altLang="zh-CN" dirty="0"/>
              <a:t>MVC</a:t>
            </a:r>
            <a:r>
              <a:rPr lang="zh-CN" altLang="en-US" dirty="0"/>
              <a:t>模式真正落地，让开发更加高效，让代码耦合度尽量减小，让应用程序各部分的职责更加清晰。</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840" y="4615705"/>
            <a:ext cx="4000000" cy="1904762"/>
          </a:xfrm>
          <a:prstGeom prst="rect">
            <a:avLst/>
          </a:prstGeom>
        </p:spPr>
      </p:pic>
    </p:spTree>
    <p:extLst>
      <p:ext uri="{BB962C8B-B14F-4D97-AF65-F5344CB8AC3E}">
        <p14:creationId xmlns:p14="http://schemas.microsoft.com/office/powerpoint/2010/main" val="224409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p"/>
            </a:pPr>
            <a:r>
              <a:rPr lang="en-US" altLang="zh-CN" dirty="0"/>
              <a:t>Model</a:t>
            </a:r>
            <a:r>
              <a:rPr lang="zh-CN" altLang="en-US" dirty="0"/>
              <a:t>（模型）表示应用程序核心（比如数据库记录列表）。</a:t>
            </a:r>
          </a:p>
          <a:p>
            <a:pPr marL="342900" indent="-342900">
              <a:buFont typeface="Wingdings" panose="05000000000000000000" pitchFamily="2" charset="2"/>
              <a:buChar char="p"/>
            </a:pPr>
            <a:r>
              <a:rPr lang="en-US" altLang="zh-CN" dirty="0"/>
              <a:t>View</a:t>
            </a:r>
            <a:r>
              <a:rPr lang="zh-CN" altLang="en-US" dirty="0"/>
              <a:t>（视图）显示数据（数据库记录）。</a:t>
            </a:r>
          </a:p>
          <a:p>
            <a:pPr marL="342900" indent="-342900">
              <a:buFont typeface="Wingdings" panose="05000000000000000000" pitchFamily="2" charset="2"/>
              <a:buChar char="p"/>
            </a:pPr>
            <a:r>
              <a:rPr lang="en-US" altLang="zh-CN" dirty="0"/>
              <a:t>Controller</a:t>
            </a:r>
            <a:r>
              <a:rPr lang="zh-CN" altLang="en-US" dirty="0"/>
              <a:t>（控制器）处理输入（写入数据库记录）。</a:t>
            </a:r>
          </a:p>
          <a:p>
            <a:pPr marL="342900" indent="-342900">
              <a:buFont typeface="Wingdings" panose="05000000000000000000" pitchFamily="2" charset="2"/>
              <a:buChar char="p"/>
            </a:pPr>
            <a:r>
              <a:rPr lang="en-US" altLang="zh-CN" dirty="0"/>
              <a:t>MVC </a:t>
            </a:r>
            <a:r>
              <a:rPr lang="zh-CN" altLang="en-US" dirty="0"/>
              <a:t>模式同时提供了对 </a:t>
            </a:r>
            <a:r>
              <a:rPr lang="en-US" altLang="zh-CN" dirty="0"/>
              <a:t>HTML</a:t>
            </a:r>
            <a:r>
              <a:rPr lang="zh-CN" altLang="en-US" dirty="0"/>
              <a:t>、</a:t>
            </a:r>
            <a:r>
              <a:rPr lang="en-US" altLang="zh-CN" dirty="0"/>
              <a:t>CSS </a:t>
            </a:r>
            <a:r>
              <a:rPr lang="zh-CN" altLang="en-US" dirty="0"/>
              <a:t>和 </a:t>
            </a:r>
            <a:r>
              <a:rPr lang="en-US" altLang="zh-CN" dirty="0"/>
              <a:t>JavaScript </a:t>
            </a:r>
            <a:r>
              <a:rPr lang="zh-CN" altLang="en-US" dirty="0"/>
              <a:t>的完全控制。</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35351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79512" y="1052736"/>
            <a:ext cx="5688632" cy="5256584"/>
          </a:xfrm>
        </p:spPr>
        <p:txBody>
          <a:bodyPr>
            <a:normAutofit fontScale="85000" lnSpcReduction="10000"/>
          </a:bodyPr>
          <a:lstStyle/>
          <a:p>
            <a:pPr marL="342900" indent="-342900">
              <a:buFont typeface="Wingdings" panose="05000000000000000000" pitchFamily="2" charset="2"/>
              <a:buChar char="l"/>
            </a:pPr>
            <a:r>
              <a:rPr lang="en-US" altLang="zh-CN" dirty="0" smtClean="0"/>
              <a:t>MVC</a:t>
            </a:r>
          </a:p>
          <a:p>
            <a:pPr marL="342900" indent="-342900">
              <a:buFont typeface="Wingdings" panose="05000000000000000000" pitchFamily="2" charset="2"/>
              <a:buChar char="p"/>
            </a:pPr>
            <a:r>
              <a:rPr lang="en-US" altLang="zh-CN" b="1" dirty="0"/>
              <a:t>Model</a:t>
            </a:r>
            <a:r>
              <a:rPr lang="zh-CN" altLang="en-US" b="1" dirty="0"/>
              <a:t>（模型）</a:t>
            </a:r>
            <a:r>
              <a:rPr lang="zh-CN" altLang="en-US" dirty="0"/>
              <a:t>是应用程序中用于处理应用程序数据逻辑的部分。</a:t>
            </a:r>
            <a:br>
              <a:rPr lang="zh-CN" altLang="en-US" dirty="0"/>
            </a:br>
            <a:r>
              <a:rPr lang="zh-CN" altLang="en-US" dirty="0"/>
              <a:t>通常模型对象负责在数据库中存取数据。</a:t>
            </a:r>
          </a:p>
          <a:p>
            <a:pPr marL="342900" indent="-342900">
              <a:buFont typeface="Wingdings" panose="05000000000000000000" pitchFamily="2" charset="2"/>
              <a:buChar char="p"/>
            </a:pPr>
            <a:r>
              <a:rPr lang="en-US" altLang="zh-CN" b="1" dirty="0"/>
              <a:t>View</a:t>
            </a:r>
            <a:r>
              <a:rPr lang="zh-CN" altLang="en-US" b="1" dirty="0"/>
              <a:t>（视图）</a:t>
            </a:r>
            <a:r>
              <a:rPr lang="zh-CN" altLang="en-US" dirty="0"/>
              <a:t>是应用程序中处理数据显示的部分。</a:t>
            </a:r>
            <a:br>
              <a:rPr lang="zh-CN" altLang="en-US" dirty="0"/>
            </a:br>
            <a:r>
              <a:rPr lang="zh-CN" altLang="en-US" dirty="0"/>
              <a:t>通常视图是依据模型数据创建的。</a:t>
            </a:r>
          </a:p>
          <a:p>
            <a:pPr marL="342900" indent="-342900">
              <a:buFont typeface="Wingdings" panose="05000000000000000000" pitchFamily="2" charset="2"/>
              <a:buChar char="p"/>
            </a:pPr>
            <a:r>
              <a:rPr lang="en-US" altLang="zh-CN" b="1" dirty="0"/>
              <a:t>Controller</a:t>
            </a:r>
            <a:r>
              <a:rPr lang="zh-CN" altLang="en-US" b="1" dirty="0"/>
              <a:t>（控制器）</a:t>
            </a:r>
            <a:r>
              <a:rPr lang="zh-CN" altLang="en-US" dirty="0"/>
              <a:t>是应用程序中处理用户交互的部分。</a:t>
            </a:r>
            <a:br>
              <a:rPr lang="zh-CN" altLang="en-US" dirty="0"/>
            </a:br>
            <a:r>
              <a:rPr lang="zh-CN" altLang="en-US" dirty="0"/>
              <a:t>通常控制器负责从视图读取数据，控制用户输入，并向模型发送数据。</a:t>
            </a:r>
          </a:p>
          <a:p>
            <a:r>
              <a:rPr lang="en-US" altLang="zh-CN" dirty="0"/>
              <a:t>MVC </a:t>
            </a:r>
            <a:r>
              <a:rPr lang="zh-CN" altLang="en-US" dirty="0"/>
              <a:t>分层有助于管理复杂的应用程序，因为您可以在一个时间内专门关注一个方面。例如，您可以在不依赖业务逻辑的情况下专注于视图设计。同时也让应用程序的测试更加容易。</a:t>
            </a:r>
          </a:p>
          <a:p>
            <a:r>
              <a:rPr lang="en-US" altLang="zh-CN" dirty="0"/>
              <a:t>MVC </a:t>
            </a:r>
            <a:r>
              <a:rPr lang="zh-CN" altLang="en-US" dirty="0"/>
              <a:t>分层同时也简化了分组开发。不同的开发人员可同时开发视图、控制器逻辑和业务逻辑。</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2348880"/>
            <a:ext cx="3114675" cy="2990850"/>
          </a:xfrm>
          <a:prstGeom prst="rect">
            <a:avLst/>
          </a:prstGeom>
        </p:spPr>
      </p:pic>
    </p:spTree>
    <p:extLst>
      <p:ext uri="{BB962C8B-B14F-4D97-AF65-F5344CB8AC3E}">
        <p14:creationId xmlns:p14="http://schemas.microsoft.com/office/powerpoint/2010/main" val="378599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AJAX</a:t>
            </a:r>
            <a:r>
              <a:rPr lang="zh-CN" altLang="en-US" dirty="0" smtClean="0"/>
              <a:t>请求和</a:t>
            </a:r>
            <a:r>
              <a:rPr lang="en-US" altLang="zh-CN" dirty="0" smtClean="0"/>
              <a:t>JSON</a:t>
            </a:r>
            <a:r>
              <a:rPr lang="zh-CN" altLang="en-US" dirty="0" smtClean="0"/>
              <a:t>数据</a:t>
            </a:r>
            <a:endParaRPr lang="en-US" altLang="zh-CN" dirty="0" smtClean="0"/>
          </a:p>
          <a:p>
            <a:r>
              <a:rPr lang="zh-CN" altLang="en-US" dirty="0" smtClean="0"/>
              <a:t>        为了</a:t>
            </a:r>
            <a:r>
              <a:rPr lang="zh-CN" altLang="en-US" dirty="0"/>
              <a:t>使数据展现过程更加直接，并且提供更好的用户体验，我们有必要对</a:t>
            </a:r>
            <a:r>
              <a:rPr lang="en-US" altLang="zh-CN" dirty="0"/>
              <a:t>MVC</a:t>
            </a:r>
            <a:r>
              <a:rPr lang="zh-CN" altLang="en-US" dirty="0"/>
              <a:t>模式进行改进。不妨这样来尝试，首先从浏览器发送</a:t>
            </a:r>
            <a:r>
              <a:rPr lang="en-US" altLang="zh-CN" dirty="0"/>
              <a:t>AJAX</a:t>
            </a:r>
            <a:r>
              <a:rPr lang="zh-CN" altLang="en-US" dirty="0"/>
              <a:t>请求，然后服务端接受该请求并返回</a:t>
            </a:r>
            <a:r>
              <a:rPr lang="en-US" altLang="zh-CN" dirty="0"/>
              <a:t>JSON</a:t>
            </a:r>
            <a:r>
              <a:rPr lang="zh-CN" altLang="en-US" dirty="0"/>
              <a:t>数据返回给浏览器，最后在浏览器中进行界面渲染</a:t>
            </a:r>
            <a:r>
              <a:rPr lang="zh-CN" altLang="en-US" dirty="0" smtClean="0"/>
              <a:t>。</a:t>
            </a:r>
            <a:endParaRPr lang="en-US" altLang="zh-CN" dirty="0" smtClean="0"/>
          </a:p>
          <a:p>
            <a:pPr marL="342900" indent="-342900">
              <a:buFont typeface="Wingdings" panose="05000000000000000000" pitchFamily="2" charset="2"/>
              <a:buChar char="l"/>
            </a:pPr>
            <a:r>
              <a:rPr lang="zh-CN" altLang="en-US" dirty="0"/>
              <a:t>也就是说，我们输入的是</a:t>
            </a:r>
            <a:r>
              <a:rPr lang="en-US" altLang="zh-CN" dirty="0"/>
              <a:t>AJAX</a:t>
            </a:r>
            <a:r>
              <a:rPr lang="zh-CN" altLang="en-US" dirty="0"/>
              <a:t>请求，输出的是</a:t>
            </a:r>
            <a:r>
              <a:rPr lang="en-US" altLang="zh-CN" dirty="0"/>
              <a:t>JSON</a:t>
            </a:r>
            <a:r>
              <a:rPr lang="zh-CN" altLang="en-US" dirty="0"/>
              <a:t>数据，市面上有这样的技术来实现这个功能吗？答案是</a:t>
            </a:r>
            <a:r>
              <a:rPr lang="en-US" altLang="zh-CN" dirty="0"/>
              <a:t>REST</a:t>
            </a:r>
            <a:r>
              <a:rPr lang="zh-CN" altLang="en-US"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4211877"/>
            <a:ext cx="4000000" cy="1914286"/>
          </a:xfrm>
          <a:prstGeom prst="rect">
            <a:avLst/>
          </a:prstGeom>
        </p:spPr>
      </p:pic>
    </p:spTree>
    <p:extLst>
      <p:ext uri="{BB962C8B-B14F-4D97-AF65-F5344CB8AC3E}">
        <p14:creationId xmlns:p14="http://schemas.microsoft.com/office/powerpoint/2010/main" val="425421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如果将浏览器这一端视为前端，而服务器那一端视为后端的话，可以将以上改进后的</a:t>
            </a:r>
            <a:r>
              <a:rPr lang="en-US" altLang="zh-CN" dirty="0"/>
              <a:t>MVC</a:t>
            </a:r>
            <a:r>
              <a:rPr lang="zh-CN" altLang="en-US" dirty="0"/>
              <a:t>模式简化为以下前后端分离</a:t>
            </a:r>
            <a:r>
              <a:rPr lang="zh-CN" altLang="en-US" dirty="0" smtClean="0"/>
              <a:t>模式。</a:t>
            </a:r>
            <a:endParaRPr lang="en-US" altLang="zh-CN" dirty="0"/>
          </a:p>
          <a:p>
            <a:pPr marL="342900" indent="-342900">
              <a:buFont typeface="Wingdings" panose="05000000000000000000" pitchFamily="2" charset="2"/>
              <a:buChar char="l"/>
            </a:pPr>
            <a:r>
              <a:rPr lang="zh-CN" altLang="en-US" dirty="0"/>
              <a:t>虽然</a:t>
            </a:r>
            <a:r>
              <a:rPr lang="en-US" altLang="zh-CN" dirty="0"/>
              <a:t>REST</a:t>
            </a:r>
            <a:r>
              <a:rPr lang="zh-CN" altLang="en-US" dirty="0"/>
              <a:t>看起来还是很简单的，实际上我们往往需要提供一个</a:t>
            </a:r>
            <a:r>
              <a:rPr lang="en-US" altLang="zh-CN" dirty="0"/>
              <a:t>REST</a:t>
            </a:r>
            <a:r>
              <a:rPr lang="zh-CN" altLang="en-US" dirty="0"/>
              <a:t>框架，让其实现前后端分离架构，让开发人员将精力集中在业务上，而并非那些具体的技术细节</a:t>
            </a:r>
            <a:r>
              <a:rPr lang="zh-CN" altLang="en-US" dirty="0" smtClean="0"/>
              <a:t>。因此我们使用</a:t>
            </a:r>
            <a:r>
              <a:rPr lang="en-US" altLang="zh-CN" dirty="0" smtClean="0"/>
              <a:t>Django</a:t>
            </a:r>
            <a:r>
              <a:rPr lang="zh-CN" altLang="en-US" dirty="0" smtClean="0"/>
              <a:t>架构。</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3789040"/>
            <a:ext cx="4000000" cy="2447619"/>
          </a:xfrm>
          <a:prstGeom prst="rect">
            <a:avLst/>
          </a:prstGeom>
        </p:spPr>
      </p:pic>
    </p:spTree>
    <p:extLst>
      <p:ext uri="{BB962C8B-B14F-4D97-AF65-F5344CB8AC3E}">
        <p14:creationId xmlns:p14="http://schemas.microsoft.com/office/powerpoint/2010/main" val="173146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项目总览</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194970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8229600" cy="5040560"/>
          </a:xfrm>
        </p:spPr>
        <p:txBody>
          <a:bodyPr>
            <a:normAutofit lnSpcReduction="10000"/>
          </a:bodyPr>
          <a:lstStyle/>
          <a:p>
            <a:pPr marL="342900" indent="-342900">
              <a:buFont typeface="Wingdings" panose="05000000000000000000" pitchFamily="2" charset="2"/>
              <a:buChar char="l"/>
            </a:pPr>
            <a:r>
              <a:rPr lang="zh-CN" altLang="en-US" dirty="0"/>
              <a:t>你的客户端需要建立一个叫做</a:t>
            </a:r>
            <a:r>
              <a:rPr lang="en-US" altLang="zh-CN" dirty="0" err="1"/>
              <a:t>Rango</a:t>
            </a:r>
            <a:r>
              <a:rPr lang="zh-CN" altLang="en-US" dirty="0"/>
              <a:t>的网站</a:t>
            </a:r>
            <a:r>
              <a:rPr lang="en-US" altLang="zh-CN" dirty="0"/>
              <a:t>,</a:t>
            </a:r>
            <a:r>
              <a:rPr lang="zh-CN" altLang="en-US" dirty="0"/>
              <a:t>它可以让用户浏览它们自己订制的网页</a:t>
            </a:r>
            <a:r>
              <a:rPr lang="en-US" altLang="zh-CN" dirty="0" smtClean="0"/>
              <a:t>.</a:t>
            </a:r>
          </a:p>
          <a:p>
            <a:pPr marL="342900" indent="-342900">
              <a:buFont typeface="Wingdings" panose="05000000000000000000" pitchFamily="2" charset="2"/>
              <a:buChar char="l"/>
            </a:pPr>
            <a:r>
              <a:rPr lang="zh-CN" altLang="en-US" dirty="0" smtClean="0"/>
              <a:t> 在</a:t>
            </a:r>
            <a:r>
              <a:rPr lang="zh-CN" altLang="en-US" dirty="0"/>
              <a:t>网站的主页上</a:t>
            </a:r>
            <a:r>
              <a:rPr lang="en-US" altLang="zh-CN" dirty="0"/>
              <a:t>,</a:t>
            </a:r>
            <a:r>
              <a:rPr lang="zh-CN" altLang="en-US" dirty="0"/>
              <a:t>让浏览者看到</a:t>
            </a:r>
            <a:r>
              <a:rPr lang="en-US" altLang="zh-CN" dirty="0"/>
              <a:t>:</a:t>
            </a:r>
          </a:p>
          <a:p>
            <a:pPr marL="800100" lvl="1" indent="-342900">
              <a:buFont typeface="Wingdings" panose="05000000000000000000" pitchFamily="2" charset="2"/>
              <a:buChar char="Ø"/>
            </a:pPr>
            <a:r>
              <a:rPr lang="en-US" altLang="zh-CN" dirty="0"/>
              <a:t>5</a:t>
            </a:r>
            <a:r>
              <a:rPr lang="zh-CN" altLang="en-US" dirty="0"/>
              <a:t>个查看最多的页面</a:t>
            </a:r>
          </a:p>
          <a:p>
            <a:pPr marL="800100" lvl="1" indent="-342900">
              <a:buFont typeface="Wingdings" panose="05000000000000000000" pitchFamily="2" charset="2"/>
              <a:buChar char="Ø"/>
            </a:pPr>
            <a:r>
              <a:rPr lang="en-US" altLang="zh-CN" dirty="0"/>
              <a:t>5</a:t>
            </a:r>
            <a:r>
              <a:rPr lang="zh-CN" altLang="en-US" dirty="0"/>
              <a:t>个质量最高的目录</a:t>
            </a:r>
          </a:p>
          <a:p>
            <a:pPr marL="800100" lvl="1" indent="-342900">
              <a:buFont typeface="Wingdings" panose="05000000000000000000" pitchFamily="2" charset="2"/>
              <a:buChar char="Ø"/>
            </a:pPr>
            <a:r>
              <a:rPr lang="zh-CN" altLang="en-US" dirty="0"/>
              <a:t>访客浏览或者查找目录的方法</a:t>
            </a:r>
          </a:p>
          <a:p>
            <a:pPr marL="800100" lvl="1" indent="-342900">
              <a:buFont typeface="Wingdings" panose="05000000000000000000" pitchFamily="2" charset="2"/>
              <a:buChar char="Ø"/>
            </a:pPr>
            <a:r>
              <a:rPr lang="zh-CN" altLang="en-US" dirty="0"/>
              <a:t>当一个用户查看一个目录页</a:t>
            </a:r>
            <a:r>
              <a:rPr lang="en-US" altLang="zh-CN" dirty="0"/>
              <a:t>,</a:t>
            </a:r>
            <a:r>
              <a:rPr lang="zh-CN" altLang="en-US" dirty="0"/>
              <a:t>将会展现</a:t>
            </a:r>
            <a:r>
              <a:rPr lang="en-US" altLang="zh-CN" dirty="0"/>
              <a:t>:</a:t>
            </a:r>
          </a:p>
          <a:p>
            <a:pPr marL="800100" lvl="1" indent="-342900">
              <a:buFont typeface="Wingdings" panose="05000000000000000000" pitchFamily="2" charset="2"/>
              <a:buChar char="Ø"/>
            </a:pPr>
            <a:r>
              <a:rPr lang="zh-CN" altLang="en-US" dirty="0"/>
              <a:t>目录名称</a:t>
            </a:r>
            <a:r>
              <a:rPr lang="en-US" altLang="zh-CN" dirty="0"/>
              <a:t>,</a:t>
            </a:r>
            <a:r>
              <a:rPr lang="zh-CN" altLang="en-US" dirty="0"/>
              <a:t>访问数量</a:t>
            </a:r>
            <a:r>
              <a:rPr lang="en-US" altLang="zh-CN" dirty="0"/>
              <a:t>,</a:t>
            </a:r>
            <a:r>
              <a:rPr lang="zh-CN" altLang="en-US" dirty="0"/>
              <a:t>喜欢数量</a:t>
            </a:r>
            <a:r>
              <a:rPr lang="en-US" altLang="zh-CN" dirty="0"/>
              <a:t>;</a:t>
            </a:r>
          </a:p>
          <a:p>
            <a:pPr marL="800100" lvl="1" indent="-342900">
              <a:buFont typeface="Wingdings" panose="05000000000000000000" pitchFamily="2" charset="2"/>
              <a:buChar char="Ø"/>
            </a:pPr>
            <a:r>
              <a:rPr lang="zh-CN" altLang="en-US" dirty="0"/>
              <a:t>与目录相近的页面</a:t>
            </a:r>
            <a:r>
              <a:rPr lang="en-US" altLang="zh-CN" dirty="0"/>
              <a:t>(</a:t>
            </a:r>
            <a:r>
              <a:rPr lang="zh-CN" altLang="en-US" dirty="0"/>
              <a:t>展示页面标题和它的</a:t>
            </a:r>
            <a:r>
              <a:rPr lang="en-US" altLang="zh-CN" dirty="0"/>
              <a:t>url);</a:t>
            </a:r>
          </a:p>
          <a:p>
            <a:pPr marL="800100" lvl="1" indent="-342900">
              <a:buFont typeface="Wingdings" panose="05000000000000000000" pitchFamily="2" charset="2"/>
              <a:buChar char="Ø"/>
            </a:pPr>
            <a:r>
              <a:rPr lang="zh-CN" altLang="en-US" dirty="0"/>
              <a:t>一些搜索功能</a:t>
            </a:r>
            <a:r>
              <a:rPr lang="en-US" altLang="zh-CN" dirty="0"/>
              <a:t>(</a:t>
            </a:r>
            <a:r>
              <a:rPr lang="zh-CN" altLang="en-US" dirty="0"/>
              <a:t>通过</a:t>
            </a:r>
            <a:r>
              <a:rPr lang="en-US" altLang="zh-CN" dirty="0"/>
              <a:t>Bing</a:t>
            </a:r>
            <a:r>
              <a:rPr lang="zh-CN" altLang="en-US" dirty="0"/>
              <a:t>的搜索</a:t>
            </a:r>
            <a:r>
              <a:rPr lang="en-US" altLang="zh-CN" dirty="0"/>
              <a:t>API)</a:t>
            </a:r>
            <a:r>
              <a:rPr lang="zh-CN" altLang="en-US" dirty="0"/>
              <a:t>用来查找一些其他能链接到这个目录的页面</a:t>
            </a:r>
          </a:p>
          <a:p>
            <a:pPr marL="800100" lvl="1" indent="-342900">
              <a:buFont typeface="Wingdings" panose="05000000000000000000" pitchFamily="2" charset="2"/>
              <a:buChar char="Ø"/>
            </a:pPr>
            <a:r>
              <a:rPr lang="zh-CN" altLang="en-US" dirty="0"/>
              <a:t>一个特殊的目录</a:t>
            </a:r>
            <a:r>
              <a:rPr lang="en-US" altLang="zh-CN" dirty="0"/>
              <a:t>,</a:t>
            </a:r>
            <a:r>
              <a:rPr lang="zh-CN" altLang="en-US" dirty="0"/>
              <a:t>客户端希望目录的名字</a:t>
            </a:r>
            <a:r>
              <a:rPr lang="en-US" altLang="zh-CN" dirty="0"/>
              <a:t>,</a:t>
            </a:r>
            <a:r>
              <a:rPr lang="zh-CN" altLang="en-US" dirty="0"/>
              <a:t>每个目录页面被访问的次数和多少个用户点击</a:t>
            </a:r>
            <a:r>
              <a:rPr lang="en-US" altLang="zh-CN" dirty="0"/>
              <a:t>'like'</a:t>
            </a:r>
            <a:r>
              <a:rPr lang="zh-CN" altLang="en-US" dirty="0"/>
              <a:t>按钮被记录</a:t>
            </a:r>
          </a:p>
          <a:p>
            <a:pPr marL="800100" lvl="1" indent="-342900">
              <a:buFont typeface="Wingdings" panose="05000000000000000000" pitchFamily="2" charset="2"/>
              <a:buChar char="Ø"/>
            </a:pPr>
            <a:r>
              <a:rPr lang="zh-CN" altLang="en-US" dirty="0"/>
              <a:t>每个目录都可以通过一个可读的</a:t>
            </a:r>
            <a:r>
              <a:rPr lang="en-US" altLang="zh-CN" dirty="0"/>
              <a:t>URL</a:t>
            </a:r>
            <a:r>
              <a:rPr lang="zh-CN" altLang="en-US" dirty="0"/>
              <a:t>访问 </a:t>
            </a:r>
            <a:r>
              <a:rPr lang="en-US" altLang="zh-CN" dirty="0"/>
              <a:t>- </a:t>
            </a:r>
            <a:r>
              <a:rPr lang="zh-CN" altLang="en-US" dirty="0"/>
              <a:t>比如</a:t>
            </a:r>
            <a:r>
              <a:rPr lang="en-US" altLang="zh-CN" dirty="0"/>
              <a:t>. /</a:t>
            </a:r>
            <a:r>
              <a:rPr lang="en-US" altLang="zh-CN" dirty="0" err="1"/>
              <a:t>rango</a:t>
            </a:r>
            <a:r>
              <a:rPr lang="en-US" altLang="zh-CN" dirty="0"/>
              <a:t>/books-about-</a:t>
            </a:r>
            <a:r>
              <a:rPr lang="en-US" altLang="zh-CN" dirty="0" err="1"/>
              <a:t>djang</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809134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N-</a:t>
            </a:r>
            <a:r>
              <a:rPr lang="zh-CN" altLang="en-US" dirty="0" smtClean="0"/>
              <a:t>层结构</a:t>
            </a:r>
            <a:r>
              <a:rPr lang="en-US" altLang="zh-CN" dirty="0" smtClean="0"/>
              <a:t>(</a:t>
            </a:r>
            <a:r>
              <a:rPr lang="zh-CN" altLang="en-US" dirty="0" smtClean="0"/>
              <a:t>系统用例图</a:t>
            </a:r>
            <a:r>
              <a:rPr lang="en-US" altLang="zh-CN" dirty="0" smtClean="0"/>
              <a:t>)</a:t>
            </a:r>
          </a:p>
          <a:p>
            <a:r>
              <a:rPr lang="zh-CN" altLang="en-US" dirty="0" smtClean="0"/>
              <a:t>    大多数</a:t>
            </a:r>
            <a:r>
              <a:rPr lang="en-US" altLang="zh-CN" dirty="0"/>
              <a:t>web</a:t>
            </a:r>
            <a:r>
              <a:rPr lang="zh-CN" altLang="en-US" dirty="0"/>
              <a:t>应用的结构是</a:t>
            </a:r>
            <a:r>
              <a:rPr lang="en-US" altLang="zh-CN" dirty="0"/>
              <a:t>3-</a:t>
            </a:r>
            <a:r>
              <a:rPr lang="zh-CN" altLang="en-US" dirty="0"/>
              <a:t>层结构</a:t>
            </a:r>
            <a:r>
              <a:rPr lang="en-US" altLang="zh-CN" dirty="0"/>
              <a:t>.</a:t>
            </a:r>
            <a:r>
              <a:rPr lang="en-US" altLang="zh-CN" dirty="0" err="1"/>
              <a:t>Rango</a:t>
            </a:r>
            <a:r>
              <a:rPr lang="zh-CN" altLang="en-US" dirty="0"/>
              <a:t>则是这个结构的变体</a:t>
            </a:r>
            <a:r>
              <a:rPr lang="en-US" altLang="zh-CN" dirty="0"/>
              <a:t>,</a:t>
            </a:r>
            <a:r>
              <a:rPr lang="zh-CN" altLang="en-US" dirty="0"/>
              <a:t>它需要和一个外部服务交互</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6" name="图片 5"/>
          <p:cNvPicPr>
            <a:picLocks noChangeAspect="1"/>
          </p:cNvPicPr>
          <p:nvPr/>
        </p:nvPicPr>
        <p:blipFill>
          <a:blip r:embed="rId2"/>
          <a:stretch>
            <a:fillRect/>
          </a:stretch>
        </p:blipFill>
        <p:spPr>
          <a:xfrm>
            <a:off x="1933575" y="2773536"/>
            <a:ext cx="5276850" cy="1847850"/>
          </a:xfrm>
          <a:prstGeom prst="rect">
            <a:avLst/>
          </a:prstGeom>
        </p:spPr>
      </p:pic>
    </p:spTree>
    <p:extLst>
      <p:ext uri="{BB962C8B-B14F-4D97-AF65-F5344CB8AC3E}">
        <p14:creationId xmlns:p14="http://schemas.microsoft.com/office/powerpoint/2010/main" val="165652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a:t>如果我们用</a:t>
            </a:r>
            <a:r>
              <a:rPr lang="en-US" altLang="zh-CN" dirty="0"/>
              <a:t>Django</a:t>
            </a:r>
            <a:r>
              <a:rPr lang="zh-CN" altLang="en-US" dirty="0"/>
              <a:t>来创建</a:t>
            </a:r>
            <a:r>
              <a:rPr lang="en-US" altLang="zh-CN" dirty="0"/>
              <a:t>web</a:t>
            </a:r>
            <a:r>
              <a:rPr lang="zh-CN" altLang="en-US" dirty="0"/>
              <a:t>应用的话</a:t>
            </a:r>
            <a:r>
              <a:rPr lang="en-US" altLang="zh-CN" dirty="0"/>
              <a:t>,</a:t>
            </a:r>
            <a:r>
              <a:rPr lang="zh-CN" altLang="en-US" dirty="0"/>
              <a:t>我们每层需要如下技术</a:t>
            </a:r>
            <a:r>
              <a:rPr lang="en-US" altLang="zh-CN" dirty="0"/>
              <a:t>.</a:t>
            </a:r>
          </a:p>
          <a:p>
            <a:pPr marL="800100" lvl="1" indent="-342900">
              <a:buFont typeface="Wingdings" panose="05000000000000000000" pitchFamily="2" charset="2"/>
              <a:buChar char="p"/>
            </a:pPr>
            <a:r>
              <a:rPr lang="en-US" altLang="zh-CN" dirty="0"/>
              <a:t>client</a:t>
            </a:r>
            <a:r>
              <a:rPr lang="zh-CN" altLang="en-US" dirty="0"/>
              <a:t>是一个浏览器</a:t>
            </a:r>
            <a:r>
              <a:rPr lang="en-US" altLang="zh-CN" dirty="0"/>
              <a:t>(i.e. Chrome, Firefox, Safari</a:t>
            </a:r>
            <a:r>
              <a:rPr lang="zh-CN" altLang="en-US" dirty="0"/>
              <a:t>等等</a:t>
            </a:r>
            <a:r>
              <a:rPr lang="en-US" altLang="zh-CN" dirty="0"/>
              <a:t>),</a:t>
            </a:r>
            <a:r>
              <a:rPr lang="zh-CN" altLang="en-US" dirty="0"/>
              <a:t>它将返回 </a:t>
            </a:r>
            <a:r>
              <a:rPr lang="en-US" altLang="zh-CN" dirty="0"/>
              <a:t>HTML/CSS</a:t>
            </a:r>
            <a:r>
              <a:rPr lang="zh-CN" altLang="en-US" dirty="0"/>
              <a:t>页面</a:t>
            </a:r>
            <a:r>
              <a:rPr lang="en-US" altLang="zh-CN" dirty="0"/>
              <a:t>.</a:t>
            </a:r>
          </a:p>
          <a:p>
            <a:pPr marL="800100" lvl="1" indent="-342900">
              <a:buFont typeface="Wingdings" panose="05000000000000000000" pitchFamily="2" charset="2"/>
              <a:buChar char="p"/>
            </a:pPr>
            <a:r>
              <a:rPr lang="en-US" altLang="zh-CN" dirty="0"/>
              <a:t>middleware</a:t>
            </a:r>
            <a:r>
              <a:rPr lang="zh-CN" altLang="en-US" dirty="0"/>
              <a:t>是一个</a:t>
            </a:r>
            <a:r>
              <a:rPr lang="en-US" altLang="zh-CN" dirty="0"/>
              <a:t>Django</a:t>
            </a:r>
            <a:r>
              <a:rPr lang="zh-CN" altLang="en-US" dirty="0"/>
              <a:t>应用</a:t>
            </a:r>
            <a:r>
              <a:rPr lang="en-US" altLang="zh-CN" dirty="0"/>
              <a:t>,</a:t>
            </a:r>
            <a:r>
              <a:rPr lang="zh-CN" altLang="en-US" dirty="0"/>
              <a:t>它会贯穿我们开发</a:t>
            </a:r>
            <a:r>
              <a:rPr lang="en-US" altLang="zh-CN" dirty="0"/>
              <a:t>Django</a:t>
            </a:r>
            <a:r>
              <a:rPr lang="zh-CN" altLang="en-US" dirty="0"/>
              <a:t>内建</a:t>
            </a:r>
            <a:r>
              <a:rPr lang="en-US" altLang="zh-CN" dirty="0"/>
              <a:t>web</a:t>
            </a:r>
            <a:r>
              <a:rPr lang="zh-CN" altLang="en-US" dirty="0"/>
              <a:t>服务的始终</a:t>
            </a:r>
            <a:r>
              <a:rPr lang="en-US" altLang="zh-CN" dirty="0"/>
              <a:t>.</a:t>
            </a:r>
          </a:p>
          <a:p>
            <a:pPr marL="800100" lvl="1" indent="-342900">
              <a:buFont typeface="Wingdings" panose="05000000000000000000" pitchFamily="2" charset="2"/>
              <a:buChar char="p"/>
            </a:pPr>
            <a:r>
              <a:rPr lang="en-US" altLang="zh-CN" dirty="0"/>
              <a:t>database</a:t>
            </a:r>
            <a:r>
              <a:rPr lang="zh-CN" altLang="en-US" dirty="0"/>
              <a:t>将会是基于</a:t>
            </a:r>
            <a:r>
              <a:rPr lang="en-US" altLang="zh-CN" dirty="0"/>
              <a:t>Python</a:t>
            </a:r>
            <a:r>
              <a:rPr lang="zh-CN" altLang="en-US" dirty="0"/>
              <a:t>的</a:t>
            </a:r>
            <a:r>
              <a:rPr lang="en-US" altLang="zh-CN" dirty="0"/>
              <a:t>SQLite3</a:t>
            </a:r>
            <a:r>
              <a:rPr lang="zh-CN" altLang="en-US" dirty="0"/>
              <a:t>数据库引擎</a:t>
            </a:r>
          </a:p>
          <a:p>
            <a:pPr marL="800100" lvl="1" indent="-342900">
              <a:buFont typeface="Wingdings" panose="05000000000000000000" pitchFamily="2" charset="2"/>
              <a:buChar char="p"/>
            </a:pPr>
            <a:r>
              <a:rPr lang="en-US" altLang="zh-CN" dirty="0"/>
              <a:t>search API</a:t>
            </a:r>
            <a:r>
              <a:rPr lang="zh-CN" altLang="en-US" dirty="0"/>
              <a:t>将会是</a:t>
            </a:r>
            <a:r>
              <a:rPr lang="en-US" altLang="zh-CN" dirty="0"/>
              <a:t>Bing</a:t>
            </a:r>
            <a:r>
              <a:rPr lang="zh-CN" altLang="en-US" dirty="0"/>
              <a:t>的搜索</a:t>
            </a:r>
            <a:r>
              <a:rPr lang="en-US" altLang="zh-CN" dirty="0"/>
              <a:t>API</a:t>
            </a:r>
          </a:p>
          <a:p>
            <a:r>
              <a:rPr lang="zh-CN" altLang="en-US" dirty="0"/>
              <a:t>尽管我们需要处理上图中所有的部分</a:t>
            </a:r>
            <a:r>
              <a:rPr lang="en-US" altLang="zh-CN" dirty="0"/>
              <a:t>,</a:t>
            </a:r>
            <a:r>
              <a:rPr lang="zh-CN" altLang="en-US" dirty="0"/>
              <a:t>但这本书大部分的精力都集中在开发中间件</a:t>
            </a:r>
            <a:r>
              <a:rPr lang="en-US" altLang="zh-CN" dirty="0"/>
              <a:t>(middleware).</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1933575" y="5010150"/>
            <a:ext cx="5276850" cy="1847850"/>
          </a:xfrm>
          <a:prstGeom prst="rect">
            <a:avLst/>
          </a:prstGeom>
        </p:spPr>
      </p:pic>
    </p:spTree>
    <p:extLst>
      <p:ext uri="{BB962C8B-B14F-4D97-AF65-F5344CB8AC3E}">
        <p14:creationId xmlns:p14="http://schemas.microsoft.com/office/powerpoint/2010/main" val="3731295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界面设计</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557" y="1715120"/>
            <a:ext cx="7556885" cy="5142880"/>
          </a:xfrm>
          <a:prstGeom prst="rect">
            <a:avLst/>
          </a:prstGeom>
        </p:spPr>
      </p:pic>
    </p:spTree>
    <p:extLst>
      <p:ext uri="{BB962C8B-B14F-4D97-AF65-F5344CB8AC3E}">
        <p14:creationId xmlns:p14="http://schemas.microsoft.com/office/powerpoint/2010/main" val="180685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rgbClr val="000000"/>
                </a:solidFill>
              </a:rPr>
              <a:t>MVC</a:t>
            </a:r>
            <a:r>
              <a:rPr lang="zh-CN" altLang="en-US" dirty="0" smtClean="0">
                <a:solidFill>
                  <a:srgbClr val="000000"/>
                </a:solidFill>
              </a:rPr>
              <a:t>架构</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10488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58753" y="1340768"/>
            <a:ext cx="5138462" cy="4857750"/>
          </a:xfrm>
        </p:spPr>
      </p:pic>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71009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页面和</a:t>
            </a:r>
            <a:r>
              <a:rPr lang="en-US" altLang="zh-CN" dirty="0" smtClean="0"/>
              <a:t>URL</a:t>
            </a:r>
            <a:r>
              <a:rPr lang="zh-CN" altLang="en-US" dirty="0" smtClean="0"/>
              <a:t>映射</a:t>
            </a:r>
            <a:endParaRPr lang="en-US" altLang="zh-CN" dirty="0" smtClean="0"/>
          </a:p>
          <a:p>
            <a:pPr marL="342900" indent="-342900">
              <a:buFont typeface="Wingdings" panose="05000000000000000000" pitchFamily="2" charset="2"/>
              <a:buChar char="l"/>
            </a:pPr>
            <a:r>
              <a:rPr lang="zh-CN" altLang="en-US" dirty="0"/>
              <a:t>通过规则说明</a:t>
            </a:r>
            <a:r>
              <a:rPr lang="en-US" altLang="zh-CN" dirty="0"/>
              <a:t>,</a:t>
            </a:r>
            <a:r>
              <a:rPr lang="zh-CN" altLang="en-US" dirty="0"/>
              <a:t>我们已经确认在不同的时间我们将会给用户呈现两个页面</a:t>
            </a:r>
            <a:r>
              <a:rPr lang="en-US" altLang="zh-CN" dirty="0"/>
              <a:t>.</a:t>
            </a:r>
            <a:r>
              <a:rPr lang="zh-CN" altLang="en-US" dirty="0"/>
              <a:t>为了进入不同的页面我们需要对</a:t>
            </a:r>
            <a:r>
              <a:rPr lang="en-US" altLang="zh-CN" dirty="0"/>
              <a:t>URL</a:t>
            </a:r>
            <a:r>
              <a:rPr lang="zh-CN" altLang="en-US" dirty="0"/>
              <a:t>进行映射</a:t>
            </a:r>
            <a:r>
              <a:rPr lang="en-US" altLang="zh-CN" dirty="0"/>
              <a:t>.URL</a:t>
            </a:r>
            <a:r>
              <a:rPr lang="zh-CN" altLang="en-US" dirty="0"/>
              <a:t>映射就是用户为了进入网页而在浏览器输入的文本</a:t>
            </a:r>
            <a:r>
              <a:rPr lang="en-US" altLang="zh-CN" dirty="0"/>
              <a:t>.</a:t>
            </a:r>
            <a:r>
              <a:rPr lang="en-US" altLang="zh-CN" dirty="0" err="1"/>
              <a:t>Rango</a:t>
            </a:r>
            <a:r>
              <a:rPr lang="zh-CN" altLang="en-US" dirty="0"/>
              <a:t>的</a:t>
            </a:r>
            <a:r>
              <a:rPr lang="en-US" altLang="zh-CN" dirty="0"/>
              <a:t>URL</a:t>
            </a:r>
            <a:r>
              <a:rPr lang="zh-CN" altLang="en-US" dirty="0"/>
              <a:t>映射如下</a:t>
            </a:r>
            <a:r>
              <a:rPr lang="en-US" altLang="zh-CN" dirty="0" smtClean="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a:t>
            </a:r>
            <a:r>
              <a:rPr lang="zh-CN" altLang="en-US" dirty="0"/>
              <a:t>将会指向主页视图</a:t>
            </a:r>
            <a:r>
              <a:rPr lang="en-US" altLang="zh-CN" dirty="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/about/</a:t>
            </a:r>
            <a:r>
              <a:rPr lang="zh-CN" altLang="en-US" dirty="0"/>
              <a:t>将会指向</a:t>
            </a:r>
            <a:r>
              <a:rPr lang="en-US" altLang="zh-CN" dirty="0"/>
              <a:t>about</a:t>
            </a:r>
            <a:r>
              <a:rPr lang="zh-CN" altLang="en-US" dirty="0"/>
              <a:t>页面视图</a:t>
            </a:r>
            <a:r>
              <a:rPr lang="en-US" altLang="zh-CN" dirty="0"/>
              <a:t>.</a:t>
            </a:r>
          </a:p>
          <a:p>
            <a:pPr marL="800100" lvl="1" indent="-342900">
              <a:buFont typeface="Wingdings" panose="05000000000000000000" pitchFamily="2" charset="2"/>
              <a:buChar char="Ø"/>
            </a:pPr>
            <a:r>
              <a:rPr lang="en-US" altLang="zh-CN" dirty="0"/>
              <a:t>/</a:t>
            </a:r>
            <a:r>
              <a:rPr lang="en-US" altLang="zh-CN" dirty="0" err="1"/>
              <a:t>rango</a:t>
            </a:r>
            <a:r>
              <a:rPr lang="en-US" altLang="zh-CN" dirty="0"/>
              <a:t>/category/&lt;</a:t>
            </a:r>
            <a:r>
              <a:rPr lang="en-US" altLang="zh-CN" dirty="0" err="1"/>
              <a:t>category_name</a:t>
            </a:r>
            <a:r>
              <a:rPr lang="en-US" altLang="zh-CN" dirty="0"/>
              <a:t>&gt;/</a:t>
            </a:r>
            <a:r>
              <a:rPr lang="zh-CN" altLang="en-US" dirty="0"/>
              <a:t>将会指向每个</a:t>
            </a:r>
            <a:r>
              <a:rPr lang="en-US" altLang="zh-CN" dirty="0"/>
              <a:t>&lt;</a:t>
            </a:r>
            <a:r>
              <a:rPr lang="en-US" altLang="zh-CN" dirty="0" err="1"/>
              <a:t>category_name</a:t>
            </a:r>
            <a:r>
              <a:rPr lang="en-US" altLang="zh-CN" dirty="0"/>
              <a:t>&gt;</a:t>
            </a:r>
            <a:r>
              <a:rPr lang="zh-CN" altLang="en-US" dirty="0"/>
              <a:t>的目录页视图</a:t>
            </a:r>
            <a:r>
              <a:rPr lang="en-US" altLang="zh-CN" dirty="0"/>
              <a:t>,</a:t>
            </a:r>
            <a:r>
              <a:rPr lang="zh-CN" altLang="en-US" dirty="0"/>
              <a:t>这个目录可能是</a:t>
            </a:r>
            <a:r>
              <a:rPr lang="en-US" altLang="zh-CN" dirty="0"/>
              <a:t>:</a:t>
            </a:r>
          </a:p>
          <a:p>
            <a:pPr marL="1485900" lvl="2" indent="-342900">
              <a:buFont typeface="Wingdings" panose="05000000000000000000" pitchFamily="2" charset="2"/>
              <a:buChar char="l"/>
            </a:pPr>
            <a:r>
              <a:rPr lang="zh-CN" altLang="en-US" dirty="0"/>
              <a:t>游戏</a:t>
            </a:r>
            <a:r>
              <a:rPr lang="en-US" altLang="zh-CN" dirty="0"/>
              <a:t>;</a:t>
            </a:r>
          </a:p>
          <a:p>
            <a:pPr marL="1485900" lvl="2" indent="-342900">
              <a:buFont typeface="Wingdings" panose="05000000000000000000" pitchFamily="2" charset="2"/>
              <a:buChar char="l"/>
            </a:pPr>
            <a:r>
              <a:rPr lang="en-US" altLang="zh-CN" dirty="0"/>
              <a:t>python</a:t>
            </a:r>
            <a:r>
              <a:rPr lang="zh-CN" altLang="en-US" dirty="0"/>
              <a:t>小技巧</a:t>
            </a:r>
          </a:p>
          <a:p>
            <a:pPr marL="1485900" lvl="2" indent="-342900">
              <a:buFont typeface="Wingdings" panose="05000000000000000000" pitchFamily="2" charset="2"/>
              <a:buChar char="l"/>
            </a:pPr>
            <a:r>
              <a:rPr lang="zh-CN" altLang="en-US" dirty="0"/>
              <a:t>代码或者编译程序</a:t>
            </a:r>
          </a:p>
          <a:p>
            <a:pPr marL="800100" lvl="1" indent="-342900">
              <a:buFont typeface="Wingdings" panose="05000000000000000000" pitchFamily="2" charset="2"/>
              <a:buChar char="Ø"/>
            </a:pPr>
            <a:r>
              <a:rPr lang="en-US" altLang="zh-CN" dirty="0"/>
              <a:t>/</a:t>
            </a:r>
            <a:r>
              <a:rPr lang="en-US" altLang="zh-CN" dirty="0" err="1"/>
              <a:t>rango</a:t>
            </a:r>
            <a:r>
              <a:rPr lang="en-US" altLang="zh-CN" dirty="0"/>
              <a:t>/</a:t>
            </a:r>
            <a:r>
              <a:rPr lang="en-US" altLang="zh-CN" dirty="0" err="1"/>
              <a:t>etc</a:t>
            </a:r>
            <a:r>
              <a:rPr lang="en-US" altLang="zh-CN" dirty="0"/>
              <a:t>/,</a:t>
            </a:r>
            <a:r>
              <a:rPr lang="zh-CN" altLang="en-US" dirty="0"/>
              <a:t>为将来的功能实现留出</a:t>
            </a:r>
            <a:r>
              <a:rPr lang="en-US" altLang="zh-CN" dirty="0" err="1"/>
              <a:t>etc</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43895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实体</a:t>
            </a:r>
            <a:r>
              <a:rPr lang="en-US" altLang="zh-CN" dirty="0" smtClean="0"/>
              <a:t>-</a:t>
            </a:r>
            <a:r>
              <a:rPr lang="zh-CN" altLang="en-US" dirty="0" smtClean="0"/>
              <a:t>关系图</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注意一点</a:t>
            </a:r>
            <a:r>
              <a:rPr lang="en-US" altLang="zh-CN" dirty="0"/>
              <a:t>,</a:t>
            </a:r>
            <a:r>
              <a:rPr lang="zh-CN" altLang="en-US" dirty="0"/>
              <a:t>一个页面可以在一个或多个目录里</a:t>
            </a:r>
            <a:r>
              <a:rPr lang="en-US" altLang="zh-CN" dirty="0"/>
              <a:t>.</a:t>
            </a:r>
            <a:r>
              <a:rPr lang="zh-CN" altLang="en-US" dirty="0"/>
              <a:t>所以我们需要建立多</a:t>
            </a:r>
            <a:r>
              <a:rPr lang="en-US" altLang="zh-CN" dirty="0"/>
              <a:t>-</a:t>
            </a:r>
            <a:r>
              <a:rPr lang="zh-CN" altLang="en-US" dirty="0"/>
              <a:t>对</a:t>
            </a:r>
            <a:r>
              <a:rPr lang="en-US" altLang="zh-CN" dirty="0"/>
              <a:t>-</a:t>
            </a:r>
            <a:r>
              <a:rPr lang="zh-CN" altLang="en-US" dirty="0"/>
              <a:t>多的关系</a:t>
            </a:r>
            <a:r>
              <a:rPr lang="en-US" altLang="zh-CN" dirty="0"/>
              <a:t>.</a:t>
            </a:r>
            <a:r>
              <a:rPr lang="zh-CN" altLang="en-US" dirty="0"/>
              <a:t>为了将问题不那么复杂化</a:t>
            </a:r>
            <a:r>
              <a:rPr lang="en-US" altLang="zh-CN" dirty="0"/>
              <a:t>,</a:t>
            </a:r>
            <a:r>
              <a:rPr lang="zh-CN" altLang="en-US" dirty="0"/>
              <a:t>我们做个简单的假设</a:t>
            </a:r>
            <a:r>
              <a:rPr lang="en-US" altLang="zh-CN" dirty="0"/>
              <a:t>,</a:t>
            </a:r>
            <a:r>
              <a:rPr lang="zh-CN" altLang="en-US" dirty="0"/>
              <a:t>一个目录可以包含多个页面</a:t>
            </a:r>
            <a:r>
              <a:rPr lang="en-US" altLang="zh-CN" dirty="0"/>
              <a:t>,</a:t>
            </a:r>
            <a:r>
              <a:rPr lang="zh-CN" altLang="en-US" dirty="0"/>
              <a:t>但是一个页面只能属于一个目录</a:t>
            </a:r>
            <a:r>
              <a:rPr lang="en-US" altLang="zh-CN" dirty="0"/>
              <a:t>.</a:t>
            </a:r>
            <a:r>
              <a:rPr lang="zh-CN" altLang="en-US" dirty="0"/>
              <a:t>这并不能防止了一个页面出现在两个不同目录的情况 </a:t>
            </a:r>
            <a:r>
              <a:rPr lang="en-US" altLang="zh-CN" dirty="0"/>
              <a:t>- </a:t>
            </a:r>
            <a:r>
              <a:rPr lang="zh-CN" altLang="en-US" dirty="0"/>
              <a:t>在不理想的情况下</a:t>
            </a:r>
            <a:r>
              <a:rPr lang="en-US" altLang="zh-CN" dirty="0"/>
              <a:t>,</a:t>
            </a:r>
            <a:r>
              <a:rPr lang="zh-CN" altLang="en-US" dirty="0"/>
              <a:t>页面可能进入两次</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2171700" y="2132856"/>
            <a:ext cx="4800600" cy="990600"/>
          </a:xfrm>
          <a:prstGeom prst="rect">
            <a:avLst/>
          </a:prstGeom>
        </p:spPr>
      </p:pic>
    </p:spTree>
    <p:extLst>
      <p:ext uri="{BB962C8B-B14F-4D97-AF65-F5344CB8AC3E}">
        <p14:creationId xmlns:p14="http://schemas.microsoft.com/office/powerpoint/2010/main" val="78324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数据字典</a:t>
            </a:r>
            <a:endParaRPr lang="en-US" altLang="zh-CN" dirty="0"/>
          </a:p>
          <a:p>
            <a:pPr marL="342900" indent="-342900">
              <a:buFont typeface="Wingdings" panose="05000000000000000000" pitchFamily="2" charset="2"/>
              <a:buChar char="p"/>
            </a:pPr>
            <a:r>
              <a:rPr lang="zh-CN" altLang="en-US" dirty="0" smtClean="0"/>
              <a:t>写数据字典是</a:t>
            </a:r>
            <a:r>
              <a:rPr lang="zh-CN" altLang="en-US" dirty="0"/>
              <a:t>个</a:t>
            </a:r>
            <a:r>
              <a:rPr lang="zh-CN" altLang="en-US" dirty="0" smtClean="0"/>
              <a:t>好的习惯</a:t>
            </a:r>
            <a:r>
              <a:rPr lang="en-US" altLang="zh-CN" dirty="0" smtClean="0"/>
              <a:t>,</a:t>
            </a:r>
            <a:r>
              <a:rPr lang="zh-CN" altLang="en-US" dirty="0"/>
              <a:t>尤其是当你知道它会再次出现的时候</a:t>
            </a:r>
            <a:r>
              <a:rPr lang="en-US" altLang="zh-CN" dirty="0"/>
              <a:t>!</a:t>
            </a:r>
            <a:r>
              <a:rPr lang="zh-CN" altLang="en-US" dirty="0"/>
              <a:t>通过记下它们</a:t>
            </a:r>
            <a:r>
              <a:rPr lang="en-US" altLang="zh-CN" dirty="0"/>
              <a:t>,</a:t>
            </a:r>
            <a:r>
              <a:rPr lang="zh-CN" altLang="en-US" dirty="0"/>
              <a:t>你可以和你的开发团队进行交流确保相同的问题可以可以很快解决</a:t>
            </a:r>
            <a:r>
              <a:rPr lang="en-US" altLang="zh-CN" dirty="0"/>
              <a:t>.</a:t>
            </a:r>
          </a:p>
          <a:p>
            <a:pPr marL="342900" indent="-342900">
              <a:buFont typeface="Wingdings" panose="05000000000000000000" pitchFamily="2" charset="2"/>
              <a:buChar char="p"/>
            </a:pPr>
            <a:r>
              <a:rPr lang="zh-CN" altLang="en-US" dirty="0" smtClean="0"/>
              <a:t>建</a:t>
            </a:r>
            <a:r>
              <a:rPr lang="zh-CN" altLang="en-US" dirty="0"/>
              <a:t>表如下</a:t>
            </a:r>
            <a:r>
              <a:rPr lang="en-US" altLang="zh-CN" dirty="0"/>
              <a:t>,</a:t>
            </a:r>
            <a:r>
              <a:rPr lang="en-US" altLang="zh-CN" dirty="0" err="1"/>
              <a:t>Str</a:t>
            </a:r>
            <a:r>
              <a:rPr lang="zh-CN" altLang="en-US" dirty="0"/>
              <a:t>表示一个</a:t>
            </a:r>
            <a:r>
              <a:rPr lang="en-US" altLang="zh-CN" dirty="0"/>
              <a:t>string</a:t>
            </a:r>
            <a:r>
              <a:rPr lang="zh-CN" altLang="en-US" dirty="0"/>
              <a:t>或者</a:t>
            </a:r>
            <a:r>
              <a:rPr lang="en-US" altLang="zh-CN" dirty="0" err="1"/>
              <a:t>char,Int</a:t>
            </a:r>
            <a:r>
              <a:rPr lang="zh-CN" altLang="en-US" dirty="0"/>
              <a:t>表示一个</a:t>
            </a:r>
            <a:r>
              <a:rPr lang="en-US" altLang="zh-CN" dirty="0" err="1"/>
              <a:t>integer,URL</a:t>
            </a:r>
            <a:r>
              <a:rPr lang="zh-CN" altLang="en-US" dirty="0"/>
              <a:t>表示一个</a:t>
            </a:r>
            <a:r>
              <a:rPr lang="en-US" altLang="zh-CN" dirty="0"/>
              <a:t>URL</a:t>
            </a:r>
            <a:r>
              <a:rPr lang="zh-CN" altLang="en-US" dirty="0"/>
              <a:t>而</a:t>
            </a:r>
            <a:r>
              <a:rPr lang="en-US" altLang="zh-CN" dirty="0"/>
              <a:t>FK</a:t>
            </a:r>
            <a:r>
              <a:rPr lang="zh-CN" altLang="en-US" dirty="0"/>
              <a:t>表示</a:t>
            </a:r>
            <a:r>
              <a:rPr lang="en-US" altLang="zh-CN" dirty="0"/>
              <a:t>Foreign Key.</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739142" y="3933056"/>
            <a:ext cx="7665715" cy="1709045"/>
          </a:xfrm>
          <a:prstGeom prst="rect">
            <a:avLst/>
          </a:prstGeom>
        </p:spPr>
      </p:pic>
    </p:spTree>
    <p:extLst>
      <p:ext uri="{BB962C8B-B14F-4D97-AF65-F5344CB8AC3E}">
        <p14:creationId xmlns:p14="http://schemas.microsoft.com/office/powerpoint/2010/main" val="359823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准备好</a:t>
            </a:r>
            <a:r>
              <a:rPr lang="en-US" altLang="zh-CN" dirty="0" smtClean="0">
                <a:solidFill>
                  <a:srgbClr val="000000"/>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156477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solidFill>
                  <a:srgbClr val="000000"/>
                </a:solidFill>
              </a:rPr>
              <a:t>准备好</a:t>
            </a:r>
            <a:r>
              <a:rPr lang="en-US" altLang="zh-CN" dirty="0" smtClean="0">
                <a:solidFill>
                  <a:srgbClr val="000000"/>
                </a:solidFill>
              </a:rPr>
              <a:t>Django</a:t>
            </a:r>
          </a:p>
          <a:p>
            <a:pPr marL="342900" indent="-342900">
              <a:buFont typeface="Wingdings" panose="05000000000000000000" pitchFamily="2" charset="2"/>
              <a:buChar char="l"/>
            </a:pPr>
            <a:r>
              <a:rPr lang="en-US" altLang="zh-CN" dirty="0" smtClean="0">
                <a:solidFill>
                  <a:srgbClr val="000000"/>
                </a:solidFill>
              </a:rPr>
              <a:t>pip install Django</a:t>
            </a:r>
          </a:p>
          <a:p>
            <a:pPr marL="342900" indent="-342900">
              <a:buFont typeface="Wingdings" panose="05000000000000000000" pitchFamily="2" charset="2"/>
              <a:buChar char="l"/>
            </a:pPr>
            <a:endParaRPr lang="en-US" altLang="zh-CN" dirty="0">
              <a:solidFill>
                <a:srgbClr val="000000"/>
              </a:solidFill>
            </a:endParaRPr>
          </a:p>
          <a:p>
            <a:pPr marL="342900" indent="-342900">
              <a:buFont typeface="Wingdings" panose="05000000000000000000" pitchFamily="2" charset="2"/>
              <a:buChar char="l"/>
            </a:pPr>
            <a:r>
              <a:rPr lang="zh-CN" altLang="en-US" dirty="0">
                <a:solidFill>
                  <a:srgbClr val="000000"/>
                </a:solidFill>
              </a:rPr>
              <a:t>安装</a:t>
            </a:r>
            <a:r>
              <a:rPr lang="en-US" altLang="zh-CN" dirty="0">
                <a:solidFill>
                  <a:srgbClr val="000000"/>
                </a:solidFill>
              </a:rPr>
              <a:t>Python</a:t>
            </a:r>
            <a:r>
              <a:rPr lang="zh-CN" altLang="en-US" dirty="0">
                <a:solidFill>
                  <a:srgbClr val="000000"/>
                </a:solidFill>
              </a:rPr>
              <a:t>图像</a:t>
            </a:r>
            <a:r>
              <a:rPr lang="zh-CN" altLang="en-US" dirty="0" smtClean="0">
                <a:solidFill>
                  <a:srgbClr val="000000"/>
                </a:solidFill>
              </a:rPr>
              <a:t>库</a:t>
            </a:r>
            <a:endParaRPr lang="en-US" altLang="zh-CN" dirty="0" smtClean="0">
              <a:solidFill>
                <a:srgbClr val="000000"/>
              </a:solidFill>
            </a:endParaRPr>
          </a:p>
          <a:p>
            <a:pPr marL="342900" indent="-342900">
              <a:buFont typeface="Wingdings" panose="05000000000000000000" pitchFamily="2" charset="2"/>
              <a:buChar char="l"/>
            </a:pPr>
            <a:r>
              <a:rPr lang="en-US" altLang="zh-CN" dirty="0"/>
              <a:t>pip install </a:t>
            </a:r>
            <a:r>
              <a:rPr lang="en-US" altLang="zh-CN" dirty="0" smtClean="0"/>
              <a:t>pillow</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检测</a:t>
            </a:r>
            <a:r>
              <a:rPr lang="en-US" altLang="zh-CN" dirty="0" err="1" smtClean="0"/>
              <a:t>django</a:t>
            </a:r>
            <a:r>
              <a:rPr lang="zh-CN" altLang="en-US" dirty="0" smtClean="0"/>
              <a:t>是否安装成功</a:t>
            </a:r>
            <a:endParaRPr lang="en-US" altLang="zh-CN" dirty="0" smtClean="0"/>
          </a:p>
          <a:p>
            <a:pPr marL="342900" indent="-342900">
              <a:buFont typeface="Wingdings" panose="05000000000000000000" pitchFamily="2" charset="2"/>
              <a:buChar char="l"/>
            </a:pPr>
            <a:r>
              <a:rPr lang="en-US" altLang="zh-CN" dirty="0" smtClean="0"/>
              <a:t>python </a:t>
            </a:r>
            <a:r>
              <a:rPr lang="en-US" altLang="zh-CN" dirty="0"/>
              <a:t>-c "import </a:t>
            </a:r>
            <a:r>
              <a:rPr lang="en-US" altLang="zh-CN" dirty="0" err="1"/>
              <a:t>django</a:t>
            </a:r>
            <a:r>
              <a:rPr lang="en-US" altLang="zh-CN" dirty="0"/>
              <a:t>; print(</a:t>
            </a:r>
            <a:r>
              <a:rPr lang="en-US" altLang="zh-CN" dirty="0" err="1"/>
              <a:t>django.get_version</a:t>
            </a:r>
            <a:r>
              <a:rPr lang="en-US" altLang="zh-CN" dirty="0"/>
              <a:t>())" 1.7</a:t>
            </a:r>
            <a:endParaRPr lang="en-US" altLang="zh-CN" dirty="0" smtClean="0"/>
          </a:p>
          <a:p>
            <a:pPr marL="342900" indent="-342900">
              <a:buFont typeface="Wingdings" panose="05000000000000000000" pitchFamily="2" charset="2"/>
              <a:buChar char="l"/>
            </a:pPr>
            <a:endParaRPr lang="en-US" altLang="zh-CN" dirty="0">
              <a:solidFill>
                <a:srgbClr val="000000"/>
              </a:solidFill>
            </a:endParaRPr>
          </a:p>
          <a:p>
            <a:pPr marL="342900" indent="-342900">
              <a:buFont typeface="Wingdings" panose="05000000000000000000" pitchFamily="2" charset="2"/>
              <a:buChar char="l"/>
            </a:pPr>
            <a:endParaRPr lang="en-US" altLang="zh-CN" dirty="0">
              <a:solidFill>
                <a:srgbClr val="000000"/>
              </a:solidFill>
            </a:endParaRP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39140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rgbClr val="000000"/>
                </a:solidFill>
              </a:rPr>
              <a:t>Django</a:t>
            </a:r>
            <a:r>
              <a:rPr lang="zh-CN" altLang="en-US" dirty="0" smtClean="0">
                <a:solidFill>
                  <a:srgbClr val="000000"/>
                </a:solidFill>
              </a:rPr>
              <a:t>基础</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177580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创建你的</a:t>
            </a:r>
            <a:r>
              <a:rPr lang="en-US" altLang="zh-CN" dirty="0" smtClean="0"/>
              <a:t>Django</a:t>
            </a:r>
            <a:r>
              <a:rPr lang="zh-CN" altLang="en-US" dirty="0" smtClean="0"/>
              <a:t>项目</a:t>
            </a:r>
            <a:endParaRPr lang="en-US" altLang="zh-CN" dirty="0" smtClean="0"/>
          </a:p>
          <a:p>
            <a:pPr marL="342900" indent="-342900">
              <a:buFont typeface="Wingdings" panose="05000000000000000000" pitchFamily="2" charset="2"/>
              <a:buChar char="l"/>
            </a:pPr>
            <a:r>
              <a:rPr lang="en-US" altLang="zh-CN" dirty="0" err="1" smtClean="0"/>
              <a:t>django</a:t>
            </a:r>
            <a:r>
              <a:rPr lang="en-US" altLang="zh-CN" dirty="0" smtClean="0"/>
              <a:t>-admin </a:t>
            </a:r>
            <a:r>
              <a:rPr lang="en-US" altLang="zh-CN" dirty="0" err="1"/>
              <a:t>startproject</a:t>
            </a:r>
            <a:r>
              <a:rPr lang="en-US" altLang="zh-CN" dirty="0"/>
              <a:t> </a:t>
            </a:r>
            <a:r>
              <a:rPr lang="en-US" altLang="zh-CN" dirty="0" err="1" smtClean="0"/>
              <a:t>tango_with_django_project</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在</a:t>
            </a:r>
            <a:r>
              <a:rPr lang="en-US" altLang="zh-CN" dirty="0"/>
              <a:t>Windows</a:t>
            </a:r>
            <a:r>
              <a:rPr lang="zh-CN" altLang="en-US" dirty="0"/>
              <a:t>机器上你需要全路径运行</a:t>
            </a:r>
            <a:r>
              <a:rPr lang="en-US" altLang="zh-CN" dirty="0"/>
              <a:t>django-admin.py</a:t>
            </a:r>
            <a:r>
              <a:rPr lang="zh-CN" altLang="en-US" dirty="0"/>
              <a:t>脚本</a:t>
            </a:r>
            <a:r>
              <a:rPr lang="en-US" altLang="zh-CN" dirty="0"/>
              <a:t>.</a:t>
            </a:r>
            <a:r>
              <a:rPr lang="zh-CN" altLang="en-US" dirty="0"/>
              <a:t>比如</a:t>
            </a:r>
            <a:r>
              <a:rPr lang="en-US" altLang="zh-CN" dirty="0"/>
              <a:t>python </a:t>
            </a:r>
            <a:r>
              <a:rPr lang="en-US" altLang="zh-CN" dirty="0" smtClean="0"/>
              <a:t>d:\anaconda2\scripts\django-admin.py </a:t>
            </a:r>
            <a:r>
              <a:rPr lang="en-US" altLang="zh-CN" dirty="0" err="1"/>
              <a:t>startproject</a:t>
            </a:r>
            <a:r>
              <a:rPr lang="en-US" altLang="zh-CN" dirty="0"/>
              <a:t> </a:t>
            </a:r>
            <a:r>
              <a:rPr lang="en-US" altLang="zh-CN" dirty="0" err="1" smtClean="0"/>
              <a:t>tango_with_django_project</a:t>
            </a:r>
            <a:endParaRPr lang="en-US" altLang="zh-CN" dirty="0" smtClean="0"/>
          </a:p>
          <a:p>
            <a:pPr marL="342900" indent="-342900">
              <a:buFont typeface="Wingdings" panose="05000000000000000000" pitchFamily="2" charset="2"/>
              <a:buChar char="l"/>
            </a:pPr>
            <a:r>
              <a:rPr lang="zh-CN" altLang="en-US" dirty="0" smtClean="0"/>
              <a:t>具体以</a:t>
            </a:r>
            <a:r>
              <a:rPr lang="en-US" altLang="zh-CN" dirty="0" smtClean="0"/>
              <a:t>django-admin.py</a:t>
            </a:r>
            <a:r>
              <a:rPr lang="zh-CN" altLang="en-US" dirty="0" smtClean="0"/>
              <a:t>所在的目录为准</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519417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migrate</a:t>
            </a:r>
            <a:r>
              <a:rPr lang="zh-CN" altLang="en-US" dirty="0"/>
              <a:t>命令会检查你的</a:t>
            </a:r>
            <a:r>
              <a:rPr lang="en-US" altLang="zh-CN" dirty="0"/>
              <a:t>INSTALLED_APPS</a:t>
            </a:r>
            <a:r>
              <a:rPr lang="zh-CN" altLang="en-US" dirty="0"/>
              <a:t>设置</a:t>
            </a:r>
            <a:r>
              <a:rPr lang="en-US" altLang="zh-CN" dirty="0"/>
              <a:t>,</a:t>
            </a:r>
            <a:r>
              <a:rPr lang="zh-CN" altLang="en-US" dirty="0"/>
              <a:t>同时会创建你的</a:t>
            </a:r>
            <a:r>
              <a:rPr lang="en-US" altLang="zh-CN" dirty="0"/>
              <a:t>mysite/settings.py</a:t>
            </a:r>
            <a:r>
              <a:rPr lang="zh-CN" altLang="en-US" dirty="0"/>
              <a:t>文件中相关的</a:t>
            </a:r>
            <a:r>
              <a:rPr lang="en-US" altLang="zh-CN" dirty="0"/>
              <a:t>app</a:t>
            </a:r>
            <a:r>
              <a:rPr lang="zh-CN" altLang="en-US" dirty="0"/>
              <a:t>的数据库图表</a:t>
            </a:r>
            <a:r>
              <a:rPr lang="en-US" altLang="zh-CN" dirty="0"/>
              <a:t>(</a:t>
            </a:r>
            <a:r>
              <a:rPr lang="zh-CN" altLang="en-US" dirty="0"/>
              <a:t>我们稍后会介绍</a:t>
            </a:r>
            <a:r>
              <a:rPr lang="en-US" altLang="zh-CN" dirty="0"/>
              <a:t>).</a:t>
            </a:r>
            <a:r>
              <a:rPr lang="zh-CN" altLang="en-US" dirty="0"/>
              <a:t>你将会看到所有初始化的信息</a:t>
            </a:r>
            <a:r>
              <a:rPr lang="en-US" altLang="zh-CN" dirty="0"/>
              <a:t>.</a:t>
            </a:r>
            <a:r>
              <a:rPr lang="zh-CN" altLang="en-US" dirty="0"/>
              <a:t>如果你感兴趣</a:t>
            </a:r>
            <a:r>
              <a:rPr lang="en-US" altLang="zh-CN" dirty="0"/>
              <a:t>,</a:t>
            </a:r>
            <a:r>
              <a:rPr lang="zh-CN" altLang="en-US" dirty="0"/>
              <a:t>你可以用相应数据库的命令查看</a:t>
            </a:r>
            <a:r>
              <a:rPr lang="en-US" altLang="zh-CN" dirty="0"/>
              <a:t>Django</a:t>
            </a:r>
            <a:r>
              <a:rPr lang="zh-CN" altLang="en-US" dirty="0"/>
              <a:t>创建的</a:t>
            </a:r>
            <a:r>
              <a:rPr lang="zh-CN" altLang="en-US" dirty="0" smtClean="0"/>
              <a:t>数据库。</a:t>
            </a:r>
            <a:endParaRPr lang="en-US" altLang="zh-CN" dirty="0"/>
          </a:p>
          <a:p>
            <a:pPr marL="342900" indent="-342900">
              <a:buFont typeface="Wingdings" panose="05000000000000000000" pitchFamily="2" charset="2"/>
              <a:buChar char="l"/>
            </a:pPr>
            <a:r>
              <a:rPr lang="en-US" altLang="zh-CN" dirty="0" smtClean="0"/>
              <a:t>python </a:t>
            </a:r>
            <a:r>
              <a:rPr lang="en-US" altLang="zh-CN" dirty="0"/>
              <a:t>manage.py migrate</a:t>
            </a:r>
            <a:endParaRPr lang="zh-CN" altLang="en-US" dirty="0"/>
          </a:p>
        </p:txBody>
      </p:sp>
      <p:pic>
        <p:nvPicPr>
          <p:cNvPr id="5" name="图片 4"/>
          <p:cNvPicPr>
            <a:picLocks noChangeAspect="1"/>
          </p:cNvPicPr>
          <p:nvPr/>
        </p:nvPicPr>
        <p:blipFill>
          <a:blip r:embed="rId2"/>
          <a:stretch>
            <a:fillRect/>
          </a:stretch>
        </p:blipFill>
        <p:spPr>
          <a:xfrm>
            <a:off x="1115616" y="3429000"/>
            <a:ext cx="6819900" cy="2447925"/>
          </a:xfrm>
          <a:prstGeom prst="rect">
            <a:avLst/>
          </a:prstGeom>
        </p:spPr>
      </p:pic>
    </p:spTree>
    <p:extLst>
      <p:ext uri="{BB962C8B-B14F-4D97-AF65-F5344CB8AC3E}">
        <p14:creationId xmlns:p14="http://schemas.microsoft.com/office/powerpoint/2010/main" val="75879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在项目里还有一个叫做</a:t>
            </a:r>
            <a:r>
              <a:rPr lang="en-US" altLang="zh-CN" dirty="0"/>
              <a:t>manage.py</a:t>
            </a:r>
            <a:r>
              <a:rPr lang="zh-CN" altLang="en-US" dirty="0"/>
              <a:t>的文件</a:t>
            </a:r>
            <a:r>
              <a:rPr lang="en-US" altLang="zh-CN" dirty="0"/>
              <a:t>.</a:t>
            </a:r>
            <a:r>
              <a:rPr lang="zh-CN" altLang="en-US" dirty="0"/>
              <a:t>这个文件是我们开发项目时经常使用的文件</a:t>
            </a:r>
            <a:r>
              <a:rPr lang="en-US" altLang="zh-CN" dirty="0"/>
              <a:t>,</a:t>
            </a:r>
            <a:r>
              <a:rPr lang="zh-CN" altLang="en-US" dirty="0"/>
              <a:t>它为我们提供了一系列的</a:t>
            </a:r>
            <a:r>
              <a:rPr lang="en-US" altLang="zh-CN" dirty="0"/>
              <a:t>Django</a:t>
            </a:r>
            <a:r>
              <a:rPr lang="zh-CN" altLang="en-US" dirty="0"/>
              <a:t>命令</a:t>
            </a:r>
            <a:r>
              <a:rPr lang="en-US" altLang="zh-CN" dirty="0"/>
              <a:t>.</a:t>
            </a:r>
            <a:r>
              <a:rPr lang="zh-CN" altLang="en-US" dirty="0"/>
              <a:t>例如</a:t>
            </a:r>
            <a:r>
              <a:rPr lang="en-US" altLang="zh-CN" dirty="0"/>
              <a:t>,manage.py</a:t>
            </a:r>
            <a:r>
              <a:rPr lang="zh-CN" altLang="en-US" dirty="0"/>
              <a:t>允许你运行内建的</a:t>
            </a:r>
            <a:r>
              <a:rPr lang="en-US" altLang="zh-CN" dirty="0"/>
              <a:t>Django</a:t>
            </a:r>
            <a:r>
              <a:rPr lang="zh-CN" altLang="en-US" dirty="0"/>
              <a:t>服务来测试和运行数据</a:t>
            </a:r>
            <a:r>
              <a:rPr lang="zh-CN" altLang="en-US" dirty="0" smtClean="0"/>
              <a:t>库命令</a:t>
            </a:r>
            <a:r>
              <a:rPr lang="en-US" altLang="zh-CN" dirty="0" smtClean="0"/>
              <a:t>,</a:t>
            </a:r>
            <a:r>
              <a:rPr lang="zh-CN" altLang="en-US" dirty="0"/>
              <a:t>这个脚本是你最常用的脚本了</a:t>
            </a:r>
            <a:r>
              <a:rPr lang="en-US" altLang="zh-CN" dirty="0" smtClean="0"/>
              <a:t>.</a:t>
            </a:r>
          </a:p>
          <a:p>
            <a:pPr marL="342900" indent="-342900">
              <a:buFont typeface="Wingdings" panose="05000000000000000000" pitchFamily="2" charset="2"/>
              <a:buChar char="l"/>
            </a:pPr>
            <a:r>
              <a:rPr lang="zh-CN" altLang="en-US" dirty="0"/>
              <a:t>现在可以运行</a:t>
            </a:r>
            <a:r>
              <a:rPr lang="en-US" altLang="zh-CN" dirty="0"/>
              <a:t>manage.py</a:t>
            </a:r>
            <a:r>
              <a:rPr lang="zh-CN" altLang="en-US" dirty="0"/>
              <a:t>脚本了</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smtClean="0"/>
              <a:t>runserver</a:t>
            </a:r>
            <a:endParaRPr lang="en-US" altLang="zh-CN" dirty="0" smtClean="0"/>
          </a:p>
          <a:p>
            <a:pPr marL="342900" indent="-342900">
              <a:buFont typeface="Wingdings" panose="05000000000000000000" pitchFamily="2" charset="2"/>
              <a:buChar char="l"/>
            </a:pPr>
            <a:r>
              <a:rPr lang="zh-CN" altLang="en-US" dirty="0" smtClean="0"/>
              <a:t>按</a:t>
            </a:r>
            <a:r>
              <a:rPr lang="en-US" altLang="zh-CN" dirty="0" err="1" smtClean="0"/>
              <a:t>Ctrl+c</a:t>
            </a:r>
            <a:r>
              <a:rPr lang="zh-CN" altLang="en-US" dirty="0" smtClean="0"/>
              <a:t>可以结束服务器</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179512" y="4149080"/>
            <a:ext cx="8862247" cy="2232248"/>
          </a:xfrm>
          <a:prstGeom prst="rect">
            <a:avLst/>
          </a:prstGeom>
        </p:spPr>
      </p:pic>
    </p:spTree>
    <p:extLst>
      <p:ext uri="{BB962C8B-B14F-4D97-AF65-F5344CB8AC3E}">
        <p14:creationId xmlns:p14="http://schemas.microsoft.com/office/powerpoint/2010/main" val="324676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Web</a:t>
            </a:r>
            <a:r>
              <a:rPr lang="zh-CN" altLang="en-US" dirty="0" smtClean="0"/>
              <a:t>和</a:t>
            </a:r>
            <a:r>
              <a:rPr lang="en-US" altLang="zh-CN" dirty="0" smtClean="0"/>
              <a:t>HTTP</a:t>
            </a:r>
          </a:p>
          <a:p>
            <a:pPr marL="342900" indent="-342900">
              <a:buFont typeface="Wingdings" panose="05000000000000000000" pitchFamily="2" charset="2"/>
              <a:buChar char="Ø"/>
            </a:pPr>
            <a:r>
              <a:rPr lang="en-US" altLang="zh-CN" dirty="0" smtClean="0">
                <a:solidFill>
                  <a:srgbClr val="FF0000"/>
                </a:solidFill>
              </a:rPr>
              <a:t>Web</a:t>
            </a:r>
            <a:r>
              <a:rPr lang="zh-CN" altLang="en-US" dirty="0" smtClean="0">
                <a:solidFill>
                  <a:srgbClr val="FF0000"/>
                </a:solidFill>
              </a:rPr>
              <a:t>页面</a:t>
            </a:r>
            <a:r>
              <a:rPr lang="zh-CN" altLang="en-US" dirty="0" smtClean="0"/>
              <a:t>包含一系列的</a:t>
            </a:r>
            <a:r>
              <a:rPr lang="en-US" altLang="zh-CN" dirty="0" smtClean="0">
                <a:solidFill>
                  <a:srgbClr val="FF0000"/>
                </a:solidFill>
              </a:rPr>
              <a:t>Object</a:t>
            </a:r>
            <a:r>
              <a:rPr lang="en-US" altLang="zh-CN" dirty="0" smtClean="0"/>
              <a:t>(</a:t>
            </a:r>
            <a:r>
              <a:rPr lang="zh-CN" altLang="en-US" dirty="0" smtClean="0"/>
              <a:t>页面对象，也成元素</a:t>
            </a:r>
            <a:r>
              <a:rPr lang="en-US" altLang="zh-CN" dirty="0" smtClean="0"/>
              <a:t>)</a:t>
            </a:r>
          </a:p>
          <a:p>
            <a:pPr marL="342900" indent="-342900">
              <a:buFont typeface="Wingdings" panose="05000000000000000000" pitchFamily="2" charset="2"/>
              <a:buChar char="Ø"/>
            </a:pPr>
            <a:r>
              <a:rPr lang="zh-CN" altLang="en-US" dirty="0" smtClean="0"/>
              <a:t>这些</a:t>
            </a:r>
            <a:r>
              <a:rPr lang="en-US" altLang="zh-CN" dirty="0" smtClean="0"/>
              <a:t>Object</a:t>
            </a:r>
            <a:r>
              <a:rPr lang="zh-CN" altLang="en-US" dirty="0" smtClean="0"/>
              <a:t>可以是</a:t>
            </a:r>
            <a:r>
              <a:rPr lang="en-US" altLang="zh-CN" dirty="0" smtClean="0"/>
              <a:t>HTML</a:t>
            </a:r>
            <a:r>
              <a:rPr lang="zh-CN" altLang="en-US" dirty="0" smtClean="0"/>
              <a:t>文件，</a:t>
            </a:r>
            <a:r>
              <a:rPr lang="en-US" altLang="zh-CN" dirty="0" smtClean="0"/>
              <a:t>JPEG</a:t>
            </a:r>
            <a:r>
              <a:rPr lang="zh-CN" altLang="en-US" dirty="0" smtClean="0"/>
              <a:t>图片，</a:t>
            </a:r>
            <a:r>
              <a:rPr lang="en-US" altLang="zh-CN" dirty="0" smtClean="0"/>
              <a:t>Flash</a:t>
            </a:r>
            <a:r>
              <a:rPr lang="zh-CN" altLang="en-US" dirty="0" smtClean="0"/>
              <a:t>动画，</a:t>
            </a:r>
            <a:r>
              <a:rPr lang="en-US" altLang="zh-CN" dirty="0" smtClean="0"/>
              <a:t>Audio</a:t>
            </a:r>
            <a:r>
              <a:rPr lang="zh-CN" altLang="en-US" dirty="0" smtClean="0"/>
              <a:t>文件等等</a:t>
            </a:r>
            <a:endParaRPr lang="en-US" altLang="zh-CN" dirty="0" smtClean="0"/>
          </a:p>
          <a:p>
            <a:pPr marL="342900" indent="-342900">
              <a:buFont typeface="Wingdings" panose="05000000000000000000" pitchFamily="2" charset="2"/>
              <a:buChar char="Ø"/>
            </a:pPr>
            <a:r>
              <a:rPr lang="en-US" altLang="zh-CN" dirty="0" smtClean="0"/>
              <a:t>Object</a:t>
            </a:r>
            <a:r>
              <a:rPr lang="zh-CN" altLang="en-US" dirty="0" smtClean="0"/>
              <a:t>可以通过</a:t>
            </a:r>
            <a:r>
              <a:rPr lang="en-US" altLang="zh-CN" dirty="0" smtClean="0">
                <a:solidFill>
                  <a:srgbClr val="FF0000"/>
                </a:solidFill>
              </a:rPr>
              <a:t>URL</a:t>
            </a:r>
            <a:r>
              <a:rPr lang="zh-CN" altLang="en-US" dirty="0" smtClean="0"/>
              <a:t>进行定位，例如</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grpSp>
        <p:nvGrpSpPr>
          <p:cNvPr id="4" name="Group 10"/>
          <p:cNvGrpSpPr>
            <a:grpSpLocks/>
          </p:cNvGrpSpPr>
          <p:nvPr/>
        </p:nvGrpSpPr>
        <p:grpSpPr bwMode="auto">
          <a:xfrm>
            <a:off x="1154112" y="3789040"/>
            <a:ext cx="6835775" cy="1144588"/>
            <a:chOff x="788" y="2955"/>
            <a:chExt cx="4306" cy="721"/>
          </a:xfrm>
        </p:grpSpPr>
        <p:sp>
          <p:nvSpPr>
            <p:cNvPr id="5" name="Text Box 5"/>
            <p:cNvSpPr txBox="1">
              <a:spLocks noChangeArrowheads="1"/>
            </p:cNvSpPr>
            <p:nvPr/>
          </p:nvSpPr>
          <p:spPr bwMode="auto">
            <a:xfrm>
              <a:off x="788" y="2955"/>
              <a:ext cx="41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a:latin typeface="Courier New" panose="02070309020205020404" pitchFamily="49" charset="0"/>
                </a:rPr>
                <a:t>www.someschool.edu/someDept/pic.gif</a:t>
              </a:r>
            </a:p>
          </p:txBody>
        </p:sp>
        <p:sp>
          <p:nvSpPr>
            <p:cNvPr id="6"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7"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8" name="Text Box 8"/>
            <p:cNvSpPr txBox="1">
              <a:spLocks noChangeArrowheads="1"/>
            </p:cNvSpPr>
            <p:nvPr/>
          </p:nvSpPr>
          <p:spPr bwMode="auto">
            <a:xfrm>
              <a:off x="1389" y="3388"/>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dirty="0"/>
                <a:t>host name</a:t>
              </a:r>
            </a:p>
          </p:txBody>
        </p:sp>
        <p:sp>
          <p:nvSpPr>
            <p:cNvPr id="9" name="Text Box 9"/>
            <p:cNvSpPr txBox="1">
              <a:spLocks noChangeArrowheads="1"/>
            </p:cNvSpPr>
            <p:nvPr/>
          </p:nvSpPr>
          <p:spPr bwMode="auto">
            <a:xfrm>
              <a:off x="3485" y="333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sz="2400"/>
                <a:t>path</a:t>
              </a:r>
              <a:r>
                <a:rPr lang="en-US" altLang="zh-CN" sz="2400">
                  <a:latin typeface="Comic Sans MS" panose="030F0702030302020204" pitchFamily="66" charset="0"/>
                </a:rPr>
                <a:t> </a:t>
              </a:r>
              <a:r>
                <a:rPr lang="en-US" altLang="zh-CN" sz="2400"/>
                <a:t>name</a:t>
              </a:r>
            </a:p>
          </p:txBody>
        </p:sp>
      </p:grpSp>
    </p:spTree>
    <p:extLst>
      <p:ext uri="{BB962C8B-B14F-4D97-AF65-F5344CB8AC3E}">
        <p14:creationId xmlns:p14="http://schemas.microsoft.com/office/powerpoint/2010/main" val="4054347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20000"/>
          </a:bodyPr>
          <a:lstStyle/>
          <a:p>
            <a:pPr marL="342900" indent="-342900">
              <a:buFont typeface="Wingdings" panose="05000000000000000000" pitchFamily="2" charset="2"/>
              <a:buChar char="l"/>
            </a:pPr>
            <a:r>
              <a:rPr lang="zh-CN" altLang="en-US" dirty="0"/>
              <a:t>这个命令竟会运行</a:t>
            </a:r>
            <a:r>
              <a:rPr lang="en-US" altLang="zh-CN" dirty="0"/>
              <a:t>django-admin.py</a:t>
            </a:r>
            <a:r>
              <a:rPr lang="zh-CN" altLang="en-US" dirty="0"/>
              <a:t>脚本</a:t>
            </a:r>
            <a:r>
              <a:rPr lang="en-US" altLang="zh-CN" dirty="0"/>
              <a:t>,</a:t>
            </a:r>
            <a:r>
              <a:rPr lang="zh-CN" altLang="en-US" dirty="0"/>
              <a:t>它将会为你创建一个名叫</a:t>
            </a:r>
            <a:r>
              <a:rPr lang="en-US" altLang="zh-CN" dirty="0" err="1"/>
              <a:t>tango_with_django_project</a:t>
            </a:r>
            <a:r>
              <a:rPr lang="zh-CN" altLang="en-US" dirty="0"/>
              <a:t>的</a:t>
            </a:r>
            <a:r>
              <a:rPr lang="en-US" altLang="zh-CN" dirty="0"/>
              <a:t>Django</a:t>
            </a:r>
            <a:r>
              <a:rPr lang="zh-CN" altLang="en-US" dirty="0"/>
              <a:t>新项目</a:t>
            </a:r>
            <a:r>
              <a:rPr lang="en-US" altLang="zh-CN" dirty="0"/>
              <a:t>.</a:t>
            </a:r>
            <a:r>
              <a:rPr lang="zh-CN" altLang="en-US" dirty="0"/>
              <a:t>这个名字随便你取的</a:t>
            </a:r>
            <a:r>
              <a:rPr lang="en-US" altLang="zh-CN" dirty="0" smtClean="0"/>
              <a:t>.</a:t>
            </a:r>
            <a:endParaRPr lang="en-US" altLang="zh-CN" dirty="0"/>
          </a:p>
          <a:p>
            <a:pPr marL="342900" indent="-342900">
              <a:buFont typeface="Wingdings" panose="05000000000000000000" pitchFamily="2" charset="2"/>
              <a:buChar char="l"/>
            </a:pPr>
            <a:r>
              <a:rPr lang="zh-CN" altLang="en-US" dirty="0"/>
              <a:t>你可能注意到了在你新创建的</a:t>
            </a:r>
            <a:r>
              <a:rPr lang="en-US" altLang="zh-CN" dirty="0" err="1"/>
              <a:t>tang_with_django_project</a:t>
            </a:r>
            <a:r>
              <a:rPr lang="zh-CN" altLang="en-US" dirty="0"/>
              <a:t>项目里自动创建了两个项目</a:t>
            </a:r>
            <a:r>
              <a:rPr lang="en-US" altLang="zh-CN" dirty="0" smtClean="0"/>
              <a:t>:</a:t>
            </a:r>
            <a:endParaRPr lang="en-US" altLang="zh-CN" dirty="0"/>
          </a:p>
          <a:p>
            <a:pPr marL="800100" lvl="1" indent="-342900">
              <a:buFont typeface="Arial" panose="020B0604020202020204" pitchFamily="34" charset="0"/>
              <a:buChar char="•"/>
            </a:pPr>
            <a:r>
              <a:rPr lang="zh-CN" altLang="en-US" dirty="0"/>
              <a:t>另一个和</a:t>
            </a:r>
            <a:r>
              <a:rPr lang="en-US" altLang="zh-CN" dirty="0" err="1"/>
              <a:t>tango_with_django_project</a:t>
            </a:r>
            <a:r>
              <a:rPr lang="zh-CN" altLang="en-US" dirty="0"/>
              <a:t>同名的目录</a:t>
            </a:r>
            <a:r>
              <a:rPr lang="en-US" altLang="zh-CN" dirty="0"/>
              <a:t>.</a:t>
            </a:r>
          </a:p>
          <a:p>
            <a:pPr marL="800100" lvl="1" indent="-342900">
              <a:buFont typeface="Arial" panose="020B0604020202020204" pitchFamily="34" charset="0"/>
              <a:buChar char="•"/>
            </a:pPr>
            <a:r>
              <a:rPr lang="zh-CN" altLang="en-US" dirty="0"/>
              <a:t>一个叫</a:t>
            </a:r>
            <a:r>
              <a:rPr lang="en-US" altLang="zh-CN" dirty="0"/>
              <a:t>manage.py</a:t>
            </a:r>
            <a:r>
              <a:rPr lang="zh-CN" altLang="en-US" dirty="0"/>
              <a:t>的</a:t>
            </a:r>
            <a:r>
              <a:rPr lang="en-US" altLang="zh-CN" dirty="0"/>
              <a:t>Python</a:t>
            </a:r>
            <a:r>
              <a:rPr lang="zh-CN" altLang="en-US" dirty="0"/>
              <a:t>脚本</a:t>
            </a:r>
          </a:p>
          <a:p>
            <a:endParaRPr lang="en-US" altLang="zh-CN" dirty="0" smtClean="0"/>
          </a:p>
          <a:p>
            <a:pPr marL="342900" indent="-342900">
              <a:buFont typeface="Wingdings" panose="05000000000000000000" pitchFamily="2" charset="2"/>
              <a:buChar char="l"/>
            </a:pPr>
            <a:r>
              <a:rPr lang="zh-CN" altLang="en-US" dirty="0" smtClean="0"/>
              <a:t>我们</a:t>
            </a:r>
            <a:r>
              <a:rPr lang="zh-CN" altLang="en-US" dirty="0"/>
              <a:t>把这个</a:t>
            </a:r>
            <a:r>
              <a:rPr lang="en-US" altLang="zh-CN" dirty="0" err="1"/>
              <a:t>tango_with_django_project</a:t>
            </a:r>
            <a:r>
              <a:rPr lang="zh-CN" altLang="en-US" dirty="0"/>
              <a:t>目录叫做项目设置目录</a:t>
            </a:r>
            <a:r>
              <a:rPr lang="en-US" altLang="zh-CN" dirty="0"/>
              <a:t>,</a:t>
            </a:r>
            <a:r>
              <a:rPr lang="zh-CN" altLang="en-US" dirty="0"/>
              <a:t>在这个目录里我们会发现有</a:t>
            </a:r>
            <a:r>
              <a:rPr lang="en-US" altLang="zh-CN" dirty="0"/>
              <a:t>4</a:t>
            </a:r>
            <a:r>
              <a:rPr lang="zh-CN" altLang="en-US" dirty="0"/>
              <a:t>个</a:t>
            </a:r>
            <a:r>
              <a:rPr lang="en-US" altLang="zh-CN" dirty="0"/>
              <a:t>Python</a:t>
            </a:r>
            <a:r>
              <a:rPr lang="zh-CN" altLang="en-US" dirty="0"/>
              <a:t>脚本</a:t>
            </a:r>
            <a:r>
              <a:rPr lang="en-US" altLang="zh-CN" dirty="0"/>
              <a:t>.</a:t>
            </a:r>
            <a:r>
              <a:rPr lang="zh-CN" altLang="en-US" dirty="0"/>
              <a:t>我们稍后会详细介绍下这几个</a:t>
            </a:r>
            <a:r>
              <a:rPr lang="zh-CN" altLang="en-US" dirty="0" smtClean="0"/>
              <a:t>脚本</a:t>
            </a:r>
            <a:r>
              <a:rPr lang="en-US" altLang="zh-CN" dirty="0" smtClean="0"/>
              <a:t>.</a:t>
            </a:r>
          </a:p>
          <a:p>
            <a:pPr marL="800100" lvl="1" indent="-342900">
              <a:buFont typeface="Arial" panose="020B0604020202020204" pitchFamily="34" charset="0"/>
              <a:buChar char="•"/>
            </a:pPr>
            <a:r>
              <a:rPr lang="en-US" altLang="zh-CN" dirty="0" smtClean="0"/>
              <a:t>__</a:t>
            </a:r>
            <a:r>
              <a:rPr lang="en-US" altLang="zh-CN" dirty="0"/>
              <a:t>init__.py:</a:t>
            </a:r>
            <a:r>
              <a:rPr lang="zh-CN" altLang="en-US" dirty="0"/>
              <a:t>这是一个空的脚本</a:t>
            </a:r>
            <a:r>
              <a:rPr lang="en-US" altLang="zh-CN" dirty="0"/>
              <a:t>,</a:t>
            </a:r>
            <a:r>
              <a:rPr lang="zh-CN" altLang="en-US" dirty="0"/>
              <a:t>用来告诉</a:t>
            </a:r>
            <a:r>
              <a:rPr lang="en-US" altLang="zh-CN" dirty="0"/>
              <a:t>Python</a:t>
            </a:r>
            <a:r>
              <a:rPr lang="zh-CN" altLang="en-US" dirty="0"/>
              <a:t>编译器这个目录是一个</a:t>
            </a:r>
            <a:r>
              <a:rPr lang="en-US" altLang="zh-CN" dirty="0"/>
              <a:t>Python</a:t>
            </a:r>
            <a:r>
              <a:rPr lang="zh-CN" altLang="en-US" dirty="0"/>
              <a:t>包</a:t>
            </a:r>
            <a:r>
              <a:rPr lang="en-US" altLang="zh-CN" dirty="0"/>
              <a:t>.</a:t>
            </a:r>
          </a:p>
          <a:p>
            <a:pPr marL="800100" lvl="1" indent="-342900">
              <a:buFont typeface="Arial" panose="020B0604020202020204" pitchFamily="34" charset="0"/>
              <a:buChar char="•"/>
            </a:pPr>
            <a:r>
              <a:rPr lang="en-US" altLang="zh-CN" dirty="0"/>
              <a:t>settings.py:</a:t>
            </a:r>
            <a:r>
              <a:rPr lang="zh-CN" altLang="en-US" dirty="0"/>
              <a:t>用来存储</a:t>
            </a:r>
            <a:r>
              <a:rPr lang="en-US" altLang="zh-CN" dirty="0"/>
              <a:t>Django</a:t>
            </a:r>
            <a:r>
              <a:rPr lang="zh-CN" altLang="en-US" dirty="0"/>
              <a:t>项目设置的文件</a:t>
            </a:r>
            <a:r>
              <a:rPr lang="en-US" altLang="zh-CN" dirty="0"/>
              <a:t>.</a:t>
            </a:r>
          </a:p>
          <a:p>
            <a:pPr marL="800100" lvl="1" indent="-342900">
              <a:buFont typeface="Arial" panose="020B0604020202020204" pitchFamily="34" charset="0"/>
              <a:buChar char="•"/>
            </a:pPr>
            <a:r>
              <a:rPr lang="en-US" altLang="zh-CN" dirty="0"/>
              <a:t>urls.py:</a:t>
            </a:r>
            <a:r>
              <a:rPr lang="zh-CN" altLang="en-US" dirty="0"/>
              <a:t>用来存储项目里的</a:t>
            </a:r>
            <a:r>
              <a:rPr lang="en-US" altLang="zh-CN" dirty="0"/>
              <a:t>URL</a:t>
            </a:r>
            <a:r>
              <a:rPr lang="zh-CN" altLang="en-US" dirty="0"/>
              <a:t>模式</a:t>
            </a:r>
            <a:r>
              <a:rPr lang="en-US" altLang="zh-CN" dirty="0"/>
              <a:t>.</a:t>
            </a:r>
          </a:p>
          <a:p>
            <a:pPr marL="800100" lvl="1" indent="-342900">
              <a:buFont typeface="Arial" panose="020B0604020202020204" pitchFamily="34" charset="0"/>
              <a:buChar char="•"/>
            </a:pPr>
            <a:r>
              <a:rPr lang="en-US" altLang="zh-CN" dirty="0"/>
              <a:t>wsgi.py:</a:t>
            </a:r>
            <a:r>
              <a:rPr lang="zh-CN" altLang="en-US" dirty="0"/>
              <a:t>用来帮助你运行开发服务</a:t>
            </a:r>
            <a:r>
              <a:rPr lang="en-US" altLang="zh-CN" dirty="0"/>
              <a:t>,</a:t>
            </a:r>
            <a:r>
              <a:rPr lang="zh-CN" altLang="en-US" dirty="0"/>
              <a:t>同时可以帮助部署你的生产环境</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86660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124744"/>
            <a:ext cx="8229600" cy="4857403"/>
          </a:xfrm>
        </p:spPr>
        <p:txBody>
          <a:bodyPr/>
          <a:lstStyle/>
          <a:p>
            <a:pPr marL="342900" indent="-342900">
              <a:buFont typeface="Wingdings" panose="05000000000000000000" pitchFamily="2" charset="2"/>
              <a:buChar char="l"/>
            </a:pPr>
            <a:r>
              <a:rPr lang="zh-CN" altLang="en-US" dirty="0"/>
              <a:t>现在打开浏览器输入 </a:t>
            </a:r>
            <a:r>
              <a:rPr lang="en-US" altLang="zh-CN" dirty="0"/>
              <a:t>http://127.0.0.1:8000/ .</a:t>
            </a:r>
            <a:r>
              <a:rPr lang="zh-CN" altLang="en-US" dirty="0"/>
              <a:t>你将会看到下图所示</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a:t>runserver</a:t>
            </a:r>
            <a:r>
              <a:rPr lang="en-US" altLang="zh-CN" dirty="0"/>
              <a:t> </a:t>
            </a:r>
            <a:r>
              <a:rPr lang="en-US" altLang="zh-CN" dirty="0" smtClean="0"/>
              <a:t>&lt;</a:t>
            </a:r>
            <a:r>
              <a:rPr lang="en-US" altLang="zh-CN" dirty="0" err="1" smtClean="0"/>
              <a:t>machines_ip_address</a:t>
            </a:r>
            <a:r>
              <a:rPr lang="en-US" altLang="zh-CN" dirty="0"/>
              <a:t>&gt;:5555</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304800" y="2571750"/>
            <a:ext cx="8534400" cy="4286250"/>
          </a:xfrm>
          <a:prstGeom prst="rect">
            <a:avLst/>
          </a:prstGeom>
        </p:spPr>
      </p:pic>
    </p:spTree>
    <p:extLst>
      <p:ext uri="{BB962C8B-B14F-4D97-AF65-F5344CB8AC3E}">
        <p14:creationId xmlns:p14="http://schemas.microsoft.com/office/powerpoint/2010/main" val="3422342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a:t>
            </a:r>
            <a:r>
              <a:rPr lang="en-US" altLang="zh-CN" dirty="0" smtClean="0"/>
              <a:t>Django</a:t>
            </a:r>
            <a:r>
              <a:rPr lang="zh-CN" altLang="en-US" dirty="0" smtClean="0"/>
              <a:t>应用</a:t>
            </a:r>
            <a:endParaRPr lang="en-US" altLang="zh-CN" dirty="0" smtClean="0"/>
          </a:p>
          <a:p>
            <a:pPr marL="342900" indent="-342900">
              <a:buFont typeface="Wingdings" panose="05000000000000000000" pitchFamily="2" charset="2"/>
              <a:buChar char="l"/>
            </a:pPr>
            <a:r>
              <a:rPr lang="zh-CN" altLang="en-US" dirty="0"/>
              <a:t>每个</a:t>
            </a:r>
            <a:r>
              <a:rPr lang="en-US" altLang="zh-CN" dirty="0"/>
              <a:t>Django</a:t>
            </a:r>
            <a:r>
              <a:rPr lang="zh-CN" altLang="en-US" dirty="0"/>
              <a:t>应用的存在都对应它实现的一种功能</a:t>
            </a:r>
            <a:r>
              <a:rPr lang="en-US" altLang="zh-CN" dirty="0"/>
              <a:t>.</a:t>
            </a:r>
            <a:r>
              <a:rPr lang="zh-CN" altLang="en-US" dirty="0"/>
              <a:t>针对不同的功能你需要创建不同的应用</a:t>
            </a:r>
            <a:r>
              <a:rPr lang="en-US" altLang="zh-CN" dirty="0"/>
              <a:t>.</a:t>
            </a:r>
            <a:r>
              <a:rPr lang="zh-CN" altLang="en-US" dirty="0"/>
              <a:t>假设我们有一个项目</a:t>
            </a:r>
            <a:r>
              <a:rPr lang="en-US" altLang="zh-CN" dirty="0"/>
              <a:t>,</a:t>
            </a:r>
            <a:r>
              <a:rPr lang="zh-CN" altLang="en-US" dirty="0"/>
              <a:t>它包括一个投票</a:t>
            </a:r>
            <a:r>
              <a:rPr lang="en-US" altLang="zh-CN" dirty="0"/>
              <a:t>app,</a:t>
            </a:r>
            <a:r>
              <a:rPr lang="zh-CN" altLang="en-US" dirty="0"/>
              <a:t>一个注册</a:t>
            </a:r>
            <a:r>
              <a:rPr lang="en-US" altLang="zh-CN" dirty="0"/>
              <a:t>app</a:t>
            </a:r>
            <a:r>
              <a:rPr lang="zh-CN" altLang="en-US" dirty="0"/>
              <a:t>和一些内容相关的</a:t>
            </a:r>
            <a:r>
              <a:rPr lang="en-US" altLang="zh-CN" dirty="0"/>
              <a:t>app.</a:t>
            </a:r>
            <a:r>
              <a:rPr lang="zh-CN" altLang="en-US" dirty="0"/>
              <a:t>在其他的项目里</a:t>
            </a:r>
            <a:r>
              <a:rPr lang="en-US" altLang="zh-CN" dirty="0"/>
              <a:t>,</a:t>
            </a:r>
            <a:r>
              <a:rPr lang="zh-CN" altLang="en-US" dirty="0"/>
              <a:t>我们希望能重用投票和注册</a:t>
            </a:r>
            <a:r>
              <a:rPr lang="en-US" altLang="zh-CN" dirty="0"/>
              <a:t>app,</a:t>
            </a:r>
            <a:r>
              <a:rPr lang="zh-CN" altLang="en-US" dirty="0"/>
              <a:t>并且用他们来发送不同的内容</a:t>
            </a:r>
            <a:r>
              <a:rPr lang="en-US" altLang="zh-CN" dirty="0"/>
              <a:t>.</a:t>
            </a:r>
            <a:r>
              <a:rPr lang="zh-CN" altLang="en-US" dirty="0"/>
              <a:t>这里有许多应用可以下载并用到你的项目里</a:t>
            </a:r>
            <a:r>
              <a:rPr lang="en-US" altLang="zh-CN" dirty="0" smtClean="0"/>
              <a:t>.</a:t>
            </a:r>
          </a:p>
          <a:p>
            <a:pPr marL="342900" indent="-342900">
              <a:buFont typeface="Wingdings" panose="05000000000000000000" pitchFamily="2" charset="2"/>
              <a:buChar char="l"/>
            </a:pPr>
            <a:r>
              <a:rPr lang="zh-CN" altLang="en-US" dirty="0"/>
              <a:t>一开始我们需要创建名字叫</a:t>
            </a:r>
            <a:r>
              <a:rPr lang="en-US" altLang="zh-CN" dirty="0" err="1"/>
              <a:t>Rango</a:t>
            </a:r>
            <a:r>
              <a:rPr lang="zh-CN" altLang="en-US" dirty="0"/>
              <a:t>的应用</a:t>
            </a:r>
            <a:r>
              <a:rPr lang="en-US" altLang="zh-CN" dirty="0"/>
              <a:t>.</a:t>
            </a:r>
            <a:r>
              <a:rPr lang="zh-CN" altLang="en-US" dirty="0"/>
              <a:t>在你的</a:t>
            </a:r>
            <a:r>
              <a:rPr lang="en-US" altLang="zh-CN" dirty="0"/>
              <a:t>Django</a:t>
            </a:r>
            <a:r>
              <a:rPr lang="zh-CN" altLang="en-US" dirty="0"/>
              <a:t>项目的目录里</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运行如下命令</a:t>
            </a:r>
            <a:r>
              <a:rPr lang="en-US" altLang="zh-CN" dirty="0" smtClean="0"/>
              <a:t>.</a:t>
            </a:r>
          </a:p>
          <a:p>
            <a:pPr marL="342900" indent="-342900">
              <a:buFont typeface="Wingdings" panose="05000000000000000000" pitchFamily="2" charset="2"/>
              <a:buChar char="l"/>
            </a:pPr>
            <a:r>
              <a:rPr lang="en-US" altLang="zh-CN" dirty="0"/>
              <a:t>python manage.py </a:t>
            </a:r>
            <a:r>
              <a:rPr lang="en-US" altLang="zh-CN" dirty="0" err="1"/>
              <a:t>startapp</a:t>
            </a:r>
            <a:r>
              <a:rPr lang="en-US" altLang="zh-CN" dirty="0"/>
              <a:t> </a:t>
            </a:r>
            <a:r>
              <a:rPr lang="en-US" altLang="zh-CN" dirty="0" err="1"/>
              <a:t>rango</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81720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这个命令在你的项目根目录里创建了一个新的名叫</a:t>
            </a:r>
            <a:r>
              <a:rPr lang="en-US" altLang="zh-CN" dirty="0" err="1"/>
              <a:t>rango</a:t>
            </a:r>
            <a:r>
              <a:rPr lang="zh-CN" altLang="en-US" dirty="0"/>
              <a:t>的目录 </a:t>
            </a:r>
            <a:r>
              <a:rPr lang="en-US" altLang="zh-CN" dirty="0"/>
              <a:t>- </a:t>
            </a:r>
            <a:r>
              <a:rPr lang="zh-CN" altLang="en-US" dirty="0"/>
              <a:t>这里面包含了</a:t>
            </a:r>
            <a:r>
              <a:rPr lang="en-US" altLang="zh-CN" dirty="0"/>
              <a:t>5</a:t>
            </a:r>
            <a:r>
              <a:rPr lang="zh-CN" altLang="en-US" dirty="0"/>
              <a:t>个</a:t>
            </a:r>
            <a:r>
              <a:rPr lang="en-US" altLang="zh-CN" dirty="0"/>
              <a:t>Python</a:t>
            </a:r>
            <a:r>
              <a:rPr lang="zh-CN" altLang="en-US" dirty="0"/>
              <a:t>脚本</a:t>
            </a:r>
            <a:r>
              <a:rPr lang="en-US" altLang="zh-CN" dirty="0" smtClean="0"/>
              <a:t>.</a:t>
            </a:r>
            <a:endParaRPr lang="en-US" altLang="zh-CN" dirty="0"/>
          </a:p>
          <a:p>
            <a:pPr marL="800100" lvl="1" indent="-342900">
              <a:buFont typeface="Wingdings" panose="05000000000000000000" pitchFamily="2" charset="2"/>
              <a:buChar char="Ø"/>
            </a:pPr>
            <a:r>
              <a:rPr lang="en-US" altLang="zh-CN" dirty="0"/>
              <a:t>__init__.py,</a:t>
            </a:r>
            <a:r>
              <a:rPr lang="zh-CN" altLang="en-US" dirty="0"/>
              <a:t>和我们前面说过的功能一样</a:t>
            </a:r>
            <a:r>
              <a:rPr lang="en-US" altLang="zh-CN" dirty="0"/>
              <a:t>.</a:t>
            </a:r>
          </a:p>
          <a:p>
            <a:pPr marL="800100" lvl="1" indent="-342900">
              <a:buFont typeface="Wingdings" panose="05000000000000000000" pitchFamily="2" charset="2"/>
              <a:buChar char="Ø"/>
            </a:pPr>
            <a:r>
              <a:rPr lang="en-US" altLang="zh-CN" dirty="0"/>
              <a:t>models.py,</a:t>
            </a:r>
            <a:r>
              <a:rPr lang="zh-CN" altLang="en-US" dirty="0"/>
              <a:t>一个存储你的应用中数据模型的地方 </a:t>
            </a:r>
            <a:r>
              <a:rPr lang="en-US" altLang="zh-CN" dirty="0"/>
              <a:t>- </a:t>
            </a:r>
            <a:r>
              <a:rPr lang="zh-CN" altLang="en-US" dirty="0"/>
              <a:t>在这里描述数据的实体和关系</a:t>
            </a:r>
            <a:r>
              <a:rPr lang="en-US" altLang="zh-CN" dirty="0"/>
              <a:t>.</a:t>
            </a:r>
          </a:p>
          <a:p>
            <a:pPr marL="800100" lvl="1" indent="-342900">
              <a:buFont typeface="Wingdings" panose="05000000000000000000" pitchFamily="2" charset="2"/>
              <a:buChar char="Ø"/>
            </a:pPr>
            <a:r>
              <a:rPr lang="en-US" altLang="zh-CN" dirty="0"/>
              <a:t>tests.py,</a:t>
            </a:r>
            <a:r>
              <a:rPr lang="zh-CN" altLang="en-US" dirty="0"/>
              <a:t>存储你应用的测试代码</a:t>
            </a:r>
            <a:r>
              <a:rPr lang="en-US" altLang="zh-CN" dirty="0"/>
              <a:t>.</a:t>
            </a:r>
          </a:p>
          <a:p>
            <a:pPr marL="800100" lvl="1" indent="-342900">
              <a:buFont typeface="Wingdings" panose="05000000000000000000" pitchFamily="2" charset="2"/>
              <a:buChar char="Ø"/>
            </a:pPr>
            <a:r>
              <a:rPr lang="en-US" altLang="zh-CN" dirty="0"/>
              <a:t>views.py,</a:t>
            </a:r>
            <a:r>
              <a:rPr lang="zh-CN" altLang="en-US" dirty="0"/>
              <a:t>在这里处理用户请求和响应</a:t>
            </a:r>
            <a:r>
              <a:rPr lang="en-US" altLang="zh-CN" dirty="0"/>
              <a:t>.</a:t>
            </a:r>
          </a:p>
          <a:p>
            <a:pPr marL="800100" lvl="1" indent="-342900">
              <a:buFont typeface="Wingdings" panose="05000000000000000000" pitchFamily="2" charset="2"/>
              <a:buChar char="Ø"/>
            </a:pPr>
            <a:r>
              <a:rPr lang="en-US" altLang="zh-CN" dirty="0"/>
              <a:t>admin.py,</a:t>
            </a:r>
            <a:r>
              <a:rPr lang="zh-CN" altLang="en-US" dirty="0"/>
              <a:t>在这里你可以向</a:t>
            </a:r>
            <a:r>
              <a:rPr lang="en-US" altLang="zh-CN" dirty="0"/>
              <a:t>Django</a:t>
            </a:r>
            <a:r>
              <a:rPr lang="zh-CN" altLang="en-US" dirty="0"/>
              <a:t>注册你的模型</a:t>
            </a:r>
            <a:r>
              <a:rPr lang="en-US" altLang="zh-CN" dirty="0"/>
              <a:t>,</a:t>
            </a:r>
            <a:r>
              <a:rPr lang="zh-CN" altLang="en-US" dirty="0"/>
              <a:t>它会为你创建</a:t>
            </a:r>
            <a:r>
              <a:rPr lang="en-US" altLang="zh-CN" dirty="0"/>
              <a:t>Django</a:t>
            </a:r>
            <a:r>
              <a:rPr lang="zh-CN" altLang="en-US" dirty="0"/>
              <a:t>的管理界面</a:t>
            </a:r>
            <a:r>
              <a:rPr lang="en-US" altLang="zh-CN" dirty="0"/>
              <a:t>.</a:t>
            </a:r>
          </a:p>
          <a:p>
            <a:pPr marL="800100" lvl="1" indent="-342900">
              <a:buFont typeface="Wingdings" panose="05000000000000000000" pitchFamily="2" charset="2"/>
              <a:buChar char="Ø"/>
            </a:pPr>
            <a:r>
              <a:rPr lang="en-US" altLang="zh-CN" dirty="0"/>
              <a:t>views.py</a:t>
            </a:r>
            <a:r>
              <a:rPr lang="zh-CN" altLang="en-US" dirty="0"/>
              <a:t>和</a:t>
            </a:r>
            <a:r>
              <a:rPr lang="en-US" altLang="zh-CN" dirty="0"/>
              <a:t>models.py</a:t>
            </a:r>
            <a:r>
              <a:rPr lang="zh-CN" altLang="en-US" dirty="0"/>
              <a:t>在每个应用中都要用到</a:t>
            </a:r>
            <a:r>
              <a:rPr lang="en-US" altLang="zh-CN" dirty="0"/>
              <a:t>,</a:t>
            </a:r>
            <a:r>
              <a:rPr lang="zh-CN" altLang="en-US" dirty="0"/>
              <a:t>他们俩是</a:t>
            </a:r>
            <a:r>
              <a:rPr lang="en-US" altLang="zh-CN" dirty="0"/>
              <a:t>Django</a:t>
            </a:r>
            <a:r>
              <a:rPr lang="zh-CN" altLang="en-US" dirty="0"/>
              <a:t>设计模式的组成部分</a:t>
            </a:r>
            <a:r>
              <a:rPr lang="en-US" altLang="zh-CN" dirty="0"/>
              <a:t>,</a:t>
            </a:r>
            <a:r>
              <a:rPr lang="zh-CN" altLang="en-US" dirty="0"/>
              <a:t>例如</a:t>
            </a:r>
            <a:r>
              <a:rPr lang="en-US" altLang="zh-CN" dirty="0"/>
              <a:t>Model-View-Template</a:t>
            </a:r>
            <a:r>
              <a:rPr lang="zh-CN" altLang="en-US" dirty="0"/>
              <a:t>模式</a:t>
            </a:r>
            <a:r>
              <a:rPr lang="en-US" altLang="zh-CN" dirty="0"/>
              <a:t>.</a:t>
            </a:r>
            <a:r>
              <a:rPr lang="zh-CN" altLang="en-US" dirty="0"/>
              <a:t>你可以通过</a:t>
            </a:r>
            <a:r>
              <a:rPr lang="en-US" altLang="zh-CN" dirty="0"/>
              <a:t>the official Django documentation</a:t>
            </a:r>
            <a:r>
              <a:rPr lang="zh-CN" altLang="en-US" dirty="0"/>
              <a:t>来了解详细的信息</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61246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用</a:t>
            </a:r>
            <a:r>
              <a:rPr lang="en-US" altLang="zh-CN" dirty="0" err="1" smtClean="0"/>
              <a:t>PyCharm</a:t>
            </a:r>
            <a:r>
              <a:rPr lang="zh-CN" altLang="en-US" dirty="0" smtClean="0"/>
              <a:t>打开我们的项目</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28499"/>
            <a:ext cx="4738208" cy="4657704"/>
          </a:xfrm>
          <a:prstGeom prst="rect">
            <a:avLst/>
          </a:prstGeom>
        </p:spPr>
      </p:pic>
    </p:spTree>
    <p:extLst>
      <p:ext uri="{BB962C8B-B14F-4D97-AF65-F5344CB8AC3E}">
        <p14:creationId xmlns:p14="http://schemas.microsoft.com/office/powerpoint/2010/main" val="1783704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在你创建模型和视图之前</a:t>
            </a:r>
            <a:r>
              <a:rPr lang="en-US" altLang="zh-CN" dirty="0"/>
              <a:t>,</a:t>
            </a:r>
            <a:r>
              <a:rPr lang="zh-CN" altLang="en-US" dirty="0"/>
              <a:t>你必须要告诉</a:t>
            </a:r>
            <a:r>
              <a:rPr lang="en-US" altLang="zh-CN" dirty="0"/>
              <a:t>Django</a:t>
            </a:r>
            <a:r>
              <a:rPr lang="zh-CN" altLang="en-US" dirty="0"/>
              <a:t>你的新应用的存在</a:t>
            </a:r>
            <a:r>
              <a:rPr lang="en-US" altLang="zh-CN" dirty="0"/>
              <a:t>.</a:t>
            </a:r>
            <a:r>
              <a:rPr lang="zh-CN" altLang="en-US" dirty="0"/>
              <a:t>所以你必须修改你配置目录里的</a:t>
            </a:r>
            <a:r>
              <a:rPr lang="en-US" altLang="zh-CN" dirty="0"/>
              <a:t>settings.py</a:t>
            </a:r>
            <a:r>
              <a:rPr lang="zh-CN" altLang="en-US" dirty="0"/>
              <a:t>文件</a:t>
            </a:r>
            <a:r>
              <a:rPr lang="en-US" altLang="zh-CN" dirty="0"/>
              <a:t>.</a:t>
            </a:r>
            <a:r>
              <a:rPr lang="zh-CN" altLang="en-US" dirty="0"/>
              <a:t>打开文件找到</a:t>
            </a:r>
            <a:r>
              <a:rPr lang="en-US" altLang="zh-CN" dirty="0"/>
              <a:t>INSTALLED_APPS</a:t>
            </a:r>
            <a:r>
              <a:rPr lang="zh-CN" altLang="en-US" dirty="0"/>
              <a:t>元组</a:t>
            </a:r>
            <a:r>
              <a:rPr lang="en-US" altLang="zh-CN" dirty="0"/>
              <a:t>.</a:t>
            </a:r>
            <a:r>
              <a:rPr lang="zh-CN" altLang="en-US" dirty="0"/>
              <a:t>在元祖的最后面增加</a:t>
            </a:r>
            <a:r>
              <a:rPr lang="en-US" altLang="zh-CN" dirty="0" err="1"/>
              <a:t>rango</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1259632" y="3212976"/>
            <a:ext cx="4572000" cy="2308324"/>
          </a:xfrm>
          <a:prstGeom prst="rect">
            <a:avLst/>
          </a:prstGeom>
        </p:spPr>
        <p:txBody>
          <a:bodyPr>
            <a:spAutoFit/>
          </a:bodyPr>
          <a:lstStyle/>
          <a:p>
            <a:r>
              <a:rPr lang="en-US" altLang="zh-CN" b="1" dirty="0">
                <a:solidFill>
                  <a:srgbClr val="333333"/>
                </a:solidFill>
                <a:latin typeface="Menlo"/>
              </a:rPr>
              <a:t>INSTALLED_APPS</a:t>
            </a:r>
            <a:r>
              <a:rPr lang="en-US" altLang="zh-CN" dirty="0">
                <a:solidFill>
                  <a:srgbClr val="333333"/>
                </a:solidFill>
                <a:latin typeface="Menlo"/>
              </a:rPr>
              <a:t> = ( </a:t>
            </a:r>
            <a:r>
              <a:rPr lang="en-US" altLang="zh-CN" dirty="0">
                <a:solidFill>
                  <a:srgbClr val="DD1144"/>
                </a:solidFill>
                <a:latin typeface="Menlo"/>
              </a:rPr>
              <a:t>'</a:t>
            </a:r>
            <a:r>
              <a:rPr lang="en-US" altLang="zh-CN" dirty="0" err="1">
                <a:solidFill>
                  <a:srgbClr val="DD1144"/>
                </a:solidFill>
                <a:latin typeface="Menlo"/>
              </a:rPr>
              <a:t>django.contrib.admin</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django.contrib.auth</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django.contrib.contenttypes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django.contrib.sessions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django.contrib.messages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django.contrib.staticfiles</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2722301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a:bodyPr>
          <a:lstStyle/>
          <a:p>
            <a:pPr marL="342900" indent="-342900">
              <a:buFont typeface="Wingdings" panose="05000000000000000000" pitchFamily="2" charset="2"/>
              <a:buChar char="l"/>
            </a:pPr>
            <a:r>
              <a:rPr lang="zh-CN" altLang="en-US" dirty="0" smtClean="0"/>
              <a:t>创建视图</a:t>
            </a:r>
            <a:endParaRPr lang="en-US" altLang="zh-CN" dirty="0" smtClean="0"/>
          </a:p>
          <a:p>
            <a:pPr marL="342900" indent="-342900">
              <a:buFont typeface="Wingdings" panose="05000000000000000000" pitchFamily="2" charset="2"/>
              <a:buChar char="l"/>
            </a:pPr>
            <a:r>
              <a:rPr lang="zh-CN" altLang="en-US" dirty="0"/>
              <a:t>用你喜欢的</a:t>
            </a:r>
            <a:r>
              <a:rPr lang="en-US" altLang="zh-CN" dirty="0"/>
              <a:t>IDE</a:t>
            </a:r>
            <a:r>
              <a:rPr lang="zh-CN" altLang="en-US" dirty="0"/>
              <a:t>打开位于</a:t>
            </a:r>
            <a:r>
              <a:rPr lang="en-US" altLang="zh-CN" dirty="0" err="1"/>
              <a:t>rango</a:t>
            </a:r>
            <a:r>
              <a:rPr lang="zh-CN" altLang="en-US" dirty="0"/>
              <a:t>目录里的</a:t>
            </a:r>
            <a:r>
              <a:rPr lang="en-US" altLang="zh-CN" dirty="0"/>
              <a:t>views.py</a:t>
            </a:r>
            <a:r>
              <a:rPr lang="zh-CN" altLang="en-US" dirty="0"/>
              <a:t>文件</a:t>
            </a:r>
            <a:r>
              <a:rPr lang="en-US" altLang="zh-CN" dirty="0"/>
              <a:t>.</a:t>
            </a:r>
            <a:r>
              <a:rPr lang="zh-CN" altLang="en-US" dirty="0"/>
              <a:t>删除注释</a:t>
            </a:r>
            <a:r>
              <a:rPr lang="en-US" altLang="zh-CN" dirty="0"/>
              <a:t># Create your views here.</a:t>
            </a:r>
            <a:r>
              <a:rPr lang="zh-CN" altLang="en-US" dirty="0"/>
              <a:t>现在你得到一个空文件</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800100" lvl="1" indent="-342900">
              <a:buFont typeface="Wingdings" panose="05000000000000000000" pitchFamily="2" charset="2"/>
              <a:buChar char="Ø"/>
            </a:pPr>
            <a:r>
              <a:rPr lang="zh-CN" altLang="en-US" dirty="0"/>
              <a:t>我们第一行首先从</a:t>
            </a:r>
            <a:r>
              <a:rPr lang="en-US" altLang="zh-CN" dirty="0" err="1"/>
              <a:t>django.http</a:t>
            </a:r>
            <a:r>
              <a:rPr lang="zh-CN" altLang="en-US" dirty="0"/>
              <a:t>模块导入</a:t>
            </a:r>
            <a:r>
              <a:rPr lang="en-US" altLang="zh-CN" dirty="0" err="1"/>
              <a:t>HttpResponse</a:t>
            </a:r>
            <a:r>
              <a:rPr lang="zh-CN" altLang="en-US" dirty="0"/>
              <a:t>对象</a:t>
            </a:r>
            <a:r>
              <a:rPr lang="en-US" altLang="zh-CN" dirty="0"/>
              <a:t>.</a:t>
            </a:r>
          </a:p>
          <a:p>
            <a:pPr marL="800100" lvl="1" indent="-342900">
              <a:buFont typeface="Wingdings" panose="05000000000000000000" pitchFamily="2" charset="2"/>
              <a:buChar char="Ø"/>
            </a:pPr>
            <a:r>
              <a:rPr lang="zh-CN" altLang="en-US" dirty="0"/>
              <a:t>在</a:t>
            </a:r>
            <a:r>
              <a:rPr lang="en-US" altLang="zh-CN" dirty="0"/>
              <a:t>views.py</a:t>
            </a:r>
            <a:r>
              <a:rPr lang="zh-CN" altLang="en-US" dirty="0"/>
              <a:t>文件里每个视图对应一个单独的函数</a:t>
            </a:r>
            <a:r>
              <a:rPr lang="en-US" altLang="zh-CN" dirty="0"/>
              <a:t>.</a:t>
            </a:r>
            <a:r>
              <a:rPr lang="zh-CN" altLang="en-US" dirty="0"/>
              <a:t>在这个例子中我们只创建了一个</a:t>
            </a:r>
            <a:r>
              <a:rPr lang="en-US" altLang="zh-CN" dirty="0"/>
              <a:t>index</a:t>
            </a:r>
            <a:r>
              <a:rPr lang="zh-CN" altLang="en-US" dirty="0"/>
              <a:t>视图</a:t>
            </a:r>
            <a:r>
              <a:rPr lang="en-US" altLang="zh-CN" dirty="0"/>
              <a:t>.</a:t>
            </a:r>
          </a:p>
          <a:p>
            <a:pPr marL="800100" lvl="1" indent="-342900">
              <a:buFont typeface="Wingdings" panose="05000000000000000000" pitchFamily="2" charset="2"/>
              <a:buChar char="Ø"/>
            </a:pPr>
            <a:r>
              <a:rPr lang="zh-CN" altLang="en-US" dirty="0"/>
              <a:t>每个视图至少带一个参数 </a:t>
            </a:r>
            <a:r>
              <a:rPr lang="en-US" altLang="zh-CN" dirty="0"/>
              <a:t>- </a:t>
            </a:r>
            <a:r>
              <a:rPr lang="zh-CN" altLang="en-US" dirty="0"/>
              <a:t>一个在</a:t>
            </a:r>
            <a:r>
              <a:rPr lang="en-US" altLang="zh-CN" dirty="0" err="1"/>
              <a:t>django.http</a:t>
            </a:r>
            <a:r>
              <a:rPr lang="zh-CN" altLang="en-US" dirty="0"/>
              <a:t>模块的</a:t>
            </a:r>
            <a:r>
              <a:rPr lang="en-US" altLang="zh-CN" dirty="0" err="1"/>
              <a:t>HttpRequest</a:t>
            </a:r>
            <a:r>
              <a:rPr lang="zh-CN" altLang="en-US" dirty="0"/>
              <a:t>对象</a:t>
            </a:r>
            <a:r>
              <a:rPr lang="en-US" altLang="zh-CN" dirty="0"/>
              <a:t>.</a:t>
            </a:r>
          </a:p>
          <a:p>
            <a:pPr marL="800100" lvl="1" indent="-342900">
              <a:buFont typeface="Wingdings" panose="05000000000000000000" pitchFamily="2" charset="2"/>
              <a:buChar char="Ø"/>
            </a:pPr>
            <a:r>
              <a:rPr lang="zh-CN" altLang="en-US" dirty="0"/>
              <a:t>每个视图都要返回一个</a:t>
            </a:r>
            <a:r>
              <a:rPr lang="en-US" altLang="zh-CN" dirty="0" err="1"/>
              <a:t>HttpResponse</a:t>
            </a:r>
            <a:r>
              <a:rPr lang="zh-CN" altLang="en-US" dirty="0"/>
              <a:t>对象</a:t>
            </a:r>
            <a:r>
              <a:rPr lang="en-US" altLang="zh-CN" dirty="0"/>
              <a:t>.</a:t>
            </a:r>
            <a:r>
              <a:rPr lang="zh-CN" altLang="en-US" dirty="0"/>
              <a:t>本例中这个</a:t>
            </a:r>
            <a:r>
              <a:rPr lang="en-US" altLang="zh-CN" dirty="0" err="1"/>
              <a:t>HttpResponse</a:t>
            </a:r>
            <a:r>
              <a:rPr lang="zh-CN" altLang="en-US" dirty="0"/>
              <a:t>对象把一个字符串当做参数传递给客户端</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971600" y="2564904"/>
            <a:ext cx="6768752" cy="1477328"/>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django.http</a:t>
            </a:r>
            <a:r>
              <a:rPr lang="en-US" altLang="zh-CN" dirty="0">
                <a:solidFill>
                  <a:srgbClr val="333333"/>
                </a:solidFill>
                <a:latin typeface="Menlo"/>
              </a:rPr>
              <a:t> </a:t>
            </a:r>
            <a:r>
              <a:rPr lang="en-US" altLang="zh-CN" b="1" dirty="0" smtClean="0">
                <a:solidFill>
                  <a:srgbClr val="333333"/>
                </a:solidFill>
                <a:latin typeface="Menlo"/>
              </a:rPr>
              <a:t>import</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index</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 says hey there world!"</a:t>
            </a:r>
            <a:r>
              <a:rPr lang="en-US" altLang="zh-CN" dirty="0">
                <a:solidFill>
                  <a:srgbClr val="333333"/>
                </a:solidFill>
                <a:latin typeface="Menlo"/>
              </a:rPr>
              <a:t>) </a:t>
            </a:r>
            <a:r>
              <a:rPr lang="en-US" altLang="zh-CN" dirty="0"/>
              <a:t/>
            </a:r>
            <a:br>
              <a:rPr lang="en-US" altLang="zh-CN" dirty="0"/>
            </a:br>
            <a:endParaRPr lang="zh-CN" altLang="en-US" dirty="0"/>
          </a:p>
        </p:txBody>
      </p:sp>
    </p:spTree>
    <p:extLst>
      <p:ext uri="{BB962C8B-B14F-4D97-AF65-F5344CB8AC3E}">
        <p14:creationId xmlns:p14="http://schemas.microsoft.com/office/powerpoint/2010/main" val="2554624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虽然已经创建了视图</a:t>
            </a:r>
            <a:r>
              <a:rPr lang="en-US" altLang="zh-CN" dirty="0"/>
              <a:t>,</a:t>
            </a:r>
            <a:r>
              <a:rPr lang="zh-CN" altLang="en-US" dirty="0"/>
              <a:t>但是如果想让别人看到它</a:t>
            </a:r>
            <a:r>
              <a:rPr lang="en-US" altLang="zh-CN" dirty="0"/>
              <a:t>,</a:t>
            </a:r>
            <a:r>
              <a:rPr lang="zh-CN" altLang="en-US" dirty="0"/>
              <a:t>你必须用</a:t>
            </a:r>
            <a:r>
              <a:rPr lang="en-US" altLang="zh-CN" dirty="0">
                <a:hlinkClick r:id="rId2"/>
              </a:rPr>
              <a:t>URL</a:t>
            </a:r>
            <a:r>
              <a:rPr lang="zh-CN" altLang="en-US" dirty="0"/>
              <a:t>映射这个视图</a:t>
            </a:r>
            <a:r>
              <a:rPr lang="en-US" altLang="zh-CN" dirty="0" smtClean="0"/>
              <a:t>.</a:t>
            </a:r>
          </a:p>
          <a:p>
            <a:pPr marL="342900" indent="-342900">
              <a:buFont typeface="Wingdings" panose="05000000000000000000" pitchFamily="2" charset="2"/>
              <a:buChar char="l"/>
            </a:pPr>
            <a:r>
              <a:rPr lang="zh-CN" altLang="en-US" dirty="0"/>
              <a:t>在</a:t>
            </a:r>
            <a:r>
              <a:rPr lang="en-US" altLang="zh-CN" dirty="0" err="1"/>
              <a:t>rango</a:t>
            </a:r>
            <a:r>
              <a:rPr lang="zh-CN" altLang="en-US" dirty="0"/>
              <a:t>目录里</a:t>
            </a:r>
            <a:r>
              <a:rPr lang="en-US" altLang="zh-CN" dirty="0"/>
              <a:t>,</a:t>
            </a:r>
            <a:r>
              <a:rPr lang="zh-CN" altLang="en-US" dirty="0"/>
              <a:t>我们需要创建一个叫做</a:t>
            </a:r>
            <a:r>
              <a:rPr lang="en-US" altLang="zh-CN" dirty="0"/>
              <a:t>urls.py</a:t>
            </a:r>
            <a:r>
              <a:rPr lang="zh-CN" altLang="en-US" dirty="0"/>
              <a:t>的文件</a:t>
            </a:r>
            <a:r>
              <a:rPr lang="en-US" altLang="zh-CN" dirty="0"/>
              <a:t>.</a:t>
            </a:r>
            <a:r>
              <a:rPr lang="zh-CN" altLang="en-US" dirty="0"/>
              <a:t>文件里是可以设置你的应用映射到</a:t>
            </a:r>
            <a:r>
              <a:rPr lang="en-US" altLang="zh-CN" dirty="0"/>
              <a:t>URL(</a:t>
            </a:r>
            <a:r>
              <a:rPr lang="zh-CN" altLang="en-US" dirty="0"/>
              <a:t>例如</a:t>
            </a:r>
            <a:r>
              <a:rPr lang="en-US" altLang="zh-CN" dirty="0"/>
              <a:t>'http://www.tangowithdjango.com/rango/').</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755576" y="3294619"/>
            <a:ext cx="8034064" cy="2831544"/>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django.conf.urls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patterns, url </a:t>
            </a:r>
            <a:endParaRPr lang="en-US" altLang="zh-CN" sz="1600" dirty="0" smtClean="0">
              <a:solidFill>
                <a:srgbClr val="333333"/>
              </a:solidFill>
              <a:latin typeface="Menlo"/>
            </a:endParaRPr>
          </a:p>
          <a:p>
            <a:r>
              <a:rPr lang="en-US" altLang="zh-CN" sz="1600" b="1" dirty="0" smtClean="0">
                <a:solidFill>
                  <a:srgbClr val="333333"/>
                </a:solidFill>
                <a:latin typeface="Menlo"/>
              </a:rPr>
              <a:t>from</a:t>
            </a:r>
            <a:r>
              <a:rPr lang="en-US" altLang="zh-CN" sz="1600" dirty="0" smtClean="0">
                <a:solidFill>
                  <a:srgbClr val="333333"/>
                </a:solidFill>
                <a:latin typeface="Menlo"/>
              </a:rPr>
              <a:t> </a:t>
            </a:r>
            <a:r>
              <a:rPr lang="en-US" altLang="zh-CN" sz="1600" dirty="0" err="1">
                <a:solidFill>
                  <a:srgbClr val="333333"/>
                </a:solidFill>
                <a:latin typeface="Menlo"/>
              </a:rPr>
              <a:t>rango</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views </a:t>
            </a:r>
            <a:endParaRPr lang="en-US" altLang="zh-CN" sz="1600" dirty="0" smtClean="0">
              <a:solidFill>
                <a:srgbClr val="333333"/>
              </a:solidFill>
              <a:latin typeface="Menlo"/>
            </a:endParaRPr>
          </a:p>
          <a:p>
            <a:endParaRPr lang="en-US" altLang="zh-CN" sz="1600" dirty="0" smtClean="0">
              <a:solidFill>
                <a:srgbClr val="333333"/>
              </a:solidFill>
              <a:latin typeface="Menlo"/>
            </a:endParaRPr>
          </a:p>
          <a:p>
            <a:r>
              <a:rPr lang="en-US" altLang="zh-CN" sz="1600" dirty="0" err="1">
                <a:solidFill>
                  <a:srgbClr val="333333"/>
                </a:solidFill>
                <a:latin typeface="Menlo"/>
              </a:rPr>
              <a:t>urlpatterns</a:t>
            </a:r>
            <a:r>
              <a:rPr lang="en-US" altLang="zh-CN" sz="1600" dirty="0">
                <a:solidFill>
                  <a:srgbClr val="333333"/>
                </a:solidFill>
                <a:latin typeface="Menlo"/>
              </a:rPr>
              <a:t> = patterns('',</a:t>
            </a:r>
          </a:p>
          <a:p>
            <a:r>
              <a:rPr lang="en-US" altLang="zh-CN" sz="1600" dirty="0">
                <a:solidFill>
                  <a:srgbClr val="333333"/>
                </a:solidFill>
                <a:latin typeface="Menlo"/>
              </a:rPr>
              <a:t>    # Examples:</a:t>
            </a:r>
          </a:p>
          <a:p>
            <a:r>
              <a:rPr lang="en-US" altLang="zh-CN" sz="1600" dirty="0">
                <a:solidFill>
                  <a:srgbClr val="333333"/>
                </a:solidFill>
                <a:latin typeface="Menlo"/>
              </a:rPr>
              <a:t>    # url(r'^$', 'tango_with_django_project_17.views.home', name='home'),</a:t>
            </a:r>
          </a:p>
          <a:p>
            <a:r>
              <a:rPr lang="en-US" altLang="zh-CN" sz="1600" dirty="0">
                <a:solidFill>
                  <a:srgbClr val="333333"/>
                </a:solidFill>
                <a:latin typeface="Menlo"/>
              </a:rPr>
              <a:t>    # url(</a:t>
            </a:r>
            <a:r>
              <a:rPr lang="en-US" altLang="zh-CN" sz="1600" dirty="0" err="1">
                <a:solidFill>
                  <a:srgbClr val="333333"/>
                </a:solidFill>
                <a:latin typeface="Menlo"/>
              </a:rPr>
              <a:t>r'^blog</a:t>
            </a:r>
            <a:r>
              <a:rPr lang="en-US" altLang="zh-CN" sz="1600" dirty="0">
                <a:solidFill>
                  <a:srgbClr val="333333"/>
                </a:solidFill>
                <a:latin typeface="Menlo"/>
              </a:rPr>
              <a:t>/', include('</a:t>
            </a:r>
            <a:r>
              <a:rPr lang="en-US" altLang="zh-CN" sz="1600" dirty="0" err="1">
                <a:solidFill>
                  <a:srgbClr val="333333"/>
                </a:solidFill>
                <a:latin typeface="Menlo"/>
              </a:rPr>
              <a:t>blog.urls</a:t>
            </a:r>
            <a:r>
              <a:rPr lang="en-US" altLang="zh-CN" sz="1600" dirty="0">
                <a:solidFill>
                  <a:srgbClr val="333333"/>
                </a:solidFill>
                <a:latin typeface="Menlo"/>
              </a:rPr>
              <a:t>')),</a:t>
            </a:r>
          </a:p>
          <a:p>
            <a:endParaRPr lang="en-US" altLang="zh-CN" sz="1600" dirty="0">
              <a:solidFill>
                <a:srgbClr val="333333"/>
              </a:solidFill>
              <a:latin typeface="Menlo"/>
            </a:endParaRPr>
          </a:p>
          <a:p>
            <a:r>
              <a:rPr lang="en-US" altLang="zh-CN" sz="1600" dirty="0">
                <a:solidFill>
                  <a:srgbClr val="333333"/>
                </a:solidFill>
                <a:latin typeface="Menlo"/>
              </a:rPr>
              <a:t>    url(</a:t>
            </a:r>
            <a:r>
              <a:rPr lang="en-US" altLang="zh-CN" sz="1600" dirty="0" err="1">
                <a:solidFill>
                  <a:srgbClr val="333333"/>
                </a:solidFill>
                <a:latin typeface="Menlo"/>
              </a:rPr>
              <a:t>r'^admin</a:t>
            </a:r>
            <a:r>
              <a:rPr lang="en-US" altLang="zh-CN" sz="1600" dirty="0">
                <a:solidFill>
                  <a:srgbClr val="333333"/>
                </a:solidFill>
                <a:latin typeface="Menlo"/>
              </a:rPr>
              <a:t>/', include(</a:t>
            </a:r>
            <a:r>
              <a:rPr lang="en-US" altLang="zh-CN" sz="1600" dirty="0" err="1">
                <a:solidFill>
                  <a:srgbClr val="333333"/>
                </a:solidFill>
                <a:latin typeface="Menlo"/>
              </a:rPr>
              <a:t>admin.site.urls</a:t>
            </a:r>
            <a:r>
              <a:rPr lang="en-US" altLang="zh-CN" sz="1600" dirty="0">
                <a:solidFill>
                  <a:srgbClr val="333333"/>
                </a:solidFill>
                <a:latin typeface="Menlo"/>
              </a:rPr>
              <a:t>)),</a:t>
            </a:r>
          </a:p>
          <a:p>
            <a:r>
              <a:rPr lang="en-US" altLang="zh-CN" sz="1600" dirty="0">
                <a:solidFill>
                  <a:srgbClr val="333333"/>
                </a:solidFill>
                <a:latin typeface="Menlo"/>
              </a:rPr>
              <a:t>    url(r'^</a:t>
            </a:r>
            <a:r>
              <a:rPr lang="en-US" altLang="zh-CN" sz="1600" dirty="0" err="1">
                <a:solidFill>
                  <a:srgbClr val="333333"/>
                </a:solidFill>
                <a:latin typeface="Menlo"/>
              </a:rPr>
              <a:t>rango</a:t>
            </a:r>
            <a:r>
              <a:rPr lang="en-US" altLang="zh-CN" sz="1600" dirty="0">
                <a:solidFill>
                  <a:srgbClr val="333333"/>
                </a:solidFill>
                <a:latin typeface="Menlo"/>
              </a:rPr>
              <a:t>/', include('</a:t>
            </a:r>
            <a:r>
              <a:rPr lang="en-US" altLang="zh-CN" sz="1600" dirty="0" err="1">
                <a:solidFill>
                  <a:srgbClr val="333333"/>
                </a:solidFill>
                <a:latin typeface="Menlo"/>
              </a:rPr>
              <a:t>rango.urls</a:t>
            </a:r>
            <a:r>
              <a:rPr lang="en-US" altLang="zh-CN" sz="1600" dirty="0">
                <a:solidFill>
                  <a:srgbClr val="333333"/>
                </a:solidFill>
                <a:latin typeface="Menlo"/>
              </a:rPr>
              <a:t>')), # ADD THIS NEW TUPLE!</a:t>
            </a:r>
          </a:p>
          <a:p>
            <a:r>
              <a:rPr lang="en-US" altLang="zh-CN" sz="1600" dirty="0">
                <a:solidFill>
                  <a:srgbClr val="333333"/>
                </a:solidFill>
                <a:latin typeface="Menlo"/>
              </a:rPr>
              <a:t>)</a:t>
            </a:r>
          </a:p>
        </p:txBody>
      </p:sp>
    </p:spTree>
    <p:extLst>
      <p:ext uri="{BB962C8B-B14F-4D97-AF65-F5344CB8AC3E}">
        <p14:creationId xmlns:p14="http://schemas.microsoft.com/office/powerpoint/2010/main" val="4291792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在</a:t>
            </a:r>
            <a:r>
              <a:rPr lang="en-US" altLang="zh-CN" dirty="0" err="1" smtClean="0"/>
              <a:t>rango</a:t>
            </a:r>
            <a:r>
              <a:rPr lang="zh-CN" altLang="en-US" dirty="0" smtClean="0"/>
              <a:t>文件夹下找到</a:t>
            </a:r>
            <a:r>
              <a:rPr lang="en-US" altLang="zh-CN" dirty="0" smtClean="0"/>
              <a:t>urls.py</a:t>
            </a:r>
            <a:r>
              <a:rPr lang="zh-CN" altLang="en-US" dirty="0" smtClean="0"/>
              <a:t>，在其中添加</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矩形 3"/>
          <p:cNvSpPr/>
          <p:nvPr/>
        </p:nvSpPr>
        <p:spPr>
          <a:xfrm>
            <a:off x="410952" y="1988840"/>
            <a:ext cx="8034064" cy="1569660"/>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django.conf.urls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patterns, url </a:t>
            </a:r>
            <a:endParaRPr lang="en-US" altLang="zh-CN" sz="1600" dirty="0" smtClean="0">
              <a:solidFill>
                <a:srgbClr val="333333"/>
              </a:solidFill>
              <a:latin typeface="Menlo"/>
            </a:endParaRPr>
          </a:p>
          <a:p>
            <a:r>
              <a:rPr lang="en-US" altLang="zh-CN" sz="1600" b="1" dirty="0" smtClean="0">
                <a:solidFill>
                  <a:srgbClr val="333333"/>
                </a:solidFill>
                <a:latin typeface="Menlo"/>
              </a:rPr>
              <a:t>from</a:t>
            </a:r>
            <a:r>
              <a:rPr lang="en-US" altLang="zh-CN" sz="1600" dirty="0" smtClean="0">
                <a:solidFill>
                  <a:srgbClr val="333333"/>
                </a:solidFill>
                <a:latin typeface="Menlo"/>
              </a:rPr>
              <a:t> </a:t>
            </a:r>
            <a:r>
              <a:rPr lang="en-US" altLang="zh-CN" sz="1600" dirty="0" err="1">
                <a:solidFill>
                  <a:srgbClr val="333333"/>
                </a:solidFill>
                <a:latin typeface="Menlo"/>
              </a:rPr>
              <a:t>rango</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views </a:t>
            </a:r>
            <a:endParaRPr lang="en-US" altLang="zh-CN" sz="1600" dirty="0" smtClean="0">
              <a:solidFill>
                <a:srgbClr val="333333"/>
              </a:solidFill>
              <a:latin typeface="Menlo"/>
            </a:endParaRPr>
          </a:p>
          <a:p>
            <a:endParaRPr lang="en-US" altLang="zh-CN" sz="1600" dirty="0" smtClean="0">
              <a:solidFill>
                <a:srgbClr val="333333"/>
              </a:solidFill>
              <a:latin typeface="Menlo"/>
            </a:endParaRPr>
          </a:p>
          <a:p>
            <a:r>
              <a:rPr lang="en-US" altLang="zh-CN" sz="1600" dirty="0" err="1">
                <a:solidFill>
                  <a:srgbClr val="333333"/>
                </a:solidFill>
                <a:latin typeface="Menlo"/>
              </a:rPr>
              <a:t>urlpatterns</a:t>
            </a:r>
            <a:r>
              <a:rPr lang="en-US" altLang="zh-CN" sz="1600" dirty="0">
                <a:solidFill>
                  <a:srgbClr val="333333"/>
                </a:solidFill>
                <a:latin typeface="Menlo"/>
              </a:rPr>
              <a:t> = </a:t>
            </a:r>
            <a:r>
              <a:rPr lang="en-US" altLang="zh-CN" sz="1600" dirty="0" smtClean="0">
                <a:solidFill>
                  <a:srgbClr val="333333"/>
                </a:solidFill>
                <a:latin typeface="Menlo"/>
              </a:rPr>
              <a:t>[</a:t>
            </a:r>
            <a:endParaRPr lang="en-US" altLang="zh-CN" sz="1600" dirty="0">
              <a:solidFill>
                <a:srgbClr val="333333"/>
              </a:solidFill>
              <a:latin typeface="Menlo"/>
            </a:endParaRPr>
          </a:p>
          <a:p>
            <a:r>
              <a:rPr lang="en-US" altLang="zh-CN" sz="1600" dirty="0" smtClean="0">
                <a:solidFill>
                  <a:srgbClr val="333333"/>
                </a:solidFill>
                <a:latin typeface="Menlo"/>
              </a:rPr>
              <a:t>    url(r</a:t>
            </a:r>
            <a:r>
              <a:rPr lang="zh-CN" altLang="en-US" sz="1600" dirty="0">
                <a:solidFill>
                  <a:srgbClr val="333333"/>
                </a:solidFill>
                <a:latin typeface="Menlo"/>
              </a:rPr>
              <a:t>‘</a:t>
            </a:r>
            <a:r>
              <a:rPr lang="en-US" altLang="zh-CN" sz="1600" dirty="0" smtClean="0">
                <a:solidFill>
                  <a:srgbClr val="333333"/>
                </a:solidFill>
                <a:latin typeface="Menlo"/>
              </a:rPr>
              <a:t>^$’, </a:t>
            </a:r>
            <a:r>
              <a:rPr lang="en-US" altLang="zh-CN" sz="1600" dirty="0" err="1" smtClean="0">
                <a:solidFill>
                  <a:srgbClr val="333333"/>
                </a:solidFill>
                <a:latin typeface="Menlo"/>
              </a:rPr>
              <a:t>views.index</a:t>
            </a:r>
            <a:r>
              <a:rPr lang="en-US" altLang="zh-CN" sz="1600" dirty="0" smtClean="0">
                <a:solidFill>
                  <a:srgbClr val="333333"/>
                </a:solidFill>
                <a:latin typeface="Menlo"/>
              </a:rPr>
              <a:t>, name=“</a:t>
            </a:r>
            <a:r>
              <a:rPr lang="en-US" altLang="zh-CN" sz="1600" smtClean="0">
                <a:solidFill>
                  <a:srgbClr val="333333"/>
                </a:solidFill>
                <a:latin typeface="Menlo"/>
              </a:rPr>
              <a:t>index”)</a:t>
            </a:r>
          </a:p>
          <a:p>
            <a:r>
              <a:rPr lang="en-US" altLang="zh-CN" sz="1600" smtClean="0">
                <a:solidFill>
                  <a:srgbClr val="333333"/>
                </a:solidFill>
                <a:latin typeface="Menlo"/>
              </a:rPr>
              <a:t>]</a:t>
            </a:r>
            <a:endParaRPr lang="en-US" altLang="zh-CN" sz="1600" dirty="0">
              <a:solidFill>
                <a:srgbClr val="333333"/>
              </a:solidFill>
              <a:latin typeface="Menlo"/>
            </a:endParaRPr>
          </a:p>
        </p:txBody>
      </p:sp>
    </p:spTree>
    <p:extLst>
      <p:ext uri="{BB962C8B-B14F-4D97-AF65-F5344CB8AC3E}">
        <p14:creationId xmlns:p14="http://schemas.microsoft.com/office/powerpoint/2010/main" val="2152194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新增的映射将会寻找匹配</a:t>
            </a:r>
            <a:r>
              <a:rPr lang="en-US" altLang="zh-CN" dirty="0"/>
              <a:t>^</a:t>
            </a:r>
            <a:r>
              <a:rPr lang="en-US" altLang="zh-CN" dirty="0" err="1"/>
              <a:t>rango</a:t>
            </a:r>
            <a:r>
              <a:rPr lang="en-US" altLang="zh-CN" dirty="0"/>
              <a:t>/</a:t>
            </a:r>
            <a:r>
              <a:rPr lang="zh-CN" altLang="en-US" dirty="0"/>
              <a:t>的</a:t>
            </a:r>
            <a:r>
              <a:rPr lang="en-US" altLang="zh-CN" dirty="0"/>
              <a:t>url</a:t>
            </a:r>
            <a:r>
              <a:rPr lang="zh-CN" altLang="en-US" dirty="0"/>
              <a:t>字符串</a:t>
            </a:r>
            <a:r>
              <a:rPr lang="en-US" altLang="zh-CN" dirty="0"/>
              <a:t>.</a:t>
            </a:r>
            <a:r>
              <a:rPr lang="zh-CN" altLang="en-US" dirty="0"/>
              <a:t>如果匹配成功的话将会传递给</a:t>
            </a:r>
            <a:r>
              <a:rPr lang="en-US" altLang="zh-CN" dirty="0" err="1"/>
              <a:t>rango.urls</a:t>
            </a:r>
            <a:r>
              <a:rPr lang="en-US" altLang="zh-CN" dirty="0"/>
              <a:t>(</a:t>
            </a:r>
            <a:r>
              <a:rPr lang="zh-CN" altLang="en-US" dirty="0"/>
              <a:t>我们已经设置过了</a:t>
            </a:r>
            <a:r>
              <a:rPr lang="en-US" altLang="zh-CN" dirty="0"/>
              <a:t>).include()</a:t>
            </a:r>
            <a:r>
              <a:rPr lang="zh-CN" altLang="en-US" dirty="0"/>
              <a:t>函数是从</a:t>
            </a:r>
            <a:r>
              <a:rPr lang="en-US" altLang="zh-CN" dirty="0" err="1"/>
              <a:t>django.conf.urls</a:t>
            </a:r>
            <a:r>
              <a:rPr lang="zh-CN" altLang="en-US" dirty="0"/>
              <a:t>导入的</a:t>
            </a:r>
            <a:r>
              <a:rPr lang="en-US" altLang="zh-CN" dirty="0"/>
              <a:t>.</a:t>
            </a:r>
            <a:r>
              <a:rPr lang="zh-CN" altLang="en-US" dirty="0"/>
              <a:t>整个</a:t>
            </a:r>
            <a:r>
              <a:rPr lang="en-US" altLang="zh-CN" dirty="0"/>
              <a:t>URL</a:t>
            </a:r>
            <a:r>
              <a:rPr lang="zh-CN" altLang="en-US" dirty="0"/>
              <a:t>字符串处理过程如下图所示</a:t>
            </a:r>
            <a:r>
              <a:rPr lang="en-US" altLang="zh-CN" dirty="0"/>
              <a:t>.</a:t>
            </a:r>
            <a:r>
              <a:rPr lang="zh-CN" altLang="en-US" dirty="0"/>
              <a:t>在这个过程中</a:t>
            </a:r>
            <a:r>
              <a:rPr lang="en-US" altLang="zh-CN" dirty="0"/>
              <a:t>,</a:t>
            </a:r>
            <a:r>
              <a:rPr lang="zh-CN" altLang="en-US" dirty="0"/>
              <a:t>域名首先被提取出来然后留下其他的</a:t>
            </a:r>
            <a:r>
              <a:rPr lang="en-US" altLang="zh-CN" dirty="0"/>
              <a:t>url</a:t>
            </a:r>
            <a:r>
              <a:rPr lang="zh-CN" altLang="en-US" dirty="0"/>
              <a:t>字符串</a:t>
            </a:r>
            <a:r>
              <a:rPr lang="en-US" altLang="zh-CN" dirty="0"/>
              <a:t>(</a:t>
            </a:r>
            <a:r>
              <a:rPr lang="en-US" altLang="zh-CN" dirty="0" err="1"/>
              <a:t>rango</a:t>
            </a:r>
            <a:r>
              <a:rPr lang="en-US" altLang="zh-CN" dirty="0"/>
              <a:t>/)</a:t>
            </a:r>
            <a:r>
              <a:rPr lang="zh-CN" altLang="en-US" dirty="0"/>
              <a:t>传递给我们的</a:t>
            </a:r>
            <a:r>
              <a:rPr lang="en-US" altLang="zh-CN" dirty="0" err="1"/>
              <a:t>tango_with_django_project</a:t>
            </a:r>
            <a:r>
              <a:rPr lang="en-US" altLang="zh-CN" dirty="0"/>
              <a:t>,</a:t>
            </a:r>
            <a:r>
              <a:rPr lang="zh-CN" altLang="en-US" dirty="0"/>
              <a:t>在这里它会匹配并去掉</a:t>
            </a:r>
            <a:r>
              <a:rPr lang="en-US" altLang="zh-CN" dirty="0" err="1"/>
              <a:t>rango</a:t>
            </a:r>
            <a:r>
              <a:rPr lang="en-US" altLang="zh-CN" dirty="0"/>
              <a:t>/</a:t>
            </a:r>
            <a:r>
              <a:rPr lang="zh-CN" altLang="en-US" dirty="0"/>
              <a:t>然后把空字符串传递给</a:t>
            </a:r>
            <a:r>
              <a:rPr lang="en-US" altLang="zh-CN" dirty="0" err="1"/>
              <a:t>rango</a:t>
            </a:r>
            <a:r>
              <a:rPr lang="zh-CN" altLang="en-US" dirty="0"/>
              <a:t>应用</a:t>
            </a:r>
            <a:r>
              <a:rPr lang="en-US" altLang="zh-CN" dirty="0"/>
              <a:t>.</a:t>
            </a:r>
            <a:r>
              <a:rPr lang="en-US" altLang="zh-CN" dirty="0" err="1"/>
              <a:t>Rango</a:t>
            </a:r>
            <a:r>
              <a:rPr lang="zh-CN" altLang="en-US" dirty="0"/>
              <a:t>现在匹配一个空字符串</a:t>
            </a:r>
            <a:r>
              <a:rPr lang="en-US" altLang="zh-CN" dirty="0"/>
              <a:t>,</a:t>
            </a:r>
            <a:r>
              <a:rPr lang="zh-CN" altLang="en-US" dirty="0"/>
              <a:t>它会返回我们创造的</a:t>
            </a:r>
            <a:r>
              <a:rPr lang="en-US" altLang="zh-CN" dirty="0"/>
              <a:t>index()</a:t>
            </a:r>
            <a:r>
              <a:rPr lang="zh-CN" altLang="en-US" dirty="0"/>
              <a:t>视图</a:t>
            </a:r>
            <a:r>
              <a:rPr lang="en-US" altLang="zh-CN" dirty="0"/>
              <a:t>.</a:t>
            </a:r>
          </a:p>
          <a:p>
            <a:endParaRPr lang="en-US" altLang="zh-CN"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804862" y="4581128"/>
            <a:ext cx="7534275" cy="1190625"/>
          </a:xfrm>
          <a:prstGeom prst="rect">
            <a:avLst/>
          </a:prstGeom>
        </p:spPr>
      </p:pic>
    </p:spTree>
    <p:extLst>
      <p:ext uri="{BB962C8B-B14F-4D97-AF65-F5344CB8AC3E}">
        <p14:creationId xmlns:p14="http://schemas.microsoft.com/office/powerpoint/2010/main" val="353831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146065" y="1161632"/>
            <a:ext cx="4402832" cy="4857403"/>
          </a:xfrm>
        </p:spPr>
        <p:txBody>
          <a:bodyPr/>
          <a:lstStyle/>
          <a:p>
            <a:pPr marL="342900" indent="-342900">
              <a:buFont typeface="Wingdings" panose="05000000000000000000" pitchFamily="2" charset="2"/>
              <a:buChar char="l"/>
            </a:pPr>
            <a:r>
              <a:rPr lang="en-US" altLang="zh-CN" dirty="0">
                <a:solidFill>
                  <a:srgbClr val="FF0000"/>
                </a:solidFill>
              </a:rPr>
              <a:t>HTTP: hypertext transfer </a:t>
            </a:r>
            <a:r>
              <a:rPr lang="en-US" altLang="zh-CN" dirty="0" smtClean="0">
                <a:solidFill>
                  <a:srgbClr val="FF0000"/>
                </a:solidFill>
              </a:rPr>
              <a:t>protocol</a:t>
            </a:r>
          </a:p>
          <a:p>
            <a:pPr marL="342900" indent="-342900">
              <a:buFont typeface="Wingdings" panose="05000000000000000000" pitchFamily="2" charset="2"/>
              <a:buChar char="l"/>
            </a:pPr>
            <a:r>
              <a:rPr lang="en-US" altLang="zh-CN" dirty="0" smtClean="0"/>
              <a:t>HTTP</a:t>
            </a:r>
            <a:r>
              <a:rPr lang="zh-CN" altLang="en-US" dirty="0" smtClean="0"/>
              <a:t>是应用层协议，使用</a:t>
            </a:r>
            <a:r>
              <a:rPr lang="en-US" altLang="zh-CN" dirty="0" smtClean="0"/>
              <a:t>TCP</a:t>
            </a:r>
            <a:r>
              <a:rPr lang="zh-CN" altLang="en-US" dirty="0" smtClean="0"/>
              <a:t>建立连接进行传输</a:t>
            </a:r>
            <a:endParaRPr lang="en-US" altLang="zh-CN" dirty="0" smtClean="0"/>
          </a:p>
          <a:p>
            <a:pPr marL="342900" indent="-342900">
              <a:buFont typeface="Wingdings" panose="05000000000000000000" pitchFamily="2" charset="2"/>
              <a:buChar char="l"/>
            </a:pPr>
            <a:r>
              <a:rPr lang="zh-CN" altLang="en-US" dirty="0" smtClean="0"/>
              <a:t>客户端</a:t>
            </a:r>
            <a:r>
              <a:rPr lang="en-US" altLang="zh-CN" dirty="0" smtClean="0"/>
              <a:t>/</a:t>
            </a:r>
            <a:r>
              <a:rPr lang="zh-CN" altLang="en-US" dirty="0" smtClean="0"/>
              <a:t>服务器模式</a:t>
            </a:r>
            <a:endParaRPr lang="en-US" altLang="zh-CN" dirty="0" smtClean="0"/>
          </a:p>
          <a:p>
            <a:pPr marL="800100" lvl="1" indent="-342900">
              <a:buFont typeface="Wingdings" panose="05000000000000000000" pitchFamily="2" charset="2"/>
              <a:buChar char="Ø"/>
            </a:pPr>
            <a:r>
              <a:rPr lang="zh-CN" altLang="en-US" dirty="0" smtClean="0">
                <a:solidFill>
                  <a:srgbClr val="FF0000"/>
                </a:solidFill>
              </a:rPr>
              <a:t>客户端</a:t>
            </a:r>
            <a:r>
              <a:rPr lang="zh-CN" altLang="en-US" dirty="0" smtClean="0"/>
              <a:t>：浏览器使用</a:t>
            </a:r>
            <a:r>
              <a:rPr lang="en-US" altLang="zh-CN" dirty="0" smtClean="0"/>
              <a:t>HTTP</a:t>
            </a:r>
            <a:r>
              <a:rPr lang="zh-CN" altLang="en-US" dirty="0" smtClean="0"/>
              <a:t>协议，用于发送和接收，并显示</a:t>
            </a:r>
            <a:r>
              <a:rPr lang="en-US" altLang="zh-CN" dirty="0" smtClean="0"/>
              <a:t>Web Object</a:t>
            </a:r>
            <a:r>
              <a:rPr lang="zh-CN" altLang="en-US" dirty="0" smtClean="0"/>
              <a:t>。</a:t>
            </a:r>
            <a:endParaRPr lang="en-US" altLang="zh-CN" dirty="0" smtClean="0"/>
          </a:p>
          <a:p>
            <a:pPr marL="800100" lvl="1" indent="-342900">
              <a:buFont typeface="Wingdings" panose="05000000000000000000" pitchFamily="2" charset="2"/>
              <a:buChar char="Ø"/>
            </a:pPr>
            <a:r>
              <a:rPr lang="zh-CN" altLang="en-US" dirty="0" smtClean="0">
                <a:solidFill>
                  <a:srgbClr val="FF0000"/>
                </a:solidFill>
              </a:rPr>
              <a:t>服务器</a:t>
            </a:r>
            <a:r>
              <a:rPr lang="zh-CN" altLang="en-US" dirty="0" smtClean="0"/>
              <a:t>：</a:t>
            </a:r>
            <a:r>
              <a:rPr lang="en-US" altLang="zh-CN" dirty="0" smtClean="0"/>
              <a:t>Web</a:t>
            </a:r>
            <a:r>
              <a:rPr lang="zh-CN" altLang="en-US" dirty="0" smtClean="0"/>
              <a:t>服务器在接收到请求到，使用</a:t>
            </a:r>
            <a:r>
              <a:rPr lang="en-US" altLang="zh-CN" dirty="0" smtClean="0"/>
              <a:t>HTTP</a:t>
            </a:r>
            <a:r>
              <a:rPr lang="zh-CN" altLang="en-US" dirty="0" smtClean="0"/>
              <a:t>协议发送</a:t>
            </a:r>
            <a:r>
              <a:rPr lang="en-US" altLang="zh-CN" dirty="0" smtClean="0"/>
              <a:t>Object</a:t>
            </a:r>
            <a:r>
              <a:rPr lang="zh-CN" altLang="en-US" dirty="0" smtClean="0"/>
              <a:t>。</a:t>
            </a:r>
            <a:endParaRPr lang="en-US" altLang="zh-CN"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Text Box 7"/>
          <p:cNvSpPr txBox="1">
            <a:spLocks noChangeArrowheads="1"/>
          </p:cNvSpPr>
          <p:nvPr/>
        </p:nvSpPr>
        <p:spPr bwMode="auto">
          <a:xfrm>
            <a:off x="4565650" y="2455863"/>
            <a:ext cx="1584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t>PC running</a:t>
            </a:r>
          </a:p>
          <a:p>
            <a:pPr algn="ctr">
              <a:spcBef>
                <a:spcPct val="0"/>
              </a:spcBef>
              <a:buClrTx/>
              <a:buSzTx/>
              <a:buFontTx/>
              <a:buNone/>
            </a:pPr>
            <a:r>
              <a:rPr lang="en-US" altLang="zh-CN" sz="1600"/>
              <a:t>Firefox browser</a:t>
            </a:r>
            <a:endParaRPr lang="en-US" altLang="zh-CN" sz="2400"/>
          </a:p>
        </p:txBody>
      </p:sp>
      <p:sp>
        <p:nvSpPr>
          <p:cNvPr id="5" name="Text Box 9"/>
          <p:cNvSpPr txBox="1">
            <a:spLocks noChangeArrowheads="1"/>
          </p:cNvSpPr>
          <p:nvPr/>
        </p:nvSpPr>
        <p:spPr bwMode="auto">
          <a:xfrm>
            <a:off x="7508875" y="3836988"/>
            <a:ext cx="1346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t>server </a:t>
            </a:r>
          </a:p>
          <a:p>
            <a:pPr algn="ctr">
              <a:spcBef>
                <a:spcPct val="0"/>
              </a:spcBef>
              <a:buClrTx/>
              <a:buSzTx/>
              <a:buFontTx/>
              <a:buNone/>
            </a:pPr>
            <a:r>
              <a:rPr lang="en-US" altLang="zh-CN" sz="1600"/>
              <a:t>running</a:t>
            </a:r>
          </a:p>
          <a:p>
            <a:pPr algn="ctr">
              <a:spcBef>
                <a:spcPct val="0"/>
              </a:spcBef>
              <a:buClrTx/>
              <a:buSzTx/>
              <a:buFontTx/>
              <a:buNone/>
            </a:pPr>
            <a:r>
              <a:rPr lang="en-US" altLang="zh-CN" sz="1600"/>
              <a:t>Apache Web</a:t>
            </a:r>
          </a:p>
          <a:p>
            <a:pPr algn="ctr">
              <a:spcBef>
                <a:spcPct val="0"/>
              </a:spcBef>
              <a:buClrTx/>
              <a:buSzTx/>
              <a:buFontTx/>
              <a:buNone/>
            </a:pPr>
            <a:r>
              <a:rPr lang="en-US" altLang="zh-CN" sz="1600"/>
              <a:t>server</a:t>
            </a:r>
            <a:endParaRPr lang="en-US" altLang="zh-CN" sz="2400"/>
          </a:p>
        </p:txBody>
      </p:sp>
      <p:sp>
        <p:nvSpPr>
          <p:cNvPr id="6" name="Text Box 23"/>
          <p:cNvSpPr txBox="1">
            <a:spLocks noChangeArrowheads="1"/>
          </p:cNvSpPr>
          <p:nvPr/>
        </p:nvSpPr>
        <p:spPr bwMode="auto">
          <a:xfrm>
            <a:off x="4819650" y="5218113"/>
            <a:ext cx="1525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dirty="0" err="1"/>
              <a:t>iphone</a:t>
            </a:r>
            <a:r>
              <a:rPr lang="en-US" altLang="zh-CN" sz="1600" dirty="0"/>
              <a:t> running</a:t>
            </a:r>
          </a:p>
          <a:p>
            <a:pPr algn="ctr">
              <a:spcBef>
                <a:spcPct val="0"/>
              </a:spcBef>
              <a:buClrTx/>
              <a:buSzTx/>
              <a:buFontTx/>
              <a:buNone/>
            </a:pPr>
            <a:r>
              <a:rPr lang="en-US" altLang="zh-CN" sz="1600" dirty="0"/>
              <a:t>Safari browser</a:t>
            </a:r>
            <a:endParaRPr lang="en-US" altLang="zh-CN" sz="2400" dirty="0"/>
          </a:p>
        </p:txBody>
      </p:sp>
      <p:grpSp>
        <p:nvGrpSpPr>
          <p:cNvPr id="7" name="Group 35"/>
          <p:cNvGrpSpPr>
            <a:grpSpLocks/>
          </p:cNvGrpSpPr>
          <p:nvPr/>
        </p:nvGrpSpPr>
        <p:grpSpPr bwMode="auto">
          <a:xfrm>
            <a:off x="5778500" y="2136775"/>
            <a:ext cx="2101850" cy="946150"/>
            <a:chOff x="3640" y="1346"/>
            <a:chExt cx="1324" cy="596"/>
          </a:xfrm>
        </p:grpSpPr>
        <p:sp>
          <p:nvSpPr>
            <p:cNvPr id="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request</a:t>
              </a:r>
              <a:endParaRPr lang="en-US" altLang="zh-CN" sz="2400">
                <a:solidFill>
                  <a:srgbClr val="CC0000"/>
                </a:solidFill>
              </a:endParaRPr>
            </a:p>
          </p:txBody>
        </p:sp>
      </p:grpSp>
      <p:grpSp>
        <p:nvGrpSpPr>
          <p:cNvPr id="10" name="Group 36"/>
          <p:cNvGrpSpPr>
            <a:grpSpLocks/>
          </p:cNvGrpSpPr>
          <p:nvPr/>
        </p:nvGrpSpPr>
        <p:grpSpPr bwMode="auto">
          <a:xfrm>
            <a:off x="5889625" y="2344738"/>
            <a:ext cx="1971675" cy="904875"/>
            <a:chOff x="4141" y="394"/>
            <a:chExt cx="1242" cy="570"/>
          </a:xfrm>
        </p:grpSpPr>
        <p:sp>
          <p:nvSpPr>
            <p:cNvPr id="11"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response</a:t>
              </a:r>
              <a:endParaRPr lang="en-US" altLang="zh-CN" sz="2400">
                <a:solidFill>
                  <a:srgbClr val="CC0000"/>
                </a:solidFill>
              </a:endParaRPr>
            </a:p>
          </p:txBody>
        </p:sp>
      </p:grpSp>
      <p:grpSp>
        <p:nvGrpSpPr>
          <p:cNvPr id="13" name="Group 37"/>
          <p:cNvGrpSpPr>
            <a:grpSpLocks/>
          </p:cNvGrpSpPr>
          <p:nvPr/>
        </p:nvGrpSpPr>
        <p:grpSpPr bwMode="auto">
          <a:xfrm rot="-3183056">
            <a:off x="5754688" y="3630613"/>
            <a:ext cx="2101850" cy="946150"/>
            <a:chOff x="3640" y="1346"/>
            <a:chExt cx="1324" cy="596"/>
          </a:xfrm>
        </p:grpSpPr>
        <p:sp>
          <p:nvSpPr>
            <p:cNvPr id="1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request</a:t>
              </a:r>
              <a:endParaRPr lang="en-US" altLang="zh-CN" sz="2400">
                <a:solidFill>
                  <a:srgbClr val="CC0000"/>
                </a:solidFill>
              </a:endParaRPr>
            </a:p>
          </p:txBody>
        </p:sp>
      </p:grpSp>
      <p:grpSp>
        <p:nvGrpSpPr>
          <p:cNvPr id="16" name="Group 40"/>
          <p:cNvGrpSpPr>
            <a:grpSpLocks/>
          </p:cNvGrpSpPr>
          <p:nvPr/>
        </p:nvGrpSpPr>
        <p:grpSpPr bwMode="auto">
          <a:xfrm rot="-3264937">
            <a:off x="5800725" y="3870325"/>
            <a:ext cx="1971675" cy="904875"/>
            <a:chOff x="4141" y="394"/>
            <a:chExt cx="1242" cy="570"/>
          </a:xfrm>
        </p:grpSpPr>
        <p:sp>
          <p:nvSpPr>
            <p:cNvPr id="17"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sz="1600">
                  <a:solidFill>
                    <a:srgbClr val="CC0000"/>
                  </a:solidFill>
                </a:rPr>
                <a:t>HTTP response</a:t>
              </a:r>
              <a:endParaRPr lang="en-US" altLang="zh-CN" sz="2400">
                <a:solidFill>
                  <a:srgbClr val="CC0000"/>
                </a:solidFill>
              </a:endParaRPr>
            </a:p>
          </p:txBody>
        </p:sp>
      </p:grpSp>
      <p:pic>
        <p:nvPicPr>
          <p:cNvPr id="19" name="Picture 43" descr="iphone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286250"/>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44"/>
          <p:cNvGrpSpPr>
            <a:grpSpLocks/>
          </p:cNvGrpSpPr>
          <p:nvPr/>
        </p:nvGrpSpPr>
        <p:grpSpPr bwMode="auto">
          <a:xfrm>
            <a:off x="4757738" y="1468438"/>
            <a:ext cx="1066800" cy="1079500"/>
            <a:chOff x="-44" y="1473"/>
            <a:chExt cx="981" cy="1105"/>
          </a:xfrm>
        </p:grpSpPr>
        <p:pic>
          <p:nvPicPr>
            <p:cNvPr id="2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46"/>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3" name="Group 47"/>
          <p:cNvGrpSpPr>
            <a:grpSpLocks/>
          </p:cNvGrpSpPr>
          <p:nvPr/>
        </p:nvGrpSpPr>
        <p:grpSpPr bwMode="auto">
          <a:xfrm>
            <a:off x="7878763" y="2633663"/>
            <a:ext cx="695325" cy="1282700"/>
            <a:chOff x="4140" y="429"/>
            <a:chExt cx="1425" cy="2396"/>
          </a:xfrm>
        </p:grpSpPr>
        <p:sp>
          <p:nvSpPr>
            <p:cNvPr id="24" name="Freeform 4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26" name="Freeform 5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5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29" name="Group 53"/>
            <p:cNvGrpSpPr>
              <a:grpSpLocks/>
            </p:cNvGrpSpPr>
            <p:nvPr/>
          </p:nvGrpSpPr>
          <p:grpSpPr bwMode="auto">
            <a:xfrm>
              <a:off x="4749" y="668"/>
              <a:ext cx="581" cy="145"/>
              <a:chOff x="614" y="2568"/>
              <a:chExt cx="725" cy="139"/>
            </a:xfrm>
          </p:grpSpPr>
          <p:sp>
            <p:nvSpPr>
              <p:cNvPr id="54"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5"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0"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31" name="Group 57"/>
            <p:cNvGrpSpPr>
              <a:grpSpLocks/>
            </p:cNvGrpSpPr>
            <p:nvPr/>
          </p:nvGrpSpPr>
          <p:grpSpPr bwMode="auto">
            <a:xfrm>
              <a:off x="4747" y="994"/>
              <a:ext cx="581" cy="134"/>
              <a:chOff x="614" y="2568"/>
              <a:chExt cx="725" cy="139"/>
            </a:xfrm>
          </p:grpSpPr>
          <p:sp>
            <p:nvSpPr>
              <p:cNvPr id="52"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3"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2"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3"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34" name="Group 62"/>
            <p:cNvGrpSpPr>
              <a:grpSpLocks/>
            </p:cNvGrpSpPr>
            <p:nvPr/>
          </p:nvGrpSpPr>
          <p:grpSpPr bwMode="auto">
            <a:xfrm>
              <a:off x="4735" y="1627"/>
              <a:ext cx="582" cy="151"/>
              <a:chOff x="614" y="2568"/>
              <a:chExt cx="725" cy="139"/>
            </a:xfrm>
          </p:grpSpPr>
          <p:sp>
            <p:nvSpPr>
              <p:cNvPr id="50"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1"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5" name="Freeform 6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6" name="Group 66"/>
            <p:cNvGrpSpPr>
              <a:grpSpLocks/>
            </p:cNvGrpSpPr>
            <p:nvPr/>
          </p:nvGrpSpPr>
          <p:grpSpPr bwMode="auto">
            <a:xfrm>
              <a:off x="4739" y="1327"/>
              <a:ext cx="582" cy="139"/>
              <a:chOff x="614" y="2568"/>
              <a:chExt cx="725" cy="139"/>
            </a:xfrm>
          </p:grpSpPr>
          <p:sp>
            <p:nvSpPr>
              <p:cNvPr id="48"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37"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8" name="Freeform 7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7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1" name="Freeform 7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3"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4"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5"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zh-CN" altLang="zh-CN" sz="1800">
                <a:solidFill>
                  <a:srgbClr val="FF0000"/>
                </a:solidFill>
                <a:cs typeface="Arial" panose="020B0604020202020204" pitchFamily="34" charset="0"/>
              </a:endParaRPr>
            </a:p>
          </p:txBody>
        </p:sp>
        <p:sp>
          <p:nvSpPr>
            <p:cNvPr id="46"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Tree>
    <p:extLst>
      <p:ext uri="{BB962C8B-B14F-4D97-AF65-F5344CB8AC3E}">
        <p14:creationId xmlns:p14="http://schemas.microsoft.com/office/powerpoint/2010/main" val="64843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重新启动</a:t>
            </a:r>
            <a:r>
              <a:rPr lang="en-US" altLang="zh-CN" dirty="0"/>
              <a:t>Django</a:t>
            </a:r>
            <a:r>
              <a:rPr lang="zh-CN" altLang="en-US" dirty="0"/>
              <a:t>服务然后访问</a:t>
            </a:r>
            <a:r>
              <a:rPr lang="en-US" altLang="zh-CN" dirty="0"/>
              <a:t>http://127.0.0.1:8000/rango.</a:t>
            </a:r>
            <a:r>
              <a:rPr lang="zh-CN" altLang="en-US" dirty="0"/>
              <a:t>如果一切顺利</a:t>
            </a:r>
            <a:r>
              <a:rPr lang="en-US" altLang="zh-CN" dirty="0"/>
              <a:t>,</a:t>
            </a:r>
            <a:r>
              <a:rPr lang="zh-CN" altLang="en-US" dirty="0"/>
              <a:t>你将会看到</a:t>
            </a:r>
            <a:r>
              <a:rPr lang="en-US" altLang="zh-CN" dirty="0" err="1"/>
              <a:t>Rango</a:t>
            </a:r>
            <a:r>
              <a:rPr lang="en-US" altLang="zh-CN" dirty="0"/>
              <a:t> says hello world!.</a:t>
            </a:r>
            <a:r>
              <a:rPr lang="zh-CN" altLang="en-US" dirty="0"/>
              <a:t>就像下图所示</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9144000" cy="3210030"/>
          </a:xfrm>
          <a:prstGeom prst="rect">
            <a:avLst/>
          </a:prstGeom>
        </p:spPr>
      </p:pic>
    </p:spTree>
    <p:extLst>
      <p:ext uri="{BB962C8B-B14F-4D97-AF65-F5344CB8AC3E}">
        <p14:creationId xmlns:p14="http://schemas.microsoft.com/office/powerpoint/2010/main" val="3648096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创建</a:t>
            </a:r>
            <a:r>
              <a:rPr lang="zh-CN" altLang="en-US" dirty="0"/>
              <a:t>新的</a:t>
            </a:r>
            <a:r>
              <a:rPr lang="en-US" altLang="zh-CN" dirty="0"/>
              <a:t>Django</a:t>
            </a:r>
            <a:r>
              <a:rPr lang="zh-CN" altLang="en-US" dirty="0"/>
              <a:t>项目</a:t>
            </a:r>
          </a:p>
          <a:p>
            <a:pPr marL="914400" lvl="1" indent="-457200">
              <a:buFont typeface="+mj-lt"/>
              <a:buAutoNum type="arabicPeriod"/>
            </a:pPr>
            <a:r>
              <a:rPr lang="en-US" altLang="zh-CN" dirty="0"/>
              <a:t>python django-admin.py </a:t>
            </a:r>
            <a:r>
              <a:rPr lang="en-US" altLang="zh-CN" dirty="0" err="1"/>
              <a:t>startproject</a:t>
            </a:r>
            <a:r>
              <a:rPr lang="en-US" altLang="zh-CN" dirty="0"/>
              <a:t> &lt;name&gt;</a:t>
            </a:r>
            <a:r>
              <a:rPr lang="zh-CN" altLang="en-US" dirty="0"/>
              <a:t>来创建项目</a:t>
            </a:r>
            <a:r>
              <a:rPr lang="en-US" altLang="zh-CN" dirty="0"/>
              <a:t>,</a:t>
            </a:r>
            <a:r>
              <a:rPr lang="zh-CN" altLang="en-US" dirty="0"/>
              <a:t>这里</a:t>
            </a:r>
            <a:r>
              <a:rPr lang="en-US" altLang="zh-CN" dirty="0"/>
              <a:t>&lt;name&gt;</a:t>
            </a:r>
            <a:r>
              <a:rPr lang="zh-CN" altLang="en-US" dirty="0"/>
              <a:t>是你希望的项目名</a:t>
            </a:r>
            <a:r>
              <a:rPr lang="en-US" altLang="zh-CN" dirty="0"/>
              <a:t>.</a:t>
            </a:r>
          </a:p>
          <a:p>
            <a:pPr marL="342900" indent="-342900">
              <a:buFont typeface="Wingdings" panose="05000000000000000000" pitchFamily="2" charset="2"/>
              <a:buChar char="l"/>
            </a:pPr>
            <a:r>
              <a:rPr lang="zh-CN" altLang="en-US" dirty="0" smtClean="0"/>
              <a:t>创建</a:t>
            </a:r>
            <a:r>
              <a:rPr lang="zh-CN" altLang="en-US" dirty="0"/>
              <a:t>新的</a:t>
            </a:r>
            <a:r>
              <a:rPr lang="en-US" altLang="zh-CN" dirty="0"/>
              <a:t>Django</a:t>
            </a:r>
            <a:r>
              <a:rPr lang="zh-CN" altLang="en-US" dirty="0"/>
              <a:t>应用</a:t>
            </a:r>
          </a:p>
          <a:p>
            <a:pPr marL="914400" lvl="1" indent="-457200">
              <a:buFont typeface="+mj-lt"/>
              <a:buAutoNum type="arabicPeriod"/>
            </a:pPr>
            <a:r>
              <a:rPr lang="en-US" altLang="zh-CN" dirty="0"/>
              <a:t>$ python manage.py </a:t>
            </a:r>
            <a:r>
              <a:rPr lang="en-US" altLang="zh-CN" dirty="0" err="1"/>
              <a:t>startapp</a:t>
            </a:r>
            <a:r>
              <a:rPr lang="en-US" altLang="zh-CN" dirty="0"/>
              <a:t> &lt;</a:t>
            </a:r>
            <a:r>
              <a:rPr lang="en-US" altLang="zh-CN" dirty="0" err="1"/>
              <a:t>appname</a:t>
            </a:r>
            <a:r>
              <a:rPr lang="en-US" altLang="zh-CN" dirty="0"/>
              <a:t>&gt;</a:t>
            </a:r>
            <a:r>
              <a:rPr lang="zh-CN" altLang="en-US" dirty="0"/>
              <a:t>来创建新的应用</a:t>
            </a:r>
            <a:r>
              <a:rPr lang="en-US" altLang="zh-CN" dirty="0"/>
              <a:t>,</a:t>
            </a:r>
            <a:r>
              <a:rPr lang="zh-CN" altLang="en-US" dirty="0"/>
              <a:t>这里</a:t>
            </a:r>
            <a:r>
              <a:rPr lang="en-US" altLang="zh-CN" dirty="0"/>
              <a:t>&lt;</a:t>
            </a:r>
            <a:r>
              <a:rPr lang="en-US" altLang="zh-CN" dirty="0" err="1"/>
              <a:t>appname</a:t>
            </a:r>
            <a:r>
              <a:rPr lang="en-US" altLang="zh-CN" dirty="0"/>
              <a:t>&gt;</a:t>
            </a:r>
            <a:r>
              <a:rPr lang="zh-CN" altLang="en-US" dirty="0"/>
              <a:t>是你的应用名</a:t>
            </a:r>
            <a:r>
              <a:rPr lang="en-US" altLang="zh-CN" dirty="0"/>
              <a:t>.</a:t>
            </a:r>
          </a:p>
          <a:p>
            <a:pPr marL="914400" lvl="1" indent="-457200">
              <a:buFont typeface="+mj-lt"/>
              <a:buAutoNum type="arabicPeriod"/>
            </a:pPr>
            <a:r>
              <a:rPr lang="zh-CN" altLang="en-US" dirty="0"/>
              <a:t>通过把新应用名字加入到</a:t>
            </a:r>
            <a:r>
              <a:rPr lang="en-US" altLang="zh-CN" dirty="0"/>
              <a:t>settings.py</a:t>
            </a:r>
            <a:r>
              <a:rPr lang="zh-CN" altLang="en-US" dirty="0"/>
              <a:t>文件的</a:t>
            </a:r>
            <a:r>
              <a:rPr lang="en-US" altLang="zh-CN" dirty="0"/>
              <a:t>INSTALLED_APPS</a:t>
            </a:r>
            <a:r>
              <a:rPr lang="zh-CN" altLang="en-US" dirty="0"/>
              <a:t>元组里来告诉</a:t>
            </a:r>
            <a:r>
              <a:rPr lang="en-US" altLang="zh-CN" dirty="0"/>
              <a:t>Django</a:t>
            </a:r>
            <a:r>
              <a:rPr lang="zh-CN" altLang="en-US" dirty="0"/>
              <a:t>项目添加了新的应用</a:t>
            </a:r>
            <a:r>
              <a:rPr lang="en-US" altLang="zh-CN" dirty="0"/>
              <a:t>.</a:t>
            </a:r>
          </a:p>
          <a:p>
            <a:pPr marL="914400" lvl="1" indent="-457200">
              <a:buFont typeface="+mj-lt"/>
              <a:buAutoNum type="arabicPeriod"/>
            </a:pPr>
            <a:r>
              <a:rPr lang="zh-CN" altLang="en-US" dirty="0"/>
              <a:t>在项目的</a:t>
            </a:r>
            <a:r>
              <a:rPr lang="en-US" altLang="zh-CN" dirty="0"/>
              <a:t>urls.py</a:t>
            </a:r>
            <a:r>
              <a:rPr lang="zh-CN" altLang="en-US" dirty="0"/>
              <a:t>文件映射应用</a:t>
            </a:r>
            <a:r>
              <a:rPr lang="en-US" altLang="zh-CN" dirty="0"/>
              <a:t>.</a:t>
            </a:r>
          </a:p>
          <a:p>
            <a:pPr marL="914400" lvl="1" indent="-457200">
              <a:buFont typeface="+mj-lt"/>
              <a:buAutoNum type="arabicPeriod"/>
            </a:pPr>
            <a:r>
              <a:rPr lang="zh-CN" altLang="en-US" dirty="0"/>
              <a:t>在应用目录里创建</a:t>
            </a:r>
            <a:r>
              <a:rPr lang="en-US" altLang="zh-CN" dirty="0"/>
              <a:t>urls.py</a:t>
            </a:r>
            <a:r>
              <a:rPr lang="zh-CN" altLang="en-US" dirty="0"/>
              <a:t>文件使</a:t>
            </a:r>
            <a:r>
              <a:rPr lang="en-US" altLang="zh-CN" dirty="0"/>
              <a:t>URL</a:t>
            </a:r>
            <a:r>
              <a:rPr lang="zh-CN" altLang="en-US" dirty="0"/>
              <a:t>字符串指向视图</a:t>
            </a:r>
            <a:r>
              <a:rPr lang="en-US" altLang="zh-CN" dirty="0"/>
              <a:t>.</a:t>
            </a:r>
          </a:p>
          <a:p>
            <a:pPr marL="914400" lvl="1" indent="-457200">
              <a:buFont typeface="+mj-lt"/>
              <a:buAutoNum type="arabicPeriod"/>
            </a:pPr>
            <a:r>
              <a:rPr lang="zh-CN" altLang="en-US" dirty="0"/>
              <a:t>在应用的</a:t>
            </a:r>
            <a:r>
              <a:rPr lang="en-US" altLang="zh-CN" dirty="0"/>
              <a:t>view.py</a:t>
            </a:r>
            <a:r>
              <a:rPr lang="zh-CN" altLang="en-US" dirty="0"/>
              <a:t>里</a:t>
            </a:r>
            <a:r>
              <a:rPr lang="en-US" altLang="zh-CN" dirty="0"/>
              <a:t>,</a:t>
            </a:r>
            <a:r>
              <a:rPr lang="zh-CN" altLang="en-US" dirty="0"/>
              <a:t>创建的视图要确保</a:t>
            </a:r>
            <a:r>
              <a:rPr lang="zh-CN" altLang="en-US" dirty="0" smtClean="0"/>
              <a:t>返回</a:t>
            </a:r>
            <a:r>
              <a:rPr lang="zh-CN" altLang="en-US" dirty="0"/>
              <a:t>一个</a:t>
            </a:r>
            <a:r>
              <a:rPr lang="en-US" altLang="zh-CN" dirty="0" err="1"/>
              <a:t>HttpResponse</a:t>
            </a:r>
            <a:r>
              <a:rPr lang="zh-CN" altLang="en-US" dirty="0" smtClean="0"/>
              <a:t>对象</a:t>
            </a:r>
            <a:endParaRPr lang="en-US" altLang="zh-CN" dirty="0"/>
          </a:p>
          <a:p>
            <a:pPr lvl="1"/>
            <a:endParaRPr lang="en-US" altLang="zh-CN" dirty="0" smtClean="0"/>
          </a:p>
          <a:p>
            <a:pPr lvl="1"/>
            <a:r>
              <a:rPr lang="zh-CN" altLang="en-US" dirty="0" smtClean="0"/>
              <a:t>请开始尝试！</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269290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5616624"/>
          </a:xfrm>
        </p:spPr>
        <p:txBody>
          <a:bodyPr>
            <a:normAutofit lnSpcReduction="10000"/>
          </a:bodyPr>
          <a:lstStyle/>
          <a:p>
            <a:pPr marL="342900" indent="-342900">
              <a:buFont typeface="Wingdings" panose="05000000000000000000" pitchFamily="2" charset="2"/>
              <a:buChar char="l"/>
            </a:pPr>
            <a:r>
              <a:rPr lang="zh-CN" altLang="en-US" dirty="0" smtClean="0"/>
              <a:t>额外练习</a:t>
            </a:r>
            <a:endParaRPr lang="en-US" altLang="zh-CN" dirty="0" smtClean="0"/>
          </a:p>
          <a:p>
            <a:pPr marL="800100" lvl="1" indent="-342900">
              <a:buFont typeface="Wingdings" panose="05000000000000000000" pitchFamily="2" charset="2"/>
              <a:buChar char="Ø"/>
            </a:pPr>
            <a:r>
              <a:rPr lang="zh-CN" altLang="en-US" dirty="0"/>
              <a:t>修改程序</a:t>
            </a:r>
            <a:r>
              <a:rPr lang="en-US" altLang="zh-CN" dirty="0"/>
              <a:t>,</a:t>
            </a:r>
            <a:r>
              <a:rPr lang="zh-CN" altLang="en-US" dirty="0"/>
              <a:t>确保你知道如何把</a:t>
            </a:r>
            <a:r>
              <a:rPr lang="en-US" altLang="zh-CN" dirty="0"/>
              <a:t>URL</a:t>
            </a:r>
            <a:r>
              <a:rPr lang="zh-CN" altLang="en-US" dirty="0"/>
              <a:t>映射到视图</a:t>
            </a:r>
            <a:r>
              <a:rPr lang="en-US" altLang="zh-CN" dirty="0"/>
              <a:t>.</a:t>
            </a:r>
          </a:p>
          <a:p>
            <a:pPr marL="800100" lvl="1" indent="-342900">
              <a:buFont typeface="Wingdings" panose="05000000000000000000" pitchFamily="2" charset="2"/>
              <a:buChar char="Ø"/>
            </a:pPr>
            <a:r>
              <a:rPr lang="zh-CN" altLang="en-US" dirty="0"/>
              <a:t>创立一个</a:t>
            </a:r>
            <a:r>
              <a:rPr lang="en-US" altLang="zh-CN" dirty="0"/>
              <a:t>about</a:t>
            </a:r>
            <a:r>
              <a:rPr lang="zh-CN" altLang="en-US" dirty="0"/>
              <a:t>视图</a:t>
            </a:r>
            <a:r>
              <a:rPr lang="en-US" altLang="zh-CN" dirty="0"/>
              <a:t>,</a:t>
            </a:r>
            <a:r>
              <a:rPr lang="zh-CN" altLang="en-US" dirty="0"/>
              <a:t>返回</a:t>
            </a:r>
            <a:r>
              <a:rPr lang="en-US" altLang="zh-CN" dirty="0" err="1"/>
              <a:t>Rango</a:t>
            </a:r>
            <a:r>
              <a:rPr lang="en-US" altLang="zh-CN" dirty="0"/>
              <a:t> says here is the about page.</a:t>
            </a:r>
          </a:p>
          <a:p>
            <a:pPr marL="800100" lvl="1" indent="-342900">
              <a:buFont typeface="Wingdings" panose="05000000000000000000" pitchFamily="2" charset="2"/>
              <a:buChar char="Ø"/>
            </a:pPr>
            <a:r>
              <a:rPr lang="zh-CN" altLang="en-US" dirty="0"/>
              <a:t>把这个视图映射到</a:t>
            </a:r>
            <a:r>
              <a:rPr lang="en-US" altLang="zh-CN" dirty="0"/>
              <a:t>/</a:t>
            </a:r>
            <a:r>
              <a:rPr lang="en-US" altLang="zh-CN" dirty="0" err="1"/>
              <a:t>rango</a:t>
            </a:r>
            <a:r>
              <a:rPr lang="en-US" altLang="zh-CN" dirty="0"/>
              <a:t>/about/.</a:t>
            </a:r>
            <a:r>
              <a:rPr lang="zh-CN" altLang="en-US" dirty="0"/>
              <a:t>在这一步里</a:t>
            </a:r>
            <a:r>
              <a:rPr lang="en-US" altLang="zh-CN" dirty="0"/>
              <a:t>,</a:t>
            </a:r>
            <a:r>
              <a:rPr lang="zh-CN" altLang="en-US" dirty="0"/>
              <a:t>你只需要编辑</a:t>
            </a:r>
            <a:r>
              <a:rPr lang="en-US" altLang="zh-CN" dirty="0" err="1"/>
              <a:t>rango</a:t>
            </a:r>
            <a:r>
              <a:rPr lang="zh-CN" altLang="en-US" dirty="0"/>
              <a:t>应用里的</a:t>
            </a:r>
            <a:r>
              <a:rPr lang="en-US" altLang="zh-CN" dirty="0"/>
              <a:t>urls.py</a:t>
            </a:r>
          </a:p>
          <a:p>
            <a:pPr marL="800100" lvl="1" indent="-342900">
              <a:buFont typeface="Wingdings" panose="05000000000000000000" pitchFamily="2" charset="2"/>
              <a:buChar char="Ø"/>
            </a:pPr>
            <a:r>
              <a:rPr lang="zh-CN" altLang="en-US" dirty="0"/>
              <a:t>修改</a:t>
            </a:r>
            <a:r>
              <a:rPr lang="en-US" altLang="zh-CN" dirty="0"/>
              <a:t>index</a:t>
            </a:r>
            <a:r>
              <a:rPr lang="zh-CN" altLang="en-US" dirty="0"/>
              <a:t>视图的</a:t>
            </a:r>
            <a:r>
              <a:rPr lang="en-US" altLang="zh-CN" dirty="0" err="1"/>
              <a:t>HttpResponse</a:t>
            </a:r>
            <a:r>
              <a:rPr lang="en-US" altLang="zh-CN" dirty="0"/>
              <a:t>,</a:t>
            </a:r>
            <a:r>
              <a:rPr lang="zh-CN" altLang="en-US" dirty="0"/>
              <a:t>使它返回包含</a:t>
            </a:r>
            <a:r>
              <a:rPr lang="en-US" altLang="zh-CN" dirty="0"/>
              <a:t>about</a:t>
            </a:r>
            <a:r>
              <a:rPr lang="zh-CN" altLang="en-US" dirty="0"/>
              <a:t>页面的链接</a:t>
            </a:r>
            <a:r>
              <a:rPr lang="en-US" altLang="zh-CN" dirty="0"/>
              <a:t>.</a:t>
            </a:r>
          </a:p>
          <a:p>
            <a:pPr marL="800100" lvl="1" indent="-342900">
              <a:buFont typeface="Wingdings" panose="05000000000000000000" pitchFamily="2" charset="2"/>
              <a:buChar char="Ø"/>
            </a:pPr>
            <a:r>
              <a:rPr lang="zh-CN" altLang="en-US" dirty="0"/>
              <a:t>在</a:t>
            </a:r>
            <a:r>
              <a:rPr lang="en-US" altLang="zh-CN" dirty="0"/>
              <a:t>about</a:t>
            </a:r>
            <a:r>
              <a:rPr lang="zh-CN" altLang="en-US" dirty="0"/>
              <a:t>视图里使它包含一个回到主页的链接</a:t>
            </a:r>
            <a:r>
              <a:rPr lang="en-US" altLang="zh-CN" dirty="0"/>
              <a:t>.</a:t>
            </a:r>
          </a:p>
          <a:p>
            <a:pPr marL="800100" lvl="1" indent="-342900">
              <a:buFont typeface="Wingdings" panose="05000000000000000000" pitchFamily="2" charset="2"/>
              <a:buChar char="Ø"/>
            </a:pPr>
            <a:r>
              <a:rPr lang="zh-CN" altLang="en-US" dirty="0"/>
              <a:t>如果你还没怎么明白</a:t>
            </a:r>
            <a:r>
              <a:rPr lang="en-US" altLang="zh-CN" dirty="0"/>
              <a:t>,</a:t>
            </a:r>
            <a:r>
              <a:rPr lang="zh-CN" altLang="en-US" dirty="0"/>
              <a:t>还是去看一下</a:t>
            </a:r>
            <a:r>
              <a:rPr lang="en-US" altLang="zh-CN" dirty="0"/>
              <a:t>Django Tutorial</a:t>
            </a:r>
            <a:r>
              <a:rPr lang="en-US" altLang="zh-CN" dirty="0" smtClean="0"/>
              <a:t>.</a:t>
            </a:r>
          </a:p>
          <a:p>
            <a:pPr marL="342900" indent="-342900">
              <a:buFont typeface="Wingdings" panose="05000000000000000000" pitchFamily="2" charset="2"/>
              <a:buChar char="l"/>
            </a:pPr>
            <a:r>
              <a:rPr lang="zh-CN" altLang="en-US" dirty="0"/>
              <a:t>提示</a:t>
            </a:r>
          </a:p>
          <a:p>
            <a:pPr marL="800100" lvl="1" indent="-342900">
              <a:buFont typeface="Wingdings" panose="05000000000000000000" pitchFamily="2" charset="2"/>
              <a:buChar char="Ø"/>
            </a:pPr>
            <a:r>
              <a:rPr lang="zh-CN" altLang="en-US" dirty="0"/>
              <a:t>如果感觉练习有困难的话</a:t>
            </a:r>
            <a:r>
              <a:rPr lang="en-US" altLang="zh-CN" dirty="0"/>
              <a:t>,</a:t>
            </a:r>
            <a:r>
              <a:rPr lang="zh-CN" altLang="en-US" dirty="0"/>
              <a:t>下面将能帮助你完成练习</a:t>
            </a:r>
            <a:r>
              <a:rPr lang="en-US" altLang="zh-CN" dirty="0" smtClean="0"/>
              <a:t>.</a:t>
            </a:r>
            <a:endParaRPr lang="en-US" altLang="zh-CN" dirty="0"/>
          </a:p>
          <a:p>
            <a:pPr marL="800100" lvl="1" indent="-342900">
              <a:buFont typeface="Wingdings" panose="05000000000000000000" pitchFamily="2" charset="2"/>
              <a:buChar char="Ø"/>
            </a:pPr>
            <a:r>
              <a:rPr lang="en-US" altLang="zh-CN" dirty="0"/>
              <a:t>index</a:t>
            </a:r>
            <a:r>
              <a:rPr lang="zh-CN" altLang="en-US" dirty="0"/>
              <a:t>视图里需要包含</a:t>
            </a:r>
            <a:r>
              <a:rPr lang="en-US" altLang="zh-CN" dirty="0"/>
              <a:t>about</a:t>
            </a:r>
            <a:r>
              <a:rPr lang="zh-CN" altLang="en-US" dirty="0"/>
              <a:t>视图的链接</a:t>
            </a:r>
            <a:r>
              <a:rPr lang="en-US" altLang="zh-CN" dirty="0"/>
              <a:t>.</a:t>
            </a:r>
            <a:r>
              <a:rPr lang="zh-CN" altLang="en-US" dirty="0"/>
              <a:t>这个很简单 </a:t>
            </a:r>
            <a:r>
              <a:rPr lang="en-US" altLang="zh-CN" dirty="0"/>
              <a:t>- </a:t>
            </a:r>
            <a:r>
              <a:rPr lang="zh-CN" altLang="en-US" dirty="0"/>
              <a:t>加入</a:t>
            </a:r>
            <a:r>
              <a:rPr lang="en-US" altLang="zh-CN" dirty="0" err="1"/>
              <a:t>Rango</a:t>
            </a:r>
            <a:r>
              <a:rPr lang="en-US" altLang="zh-CN" dirty="0"/>
              <a:t> says: Hello world! &lt;</a:t>
            </a:r>
            <a:r>
              <a:rPr lang="en-US" altLang="zh-CN" dirty="0" err="1"/>
              <a:t>br</a:t>
            </a:r>
            <a:r>
              <a:rPr lang="en-US" altLang="zh-CN" dirty="0"/>
              <a:t>/&gt; &lt;a </a:t>
            </a:r>
            <a:r>
              <a:rPr lang="en-US" altLang="zh-CN" dirty="0" err="1"/>
              <a:t>href</a:t>
            </a:r>
            <a:r>
              <a:rPr lang="en-US" altLang="zh-CN" dirty="0"/>
              <a:t>='/</a:t>
            </a:r>
            <a:r>
              <a:rPr lang="en-US" altLang="zh-CN" dirty="0" err="1"/>
              <a:t>rango</a:t>
            </a:r>
            <a:r>
              <a:rPr lang="en-US" altLang="zh-CN" dirty="0"/>
              <a:t>/about'&gt;About&lt;/a&gt;</a:t>
            </a:r>
            <a:r>
              <a:rPr lang="zh-CN" altLang="en-US" dirty="0"/>
              <a:t>这样的语句就行了</a:t>
            </a:r>
            <a:r>
              <a:rPr lang="en-US" altLang="zh-CN" dirty="0"/>
              <a:t>.</a:t>
            </a:r>
            <a:r>
              <a:rPr lang="zh-CN" altLang="en-US" dirty="0"/>
              <a:t>接下来我们会优化这些页面的</a:t>
            </a:r>
            <a:r>
              <a:rPr lang="en-US" altLang="zh-CN" dirty="0"/>
              <a:t>.</a:t>
            </a:r>
          </a:p>
          <a:p>
            <a:pPr marL="800100" lvl="1" indent="-342900">
              <a:buFont typeface="Wingdings" panose="05000000000000000000" pitchFamily="2" charset="2"/>
              <a:buChar char="Ø"/>
            </a:pPr>
            <a:r>
              <a:rPr lang="zh-CN" altLang="en-US" dirty="0"/>
              <a:t>匹配</a:t>
            </a:r>
            <a:r>
              <a:rPr lang="en-US" altLang="zh-CN" dirty="0"/>
              <a:t>about/</a:t>
            </a:r>
            <a:r>
              <a:rPr lang="zh-CN" altLang="en-US" dirty="0"/>
              <a:t>的正则表达式是</a:t>
            </a:r>
            <a:r>
              <a:rPr lang="en-US" altLang="zh-CN" dirty="0" err="1"/>
              <a:t>r^about</a:t>
            </a:r>
            <a:r>
              <a:rPr lang="en-US" altLang="zh-CN" dirty="0"/>
              <a:t>/.</a:t>
            </a:r>
          </a:p>
          <a:p>
            <a:pPr marL="800100" lvl="1" indent="-342900">
              <a:buFont typeface="Wingdings" panose="05000000000000000000" pitchFamily="2" charset="2"/>
              <a:buChar char="Ø"/>
            </a:pPr>
            <a:r>
              <a:rPr lang="zh-CN" altLang="en-US" dirty="0"/>
              <a:t>返回主页的链接是</a:t>
            </a:r>
            <a:r>
              <a:rPr lang="en-US" altLang="zh-CN" dirty="0"/>
              <a:t>&lt;a </a:t>
            </a:r>
            <a:r>
              <a:rPr lang="en-US" altLang="zh-CN" dirty="0" err="1"/>
              <a:t>href</a:t>
            </a:r>
            <a:r>
              <a:rPr lang="en-US" altLang="zh-CN" dirty="0"/>
              <a:t>="/</a:t>
            </a:r>
            <a:r>
              <a:rPr lang="en-US" altLang="zh-CN" dirty="0" err="1"/>
              <a:t>rango</a:t>
            </a:r>
            <a:r>
              <a:rPr lang="en-US" altLang="zh-CN" dirty="0"/>
              <a:t>/"&gt;Index&lt;/a&gt;.</a:t>
            </a:r>
            <a:r>
              <a:rPr lang="zh-CN" altLang="en-US" dirty="0"/>
              <a:t>这个结构和上面的</a:t>
            </a:r>
            <a:r>
              <a:rPr lang="en-US" altLang="zh-CN" dirty="0"/>
              <a:t>about</a:t>
            </a:r>
            <a:r>
              <a:rPr lang="zh-CN" altLang="en-US" dirty="0"/>
              <a:t>页面里的一样</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607661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模板和静态媒体</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1281432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使用模板</a:t>
            </a:r>
            <a:endParaRPr lang="en-US" altLang="zh-CN" dirty="0" smtClean="0"/>
          </a:p>
          <a:p>
            <a:pPr marL="800100" lvl="1" indent="-342900">
              <a:buFont typeface="Wingdings" panose="05000000000000000000" pitchFamily="2" charset="2"/>
              <a:buChar char="Ø"/>
            </a:pPr>
            <a:r>
              <a:rPr lang="zh-CN" altLang="en-US" dirty="0"/>
              <a:t>为了创建一个</a:t>
            </a:r>
            <a:r>
              <a:rPr lang="en-US" altLang="zh-CN" dirty="0"/>
              <a:t>Django</a:t>
            </a:r>
            <a:r>
              <a:rPr lang="zh-CN" altLang="en-US" dirty="0"/>
              <a:t>网页</a:t>
            </a:r>
            <a:r>
              <a:rPr lang="en-US" altLang="zh-CN" dirty="0"/>
              <a:t>,</a:t>
            </a:r>
            <a:r>
              <a:rPr lang="zh-CN" altLang="en-US" dirty="0"/>
              <a:t>我们需要把许多东西都集中到一起</a:t>
            </a:r>
            <a:r>
              <a:rPr lang="en-US" altLang="zh-CN" dirty="0"/>
              <a:t>.</a:t>
            </a:r>
            <a:r>
              <a:rPr lang="zh-CN" altLang="en-US" dirty="0"/>
              <a:t>现在我们有两个视图以及一些连接它们的映射</a:t>
            </a:r>
            <a:r>
              <a:rPr lang="en-US" altLang="zh-CN" dirty="0"/>
              <a:t>.</a:t>
            </a:r>
            <a:r>
              <a:rPr lang="zh-CN" altLang="en-US" dirty="0"/>
              <a:t>下面我们将学习如何把模板加入到里面</a:t>
            </a:r>
            <a:r>
              <a:rPr lang="en-US" altLang="zh-CN" dirty="0"/>
              <a:t>.</a:t>
            </a:r>
          </a:p>
          <a:p>
            <a:pPr marL="800100" lvl="1" indent="-342900">
              <a:buFont typeface="Wingdings" panose="05000000000000000000" pitchFamily="2" charset="2"/>
              <a:buChar char="Ø"/>
            </a:pPr>
            <a:r>
              <a:rPr lang="zh-CN" altLang="en-US" dirty="0"/>
              <a:t>设计优秀的网站会重用他们的布局结构</a:t>
            </a:r>
            <a:r>
              <a:rPr lang="en-US" altLang="zh-CN" dirty="0"/>
              <a:t>.</a:t>
            </a:r>
            <a:r>
              <a:rPr lang="zh-CN" altLang="en-US" dirty="0"/>
              <a:t>你是否看到过同样</a:t>
            </a:r>
            <a:r>
              <a:rPr lang="en-US" altLang="zh-CN" dirty="0"/>
              <a:t>header</a:t>
            </a:r>
            <a:r>
              <a:rPr lang="zh-CN" altLang="en-US" dirty="0"/>
              <a:t>和</a:t>
            </a:r>
            <a:r>
              <a:rPr lang="en-US" altLang="zh-CN" dirty="0"/>
              <a:t>footer</a:t>
            </a:r>
            <a:r>
              <a:rPr lang="zh-CN" altLang="en-US" dirty="0"/>
              <a:t>的页面</a:t>
            </a:r>
            <a:r>
              <a:rPr lang="en-US" altLang="zh-CN" dirty="0"/>
              <a:t>,</a:t>
            </a:r>
            <a:r>
              <a:rPr lang="zh-CN" altLang="en-US" dirty="0"/>
              <a:t>这些</a:t>
            </a:r>
            <a:r>
              <a:rPr lang="zh-CN" altLang="en-US" dirty="0">
                <a:hlinkClick r:id="rId2"/>
              </a:rPr>
              <a:t>重复布局</a:t>
            </a:r>
            <a:r>
              <a:rPr lang="zh-CN" altLang="en-US" dirty="0"/>
              <a:t>会提高网站的组织性同时会给人连续感</a:t>
            </a:r>
            <a:r>
              <a:rPr lang="en-US" altLang="zh-CN" dirty="0"/>
              <a:t>.Django</a:t>
            </a:r>
            <a:r>
              <a:rPr lang="zh-CN" altLang="en-US" dirty="0"/>
              <a:t>提供了与应用逻辑上可分的</a:t>
            </a:r>
            <a:r>
              <a:rPr lang="zh-CN" altLang="en-US" dirty="0">
                <a:hlinkClick r:id="rId3"/>
              </a:rPr>
              <a:t>模板</a:t>
            </a:r>
            <a:r>
              <a:rPr lang="zh-CN" altLang="en-US" dirty="0"/>
              <a:t>来为开发者更容易的实现这样的设计目标</a:t>
            </a:r>
            <a:r>
              <a:rPr lang="en-US" altLang="zh-CN" dirty="0"/>
              <a:t>.</a:t>
            </a:r>
            <a:r>
              <a:rPr lang="zh-CN" altLang="en-US" dirty="0"/>
              <a:t>在本章</a:t>
            </a:r>
            <a:r>
              <a:rPr lang="en-US" altLang="zh-CN" dirty="0"/>
              <a:t>,</a:t>
            </a:r>
            <a:r>
              <a:rPr lang="zh-CN" altLang="en-US" dirty="0"/>
              <a:t>你将会创建一个模板来创建一个</a:t>
            </a:r>
            <a:r>
              <a:rPr lang="en-US" altLang="zh-CN" dirty="0"/>
              <a:t>HTML</a:t>
            </a:r>
            <a:r>
              <a:rPr lang="zh-CN" altLang="en-US" dirty="0"/>
              <a:t>页面</a:t>
            </a:r>
            <a:r>
              <a:rPr lang="en-US" altLang="zh-CN" dirty="0"/>
              <a:t>.</a:t>
            </a:r>
            <a:r>
              <a:rPr lang="zh-CN" altLang="en-US" dirty="0"/>
              <a:t>这个模板将会传递给</a:t>
            </a:r>
            <a:r>
              <a:rPr lang="en-US" altLang="zh-CN" dirty="0"/>
              <a:t>Django</a:t>
            </a:r>
            <a:r>
              <a:rPr lang="zh-CN" altLang="en-US" dirty="0"/>
              <a:t>的视图</a:t>
            </a:r>
            <a:r>
              <a:rPr lang="en-US" altLang="zh-CN" dirty="0"/>
              <a:t>.</a:t>
            </a:r>
            <a:r>
              <a:rPr lang="zh-CN" altLang="en-US" dirty="0"/>
              <a:t>在第</a:t>
            </a:r>
            <a:r>
              <a:rPr lang="en-US" altLang="zh-CN" dirty="0"/>
              <a:t>7</a:t>
            </a:r>
            <a:r>
              <a:rPr lang="zh-CN" altLang="en-US" dirty="0"/>
              <a:t>章</a:t>
            </a:r>
            <a:r>
              <a:rPr lang="en-US" altLang="zh-CN" dirty="0"/>
              <a:t>,</a:t>
            </a:r>
            <a:r>
              <a:rPr lang="zh-CN" altLang="en-US" dirty="0"/>
              <a:t>我们会用模板做更复杂的事情</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Tree>
    <p:extLst>
      <p:ext uri="{BB962C8B-B14F-4D97-AF65-F5344CB8AC3E}">
        <p14:creationId xmlns:p14="http://schemas.microsoft.com/office/powerpoint/2010/main" val="2375221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创建模板</a:t>
            </a:r>
            <a:endParaRPr lang="en-US" altLang="zh-CN" dirty="0" smtClean="0"/>
          </a:p>
          <a:p>
            <a:pPr marL="800100" lvl="1" indent="-342900">
              <a:buFont typeface="Wingdings" panose="05000000000000000000" pitchFamily="2" charset="2"/>
              <a:buChar char="Ø"/>
            </a:pPr>
            <a:r>
              <a:rPr lang="zh-CN" altLang="en-US" dirty="0"/>
              <a:t>在你的</a:t>
            </a:r>
            <a:r>
              <a:rPr lang="en-US" altLang="zh-CN" dirty="0"/>
              <a:t>Django</a:t>
            </a:r>
            <a:r>
              <a:rPr lang="zh-CN" altLang="en-US" dirty="0"/>
              <a:t>项目目录里</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创建一个新的目录叫做</a:t>
            </a:r>
            <a:r>
              <a:rPr lang="en-US" altLang="zh-CN" dirty="0"/>
              <a:t>templates.</a:t>
            </a:r>
            <a:r>
              <a:rPr lang="zh-CN" altLang="en-US" dirty="0"/>
              <a:t>在这个目录里创建另一个</a:t>
            </a:r>
            <a:r>
              <a:rPr lang="en-US" altLang="zh-CN" dirty="0" err="1"/>
              <a:t>rango</a:t>
            </a:r>
            <a:r>
              <a:rPr lang="zh-CN" altLang="en-US" dirty="0"/>
              <a:t>目录</a:t>
            </a:r>
            <a:r>
              <a:rPr lang="en-US" altLang="zh-CN" dirty="0"/>
              <a:t>.</a:t>
            </a:r>
            <a:r>
              <a:rPr lang="zh-CN" altLang="en-US" dirty="0"/>
              <a:t>所以我们将在</a:t>
            </a:r>
            <a:r>
              <a:rPr lang="en-US" altLang="zh-CN" dirty="0"/>
              <a:t>&lt;workspace&gt;/</a:t>
            </a:r>
            <a:r>
              <a:rPr lang="en-US" altLang="zh-CN" dirty="0" err="1"/>
              <a:t>tango_with_django_project</a:t>
            </a:r>
            <a:r>
              <a:rPr lang="en-US" altLang="zh-CN" dirty="0"/>
              <a:t>/templates/</a:t>
            </a:r>
            <a:r>
              <a:rPr lang="en-US" altLang="zh-CN" dirty="0" err="1"/>
              <a:t>rango</a:t>
            </a:r>
            <a:r>
              <a:rPr lang="en-US" altLang="zh-CN" dirty="0"/>
              <a:t>/</a:t>
            </a:r>
            <a:r>
              <a:rPr lang="zh-CN" altLang="en-US" dirty="0"/>
              <a:t>目录里存放关于</a:t>
            </a:r>
            <a:r>
              <a:rPr lang="en-US" altLang="zh-CN" dirty="0" err="1"/>
              <a:t>rango</a:t>
            </a:r>
            <a:r>
              <a:rPr lang="zh-CN" altLang="en-US" dirty="0"/>
              <a:t>应用的模板</a:t>
            </a:r>
            <a:r>
              <a:rPr lang="en-US" altLang="zh-CN" dirty="0" smtClean="0"/>
              <a:t>.</a:t>
            </a:r>
            <a:endParaRPr lang="en-US" altLang="zh-CN" dirty="0"/>
          </a:p>
          <a:p>
            <a:pPr marL="800100" lvl="1" indent="-342900">
              <a:buFont typeface="Wingdings" panose="05000000000000000000" pitchFamily="2" charset="2"/>
              <a:buChar char="Ø"/>
            </a:pPr>
            <a:r>
              <a:rPr lang="zh-CN" altLang="en-US" dirty="0"/>
              <a:t>为了告诉</a:t>
            </a:r>
            <a:r>
              <a:rPr lang="en-US" altLang="zh-CN" dirty="0"/>
              <a:t>Django</a:t>
            </a:r>
            <a:r>
              <a:rPr lang="zh-CN" altLang="en-US" dirty="0"/>
              <a:t>我们的模板在哪里</a:t>
            </a:r>
            <a:r>
              <a:rPr lang="en-US" altLang="zh-CN" dirty="0"/>
              <a:t>,</a:t>
            </a:r>
            <a:r>
              <a:rPr lang="zh-CN" altLang="en-US" dirty="0"/>
              <a:t>我们需要修改项目的</a:t>
            </a:r>
            <a:r>
              <a:rPr lang="en-US" altLang="zh-CN" dirty="0">
                <a:solidFill>
                  <a:srgbClr val="FF0000"/>
                </a:solidFill>
              </a:rPr>
              <a:t>settings.py</a:t>
            </a:r>
            <a:r>
              <a:rPr lang="zh-CN" altLang="en-US" dirty="0"/>
              <a:t>文件</a:t>
            </a:r>
            <a:r>
              <a:rPr lang="en-US" altLang="zh-CN" dirty="0"/>
              <a:t>.</a:t>
            </a:r>
            <a:r>
              <a:rPr lang="zh-CN" altLang="en-US" dirty="0"/>
              <a:t>找到</a:t>
            </a:r>
            <a:r>
              <a:rPr lang="en-US" altLang="zh-CN" dirty="0"/>
              <a:t>TEMPLATE_DIRS</a:t>
            </a:r>
            <a:r>
              <a:rPr lang="zh-CN" altLang="en-US" dirty="0"/>
              <a:t>并把创建的</a:t>
            </a:r>
            <a:r>
              <a:rPr lang="en-US" altLang="zh-CN" dirty="0"/>
              <a:t>templates</a:t>
            </a:r>
            <a:r>
              <a:rPr lang="zh-CN" altLang="en-US" dirty="0"/>
              <a:t>目录路径加入到里面</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
        <p:nvSpPr>
          <p:cNvPr id="5" name="矩形 4"/>
          <p:cNvSpPr/>
          <p:nvPr/>
        </p:nvSpPr>
        <p:spPr>
          <a:xfrm>
            <a:off x="1139608" y="4725144"/>
            <a:ext cx="7344816" cy="369332"/>
          </a:xfrm>
          <a:prstGeom prst="rect">
            <a:avLst/>
          </a:prstGeom>
        </p:spPr>
        <p:txBody>
          <a:bodyPr wrap="square">
            <a:spAutoFit/>
          </a:bodyPr>
          <a:lstStyle/>
          <a:p>
            <a:r>
              <a:rPr lang="en-US" altLang="zh-CN" b="1" dirty="0">
                <a:solidFill>
                  <a:srgbClr val="333333"/>
                </a:solidFill>
                <a:latin typeface="Menlo"/>
              </a:rPr>
              <a:t>TEMPLATE_DIRS</a:t>
            </a:r>
            <a:r>
              <a:rPr lang="en-US" altLang="zh-CN" dirty="0">
                <a:solidFill>
                  <a:srgbClr val="333333"/>
                </a:solidFill>
                <a:latin typeface="Menlo"/>
              </a:rPr>
              <a:t> = [</a:t>
            </a:r>
            <a:r>
              <a:rPr lang="en-US" altLang="zh-CN" dirty="0">
                <a:solidFill>
                  <a:srgbClr val="DD1144"/>
                </a:solidFill>
                <a:latin typeface="Menlo"/>
              </a:rPr>
              <a:t>'&lt;workspace&gt;/</a:t>
            </a:r>
            <a:r>
              <a:rPr lang="en-US" altLang="zh-CN" dirty="0" err="1">
                <a:solidFill>
                  <a:srgbClr val="DD1144"/>
                </a:solidFill>
                <a:latin typeface="Menlo"/>
              </a:rPr>
              <a:t>tango_with_django_project</a:t>
            </a:r>
            <a:r>
              <a:rPr lang="en-US" altLang="zh-CN" dirty="0">
                <a:solidFill>
                  <a:srgbClr val="DD1144"/>
                </a:solidFill>
                <a:latin typeface="Menlo"/>
              </a:rPr>
              <a: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3730278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动态模板编码</a:t>
            </a:r>
            <a:endParaRPr lang="en-US" altLang="zh-CN" dirty="0" smtClean="0"/>
          </a:p>
          <a:p>
            <a:pPr marL="342900" indent="-342900">
              <a:buFont typeface="Wingdings" panose="05000000000000000000" pitchFamily="2" charset="2"/>
              <a:buChar char="l"/>
            </a:pPr>
            <a:r>
              <a:rPr lang="zh-CN" altLang="en-US" dirty="0"/>
              <a:t>现在让我们使用它看一看</a:t>
            </a:r>
            <a:r>
              <a:rPr lang="en-US" altLang="zh-CN" dirty="0"/>
              <a:t>.</a:t>
            </a:r>
            <a:r>
              <a:rPr lang="zh-CN" altLang="en-US" dirty="0"/>
              <a:t>在</a:t>
            </a:r>
            <a:r>
              <a:rPr lang="en-US" altLang="zh-CN" dirty="0"/>
              <a:t>setting.py</a:t>
            </a:r>
            <a:r>
              <a:rPr lang="zh-CN" altLang="en-US" dirty="0"/>
              <a:t>中创建</a:t>
            </a:r>
            <a:r>
              <a:rPr lang="en-US" altLang="zh-CN" dirty="0"/>
              <a:t>TEMPLATE_PATH</a:t>
            </a:r>
            <a:r>
              <a:rPr lang="zh-CN" altLang="en-US" dirty="0"/>
              <a:t>变量</a:t>
            </a:r>
            <a:r>
              <a:rPr lang="en-US" altLang="zh-CN" dirty="0"/>
              <a:t>,</a:t>
            </a:r>
            <a:r>
              <a:rPr lang="zh-CN" altLang="en-US" dirty="0"/>
              <a:t>用它来储存</a:t>
            </a:r>
            <a:r>
              <a:rPr lang="en-US" altLang="zh-CN" dirty="0"/>
              <a:t>templates</a:t>
            </a:r>
            <a:r>
              <a:rPr lang="zh-CN" altLang="en-US" dirty="0"/>
              <a:t>目录</a:t>
            </a:r>
            <a:r>
              <a:rPr lang="en-US" altLang="zh-CN" dirty="0"/>
              <a:t>.</a:t>
            </a:r>
            <a:r>
              <a:rPr lang="zh-CN" altLang="en-US" dirty="0"/>
              <a:t>这里我们使用</a:t>
            </a:r>
            <a:r>
              <a:rPr lang="en-US" altLang="zh-CN" dirty="0" err="1"/>
              <a:t>os.path.join</a:t>
            </a:r>
            <a:r>
              <a:rPr lang="en-US" altLang="zh-CN" dirty="0"/>
              <a:t>()</a:t>
            </a:r>
            <a:r>
              <a:rPr lang="zh-CN" altLang="en-US" dirty="0"/>
              <a:t>函数</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smtClean="0"/>
              <a:t>我们</a:t>
            </a:r>
            <a:r>
              <a:rPr lang="zh-CN" altLang="en-US" dirty="0"/>
              <a:t>用</a:t>
            </a:r>
            <a:r>
              <a:rPr lang="en-US" altLang="zh-CN" dirty="0" err="1"/>
              <a:t>os.path.join</a:t>
            </a:r>
            <a:r>
              <a:rPr lang="en-US" altLang="zh-CN" dirty="0"/>
              <a:t>()</a:t>
            </a:r>
            <a:r>
              <a:rPr lang="zh-CN" altLang="en-US" dirty="0"/>
              <a:t>函数来连接</a:t>
            </a:r>
            <a:r>
              <a:rPr lang="en-US" altLang="zh-CN" dirty="0"/>
              <a:t>BASW_DIR</a:t>
            </a:r>
            <a:r>
              <a:rPr lang="zh-CN" altLang="en-US" dirty="0"/>
              <a:t>变量和</a:t>
            </a:r>
            <a:r>
              <a:rPr lang="en-US" altLang="zh-CN" dirty="0"/>
              <a:t>templates,</a:t>
            </a:r>
            <a:r>
              <a:rPr lang="zh-CN" altLang="en-US" dirty="0"/>
              <a:t>它将返回</a:t>
            </a:r>
            <a:r>
              <a:rPr lang="en-US" altLang="zh-CN" dirty="0"/>
              <a:t>&lt;workspace&gt;/</a:t>
            </a:r>
            <a:r>
              <a:rPr lang="en-US" altLang="zh-CN" dirty="0" err="1" smtClean="0"/>
              <a:t>tango_with_django_project</a:t>
            </a:r>
            <a:r>
              <a:rPr lang="en-US" altLang="zh-CN" dirty="0" smtClean="0"/>
              <a:t>/templates</a:t>
            </a:r>
            <a:r>
              <a:rPr lang="en-US" altLang="zh-CN" dirty="0"/>
              <a:t>/.</a:t>
            </a:r>
            <a:r>
              <a:rPr lang="zh-CN" altLang="en-US" dirty="0"/>
              <a:t>我们可以为</a:t>
            </a:r>
            <a:r>
              <a:rPr lang="en-US" altLang="zh-CN" dirty="0"/>
              <a:t>TEMPLATE_DIRS</a:t>
            </a:r>
            <a:r>
              <a:rPr lang="zh-CN" altLang="en-US" dirty="0"/>
              <a:t>添加</a:t>
            </a:r>
            <a:r>
              <a:rPr lang="en-US" altLang="zh-CN" dirty="0"/>
              <a:t>TEMPLATE_PATH,</a:t>
            </a:r>
            <a:r>
              <a:rPr lang="zh-CN" altLang="en-US" dirty="0"/>
              <a:t>就像下面一样</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6" name="矩形 5"/>
          <p:cNvSpPr/>
          <p:nvPr/>
        </p:nvSpPr>
        <p:spPr>
          <a:xfrm>
            <a:off x="1376772" y="2924944"/>
            <a:ext cx="6102424" cy="369332"/>
          </a:xfrm>
          <a:prstGeom prst="rect">
            <a:avLst/>
          </a:prstGeom>
        </p:spPr>
        <p:txBody>
          <a:bodyPr wrap="square">
            <a:spAutoFit/>
          </a:bodyPr>
          <a:lstStyle/>
          <a:p>
            <a:r>
              <a:rPr lang="en-US" altLang="zh-CN" dirty="0">
                <a:solidFill>
                  <a:srgbClr val="333333"/>
                </a:solidFill>
                <a:latin typeface="Menlo"/>
              </a:rPr>
              <a:t>TEMPLATE_PATH = </a:t>
            </a:r>
            <a:r>
              <a:rPr lang="en-US" altLang="zh-CN" dirty="0" err="1">
                <a:solidFill>
                  <a:srgbClr val="333333"/>
                </a:solidFill>
                <a:latin typeface="Menlo"/>
              </a:rPr>
              <a:t>os.path.</a:t>
            </a:r>
            <a:r>
              <a:rPr lang="en-US" altLang="zh-CN" b="1" dirty="0" err="1">
                <a:solidFill>
                  <a:srgbClr val="333333"/>
                </a:solidFill>
                <a:latin typeface="Menlo"/>
              </a:rPr>
              <a:t>join</a:t>
            </a:r>
            <a:r>
              <a:rPr lang="en-US" altLang="zh-CN" dirty="0">
                <a:solidFill>
                  <a:srgbClr val="333333"/>
                </a:solidFill>
                <a:latin typeface="Menlo"/>
              </a:rPr>
              <a:t>(BASE_DIR, </a:t>
            </a:r>
            <a:r>
              <a:rPr lang="en-US" altLang="zh-CN" dirty="0">
                <a:solidFill>
                  <a:srgbClr val="DD1144"/>
                </a:solidFill>
                <a:latin typeface="Menlo"/>
              </a:rPr>
              <a:t>'templates'</a:t>
            </a:r>
            <a:r>
              <a:rPr lang="en-US" altLang="zh-CN" dirty="0">
                <a:solidFill>
                  <a:srgbClr val="333333"/>
                </a:solidFill>
                <a:latin typeface="Menlo"/>
              </a:rPr>
              <a:t>)</a:t>
            </a:r>
            <a:endParaRPr lang="zh-CN" altLang="en-US" dirty="0"/>
          </a:p>
        </p:txBody>
      </p:sp>
      <p:sp>
        <p:nvSpPr>
          <p:cNvPr id="8" name="矩形 7"/>
          <p:cNvSpPr/>
          <p:nvPr/>
        </p:nvSpPr>
        <p:spPr>
          <a:xfrm>
            <a:off x="1376772" y="5085184"/>
            <a:ext cx="6984776" cy="923330"/>
          </a:xfrm>
          <a:prstGeom prst="rect">
            <a:avLst/>
          </a:prstGeom>
        </p:spPr>
        <p:txBody>
          <a:bodyPr wrap="square">
            <a:spAutoFit/>
          </a:bodyPr>
          <a:lstStyle/>
          <a:p>
            <a:r>
              <a:rPr lang="en-US" altLang="zh-CN" dirty="0">
                <a:solidFill>
                  <a:srgbClr val="333333"/>
                </a:solidFill>
                <a:latin typeface="Menlo"/>
              </a:rPr>
              <a:t>TEMPLATE_DIRS = [ </a:t>
            </a:r>
            <a:endParaRPr lang="en-US" altLang="zh-CN" i="1" dirty="0" smtClean="0">
              <a:solidFill>
                <a:srgbClr val="999988"/>
              </a:solidFill>
              <a:latin typeface="Menlo"/>
            </a:endParaRPr>
          </a:p>
          <a:p>
            <a:r>
              <a:rPr lang="en-US" altLang="zh-CN" i="1" dirty="0">
                <a:solidFill>
                  <a:srgbClr val="999988"/>
                </a:solidFill>
                <a:latin typeface="Menlo"/>
              </a:rPr>
              <a:t> </a:t>
            </a:r>
            <a:r>
              <a:rPr lang="en-US" altLang="zh-CN" i="1" dirty="0" smtClean="0">
                <a:solidFill>
                  <a:srgbClr val="999988"/>
                </a:solidFill>
                <a:latin typeface="Menlo"/>
              </a:rPr>
              <a:t>  </a:t>
            </a:r>
            <a:r>
              <a:rPr lang="en-US" altLang="zh-CN" dirty="0" smtClean="0">
                <a:solidFill>
                  <a:srgbClr val="333333"/>
                </a:solidFill>
                <a:latin typeface="Menlo"/>
              </a:rPr>
              <a:t> </a:t>
            </a:r>
            <a:r>
              <a:rPr lang="en-US" altLang="zh-CN" dirty="0">
                <a:solidFill>
                  <a:srgbClr val="333333"/>
                </a:solidFill>
                <a:latin typeface="Menlo"/>
              </a:rPr>
              <a:t>TEMPLATE_PATH,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2022064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pPr marL="342900" indent="-342900">
              <a:buFont typeface="Wingdings" panose="05000000000000000000" pitchFamily="2" charset="2"/>
              <a:buChar char="l"/>
            </a:pPr>
            <a:r>
              <a:rPr lang="zh-CN" altLang="en-US" dirty="0" smtClean="0"/>
              <a:t>添加模板</a:t>
            </a:r>
            <a:endParaRPr lang="en-US" altLang="zh-CN" dirty="0" smtClean="0"/>
          </a:p>
          <a:p>
            <a:pPr marL="342900" indent="-342900">
              <a:buFont typeface="Wingdings" panose="05000000000000000000" pitchFamily="2" charset="2"/>
              <a:buChar char="l"/>
            </a:pPr>
            <a:r>
              <a:rPr lang="zh-CN" altLang="en-US" dirty="0"/>
              <a:t>在我们创建模板目录和设置好路径以后</a:t>
            </a:r>
            <a:r>
              <a:rPr lang="en-US" altLang="zh-CN" dirty="0"/>
              <a:t>,</a:t>
            </a:r>
            <a:r>
              <a:rPr lang="zh-CN" altLang="en-US" dirty="0"/>
              <a:t>我们需要在</a:t>
            </a:r>
            <a:r>
              <a:rPr lang="en-US" altLang="zh-CN" dirty="0"/>
              <a:t>template/</a:t>
            </a:r>
            <a:r>
              <a:rPr lang="en-US" altLang="zh-CN" dirty="0" err="1"/>
              <a:t>rango</a:t>
            </a:r>
            <a:r>
              <a:rPr lang="en-US" altLang="zh-CN" dirty="0"/>
              <a:t>/</a:t>
            </a:r>
            <a:r>
              <a:rPr lang="zh-CN" altLang="en-US" dirty="0"/>
              <a:t>目录里建立一个叫做</a:t>
            </a:r>
            <a:r>
              <a:rPr lang="en-US" altLang="zh-CN" dirty="0"/>
              <a:t>index.html</a:t>
            </a:r>
            <a:r>
              <a:rPr lang="zh-CN" altLang="en-US" dirty="0"/>
              <a:t>的文件</a:t>
            </a:r>
            <a:r>
              <a:rPr lang="en-US" altLang="zh-CN" dirty="0"/>
              <a:t>,</a:t>
            </a:r>
            <a:r>
              <a:rPr lang="zh-CN" altLang="en-US" dirty="0"/>
              <a:t>在新文件里加入下面代码</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模板和静态</a:t>
            </a:r>
            <a:r>
              <a:rPr lang="zh-CN" altLang="en-US" dirty="0" smtClean="0">
                <a:solidFill>
                  <a:srgbClr val="000000"/>
                </a:solidFill>
              </a:rPr>
              <a:t>媒体</a:t>
            </a:r>
            <a:endParaRPr lang="zh-CN" altLang="en-US" dirty="0"/>
          </a:p>
        </p:txBody>
      </p:sp>
      <p:sp>
        <p:nvSpPr>
          <p:cNvPr id="4" name="矩形 3"/>
          <p:cNvSpPr/>
          <p:nvPr/>
        </p:nvSpPr>
        <p:spPr>
          <a:xfrm>
            <a:off x="801924" y="2770818"/>
            <a:ext cx="7560840" cy="3139321"/>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hello </a:t>
            </a:r>
            <a:r>
              <a:rPr lang="en-US" altLang="zh-CN" dirty="0">
                <a:solidFill>
                  <a:srgbClr val="333333"/>
                </a:solidFill>
                <a:latin typeface="Menlo"/>
              </a:rPr>
              <a:t>world! </a:t>
            </a:r>
            <a:r>
              <a:rPr lang="en-US" altLang="zh-CN" dirty="0">
                <a:solidFill>
                  <a:srgbClr val="000080"/>
                </a:solidFill>
                <a:latin typeface="Menlo"/>
              </a:rPr>
              <a:t>&lt;strong&gt;</a:t>
            </a:r>
            <a:r>
              <a:rPr lang="en-US" altLang="zh-CN" dirty="0">
                <a:solidFill>
                  <a:srgbClr val="333333"/>
                </a:solidFill>
                <a:latin typeface="Menlo"/>
              </a:rPr>
              <a:t>{{ </a:t>
            </a:r>
            <a:r>
              <a:rPr lang="en-US" altLang="zh-CN" b="1" dirty="0" err="1">
                <a:solidFill>
                  <a:srgbClr val="FF0000"/>
                </a:solidFill>
                <a:latin typeface="Menlo"/>
              </a:rPr>
              <a:t>boldmessage</a:t>
            </a:r>
            <a:r>
              <a:rPr lang="en-US" altLang="zh-CN" dirty="0">
                <a:solidFill>
                  <a:srgbClr val="333333"/>
                </a:solidFill>
                <a:latin typeface="Menlo"/>
              </a:rPr>
              <a:t> }}</a:t>
            </a:r>
            <a:r>
              <a:rPr lang="en-US" altLang="zh-CN" dirty="0">
                <a:solidFill>
                  <a:srgbClr val="000080"/>
                </a:solidFill>
                <a:latin typeface="Menlo"/>
              </a:rPr>
              <a:t>&lt;/strong&gt;&lt;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443701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为了使用这个模板</a:t>
            </a:r>
            <a:r>
              <a:rPr lang="en-US" altLang="zh-CN" dirty="0"/>
              <a:t>,</a:t>
            </a:r>
            <a:r>
              <a:rPr lang="zh-CN" altLang="en-US" dirty="0"/>
              <a:t>我们需要重新修改一下我们先前创建的</a:t>
            </a:r>
            <a:r>
              <a:rPr lang="en-US" altLang="zh-CN" dirty="0"/>
              <a:t>index()</a:t>
            </a:r>
            <a:r>
              <a:rPr lang="zh-CN" altLang="en-US" dirty="0"/>
              <a:t>视图</a:t>
            </a:r>
            <a:r>
              <a:rPr lang="en-US" altLang="zh-CN" dirty="0"/>
              <a:t>.</a:t>
            </a:r>
            <a:r>
              <a:rPr lang="zh-CN" altLang="en-US" dirty="0"/>
              <a:t>这次我们不让他传递简单的信息</a:t>
            </a:r>
            <a:r>
              <a:rPr lang="en-US" altLang="zh-CN" dirty="0"/>
              <a:t>,</a:t>
            </a:r>
            <a:r>
              <a:rPr lang="zh-CN" altLang="en-US" dirty="0"/>
              <a:t>而是让他返回我们的模板</a:t>
            </a:r>
            <a:r>
              <a:rPr lang="en-US" altLang="zh-CN" dirty="0" smtClean="0"/>
              <a:t>.</a:t>
            </a:r>
          </a:p>
          <a:p>
            <a:pPr marL="342900" indent="-342900">
              <a:buFont typeface="Wingdings" panose="05000000000000000000" pitchFamily="2" charset="2"/>
              <a:buChar char="l"/>
            </a:pPr>
            <a:r>
              <a:rPr lang="zh-CN" altLang="en-US" dirty="0"/>
              <a:t>在</a:t>
            </a:r>
            <a:r>
              <a:rPr lang="en-US" altLang="zh-CN" dirty="0"/>
              <a:t>rango/views.py</a:t>
            </a:r>
            <a:r>
              <a:rPr lang="zh-CN" altLang="en-US" dirty="0"/>
              <a:t>里</a:t>
            </a:r>
            <a:r>
              <a:rPr lang="en-US" altLang="zh-CN" dirty="0"/>
              <a:t>,</a:t>
            </a:r>
            <a:r>
              <a:rPr lang="zh-CN" altLang="en-US" dirty="0"/>
              <a:t>确定文件头部有如下代码</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5" name="矩形 4"/>
          <p:cNvSpPr/>
          <p:nvPr/>
        </p:nvSpPr>
        <p:spPr>
          <a:xfrm>
            <a:off x="1259632" y="2996952"/>
            <a:ext cx="4240263" cy="369332"/>
          </a:xfrm>
          <a:prstGeom prst="rect">
            <a:avLst/>
          </a:prstGeom>
        </p:spPr>
        <p:txBody>
          <a:bodyPr wrap="non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django.shortcuts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render</a:t>
            </a:r>
            <a:endParaRPr lang="zh-CN" altLang="en-US" dirty="0"/>
          </a:p>
        </p:txBody>
      </p:sp>
    </p:spTree>
    <p:extLst>
      <p:ext uri="{BB962C8B-B14F-4D97-AF65-F5344CB8AC3E}">
        <p14:creationId xmlns:p14="http://schemas.microsoft.com/office/powerpoint/2010/main" val="1967476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修改</a:t>
            </a:r>
            <a:r>
              <a:rPr lang="en-US" altLang="zh-CN" dirty="0"/>
              <a:t>index()</a:t>
            </a:r>
            <a:r>
              <a:rPr lang="zh-CN" altLang="en-US" dirty="0"/>
              <a:t>视图函数如下</a:t>
            </a:r>
            <a:r>
              <a:rPr lang="en-US" altLang="zh-CN" dirty="0"/>
              <a:t>,</a:t>
            </a:r>
            <a:r>
              <a:rPr lang="zh-CN" altLang="en-US" dirty="0"/>
              <a:t>注释解释每行作用</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457200" y="1988840"/>
            <a:ext cx="8435280" cy="2369880"/>
          </a:xfrm>
          <a:prstGeom prst="rect">
            <a:avLst/>
          </a:prstGeom>
        </p:spPr>
        <p:txBody>
          <a:bodyPr wrap="square">
            <a:spAutoFit/>
          </a:bodyPr>
          <a:lstStyle/>
          <a:p>
            <a:r>
              <a:rPr lang="en-US" altLang="zh-CN" sz="1600" b="1" dirty="0" err="1">
                <a:solidFill>
                  <a:srgbClr val="333333"/>
                </a:solidFill>
                <a:latin typeface="Menlo"/>
              </a:rPr>
              <a:t>def</a:t>
            </a:r>
            <a:r>
              <a:rPr lang="en-US" altLang="zh-CN" sz="1600" dirty="0">
                <a:solidFill>
                  <a:srgbClr val="333333"/>
                </a:solidFill>
                <a:latin typeface="Menlo"/>
              </a:rPr>
              <a:t> </a:t>
            </a:r>
            <a:r>
              <a:rPr lang="en-US" altLang="zh-CN" sz="1600" b="1" dirty="0">
                <a:solidFill>
                  <a:srgbClr val="990000"/>
                </a:solidFill>
                <a:latin typeface="Menlo"/>
              </a:rPr>
              <a:t>index</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Construct a dictionary to pass to the template engine as its context.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Note the key </a:t>
            </a:r>
            <a:r>
              <a:rPr lang="en-US" altLang="zh-CN" sz="1600" i="1" dirty="0" err="1">
                <a:solidFill>
                  <a:srgbClr val="999988"/>
                </a:solidFill>
                <a:latin typeface="Menlo"/>
              </a:rPr>
              <a:t>boldmessage</a:t>
            </a:r>
            <a:r>
              <a:rPr lang="en-US" altLang="zh-CN" sz="1600" i="1" dirty="0">
                <a:solidFill>
                  <a:srgbClr val="999988"/>
                </a:solidFill>
                <a:latin typeface="Menlo"/>
              </a:rPr>
              <a:t> is the same as {{ </a:t>
            </a:r>
            <a:r>
              <a:rPr lang="en-US" altLang="zh-CN" sz="1600" i="1" dirty="0" err="1">
                <a:solidFill>
                  <a:srgbClr val="999988"/>
                </a:solidFill>
                <a:latin typeface="Menlo"/>
              </a:rPr>
              <a:t>boldmessage</a:t>
            </a:r>
            <a:r>
              <a:rPr lang="en-US" altLang="zh-CN" sz="1600" i="1" dirty="0">
                <a:solidFill>
                  <a:srgbClr val="999988"/>
                </a:solidFill>
                <a:latin typeface="Menlo"/>
              </a:rPr>
              <a:t> }} in the template!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context_dict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a:solidFill>
                  <a:srgbClr val="DD1144"/>
                </a:solidFill>
                <a:latin typeface="Menlo"/>
              </a:rPr>
              <a:t>'</a:t>
            </a:r>
            <a:r>
              <a:rPr lang="en-US" altLang="zh-CN" sz="1600" dirty="0" err="1">
                <a:solidFill>
                  <a:srgbClr val="DD1144"/>
                </a:solidFill>
                <a:latin typeface="Menlo"/>
              </a:rPr>
              <a:t>boldmessage</a:t>
            </a:r>
            <a:r>
              <a:rPr lang="en-US" altLang="zh-CN" sz="1600" dirty="0">
                <a:solidFill>
                  <a:srgbClr val="DD1144"/>
                </a:solidFill>
                <a:latin typeface="Menlo"/>
              </a:rPr>
              <a:t>'</a:t>
            </a:r>
            <a:r>
              <a:rPr lang="en-US" altLang="zh-CN" sz="1600" dirty="0">
                <a:solidFill>
                  <a:srgbClr val="333333"/>
                </a:solidFill>
                <a:latin typeface="Menlo"/>
              </a:rPr>
              <a:t>: </a:t>
            </a:r>
            <a:r>
              <a:rPr lang="en-US" altLang="zh-CN" sz="1600" dirty="0">
                <a:solidFill>
                  <a:srgbClr val="DD1144"/>
                </a:solidFill>
                <a:latin typeface="Menlo"/>
              </a:rPr>
              <a:t>"I am bold font from the context"</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i="1" dirty="0">
              <a:solidFill>
                <a:srgbClr val="333333"/>
              </a:solidFill>
              <a:latin typeface="Menlo"/>
            </a:endParaRPr>
          </a:p>
          <a:p>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Return a rendered response to send to the client.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We make use of the shortcut function to make our lives easier.</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i="1" dirty="0">
                <a:solidFill>
                  <a:srgbClr val="333333"/>
                </a:solidFill>
                <a:latin typeface="Menlo"/>
              </a:rPr>
              <a:t> </a:t>
            </a:r>
            <a:r>
              <a:rPr lang="en-US" altLang="zh-CN" sz="1600" i="1" dirty="0" smtClean="0">
                <a:solidFill>
                  <a:srgbClr val="333333"/>
                </a:solidFill>
                <a:latin typeface="Menlo"/>
              </a:rPr>
              <a:t>   </a:t>
            </a:r>
            <a:r>
              <a:rPr lang="en-US" altLang="zh-CN" sz="1600" i="1" dirty="0" smtClean="0">
                <a:solidFill>
                  <a:srgbClr val="999988"/>
                </a:solidFill>
                <a:latin typeface="Menlo"/>
              </a:rPr>
              <a:t># </a:t>
            </a:r>
            <a:r>
              <a:rPr lang="en-US" altLang="zh-CN" sz="1600" i="1" dirty="0">
                <a:solidFill>
                  <a:srgbClr val="999988"/>
                </a:solidFill>
                <a:latin typeface="Menlo"/>
              </a:rPr>
              <a:t>Note that the first parameter is the template we wish to use.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333333"/>
                </a:solidFill>
                <a:latin typeface="Menlo"/>
              </a:rPr>
              <a:t>    </a:t>
            </a:r>
            <a:r>
              <a:rPr lang="en-US" altLang="zh-CN" sz="1600" b="1" dirty="0" smtClean="0">
                <a:solidFill>
                  <a:srgbClr val="333333"/>
                </a:solidFill>
                <a:latin typeface="Menlo"/>
              </a:rPr>
              <a:t>return</a:t>
            </a:r>
            <a:r>
              <a:rPr lang="en-US" altLang="zh-CN" sz="1600" dirty="0" smtClean="0">
                <a:solidFill>
                  <a:srgbClr val="333333"/>
                </a:solidFill>
                <a:latin typeface="Menlo"/>
              </a:rPr>
              <a:t> </a:t>
            </a:r>
            <a:r>
              <a:rPr lang="en-US" altLang="zh-CN" sz="1600" dirty="0">
                <a:solidFill>
                  <a:srgbClr val="333333"/>
                </a:solidFill>
                <a:latin typeface="Menlo"/>
              </a:rPr>
              <a:t>render(request, </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/index.html'</a:t>
            </a:r>
            <a:r>
              <a:rPr lang="en-US" altLang="zh-CN" sz="1600" dirty="0">
                <a:solidFill>
                  <a:srgbClr val="333333"/>
                </a:solidFill>
                <a:latin typeface="Menlo"/>
              </a:rPr>
              <a:t>, </a:t>
            </a:r>
            <a:r>
              <a:rPr lang="en-US" altLang="zh-CN" sz="1600" dirty="0" err="1">
                <a:solidFill>
                  <a:srgbClr val="333333"/>
                </a:solidFill>
                <a:latin typeface="Menlo"/>
              </a:rPr>
              <a:t>context_dict</a:t>
            </a:r>
            <a:r>
              <a:rPr lang="en-US" altLang="zh-CN" sz="1600" dirty="0">
                <a:solidFill>
                  <a:srgbClr val="333333"/>
                </a:solidFill>
                <a:latin typeface="Menlo"/>
              </a:rPr>
              <a:t>)</a:t>
            </a:r>
            <a:endParaRPr lang="zh-CN" altLang="en-US" sz="1600" dirty="0"/>
          </a:p>
        </p:txBody>
      </p:sp>
    </p:spTree>
    <p:extLst>
      <p:ext uri="{BB962C8B-B14F-4D97-AF65-F5344CB8AC3E}">
        <p14:creationId xmlns:p14="http://schemas.microsoft.com/office/powerpoint/2010/main" val="227901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268760"/>
            <a:ext cx="3754760" cy="4857403"/>
          </a:xfrm>
        </p:spPr>
        <p:txBody>
          <a:bodyPr/>
          <a:lstStyle/>
          <a:p>
            <a:pPr marL="342900" indent="-342900">
              <a:buFont typeface="Wingdings" panose="05000000000000000000" pitchFamily="2" charset="2"/>
              <a:buChar char="l"/>
            </a:pPr>
            <a:r>
              <a:rPr lang="zh-CN" altLang="en-US" dirty="0" smtClean="0">
                <a:solidFill>
                  <a:srgbClr val="FF0000"/>
                </a:solidFill>
              </a:rPr>
              <a:t>使用</a:t>
            </a:r>
            <a:r>
              <a:rPr lang="en-US" altLang="zh-CN" dirty="0" smtClean="0">
                <a:solidFill>
                  <a:srgbClr val="FF0000"/>
                </a:solidFill>
              </a:rPr>
              <a:t>TCP</a:t>
            </a:r>
            <a:r>
              <a:rPr lang="zh-CN" altLang="en-US" dirty="0" smtClean="0">
                <a:solidFill>
                  <a:srgbClr val="FF0000"/>
                </a:solidFill>
              </a:rPr>
              <a:t>协议发送</a:t>
            </a:r>
            <a:endParaRPr lang="en-US" altLang="zh-CN" dirty="0" smtClean="0">
              <a:solidFill>
                <a:srgbClr val="FF0000"/>
              </a:solidFill>
            </a:endParaRPr>
          </a:p>
          <a:p>
            <a:pPr marL="800100" lvl="1" indent="-342900">
              <a:buFont typeface="Wingdings" panose="05000000000000000000" pitchFamily="2" charset="2"/>
              <a:buChar char="p"/>
            </a:pPr>
            <a:r>
              <a:rPr lang="zh-CN" altLang="en-US" dirty="0" smtClean="0"/>
              <a:t>客户端初始化</a:t>
            </a:r>
            <a:r>
              <a:rPr lang="en-US" altLang="zh-CN" dirty="0" smtClean="0"/>
              <a:t>TCP</a:t>
            </a:r>
            <a:r>
              <a:rPr lang="zh-CN" altLang="en-US" dirty="0" smtClean="0"/>
              <a:t>连接，创建</a:t>
            </a:r>
            <a:r>
              <a:rPr lang="en-US" altLang="zh-CN" dirty="0" smtClean="0"/>
              <a:t>Socket</a:t>
            </a:r>
            <a:r>
              <a:rPr lang="zh-CN" altLang="en-US" dirty="0" smtClean="0"/>
              <a:t>，申请连接服务器，访问</a:t>
            </a:r>
            <a:r>
              <a:rPr lang="en-US" altLang="zh-CN" dirty="0" smtClean="0"/>
              <a:t>80</a:t>
            </a:r>
            <a:r>
              <a:rPr lang="zh-CN" altLang="en-US" dirty="0" smtClean="0"/>
              <a:t>端口</a:t>
            </a:r>
            <a:endParaRPr lang="en-US" altLang="zh-CN" dirty="0" smtClean="0"/>
          </a:p>
          <a:p>
            <a:pPr marL="800100" lvl="1" indent="-342900">
              <a:buFont typeface="Wingdings" panose="05000000000000000000" pitchFamily="2" charset="2"/>
              <a:buChar char="p"/>
            </a:pPr>
            <a:r>
              <a:rPr lang="zh-CN" altLang="en-US" dirty="0" smtClean="0"/>
              <a:t>服务器接收来自客户端的</a:t>
            </a:r>
            <a:r>
              <a:rPr lang="en-US" altLang="zh-CN" dirty="0" smtClean="0"/>
              <a:t>TCP</a:t>
            </a:r>
            <a:r>
              <a:rPr lang="zh-CN" altLang="en-US" dirty="0" smtClean="0"/>
              <a:t>连接</a:t>
            </a:r>
            <a:endParaRPr lang="en-US" altLang="zh-CN" dirty="0" smtClean="0"/>
          </a:p>
          <a:p>
            <a:pPr marL="800100" lvl="1" indent="-342900">
              <a:buFont typeface="Wingdings" panose="05000000000000000000" pitchFamily="2" charset="2"/>
              <a:buChar char="p"/>
            </a:pPr>
            <a:r>
              <a:rPr lang="zh-CN" altLang="en-US" dirty="0" smtClean="0"/>
              <a:t>服务器和客户端之间通过</a:t>
            </a:r>
            <a:r>
              <a:rPr lang="en-US" altLang="zh-CN" dirty="0" smtClean="0"/>
              <a:t>HTTP</a:t>
            </a:r>
            <a:r>
              <a:rPr lang="zh-CN" altLang="en-US" dirty="0" smtClean="0"/>
              <a:t>协议交换</a:t>
            </a:r>
            <a:r>
              <a:rPr lang="en-US" altLang="zh-CN" dirty="0" smtClean="0"/>
              <a:t>Object</a:t>
            </a:r>
            <a:r>
              <a:rPr lang="zh-CN" altLang="en-US" dirty="0" smtClean="0"/>
              <a:t>，即</a:t>
            </a:r>
            <a:r>
              <a:rPr lang="en-US" altLang="zh-CN" dirty="0" smtClean="0"/>
              <a:t>Web</a:t>
            </a:r>
            <a:r>
              <a:rPr lang="zh-CN" altLang="en-US" dirty="0" smtClean="0"/>
              <a:t>服务器发送，浏览器接收</a:t>
            </a:r>
            <a:endParaRPr lang="en-US" altLang="zh-CN" dirty="0" smtClean="0"/>
          </a:p>
          <a:p>
            <a:pPr marL="800100" lvl="1" indent="-342900">
              <a:buFont typeface="Wingdings" panose="05000000000000000000" pitchFamily="2" charset="2"/>
              <a:buChar char="p"/>
            </a:pPr>
            <a:r>
              <a:rPr lang="zh-CN" altLang="en-US" dirty="0" smtClean="0"/>
              <a:t>关闭</a:t>
            </a:r>
            <a:r>
              <a:rPr lang="en-US" altLang="zh-CN" dirty="0" smtClean="0"/>
              <a:t>TCP</a:t>
            </a:r>
            <a:r>
              <a:rPr lang="zh-CN" altLang="en-US" dirty="0" smtClean="0"/>
              <a:t>连接</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内容占位符 1"/>
          <p:cNvSpPr txBox="1">
            <a:spLocks/>
          </p:cNvSpPr>
          <p:nvPr/>
        </p:nvSpPr>
        <p:spPr>
          <a:xfrm>
            <a:off x="4716016" y="1268760"/>
            <a:ext cx="3754760" cy="48574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dirty="0" smtClean="0"/>
              <a:t>HTTP</a:t>
            </a:r>
            <a:r>
              <a:rPr lang="zh-CN" altLang="en-US" dirty="0"/>
              <a:t>不</a:t>
            </a:r>
            <a:r>
              <a:rPr lang="zh-CN" altLang="en-US" dirty="0" smtClean="0"/>
              <a:t>保存通信状态</a:t>
            </a:r>
            <a:endParaRPr lang="en-US" altLang="zh-CN" dirty="0" smtClean="0"/>
          </a:p>
          <a:p>
            <a:pPr marL="800100" lvl="1" indent="-342900">
              <a:buFont typeface="Wingdings" panose="05000000000000000000" pitchFamily="2" charset="2"/>
              <a:buChar char="p"/>
            </a:pPr>
            <a:r>
              <a:rPr lang="zh-CN" altLang="en-US" dirty="0" smtClean="0"/>
              <a:t>服务器并不会保存任何过去客户端请求的信息。</a:t>
            </a:r>
            <a:endParaRPr lang="zh-CN" altLang="en-US" dirty="0"/>
          </a:p>
        </p:txBody>
      </p:sp>
      <p:sp>
        <p:nvSpPr>
          <p:cNvPr id="5" name="Rectangle 7"/>
          <p:cNvSpPr>
            <a:spLocks noChangeArrowheads="1"/>
          </p:cNvSpPr>
          <p:nvPr/>
        </p:nvSpPr>
        <p:spPr bwMode="auto">
          <a:xfrm>
            <a:off x="4781915" y="2852935"/>
            <a:ext cx="3838575" cy="2711450"/>
          </a:xfrm>
          <a:prstGeom prst="rect">
            <a:avLst/>
          </a:prstGeom>
          <a:solidFill>
            <a:srgbClr val="FFFFFF"/>
          </a:solidFill>
          <a:ln w="19050">
            <a:solidFill>
              <a:srgbClr val="CC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6" name="内容占位符 1"/>
          <p:cNvSpPr txBox="1">
            <a:spLocks/>
          </p:cNvSpPr>
          <p:nvPr/>
        </p:nvSpPr>
        <p:spPr>
          <a:xfrm>
            <a:off x="4781915" y="2852936"/>
            <a:ext cx="3838575" cy="271145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dirty="0" smtClean="0"/>
              <a:t>协议可以用于保存状态信息非常的复杂。</a:t>
            </a:r>
            <a:endParaRPr lang="en-US" altLang="zh-CN" dirty="0" smtClean="0"/>
          </a:p>
          <a:p>
            <a:pPr marL="800100" lvl="1" indent="-342900">
              <a:buFont typeface="Wingdings" panose="05000000000000000000" pitchFamily="2" charset="2"/>
              <a:buChar char="p"/>
            </a:pPr>
            <a:r>
              <a:rPr lang="zh-CN" altLang="en-US" dirty="0" smtClean="0"/>
              <a:t>保存状态信息需要服务器端耗费大量的系统资源</a:t>
            </a:r>
            <a:endParaRPr lang="en-US" altLang="zh-CN" dirty="0" smtClean="0"/>
          </a:p>
          <a:p>
            <a:pPr marL="800100" lvl="1" indent="-342900">
              <a:buFont typeface="Wingdings" panose="05000000000000000000" pitchFamily="2" charset="2"/>
              <a:buChar char="p"/>
            </a:pPr>
            <a:r>
              <a:rPr lang="zh-CN" altLang="en-US" dirty="0" smtClean="0"/>
              <a:t>如果服务器</a:t>
            </a:r>
            <a:r>
              <a:rPr lang="en-US" altLang="zh-CN" dirty="0" smtClean="0"/>
              <a:t>/</a:t>
            </a:r>
            <a:r>
              <a:rPr lang="zh-CN" altLang="en-US" dirty="0" smtClean="0"/>
              <a:t>客户端死机了，那双方保存的状态将不连续</a:t>
            </a:r>
            <a:endParaRPr lang="zh-CN" altLang="en-US" dirty="0"/>
          </a:p>
        </p:txBody>
      </p:sp>
    </p:spTree>
    <p:extLst>
      <p:ext uri="{BB962C8B-B14F-4D97-AF65-F5344CB8AC3E}">
        <p14:creationId xmlns:p14="http://schemas.microsoft.com/office/powerpoint/2010/main" val="2802359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首先我们建立一个在模板中使用的字典</a:t>
            </a:r>
            <a:r>
              <a:rPr lang="en-US" altLang="zh-CN" dirty="0"/>
              <a:t>,</a:t>
            </a:r>
            <a:r>
              <a:rPr lang="zh-CN" altLang="en-US" dirty="0"/>
              <a:t>然后我们调取</a:t>
            </a:r>
            <a:r>
              <a:rPr lang="en-US" altLang="zh-CN" dirty="0"/>
              <a:t>render()</a:t>
            </a:r>
            <a:r>
              <a:rPr lang="zh-CN" altLang="en-US" dirty="0"/>
              <a:t>函数</a:t>
            </a:r>
            <a:r>
              <a:rPr lang="en-US" altLang="zh-CN" dirty="0"/>
              <a:t>.</a:t>
            </a:r>
            <a:r>
              <a:rPr lang="zh-CN" altLang="en-US" dirty="0"/>
              <a:t>这个函数接受用户的</a:t>
            </a:r>
            <a:r>
              <a:rPr lang="en-US" altLang="zh-CN" dirty="0"/>
              <a:t>request,</a:t>
            </a:r>
            <a:r>
              <a:rPr lang="zh-CN" altLang="en-US" dirty="0"/>
              <a:t>模板名称和内容字典作为参数</a:t>
            </a:r>
            <a:r>
              <a:rPr lang="en-US" altLang="zh-CN" dirty="0"/>
              <a:t>.</a:t>
            </a:r>
            <a:r>
              <a:rPr lang="zh-CN" altLang="en-US" dirty="0"/>
              <a:t>这个</a:t>
            </a:r>
            <a:r>
              <a:rPr lang="en-US" altLang="zh-CN" dirty="0"/>
              <a:t>render()</a:t>
            </a:r>
            <a:r>
              <a:rPr lang="zh-CN" altLang="en-US" dirty="0"/>
              <a:t>函数将会把这些参数聚合到一起生成一个完整的</a:t>
            </a:r>
            <a:r>
              <a:rPr lang="en-US" altLang="zh-CN" dirty="0"/>
              <a:t>HTML</a:t>
            </a:r>
            <a:r>
              <a:rPr lang="zh-CN" altLang="en-US" dirty="0"/>
              <a:t>页面</a:t>
            </a:r>
            <a:r>
              <a:rPr lang="en-US" altLang="zh-CN" dirty="0"/>
              <a:t>.</a:t>
            </a:r>
            <a:r>
              <a:rPr lang="zh-CN" altLang="en-US" dirty="0"/>
              <a:t>然后返回给用户的浏览器</a:t>
            </a:r>
            <a:r>
              <a:rPr lang="en-US" altLang="zh-CN" dirty="0" smtClean="0"/>
              <a:t>.</a:t>
            </a:r>
            <a:endParaRPr lang="en-US" altLang="zh-CN" dirty="0"/>
          </a:p>
          <a:p>
            <a:pPr marL="342900" indent="-342900">
              <a:buFont typeface="Wingdings" panose="05000000000000000000" pitchFamily="2" charset="2"/>
              <a:buChar char="l"/>
            </a:pPr>
            <a:r>
              <a:rPr lang="zh-CN" altLang="en-US" dirty="0"/>
              <a:t>当模板文件被加载到</a:t>
            </a:r>
            <a:r>
              <a:rPr lang="en-US" altLang="zh-CN" dirty="0"/>
              <a:t>Django</a:t>
            </a:r>
            <a:r>
              <a:rPr lang="zh-CN" altLang="en-US" dirty="0"/>
              <a:t>模板系统里时</a:t>
            </a:r>
            <a:r>
              <a:rPr lang="en-US" altLang="zh-CN" dirty="0"/>
              <a:t>,</a:t>
            </a:r>
            <a:r>
              <a:rPr lang="zh-CN" altLang="en-US" dirty="0"/>
              <a:t>它模板内容也会被创建</a:t>
            </a:r>
            <a:r>
              <a:rPr lang="en-US" altLang="zh-CN" dirty="0"/>
              <a:t>.</a:t>
            </a:r>
            <a:r>
              <a:rPr lang="zh-CN" altLang="en-US" dirty="0"/>
              <a:t>在简单的例子里模板的内容是字典里的模板变量对应的</a:t>
            </a:r>
            <a:r>
              <a:rPr lang="en-US" altLang="zh-CN" dirty="0"/>
              <a:t>Python</a:t>
            </a:r>
            <a:r>
              <a:rPr lang="zh-CN" altLang="en-US" dirty="0"/>
              <a:t>变量</a:t>
            </a:r>
            <a:r>
              <a:rPr lang="en-US" altLang="zh-CN" dirty="0"/>
              <a:t>.</a:t>
            </a:r>
            <a:r>
              <a:rPr lang="zh-CN" altLang="en-US" dirty="0"/>
              <a:t>在我们早先创建的模板文件</a:t>
            </a:r>
            <a:r>
              <a:rPr lang="en-US" altLang="zh-CN" dirty="0"/>
              <a:t>,</a:t>
            </a:r>
            <a:r>
              <a:rPr lang="zh-CN" altLang="en-US" dirty="0"/>
              <a:t>我们创建了一个叫做</a:t>
            </a:r>
            <a:r>
              <a:rPr lang="en-US" altLang="zh-CN" dirty="0" err="1"/>
              <a:t>boldmessage</a:t>
            </a:r>
            <a:r>
              <a:rPr lang="zh-CN" altLang="en-US" dirty="0"/>
              <a:t>的模板变量</a:t>
            </a:r>
            <a:r>
              <a:rPr lang="en-US" altLang="zh-CN" dirty="0"/>
              <a:t>.</a:t>
            </a:r>
            <a:r>
              <a:rPr lang="zh-CN" altLang="en-US" dirty="0"/>
              <a:t>在</a:t>
            </a:r>
            <a:r>
              <a:rPr lang="en-US" altLang="zh-CN" dirty="0"/>
              <a:t>index(request)</a:t>
            </a:r>
            <a:r>
              <a:rPr lang="zh-CN" altLang="en-US" dirty="0"/>
              <a:t>视图例子中</a:t>
            </a:r>
            <a:r>
              <a:rPr lang="en-US" altLang="zh-CN" dirty="0"/>
              <a:t>,</a:t>
            </a:r>
            <a:r>
              <a:rPr lang="zh-CN" altLang="en-US" dirty="0"/>
              <a:t>字符串</a:t>
            </a:r>
            <a:r>
              <a:rPr lang="en-US" altLang="zh-CN" dirty="0"/>
              <a:t>I am bold font from the context</a:t>
            </a:r>
            <a:r>
              <a:rPr lang="zh-CN" altLang="en-US" dirty="0"/>
              <a:t>映射到模板变量</a:t>
            </a:r>
            <a:r>
              <a:rPr lang="en-US" altLang="zh-CN" dirty="0" err="1"/>
              <a:t>boldmessage</a:t>
            </a:r>
            <a:r>
              <a:rPr lang="en-US" altLang="zh-CN" dirty="0"/>
              <a:t>.</a:t>
            </a:r>
            <a:r>
              <a:rPr lang="zh-CN" altLang="en-US" dirty="0"/>
              <a:t>所以字符串</a:t>
            </a:r>
            <a:r>
              <a:rPr lang="en-US" altLang="zh-CN" dirty="0"/>
              <a:t>I am bold font from the context</a:t>
            </a:r>
            <a:r>
              <a:rPr lang="zh-CN" altLang="en-US" dirty="0"/>
              <a:t>将会替换模板里所有的</a:t>
            </a:r>
            <a:r>
              <a:rPr lang="en-US" altLang="zh-CN" dirty="0"/>
              <a:t>{{ </a:t>
            </a:r>
            <a:r>
              <a:rPr lang="en-US" altLang="zh-CN" dirty="0" err="1"/>
              <a:t>boldmessage</a:t>
            </a:r>
            <a:r>
              <a:rPr lang="en-US" altLang="zh-CN" dirty="0"/>
              <a:t> }}.</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3261070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现在你已经更新了视图</a:t>
            </a:r>
            <a:r>
              <a:rPr lang="en-US" altLang="zh-CN" dirty="0"/>
              <a:t>,</a:t>
            </a:r>
            <a:r>
              <a:rPr lang="zh-CN" altLang="en-US" dirty="0"/>
              <a:t>运行</a:t>
            </a:r>
            <a:r>
              <a:rPr lang="en-US" altLang="zh-CN" dirty="0"/>
              <a:t>Django</a:t>
            </a:r>
            <a:r>
              <a:rPr lang="zh-CN" altLang="en-US" dirty="0"/>
              <a:t>服务并访问 </a:t>
            </a:r>
            <a:r>
              <a:rPr lang="en-US" altLang="zh-CN" dirty="0"/>
              <a:t>http://127.0.0.1:8000/rango/ .</a:t>
            </a:r>
            <a:r>
              <a:rPr lang="zh-CN" altLang="en-US" dirty="0"/>
              <a:t>你讲会看到如下图所示</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3285832"/>
          </a:xfrm>
          <a:prstGeom prst="rect">
            <a:avLst/>
          </a:prstGeom>
        </p:spPr>
      </p:pic>
    </p:spTree>
    <p:extLst>
      <p:ext uri="{BB962C8B-B14F-4D97-AF65-F5344CB8AC3E}">
        <p14:creationId xmlns:p14="http://schemas.microsoft.com/office/powerpoint/2010/main" val="1757786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静态文件</a:t>
            </a:r>
            <a:endParaRPr lang="en-US" altLang="zh-CN" dirty="0" smtClean="0"/>
          </a:p>
          <a:p>
            <a:r>
              <a:rPr lang="zh-CN" altLang="en-US" dirty="0" smtClean="0"/>
              <a:t>    现在</a:t>
            </a:r>
            <a:r>
              <a:rPr lang="en-US" altLang="zh-CN" dirty="0" err="1"/>
              <a:t>Rango</a:t>
            </a:r>
            <a:r>
              <a:rPr lang="zh-CN" altLang="en-US" dirty="0"/>
              <a:t>网站确实比较原始</a:t>
            </a:r>
            <a:r>
              <a:rPr lang="en-US" altLang="zh-CN" dirty="0"/>
              <a:t>,</a:t>
            </a:r>
            <a:r>
              <a:rPr lang="zh-CN" altLang="en-US" dirty="0"/>
              <a:t>没有样式也没有图片</a:t>
            </a:r>
            <a:r>
              <a:rPr lang="en-US" altLang="zh-CN" dirty="0"/>
              <a:t>.</a:t>
            </a:r>
            <a:r>
              <a:rPr lang="zh-CN" altLang="en-US" dirty="0"/>
              <a:t>为了增加样式和引入动态行为我们可以在我们的网站里加入</a:t>
            </a:r>
            <a:r>
              <a:rPr lang="en-US" altLang="zh-CN" dirty="0" err="1"/>
              <a:t>CSS,Javascript</a:t>
            </a:r>
            <a:r>
              <a:rPr lang="zh-CN" altLang="en-US" dirty="0"/>
              <a:t>和图像这些静态媒体</a:t>
            </a:r>
            <a:r>
              <a:rPr lang="en-US" altLang="zh-CN" dirty="0"/>
              <a:t>.</a:t>
            </a:r>
            <a:r>
              <a:rPr lang="zh-CN" altLang="en-US" dirty="0"/>
              <a:t>这些文件和网页有一些不同</a:t>
            </a:r>
            <a:r>
              <a:rPr lang="en-US" altLang="zh-CN" dirty="0"/>
              <a:t>.</a:t>
            </a:r>
            <a:r>
              <a:rPr lang="zh-CN" altLang="en-US" dirty="0"/>
              <a:t>这是因为它们不想</a:t>
            </a:r>
            <a:r>
              <a:rPr lang="en-US" altLang="zh-CN" dirty="0"/>
              <a:t>HTML</a:t>
            </a:r>
            <a:r>
              <a:rPr lang="zh-CN" altLang="en-US" dirty="0"/>
              <a:t>页面是生成出来的</a:t>
            </a:r>
            <a:r>
              <a:rPr lang="en-US" altLang="zh-CN" dirty="0"/>
              <a:t>.</a:t>
            </a:r>
            <a:r>
              <a:rPr lang="zh-CN" altLang="en-US" dirty="0"/>
              <a:t>这章节将会教你如何在</a:t>
            </a:r>
            <a:r>
              <a:rPr lang="en-US" altLang="zh-CN" dirty="0"/>
              <a:t>Django</a:t>
            </a:r>
            <a:r>
              <a:rPr lang="zh-CN" altLang="en-US" dirty="0"/>
              <a:t>项目里设置静态媒体</a:t>
            </a:r>
            <a:r>
              <a:rPr lang="en-US" altLang="zh-CN" dirty="0"/>
              <a:t>.</a:t>
            </a:r>
            <a:r>
              <a:rPr lang="zh-CN" altLang="en-US" dirty="0"/>
              <a:t>我们将会为我们的模板添加一些静态媒体</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2316118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为了设置静态媒体</a:t>
            </a:r>
            <a:r>
              <a:rPr lang="en-US" altLang="zh-CN" dirty="0"/>
              <a:t>,</a:t>
            </a:r>
            <a:r>
              <a:rPr lang="zh-CN" altLang="en-US" dirty="0"/>
              <a:t>你需要设立存储它们的目录</a:t>
            </a:r>
            <a:r>
              <a:rPr lang="en-US" altLang="zh-CN" dirty="0"/>
              <a:t>.</a:t>
            </a:r>
            <a:r>
              <a:rPr lang="zh-CN" altLang="en-US" dirty="0"/>
              <a:t>在你的项目目录</a:t>
            </a:r>
            <a:r>
              <a:rPr lang="en-US" altLang="zh-CN" dirty="0"/>
              <a:t>(</a:t>
            </a:r>
            <a:r>
              <a:rPr lang="zh-CN" altLang="en-US" dirty="0"/>
              <a:t>例如</a:t>
            </a:r>
            <a:r>
              <a:rPr lang="en-US" altLang="zh-CN" dirty="0"/>
              <a:t>&lt;workspace&gt;/</a:t>
            </a:r>
            <a:r>
              <a:rPr lang="en-US" altLang="zh-CN" dirty="0" err="1"/>
              <a:t>tango_with_django_project</a:t>
            </a:r>
            <a:r>
              <a:rPr lang="en-US" altLang="zh-CN" dirty="0"/>
              <a:t>/),</a:t>
            </a:r>
            <a:r>
              <a:rPr lang="zh-CN" altLang="en-US" dirty="0"/>
              <a:t>创建叫做</a:t>
            </a:r>
            <a:r>
              <a:rPr lang="en-US" altLang="zh-CN" dirty="0"/>
              <a:t>static</a:t>
            </a:r>
            <a:r>
              <a:rPr lang="zh-CN" altLang="en-US" dirty="0"/>
              <a:t>的目录</a:t>
            </a:r>
            <a:r>
              <a:rPr lang="en-US" altLang="zh-CN" dirty="0"/>
              <a:t>.</a:t>
            </a:r>
            <a:r>
              <a:rPr lang="zh-CN" altLang="en-US" dirty="0"/>
              <a:t>在</a:t>
            </a:r>
            <a:r>
              <a:rPr lang="en-US" altLang="zh-CN" dirty="0"/>
              <a:t>static</a:t>
            </a:r>
            <a:r>
              <a:rPr lang="zh-CN" altLang="en-US" dirty="0"/>
              <a:t>里再创建一个</a:t>
            </a:r>
            <a:r>
              <a:rPr lang="en-US" altLang="zh-CN" dirty="0" smtClean="0"/>
              <a:t>images</a:t>
            </a:r>
            <a:r>
              <a:rPr lang="zh-CN" altLang="en-US" dirty="0"/>
              <a:t>目录</a:t>
            </a:r>
            <a:r>
              <a:rPr lang="en-US" altLang="zh-CN" dirty="0" smtClean="0"/>
              <a:t>.</a:t>
            </a:r>
          </a:p>
          <a:p>
            <a:pPr marL="342900" indent="-342900">
              <a:buFont typeface="Wingdings" panose="05000000000000000000" pitchFamily="2" charset="2"/>
              <a:buChar char="l"/>
            </a:pPr>
            <a:r>
              <a:rPr lang="zh-CN" altLang="en-US" dirty="0"/>
              <a:t>现在在</a:t>
            </a:r>
            <a:r>
              <a:rPr lang="en-US" altLang="zh-CN" dirty="0"/>
              <a:t>static/images</a:t>
            </a:r>
            <a:r>
              <a:rPr lang="zh-CN" altLang="en-US" dirty="0"/>
              <a:t>目录里放置一个图片</a:t>
            </a:r>
            <a:r>
              <a:rPr lang="en-US" altLang="zh-CN" dirty="0"/>
              <a:t>.</a:t>
            </a:r>
            <a:r>
              <a:rPr lang="zh-CN" altLang="en-US" dirty="0"/>
              <a:t>如下图所示我们选择一张变色龙的图案来做我们项目的吉祥物</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014" y="3356992"/>
            <a:ext cx="4960066" cy="3243897"/>
          </a:xfrm>
          <a:prstGeom prst="rect">
            <a:avLst/>
          </a:prstGeom>
        </p:spPr>
      </p:pic>
    </p:spTree>
    <p:extLst>
      <p:ext uri="{BB962C8B-B14F-4D97-AF65-F5344CB8AC3E}">
        <p14:creationId xmlns:p14="http://schemas.microsoft.com/office/powerpoint/2010/main" val="4281611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就像先前</a:t>
            </a:r>
            <a:r>
              <a:rPr lang="en-US" altLang="zh-CN" dirty="0"/>
              <a:t>`templates</a:t>
            </a:r>
            <a:r>
              <a:rPr lang="zh-CN" altLang="en-US" dirty="0"/>
              <a:t>目录一样我们需要告诉</a:t>
            </a:r>
            <a:r>
              <a:rPr lang="en-US" altLang="zh-CN" dirty="0"/>
              <a:t>Django</a:t>
            </a:r>
            <a:r>
              <a:rPr lang="zh-CN" altLang="en-US" dirty="0"/>
              <a:t>我们创建了</a:t>
            </a:r>
            <a:r>
              <a:rPr lang="en-US" altLang="zh-CN" dirty="0"/>
              <a:t>static</a:t>
            </a:r>
            <a:r>
              <a:rPr lang="zh-CN" altLang="en-US" dirty="0"/>
              <a:t>目录</a:t>
            </a:r>
            <a:r>
              <a:rPr lang="en-US" altLang="zh-CN" dirty="0"/>
              <a:t>.</a:t>
            </a:r>
          </a:p>
          <a:p>
            <a:pPr marL="342900" indent="-342900">
              <a:buFont typeface="Wingdings" panose="05000000000000000000" pitchFamily="2" charset="2"/>
              <a:buChar char="l"/>
            </a:pPr>
            <a:r>
              <a:rPr lang="zh-CN" altLang="en-US" dirty="0" smtClean="0"/>
              <a:t>在</a:t>
            </a:r>
            <a:r>
              <a:rPr lang="en-US" altLang="zh-CN" dirty="0"/>
              <a:t>settings.py</a:t>
            </a:r>
            <a:r>
              <a:rPr lang="zh-CN" altLang="en-US" dirty="0"/>
              <a:t>文件</a:t>
            </a:r>
            <a:r>
              <a:rPr lang="en-US" altLang="zh-CN" dirty="0"/>
              <a:t>,</a:t>
            </a:r>
            <a:r>
              <a:rPr lang="zh-CN" altLang="en-US" dirty="0"/>
              <a:t>我们需要更新两个变量</a:t>
            </a:r>
            <a:r>
              <a:rPr lang="en-US" altLang="zh-CN" dirty="0"/>
              <a:t>STATIC_URL</a:t>
            </a:r>
            <a:r>
              <a:rPr lang="zh-CN" altLang="en-US" dirty="0"/>
              <a:t>和</a:t>
            </a:r>
            <a:r>
              <a:rPr lang="en-US" altLang="zh-CN" dirty="0"/>
              <a:t>STATICFILES_DIRS</a:t>
            </a:r>
            <a:r>
              <a:rPr lang="zh-CN" altLang="en-US" dirty="0"/>
              <a:t>元组</a:t>
            </a:r>
            <a:r>
              <a:rPr lang="en-US" altLang="zh-CN" dirty="0"/>
              <a:t>,</a:t>
            </a:r>
            <a:r>
              <a:rPr lang="zh-CN" altLang="en-US" dirty="0"/>
              <a:t>像下面一样创建一个储存静态目录</a:t>
            </a:r>
            <a:r>
              <a:rPr lang="en-US" altLang="zh-CN" dirty="0"/>
              <a:t>(STATIC_PATH)</a:t>
            </a:r>
            <a:r>
              <a:rPr lang="zh-CN" altLang="en-US" dirty="0"/>
              <a:t>的变量</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1403648" y="3501008"/>
            <a:ext cx="7128792" cy="2308324"/>
          </a:xfrm>
          <a:prstGeom prst="rect">
            <a:avLst/>
          </a:prstGeom>
        </p:spPr>
        <p:txBody>
          <a:bodyPr wrap="square">
            <a:spAutoFit/>
          </a:bodyPr>
          <a:lstStyle/>
          <a:p>
            <a:r>
              <a:rPr lang="en-US" altLang="zh-CN" b="1" dirty="0">
                <a:solidFill>
                  <a:srgbClr val="333333"/>
                </a:solidFill>
                <a:latin typeface="Menlo"/>
              </a:rPr>
              <a:t>STATIC_PATH</a:t>
            </a:r>
            <a:r>
              <a:rPr lang="en-US" altLang="zh-CN" dirty="0">
                <a:solidFill>
                  <a:srgbClr val="333333"/>
                </a:solidFill>
                <a:latin typeface="Menlo"/>
              </a:rPr>
              <a:t> = </a:t>
            </a:r>
            <a:r>
              <a:rPr lang="en-US" altLang="zh-CN" dirty="0" err="1">
                <a:solidFill>
                  <a:srgbClr val="333333"/>
                </a:solidFill>
                <a:latin typeface="Menlo"/>
              </a:rPr>
              <a:t>os.path.join</a:t>
            </a:r>
            <a:r>
              <a:rPr lang="en-US" altLang="zh-CN" dirty="0">
                <a:solidFill>
                  <a:srgbClr val="333333"/>
                </a:solidFill>
                <a:latin typeface="Menlo"/>
              </a:rPr>
              <a:t>(</a:t>
            </a:r>
            <a:r>
              <a:rPr lang="en-US" altLang="zh-CN" dirty="0" err="1">
                <a:solidFill>
                  <a:srgbClr val="333333"/>
                </a:solidFill>
                <a:latin typeface="Menlo"/>
              </a:rPr>
              <a:t>BASE_DIR,</a:t>
            </a:r>
            <a:r>
              <a:rPr lang="en-US" altLang="zh-CN" dirty="0" err="1">
                <a:solidFill>
                  <a:srgbClr val="DD1144"/>
                </a:solidFill>
                <a:latin typeface="Menlo"/>
              </a:rPr>
              <a:t>'static</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STATIC_URL </a:t>
            </a:r>
            <a:r>
              <a:rPr lang="en-US" altLang="zh-CN" dirty="0">
                <a:solidFill>
                  <a:srgbClr val="333333"/>
                </a:solidFill>
                <a:latin typeface="Menlo"/>
              </a:rPr>
              <a:t>= </a:t>
            </a:r>
            <a:r>
              <a:rPr lang="en-US" altLang="zh-CN" dirty="0">
                <a:solidFill>
                  <a:srgbClr val="DD1144"/>
                </a:solidFill>
                <a:latin typeface="Menlo"/>
              </a:rPr>
              <a:t>'/static/'</a:t>
            </a:r>
            <a:r>
              <a:rPr lang="en-US" altLang="zh-CN" dirty="0">
                <a:solidFill>
                  <a:srgbClr val="333333"/>
                </a:solidFill>
                <a:latin typeface="Menlo"/>
              </a:rPr>
              <a:t> </a:t>
            </a:r>
            <a:r>
              <a:rPr lang="en-US" altLang="zh-CN" i="1" dirty="0">
                <a:solidFill>
                  <a:srgbClr val="999988"/>
                </a:solidFill>
                <a:latin typeface="Menlo"/>
              </a:rPr>
              <a:t># You may find this is already defined as such.</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STATICFILES_DIRS </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STATIC_PATH</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1818477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r>
              <a:rPr lang="zh-CN" altLang="en-US" dirty="0"/>
              <a:t>现在你已经为你的</a:t>
            </a:r>
            <a:r>
              <a:rPr lang="en-US" altLang="zh-CN" dirty="0"/>
              <a:t>Django</a:t>
            </a:r>
            <a:r>
              <a:rPr lang="zh-CN" altLang="en-US" dirty="0"/>
              <a:t>项目设置了静态媒体</a:t>
            </a:r>
            <a:r>
              <a:rPr lang="en-US" altLang="zh-CN" dirty="0"/>
              <a:t>,</a:t>
            </a:r>
            <a:r>
              <a:rPr lang="zh-CN" altLang="en-US" dirty="0"/>
              <a:t>你可以在你的模板里加入这些</a:t>
            </a:r>
            <a:r>
              <a:rPr lang="zh-CN" altLang="en-US" dirty="0" smtClean="0"/>
              <a:t>媒体。回到</a:t>
            </a:r>
            <a:r>
              <a:rPr lang="en-US" altLang="zh-CN" dirty="0" smtClean="0"/>
              <a:t>index.html</a:t>
            </a:r>
            <a:r>
              <a:rPr lang="zh-CN" altLang="en-US" dirty="0" smtClean="0"/>
              <a:t>文件中</a:t>
            </a:r>
            <a:endParaRPr lang="en-US" altLang="zh-CN"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5" name="矩形 4"/>
          <p:cNvSpPr/>
          <p:nvPr/>
        </p:nvSpPr>
        <p:spPr>
          <a:xfrm>
            <a:off x="236204" y="1916832"/>
            <a:ext cx="8800292" cy="4247317"/>
          </a:xfrm>
          <a:prstGeom prst="rect">
            <a:avLst/>
          </a:prstGeom>
        </p:spPr>
        <p:txBody>
          <a:bodyPr wrap="square">
            <a:spAutoFit/>
          </a:bodyPr>
          <a:lstStyle/>
          <a:p>
            <a:r>
              <a:rPr lang="en-US" altLang="zh-CN" b="1" dirty="0">
                <a:solidFill>
                  <a:srgbClr val="999999"/>
                </a:solidFill>
                <a:latin typeface="Menlo"/>
              </a:rPr>
              <a:t>&lt;!DOCTYPE html</a:t>
            </a:r>
            <a:r>
              <a:rPr lang="en-US" altLang="zh-CN" b="1" dirty="0" smtClean="0">
                <a:solidFill>
                  <a:srgbClr val="999999"/>
                </a:solidFill>
                <a:latin typeface="Menlo"/>
              </a:rPr>
              <a:t>&gt;</a:t>
            </a:r>
          </a:p>
          <a:p>
            <a:r>
              <a:rPr lang="en-US" altLang="zh-CN" b="1" dirty="0">
                <a:solidFill>
                  <a:srgbClr val="999999"/>
                </a:solidFill>
                <a:latin typeface="Menlo"/>
              </a:rPr>
              <a:t>{% load </a:t>
            </a:r>
            <a:r>
              <a:rPr lang="en-US" altLang="zh-CN" b="1" dirty="0" err="1">
                <a:solidFill>
                  <a:srgbClr val="999999"/>
                </a:solidFill>
                <a:latin typeface="Menlo"/>
              </a:rPr>
              <a:t>staticfiles</a:t>
            </a:r>
            <a:r>
              <a:rPr lang="en-US" altLang="zh-CN" b="1" dirty="0">
                <a:solidFill>
                  <a:srgbClr val="999999"/>
                </a:solidFill>
                <a:latin typeface="Menlo"/>
              </a:rPr>
              <a:t> %} &lt;!-- New line --&gt;</a:t>
            </a:r>
          </a:p>
          <a:p>
            <a:r>
              <a:rPr lang="en-US" altLang="zh-CN" dirty="0" smtClean="0">
                <a:solidFill>
                  <a:srgbClr val="333333"/>
                </a:solidFill>
                <a:latin typeface="Menlo"/>
              </a:rPr>
              <a:t> </a:t>
            </a: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err="1">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err="1">
                <a:solidFill>
                  <a:srgbClr val="333333"/>
                </a:solidFill>
                <a:latin typeface="Menlo"/>
              </a:rPr>
              <a:t>Rango</a:t>
            </a:r>
            <a:r>
              <a:rPr lang="en-US" altLang="zh-CN" dirty="0">
                <a:solidFill>
                  <a:srgbClr val="333333"/>
                </a:solidFill>
                <a:latin typeface="Menlo"/>
              </a:rPr>
              <a:t> says...</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hello </a:t>
            </a:r>
            <a:r>
              <a:rPr lang="en-US" altLang="zh-CN" dirty="0">
                <a:solidFill>
                  <a:srgbClr val="333333"/>
                </a:solidFill>
                <a:latin typeface="Menlo"/>
              </a:rPr>
              <a:t>world! </a:t>
            </a:r>
            <a:r>
              <a:rPr lang="en-US" altLang="zh-CN" dirty="0">
                <a:solidFill>
                  <a:srgbClr val="000080"/>
                </a:solidFill>
                <a:latin typeface="Menlo"/>
              </a:rPr>
              <a:t>&lt;strong&gt;</a:t>
            </a:r>
            <a:r>
              <a:rPr lang="en-US" altLang="zh-CN" dirty="0">
                <a:solidFill>
                  <a:srgbClr val="333333"/>
                </a:solidFill>
                <a:latin typeface="Menlo"/>
              </a:rPr>
              <a:t>{{ </a:t>
            </a:r>
            <a:r>
              <a:rPr lang="en-US" altLang="zh-CN" b="1" dirty="0" err="1">
                <a:solidFill>
                  <a:srgbClr val="FF0000"/>
                </a:solidFill>
                <a:latin typeface="Menlo"/>
              </a:rPr>
              <a:t>boldmessage</a:t>
            </a:r>
            <a:r>
              <a:rPr lang="en-US" altLang="zh-CN" dirty="0">
                <a:solidFill>
                  <a:srgbClr val="333333"/>
                </a:solidFill>
                <a:latin typeface="Menlo"/>
              </a:rPr>
              <a:t> }}</a:t>
            </a:r>
            <a:r>
              <a:rPr lang="en-US" altLang="zh-CN" dirty="0">
                <a:solidFill>
                  <a:srgbClr val="000080"/>
                </a:solidFill>
                <a:latin typeface="Menlo"/>
              </a:rPr>
              <a:t>&lt;/strong&gt;&lt;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&lt;</a:t>
            </a:r>
            <a:r>
              <a:rPr lang="en-US" altLang="zh-CN" dirty="0" err="1">
                <a:solidFill>
                  <a:srgbClr val="333333"/>
                </a:solidFill>
                <a:latin typeface="Menlo"/>
              </a:rPr>
              <a:t>img</a:t>
            </a:r>
            <a:r>
              <a:rPr lang="en-US" altLang="zh-CN" dirty="0">
                <a:solidFill>
                  <a:srgbClr val="333333"/>
                </a:solidFill>
                <a:latin typeface="Menlo"/>
              </a:rPr>
              <a:t> </a:t>
            </a:r>
            <a:r>
              <a:rPr lang="en-US" altLang="zh-CN" dirty="0" err="1">
                <a:solidFill>
                  <a:srgbClr val="333333"/>
                </a:solidFill>
                <a:latin typeface="Menlo"/>
              </a:rPr>
              <a:t>src</a:t>
            </a:r>
            <a:r>
              <a:rPr lang="en-US" altLang="zh-CN" dirty="0">
                <a:solidFill>
                  <a:srgbClr val="333333"/>
                </a:solidFill>
                <a:latin typeface="Menlo"/>
              </a:rPr>
              <a:t>="{% static "images/rango.jpg" %}" alt="Picture of </a:t>
            </a:r>
            <a:r>
              <a:rPr lang="en-US" altLang="zh-CN" dirty="0" err="1">
                <a:solidFill>
                  <a:srgbClr val="333333"/>
                </a:solidFill>
                <a:latin typeface="Menlo"/>
              </a:rPr>
              <a:t>Rango</a:t>
            </a:r>
            <a:r>
              <a:rPr lang="en-US" altLang="zh-CN" dirty="0">
                <a:solidFill>
                  <a:srgbClr val="333333"/>
                </a:solidFill>
                <a:latin typeface="Menlo"/>
              </a:rPr>
              <a:t>" /&gt; &lt;!-- New line --&gt;</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1308721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好了</a:t>
            </a:r>
            <a:r>
              <a:rPr lang="en-US" altLang="zh-CN" dirty="0"/>
              <a:t>,</a:t>
            </a:r>
            <a:r>
              <a:rPr lang="zh-CN" altLang="en-US" dirty="0"/>
              <a:t>让我们再次运行</a:t>
            </a:r>
            <a:r>
              <a:rPr lang="en-US" altLang="zh-CN" dirty="0"/>
              <a:t>Django</a:t>
            </a:r>
            <a:r>
              <a:rPr lang="zh-CN" altLang="en-US" dirty="0"/>
              <a:t>服务访问</a:t>
            </a:r>
            <a:r>
              <a:rPr lang="en-US" altLang="zh-CN" dirty="0"/>
              <a:t>http://127.0.0.1:8000/rango.</a:t>
            </a:r>
            <a:r>
              <a:rPr lang="zh-CN" altLang="en-US" dirty="0"/>
              <a:t>幸运的话可以看到下图</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84" y="2132856"/>
            <a:ext cx="8460432" cy="4823101"/>
          </a:xfrm>
          <a:prstGeom prst="rect">
            <a:avLst/>
          </a:prstGeom>
        </p:spPr>
      </p:pic>
    </p:spTree>
    <p:extLst>
      <p:ext uri="{BB962C8B-B14F-4D97-AF65-F5344CB8AC3E}">
        <p14:creationId xmlns:p14="http://schemas.microsoft.com/office/powerpoint/2010/main" val="209918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1124744"/>
            <a:ext cx="8229600" cy="4857403"/>
          </a:xfrm>
        </p:spPr>
        <p:txBody>
          <a:bodyPr>
            <a:normAutofit/>
          </a:bodyPr>
          <a:lstStyle/>
          <a:p>
            <a:pPr marL="342900" indent="-342900">
              <a:buFont typeface="Wingdings" panose="05000000000000000000" pitchFamily="2" charset="2"/>
              <a:buChar char="l"/>
            </a:pPr>
            <a:r>
              <a:rPr lang="zh-CN" altLang="en-US" sz="2000" dirty="0"/>
              <a:t>当你希望在模板里使用静态媒体你需要调用</a:t>
            </a:r>
            <a:r>
              <a:rPr lang="en-US" altLang="zh-CN" sz="2000" dirty="0"/>
              <a:t>{% static %}</a:t>
            </a:r>
            <a:r>
              <a:rPr lang="zh-CN" altLang="en-US" sz="2000" dirty="0"/>
              <a:t>函数</a:t>
            </a:r>
            <a:r>
              <a:rPr lang="en-US" altLang="zh-CN" sz="2000" dirty="0"/>
              <a:t>.</a:t>
            </a:r>
            <a:r>
              <a:rPr lang="zh-CN" altLang="en-US" sz="2000" dirty="0"/>
              <a:t>下面的代码将展示给你如何在你的模板里添加</a:t>
            </a:r>
            <a:r>
              <a:rPr lang="en-US" altLang="zh-CN" sz="2000" dirty="0" err="1"/>
              <a:t>Javascript,CSS</a:t>
            </a:r>
            <a:r>
              <a:rPr lang="zh-CN" altLang="en-US" sz="2000" dirty="0"/>
              <a:t>和图片</a:t>
            </a:r>
            <a:r>
              <a:rPr lang="en-US" altLang="zh-CN" sz="2000" dirty="0"/>
              <a:t>.</a:t>
            </a:r>
            <a:endParaRPr lang="zh-CN" altLang="en-US" sz="2000"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
        <p:nvSpPr>
          <p:cNvPr id="4" name="矩形 3"/>
          <p:cNvSpPr/>
          <p:nvPr/>
        </p:nvSpPr>
        <p:spPr>
          <a:xfrm>
            <a:off x="419560" y="1988840"/>
            <a:ext cx="8800292" cy="4401205"/>
          </a:xfrm>
          <a:prstGeom prst="rect">
            <a:avLst/>
          </a:prstGeom>
        </p:spPr>
        <p:txBody>
          <a:bodyPr wrap="square">
            <a:spAutoFit/>
          </a:bodyPr>
          <a:lstStyle/>
          <a:p>
            <a:r>
              <a:rPr lang="en-US" altLang="zh-CN" sz="1600" b="1" dirty="0">
                <a:solidFill>
                  <a:srgbClr val="999999"/>
                </a:solidFill>
                <a:latin typeface="Menlo"/>
              </a:rPr>
              <a:t>&lt;!DOCTYPE html</a:t>
            </a:r>
            <a:r>
              <a:rPr lang="en-US" altLang="zh-CN" sz="1600" b="1" dirty="0" smtClean="0">
                <a:solidFill>
                  <a:srgbClr val="999999"/>
                </a:solidFill>
                <a:latin typeface="Menlo"/>
              </a:rPr>
              <a:t>&gt;</a:t>
            </a:r>
          </a:p>
          <a:p>
            <a:r>
              <a:rPr lang="en-US" altLang="zh-CN" sz="1600" b="1" dirty="0">
                <a:solidFill>
                  <a:srgbClr val="999999"/>
                </a:solidFill>
                <a:latin typeface="Menlo"/>
              </a:rPr>
              <a:t>{% load </a:t>
            </a:r>
            <a:r>
              <a:rPr lang="en-US" altLang="zh-CN" sz="1600" b="1" dirty="0" err="1">
                <a:solidFill>
                  <a:srgbClr val="999999"/>
                </a:solidFill>
                <a:latin typeface="Menlo"/>
              </a:rPr>
              <a:t>staticfiles</a:t>
            </a:r>
            <a:r>
              <a:rPr lang="en-US" altLang="zh-CN" sz="1600" b="1" dirty="0">
                <a:solidFill>
                  <a:srgbClr val="999999"/>
                </a:solidFill>
                <a:latin typeface="Menlo"/>
              </a:rPr>
              <a:t> %} &lt;!-- New line --&gt;</a:t>
            </a:r>
          </a:p>
          <a:p>
            <a:r>
              <a:rPr lang="en-US" altLang="zh-CN" sz="1600" dirty="0" smtClean="0">
                <a:solidFill>
                  <a:srgbClr val="333333"/>
                </a:solidFill>
                <a:latin typeface="Menlo"/>
              </a:rPr>
              <a:t> </a:t>
            </a:r>
          </a:p>
          <a:p>
            <a:r>
              <a:rPr lang="en-US" altLang="zh-CN" sz="1600" dirty="0" smtClean="0">
                <a:solidFill>
                  <a:srgbClr val="000080"/>
                </a:solidFill>
                <a:latin typeface="Menlo"/>
              </a:rPr>
              <a:t>&lt;</a:t>
            </a:r>
            <a:r>
              <a:rPr lang="en-US" altLang="zh-CN" sz="1600" dirty="0">
                <a:solidFill>
                  <a:srgbClr val="000080"/>
                </a:solidFill>
                <a:latin typeface="Menlo"/>
              </a:rPr>
              <a:t>html&gt;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head&gt;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title&gt;</a:t>
            </a:r>
            <a:r>
              <a:rPr lang="en-US" altLang="zh-CN" sz="1600" dirty="0" err="1">
                <a:solidFill>
                  <a:srgbClr val="333333"/>
                </a:solidFill>
                <a:latin typeface="Menlo"/>
              </a:rPr>
              <a:t>Rango</a:t>
            </a:r>
            <a:r>
              <a:rPr lang="en-US" altLang="zh-CN" sz="1600" dirty="0">
                <a:solidFill>
                  <a:srgbClr val="000080"/>
                </a:solidFill>
                <a:latin typeface="Menlo"/>
              </a:rPr>
              <a:t>&lt;/title</a:t>
            </a:r>
            <a:r>
              <a:rPr lang="en-US" altLang="zh-CN" sz="1600" dirty="0" smtClean="0">
                <a:solidFill>
                  <a:srgbClr val="000080"/>
                </a:solidFill>
                <a:latin typeface="Menlo"/>
              </a:rPr>
              <a:t>&gt;</a:t>
            </a:r>
            <a:endParaRPr lang="en-US" altLang="zh-CN" sz="1600" dirty="0">
              <a:solidFill>
                <a:srgbClr val="333333"/>
              </a:solidFill>
              <a:latin typeface="Menlo"/>
            </a:endParaRPr>
          </a:p>
          <a:p>
            <a:r>
              <a:rPr lang="en-US" altLang="zh-CN" sz="1600" dirty="0">
                <a:solidFill>
                  <a:srgbClr val="333333"/>
                </a:solidFill>
                <a:latin typeface="Menlo"/>
              </a:rPr>
              <a:t>    </a:t>
            </a:r>
            <a:r>
              <a:rPr lang="en-US" altLang="zh-CN" sz="1600" u="sng" dirty="0">
                <a:solidFill>
                  <a:srgbClr val="333333"/>
                </a:solidFill>
                <a:latin typeface="Menlo"/>
              </a:rPr>
              <a:t>&lt;link </a:t>
            </a:r>
            <a:r>
              <a:rPr lang="en-US" altLang="zh-CN" sz="1600" u="sng" dirty="0" err="1">
                <a:solidFill>
                  <a:srgbClr val="333333"/>
                </a:solidFill>
                <a:latin typeface="Menlo"/>
              </a:rPr>
              <a:t>rel</a:t>
            </a:r>
            <a:r>
              <a:rPr lang="en-US" altLang="zh-CN" sz="1600" u="sng" dirty="0">
                <a:solidFill>
                  <a:srgbClr val="333333"/>
                </a:solidFill>
                <a:latin typeface="Menlo"/>
              </a:rPr>
              <a:t>="stylesheet" </a:t>
            </a:r>
            <a:r>
              <a:rPr lang="en-US" altLang="zh-CN" sz="1600" u="sng" dirty="0" err="1">
                <a:solidFill>
                  <a:srgbClr val="333333"/>
                </a:solidFill>
                <a:latin typeface="Menlo"/>
              </a:rPr>
              <a:t>href</a:t>
            </a:r>
            <a:r>
              <a:rPr lang="en-US" altLang="zh-CN" sz="1600" u="sng" dirty="0">
                <a:solidFill>
                  <a:srgbClr val="333333"/>
                </a:solidFill>
                <a:latin typeface="Menlo"/>
              </a:rPr>
              <a:t>="{% static "</a:t>
            </a:r>
            <a:r>
              <a:rPr lang="en-US" altLang="zh-CN" sz="1600" u="sng" dirty="0" err="1">
                <a:solidFill>
                  <a:srgbClr val="333333"/>
                </a:solidFill>
                <a:latin typeface="Menlo"/>
              </a:rPr>
              <a:t>css</a:t>
            </a:r>
            <a:r>
              <a:rPr lang="en-US" altLang="zh-CN" sz="1600" u="sng" dirty="0">
                <a:solidFill>
                  <a:srgbClr val="333333"/>
                </a:solidFill>
                <a:latin typeface="Menlo"/>
              </a:rPr>
              <a:t>/base.css" %}" /&gt; &lt;!-- CSS --&gt;</a:t>
            </a:r>
          </a:p>
          <a:p>
            <a:r>
              <a:rPr lang="en-US" altLang="zh-CN" sz="1600" dirty="0">
                <a:solidFill>
                  <a:srgbClr val="333333"/>
                </a:solidFill>
                <a:latin typeface="Menlo"/>
              </a:rPr>
              <a:t>    </a:t>
            </a:r>
            <a:r>
              <a:rPr lang="en-US" altLang="zh-CN" sz="1600" u="sng" dirty="0" smtClean="0">
                <a:solidFill>
                  <a:srgbClr val="333333"/>
                </a:solidFill>
                <a:latin typeface="Menlo"/>
              </a:rPr>
              <a:t>&lt;</a:t>
            </a:r>
            <a:r>
              <a:rPr lang="en-US" altLang="zh-CN" sz="1600" u="sng" dirty="0">
                <a:solidFill>
                  <a:srgbClr val="333333"/>
                </a:solidFill>
                <a:latin typeface="Menlo"/>
              </a:rPr>
              <a:t>script </a:t>
            </a:r>
            <a:r>
              <a:rPr lang="en-US" altLang="zh-CN" sz="1600" u="sng" dirty="0" err="1">
                <a:solidFill>
                  <a:srgbClr val="333333"/>
                </a:solidFill>
                <a:latin typeface="Menlo"/>
              </a:rPr>
              <a:t>src</a:t>
            </a:r>
            <a:r>
              <a:rPr lang="en-US" altLang="zh-CN" sz="1600" u="sng" dirty="0">
                <a:solidFill>
                  <a:srgbClr val="333333"/>
                </a:solidFill>
                <a:latin typeface="Menlo"/>
              </a:rPr>
              <a:t>="{% static "</a:t>
            </a:r>
            <a:r>
              <a:rPr lang="en-US" altLang="zh-CN" sz="1600" u="sng" dirty="0" err="1">
                <a:solidFill>
                  <a:srgbClr val="333333"/>
                </a:solidFill>
                <a:latin typeface="Menlo"/>
              </a:rPr>
              <a:t>js</a:t>
            </a:r>
            <a:r>
              <a:rPr lang="en-US" altLang="zh-CN" sz="1600" u="sng" dirty="0">
                <a:solidFill>
                  <a:srgbClr val="333333"/>
                </a:solidFill>
                <a:latin typeface="Menlo"/>
              </a:rPr>
              <a:t>/jquery.js" %}"&gt;&lt;/script&gt; &lt;!-- JavaScript --&gt;</a:t>
            </a:r>
            <a:endParaRPr lang="en-US" altLang="zh-CN" sz="1600" u="sng"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head&gt;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body&gt;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h1&gt;</a:t>
            </a:r>
            <a:r>
              <a:rPr lang="en-US" altLang="zh-CN" sz="1600" dirty="0" err="1">
                <a:solidFill>
                  <a:srgbClr val="333333"/>
                </a:solidFill>
                <a:latin typeface="Menlo"/>
              </a:rPr>
              <a:t>Rango</a:t>
            </a:r>
            <a:r>
              <a:rPr lang="en-US" altLang="zh-CN" sz="1600" dirty="0">
                <a:solidFill>
                  <a:srgbClr val="333333"/>
                </a:solidFill>
                <a:latin typeface="Menlo"/>
              </a:rPr>
              <a:t> says...</a:t>
            </a:r>
            <a:r>
              <a:rPr lang="en-US" altLang="zh-CN" sz="1600" dirty="0">
                <a:solidFill>
                  <a:srgbClr val="000080"/>
                </a:solidFill>
                <a:latin typeface="Menlo"/>
              </a:rPr>
              <a:t>&lt;/h1&gt;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hello </a:t>
            </a:r>
            <a:r>
              <a:rPr lang="en-US" altLang="zh-CN" sz="1600" dirty="0">
                <a:solidFill>
                  <a:srgbClr val="333333"/>
                </a:solidFill>
                <a:latin typeface="Menlo"/>
              </a:rPr>
              <a:t>world! </a:t>
            </a:r>
            <a:r>
              <a:rPr lang="en-US" altLang="zh-CN" sz="1600" dirty="0">
                <a:solidFill>
                  <a:srgbClr val="000080"/>
                </a:solidFill>
                <a:latin typeface="Menlo"/>
              </a:rPr>
              <a:t>&lt;strong&gt;</a:t>
            </a:r>
            <a:r>
              <a:rPr lang="en-US" altLang="zh-CN" sz="1600" dirty="0">
                <a:solidFill>
                  <a:srgbClr val="333333"/>
                </a:solidFill>
                <a:latin typeface="Menlo"/>
              </a:rPr>
              <a:t>{{ </a:t>
            </a:r>
            <a:r>
              <a:rPr lang="en-US" altLang="zh-CN" sz="1600" b="1" dirty="0" err="1">
                <a:solidFill>
                  <a:srgbClr val="FF0000"/>
                </a:solidFill>
                <a:latin typeface="Menlo"/>
              </a:rPr>
              <a:t>boldmessage</a:t>
            </a:r>
            <a:r>
              <a:rPr lang="en-US" altLang="zh-CN" sz="1600" dirty="0">
                <a:solidFill>
                  <a:srgbClr val="333333"/>
                </a:solidFill>
                <a:latin typeface="Menlo"/>
              </a:rPr>
              <a:t> }}</a:t>
            </a:r>
            <a:r>
              <a:rPr lang="en-US" altLang="zh-CN" sz="1600" dirty="0">
                <a:solidFill>
                  <a:srgbClr val="000080"/>
                </a:solidFill>
                <a:latin typeface="Menlo"/>
              </a:rPr>
              <a:t>&lt;/strong&gt;&lt;</a:t>
            </a:r>
            <a:r>
              <a:rPr lang="en-US" altLang="zh-CN" sz="1600" dirty="0" err="1">
                <a:solidFill>
                  <a:srgbClr val="000080"/>
                </a:solidFill>
                <a:latin typeface="Menlo"/>
              </a:rPr>
              <a:t>br</a:t>
            </a:r>
            <a:r>
              <a:rPr lang="en-US" altLang="zh-CN" sz="1600" dirty="0">
                <a:solidFill>
                  <a:srgbClr val="000080"/>
                </a:solidFill>
                <a:latin typeface="Menlo"/>
              </a:rPr>
              <a:t> /&gt;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a </a:t>
            </a:r>
            <a:r>
              <a:rPr lang="en-US" altLang="zh-CN" sz="1600" dirty="0" err="1">
                <a:solidFill>
                  <a:srgbClr val="008080"/>
                </a:solidFill>
                <a:latin typeface="Menlo"/>
              </a:rPr>
              <a:t>href</a:t>
            </a:r>
            <a:r>
              <a:rPr lang="en-US" altLang="zh-CN" sz="1600" dirty="0">
                <a:solidFill>
                  <a:srgbClr val="000080"/>
                </a:solidFill>
                <a:latin typeface="Menlo"/>
              </a:rPr>
              <a:t>=</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/about/"</a:t>
            </a:r>
            <a:r>
              <a:rPr lang="en-US" altLang="zh-CN" sz="1600" dirty="0">
                <a:solidFill>
                  <a:srgbClr val="000080"/>
                </a:solidFill>
                <a:latin typeface="Menlo"/>
              </a:rPr>
              <a:t>&gt;</a:t>
            </a:r>
            <a:r>
              <a:rPr lang="en-US" altLang="zh-CN" sz="1600" dirty="0">
                <a:solidFill>
                  <a:srgbClr val="333333"/>
                </a:solidFill>
                <a:latin typeface="Menlo"/>
              </a:rPr>
              <a:t>About</a:t>
            </a:r>
            <a:r>
              <a:rPr lang="en-US" altLang="zh-CN" sz="1600" dirty="0">
                <a:solidFill>
                  <a:srgbClr val="000080"/>
                </a:solidFill>
                <a:latin typeface="Menlo"/>
              </a:rPr>
              <a:t>&lt;/a&gt;&lt;</a:t>
            </a:r>
            <a:r>
              <a:rPr lang="en-US" altLang="zh-CN" sz="1600" dirty="0" err="1">
                <a:solidFill>
                  <a:srgbClr val="000080"/>
                </a:solidFill>
                <a:latin typeface="Menlo"/>
              </a:rPr>
              <a:t>br</a:t>
            </a:r>
            <a:r>
              <a:rPr lang="en-US" altLang="zh-CN" sz="1600" dirty="0">
                <a:solidFill>
                  <a:srgbClr val="000080"/>
                </a:solidFill>
                <a:latin typeface="Menlo"/>
              </a:rPr>
              <a:t> /&gt;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&lt;</a:t>
            </a:r>
            <a:r>
              <a:rPr lang="en-US" altLang="zh-CN" sz="1600" dirty="0" err="1">
                <a:solidFill>
                  <a:srgbClr val="333333"/>
                </a:solidFill>
                <a:latin typeface="Menlo"/>
              </a:rPr>
              <a:t>img</a:t>
            </a:r>
            <a:r>
              <a:rPr lang="en-US" altLang="zh-CN" sz="1600" dirty="0">
                <a:solidFill>
                  <a:srgbClr val="333333"/>
                </a:solidFill>
                <a:latin typeface="Menlo"/>
              </a:rPr>
              <a:t> </a:t>
            </a:r>
            <a:r>
              <a:rPr lang="en-US" altLang="zh-CN" sz="1600" dirty="0" err="1">
                <a:solidFill>
                  <a:srgbClr val="333333"/>
                </a:solidFill>
                <a:latin typeface="Menlo"/>
              </a:rPr>
              <a:t>src</a:t>
            </a:r>
            <a:r>
              <a:rPr lang="en-US" altLang="zh-CN" sz="1600" dirty="0">
                <a:solidFill>
                  <a:srgbClr val="333333"/>
                </a:solidFill>
                <a:latin typeface="Menlo"/>
              </a:rPr>
              <a:t>="{% static "images/rango.jpg" %}" alt="Picture of </a:t>
            </a:r>
            <a:r>
              <a:rPr lang="en-US" altLang="zh-CN" sz="1600" dirty="0" err="1">
                <a:solidFill>
                  <a:srgbClr val="333333"/>
                </a:solidFill>
                <a:latin typeface="Menlo"/>
              </a:rPr>
              <a:t>Rango</a:t>
            </a:r>
            <a:r>
              <a:rPr lang="en-US" altLang="zh-CN" sz="1600" dirty="0">
                <a:solidFill>
                  <a:srgbClr val="333333"/>
                </a:solidFill>
                <a:latin typeface="Menlo"/>
              </a:rPr>
              <a:t>" /&gt; &lt;!-- New line --&gt;</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smtClean="0">
                <a:solidFill>
                  <a:srgbClr val="000080"/>
                </a:solidFill>
                <a:latin typeface="Menlo"/>
              </a:rPr>
              <a:t>&lt;/</a:t>
            </a:r>
            <a:r>
              <a:rPr lang="en-US" altLang="zh-CN" sz="1600" dirty="0">
                <a:solidFill>
                  <a:srgbClr val="000080"/>
                </a:solidFill>
                <a:latin typeface="Menlo"/>
              </a:rPr>
              <a:t>body&gt;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000080"/>
                </a:solidFill>
                <a:latin typeface="Menlo"/>
              </a:rPr>
              <a:t>&lt;/</a:t>
            </a:r>
            <a:r>
              <a:rPr lang="en-US" altLang="zh-CN" sz="1600" dirty="0">
                <a:solidFill>
                  <a:srgbClr val="000080"/>
                </a:solidFill>
                <a:latin typeface="Menlo"/>
              </a:rPr>
              <a:t>html&gt;</a:t>
            </a:r>
            <a:endParaRPr lang="zh-CN" altLang="en-US" sz="1600" dirty="0"/>
          </a:p>
        </p:txBody>
      </p:sp>
    </p:spTree>
    <p:extLst>
      <p:ext uri="{BB962C8B-B14F-4D97-AF65-F5344CB8AC3E}">
        <p14:creationId xmlns:p14="http://schemas.microsoft.com/office/powerpoint/2010/main" val="1927588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251520" y="980728"/>
            <a:ext cx="8712968" cy="5616624"/>
          </a:xfrm>
        </p:spPr>
        <p:txBody>
          <a:bodyPr>
            <a:normAutofit fontScale="92500" lnSpcReduction="10000"/>
          </a:bodyPr>
          <a:lstStyle/>
          <a:p>
            <a:pPr marL="342900" indent="-342900">
              <a:buFont typeface="Wingdings" panose="05000000000000000000" pitchFamily="2" charset="2"/>
              <a:buChar char="l"/>
            </a:pPr>
            <a:r>
              <a:rPr lang="zh-CN" altLang="en-US" dirty="0"/>
              <a:t>创建模板并在视图里使用是这章的关键</a:t>
            </a:r>
            <a:r>
              <a:rPr lang="en-US" altLang="zh-CN" dirty="0"/>
              <a:t>.</a:t>
            </a:r>
            <a:r>
              <a:rPr lang="zh-CN" altLang="en-US" dirty="0"/>
              <a:t>它需要一些步骤</a:t>
            </a:r>
            <a:r>
              <a:rPr lang="en-US" altLang="zh-CN" dirty="0"/>
              <a:t>,</a:t>
            </a:r>
            <a:r>
              <a:rPr lang="zh-CN" altLang="en-US" dirty="0"/>
              <a:t>但是当你尝试几次后就非常容易掌握了</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创建你希望使用的模板并把它保存在</a:t>
            </a:r>
            <a:r>
              <a:rPr lang="en-US" altLang="zh-CN" dirty="0"/>
              <a:t>templates</a:t>
            </a:r>
            <a:r>
              <a:rPr lang="zh-CN" altLang="en-US" dirty="0"/>
              <a:t>目录里</a:t>
            </a:r>
            <a:r>
              <a:rPr lang="en-US" altLang="zh-CN" dirty="0"/>
              <a:t>,</a:t>
            </a:r>
            <a:r>
              <a:rPr lang="zh-CN" altLang="en-US" dirty="0"/>
              <a:t>这个目录需要你写入</a:t>
            </a:r>
            <a:r>
              <a:rPr lang="en-US" altLang="zh-CN" dirty="0"/>
              <a:t>settings.py</a:t>
            </a:r>
            <a:r>
              <a:rPr lang="zh-CN" altLang="en-US" dirty="0"/>
              <a:t>文件</a:t>
            </a:r>
            <a:r>
              <a:rPr lang="en-US" altLang="zh-CN" dirty="0"/>
              <a:t>.</a:t>
            </a:r>
            <a:r>
              <a:rPr lang="zh-CN" altLang="en-US" dirty="0"/>
              <a:t>你可以在模板里使用</a:t>
            </a:r>
            <a:r>
              <a:rPr lang="en-US" altLang="zh-CN" dirty="0"/>
              <a:t>Django</a:t>
            </a:r>
            <a:r>
              <a:rPr lang="zh-CN" altLang="en-US" dirty="0"/>
              <a:t>模板变量</a:t>
            </a:r>
            <a:r>
              <a:rPr lang="en-US" altLang="zh-CN" dirty="0"/>
              <a:t>(</a:t>
            </a:r>
            <a:r>
              <a:rPr lang="zh-CN" altLang="en-US" dirty="0"/>
              <a:t>例如</a:t>
            </a:r>
            <a:r>
              <a:rPr lang="en-US" altLang="zh-CN" dirty="0"/>
              <a:t>{{ </a:t>
            </a:r>
            <a:r>
              <a:rPr lang="en-US" altLang="zh-CN" dirty="0" err="1"/>
              <a:t>bariable_name</a:t>
            </a:r>
            <a:r>
              <a:rPr lang="en-US" altLang="zh-CN" dirty="0"/>
              <a:t> }}).</a:t>
            </a:r>
            <a:r>
              <a:rPr lang="zh-CN" altLang="en-US" dirty="0"/>
              <a:t>你可以在视图里更换这些变量</a:t>
            </a:r>
            <a:r>
              <a:rPr lang="en-US" altLang="zh-CN" dirty="0"/>
              <a:t>.</a:t>
            </a:r>
          </a:p>
          <a:p>
            <a:pPr marL="800100" lvl="1" indent="-342900">
              <a:buFont typeface="Wingdings" panose="05000000000000000000" pitchFamily="2" charset="2"/>
              <a:buChar char="Ø"/>
            </a:pPr>
            <a:r>
              <a:rPr lang="zh-CN" altLang="en-US" dirty="0"/>
              <a:t>在应用的</a:t>
            </a:r>
            <a:r>
              <a:rPr lang="en-US" altLang="zh-CN" dirty="0"/>
              <a:t>views.py</a:t>
            </a:r>
            <a:r>
              <a:rPr lang="zh-CN" altLang="en-US" dirty="0"/>
              <a:t>文件里查找或者创建一个新的视图</a:t>
            </a:r>
            <a:r>
              <a:rPr lang="en-US" altLang="zh-CN" dirty="0"/>
              <a:t>.</a:t>
            </a:r>
          </a:p>
          <a:p>
            <a:pPr marL="800100" lvl="1" indent="-342900">
              <a:buFont typeface="Wingdings" panose="05000000000000000000" pitchFamily="2" charset="2"/>
              <a:buChar char="Ø"/>
            </a:pPr>
            <a:r>
              <a:rPr lang="zh-CN" altLang="en-US" dirty="0"/>
              <a:t>增加视图逻辑</a:t>
            </a:r>
            <a:r>
              <a:rPr lang="en-US" altLang="zh-CN" dirty="0"/>
              <a:t>.</a:t>
            </a:r>
            <a:r>
              <a:rPr lang="zh-CN" altLang="en-US" dirty="0"/>
              <a:t>例如你可以从数据库里获得数据</a:t>
            </a:r>
            <a:r>
              <a:rPr lang="en-US" altLang="zh-CN" dirty="0"/>
              <a:t>.</a:t>
            </a:r>
          </a:p>
          <a:p>
            <a:pPr marL="800100" lvl="1" indent="-342900">
              <a:buFont typeface="Wingdings" panose="05000000000000000000" pitchFamily="2" charset="2"/>
              <a:buChar char="Ø"/>
            </a:pPr>
            <a:r>
              <a:rPr lang="zh-CN" altLang="en-US" dirty="0"/>
              <a:t>在视图里</a:t>
            </a:r>
            <a:r>
              <a:rPr lang="en-US" altLang="zh-CN" dirty="0"/>
              <a:t>,</a:t>
            </a:r>
            <a:r>
              <a:rPr lang="zh-CN" altLang="en-US" dirty="0"/>
              <a:t>创建一个字典对象可以吧模板内容传递给模板引擎</a:t>
            </a:r>
            <a:r>
              <a:rPr lang="en-US" altLang="zh-CN" dirty="0"/>
              <a:t>.</a:t>
            </a:r>
          </a:p>
          <a:p>
            <a:pPr marL="800100" lvl="1" indent="-342900">
              <a:buFont typeface="Wingdings" panose="05000000000000000000" pitchFamily="2" charset="2"/>
              <a:buChar char="Ø"/>
            </a:pPr>
            <a:r>
              <a:rPr lang="zh-CN" altLang="en-US" dirty="0"/>
              <a:t>使用</a:t>
            </a:r>
            <a:r>
              <a:rPr lang="en-US" altLang="zh-CN" dirty="0"/>
              <a:t>render()</a:t>
            </a:r>
            <a:r>
              <a:rPr lang="zh-CN" altLang="en-US" dirty="0"/>
              <a:t>函数来生成返回</a:t>
            </a:r>
            <a:r>
              <a:rPr lang="en-US" altLang="zh-CN" dirty="0"/>
              <a:t>.</a:t>
            </a:r>
            <a:r>
              <a:rPr lang="zh-CN" altLang="en-US" dirty="0"/>
              <a:t>确保引用</a:t>
            </a:r>
            <a:r>
              <a:rPr lang="en-US" altLang="zh-CN" dirty="0"/>
              <a:t>request,</a:t>
            </a:r>
            <a:r>
              <a:rPr lang="zh-CN" altLang="en-US" dirty="0"/>
              <a:t>然后是模板文件</a:t>
            </a:r>
            <a:r>
              <a:rPr lang="en-US" altLang="zh-CN" dirty="0"/>
              <a:t>,</a:t>
            </a:r>
            <a:r>
              <a:rPr lang="zh-CN" altLang="en-US" dirty="0"/>
              <a:t>最后是内容字典</a:t>
            </a:r>
            <a:r>
              <a:rPr lang="en-US" altLang="zh-CN" dirty="0"/>
              <a:t>!</a:t>
            </a:r>
          </a:p>
          <a:p>
            <a:pPr marL="800100" lvl="1" indent="-342900">
              <a:buFont typeface="Wingdings" panose="05000000000000000000" pitchFamily="2" charset="2"/>
              <a:buChar char="Ø"/>
            </a:pPr>
            <a:r>
              <a:rPr lang="zh-CN" altLang="en-US" dirty="0"/>
              <a:t>如果你还没有修改</a:t>
            </a:r>
            <a:r>
              <a:rPr lang="en-US" altLang="zh-CN" dirty="0"/>
              <a:t>urls.py</a:t>
            </a:r>
            <a:r>
              <a:rPr lang="zh-CN" altLang="en-US" dirty="0"/>
              <a:t>文件或者应用中的</a:t>
            </a:r>
            <a:r>
              <a:rPr lang="en-US" altLang="zh-CN" dirty="0"/>
              <a:t>urls.py</a:t>
            </a:r>
            <a:r>
              <a:rPr lang="zh-CN" altLang="en-US" dirty="0"/>
              <a:t>中的映射</a:t>
            </a:r>
            <a:r>
              <a:rPr lang="en-US" altLang="zh-CN" dirty="0"/>
              <a:t>,</a:t>
            </a:r>
            <a:r>
              <a:rPr lang="zh-CN" altLang="en-US" dirty="0"/>
              <a:t>你需要修改一下</a:t>
            </a:r>
            <a:r>
              <a:rPr lang="en-US" altLang="zh-CN" dirty="0"/>
              <a:t>.</a:t>
            </a:r>
          </a:p>
          <a:p>
            <a:pPr marL="800100" lvl="1" indent="-342900">
              <a:buFont typeface="Wingdings" panose="05000000000000000000" pitchFamily="2" charset="2"/>
              <a:buChar char="Ø"/>
            </a:pPr>
            <a:r>
              <a:rPr lang="zh-CN" altLang="en-US" dirty="0"/>
              <a:t>在你的页面上获取一个静态媒体文件也是一个你需要掌握的很重要的步骤</a:t>
            </a:r>
            <a:r>
              <a:rPr lang="en-US" altLang="zh-CN" dirty="0" smtClean="0"/>
              <a:t>.</a:t>
            </a:r>
            <a:endParaRPr lang="en-US" altLang="zh-CN" dirty="0"/>
          </a:p>
          <a:p>
            <a:pPr marL="342900" indent="-342900">
              <a:buFont typeface="Wingdings" panose="05000000000000000000" pitchFamily="2" charset="2"/>
              <a:buChar char="l"/>
            </a:pPr>
            <a:r>
              <a:rPr lang="zh-CN" altLang="en-US" dirty="0"/>
              <a:t>把你要添加的静态文件放入</a:t>
            </a:r>
            <a:r>
              <a:rPr lang="en-US" altLang="zh-CN" dirty="0"/>
              <a:t>static</a:t>
            </a:r>
            <a:r>
              <a:rPr lang="zh-CN" altLang="en-US" dirty="0"/>
              <a:t>目录</a:t>
            </a:r>
            <a:r>
              <a:rPr lang="en-US" altLang="zh-CN" dirty="0"/>
              <a:t>.</a:t>
            </a:r>
            <a:r>
              <a:rPr lang="zh-CN" altLang="en-US" dirty="0"/>
              <a:t>这个目录是你在</a:t>
            </a:r>
            <a:r>
              <a:rPr lang="en-US" altLang="zh-CN" dirty="0"/>
              <a:t>settings.py</a:t>
            </a:r>
            <a:r>
              <a:rPr lang="zh-CN" altLang="en-US" dirty="0"/>
              <a:t>中设置的</a:t>
            </a:r>
            <a:r>
              <a:rPr lang="en-US" altLang="zh-CN" dirty="0"/>
              <a:t>STATICFILES_DIRS</a:t>
            </a:r>
            <a:r>
              <a:rPr lang="zh-CN" altLang="en-US" dirty="0"/>
              <a:t>元组</a:t>
            </a:r>
            <a:r>
              <a:rPr lang="en-US" altLang="zh-CN" dirty="0"/>
              <a:t>.</a:t>
            </a:r>
          </a:p>
          <a:p>
            <a:pPr marL="800100" lvl="1" indent="-342900">
              <a:buFont typeface="Wingdings" panose="05000000000000000000" pitchFamily="2" charset="2"/>
              <a:buChar char="Ø"/>
            </a:pPr>
            <a:r>
              <a:rPr lang="zh-CN" altLang="en-US" dirty="0"/>
              <a:t>在模板中添加静态媒体引用</a:t>
            </a:r>
            <a:r>
              <a:rPr lang="en-US" altLang="zh-CN" dirty="0"/>
              <a:t>.</a:t>
            </a:r>
            <a:r>
              <a:rPr lang="zh-CN" altLang="en-US" dirty="0"/>
              <a:t>例如一个</a:t>
            </a:r>
            <a:r>
              <a:rPr lang="en-US" altLang="zh-CN" dirty="0"/>
              <a:t>HTML</a:t>
            </a:r>
            <a:r>
              <a:rPr lang="zh-CN" altLang="en-US" dirty="0"/>
              <a:t>网页的图片用</a:t>
            </a:r>
            <a:r>
              <a:rPr lang="en-US" altLang="zh-CN" dirty="0"/>
              <a:t>&lt;</a:t>
            </a:r>
            <a:r>
              <a:rPr lang="en-US" altLang="zh-CN" dirty="0" err="1"/>
              <a:t>img</a:t>
            </a:r>
            <a:r>
              <a:rPr lang="en-US" altLang="zh-CN" dirty="0"/>
              <a:t> /&gt;</a:t>
            </a:r>
            <a:r>
              <a:rPr lang="zh-CN" altLang="en-US" dirty="0"/>
              <a:t>标签</a:t>
            </a:r>
            <a:r>
              <a:rPr lang="en-US" altLang="zh-CN" dirty="0"/>
              <a:t>.</a:t>
            </a:r>
          </a:p>
          <a:p>
            <a:pPr marL="800100" lvl="1" indent="-342900">
              <a:buFont typeface="Wingdings" panose="05000000000000000000" pitchFamily="2" charset="2"/>
              <a:buChar char="Ø"/>
            </a:pPr>
            <a:r>
              <a:rPr lang="zh-CN" altLang="en-US" dirty="0"/>
              <a:t>记得用</a:t>
            </a:r>
            <a:r>
              <a:rPr lang="en-US" altLang="zh-CN" dirty="0"/>
              <a:t>{% load </a:t>
            </a:r>
            <a:r>
              <a:rPr lang="en-US" altLang="zh-CN" dirty="0" err="1"/>
              <a:t>staticfiles</a:t>
            </a:r>
            <a:r>
              <a:rPr lang="en-US" altLang="zh-CN" dirty="0"/>
              <a:t> %}</a:t>
            </a:r>
            <a:r>
              <a:rPr lang="zh-CN" altLang="en-US" dirty="0"/>
              <a:t>和</a:t>
            </a:r>
            <a:r>
              <a:rPr lang="en-US" altLang="zh-CN" dirty="0"/>
              <a:t>{% static "filename" %}</a:t>
            </a:r>
            <a:r>
              <a:rPr lang="zh-CN" altLang="en-US" dirty="0"/>
              <a:t>命令在模板中设置静态文件</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19742183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smtClean="0"/>
              <a:t>练习</a:t>
            </a:r>
            <a:endParaRPr lang="en-US" altLang="zh-CN" dirty="0"/>
          </a:p>
          <a:p>
            <a:pPr marL="342900" indent="-342900">
              <a:buFont typeface="Wingdings" panose="05000000000000000000" pitchFamily="2" charset="2"/>
              <a:buChar char="l"/>
            </a:pPr>
            <a:r>
              <a:rPr lang="zh-CN" altLang="en-US" dirty="0"/>
              <a:t>把</a:t>
            </a:r>
            <a:r>
              <a:rPr lang="en-US" altLang="zh-CN" dirty="0"/>
              <a:t>about</a:t>
            </a:r>
            <a:r>
              <a:rPr lang="zh-CN" altLang="en-US" dirty="0"/>
              <a:t>页面也用一个</a:t>
            </a:r>
            <a:r>
              <a:rPr lang="en-US" altLang="zh-CN" dirty="0"/>
              <a:t>about.html</a:t>
            </a:r>
            <a:r>
              <a:rPr lang="zh-CN" altLang="en-US" dirty="0"/>
              <a:t>模板来设置</a:t>
            </a:r>
            <a:r>
              <a:rPr lang="en-US" altLang="zh-CN" dirty="0"/>
              <a:t>.</a:t>
            </a:r>
          </a:p>
          <a:p>
            <a:pPr marL="342900" indent="-342900">
              <a:buFont typeface="Wingdings" panose="05000000000000000000" pitchFamily="2" charset="2"/>
              <a:buChar char="l"/>
            </a:pPr>
            <a:r>
              <a:rPr lang="zh-CN" altLang="en-US" dirty="0"/>
              <a:t>在</a:t>
            </a:r>
            <a:r>
              <a:rPr lang="en-US" altLang="zh-CN" dirty="0"/>
              <a:t>about.html</a:t>
            </a:r>
            <a:r>
              <a:rPr lang="zh-CN" altLang="en-US" dirty="0"/>
              <a:t>模板里</a:t>
            </a:r>
            <a:r>
              <a:rPr lang="en-US" altLang="zh-CN" dirty="0"/>
              <a:t>,</a:t>
            </a:r>
            <a:r>
              <a:rPr lang="zh-CN" altLang="en-US" dirty="0"/>
              <a:t>在你的静态媒体里增加图片</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模板和静态媒体</a:t>
            </a:r>
            <a:endParaRPr lang="zh-CN" altLang="en-US" dirty="0"/>
          </a:p>
        </p:txBody>
      </p:sp>
    </p:spTree>
    <p:extLst>
      <p:ext uri="{BB962C8B-B14F-4D97-AF65-F5344CB8AC3E}">
        <p14:creationId xmlns:p14="http://schemas.microsoft.com/office/powerpoint/2010/main" val="325091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87350" y="1019522"/>
            <a:ext cx="8229600" cy="4857403"/>
          </a:xfrm>
        </p:spPr>
        <p:txBody>
          <a:bodyPr/>
          <a:lstStyle/>
          <a:p>
            <a:pPr marL="342900" indent="-342900">
              <a:buFont typeface="Wingdings" panose="05000000000000000000" pitchFamily="2" charset="2"/>
              <a:buChar char="l"/>
            </a:pPr>
            <a:r>
              <a:rPr lang="zh-CN" altLang="en-US" dirty="0" smtClean="0"/>
              <a:t>假设用户通过</a:t>
            </a:r>
            <a:r>
              <a:rPr lang="en-US" altLang="zh-CN" dirty="0" smtClean="0"/>
              <a:t>HTTP</a:t>
            </a:r>
            <a:r>
              <a:rPr lang="zh-CN" altLang="en-US" dirty="0" smtClean="0"/>
              <a:t>访问，该</a:t>
            </a:r>
            <a:r>
              <a:rPr lang="en-US" altLang="zh-CN" dirty="0" smtClean="0"/>
              <a:t>HTML</a:t>
            </a:r>
            <a:r>
              <a:rPr lang="zh-CN" altLang="en-US" dirty="0" smtClean="0"/>
              <a:t>主页包括</a:t>
            </a:r>
            <a:r>
              <a:rPr lang="en-US" altLang="zh-CN" dirty="0" smtClean="0"/>
              <a:t>10</a:t>
            </a:r>
            <a:r>
              <a:rPr lang="zh-CN" altLang="en-US" dirty="0" smtClean="0"/>
              <a:t>张图片和若干</a:t>
            </a:r>
            <a:r>
              <a:rPr lang="en-US" altLang="zh-CN" dirty="0" err="1" smtClean="0"/>
              <a:t>js</a:t>
            </a:r>
            <a:r>
              <a:rPr lang="zh-CN" altLang="en-US" dirty="0" smtClean="0"/>
              <a:t>脚本。</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3"/>
          <p:cNvSpPr>
            <a:spLocks noChangeArrowheads="1"/>
          </p:cNvSpPr>
          <p:nvPr/>
        </p:nvSpPr>
        <p:spPr bwMode="auto">
          <a:xfrm>
            <a:off x="1763688" y="1777206"/>
            <a:ext cx="7942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buClr>
                <a:srgbClr val="000099"/>
              </a:buClr>
              <a:buSzPct val="65000"/>
              <a:buFont typeface="Wingdings" panose="05000000000000000000" pitchFamily="2" charset="2"/>
              <a:buNone/>
            </a:pPr>
            <a:r>
              <a:rPr lang="en-US" altLang="zh-CN" sz="1800" b="1" dirty="0">
                <a:latin typeface="Courier New" panose="02070309020205020404" pitchFamily="49" charset="0"/>
              </a:rPr>
              <a:t>www.someSchool.edu/someDepartment/home.index</a:t>
            </a:r>
          </a:p>
        </p:txBody>
      </p:sp>
      <p:sp>
        <p:nvSpPr>
          <p:cNvPr id="5" name="Rectangle 7"/>
          <p:cNvSpPr>
            <a:spLocks noGrp="1" noChangeArrowheads="1"/>
          </p:cNvSpPr>
          <p:nvPr>
            <p:ph type="ftr" sz="quarter" idx="11"/>
          </p:nvPr>
        </p:nvSpPr>
        <p:spPr>
          <a:xfrm>
            <a:off x="5576888" y="6467475"/>
            <a:ext cx="2895600" cy="287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200" smtClean="0">
                <a:latin typeface="Tahoma" panose="020B0604030504040204" pitchFamily="34" charset="0"/>
              </a:rPr>
              <a:t>Application Layer</a:t>
            </a:r>
          </a:p>
        </p:txBody>
      </p:sp>
      <p:sp>
        <p:nvSpPr>
          <p:cNvPr id="6" name="Line 11"/>
          <p:cNvSpPr>
            <a:spLocks noChangeShapeType="1"/>
          </p:cNvSpPr>
          <p:nvPr/>
        </p:nvSpPr>
        <p:spPr bwMode="auto">
          <a:xfrm>
            <a:off x="476250" y="2095500"/>
            <a:ext cx="0" cy="4495800"/>
          </a:xfrm>
          <a:prstGeom prst="line">
            <a:avLst/>
          </a:prstGeom>
          <a:noFill/>
          <a:ln w="19050">
            <a:solidFill>
              <a:schemeClr val="tx1">
                <a:lumMod val="50000"/>
                <a:lumOff val="50000"/>
              </a:schemeClr>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Rectangle 13"/>
          <p:cNvSpPr>
            <a:spLocks noChangeArrowheads="1"/>
          </p:cNvSpPr>
          <p:nvPr/>
        </p:nvSpPr>
        <p:spPr bwMode="auto">
          <a:xfrm>
            <a:off x="238125" y="6019800"/>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8" name="Rectangle 4"/>
          <p:cNvSpPr txBox="1">
            <a:spLocks noChangeArrowheads="1"/>
          </p:cNvSpPr>
          <p:nvPr/>
        </p:nvSpPr>
        <p:spPr>
          <a:xfrm>
            <a:off x="657225" y="2106613"/>
            <a:ext cx="3943350" cy="1905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pitchFamily="2" charset="2"/>
              <a:buNone/>
            </a:pPr>
            <a:r>
              <a:rPr lang="en-US" altLang="zh-CN" sz="2000" smtClean="0">
                <a:solidFill>
                  <a:srgbClr val="CC0000"/>
                </a:solidFill>
                <a:ea typeface="ＭＳ Ｐゴシック" panose="020B0600070205080204" pitchFamily="34" charset="-128"/>
              </a:rPr>
              <a:t>1a</a:t>
            </a:r>
            <a:r>
              <a:rPr lang="en-US" altLang="zh-CN" sz="2000" smtClean="0">
                <a:solidFill>
                  <a:srgbClr val="FF0000"/>
                </a:solidFill>
                <a:ea typeface="ＭＳ Ｐゴシック" panose="020B0600070205080204" pitchFamily="34" charset="-128"/>
              </a:rPr>
              <a:t>.</a:t>
            </a:r>
            <a:r>
              <a:rPr lang="en-US" altLang="zh-CN" sz="2000" smtClean="0">
                <a:ea typeface="ＭＳ Ｐゴシック" panose="020B0600070205080204" pitchFamily="34" charset="-128"/>
              </a:rPr>
              <a:t> HTTP client initiates TCP connection to HTTP server (process) at www.someSchool.edu on port 80</a:t>
            </a:r>
          </a:p>
        </p:txBody>
      </p:sp>
      <p:sp>
        <p:nvSpPr>
          <p:cNvPr id="9" name="Rectangle 5"/>
          <p:cNvSpPr>
            <a:spLocks noChangeArrowheads="1"/>
          </p:cNvSpPr>
          <p:nvPr/>
        </p:nvSpPr>
        <p:spPr bwMode="auto">
          <a:xfrm>
            <a:off x="704850" y="3829050"/>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2</a:t>
            </a:r>
            <a:r>
              <a:rPr lang="en-US" altLang="zh-CN">
                <a:solidFill>
                  <a:srgbClr val="FF0000"/>
                </a:solidFill>
                <a:latin typeface="Gill Sans MT" panose="020B0502020104020203" pitchFamily="34" charset="0"/>
              </a:rPr>
              <a:t>.</a:t>
            </a:r>
            <a:r>
              <a:rPr lang="en-US" altLang="zh-CN">
                <a:latin typeface="Gill Sans MT" panose="020B0502020104020203" pitchFamily="34" charset="0"/>
              </a:rPr>
              <a:t> HTTP client sends HTTP </a:t>
            </a:r>
            <a:r>
              <a:rPr lang="en-US" altLang="zh-CN" i="1">
                <a:solidFill>
                  <a:srgbClr val="000099"/>
                </a:solidFill>
                <a:latin typeface="Gill Sans MT" panose="020B0502020104020203" pitchFamily="34" charset="0"/>
              </a:rPr>
              <a:t>request message</a:t>
            </a:r>
            <a:r>
              <a:rPr lang="en-US" altLang="zh-CN">
                <a:latin typeface="Gill Sans MT" panose="020B0502020104020203" pitchFamily="34" charset="0"/>
              </a:rPr>
              <a:t> (containing URL) into TCP connection socket. Message indicates that client wants object someDepartment/home.index</a:t>
            </a:r>
          </a:p>
        </p:txBody>
      </p:sp>
      <p:sp>
        <p:nvSpPr>
          <p:cNvPr id="10" name="Rectangle 6"/>
          <p:cNvSpPr>
            <a:spLocks noChangeArrowheads="1"/>
          </p:cNvSpPr>
          <p:nvPr/>
        </p:nvSpPr>
        <p:spPr bwMode="auto">
          <a:xfrm>
            <a:off x="4781550" y="2524125"/>
            <a:ext cx="3810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dirty="0">
                <a:solidFill>
                  <a:srgbClr val="CC0000"/>
                </a:solidFill>
                <a:latin typeface="Gill Sans MT" panose="020B0502020104020203" pitchFamily="34" charset="0"/>
              </a:rPr>
              <a:t>1b</a:t>
            </a:r>
            <a:r>
              <a:rPr lang="en-US" altLang="zh-CN" dirty="0">
                <a:solidFill>
                  <a:srgbClr val="FF0000"/>
                </a:solidFill>
                <a:latin typeface="Gill Sans MT" panose="020B0502020104020203" pitchFamily="34" charset="0"/>
              </a:rPr>
              <a:t>.</a:t>
            </a:r>
            <a:r>
              <a:rPr lang="en-US" altLang="zh-CN" dirty="0">
                <a:latin typeface="Gill Sans MT" panose="020B0502020104020203" pitchFamily="34" charset="0"/>
              </a:rPr>
              <a:t> HTTP server at host www.someSchool.edu waiting for TCP connection at port 80.  </a:t>
            </a:r>
            <a:r>
              <a:rPr lang="ja-JP" altLang="en-US" dirty="0">
                <a:latin typeface="Gill Sans MT" panose="020B0502020104020203" pitchFamily="34" charset="0"/>
              </a:rPr>
              <a:t>“</a:t>
            </a:r>
            <a:r>
              <a:rPr lang="en-US" altLang="ja-JP" dirty="0">
                <a:latin typeface="Gill Sans MT" panose="020B0502020104020203" pitchFamily="34" charset="0"/>
              </a:rPr>
              <a:t>accepts</a:t>
            </a:r>
            <a:r>
              <a:rPr lang="ja-JP" altLang="en-US" dirty="0">
                <a:latin typeface="Gill Sans MT" panose="020B0502020104020203" pitchFamily="34" charset="0"/>
              </a:rPr>
              <a:t>”</a:t>
            </a:r>
            <a:r>
              <a:rPr lang="en-US" altLang="ja-JP" dirty="0">
                <a:latin typeface="Gill Sans MT" panose="020B0502020104020203" pitchFamily="34" charset="0"/>
              </a:rPr>
              <a:t> connection, notifying client</a:t>
            </a:r>
            <a:endParaRPr lang="en-US" altLang="zh-CN" dirty="0">
              <a:latin typeface="Gill Sans MT" panose="020B0502020104020203" pitchFamily="34" charset="0"/>
            </a:endParaRPr>
          </a:p>
        </p:txBody>
      </p:sp>
      <p:sp>
        <p:nvSpPr>
          <p:cNvPr id="11" name="Rectangle 7"/>
          <p:cNvSpPr>
            <a:spLocks noChangeArrowheads="1"/>
          </p:cNvSpPr>
          <p:nvPr/>
        </p:nvSpPr>
        <p:spPr bwMode="auto">
          <a:xfrm>
            <a:off x="4724400" y="4381500"/>
            <a:ext cx="381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3</a:t>
            </a:r>
            <a:r>
              <a:rPr lang="en-US" altLang="zh-CN">
                <a:solidFill>
                  <a:srgbClr val="FF0000"/>
                </a:solidFill>
                <a:latin typeface="Gill Sans MT" panose="020B0502020104020203" pitchFamily="34" charset="0"/>
              </a:rPr>
              <a:t>.</a:t>
            </a:r>
            <a:r>
              <a:rPr lang="en-US" altLang="zh-CN">
                <a:latin typeface="Gill Sans MT" panose="020B0502020104020203" pitchFamily="34" charset="0"/>
              </a:rPr>
              <a:t> HTTP server receives request message, forms </a:t>
            </a:r>
            <a:r>
              <a:rPr lang="en-US" altLang="zh-CN" i="1">
                <a:solidFill>
                  <a:srgbClr val="000099"/>
                </a:solidFill>
                <a:latin typeface="Gill Sans MT" panose="020B0502020104020203" pitchFamily="34" charset="0"/>
              </a:rPr>
              <a:t>response message</a:t>
            </a:r>
            <a:r>
              <a:rPr lang="en-US" altLang="zh-CN">
                <a:latin typeface="Gill Sans MT" panose="020B0502020104020203" pitchFamily="34" charset="0"/>
              </a:rPr>
              <a:t> containing requested object, and sends message into its socket</a:t>
            </a:r>
          </a:p>
        </p:txBody>
      </p:sp>
      <p:sp>
        <p:nvSpPr>
          <p:cNvPr id="12" name="Line 9"/>
          <p:cNvSpPr>
            <a:spLocks noChangeShapeType="1"/>
          </p:cNvSpPr>
          <p:nvPr/>
        </p:nvSpPr>
        <p:spPr bwMode="auto">
          <a:xfrm>
            <a:off x="3895725" y="45910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p:cNvSpPr>
            <a:spLocks noChangeShapeType="1"/>
          </p:cNvSpPr>
          <p:nvPr/>
        </p:nvSpPr>
        <p:spPr bwMode="auto">
          <a:xfrm flipH="1">
            <a:off x="3943350" y="5200650"/>
            <a:ext cx="1008063" cy="102552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Text Box 12"/>
          <p:cNvSpPr txBox="1">
            <a:spLocks noChangeArrowheads="1"/>
          </p:cNvSpPr>
          <p:nvPr/>
        </p:nvSpPr>
        <p:spPr bwMode="auto">
          <a:xfrm>
            <a:off x="247650" y="5942013"/>
            <a:ext cx="673100" cy="406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dirty="0"/>
              <a:t>time</a:t>
            </a:r>
          </a:p>
        </p:txBody>
      </p:sp>
      <p:sp>
        <p:nvSpPr>
          <p:cNvPr id="15" name="Line 8"/>
          <p:cNvSpPr>
            <a:spLocks noChangeShapeType="1"/>
          </p:cNvSpPr>
          <p:nvPr/>
        </p:nvSpPr>
        <p:spPr bwMode="auto">
          <a:xfrm>
            <a:off x="4048125" y="26479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flipH="1">
            <a:off x="3954463" y="3259138"/>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4167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animBg="1"/>
      <p:bldP spid="13"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模型和数据库</a:t>
            </a:r>
            <a:endParaRPr lang="en-US" altLang="zh-CN" dirty="0" smtClean="0">
              <a:solidFill>
                <a:srgbClr val="000000"/>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模型、模板和视图</a:t>
            </a: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34700531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通常来说处理数据库需要我们掌握许多复杂的</a:t>
            </a:r>
            <a:r>
              <a:rPr lang="en-US" altLang="zh-CN" dirty="0"/>
              <a:t>SQL</a:t>
            </a:r>
            <a:r>
              <a:rPr lang="zh-CN" altLang="en-US" dirty="0"/>
              <a:t>语句</a:t>
            </a:r>
            <a:r>
              <a:rPr lang="en-US" altLang="zh-CN" dirty="0"/>
              <a:t>.</a:t>
            </a:r>
            <a:r>
              <a:rPr lang="zh-CN" altLang="en-US" dirty="0"/>
              <a:t>但是在</a:t>
            </a:r>
            <a:r>
              <a:rPr lang="en-US" altLang="zh-CN" dirty="0"/>
              <a:t>Django</a:t>
            </a:r>
            <a:r>
              <a:rPr lang="zh-CN" altLang="en-US" dirty="0"/>
              <a:t>里</a:t>
            </a:r>
            <a:r>
              <a:rPr lang="en-US" altLang="zh-CN" dirty="0"/>
              <a:t>,</a:t>
            </a:r>
            <a:r>
              <a:rPr lang="zh-CN" altLang="en-US" dirty="0"/>
              <a:t>对象关系映射</a:t>
            </a:r>
            <a:r>
              <a:rPr lang="en-US" altLang="zh-CN" dirty="0"/>
              <a:t>(ORM)</a:t>
            </a:r>
            <a:r>
              <a:rPr lang="zh-CN" altLang="en-US" dirty="0"/>
              <a:t>帮我们处理这一切</a:t>
            </a:r>
            <a:r>
              <a:rPr lang="en-US" altLang="zh-CN" dirty="0"/>
              <a:t>,</a:t>
            </a:r>
            <a:r>
              <a:rPr lang="zh-CN" altLang="en-US" dirty="0"/>
              <a:t>包括通过模型创建数据库表</a:t>
            </a:r>
            <a:r>
              <a:rPr lang="en-US" altLang="zh-CN" dirty="0"/>
              <a:t>.</a:t>
            </a:r>
            <a:r>
              <a:rPr lang="zh-CN" altLang="en-US" dirty="0"/>
              <a:t>事实上</a:t>
            </a:r>
            <a:r>
              <a:rPr lang="en-US" altLang="zh-CN" dirty="0"/>
              <a:t>,</a:t>
            </a:r>
            <a:r>
              <a:rPr lang="zh-CN" altLang="en-US" dirty="0"/>
              <a:t>模型是描述你的数据模型</a:t>
            </a:r>
            <a:r>
              <a:rPr lang="en-US" altLang="zh-CN" dirty="0"/>
              <a:t>/</a:t>
            </a:r>
            <a:r>
              <a:rPr lang="zh-CN" altLang="en-US" dirty="0"/>
              <a:t>图表的一个</a:t>
            </a:r>
            <a:r>
              <a:rPr lang="en-US" altLang="zh-CN" dirty="0"/>
              <a:t>Python</a:t>
            </a:r>
            <a:r>
              <a:rPr lang="zh-CN" altLang="en-US" dirty="0"/>
              <a:t>对象</a:t>
            </a:r>
            <a:r>
              <a:rPr lang="en-US" altLang="zh-CN" dirty="0"/>
              <a:t>.</a:t>
            </a:r>
            <a:r>
              <a:rPr lang="zh-CN" altLang="en-US" dirty="0"/>
              <a:t>与以往通过</a:t>
            </a:r>
            <a:r>
              <a:rPr lang="en-US" altLang="zh-CN" dirty="0"/>
              <a:t>SQL</a:t>
            </a:r>
            <a:r>
              <a:rPr lang="zh-CN" altLang="en-US" dirty="0"/>
              <a:t>操作数据库不同</a:t>
            </a:r>
            <a:r>
              <a:rPr lang="en-US" altLang="zh-CN" dirty="0"/>
              <a:t>,</a:t>
            </a:r>
            <a:r>
              <a:rPr lang="zh-CN" altLang="en-US" dirty="0"/>
              <a:t>你只用使用</a:t>
            </a:r>
            <a:r>
              <a:rPr lang="en-US" altLang="zh-CN" dirty="0"/>
              <a:t>Python</a:t>
            </a:r>
            <a:r>
              <a:rPr lang="zh-CN" altLang="en-US" dirty="0"/>
              <a:t>对象就能操作数据库</a:t>
            </a:r>
            <a:r>
              <a:rPr lang="en-US" altLang="zh-CN" dirty="0"/>
              <a:t>.</a:t>
            </a:r>
            <a:endParaRPr lang="zh-CN" altLang="en-US" dirty="0"/>
          </a:p>
        </p:txBody>
      </p:sp>
      <p:sp>
        <p:nvSpPr>
          <p:cNvPr id="3" name="标题 2"/>
          <p:cNvSpPr>
            <a:spLocks noGrp="1"/>
          </p:cNvSpPr>
          <p:nvPr>
            <p:ph type="title"/>
          </p:nvPr>
        </p:nvSpPr>
        <p:spPr/>
        <p:txBody>
          <a:bodyPr>
            <a:normAutofit/>
          </a:bodyPr>
          <a:lstStyle/>
          <a:p>
            <a:r>
              <a:rPr lang="zh-CN" altLang="en-US" dirty="0">
                <a:solidFill>
                  <a:srgbClr val="000000"/>
                </a:solidFill>
              </a:rPr>
              <a:t>模型和</a:t>
            </a:r>
            <a:r>
              <a:rPr lang="zh-CN" altLang="en-US" dirty="0" smtClean="0">
                <a:solidFill>
                  <a:srgbClr val="000000"/>
                </a:solidFill>
              </a:rPr>
              <a:t>数据库</a:t>
            </a:r>
            <a:endParaRPr lang="zh-CN" altLang="en-US" dirty="0"/>
          </a:p>
        </p:txBody>
      </p:sp>
    </p:spTree>
    <p:extLst>
      <p:ext uri="{BB962C8B-B14F-4D97-AF65-F5344CB8AC3E}">
        <p14:creationId xmlns:p14="http://schemas.microsoft.com/office/powerpoint/2010/main" val="1517798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首先</a:t>
            </a:r>
            <a:r>
              <a:rPr lang="en-US" altLang="zh-CN" dirty="0"/>
              <a:t>,</a:t>
            </a:r>
            <a:r>
              <a:rPr lang="zh-CN" altLang="en-US" dirty="0"/>
              <a:t>让我们看看</a:t>
            </a:r>
            <a:r>
              <a:rPr lang="en-US" altLang="zh-CN" dirty="0" err="1"/>
              <a:t>Rango</a:t>
            </a:r>
            <a:r>
              <a:rPr lang="zh-CN" altLang="en-US" dirty="0"/>
              <a:t>的需求</a:t>
            </a:r>
            <a:r>
              <a:rPr lang="en-US" altLang="zh-CN" dirty="0"/>
              <a:t>.</a:t>
            </a:r>
            <a:r>
              <a:rPr lang="zh-CN" altLang="en-US" dirty="0"/>
              <a:t>下面列出了</a:t>
            </a:r>
            <a:r>
              <a:rPr lang="en-US" altLang="zh-CN" dirty="0" err="1"/>
              <a:t>Rango</a:t>
            </a:r>
            <a:r>
              <a:rPr lang="zh-CN" altLang="en-US" dirty="0"/>
              <a:t>数据关键的几个需求</a:t>
            </a:r>
            <a:r>
              <a:rPr lang="en-US" altLang="zh-CN" dirty="0" smtClean="0"/>
              <a:t>.</a:t>
            </a:r>
            <a:endParaRPr lang="en-US" altLang="zh-CN" dirty="0"/>
          </a:p>
          <a:p>
            <a:pPr marL="800100" lvl="1" indent="-342900">
              <a:buFont typeface="Wingdings" panose="05000000000000000000" pitchFamily="2" charset="2"/>
              <a:buChar char="Ø"/>
            </a:pPr>
            <a:r>
              <a:rPr lang="en-US" altLang="zh-CN" dirty="0" err="1"/>
              <a:t>Rango</a:t>
            </a:r>
            <a:r>
              <a:rPr lang="zh-CN" altLang="en-US" dirty="0"/>
              <a:t>实际上是一个网页目录 </a:t>
            </a:r>
            <a:r>
              <a:rPr lang="en-US" altLang="zh-CN" dirty="0"/>
              <a:t>- </a:t>
            </a:r>
            <a:r>
              <a:rPr lang="zh-CN" altLang="en-US" dirty="0"/>
              <a:t>一个包含其他我站链接的网站</a:t>
            </a:r>
          </a:p>
          <a:p>
            <a:pPr marL="800100" lvl="1" indent="-342900">
              <a:buFont typeface="Wingdings" panose="05000000000000000000" pitchFamily="2" charset="2"/>
              <a:buChar char="Ø"/>
            </a:pPr>
            <a:r>
              <a:rPr lang="zh-CN" altLang="en-US" dirty="0"/>
              <a:t>有许多不同网站的目录</a:t>
            </a:r>
            <a:r>
              <a:rPr lang="en-US" altLang="zh-CN" dirty="0"/>
              <a:t>,</a:t>
            </a:r>
            <a:r>
              <a:rPr lang="zh-CN" altLang="en-US" dirty="0"/>
              <a:t>每个目录中包含许多链接</a:t>
            </a:r>
            <a:r>
              <a:rPr lang="en-US" altLang="zh-CN" dirty="0"/>
              <a:t>.</a:t>
            </a:r>
            <a:r>
              <a:rPr lang="zh-CN" altLang="en-US" dirty="0"/>
              <a:t>我们在第二章假设</a:t>
            </a:r>
            <a:r>
              <a:rPr lang="en-US" altLang="zh-CN" dirty="0"/>
              <a:t>1</a:t>
            </a:r>
            <a:r>
              <a:rPr lang="zh-CN" altLang="en-US" dirty="0"/>
              <a:t>对多关系</a:t>
            </a:r>
            <a:r>
              <a:rPr lang="en-US" altLang="zh-CN" dirty="0"/>
              <a:t>.</a:t>
            </a:r>
            <a:r>
              <a:rPr lang="zh-CN" altLang="en-US" dirty="0"/>
              <a:t>看下面的</a:t>
            </a:r>
            <a:r>
              <a:rPr lang="en-US" altLang="zh-CN" dirty="0"/>
              <a:t>ER</a:t>
            </a:r>
            <a:r>
              <a:rPr lang="zh-CN" altLang="en-US" dirty="0"/>
              <a:t>图</a:t>
            </a:r>
            <a:r>
              <a:rPr lang="en-US" altLang="zh-CN" dirty="0"/>
              <a:t>.</a:t>
            </a:r>
          </a:p>
          <a:p>
            <a:pPr marL="800100" lvl="1" indent="-342900">
              <a:buFont typeface="Wingdings" panose="05000000000000000000" pitchFamily="2" charset="2"/>
              <a:buChar char="Ø"/>
            </a:pPr>
            <a:r>
              <a:rPr lang="zh-CN" altLang="en-US" dirty="0"/>
              <a:t>一个目录要有名字</a:t>
            </a:r>
            <a:r>
              <a:rPr lang="en-US" altLang="zh-CN" dirty="0"/>
              <a:t>,</a:t>
            </a:r>
            <a:r>
              <a:rPr lang="zh-CN" altLang="en-US" dirty="0"/>
              <a:t>访问数和链接</a:t>
            </a:r>
            <a:r>
              <a:rPr lang="en-US" altLang="zh-CN" dirty="0"/>
              <a:t>.</a:t>
            </a:r>
          </a:p>
          <a:p>
            <a:pPr marL="800100" lvl="1" indent="-342900">
              <a:buFont typeface="Wingdings" panose="05000000000000000000" pitchFamily="2" charset="2"/>
              <a:buChar char="Ø"/>
            </a:pPr>
            <a:r>
              <a:rPr lang="zh-CN" altLang="en-US" dirty="0"/>
              <a:t>一个页面要有目录</a:t>
            </a:r>
            <a:r>
              <a:rPr lang="en-US" altLang="zh-CN" dirty="0"/>
              <a:t>,</a:t>
            </a:r>
            <a:r>
              <a:rPr lang="zh-CN" altLang="en-US" dirty="0"/>
              <a:t>标题</a:t>
            </a:r>
            <a:r>
              <a:rPr lang="en-US" altLang="zh-CN" dirty="0"/>
              <a:t>,URL</a:t>
            </a:r>
            <a:r>
              <a:rPr lang="zh-CN" altLang="en-US" dirty="0"/>
              <a:t>和一些视图</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pic>
        <p:nvPicPr>
          <p:cNvPr id="5" name="图片 4"/>
          <p:cNvPicPr>
            <a:picLocks noChangeAspect="1"/>
          </p:cNvPicPr>
          <p:nvPr/>
        </p:nvPicPr>
        <p:blipFill>
          <a:blip r:embed="rId2"/>
          <a:stretch>
            <a:fillRect/>
          </a:stretch>
        </p:blipFill>
        <p:spPr>
          <a:xfrm>
            <a:off x="938365" y="4221088"/>
            <a:ext cx="6979237" cy="1440160"/>
          </a:xfrm>
          <a:prstGeom prst="rect">
            <a:avLst/>
          </a:prstGeom>
        </p:spPr>
      </p:pic>
    </p:spTree>
    <p:extLst>
      <p:ext uri="{BB962C8B-B14F-4D97-AF65-F5344CB8AC3E}">
        <p14:creationId xmlns:p14="http://schemas.microsoft.com/office/powerpoint/2010/main" val="9395577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在你创造任何模型之前都要对你的数据库进行设置</a:t>
            </a:r>
            <a:r>
              <a:rPr lang="en-US" altLang="zh-CN" dirty="0"/>
              <a:t>.</a:t>
            </a:r>
            <a:r>
              <a:rPr lang="zh-CN" altLang="en-US" dirty="0"/>
              <a:t>在</a:t>
            </a:r>
            <a:r>
              <a:rPr lang="en-US" altLang="zh-CN" dirty="0"/>
              <a:t>Django1.7,</a:t>
            </a:r>
            <a:r>
              <a:rPr lang="zh-CN" altLang="en-US" dirty="0"/>
              <a:t>当你创建了一个项目</a:t>
            </a:r>
            <a:r>
              <a:rPr lang="en-US" altLang="zh-CN" dirty="0"/>
              <a:t>,Django</a:t>
            </a:r>
            <a:r>
              <a:rPr lang="zh-CN" altLang="en-US" dirty="0"/>
              <a:t>会自动在</a:t>
            </a:r>
            <a:r>
              <a:rPr lang="en-US" altLang="zh-CN" dirty="0"/>
              <a:t>settings.py</a:t>
            </a:r>
            <a:r>
              <a:rPr lang="zh-CN" altLang="en-US" dirty="0"/>
              <a:t>里添加一个叫做</a:t>
            </a:r>
            <a:r>
              <a:rPr lang="en-US" altLang="zh-CN" dirty="0"/>
              <a:t>DATABASES</a:t>
            </a:r>
            <a:r>
              <a:rPr lang="zh-CN" altLang="en-US" dirty="0"/>
              <a:t>的字典</a:t>
            </a:r>
            <a:r>
              <a:rPr lang="en-US" altLang="zh-CN" dirty="0"/>
              <a:t>.</a:t>
            </a:r>
            <a:r>
              <a:rPr lang="zh-CN" altLang="en-US" dirty="0"/>
              <a:t>它包含如下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能看到默认用</a:t>
            </a:r>
            <a:r>
              <a:rPr lang="en-US" altLang="zh-CN" dirty="0"/>
              <a:t>SQLite3</a:t>
            </a:r>
            <a:r>
              <a:rPr lang="zh-CN" altLang="en-US" dirty="0"/>
              <a:t>作为后端数据库</a:t>
            </a:r>
            <a:r>
              <a:rPr lang="en-US" altLang="zh-CN" dirty="0"/>
              <a:t>.SQLite</a:t>
            </a:r>
            <a:r>
              <a:rPr lang="zh-CN" altLang="en-US" dirty="0"/>
              <a:t>是个轻量级的数据库对我们开发很有用</a:t>
            </a:r>
            <a:r>
              <a:rPr lang="en-US" altLang="zh-CN" dirty="0"/>
              <a:t>.</a:t>
            </a:r>
            <a:r>
              <a:rPr lang="zh-CN" altLang="en-US" dirty="0"/>
              <a:t>我们仅仅需要设置</a:t>
            </a:r>
            <a:r>
              <a:rPr lang="en-US" altLang="zh-CN" dirty="0"/>
              <a:t>DATABASE_PATH</a:t>
            </a:r>
            <a:r>
              <a:rPr lang="zh-CN" altLang="en-US" dirty="0"/>
              <a:t>里的</a:t>
            </a:r>
            <a:r>
              <a:rPr lang="en-US" altLang="zh-CN" dirty="0"/>
              <a:t>NAME</a:t>
            </a:r>
            <a:r>
              <a:rPr lang="zh-CN" altLang="en-US" dirty="0"/>
              <a:t>键值对</a:t>
            </a:r>
            <a:r>
              <a:rPr lang="en-US" altLang="zh-CN" dirty="0"/>
              <a:t>.</a:t>
            </a:r>
            <a:r>
              <a:rPr lang="zh-CN" altLang="en-US" dirty="0"/>
              <a:t>其他引擎需要</a:t>
            </a:r>
            <a:r>
              <a:rPr lang="en-US" altLang="zh-CN" dirty="0"/>
              <a:t>USER,PASSWORD,HOST</a:t>
            </a:r>
            <a:r>
              <a:rPr lang="zh-CN" altLang="en-US" dirty="0"/>
              <a:t>和</a:t>
            </a:r>
            <a:r>
              <a:rPr lang="en-US" altLang="zh-CN" dirty="0"/>
              <a:t>PORT</a:t>
            </a:r>
            <a:r>
              <a:rPr lang="zh-CN" altLang="en-US" dirty="0"/>
              <a:t>等关键字</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99592" y="2420888"/>
            <a:ext cx="7200800" cy="1754326"/>
          </a:xfrm>
          <a:prstGeom prst="rect">
            <a:avLst/>
          </a:prstGeom>
        </p:spPr>
        <p:txBody>
          <a:bodyPr wrap="square">
            <a:spAutoFit/>
          </a:bodyPr>
          <a:lstStyle/>
          <a:p>
            <a:r>
              <a:rPr lang="en-US" altLang="zh-CN" dirty="0">
                <a:solidFill>
                  <a:srgbClr val="333333"/>
                </a:solidFill>
                <a:latin typeface="Menlo"/>
              </a:rPr>
              <a:t>DATABASES =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'default</a:t>
            </a:r>
            <a:r>
              <a:rPr lang="en-US" altLang="zh-CN" dirty="0">
                <a:solidFill>
                  <a:srgbClr val="DD1144"/>
                </a:solidFill>
                <a:latin typeface="Menlo"/>
              </a:rPr>
              <a:t>'</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'ENGINE</a:t>
            </a:r>
            <a:r>
              <a:rPr lang="en-US" altLang="zh-CN" dirty="0">
                <a:solidFill>
                  <a:srgbClr val="DD1144"/>
                </a:solidFill>
                <a:latin typeface="Menlo"/>
              </a:rPr>
              <a:t>'</a:t>
            </a:r>
            <a:r>
              <a:rPr lang="en-US" altLang="zh-CN" dirty="0">
                <a:solidFill>
                  <a:srgbClr val="333333"/>
                </a:solidFill>
                <a:latin typeface="Menlo"/>
              </a:rPr>
              <a:t>: </a:t>
            </a:r>
            <a:r>
              <a:rPr lang="en-US" altLang="zh-CN" dirty="0">
                <a:solidFill>
                  <a:srgbClr val="DD1144"/>
                </a:solidFill>
                <a:latin typeface="Menlo"/>
              </a:rPr>
              <a:t>'django.db.backends.sqlite3'</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DD1144"/>
                </a:solidFill>
                <a:latin typeface="Menlo"/>
              </a:rPr>
              <a:t>'NAME</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os.path.</a:t>
            </a:r>
            <a:r>
              <a:rPr lang="en-US" altLang="zh-CN" b="1" dirty="0" err="1">
                <a:solidFill>
                  <a:srgbClr val="333333"/>
                </a:solidFill>
                <a:latin typeface="Menlo"/>
              </a:rPr>
              <a:t>join</a:t>
            </a:r>
            <a:r>
              <a:rPr lang="en-US" altLang="zh-CN" dirty="0">
                <a:solidFill>
                  <a:srgbClr val="333333"/>
                </a:solidFill>
                <a:latin typeface="Menlo"/>
              </a:rPr>
              <a:t>(BASE_DIR, </a:t>
            </a:r>
            <a:r>
              <a:rPr lang="en-US" altLang="zh-CN" dirty="0">
                <a:solidFill>
                  <a:srgbClr val="DD1144"/>
                </a:solidFill>
                <a:latin typeface="Menlo"/>
              </a:rPr>
              <a:t>'db.sqlite3'</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 </a:t>
            </a: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4183757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052736"/>
            <a:ext cx="8229600" cy="4857403"/>
          </a:xfrm>
        </p:spPr>
        <p:txBody>
          <a:bodyPr/>
          <a:lstStyle/>
          <a:p>
            <a:pPr marL="342900" indent="-342900">
              <a:buFont typeface="Wingdings" panose="05000000000000000000" pitchFamily="2" charset="2"/>
              <a:buChar char="l"/>
            </a:pPr>
            <a:r>
              <a:rPr lang="zh-CN" altLang="en-US" dirty="0"/>
              <a:t>创建</a:t>
            </a:r>
            <a:r>
              <a:rPr lang="zh-CN" altLang="en-US" dirty="0" smtClean="0"/>
              <a:t>模型</a:t>
            </a:r>
            <a:endParaRPr lang="en-US" altLang="zh-CN" dirty="0" smtClean="0"/>
          </a:p>
          <a:p>
            <a:pPr lvl="1"/>
            <a:r>
              <a:rPr lang="zh-CN" altLang="en-US" dirty="0" smtClean="0"/>
              <a:t>    在</a:t>
            </a:r>
            <a:r>
              <a:rPr lang="en-US" altLang="zh-CN" dirty="0" smtClean="0"/>
              <a:t>rango/models.py</a:t>
            </a:r>
            <a:r>
              <a:rPr lang="zh-CN" altLang="en-US" dirty="0" smtClean="0"/>
              <a:t>里</a:t>
            </a:r>
            <a:r>
              <a:rPr lang="en-US" altLang="zh-CN" dirty="0" smtClean="0"/>
              <a:t>,</a:t>
            </a:r>
            <a:r>
              <a:rPr lang="zh-CN" altLang="en-US" dirty="0" smtClean="0"/>
              <a:t>我们定义两个继承自</a:t>
            </a:r>
            <a:r>
              <a:rPr lang="en-US" altLang="zh-CN" dirty="0" err="1" smtClean="0"/>
              <a:t>djnago.db.models.Model</a:t>
            </a:r>
            <a:r>
              <a:rPr lang="zh-CN" altLang="en-US" dirty="0" smtClean="0"/>
              <a:t>的类</a:t>
            </a:r>
            <a:r>
              <a:rPr lang="en-US" altLang="zh-CN" dirty="0" smtClean="0"/>
              <a:t>.</a:t>
            </a:r>
            <a:r>
              <a:rPr lang="zh-CN" altLang="en-US" dirty="0" smtClean="0"/>
              <a:t>这两个类分别定义目录和页面</a:t>
            </a:r>
            <a:r>
              <a:rPr lang="en-US" altLang="zh-CN" dirty="0" smtClean="0"/>
              <a:t>.</a:t>
            </a:r>
            <a:r>
              <a:rPr lang="zh-CN" altLang="en-US" dirty="0" smtClean="0"/>
              <a:t>定义</a:t>
            </a:r>
            <a:r>
              <a:rPr lang="en-US" altLang="zh-CN" dirty="0" smtClean="0"/>
              <a:t>Category</a:t>
            </a:r>
            <a:r>
              <a:rPr lang="zh-CN" altLang="en-US" dirty="0" smtClean="0"/>
              <a:t>和</a:t>
            </a:r>
            <a:r>
              <a:rPr lang="en-US" altLang="zh-CN" dirty="0" smtClean="0"/>
              <a:t>Page</a:t>
            </a:r>
            <a:r>
              <a:rPr lang="zh-CN" altLang="en-US" dirty="0" smtClean="0"/>
              <a:t>如下</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313184" y="2276872"/>
            <a:ext cx="8147248" cy="3970318"/>
          </a:xfrm>
          <a:prstGeom prst="rect">
            <a:avLst/>
          </a:prstGeom>
        </p:spPr>
        <p:txBody>
          <a:bodyPr wrap="square">
            <a:spAutoFit/>
          </a:bodyPr>
          <a:lstStyle/>
          <a:p>
            <a:r>
              <a:rPr lang="en-US" altLang="zh-CN" b="1" dirty="0">
                <a:solidFill>
                  <a:srgbClr val="333333"/>
                </a:solidFill>
                <a:latin typeface="Menlo"/>
              </a:rPr>
              <a:t>class</a:t>
            </a:r>
            <a:r>
              <a:rPr lang="en-US" altLang="zh-CN" dirty="0">
                <a:solidFill>
                  <a:srgbClr val="333333"/>
                </a:solidFill>
                <a:latin typeface="Menlo"/>
              </a:rPr>
              <a:t> </a:t>
            </a:r>
            <a:r>
              <a:rPr lang="en-US" altLang="zh-CN" b="1" dirty="0">
                <a:solidFill>
                  <a:srgbClr val="445588"/>
                </a:solidFill>
                <a:latin typeface="Menlo"/>
              </a:rPr>
              <a:t>Category</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name </a:t>
            </a:r>
            <a:r>
              <a:rPr lang="en-US" altLang="zh-CN" dirty="0">
                <a:solidFill>
                  <a:srgbClr val="333333"/>
                </a:solidFill>
                <a:latin typeface="Menlo"/>
              </a:rPr>
              <a:t>= </a:t>
            </a:r>
            <a:r>
              <a:rPr lang="en-US" altLang="zh-CN" dirty="0" err="1">
                <a:solidFill>
                  <a:srgbClr val="333333"/>
                </a:solidFill>
                <a:latin typeface="Menlo"/>
              </a:rPr>
              <a:t>models.CharField</a:t>
            </a:r>
            <a:r>
              <a:rPr lang="en-US" altLang="zh-CN" dirty="0">
                <a:solidFill>
                  <a:srgbClr val="333333"/>
                </a:solidFill>
                <a:latin typeface="Menlo"/>
              </a:rPr>
              <a:t>(</a:t>
            </a:r>
            <a:r>
              <a:rPr lang="en-US" altLang="zh-CN" dirty="0" err="1">
                <a:solidFill>
                  <a:srgbClr val="333333"/>
                </a:solidFill>
                <a:latin typeface="Menlo"/>
              </a:rPr>
              <a:t>max_length</a:t>
            </a:r>
            <a:r>
              <a:rPr lang="en-US" altLang="zh-CN" dirty="0">
                <a:solidFill>
                  <a:srgbClr val="333333"/>
                </a:solidFill>
                <a:latin typeface="Menlo"/>
              </a:rPr>
              <a:t>=</a:t>
            </a:r>
            <a:r>
              <a:rPr lang="en-US" altLang="zh-CN" dirty="0">
                <a:solidFill>
                  <a:srgbClr val="008080"/>
                </a:solidFill>
                <a:latin typeface="Menlo"/>
              </a:rPr>
              <a:t>128</a:t>
            </a:r>
            <a:r>
              <a:rPr lang="en-US" altLang="zh-CN" dirty="0">
                <a:solidFill>
                  <a:srgbClr val="333333"/>
                </a:solidFill>
                <a:latin typeface="Menlo"/>
              </a:rPr>
              <a:t>, unique=</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r>
              <a:rPr lang="en-US" altLang="zh-CN" i="1" dirty="0">
                <a:solidFill>
                  <a:srgbClr val="999988"/>
                </a:solidFill>
                <a:latin typeface="Menlo"/>
              </a:rPr>
              <a:t>#For Python 2, use __</a:t>
            </a:r>
            <a:r>
              <a:rPr lang="en-US" altLang="zh-CN" i="1" dirty="0" err="1">
                <a:solidFill>
                  <a:srgbClr val="999988"/>
                </a:solidFill>
                <a:latin typeface="Menlo"/>
              </a:rPr>
              <a:t>str</a:t>
            </a:r>
            <a:r>
              <a:rPr lang="en-US" altLang="zh-CN" i="1" dirty="0">
                <a:solidFill>
                  <a:srgbClr val="999988"/>
                </a:solidFill>
                <a:latin typeface="Menlo"/>
              </a:rPr>
              <a:t>__ on Python 3</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a:solidFill>
                  <a:srgbClr val="333333"/>
                </a:solidFill>
                <a:latin typeface="Menlo"/>
              </a:rPr>
              <a:t>self.name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a:solidFill>
                  <a:srgbClr val="445588"/>
                </a:solidFill>
                <a:latin typeface="Menlo"/>
              </a:rPr>
              <a:t>Page</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category </a:t>
            </a:r>
            <a:r>
              <a:rPr lang="en-US" altLang="zh-CN" dirty="0">
                <a:solidFill>
                  <a:srgbClr val="333333"/>
                </a:solidFill>
                <a:latin typeface="Menlo"/>
              </a:rPr>
              <a:t>= </a:t>
            </a:r>
            <a:r>
              <a:rPr lang="en-US" altLang="zh-CN" dirty="0" err="1">
                <a:solidFill>
                  <a:srgbClr val="333333"/>
                </a:solidFill>
                <a:latin typeface="Menlo"/>
              </a:rPr>
              <a:t>models.ForeignKey</a:t>
            </a:r>
            <a:r>
              <a:rPr lang="en-US" altLang="zh-CN" dirty="0">
                <a:solidFill>
                  <a:srgbClr val="333333"/>
                </a:solidFill>
                <a:latin typeface="Menlo"/>
              </a:rPr>
              <a:t>(Category)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 </a:t>
            </a:r>
            <a:r>
              <a:rPr lang="en-US" altLang="zh-CN" dirty="0">
                <a:solidFill>
                  <a:srgbClr val="333333"/>
                </a:solidFill>
                <a:latin typeface="Menlo"/>
              </a:rPr>
              <a:t>= </a:t>
            </a:r>
            <a:r>
              <a:rPr lang="en-US" altLang="zh-CN" dirty="0" err="1">
                <a:solidFill>
                  <a:srgbClr val="333333"/>
                </a:solidFill>
                <a:latin typeface="Menlo"/>
              </a:rPr>
              <a:t>models.CharField</a:t>
            </a:r>
            <a:r>
              <a:rPr lang="en-US" altLang="zh-CN" dirty="0">
                <a:solidFill>
                  <a:srgbClr val="333333"/>
                </a:solidFill>
                <a:latin typeface="Menlo"/>
              </a:rPr>
              <a:t>(</a:t>
            </a:r>
            <a:r>
              <a:rPr lang="en-US" altLang="zh-CN" dirty="0" err="1">
                <a:solidFill>
                  <a:srgbClr val="333333"/>
                </a:solidFill>
                <a:latin typeface="Menlo"/>
              </a:rPr>
              <a:t>max_length</a:t>
            </a:r>
            <a:r>
              <a:rPr lang="en-US" altLang="zh-CN" dirty="0">
                <a:solidFill>
                  <a:srgbClr val="333333"/>
                </a:solidFill>
                <a:latin typeface="Menlo"/>
              </a:rPr>
              <a:t>=</a:t>
            </a:r>
            <a:r>
              <a:rPr lang="en-US" altLang="zh-CN" dirty="0">
                <a:solidFill>
                  <a:srgbClr val="008080"/>
                </a:solidFill>
                <a:latin typeface="Menlo"/>
              </a:rPr>
              <a:t>128</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 </a:t>
            </a:r>
            <a:r>
              <a:rPr lang="en-US" altLang="zh-CN" dirty="0">
                <a:solidFill>
                  <a:srgbClr val="333333"/>
                </a:solidFill>
                <a:latin typeface="Menlo"/>
              </a:rPr>
              <a:t>= </a:t>
            </a:r>
            <a:r>
              <a:rPr lang="en-US" altLang="zh-CN" dirty="0" err="1">
                <a:solidFill>
                  <a:srgbClr val="333333"/>
                </a:solidFill>
                <a:latin typeface="Menlo"/>
              </a:rPr>
              <a:t>models.URLField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views </a:t>
            </a:r>
            <a:r>
              <a:rPr lang="en-US" altLang="zh-CN" dirty="0">
                <a:solidFill>
                  <a:srgbClr val="333333"/>
                </a:solidFill>
                <a:latin typeface="Menlo"/>
              </a:rPr>
              <a:t>= </a:t>
            </a:r>
            <a:r>
              <a:rPr lang="en-US" altLang="zh-CN" dirty="0" err="1">
                <a:solidFill>
                  <a:srgbClr val="333333"/>
                </a:solidFill>
                <a:latin typeface="Menlo"/>
              </a:rPr>
              <a:t>models.IntegerField</a:t>
            </a:r>
            <a:r>
              <a:rPr lang="en-US" altLang="zh-CN" dirty="0">
                <a:solidFill>
                  <a:srgbClr val="333333"/>
                </a:solidFill>
                <a:latin typeface="Menlo"/>
              </a:rPr>
              <a:t>(default=</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a:t>
            </a:r>
          </a:p>
          <a:p>
            <a:r>
              <a:rPr lang="en-US" altLang="zh-CN" b="1" dirty="0">
                <a:solidFill>
                  <a:srgbClr val="333333"/>
                </a:solidFill>
                <a:latin typeface="Menlo"/>
              </a:rPr>
              <a:t> </a:t>
            </a:r>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r>
              <a:rPr lang="en-US" altLang="zh-CN" i="1" dirty="0">
                <a:solidFill>
                  <a:srgbClr val="999988"/>
                </a:solidFill>
                <a:latin typeface="Menlo"/>
              </a:rPr>
              <a:t>#For Python 2, use __</a:t>
            </a:r>
            <a:r>
              <a:rPr lang="en-US" altLang="zh-CN" i="1" dirty="0" err="1">
                <a:solidFill>
                  <a:srgbClr val="999988"/>
                </a:solidFill>
                <a:latin typeface="Menlo"/>
              </a:rPr>
              <a:t>str</a:t>
            </a:r>
            <a:r>
              <a:rPr lang="en-US" altLang="zh-CN" i="1" dirty="0">
                <a:solidFill>
                  <a:srgbClr val="999988"/>
                </a:solidFill>
                <a:latin typeface="Menlo"/>
              </a:rPr>
              <a:t>__ on Python 3</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self.title</a:t>
            </a:r>
            <a:endParaRPr lang="zh-CN" altLang="en-US" dirty="0"/>
          </a:p>
        </p:txBody>
      </p:sp>
    </p:spTree>
    <p:extLst>
      <p:ext uri="{BB962C8B-B14F-4D97-AF65-F5344CB8AC3E}">
        <p14:creationId xmlns:p14="http://schemas.microsoft.com/office/powerpoint/2010/main" val="28291541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当你定义了一个模型</a:t>
            </a:r>
            <a:r>
              <a:rPr lang="en-US" altLang="zh-CN" dirty="0"/>
              <a:t>,</a:t>
            </a:r>
            <a:r>
              <a:rPr lang="zh-CN" altLang="en-US" dirty="0"/>
              <a:t>你需要制定可选参数的属性以及相关的类型列表</a:t>
            </a:r>
            <a:r>
              <a:rPr lang="en-US" altLang="zh-CN" dirty="0"/>
              <a:t>.Django</a:t>
            </a:r>
            <a:r>
              <a:rPr lang="zh-CN" altLang="en-US" dirty="0"/>
              <a:t>提供了许多内建字段</a:t>
            </a:r>
            <a:r>
              <a:rPr lang="en-US" altLang="zh-CN" dirty="0"/>
              <a:t>.</a:t>
            </a:r>
            <a:r>
              <a:rPr lang="zh-CN" altLang="en-US" dirty="0"/>
              <a:t>一些常用的如下</a:t>
            </a:r>
            <a:r>
              <a:rPr lang="en-US" altLang="zh-CN" dirty="0" smtClean="0"/>
              <a:t>.</a:t>
            </a:r>
          </a:p>
          <a:p>
            <a:pPr marL="800100" lvl="1" indent="-342900">
              <a:buFont typeface="Wingdings" panose="05000000000000000000" pitchFamily="2" charset="2"/>
              <a:buChar char="Ø"/>
            </a:pPr>
            <a:r>
              <a:rPr lang="en-US" altLang="zh-CN" dirty="0" err="1"/>
              <a:t>CharField</a:t>
            </a:r>
            <a:r>
              <a:rPr lang="en-US" altLang="zh-CN" dirty="0"/>
              <a:t>,</a:t>
            </a:r>
            <a:r>
              <a:rPr lang="zh-CN" altLang="en-US" dirty="0"/>
              <a:t>存储字符数据的字段</a:t>
            </a:r>
            <a:r>
              <a:rPr lang="en-US" altLang="zh-CN" dirty="0"/>
              <a:t>(</a:t>
            </a:r>
            <a:r>
              <a:rPr lang="zh-CN" altLang="en-US" dirty="0"/>
              <a:t>例如字符串</a:t>
            </a:r>
            <a:r>
              <a:rPr lang="en-US" altLang="zh-CN" dirty="0"/>
              <a:t>).</a:t>
            </a:r>
            <a:r>
              <a:rPr lang="en-US" altLang="zh-CN" dirty="0" err="1"/>
              <a:t>max_length</a:t>
            </a:r>
            <a:r>
              <a:rPr lang="zh-CN" altLang="en-US" dirty="0"/>
              <a:t>提供了最大长度</a:t>
            </a:r>
            <a:r>
              <a:rPr lang="en-US" altLang="zh-CN" dirty="0"/>
              <a:t>.</a:t>
            </a:r>
          </a:p>
          <a:p>
            <a:pPr marL="800100" lvl="1" indent="-342900">
              <a:buFont typeface="Wingdings" panose="05000000000000000000" pitchFamily="2" charset="2"/>
              <a:buChar char="Ø"/>
            </a:pPr>
            <a:r>
              <a:rPr lang="en-US" altLang="zh-CN" dirty="0" err="1"/>
              <a:t>URLField</a:t>
            </a:r>
            <a:r>
              <a:rPr lang="en-US" altLang="zh-CN" dirty="0"/>
              <a:t>,</a:t>
            </a:r>
            <a:r>
              <a:rPr lang="zh-CN" altLang="en-US" dirty="0"/>
              <a:t>和</a:t>
            </a:r>
            <a:r>
              <a:rPr lang="en-US" altLang="zh-CN" dirty="0" err="1"/>
              <a:t>CharField</a:t>
            </a:r>
            <a:r>
              <a:rPr lang="zh-CN" altLang="en-US" dirty="0"/>
              <a:t>一样</a:t>
            </a:r>
            <a:r>
              <a:rPr lang="en-US" altLang="zh-CN" dirty="0"/>
              <a:t>,</a:t>
            </a:r>
            <a:r>
              <a:rPr lang="zh-CN" altLang="en-US" dirty="0"/>
              <a:t>但是它存储资源的</a:t>
            </a:r>
            <a:r>
              <a:rPr lang="en-US" altLang="zh-CN" dirty="0"/>
              <a:t>URL.</a:t>
            </a:r>
            <a:r>
              <a:rPr lang="zh-CN" altLang="en-US" dirty="0"/>
              <a:t>你也可以使用</a:t>
            </a:r>
            <a:r>
              <a:rPr lang="en-US" altLang="zh-CN" dirty="0" err="1"/>
              <a:t>max_length</a:t>
            </a:r>
            <a:r>
              <a:rPr lang="zh-CN" altLang="en-US" dirty="0"/>
              <a:t>参数</a:t>
            </a:r>
            <a:r>
              <a:rPr lang="en-US" altLang="zh-CN" dirty="0"/>
              <a:t>.</a:t>
            </a:r>
          </a:p>
          <a:p>
            <a:pPr marL="800100" lvl="1" indent="-342900">
              <a:buFont typeface="Wingdings" panose="05000000000000000000" pitchFamily="2" charset="2"/>
              <a:buChar char="Ø"/>
            </a:pPr>
            <a:r>
              <a:rPr lang="en-US" altLang="zh-CN" dirty="0"/>
              <a:t>'</a:t>
            </a:r>
            <a:r>
              <a:rPr lang="en-US" altLang="zh-CN" dirty="0" err="1"/>
              <a:t>IntegerField</a:t>
            </a:r>
            <a:r>
              <a:rPr lang="en-US" altLang="zh-CN" dirty="0"/>
              <a:t>',</a:t>
            </a:r>
            <a:r>
              <a:rPr lang="zh-CN" altLang="en-US" dirty="0"/>
              <a:t>存储整数</a:t>
            </a:r>
            <a:r>
              <a:rPr lang="en-US" altLang="zh-CN" dirty="0"/>
              <a:t>.</a:t>
            </a:r>
          </a:p>
          <a:p>
            <a:pPr marL="800100" lvl="1" indent="-342900">
              <a:buFont typeface="Wingdings" panose="05000000000000000000" pitchFamily="2" charset="2"/>
              <a:buChar char="Ø"/>
            </a:pPr>
            <a:r>
              <a:rPr lang="en-US" altLang="zh-CN" dirty="0" err="1"/>
              <a:t>DateField</a:t>
            </a:r>
            <a:r>
              <a:rPr lang="en-US" altLang="zh-CN" dirty="0"/>
              <a:t>,</a:t>
            </a:r>
            <a:r>
              <a:rPr lang="zh-CN" altLang="en-US" dirty="0"/>
              <a:t>存储</a:t>
            </a:r>
            <a:r>
              <a:rPr lang="en-US" altLang="zh-CN" dirty="0"/>
              <a:t>Python</a:t>
            </a:r>
            <a:r>
              <a:rPr lang="zh-CN" altLang="en-US" dirty="0"/>
              <a:t>的</a:t>
            </a:r>
            <a:r>
              <a:rPr lang="en-US" altLang="zh-CN" dirty="0" err="1"/>
              <a:t>datetime.date</a:t>
            </a:r>
            <a:r>
              <a:rPr lang="en-US" altLang="zh-CN" dirty="0" smtClean="0"/>
              <a:t>.</a:t>
            </a:r>
          </a:p>
          <a:p>
            <a:pPr marL="342900" indent="-342900">
              <a:buFont typeface="Wingdings" panose="05000000000000000000" pitchFamily="2" charset="2"/>
              <a:buChar char="l"/>
            </a:pPr>
            <a:r>
              <a:rPr lang="zh-CN" altLang="en-US" dirty="0"/>
              <a:t>每个字段都有一个</a:t>
            </a:r>
            <a:r>
              <a:rPr lang="en-US" altLang="zh-CN" dirty="0"/>
              <a:t>unique</a:t>
            </a:r>
            <a:r>
              <a:rPr lang="zh-CN" altLang="en-US" dirty="0"/>
              <a:t>属性</a:t>
            </a:r>
            <a:r>
              <a:rPr lang="en-US" altLang="zh-CN" dirty="0"/>
              <a:t>.</a:t>
            </a:r>
            <a:r>
              <a:rPr lang="zh-CN" altLang="en-US" dirty="0"/>
              <a:t>如果设置为</a:t>
            </a:r>
            <a:r>
              <a:rPr lang="en-US" altLang="zh-CN" dirty="0"/>
              <a:t>True,</a:t>
            </a:r>
            <a:r>
              <a:rPr lang="zh-CN" altLang="en-US" dirty="0"/>
              <a:t>那么在整个数据库模型里它的字段里的值必须是唯一的</a:t>
            </a:r>
            <a:r>
              <a:rPr lang="en-US" altLang="zh-CN" dirty="0" smtClean="0"/>
              <a:t>.</a:t>
            </a:r>
          </a:p>
          <a:p>
            <a:pPr marL="342900" indent="-342900">
              <a:buFont typeface="Wingdings" panose="05000000000000000000" pitchFamily="2" charset="2"/>
              <a:buChar char="l"/>
            </a:pPr>
            <a:r>
              <a:rPr lang="zh-CN" altLang="en-US" dirty="0"/>
              <a:t>如果你想把这个字段作为数据库的关键字会非常有用</a:t>
            </a:r>
            <a:r>
              <a:rPr lang="en-US" altLang="zh-CN" dirty="0"/>
              <a:t>.</a:t>
            </a:r>
            <a:r>
              <a:rPr lang="zh-CN" altLang="en-US" dirty="0"/>
              <a:t>你可以为每个字段设置一个默认值</a:t>
            </a:r>
            <a:r>
              <a:rPr lang="en-US" altLang="zh-CN" dirty="0"/>
              <a:t>(default</a:t>
            </a:r>
            <a:r>
              <a:rPr lang="en-US" altLang="zh-CN" dirty="0" smtClean="0"/>
              <a:t>=‘value’)</a:t>
            </a:r>
            <a:r>
              <a:rPr lang="en-US" altLang="zh-CN" dirty="0"/>
              <a:t>.</a:t>
            </a:r>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602224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Django</a:t>
            </a:r>
            <a:r>
              <a:rPr lang="zh-CN" altLang="en-US" dirty="0"/>
              <a:t>也提供了连接模型</a:t>
            </a:r>
            <a:r>
              <a:rPr lang="en-US" altLang="zh-CN" dirty="0"/>
              <a:t>/</a:t>
            </a:r>
            <a:r>
              <a:rPr lang="zh-CN" altLang="en-US" dirty="0"/>
              <a:t>表的简单机制</a:t>
            </a:r>
            <a:r>
              <a:rPr lang="en-US" altLang="zh-CN" dirty="0"/>
              <a:t>.</a:t>
            </a:r>
            <a:r>
              <a:rPr lang="zh-CN" altLang="en-US" dirty="0"/>
              <a:t>这个机制封装在</a:t>
            </a:r>
            <a:r>
              <a:rPr lang="en-US" altLang="zh-CN" dirty="0"/>
              <a:t>3</a:t>
            </a:r>
            <a:r>
              <a:rPr lang="zh-CN" altLang="en-US" dirty="0"/>
              <a:t>个字段里</a:t>
            </a:r>
            <a:r>
              <a:rPr lang="en-US" altLang="zh-CN" dirty="0"/>
              <a:t>,</a:t>
            </a:r>
            <a:r>
              <a:rPr lang="zh-CN" altLang="en-US" dirty="0"/>
              <a:t>如下</a:t>
            </a:r>
            <a:r>
              <a:rPr lang="en-US" altLang="zh-CN" dirty="0"/>
              <a:t>.</a:t>
            </a:r>
          </a:p>
          <a:p>
            <a:pPr marL="800100" lvl="1" indent="-342900">
              <a:buFont typeface="Wingdings" panose="05000000000000000000" pitchFamily="2" charset="2"/>
              <a:buChar char="Ø"/>
            </a:pPr>
            <a:r>
              <a:rPr lang="en-US" altLang="zh-CN" dirty="0" err="1" smtClean="0"/>
              <a:t>ForeignKey</a:t>
            </a:r>
            <a:r>
              <a:rPr lang="en-US" altLang="zh-CN" dirty="0"/>
              <a:t>, </a:t>
            </a:r>
            <a:r>
              <a:rPr lang="zh-CN" altLang="en-US" dirty="0"/>
              <a:t>创建</a:t>
            </a:r>
            <a:r>
              <a:rPr lang="en-US" altLang="zh-CN" dirty="0"/>
              <a:t>1</a:t>
            </a:r>
            <a:r>
              <a:rPr lang="zh-CN" altLang="en-US" dirty="0"/>
              <a:t>对多关系的字段类型</a:t>
            </a:r>
            <a:r>
              <a:rPr lang="en-US" altLang="zh-CN" dirty="0"/>
              <a:t>.</a:t>
            </a:r>
          </a:p>
          <a:p>
            <a:pPr marL="800100" lvl="1" indent="-342900">
              <a:buFont typeface="Wingdings" panose="05000000000000000000" pitchFamily="2" charset="2"/>
              <a:buChar char="Ø"/>
            </a:pPr>
            <a:r>
              <a:rPr lang="en-US" altLang="zh-CN" dirty="0" err="1"/>
              <a:t>OneToOneField</a:t>
            </a:r>
            <a:r>
              <a:rPr lang="en-US" altLang="zh-CN" dirty="0"/>
              <a:t>,</a:t>
            </a:r>
            <a:r>
              <a:rPr lang="zh-CN" altLang="en-US" dirty="0"/>
              <a:t>定义一个严格的</a:t>
            </a:r>
            <a:r>
              <a:rPr lang="en-US" altLang="zh-CN" dirty="0"/>
              <a:t>1</a:t>
            </a:r>
            <a:r>
              <a:rPr lang="zh-CN" altLang="en-US" dirty="0"/>
              <a:t>对</a:t>
            </a:r>
            <a:r>
              <a:rPr lang="en-US" altLang="zh-CN" dirty="0"/>
              <a:t>1</a:t>
            </a:r>
            <a:r>
              <a:rPr lang="zh-CN" altLang="en-US" dirty="0"/>
              <a:t>关系字段类型</a:t>
            </a:r>
            <a:r>
              <a:rPr lang="en-US" altLang="zh-CN" dirty="0"/>
              <a:t>.</a:t>
            </a:r>
          </a:p>
          <a:p>
            <a:pPr marL="800100" lvl="1" indent="-342900">
              <a:buFont typeface="Wingdings" panose="05000000000000000000" pitchFamily="2" charset="2"/>
              <a:buChar char="Ø"/>
            </a:pPr>
            <a:r>
              <a:rPr lang="en-US" altLang="zh-CN" dirty="0" err="1"/>
              <a:t>ManyToManyFeild</a:t>
            </a:r>
            <a:r>
              <a:rPr lang="en-US" altLang="zh-CN" dirty="0"/>
              <a:t>,</a:t>
            </a:r>
            <a:r>
              <a:rPr lang="zh-CN" altLang="en-US" dirty="0"/>
              <a:t>当以多对多关系字段</a:t>
            </a:r>
            <a:r>
              <a:rPr lang="zh-CN" altLang="en-US" dirty="0" smtClean="0"/>
              <a:t>类型</a:t>
            </a:r>
            <a:r>
              <a:rPr lang="en-US" altLang="zh-CN" dirty="0" smtClean="0"/>
              <a:t>.</a:t>
            </a:r>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12845775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如果还没有设置数据库那么需要通过</a:t>
            </a:r>
            <a:r>
              <a:rPr lang="en-US" altLang="zh-CN" dirty="0"/>
              <a:t>migrate</a:t>
            </a:r>
            <a:r>
              <a:rPr lang="zh-CN" altLang="en-US" dirty="0"/>
              <a:t>命令来设立</a:t>
            </a:r>
            <a:r>
              <a:rPr lang="en-US" altLang="zh-CN" dirty="0" smtClean="0"/>
              <a:t>.</a:t>
            </a:r>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如果在</a:t>
            </a:r>
            <a:r>
              <a:rPr lang="en-US" altLang="zh-CN" dirty="0"/>
              <a:t>settings.py</a:t>
            </a:r>
            <a:r>
              <a:rPr lang="zh-CN" altLang="en-US" dirty="0"/>
              <a:t>文件里设置的</a:t>
            </a:r>
            <a:r>
              <a:rPr lang="en-US" altLang="zh-CN" dirty="0"/>
              <a:t>INSTALLED_APPS</a:t>
            </a:r>
            <a:r>
              <a:rPr lang="zh-CN" altLang="en-US" dirty="0"/>
              <a:t>列表</a:t>
            </a:r>
            <a:r>
              <a:rPr lang="en-US" altLang="zh-CN" dirty="0"/>
              <a:t>,</a:t>
            </a:r>
            <a:r>
              <a:rPr lang="zh-CN" altLang="en-US" dirty="0"/>
              <a:t>它会初始化创建这些</a:t>
            </a:r>
            <a:r>
              <a:rPr lang="en-US" altLang="zh-CN" dirty="0"/>
              <a:t>app</a:t>
            </a:r>
            <a:r>
              <a:rPr lang="zh-CN" altLang="en-US" dirty="0"/>
              <a:t>的图表</a:t>
            </a:r>
            <a:r>
              <a:rPr lang="en-US" altLang="zh-CN" dirty="0"/>
              <a:t>,</a:t>
            </a:r>
            <a:r>
              <a:rPr lang="zh-CN" altLang="en-US" dirty="0"/>
              <a:t>例如</a:t>
            </a:r>
            <a:r>
              <a:rPr lang="en-US" altLang="zh-CN" dirty="0" err="1"/>
              <a:t>auth,admin</a:t>
            </a:r>
            <a:r>
              <a:rPr lang="zh-CN" altLang="en-US" dirty="0"/>
              <a:t>等等</a:t>
            </a:r>
            <a:r>
              <a:rPr lang="en-US" altLang="zh-CN" dirty="0"/>
              <a:t>.</a:t>
            </a:r>
            <a:r>
              <a:rPr lang="zh-CN" altLang="en-US" dirty="0"/>
              <a:t>在你的项目根目录里会创建</a:t>
            </a:r>
            <a:r>
              <a:rPr lang="en-US" altLang="zh-CN" dirty="0" err="1"/>
              <a:t>db.sqlite</a:t>
            </a:r>
            <a:r>
              <a:rPr lang="zh-CN" altLang="en-US" dirty="0"/>
              <a:t>文件</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63588" y="1772816"/>
            <a:ext cx="7416824" cy="2585323"/>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migrate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8080"/>
                </a:solidFill>
                <a:latin typeface="Menlo"/>
              </a:rPr>
              <a:t>Operations</a:t>
            </a:r>
            <a:r>
              <a:rPr lang="en-US" altLang="zh-CN" dirty="0" smtClean="0">
                <a:solidFill>
                  <a:srgbClr val="333333"/>
                </a:solidFill>
                <a:latin typeface="Menlo"/>
              </a:rPr>
              <a:t> </a:t>
            </a:r>
            <a:r>
              <a:rPr lang="en-US" altLang="zh-CN" dirty="0">
                <a:solidFill>
                  <a:srgbClr val="333333"/>
                </a:solidFill>
                <a:latin typeface="Menlo"/>
              </a:rPr>
              <a:t>to </a:t>
            </a:r>
            <a:r>
              <a:rPr lang="en-US" altLang="zh-CN" dirty="0">
                <a:solidFill>
                  <a:srgbClr val="990073"/>
                </a:solidFill>
                <a:latin typeface="Menlo"/>
              </a:rPr>
              <a:t>perform:</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a:t>
            </a:r>
            <a:r>
              <a:rPr lang="en-US" altLang="zh-CN" dirty="0" smtClean="0">
                <a:solidFill>
                  <a:srgbClr val="333333"/>
                </a:solidFill>
                <a:latin typeface="Menlo"/>
              </a:rPr>
              <a:t> </a:t>
            </a:r>
            <a:r>
              <a:rPr lang="en-US" altLang="zh-CN" dirty="0">
                <a:solidFill>
                  <a:srgbClr val="333333"/>
                </a:solidFill>
                <a:latin typeface="Menlo"/>
              </a:rPr>
              <a:t>all </a:t>
            </a:r>
            <a:r>
              <a:rPr lang="en-US" altLang="zh-CN" dirty="0">
                <a:solidFill>
                  <a:srgbClr val="990073"/>
                </a:solidFill>
                <a:latin typeface="Menlo"/>
              </a:rPr>
              <a:t>migrations:</a:t>
            </a:r>
            <a:r>
              <a:rPr lang="en-US" altLang="zh-CN" dirty="0">
                <a:solidFill>
                  <a:srgbClr val="333333"/>
                </a:solidFill>
                <a:latin typeface="Menlo"/>
              </a:rPr>
              <a:t> admin, </a:t>
            </a:r>
            <a:r>
              <a:rPr lang="en-US" altLang="zh-CN" dirty="0" err="1">
                <a:solidFill>
                  <a:srgbClr val="333333"/>
                </a:solidFill>
                <a:latin typeface="Menlo"/>
              </a:rPr>
              <a:t>contenttypes</a:t>
            </a:r>
            <a:r>
              <a:rPr lang="en-US" altLang="zh-CN" dirty="0">
                <a:solidFill>
                  <a:srgbClr val="333333"/>
                </a:solidFill>
                <a:latin typeface="Menlo"/>
              </a:rPr>
              <a:t>, </a:t>
            </a:r>
            <a:r>
              <a:rPr lang="en-US" altLang="zh-CN" dirty="0" err="1">
                <a:solidFill>
                  <a:srgbClr val="333333"/>
                </a:solidFill>
                <a:latin typeface="Menlo"/>
              </a:rPr>
              <a:t>auth</a:t>
            </a:r>
            <a:r>
              <a:rPr lang="en-US" altLang="zh-CN" dirty="0">
                <a:solidFill>
                  <a:srgbClr val="333333"/>
                </a:solidFill>
                <a:latin typeface="Menlo"/>
              </a:rPr>
              <a:t>, sessions </a:t>
            </a:r>
            <a:r>
              <a:rPr lang="en-US" altLang="zh-CN" dirty="0">
                <a:solidFill>
                  <a:srgbClr val="008080"/>
                </a:solidFill>
                <a:latin typeface="Menlo"/>
              </a:rPr>
              <a:t>Running</a:t>
            </a:r>
            <a:r>
              <a:rPr lang="en-US" altLang="zh-CN" dirty="0">
                <a:solidFill>
                  <a:srgbClr val="333333"/>
                </a:solidFill>
                <a:latin typeface="Menlo"/>
              </a:rPr>
              <a:t> </a:t>
            </a:r>
            <a:r>
              <a:rPr lang="en-US" altLang="zh-CN" dirty="0">
                <a:solidFill>
                  <a:srgbClr val="990073"/>
                </a:solidFill>
                <a:latin typeface="Menlo"/>
              </a:rPr>
              <a:t>migrations: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contenttypes.</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auth.</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admin.</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sessions.</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endParaRPr lang="zh-CN" altLang="en-US" dirty="0"/>
          </a:p>
        </p:txBody>
      </p:sp>
    </p:spTree>
    <p:extLst>
      <p:ext uri="{BB962C8B-B14F-4D97-AF65-F5344CB8AC3E}">
        <p14:creationId xmlns:p14="http://schemas.microsoft.com/office/powerpoint/2010/main" val="52613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现在你可以创建一个管理员来管理数据库</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a:t>管理员账户将会在</a:t>
            </a:r>
            <a:r>
              <a:rPr lang="en-US" altLang="zh-CN" dirty="0"/>
              <a:t>Django</a:t>
            </a:r>
            <a:r>
              <a:rPr lang="zh-CN" altLang="en-US" dirty="0"/>
              <a:t>管理界面登陆时使用</a:t>
            </a:r>
            <a:r>
              <a:rPr lang="en-US" altLang="zh-CN" dirty="0"/>
              <a:t>.</a:t>
            </a:r>
            <a:r>
              <a:rPr lang="zh-CN" altLang="en-US" dirty="0"/>
              <a:t>按照提示输入用户名</a:t>
            </a:r>
            <a:r>
              <a:rPr lang="en-US" altLang="zh-CN" dirty="0"/>
              <a:t>,</a:t>
            </a:r>
            <a:r>
              <a:rPr lang="zh-CN" altLang="en-US" dirty="0"/>
              <a:t>邮箱地址和密码</a:t>
            </a:r>
            <a:r>
              <a:rPr lang="en-US" altLang="zh-CN" dirty="0"/>
              <a:t>.</a:t>
            </a:r>
            <a:r>
              <a:rPr lang="zh-CN" altLang="en-US" dirty="0"/>
              <a:t>注意要记住用户名和密码</a:t>
            </a:r>
            <a:r>
              <a:rPr lang="en-US" altLang="zh-CN" dirty="0"/>
              <a:t>.</a:t>
            </a:r>
            <a:endParaRPr lang="en-US" altLang="zh-CN" dirty="0" smtClean="0"/>
          </a:p>
          <a:p>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1115632" y="1916832"/>
            <a:ext cx="4108817" cy="369332"/>
          </a:xfrm>
          <a:prstGeom prst="rect">
            <a:avLst/>
          </a:prstGeom>
        </p:spPr>
        <p:txBody>
          <a:bodyPr wrap="none">
            <a:spAutoFit/>
          </a:bodyPr>
          <a:lstStyle/>
          <a:p>
            <a:r>
              <a:rPr lang="en-US" altLang="zh-CN" dirty="0">
                <a:solidFill>
                  <a:srgbClr val="008080"/>
                </a:solidFill>
                <a:latin typeface="Menlo"/>
              </a:rPr>
              <a:t>$ </a:t>
            </a:r>
            <a:r>
              <a:rPr lang="en-US" altLang="zh-CN" dirty="0">
                <a:solidFill>
                  <a:srgbClr val="333333"/>
                </a:solidFill>
                <a:latin typeface="Menlo"/>
              </a:rPr>
              <a:t>python manage.py createsuperuser</a:t>
            </a:r>
            <a:endParaRPr lang="zh-CN" altLang="en-US" dirty="0"/>
          </a:p>
        </p:txBody>
      </p:sp>
    </p:spTree>
    <p:extLst>
      <p:ext uri="{BB962C8B-B14F-4D97-AF65-F5344CB8AC3E}">
        <p14:creationId xmlns:p14="http://schemas.microsoft.com/office/powerpoint/2010/main" val="237432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当你更改模型的时候</a:t>
            </a:r>
            <a:r>
              <a:rPr lang="en-US" altLang="zh-CN" dirty="0"/>
              <a:t>,</a:t>
            </a:r>
            <a:r>
              <a:rPr lang="zh-CN" altLang="en-US" dirty="0"/>
              <a:t>你需要通过</a:t>
            </a:r>
            <a:r>
              <a:rPr lang="en-US" altLang="zh-CN" dirty="0" err="1"/>
              <a:t>makemigrations</a:t>
            </a:r>
            <a:r>
              <a:rPr lang="zh-CN" altLang="en-US" dirty="0"/>
              <a:t>进行修改</a:t>
            </a:r>
            <a:r>
              <a:rPr lang="en-US" altLang="zh-CN" dirty="0"/>
              <a:t>,</a:t>
            </a:r>
            <a:r>
              <a:rPr lang="zh-CN" altLang="en-US" dirty="0"/>
              <a:t>所以对于</a:t>
            </a:r>
            <a:r>
              <a:rPr lang="en-US" altLang="zh-CN" dirty="0" err="1"/>
              <a:t>rango</a:t>
            </a:r>
            <a:r>
              <a:rPr lang="en-US" altLang="zh-CN" dirty="0"/>
              <a:t>,</a:t>
            </a:r>
            <a:r>
              <a:rPr lang="zh-CN" altLang="en-US" dirty="0"/>
              <a:t>我们需要</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如果你检查</a:t>
            </a:r>
            <a:r>
              <a:rPr lang="en-US" altLang="zh-CN" dirty="0" err="1"/>
              <a:t>rango</a:t>
            </a:r>
            <a:r>
              <a:rPr lang="en-US" altLang="zh-CN" dirty="0"/>
              <a:t>/migrations</a:t>
            </a:r>
            <a:r>
              <a:rPr lang="zh-CN" altLang="en-US" dirty="0"/>
              <a:t>文件</a:t>
            </a:r>
            <a:r>
              <a:rPr lang="en-US" altLang="zh-CN" dirty="0"/>
              <a:t>,</a:t>
            </a:r>
            <a:r>
              <a:rPr lang="zh-CN" altLang="en-US" dirty="0"/>
              <a:t>你会发现会创建一个叫做</a:t>
            </a:r>
            <a:r>
              <a:rPr lang="en-US" altLang="zh-CN" dirty="0"/>
              <a:t>0001_initial.py</a:t>
            </a:r>
            <a:r>
              <a:rPr lang="zh-CN" altLang="en-US" dirty="0"/>
              <a:t>的</a:t>
            </a:r>
            <a:r>
              <a:rPr lang="en-US" altLang="zh-CN" dirty="0"/>
              <a:t>python</a:t>
            </a:r>
            <a:r>
              <a:rPr lang="zh-CN" altLang="en-US" dirty="0"/>
              <a:t>脚本</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1115616" y="2204864"/>
            <a:ext cx="7200800" cy="1754326"/>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a:t>
            </a:r>
            <a:r>
              <a:rPr lang="en-US" altLang="zh-CN" dirty="0" err="1">
                <a:solidFill>
                  <a:srgbClr val="333333"/>
                </a:solidFill>
                <a:latin typeface="Menlo"/>
              </a:rPr>
              <a:t>makemigrations</a:t>
            </a:r>
            <a:r>
              <a:rPr lang="en-US" altLang="zh-CN" dirty="0">
                <a:solidFill>
                  <a:srgbClr val="333333"/>
                </a:solidFill>
                <a:latin typeface="Menlo"/>
              </a:rPr>
              <a:t> </a:t>
            </a:r>
            <a:r>
              <a:rPr lang="en-US" altLang="zh-CN" dirty="0" err="1">
                <a:solidFill>
                  <a:srgbClr val="333333"/>
                </a:solidFill>
                <a:latin typeface="Menlo"/>
              </a:rPr>
              <a:t>rango</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smtClean="0">
              <a:solidFill>
                <a:srgbClr val="333333"/>
              </a:solidFill>
              <a:latin typeface="Menlo"/>
            </a:endParaRPr>
          </a:p>
          <a:p>
            <a:r>
              <a:rPr lang="en-US" altLang="zh-CN" dirty="0" smtClean="0">
                <a:solidFill>
                  <a:srgbClr val="008080"/>
                </a:solidFill>
                <a:latin typeface="Menlo"/>
              </a:rPr>
              <a:t>Migrations</a:t>
            </a:r>
            <a:r>
              <a:rPr lang="en-US" altLang="zh-CN" dirty="0" smtClean="0">
                <a:solidFill>
                  <a:srgbClr val="333333"/>
                </a:solidFill>
                <a:latin typeface="Menlo"/>
              </a:rPr>
              <a:t> </a:t>
            </a:r>
            <a:r>
              <a:rPr lang="en-US" altLang="zh-CN" b="1" dirty="0">
                <a:solidFill>
                  <a:srgbClr val="333333"/>
                </a:solidFill>
                <a:latin typeface="Menlo"/>
              </a:rPr>
              <a:t>for</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990073"/>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0001_</a:t>
            </a:r>
            <a:r>
              <a:rPr lang="en-US" altLang="zh-CN" dirty="0" smtClean="0">
                <a:solidFill>
                  <a:srgbClr val="333333"/>
                </a:solidFill>
                <a:latin typeface="Menlo"/>
              </a:rPr>
              <a:t>initial.</a:t>
            </a:r>
            <a:r>
              <a:rPr lang="en-US" altLang="zh-CN" dirty="0" smtClean="0">
                <a:solidFill>
                  <a:srgbClr val="990073"/>
                </a:solidFill>
                <a:latin typeface="Menlo"/>
              </a:rPr>
              <a:t>py:</a:t>
            </a:r>
          </a:p>
          <a:p>
            <a:r>
              <a:rPr lang="en-US" altLang="zh-CN" dirty="0">
                <a:solidFill>
                  <a:srgbClr val="990073"/>
                </a:solidFill>
                <a:latin typeface="Menlo"/>
              </a:rPr>
              <a:t> </a:t>
            </a:r>
            <a:r>
              <a:rPr lang="en-US" altLang="zh-CN" dirty="0" smtClean="0">
                <a:solidFill>
                  <a:srgbClr val="990073"/>
                </a:solidFill>
                <a:latin typeface="Menlo"/>
              </a:rPr>
              <a:t>   </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Create</a:t>
            </a:r>
            <a:r>
              <a:rPr lang="en-US" altLang="zh-CN" dirty="0">
                <a:solidFill>
                  <a:srgbClr val="333333"/>
                </a:solidFill>
                <a:latin typeface="Menlo"/>
              </a:rPr>
              <a:t> model </a:t>
            </a:r>
            <a:r>
              <a:rPr lang="en-US" altLang="zh-CN" dirty="0" smtClean="0">
                <a:solidFill>
                  <a:srgbClr val="008080"/>
                </a:solidFill>
                <a:latin typeface="Menlo"/>
              </a:rPr>
              <a:t>Category</a:t>
            </a:r>
          </a:p>
          <a:p>
            <a:r>
              <a:rPr lang="en-US" altLang="zh-CN" dirty="0">
                <a:solidFill>
                  <a:srgbClr val="008080"/>
                </a:solidFill>
                <a:latin typeface="Menlo"/>
              </a:rPr>
              <a:t> </a:t>
            </a:r>
            <a:r>
              <a:rPr lang="en-US" altLang="zh-CN" dirty="0" smtClean="0">
                <a:solidFill>
                  <a:srgbClr val="008080"/>
                </a:solidFill>
                <a:latin typeface="Menlo"/>
              </a:rPr>
              <a:t>   </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Create</a:t>
            </a:r>
            <a:r>
              <a:rPr lang="en-US" altLang="zh-CN" dirty="0">
                <a:solidFill>
                  <a:srgbClr val="333333"/>
                </a:solidFill>
                <a:latin typeface="Menlo"/>
              </a:rPr>
              <a:t> model </a:t>
            </a:r>
            <a:r>
              <a:rPr lang="en-US" altLang="zh-CN" dirty="0">
                <a:solidFill>
                  <a:srgbClr val="008080"/>
                </a:solidFill>
                <a:latin typeface="Menlo"/>
              </a:rPr>
              <a:t>Page</a:t>
            </a:r>
            <a:endParaRPr lang="zh-CN" altLang="en-US" dirty="0"/>
          </a:p>
        </p:txBody>
      </p:sp>
    </p:spTree>
    <p:extLst>
      <p:ext uri="{BB962C8B-B14F-4D97-AF65-F5344CB8AC3E}">
        <p14:creationId xmlns:p14="http://schemas.microsoft.com/office/powerpoint/2010/main" val="356938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4" name="Rectangle 6"/>
          <p:cNvSpPr txBox="1">
            <a:spLocks noChangeArrowheads="1"/>
          </p:cNvSpPr>
          <p:nvPr/>
        </p:nvSpPr>
        <p:spPr>
          <a:xfrm>
            <a:off x="1095375" y="2058988"/>
            <a:ext cx="3810000" cy="153352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Font typeface="Wingdings" pitchFamily="2" charset="2"/>
              <a:buNone/>
            </a:pPr>
            <a:r>
              <a:rPr lang="en-US" altLang="zh-CN" sz="2000" smtClean="0">
                <a:solidFill>
                  <a:srgbClr val="CC0000"/>
                </a:solidFill>
                <a:ea typeface="ＭＳ Ｐゴシック" panose="020B0600070205080204" pitchFamily="34" charset="-128"/>
              </a:rPr>
              <a:t>5</a:t>
            </a:r>
            <a:r>
              <a:rPr lang="en-US" altLang="zh-CN" sz="1800" smtClean="0">
                <a:solidFill>
                  <a:srgbClr val="CC0000"/>
                </a:solidFill>
                <a:ea typeface="ＭＳ Ｐゴシック" panose="020B0600070205080204" pitchFamily="34" charset="-128"/>
              </a:rPr>
              <a:t>.</a:t>
            </a:r>
            <a:r>
              <a:rPr lang="en-US" altLang="zh-CN" sz="1800" smtClean="0">
                <a:ea typeface="ＭＳ Ｐゴシック" panose="020B0600070205080204" pitchFamily="34" charset="-128"/>
              </a:rPr>
              <a:t> HTTP client receives response message containing html file, displays html.  Parsing html file, finds 10 referenced jpeg  objects</a:t>
            </a:r>
            <a:endParaRPr lang="en-US" altLang="zh-CN" sz="2000" smtClean="0">
              <a:ea typeface="ＭＳ Ｐゴシック" panose="020B0600070205080204" pitchFamily="34" charset="-128"/>
            </a:endParaRPr>
          </a:p>
        </p:txBody>
      </p:sp>
      <p:sp>
        <p:nvSpPr>
          <p:cNvPr id="5" name="Rectangle 7"/>
          <p:cNvSpPr>
            <a:spLocks noChangeArrowheads="1"/>
          </p:cNvSpPr>
          <p:nvPr/>
        </p:nvSpPr>
        <p:spPr bwMode="auto">
          <a:xfrm>
            <a:off x="1085850" y="3568700"/>
            <a:ext cx="381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6.</a:t>
            </a:r>
            <a:r>
              <a:rPr lang="en-US" altLang="zh-CN">
                <a:latin typeface="Gill Sans MT" panose="020B0502020104020203" pitchFamily="34" charset="0"/>
              </a:rPr>
              <a:t> Steps 1-5 repeated for each of 10 jpeg objects</a:t>
            </a:r>
          </a:p>
        </p:txBody>
      </p:sp>
      <p:sp>
        <p:nvSpPr>
          <p:cNvPr id="6" name="Rectangle 8"/>
          <p:cNvSpPr>
            <a:spLocks noChangeArrowheads="1"/>
          </p:cNvSpPr>
          <p:nvPr/>
        </p:nvSpPr>
        <p:spPr bwMode="auto">
          <a:xfrm>
            <a:off x="5032375" y="149225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CC0000"/>
                </a:solidFill>
                <a:latin typeface="Gill Sans MT" panose="020B0502020104020203" pitchFamily="34" charset="0"/>
              </a:rPr>
              <a:t>4.</a:t>
            </a:r>
            <a:r>
              <a:rPr lang="en-US" altLang="zh-CN">
                <a:latin typeface="Gill Sans MT" panose="020B0502020104020203" pitchFamily="34" charset="0"/>
              </a:rPr>
              <a:t> HTTP server closes TCP connection. </a:t>
            </a:r>
          </a:p>
        </p:txBody>
      </p:sp>
      <p:sp>
        <p:nvSpPr>
          <p:cNvPr id="7" name="Line 2"/>
          <p:cNvSpPr>
            <a:spLocks noChangeShapeType="1"/>
          </p:cNvSpPr>
          <p:nvPr/>
        </p:nvSpPr>
        <p:spPr bwMode="auto">
          <a:xfrm>
            <a:off x="542925" y="1519238"/>
            <a:ext cx="0" cy="2571750"/>
          </a:xfrm>
          <a:prstGeom prst="line">
            <a:avLst/>
          </a:prstGeom>
          <a:noFill/>
          <a:ln w="19050">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3"/>
          <p:cNvSpPr>
            <a:spLocks noChangeArrowheads="1"/>
          </p:cNvSpPr>
          <p:nvPr/>
        </p:nvSpPr>
        <p:spPr bwMode="auto">
          <a:xfrm>
            <a:off x="304800" y="3519488"/>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endParaRPr lang="zh-CN" altLang="zh-CN" sz="2400">
              <a:latin typeface="Comic Sans MS" panose="030F0702030302020204" pitchFamily="66" charset="0"/>
            </a:endParaRPr>
          </a:p>
        </p:txBody>
      </p:sp>
      <p:sp>
        <p:nvSpPr>
          <p:cNvPr id="9" name="Text Box 13"/>
          <p:cNvSpPr txBox="1">
            <a:spLocks noChangeArrowheads="1"/>
          </p:cNvSpPr>
          <p:nvPr/>
        </p:nvSpPr>
        <p:spPr bwMode="auto">
          <a:xfrm>
            <a:off x="236538" y="3382963"/>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zh-CN" dirty="0">
                <a:latin typeface="Gill Sans MT" panose="020B0502020104020203" pitchFamily="34" charset="0"/>
              </a:rPr>
              <a:t>time</a:t>
            </a:r>
          </a:p>
        </p:txBody>
      </p:sp>
      <p:sp>
        <p:nvSpPr>
          <p:cNvPr id="10" name="Line 17"/>
          <p:cNvSpPr>
            <a:spLocks noChangeShapeType="1"/>
          </p:cNvSpPr>
          <p:nvPr/>
        </p:nvSpPr>
        <p:spPr bwMode="auto">
          <a:xfrm flipH="1">
            <a:off x="4027487" y="170180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9205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ssolv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dissolve">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现在让我们应用这些迁移</a:t>
            </a:r>
            <a:r>
              <a:rPr lang="en-US" altLang="zh-CN" dirty="0"/>
              <a:t>(</a:t>
            </a:r>
            <a:r>
              <a:rPr lang="zh-CN" altLang="en-US" dirty="0"/>
              <a:t>基于创建数据库图表</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503548" y="1844824"/>
            <a:ext cx="7848872" cy="1754326"/>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migrate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8080"/>
                </a:solidFill>
                <a:latin typeface="Menlo"/>
              </a:rPr>
              <a:t>Operations</a:t>
            </a:r>
            <a:r>
              <a:rPr lang="en-US" altLang="zh-CN" dirty="0" smtClean="0">
                <a:solidFill>
                  <a:srgbClr val="333333"/>
                </a:solidFill>
                <a:latin typeface="Menlo"/>
              </a:rPr>
              <a:t> </a:t>
            </a:r>
            <a:r>
              <a:rPr lang="en-US" altLang="zh-CN" dirty="0">
                <a:solidFill>
                  <a:srgbClr val="333333"/>
                </a:solidFill>
                <a:latin typeface="Menlo"/>
              </a:rPr>
              <a:t>to </a:t>
            </a:r>
            <a:r>
              <a:rPr lang="en-US" altLang="zh-CN" dirty="0">
                <a:solidFill>
                  <a:srgbClr val="990073"/>
                </a:solidFill>
                <a:latin typeface="Menlo"/>
              </a:rPr>
              <a:t>perform:</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a:t>
            </a:r>
            <a:r>
              <a:rPr lang="en-US" altLang="zh-CN" dirty="0" smtClean="0">
                <a:solidFill>
                  <a:srgbClr val="333333"/>
                </a:solidFill>
                <a:latin typeface="Menlo"/>
              </a:rPr>
              <a:t> </a:t>
            </a:r>
            <a:r>
              <a:rPr lang="en-US" altLang="zh-CN" dirty="0">
                <a:solidFill>
                  <a:srgbClr val="333333"/>
                </a:solidFill>
                <a:latin typeface="Menlo"/>
              </a:rPr>
              <a:t>all </a:t>
            </a:r>
            <a:r>
              <a:rPr lang="en-US" altLang="zh-CN" dirty="0">
                <a:solidFill>
                  <a:srgbClr val="990073"/>
                </a:solidFill>
                <a:latin typeface="Menlo"/>
              </a:rPr>
              <a:t>migrations:</a:t>
            </a:r>
            <a:r>
              <a:rPr lang="en-US" altLang="zh-CN" dirty="0">
                <a:solidFill>
                  <a:srgbClr val="333333"/>
                </a:solidFill>
                <a:latin typeface="Menlo"/>
              </a:rPr>
              <a:t> admin, </a:t>
            </a:r>
            <a:r>
              <a:rPr lang="en-US" altLang="zh-CN" dirty="0" err="1">
                <a:solidFill>
                  <a:srgbClr val="333333"/>
                </a:solidFill>
                <a:latin typeface="Menlo"/>
              </a:rPr>
              <a:t>rango</a:t>
            </a:r>
            <a:r>
              <a:rPr lang="en-US" altLang="zh-CN" dirty="0">
                <a:solidFill>
                  <a:srgbClr val="333333"/>
                </a:solidFill>
                <a:latin typeface="Menlo"/>
              </a:rPr>
              <a:t>, </a:t>
            </a:r>
            <a:r>
              <a:rPr lang="en-US" altLang="zh-CN" dirty="0" err="1">
                <a:solidFill>
                  <a:srgbClr val="333333"/>
                </a:solidFill>
                <a:latin typeface="Menlo"/>
              </a:rPr>
              <a:t>contenttypes</a:t>
            </a:r>
            <a:r>
              <a:rPr lang="en-US" altLang="zh-CN" dirty="0">
                <a:solidFill>
                  <a:srgbClr val="333333"/>
                </a:solidFill>
                <a:latin typeface="Menlo"/>
              </a:rPr>
              <a:t>, </a:t>
            </a:r>
            <a:r>
              <a:rPr lang="en-US" altLang="zh-CN" dirty="0" err="1">
                <a:solidFill>
                  <a:srgbClr val="333333"/>
                </a:solidFill>
                <a:latin typeface="Menlo"/>
              </a:rPr>
              <a:t>auth</a:t>
            </a:r>
            <a:r>
              <a:rPr lang="en-US" altLang="zh-CN" dirty="0">
                <a:solidFill>
                  <a:srgbClr val="333333"/>
                </a:solidFill>
                <a:latin typeface="Menlo"/>
              </a:rPr>
              <a:t>, sessions </a:t>
            </a:r>
            <a:endParaRPr lang="en-US" altLang="zh-CN" dirty="0" smtClean="0">
              <a:solidFill>
                <a:srgbClr val="333333"/>
              </a:solidFill>
              <a:latin typeface="Menlo"/>
            </a:endParaRPr>
          </a:p>
          <a:p>
            <a:r>
              <a:rPr lang="en-US" altLang="zh-CN" dirty="0" smtClean="0">
                <a:solidFill>
                  <a:srgbClr val="008080"/>
                </a:solidFill>
                <a:latin typeface="Menlo"/>
              </a:rPr>
              <a:t>Running</a:t>
            </a:r>
            <a:r>
              <a:rPr lang="en-US" altLang="zh-CN" dirty="0" smtClean="0">
                <a:solidFill>
                  <a:srgbClr val="333333"/>
                </a:solidFill>
                <a:latin typeface="Menlo"/>
              </a:rPr>
              <a:t> </a:t>
            </a:r>
            <a:r>
              <a:rPr lang="en-US" altLang="zh-CN" dirty="0">
                <a:solidFill>
                  <a:srgbClr val="990073"/>
                </a:solidFill>
                <a:latin typeface="Menlo"/>
              </a:rPr>
              <a:t>migrations: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080"/>
                </a:solidFill>
                <a:latin typeface="Menlo"/>
              </a:rPr>
              <a:t>Applying</a:t>
            </a:r>
            <a:r>
              <a:rPr lang="en-US" altLang="zh-CN" dirty="0" smtClean="0">
                <a:solidFill>
                  <a:srgbClr val="333333"/>
                </a:solidFill>
                <a:latin typeface="Menlo"/>
              </a:rPr>
              <a:t> </a:t>
            </a:r>
            <a:r>
              <a:rPr lang="en-US" altLang="zh-CN" dirty="0">
                <a:solidFill>
                  <a:srgbClr val="333333"/>
                </a:solidFill>
                <a:latin typeface="Menlo"/>
              </a:rPr>
              <a:t>rango.</a:t>
            </a:r>
            <a:r>
              <a:rPr lang="en-US" altLang="zh-CN" dirty="0">
                <a:solidFill>
                  <a:srgbClr val="008080"/>
                </a:solidFill>
                <a:latin typeface="Menlo"/>
              </a:rPr>
              <a:t>0001_</a:t>
            </a:r>
            <a:r>
              <a:rPr lang="en-US" altLang="zh-CN" dirty="0">
                <a:solidFill>
                  <a:srgbClr val="333333"/>
                </a:solidFill>
                <a:latin typeface="Menlo"/>
              </a:rPr>
              <a:t>initial... </a:t>
            </a:r>
            <a:r>
              <a:rPr lang="en-US" altLang="zh-CN" dirty="0">
                <a:solidFill>
                  <a:srgbClr val="008080"/>
                </a:solidFill>
                <a:latin typeface="Menlo"/>
              </a:rPr>
              <a:t>OK</a:t>
            </a:r>
            <a:endParaRPr lang="zh-CN" altLang="en-US" dirty="0"/>
          </a:p>
        </p:txBody>
      </p:sp>
    </p:spTree>
    <p:extLst>
      <p:ext uri="{BB962C8B-B14F-4D97-AF65-F5344CB8AC3E}">
        <p14:creationId xmlns:p14="http://schemas.microsoft.com/office/powerpoint/2010/main" val="17830019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SQLite Expert</a:t>
            </a:r>
          </a:p>
          <a:p>
            <a:pPr marL="342900" indent="-342900">
              <a:buFont typeface="Wingdings" panose="05000000000000000000" pitchFamily="2" charset="2"/>
              <a:buChar char="l"/>
            </a:pPr>
            <a:r>
              <a:rPr lang="en-US" altLang="zh-CN" dirty="0"/>
              <a:t>http://www.sqliteexpert.com/download.html</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pic>
        <p:nvPicPr>
          <p:cNvPr id="4" name="图片 3"/>
          <p:cNvPicPr>
            <a:picLocks noChangeAspect="1"/>
          </p:cNvPicPr>
          <p:nvPr/>
        </p:nvPicPr>
        <p:blipFill>
          <a:blip r:embed="rId2"/>
          <a:stretch>
            <a:fillRect/>
          </a:stretch>
        </p:blipFill>
        <p:spPr>
          <a:xfrm>
            <a:off x="1336365" y="2206802"/>
            <a:ext cx="6471270" cy="3938785"/>
          </a:xfrm>
          <a:prstGeom prst="rect">
            <a:avLst/>
          </a:prstGeom>
        </p:spPr>
      </p:pic>
    </p:spTree>
    <p:extLst>
      <p:ext uri="{BB962C8B-B14F-4D97-AF65-F5344CB8AC3E}">
        <p14:creationId xmlns:p14="http://schemas.microsoft.com/office/powerpoint/2010/main" val="3497561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点击</a:t>
            </a:r>
            <a:r>
              <a:rPr lang="en-US" altLang="zh-CN" dirty="0" smtClean="0"/>
              <a:t>Data</a:t>
            </a:r>
            <a:r>
              <a:rPr lang="zh-CN" altLang="en-US" dirty="0" smtClean="0"/>
              <a:t>点击</a:t>
            </a:r>
            <a:r>
              <a:rPr lang="en-US" altLang="zh-CN" dirty="0" smtClean="0"/>
              <a:t>+</a:t>
            </a:r>
            <a:r>
              <a:rPr lang="zh-CN" altLang="en-US" dirty="0" smtClean="0"/>
              <a:t>以添加数据，依次</a:t>
            </a:r>
            <a:r>
              <a:rPr lang="zh-CN" altLang="en-US" dirty="0" smtClean="0"/>
              <a:t>添加 </a:t>
            </a:r>
            <a:r>
              <a:rPr lang="en-US" altLang="zh-CN" dirty="0" smtClean="0"/>
              <a:t>(</a:t>
            </a:r>
            <a:r>
              <a:rPr lang="zh-CN" altLang="en-US" dirty="0" smtClean="0"/>
              <a:t>参加</a:t>
            </a:r>
            <a:r>
              <a:rPr lang="en-US" altLang="zh-CN" dirty="0" err="1" smtClean="0"/>
              <a:t>github</a:t>
            </a:r>
            <a:r>
              <a:rPr lang="zh-CN" altLang="en-US" dirty="0" smtClean="0"/>
              <a:t>脚本</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899592" y="1772816"/>
            <a:ext cx="7632848" cy="397031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populate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python_cat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add_cat</a:t>
            </a:r>
            <a:r>
              <a:rPr lang="en-US" altLang="zh-CN" dirty="0">
                <a:solidFill>
                  <a:srgbClr val="333333"/>
                </a:solidFill>
                <a:latin typeface="Menlo"/>
              </a:rPr>
              <a:t>(</a:t>
            </a:r>
            <a:r>
              <a:rPr lang="en-US" altLang="zh-CN" dirty="0">
                <a:solidFill>
                  <a:srgbClr val="DD1144"/>
                </a:solidFill>
                <a:latin typeface="Menlo"/>
              </a:rPr>
              <a:t>'Python'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"Official Python Tutorial"</a:t>
            </a:r>
            <a:r>
              <a:rPr lang="en-US" altLang="zh-CN" dirty="0">
                <a:solidFill>
                  <a:srgbClr val="333333"/>
                </a:solidFill>
                <a:latin typeface="Menlo"/>
              </a:rPr>
              <a:t>, </a:t>
            </a:r>
            <a:r>
              <a:rPr lang="en-US" altLang="zh-CN" dirty="0" smtClean="0">
                <a:solidFill>
                  <a:srgbClr val="333333"/>
                </a:solidFill>
                <a:latin typeface="Menlo"/>
              </a:rPr>
              <a:t> </a:t>
            </a:r>
          </a:p>
          <a:p>
            <a:r>
              <a:rPr lang="en-US" altLang="zh-CN" dirty="0" smtClean="0">
                <a:solidFill>
                  <a:srgbClr val="333333"/>
                </a:solidFill>
                <a:latin typeface="Menlo"/>
              </a:rPr>
              <a:t>        url</a:t>
            </a:r>
            <a:r>
              <a:rPr lang="en-US" altLang="zh-CN" dirty="0">
                <a:solidFill>
                  <a:srgbClr val="333333"/>
                </a:solidFill>
                <a:latin typeface="Menlo"/>
              </a:rPr>
              <a:t>=</a:t>
            </a:r>
            <a:r>
              <a:rPr lang="en-US" altLang="zh-CN" dirty="0">
                <a:solidFill>
                  <a:srgbClr val="DD1144"/>
                </a:solidFill>
                <a:latin typeface="Menlo"/>
              </a:rPr>
              <a:t>"http://docs.python.org/2/tutorial/"</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"How to Think like a Computer Scientist</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a:solidFill>
                  <a:srgbClr val="DD1144"/>
                </a:solidFill>
                <a:latin typeface="Menlo"/>
              </a:rPr>
              <a:t>"http://www.greenteapress.com/thinkpython/"</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add_page</a:t>
            </a:r>
            <a:r>
              <a:rPr lang="en-US" altLang="zh-CN" dirty="0" smtClean="0">
                <a:solidFill>
                  <a:srgbClr val="333333"/>
                </a:solidFill>
                <a:latin typeface="Menlo"/>
              </a:rPr>
              <a:t>(cat=</a:t>
            </a:r>
            <a:r>
              <a:rPr lang="en-US" altLang="zh-CN" dirty="0" err="1" smtClean="0">
                <a:solidFill>
                  <a:srgbClr val="333333"/>
                </a:solidFill>
                <a:latin typeface="Menlo"/>
              </a:rPr>
              <a:t>python_cat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title</a:t>
            </a:r>
            <a:r>
              <a:rPr lang="en-US" altLang="zh-CN" dirty="0">
                <a:solidFill>
                  <a:srgbClr val="333333"/>
                </a:solidFill>
                <a:latin typeface="Menlo"/>
              </a:rPr>
              <a:t>=</a:t>
            </a:r>
            <a:r>
              <a:rPr lang="en-US" altLang="zh-CN" dirty="0">
                <a:solidFill>
                  <a:srgbClr val="DD1144"/>
                </a:solidFill>
                <a:latin typeface="Menlo"/>
              </a:rPr>
              <a:t>"Learn Python in 10 Minutes"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a:solidFill>
                  <a:srgbClr val="333333"/>
                </a:solidFill>
                <a:latin typeface="Menlo"/>
              </a:rPr>
              <a:t>=</a:t>
            </a:r>
            <a:r>
              <a:rPr lang="en-US" altLang="zh-CN" dirty="0">
                <a:solidFill>
                  <a:srgbClr val="DD1144"/>
                </a:solidFill>
                <a:latin typeface="Menlo"/>
              </a:rPr>
              <a:t>"http://www.korokithakis.net/tutorials/python</a:t>
            </a:r>
            <a:r>
              <a:rPr lang="en-US" altLang="zh-CN" dirty="0" smtClean="0">
                <a:solidFill>
                  <a:srgbClr val="DD1144"/>
                </a:solidFill>
                <a:latin typeface="Menlo"/>
              </a:rPr>
              <a:t>/"</a:t>
            </a:r>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441811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
        <p:nvSpPr>
          <p:cNvPr id="4" name="矩形 3"/>
          <p:cNvSpPr/>
          <p:nvPr/>
        </p:nvSpPr>
        <p:spPr>
          <a:xfrm>
            <a:off x="467544" y="1124744"/>
            <a:ext cx="8568952" cy="5047536"/>
          </a:xfrm>
          <a:prstGeom prst="rect">
            <a:avLst/>
          </a:prstGeom>
        </p:spPr>
        <p:txBody>
          <a:bodyPr wrap="square">
            <a:spAutoFit/>
          </a:bodyPr>
          <a:lstStyle/>
          <a:p>
            <a:r>
              <a:rPr lang="en-US" altLang="zh-CN" sz="1400" dirty="0" smtClean="0">
                <a:solidFill>
                  <a:srgbClr val="333333"/>
                </a:solidFill>
                <a:latin typeface="Menlo"/>
              </a:rPr>
              <a:t>    </a:t>
            </a:r>
            <a:r>
              <a:rPr lang="en-US" altLang="zh-CN" sz="1400" dirty="0" err="1" smtClean="0">
                <a:solidFill>
                  <a:srgbClr val="333333"/>
                </a:solidFill>
                <a:latin typeface="Menlo"/>
              </a:rPr>
              <a:t>django_cat</a:t>
            </a:r>
            <a:r>
              <a:rPr lang="en-US" altLang="zh-CN" sz="1400" dirty="0" smtClean="0">
                <a:solidFill>
                  <a:srgbClr val="333333"/>
                </a:solidFill>
                <a:latin typeface="Menlo"/>
              </a:rPr>
              <a:t> </a:t>
            </a:r>
            <a:r>
              <a:rPr lang="en-US" altLang="zh-CN" sz="1400" dirty="0">
                <a:solidFill>
                  <a:srgbClr val="333333"/>
                </a:solidFill>
                <a:latin typeface="Menlo"/>
              </a:rPr>
              <a:t>= </a:t>
            </a:r>
            <a:r>
              <a:rPr lang="en-US" altLang="zh-CN" sz="1400" dirty="0" err="1">
                <a:solidFill>
                  <a:srgbClr val="333333"/>
                </a:solidFill>
                <a:latin typeface="Menlo"/>
              </a:rPr>
              <a:t>add_cat</a:t>
            </a:r>
            <a:r>
              <a:rPr lang="en-US" altLang="zh-CN" sz="1400" dirty="0">
                <a:solidFill>
                  <a:srgbClr val="333333"/>
                </a:solidFill>
                <a:latin typeface="Menlo"/>
              </a:rPr>
              <a:t>(</a:t>
            </a:r>
            <a:r>
              <a:rPr lang="en-US" altLang="zh-CN" sz="1400" dirty="0">
                <a:solidFill>
                  <a:srgbClr val="DD1144"/>
                </a:solidFill>
                <a:latin typeface="Menlo"/>
              </a:rPr>
              <a:t>"Django"</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"Official Django Tutorial"</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a:solidFill>
                  <a:srgbClr val="333333"/>
                </a:solidFill>
                <a:latin typeface="Menlo"/>
              </a:rPr>
              <a:t>=</a:t>
            </a:r>
            <a:r>
              <a:rPr lang="en-US" altLang="zh-CN" sz="1400" dirty="0">
                <a:solidFill>
                  <a:srgbClr val="DD1144"/>
                </a:solidFill>
                <a:latin typeface="Menlo"/>
              </a:rPr>
              <a:t>"https://docs.djangoproject.com/</a:t>
            </a:r>
            <a:r>
              <a:rPr lang="en-US" altLang="zh-CN" sz="1400" dirty="0" err="1">
                <a:solidFill>
                  <a:srgbClr val="DD1144"/>
                </a:solidFill>
                <a:latin typeface="Menlo"/>
              </a:rPr>
              <a:t>en</a:t>
            </a:r>
            <a:r>
              <a:rPr lang="en-US" altLang="zh-CN" sz="1400" dirty="0">
                <a:solidFill>
                  <a:srgbClr val="DD1144"/>
                </a:solidFill>
                <a:latin typeface="Menlo"/>
              </a:rPr>
              <a:t>/1.5/intro/tutorial01/"</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"Django Rocks"</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a:solidFill>
                  <a:srgbClr val="333333"/>
                </a:solidFill>
                <a:latin typeface="Menlo"/>
              </a:rPr>
              <a:t>=</a:t>
            </a:r>
            <a:r>
              <a:rPr lang="en-US" altLang="zh-CN" sz="1400" dirty="0">
                <a:solidFill>
                  <a:srgbClr val="DD1144"/>
                </a:solidFill>
                <a:latin typeface="Menlo"/>
              </a:rPr>
              <a:t>"http://www.djangorocks.com/"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django_cat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a:solidFill>
                  <a:srgbClr val="333333"/>
                </a:solidFill>
                <a:latin typeface="Menlo"/>
              </a:rPr>
              <a:t>=</a:t>
            </a:r>
            <a:r>
              <a:rPr lang="en-US" altLang="zh-CN" sz="1400" dirty="0">
                <a:solidFill>
                  <a:srgbClr val="DD1144"/>
                </a:solidFill>
                <a:latin typeface="Menlo"/>
              </a:rPr>
              <a:t>"How to Tango with Django</a:t>
            </a:r>
            <a:r>
              <a:rPr lang="en-US" altLang="zh-CN" sz="1400" dirty="0" smtClean="0">
                <a:solidFill>
                  <a:srgbClr val="DD1144"/>
                </a:solidFill>
                <a:latin typeface="Menlo"/>
              </a:rPr>
              <a:t>"</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a:solidFill>
                  <a:srgbClr val="333333"/>
                </a:solidFill>
                <a:latin typeface="Menlo"/>
              </a:rPr>
              <a:t>url=</a:t>
            </a:r>
            <a:r>
              <a:rPr lang="en-US" altLang="zh-CN" sz="1400" dirty="0">
                <a:solidFill>
                  <a:srgbClr val="DD1144"/>
                </a:solidFill>
                <a:latin typeface="Menlo"/>
              </a:rPr>
              <a:t>"http://www.tangowithdjango.com/"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frame_cat</a:t>
            </a:r>
            <a:r>
              <a:rPr lang="en-US" altLang="zh-CN" sz="1400" dirty="0" smtClean="0">
                <a:solidFill>
                  <a:srgbClr val="333333"/>
                </a:solidFill>
                <a:latin typeface="Menlo"/>
              </a:rPr>
              <a:t> = </a:t>
            </a:r>
            <a:r>
              <a:rPr lang="en-US" altLang="zh-CN" sz="1400" dirty="0" err="1" smtClean="0">
                <a:solidFill>
                  <a:srgbClr val="333333"/>
                </a:solidFill>
                <a:latin typeface="Menlo"/>
              </a:rPr>
              <a:t>add_cat</a:t>
            </a:r>
            <a:r>
              <a:rPr lang="en-US" altLang="zh-CN" sz="1400" dirty="0" smtClean="0">
                <a:solidFill>
                  <a:srgbClr val="333333"/>
                </a:solidFill>
                <a:latin typeface="Menlo"/>
              </a:rPr>
              <a:t>(</a:t>
            </a:r>
            <a:r>
              <a:rPr lang="en-US" altLang="zh-CN" sz="1400" dirty="0" smtClean="0">
                <a:solidFill>
                  <a:srgbClr val="DD1144"/>
                </a:solidFill>
                <a:latin typeface="Menlo"/>
              </a:rPr>
              <a:t>"Other Frameworks"</a:t>
            </a:r>
            <a:r>
              <a:rPr lang="en-US" altLang="zh-CN" sz="1400" dirty="0" smtClean="0">
                <a:solidFill>
                  <a:srgbClr val="333333"/>
                </a:solidFill>
                <a:latin typeface="Menlo"/>
              </a:rPr>
              <a:t>) </a:t>
            </a:r>
          </a:p>
          <a:p>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frame_cat</a:t>
            </a:r>
            <a:r>
              <a:rPr lang="en-US" altLang="zh-CN" sz="1400" dirty="0" smtClean="0">
                <a:solidFill>
                  <a:srgbClr val="333333"/>
                </a:solidFill>
                <a:latin typeface="Menlo"/>
              </a:rPr>
              <a:t>, </a:t>
            </a:r>
          </a:p>
          <a:p>
            <a:r>
              <a:rPr lang="en-US" altLang="zh-CN" sz="1400" dirty="0" smtClean="0">
                <a:solidFill>
                  <a:srgbClr val="333333"/>
                </a:solidFill>
                <a:latin typeface="Menlo"/>
              </a:rPr>
              <a:t>        title=</a:t>
            </a:r>
            <a:r>
              <a:rPr lang="en-US" altLang="zh-CN" sz="1400" dirty="0" smtClean="0">
                <a:solidFill>
                  <a:srgbClr val="DD1144"/>
                </a:solidFill>
                <a:latin typeface="Menlo"/>
              </a:rPr>
              <a:t>"Bottle"</a:t>
            </a:r>
            <a:r>
              <a:rPr lang="en-US" altLang="zh-CN" sz="1400" dirty="0" smtClean="0">
                <a:solidFill>
                  <a:srgbClr val="333333"/>
                </a:solidFill>
                <a:latin typeface="Menlo"/>
              </a:rPr>
              <a:t>, </a:t>
            </a:r>
          </a:p>
          <a:p>
            <a:r>
              <a:rPr lang="en-US" altLang="zh-CN" sz="1400" dirty="0" smtClean="0">
                <a:solidFill>
                  <a:srgbClr val="333333"/>
                </a:solidFill>
                <a:latin typeface="Menlo"/>
              </a:rPr>
              <a:t>        url=</a:t>
            </a:r>
            <a:r>
              <a:rPr lang="en-US" altLang="zh-CN" sz="1400" dirty="0" smtClean="0">
                <a:solidFill>
                  <a:srgbClr val="DD1144"/>
                </a:solidFill>
                <a:latin typeface="Menlo"/>
              </a:rPr>
              <a:t>"http://bottlepy.org/docs/dev/"</a:t>
            </a:r>
            <a:r>
              <a:rPr lang="en-US" altLang="zh-CN" sz="1400" dirty="0" smtClean="0">
                <a:solidFill>
                  <a:srgbClr val="333333"/>
                </a:solidFill>
                <a:latin typeface="Menlo"/>
              </a:rPr>
              <a:t>) </a:t>
            </a:r>
          </a:p>
          <a:p>
            <a:endParaRPr lang="en-US" altLang="zh-CN" sz="1400" dirty="0">
              <a:solidFill>
                <a:srgbClr val="333333"/>
              </a:solidFill>
              <a:latin typeface="Menlo"/>
            </a:endParaRPr>
          </a:p>
          <a:p>
            <a:r>
              <a:rPr lang="en-US" altLang="zh-CN" sz="1400" dirty="0" smtClean="0">
                <a:solidFill>
                  <a:srgbClr val="333333"/>
                </a:solidFill>
                <a:latin typeface="Menlo"/>
              </a:rPr>
              <a:t>    </a:t>
            </a:r>
            <a:r>
              <a:rPr lang="en-US" altLang="zh-CN" sz="1400" dirty="0" err="1" smtClean="0">
                <a:solidFill>
                  <a:srgbClr val="333333"/>
                </a:solidFill>
                <a:latin typeface="Menlo"/>
              </a:rPr>
              <a:t>add_page</a:t>
            </a:r>
            <a:r>
              <a:rPr lang="en-US" altLang="zh-CN" sz="1400" dirty="0" smtClean="0">
                <a:solidFill>
                  <a:srgbClr val="333333"/>
                </a:solidFill>
                <a:latin typeface="Menlo"/>
              </a:rPr>
              <a:t>(cat=</a:t>
            </a:r>
            <a:r>
              <a:rPr lang="en-US" altLang="zh-CN" sz="1400" dirty="0" err="1" smtClean="0">
                <a:solidFill>
                  <a:srgbClr val="333333"/>
                </a:solidFill>
                <a:latin typeface="Menlo"/>
              </a:rPr>
              <a:t>frame_cat</a:t>
            </a:r>
            <a:r>
              <a:rPr lang="en-US" altLang="zh-CN" sz="1400" dirty="0" smtClean="0">
                <a:solidFill>
                  <a:srgbClr val="333333"/>
                </a:solidFill>
                <a:latin typeface="Menlo"/>
              </a:rPr>
              <a:t>, </a:t>
            </a:r>
          </a:p>
          <a:p>
            <a:r>
              <a:rPr lang="en-US" altLang="zh-CN" sz="1400" dirty="0">
                <a:solidFill>
                  <a:srgbClr val="333333"/>
                </a:solidFill>
                <a:latin typeface="Menlo"/>
              </a:rPr>
              <a:t> </a:t>
            </a:r>
            <a:r>
              <a:rPr lang="en-US" altLang="zh-CN" sz="1400" dirty="0" smtClean="0">
                <a:solidFill>
                  <a:srgbClr val="333333"/>
                </a:solidFill>
                <a:latin typeface="Menlo"/>
              </a:rPr>
              <a:t>       title=</a:t>
            </a:r>
            <a:r>
              <a:rPr lang="en-US" altLang="zh-CN" sz="1400" dirty="0" smtClean="0">
                <a:solidFill>
                  <a:srgbClr val="DD1144"/>
                </a:solidFill>
                <a:latin typeface="Menlo"/>
              </a:rPr>
              <a:t>"Flask"</a:t>
            </a:r>
            <a:r>
              <a:rPr lang="en-US" altLang="zh-CN" sz="1400" dirty="0" smtClean="0">
                <a:solidFill>
                  <a:srgbClr val="333333"/>
                </a:solidFill>
                <a:latin typeface="Menlo"/>
              </a:rPr>
              <a:t>, </a:t>
            </a:r>
          </a:p>
          <a:p>
            <a:r>
              <a:rPr lang="en-US" altLang="zh-CN" sz="1400" dirty="0">
                <a:solidFill>
                  <a:srgbClr val="333333"/>
                </a:solidFill>
                <a:latin typeface="Menlo"/>
              </a:rPr>
              <a:t> </a:t>
            </a:r>
            <a:r>
              <a:rPr lang="en-US" altLang="zh-CN" sz="1400" dirty="0" smtClean="0">
                <a:solidFill>
                  <a:srgbClr val="333333"/>
                </a:solidFill>
                <a:latin typeface="Menlo"/>
              </a:rPr>
              <a:t>       url=</a:t>
            </a:r>
            <a:r>
              <a:rPr lang="en-US" altLang="zh-CN" sz="1400" dirty="0" smtClean="0">
                <a:solidFill>
                  <a:srgbClr val="DD1144"/>
                </a:solidFill>
                <a:latin typeface="Menlo"/>
              </a:rPr>
              <a:t>"http://flask.pocoo.org"</a:t>
            </a:r>
            <a:r>
              <a:rPr lang="en-US" altLang="zh-CN" sz="1400" dirty="0" smtClean="0">
                <a:solidFill>
                  <a:srgbClr val="333333"/>
                </a:solidFill>
                <a:latin typeface="Menlo"/>
              </a:rPr>
              <a:t>)  </a:t>
            </a:r>
            <a:endParaRPr lang="zh-CN" altLang="en-US" sz="1400" dirty="0"/>
          </a:p>
        </p:txBody>
      </p:sp>
    </p:spTree>
    <p:extLst>
      <p:ext uri="{BB962C8B-B14F-4D97-AF65-F5344CB8AC3E}">
        <p14:creationId xmlns:p14="http://schemas.microsoft.com/office/powerpoint/2010/main" val="3605922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smtClean="0"/>
              <a:t>设置</a:t>
            </a:r>
            <a:r>
              <a:rPr lang="zh-CN" altLang="en-US" dirty="0"/>
              <a:t>数据库</a:t>
            </a:r>
          </a:p>
          <a:p>
            <a:pPr marL="800100" lvl="1" indent="-342900">
              <a:buFont typeface="Wingdings" panose="05000000000000000000" pitchFamily="2" charset="2"/>
              <a:buChar char="Ø"/>
            </a:pPr>
            <a:r>
              <a:rPr lang="zh-CN" altLang="en-US" dirty="0"/>
              <a:t>当开始新</a:t>
            </a:r>
            <a:r>
              <a:rPr lang="en-US" altLang="zh-CN" dirty="0"/>
              <a:t>Django</a:t>
            </a:r>
            <a:r>
              <a:rPr lang="zh-CN" altLang="en-US" dirty="0"/>
              <a:t>项目</a:t>
            </a:r>
            <a:r>
              <a:rPr lang="en-US" altLang="zh-CN" dirty="0"/>
              <a:t>,</a:t>
            </a:r>
            <a:r>
              <a:rPr lang="zh-CN" altLang="en-US" dirty="0"/>
              <a:t>需要先告诉</a:t>
            </a:r>
            <a:r>
              <a:rPr lang="en-US" altLang="zh-CN" dirty="0"/>
              <a:t>Django</a:t>
            </a:r>
            <a:r>
              <a:rPr lang="zh-CN" altLang="en-US" dirty="0"/>
              <a:t>你想使用的数据库</a:t>
            </a:r>
            <a:r>
              <a:rPr lang="en-US" altLang="zh-CN" dirty="0"/>
              <a:t>(</a:t>
            </a:r>
            <a:r>
              <a:rPr lang="zh-CN" altLang="en-US" dirty="0"/>
              <a:t>例如设置</a:t>
            </a:r>
            <a:r>
              <a:rPr lang="en-US" altLang="zh-CN" dirty="0"/>
              <a:t>settings.py</a:t>
            </a:r>
            <a:r>
              <a:rPr lang="zh-CN" altLang="en-US" dirty="0"/>
              <a:t>中的</a:t>
            </a:r>
            <a:r>
              <a:rPr lang="en-US" altLang="zh-CN" dirty="0"/>
              <a:t>DATABASES).</a:t>
            </a:r>
            <a:r>
              <a:rPr lang="zh-CN" altLang="en-US" dirty="0"/>
              <a:t>你也可以在</a:t>
            </a:r>
            <a:r>
              <a:rPr lang="en-US" altLang="zh-CN" dirty="0"/>
              <a:t>admin.py</a:t>
            </a:r>
            <a:r>
              <a:rPr lang="zh-CN" altLang="en-US" dirty="0"/>
              <a:t>文件里注册任何模型</a:t>
            </a:r>
            <a:r>
              <a:rPr lang="en-US" altLang="zh-CN" dirty="0" smtClean="0"/>
              <a:t>.</a:t>
            </a:r>
          </a:p>
          <a:p>
            <a:pPr marL="342900" indent="-342900">
              <a:buFont typeface="Wingdings" panose="05000000000000000000" pitchFamily="2" charset="2"/>
              <a:buChar char="l"/>
            </a:pPr>
            <a:r>
              <a:rPr lang="zh-CN" altLang="en-US" dirty="0"/>
              <a:t>加入</a:t>
            </a:r>
            <a:r>
              <a:rPr lang="zh-CN" altLang="en-US" dirty="0" smtClean="0"/>
              <a:t>模型，分</a:t>
            </a:r>
            <a:r>
              <a:rPr lang="en-US" altLang="zh-CN" dirty="0"/>
              <a:t>5</a:t>
            </a:r>
            <a:r>
              <a:rPr lang="zh-CN" altLang="en-US" dirty="0"/>
              <a:t>步进行</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在你的应用里的</a:t>
            </a:r>
            <a:r>
              <a:rPr lang="en-US" altLang="zh-CN" dirty="0"/>
              <a:t>models.py</a:t>
            </a:r>
            <a:r>
              <a:rPr lang="zh-CN" altLang="en-US" dirty="0"/>
              <a:t>文件里创建新的模型</a:t>
            </a:r>
            <a:r>
              <a:rPr lang="en-US" altLang="zh-CN" dirty="0"/>
              <a:t>.</a:t>
            </a:r>
          </a:p>
          <a:p>
            <a:pPr marL="800100" lvl="1" indent="-342900">
              <a:buFont typeface="Wingdings" panose="05000000000000000000" pitchFamily="2" charset="2"/>
              <a:buChar char="Ø"/>
            </a:pPr>
            <a:r>
              <a:rPr lang="zh-CN" altLang="en-US" dirty="0"/>
              <a:t>修改</a:t>
            </a:r>
            <a:r>
              <a:rPr lang="en-US" altLang="zh-CN" dirty="0"/>
              <a:t>admin.py</a:t>
            </a:r>
            <a:r>
              <a:rPr lang="zh-CN" altLang="en-US" dirty="0"/>
              <a:t>注册你新加的模块</a:t>
            </a:r>
            <a:r>
              <a:rPr lang="en-US" altLang="zh-CN" dirty="0"/>
              <a:t>.</a:t>
            </a:r>
          </a:p>
          <a:p>
            <a:pPr marL="800100" lvl="1" indent="-342900">
              <a:buFont typeface="Wingdings" panose="05000000000000000000" pitchFamily="2" charset="2"/>
              <a:buChar char="Ø"/>
            </a:pPr>
            <a:r>
              <a:rPr lang="zh-CN" altLang="en-US" dirty="0"/>
              <a:t>然后进行迁移</a:t>
            </a:r>
            <a:r>
              <a:rPr lang="en-US" altLang="zh-CN" dirty="0"/>
              <a:t>$ python manage.py </a:t>
            </a:r>
            <a:r>
              <a:rPr lang="en-US" altLang="zh-CN" dirty="0" err="1"/>
              <a:t>sqlmigrate</a:t>
            </a:r>
            <a:r>
              <a:rPr lang="en-US" altLang="zh-CN" dirty="0"/>
              <a:t> &lt;</a:t>
            </a:r>
            <a:r>
              <a:rPr lang="en-US" altLang="zh-CN" dirty="0" err="1"/>
              <a:t>app_name</a:t>
            </a:r>
            <a:r>
              <a:rPr lang="en-US" altLang="zh-CN" dirty="0"/>
              <a:t>&gt;</a:t>
            </a:r>
          </a:p>
          <a:p>
            <a:pPr marL="800100" lvl="1" indent="-342900">
              <a:buFont typeface="Wingdings" panose="05000000000000000000" pitchFamily="2" charset="2"/>
              <a:buChar char="Ø"/>
            </a:pPr>
            <a:r>
              <a:rPr lang="zh-CN" altLang="en-US" dirty="0"/>
              <a:t>使用</a:t>
            </a:r>
            <a:r>
              <a:rPr lang="en-US" altLang="zh-CN" dirty="0"/>
              <a:t>$ python manage.py migrate</a:t>
            </a:r>
            <a:r>
              <a:rPr lang="zh-CN" altLang="en-US" dirty="0"/>
              <a:t>应用更改</a:t>
            </a:r>
            <a:r>
              <a:rPr lang="en-US" altLang="zh-CN" dirty="0"/>
              <a:t>.</a:t>
            </a:r>
            <a:r>
              <a:rPr lang="zh-CN" altLang="en-US" dirty="0"/>
              <a:t>这将会为你的模型在数据库里建立必要的结构</a:t>
            </a:r>
            <a:r>
              <a:rPr lang="en-US" altLang="zh-CN" dirty="0"/>
              <a:t>.</a:t>
            </a:r>
          </a:p>
          <a:p>
            <a:pPr marL="800100" lvl="1" indent="-342900">
              <a:buFont typeface="Wingdings" panose="05000000000000000000" pitchFamily="2" charset="2"/>
              <a:buChar char="Ø"/>
            </a:pPr>
            <a:r>
              <a:rPr lang="zh-CN" altLang="en-US" dirty="0"/>
              <a:t>为你的新模型创建</a:t>
            </a:r>
            <a:r>
              <a:rPr lang="en-US" altLang="zh-CN" dirty="0"/>
              <a:t>/</a:t>
            </a:r>
            <a:r>
              <a:rPr lang="zh-CN" altLang="en-US" dirty="0"/>
              <a:t>修改</a:t>
            </a:r>
            <a:r>
              <a:rPr lang="en-US" altLang="zh-CN" dirty="0"/>
              <a:t>population script.</a:t>
            </a:r>
          </a:p>
          <a:p>
            <a:pPr marL="800100" lvl="1" indent="-342900">
              <a:buFont typeface="Wingdings" panose="05000000000000000000" pitchFamily="2" charset="2"/>
              <a:buChar char="Ø"/>
            </a:pPr>
            <a:r>
              <a:rPr lang="zh-CN" altLang="en-US" dirty="0"/>
              <a:t>总会有一些时候你不得不删除数据库</a:t>
            </a:r>
            <a:r>
              <a:rPr lang="en-US" altLang="zh-CN" dirty="0"/>
              <a:t>.</a:t>
            </a:r>
            <a:r>
              <a:rPr lang="zh-CN" altLang="en-US" dirty="0"/>
              <a:t>在这种情况下你需要运行</a:t>
            </a:r>
            <a:r>
              <a:rPr lang="en-US" altLang="zh-CN" dirty="0"/>
              <a:t>migrate</a:t>
            </a:r>
            <a:r>
              <a:rPr lang="zh-CN" altLang="en-US" dirty="0"/>
              <a:t>命令</a:t>
            </a:r>
            <a:r>
              <a:rPr lang="en-US" altLang="zh-CN" dirty="0"/>
              <a:t>,</a:t>
            </a:r>
            <a:r>
              <a:rPr lang="zh-CN" altLang="en-US" dirty="0"/>
              <a:t>然后是</a:t>
            </a:r>
            <a:r>
              <a:rPr lang="en-US" altLang="zh-CN" dirty="0"/>
              <a:t>createsuperuser</a:t>
            </a:r>
            <a:r>
              <a:rPr lang="zh-CN" altLang="en-US" dirty="0"/>
              <a:t>命令</a:t>
            </a:r>
            <a:r>
              <a:rPr lang="en-US" altLang="zh-CN" dirty="0"/>
              <a:t>,</a:t>
            </a:r>
            <a:r>
              <a:rPr lang="zh-CN" altLang="en-US" dirty="0"/>
              <a:t>为每个</a:t>
            </a:r>
            <a:r>
              <a:rPr lang="en-US" altLang="zh-CN" dirty="0"/>
              <a:t>app</a:t>
            </a:r>
            <a:r>
              <a:rPr lang="zh-CN" altLang="en-US" dirty="0"/>
              <a:t>执行</a:t>
            </a:r>
            <a:r>
              <a:rPr lang="en-US" altLang="zh-CN" dirty="0" err="1"/>
              <a:t>sqlmigrate</a:t>
            </a:r>
            <a:r>
              <a:rPr lang="zh-CN" altLang="en-US" dirty="0"/>
              <a:t>命令就可</a:t>
            </a:r>
            <a:r>
              <a:rPr lang="en-US" altLang="zh-CN" dirty="0"/>
              <a:t>.</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7951332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现在已经完成这章</a:t>
            </a:r>
            <a:r>
              <a:rPr lang="en-US" altLang="zh-CN" dirty="0"/>
              <a:t>,</a:t>
            </a:r>
            <a:r>
              <a:rPr lang="zh-CN" altLang="en-US" dirty="0"/>
              <a:t>试着做下面的练习来巩固所学</a:t>
            </a:r>
            <a:r>
              <a:rPr lang="en-US" altLang="zh-CN" dirty="0" smtClean="0"/>
              <a:t>.</a:t>
            </a:r>
            <a:endParaRPr lang="en-US" altLang="zh-CN" dirty="0"/>
          </a:p>
          <a:p>
            <a:pPr marL="800100" lvl="1" indent="-342900">
              <a:buFont typeface="Wingdings" panose="05000000000000000000" pitchFamily="2" charset="2"/>
              <a:buChar char="Ø"/>
            </a:pPr>
            <a:r>
              <a:rPr lang="zh-CN" altLang="en-US" dirty="0"/>
              <a:t>增加目录模型</a:t>
            </a:r>
            <a:r>
              <a:rPr lang="en-US" altLang="zh-CN" dirty="0"/>
              <a:t>views</a:t>
            </a:r>
            <a:r>
              <a:rPr lang="zh-CN" altLang="en-US" dirty="0"/>
              <a:t>和</a:t>
            </a:r>
            <a:r>
              <a:rPr lang="en-US" altLang="zh-CN" dirty="0"/>
              <a:t>likes</a:t>
            </a:r>
            <a:r>
              <a:rPr lang="zh-CN" altLang="en-US" dirty="0"/>
              <a:t>属性并设置为</a:t>
            </a:r>
            <a:r>
              <a:rPr lang="en-US" altLang="zh-CN" dirty="0"/>
              <a:t>0.</a:t>
            </a:r>
          </a:p>
          <a:p>
            <a:pPr marL="800100" lvl="1" indent="-342900">
              <a:buFont typeface="Wingdings" panose="05000000000000000000" pitchFamily="2" charset="2"/>
              <a:buChar char="Ø"/>
            </a:pPr>
            <a:r>
              <a:rPr lang="zh-CN" altLang="en-US" dirty="0"/>
              <a:t>为你的</a:t>
            </a:r>
            <a:r>
              <a:rPr lang="en-US" altLang="zh-CN" dirty="0"/>
              <a:t>app/</a:t>
            </a:r>
            <a:r>
              <a:rPr lang="zh-CN" altLang="en-US" dirty="0"/>
              <a:t>模型进行迁移</a:t>
            </a:r>
            <a:r>
              <a:rPr lang="en-US" altLang="zh-CN" dirty="0"/>
              <a:t>.</a:t>
            </a:r>
          </a:p>
          <a:p>
            <a:pPr marL="800100" lvl="1" indent="-342900">
              <a:buFont typeface="Wingdings" panose="05000000000000000000" pitchFamily="2" charset="2"/>
              <a:buChar char="Ø"/>
            </a:pPr>
            <a:r>
              <a:rPr lang="zh-CN" altLang="en-US" dirty="0"/>
              <a:t>更新 </a:t>
            </a:r>
            <a:r>
              <a:rPr lang="en-US" altLang="zh-CN" dirty="0"/>
              <a:t>population script ,</a:t>
            </a:r>
            <a:r>
              <a:rPr lang="zh-CN" altLang="en-US" dirty="0"/>
              <a:t>把</a:t>
            </a:r>
            <a:r>
              <a:rPr lang="en-US" altLang="zh-CN" dirty="0"/>
              <a:t>Python</a:t>
            </a:r>
            <a:r>
              <a:rPr lang="zh-CN" altLang="en-US" dirty="0"/>
              <a:t>目录设置成浏览</a:t>
            </a:r>
            <a:r>
              <a:rPr lang="en-US" altLang="zh-CN" dirty="0"/>
              <a:t>128</a:t>
            </a:r>
            <a:r>
              <a:rPr lang="zh-CN" altLang="en-US" dirty="0"/>
              <a:t>次和喜欢</a:t>
            </a:r>
            <a:r>
              <a:rPr lang="en-US" altLang="zh-CN" dirty="0"/>
              <a:t>64</a:t>
            </a:r>
            <a:r>
              <a:rPr lang="zh-CN" altLang="en-US" dirty="0"/>
              <a:t>次</a:t>
            </a:r>
            <a:r>
              <a:rPr lang="en-US" altLang="zh-CN" dirty="0"/>
              <a:t>,Django</a:t>
            </a:r>
            <a:r>
              <a:rPr lang="zh-CN" altLang="en-US" dirty="0"/>
              <a:t>目录浏览</a:t>
            </a:r>
            <a:r>
              <a:rPr lang="en-US" altLang="zh-CN" dirty="0"/>
              <a:t>64</a:t>
            </a:r>
            <a:r>
              <a:rPr lang="zh-CN" altLang="en-US" dirty="0"/>
              <a:t>次和喜欢</a:t>
            </a:r>
            <a:r>
              <a:rPr lang="en-US" altLang="zh-CN" dirty="0"/>
              <a:t>32</a:t>
            </a:r>
            <a:r>
              <a:rPr lang="zh-CN" altLang="en-US" dirty="0"/>
              <a:t>次</a:t>
            </a:r>
            <a:r>
              <a:rPr lang="en-US" altLang="zh-CN" dirty="0"/>
              <a:t>,the Other </a:t>
            </a:r>
            <a:r>
              <a:rPr lang="en-US" altLang="zh-CN" dirty="0" err="1"/>
              <a:t>Framenwork</a:t>
            </a:r>
            <a:r>
              <a:rPr lang="zh-CN" altLang="en-US" dirty="0"/>
              <a:t>目录浏览</a:t>
            </a:r>
            <a:r>
              <a:rPr lang="en-US" altLang="zh-CN" dirty="0"/>
              <a:t>32</a:t>
            </a:r>
            <a:r>
              <a:rPr lang="zh-CN" altLang="en-US" dirty="0"/>
              <a:t>次</a:t>
            </a:r>
            <a:r>
              <a:rPr lang="en-US" altLang="zh-CN" dirty="0"/>
              <a:t>,</a:t>
            </a:r>
            <a:r>
              <a:rPr lang="zh-CN" altLang="en-US" dirty="0"/>
              <a:t>喜欢</a:t>
            </a:r>
            <a:r>
              <a:rPr lang="en-US" altLang="zh-CN" dirty="0"/>
              <a:t>16</a:t>
            </a:r>
            <a:r>
              <a:rPr lang="zh-CN" altLang="en-US" dirty="0"/>
              <a:t>次</a:t>
            </a:r>
            <a:r>
              <a:rPr lang="en-US" altLang="zh-CN" dirty="0"/>
              <a:t>.</a:t>
            </a:r>
          </a:p>
          <a:p>
            <a:pPr marL="800100" lvl="1" indent="-342900">
              <a:buFont typeface="Wingdings" panose="05000000000000000000" pitchFamily="2" charset="2"/>
              <a:buChar char="Ø"/>
            </a:pPr>
            <a:r>
              <a:rPr lang="zh-CN" altLang="en-US" dirty="0"/>
              <a:t>查看</a:t>
            </a:r>
            <a:r>
              <a:rPr lang="en-US" altLang="zh-CN" dirty="0"/>
              <a:t>part two of official Django tutorial .</a:t>
            </a:r>
            <a:r>
              <a:rPr lang="zh-CN" altLang="en-US" dirty="0"/>
              <a:t>它将会巩固你所学同时学习更多关于如何定制管理界面</a:t>
            </a:r>
            <a:r>
              <a:rPr lang="en-US" altLang="zh-CN" dirty="0"/>
              <a:t>.</a:t>
            </a:r>
          </a:p>
          <a:p>
            <a:pPr marL="800100" lvl="1" indent="-342900">
              <a:buFont typeface="Wingdings" panose="05000000000000000000" pitchFamily="2" charset="2"/>
              <a:buChar char="Ø"/>
            </a:pPr>
            <a:r>
              <a:rPr lang="zh-CN" altLang="en-US" dirty="0"/>
              <a:t>定制管理界面 </a:t>
            </a:r>
            <a:r>
              <a:rPr lang="en-US" altLang="zh-CN" dirty="0"/>
              <a:t>- </a:t>
            </a:r>
            <a:r>
              <a:rPr lang="zh-CN" altLang="en-US" dirty="0"/>
              <a:t>当观看页面模型的时候它的目录</a:t>
            </a:r>
            <a:r>
              <a:rPr lang="en-US" altLang="zh-CN" dirty="0"/>
              <a:t>,</a:t>
            </a:r>
            <a:r>
              <a:rPr lang="zh-CN" altLang="en-US" dirty="0"/>
              <a:t>页面名和</a:t>
            </a:r>
            <a:r>
              <a:rPr lang="en-US" altLang="zh-CN" dirty="0"/>
              <a:t>url.</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1206143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如果你需要一些帮助的话</a:t>
            </a:r>
            <a:r>
              <a:rPr lang="en-US" altLang="zh-CN" dirty="0"/>
              <a:t>,</a:t>
            </a:r>
            <a:r>
              <a:rPr lang="zh-CN" altLang="en-US" dirty="0"/>
              <a:t>下面的提示会帮助你</a:t>
            </a:r>
            <a:r>
              <a:rPr lang="en-US" altLang="zh-CN" dirty="0" smtClean="0"/>
              <a:t>.</a:t>
            </a:r>
            <a:endParaRPr lang="en-US" altLang="zh-CN" dirty="0"/>
          </a:p>
          <a:p>
            <a:pPr marL="800100" lvl="1" indent="-342900">
              <a:buFont typeface="Wingdings" panose="05000000000000000000" pitchFamily="2" charset="2"/>
              <a:buChar char="Ø"/>
            </a:pPr>
            <a:r>
              <a:rPr lang="zh-CN" altLang="en-US" dirty="0"/>
              <a:t>修改</a:t>
            </a:r>
            <a:r>
              <a:rPr lang="en-US" altLang="zh-CN" dirty="0"/>
              <a:t>Category</a:t>
            </a:r>
            <a:r>
              <a:rPr lang="zh-CN" altLang="en-US" dirty="0"/>
              <a:t>模型</a:t>
            </a:r>
            <a:r>
              <a:rPr lang="en-US" altLang="zh-CN" dirty="0"/>
              <a:t>,</a:t>
            </a:r>
            <a:r>
              <a:rPr lang="zh-CN" altLang="en-US" dirty="0"/>
              <a:t>增加</a:t>
            </a:r>
            <a:r>
              <a:rPr lang="en-US" altLang="zh-CN" dirty="0"/>
              <a:t>views</a:t>
            </a:r>
            <a:r>
              <a:rPr lang="zh-CN" altLang="en-US" dirty="0"/>
              <a:t>和</a:t>
            </a:r>
            <a:r>
              <a:rPr lang="en-US" altLang="zh-CN" dirty="0"/>
              <a:t>likes,</a:t>
            </a:r>
            <a:r>
              <a:rPr lang="zh-CN" altLang="en-US" dirty="0"/>
              <a:t>它们的字段为</a:t>
            </a:r>
            <a:r>
              <a:rPr lang="en-US" altLang="zh-CN" dirty="0" err="1"/>
              <a:t>IntegerFields</a:t>
            </a:r>
            <a:r>
              <a:rPr lang="en-US" altLang="zh-CN" dirty="0"/>
              <a:t>.</a:t>
            </a:r>
          </a:p>
          <a:p>
            <a:pPr marL="800100" lvl="1" indent="-342900">
              <a:buFont typeface="Wingdings" panose="05000000000000000000" pitchFamily="2" charset="2"/>
              <a:buChar char="Ø"/>
            </a:pPr>
            <a:r>
              <a:rPr lang="zh-CN" altLang="en-US" dirty="0"/>
              <a:t>修改</a:t>
            </a:r>
            <a:r>
              <a:rPr lang="en-US" altLang="zh-CN" dirty="0"/>
              <a:t>populate.py</a:t>
            </a:r>
            <a:r>
              <a:rPr lang="zh-CN" altLang="en-US" dirty="0"/>
              <a:t>脚本里的</a:t>
            </a:r>
            <a:r>
              <a:rPr lang="en-US" altLang="zh-CN" dirty="0" err="1"/>
              <a:t>add_cat</a:t>
            </a:r>
            <a:r>
              <a:rPr lang="zh-CN" altLang="en-US" dirty="0"/>
              <a:t>函数</a:t>
            </a:r>
            <a:r>
              <a:rPr lang="en-US" altLang="zh-CN" dirty="0"/>
              <a:t>,</a:t>
            </a:r>
            <a:r>
              <a:rPr lang="zh-CN" altLang="en-US" dirty="0"/>
              <a:t>加入</a:t>
            </a:r>
            <a:r>
              <a:rPr lang="en-US" altLang="zh-CN" dirty="0"/>
              <a:t>views</a:t>
            </a:r>
            <a:r>
              <a:rPr lang="zh-CN" altLang="en-US" dirty="0"/>
              <a:t>和</a:t>
            </a:r>
            <a:r>
              <a:rPr lang="en-US" altLang="zh-CN" dirty="0"/>
              <a:t>likes</a:t>
            </a:r>
            <a:r>
              <a:rPr lang="zh-CN" altLang="en-US" dirty="0"/>
              <a:t>参数</a:t>
            </a:r>
            <a:r>
              <a:rPr lang="en-US" altLang="zh-CN" dirty="0"/>
              <a:t>.</a:t>
            </a:r>
            <a:r>
              <a:rPr lang="zh-CN" altLang="en-US" dirty="0"/>
              <a:t>一旦你可以获取目录</a:t>
            </a:r>
            <a:r>
              <a:rPr lang="en-US" altLang="zh-CN" dirty="0"/>
              <a:t>c,</a:t>
            </a:r>
            <a:r>
              <a:rPr lang="zh-CN" altLang="en-US" dirty="0"/>
              <a:t>你就可以通过</a:t>
            </a:r>
            <a:r>
              <a:rPr lang="en-US" altLang="zh-CN" dirty="0" err="1"/>
              <a:t>c.views</a:t>
            </a:r>
            <a:r>
              <a:rPr lang="zh-CN" altLang="en-US" dirty="0"/>
              <a:t>来修改浏览次数</a:t>
            </a:r>
            <a:r>
              <a:rPr lang="en-US" altLang="zh-CN" dirty="0"/>
              <a:t>,likes</a:t>
            </a:r>
            <a:r>
              <a:rPr lang="zh-CN" altLang="en-US" dirty="0"/>
              <a:t>也一样</a:t>
            </a:r>
            <a:r>
              <a:rPr lang="en-US" altLang="zh-CN" dirty="0"/>
              <a:t>.</a:t>
            </a:r>
          </a:p>
          <a:p>
            <a:pPr marL="800100" lvl="1" indent="-342900">
              <a:buFont typeface="Wingdings" panose="05000000000000000000" pitchFamily="2" charset="2"/>
              <a:buChar char="Ø"/>
            </a:pPr>
            <a:r>
              <a:rPr lang="zh-CN" altLang="en-US" dirty="0"/>
              <a:t>为了定制管理界面</a:t>
            </a:r>
            <a:r>
              <a:rPr lang="en-US" altLang="zh-CN" dirty="0"/>
              <a:t>,</a:t>
            </a:r>
            <a:r>
              <a:rPr lang="zh-CN" altLang="en-US" dirty="0"/>
              <a:t>你需要修改</a:t>
            </a:r>
            <a:r>
              <a:rPr lang="en-US" altLang="zh-CN" dirty="0"/>
              <a:t>rango/admin.py</a:t>
            </a:r>
            <a:r>
              <a:rPr lang="zh-CN" altLang="en-US" dirty="0"/>
              <a:t>文件</a:t>
            </a:r>
            <a:r>
              <a:rPr lang="en-US" altLang="zh-CN" dirty="0"/>
              <a:t>,</a:t>
            </a:r>
            <a:r>
              <a:rPr lang="zh-CN" altLang="en-US" dirty="0"/>
              <a:t>创建</a:t>
            </a:r>
            <a:r>
              <a:rPr lang="en-US" altLang="zh-CN" dirty="0" err="1"/>
              <a:t>PageAdmin</a:t>
            </a:r>
            <a:r>
              <a:rPr lang="zh-CN" altLang="en-US" dirty="0"/>
              <a:t>类</a:t>
            </a:r>
            <a:r>
              <a:rPr lang="en-US" altLang="zh-CN" dirty="0"/>
              <a:t>,</a:t>
            </a:r>
            <a:r>
              <a:rPr lang="zh-CN" altLang="en-US" dirty="0"/>
              <a:t>这个类继承自</a:t>
            </a:r>
            <a:r>
              <a:rPr lang="en-US" altLang="zh-CN" dirty="0" err="1"/>
              <a:t>admin.ModelAdmin</a:t>
            </a:r>
            <a:r>
              <a:rPr lang="en-US" altLang="zh-CN" dirty="0"/>
              <a:t>.</a:t>
            </a:r>
          </a:p>
          <a:p>
            <a:pPr marL="800100" lvl="1" indent="-342900">
              <a:buFont typeface="Wingdings" panose="05000000000000000000" pitchFamily="2" charset="2"/>
              <a:buChar char="Ø"/>
            </a:pPr>
            <a:r>
              <a:rPr lang="zh-CN" altLang="en-US" dirty="0"/>
              <a:t>在</a:t>
            </a:r>
            <a:r>
              <a:rPr lang="en-US" altLang="zh-CN" dirty="0" err="1"/>
              <a:t>PageAdmin</a:t>
            </a:r>
            <a:r>
              <a:rPr lang="zh-CN" altLang="en-US" dirty="0"/>
              <a:t>类里</a:t>
            </a:r>
            <a:r>
              <a:rPr lang="en-US" altLang="zh-CN" dirty="0"/>
              <a:t>,</a:t>
            </a:r>
            <a:r>
              <a:rPr lang="zh-CN" altLang="en-US" dirty="0"/>
              <a:t>加入</a:t>
            </a:r>
            <a:r>
              <a:rPr lang="en-US" altLang="zh-CN" dirty="0" err="1"/>
              <a:t>list_display</a:t>
            </a:r>
            <a:r>
              <a:rPr lang="en-US" altLang="zh-CN" dirty="0"/>
              <a:t> = ('title', 'category', 'url').</a:t>
            </a:r>
          </a:p>
          <a:p>
            <a:pPr marL="800100" lvl="1" indent="-342900">
              <a:buFont typeface="Wingdings" panose="05000000000000000000" pitchFamily="2" charset="2"/>
              <a:buChar char="Ø"/>
            </a:pPr>
            <a:r>
              <a:rPr lang="zh-CN" altLang="en-US" dirty="0"/>
              <a:t>最后注册</a:t>
            </a:r>
            <a:r>
              <a:rPr lang="en-US" altLang="zh-CN" dirty="0" err="1"/>
              <a:t>PageAdmin</a:t>
            </a:r>
            <a:r>
              <a:rPr lang="zh-CN" altLang="en-US" dirty="0"/>
              <a:t>类到</a:t>
            </a:r>
            <a:r>
              <a:rPr lang="en-US" altLang="zh-CN" dirty="0"/>
              <a:t>Django</a:t>
            </a:r>
            <a:r>
              <a:rPr lang="zh-CN" altLang="en-US" dirty="0"/>
              <a:t>管理界面</a:t>
            </a:r>
            <a:r>
              <a:rPr lang="en-US" altLang="zh-CN" dirty="0"/>
              <a:t>.</a:t>
            </a:r>
            <a:r>
              <a:rPr lang="zh-CN" altLang="en-US" dirty="0"/>
              <a:t>需要修改</a:t>
            </a:r>
            <a:r>
              <a:rPr lang="en-US" altLang="zh-CN" dirty="0" err="1"/>
              <a:t>admin.site.register</a:t>
            </a:r>
            <a:r>
              <a:rPr lang="en-US" altLang="zh-CN" dirty="0"/>
              <a:t>(Page).</a:t>
            </a:r>
            <a:r>
              <a:rPr lang="zh-CN" altLang="en-US" dirty="0"/>
              <a:t>在</a:t>
            </a:r>
            <a:r>
              <a:rPr lang="en-US" altLang="zh-CN" dirty="0" err="1"/>
              <a:t>Rango</a:t>
            </a:r>
            <a:r>
              <a:rPr lang="zh-CN" altLang="en-US" dirty="0"/>
              <a:t>的</a:t>
            </a:r>
            <a:r>
              <a:rPr lang="en-US" altLang="zh-CN" dirty="0"/>
              <a:t>admin.py</a:t>
            </a:r>
            <a:r>
              <a:rPr lang="zh-CN" altLang="en-US" dirty="0"/>
              <a:t>文件里修改成</a:t>
            </a:r>
            <a:r>
              <a:rPr lang="en-US" altLang="zh-CN" dirty="0" err="1"/>
              <a:t>admin.site.register</a:t>
            </a:r>
            <a:r>
              <a:rPr lang="en-US" altLang="zh-CN" dirty="0"/>
              <a:t>(Page, </a:t>
            </a:r>
            <a:r>
              <a:rPr lang="en-US" altLang="zh-CN" dirty="0" err="1"/>
              <a:t>PageAdmin</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solidFill>
                  <a:srgbClr val="000000"/>
                </a:solidFill>
              </a:rPr>
              <a:t>模型和数据库</a:t>
            </a:r>
            <a:endParaRPr lang="zh-CN" altLang="en-US" dirty="0"/>
          </a:p>
        </p:txBody>
      </p:sp>
    </p:spTree>
    <p:extLst>
      <p:ext uri="{BB962C8B-B14F-4D97-AF65-F5344CB8AC3E}">
        <p14:creationId xmlns:p14="http://schemas.microsoft.com/office/powerpoint/2010/main" val="30699953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en-US" altLang="zh-CN" dirty="0" smtClean="0">
                <a:solidFill>
                  <a:schemeClr val="bg1">
                    <a:lumMod val="75000"/>
                  </a:schemeClr>
                </a:solidFill>
              </a:rPr>
              <a:t>MVC</a:t>
            </a:r>
            <a:r>
              <a:rPr lang="zh-CN" altLang="en-US" dirty="0" smtClean="0">
                <a:solidFill>
                  <a:schemeClr val="bg1">
                    <a:lumMod val="75000"/>
                  </a:schemeClr>
                </a:solidFill>
              </a:rPr>
              <a:t>架构</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项目总览</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准备好</a:t>
            </a:r>
            <a:r>
              <a:rPr lang="en-US" altLang="zh-CN" dirty="0" smtClean="0">
                <a:solidFill>
                  <a:schemeClr val="bg1">
                    <a:lumMod val="75000"/>
                  </a:schemeClr>
                </a:solidFill>
              </a:rPr>
              <a:t>Django</a:t>
            </a:r>
          </a:p>
          <a:p>
            <a:pPr marL="342900" indent="-342900">
              <a:buFont typeface="Wingdings" panose="05000000000000000000" pitchFamily="2" charset="2"/>
              <a:buChar char="l"/>
            </a:pPr>
            <a:r>
              <a:rPr lang="en-US" altLang="zh-CN" dirty="0" smtClean="0">
                <a:solidFill>
                  <a:schemeClr val="bg1">
                    <a:lumMod val="75000"/>
                  </a:schemeClr>
                </a:solidFill>
              </a:rPr>
              <a:t>Django</a:t>
            </a:r>
            <a:r>
              <a:rPr lang="zh-CN" altLang="en-US" dirty="0" smtClean="0">
                <a:solidFill>
                  <a:schemeClr val="bg1">
                    <a:lumMod val="75000"/>
                  </a:schemeClr>
                </a:solidFill>
              </a:rPr>
              <a:t>基础</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模板和静态媒体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模型和数据库</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模型、模板和视图</a:t>
            </a:r>
            <a:endParaRPr lang="en-US" altLang="zh-CN" dirty="0" smtClean="0">
              <a:solidFill>
                <a:srgbClr val="000000"/>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Tree>
    <p:extLst>
      <p:ext uri="{BB962C8B-B14F-4D97-AF65-F5344CB8AC3E}">
        <p14:creationId xmlns:p14="http://schemas.microsoft.com/office/powerpoint/2010/main" val="944423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a:t>
            </a:r>
            <a:r>
              <a:rPr lang="en-US" altLang="zh-CN" dirty="0"/>
              <a:t>Django</a:t>
            </a:r>
            <a:r>
              <a:rPr lang="zh-CN" altLang="en-US" dirty="0"/>
              <a:t>中创建数据驱动页面必须执行以下</a:t>
            </a:r>
            <a:r>
              <a:rPr lang="en-US" altLang="zh-CN" dirty="0"/>
              <a:t>5</a:t>
            </a:r>
            <a:r>
              <a:rPr lang="zh-CN" altLang="en-US" dirty="0"/>
              <a:t>步</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在你应用的</a:t>
            </a:r>
            <a:r>
              <a:rPr lang="en-US" altLang="zh-CN" dirty="0"/>
              <a:t>views.py</a:t>
            </a:r>
            <a:r>
              <a:rPr lang="zh-CN" altLang="en-US" dirty="0"/>
              <a:t>文件中导入你要添加的模型</a:t>
            </a:r>
            <a:r>
              <a:rPr lang="en-US" altLang="zh-CN" dirty="0"/>
              <a:t>.</a:t>
            </a:r>
          </a:p>
          <a:p>
            <a:pPr marL="800100" lvl="1" indent="-342900">
              <a:buFont typeface="Wingdings" panose="05000000000000000000" pitchFamily="2" charset="2"/>
              <a:buChar char="Ø"/>
            </a:pPr>
            <a:r>
              <a:rPr lang="zh-CN" altLang="en-US" dirty="0"/>
              <a:t>在视图里访问模型</a:t>
            </a:r>
            <a:r>
              <a:rPr lang="en-US" altLang="zh-CN" dirty="0"/>
              <a:t>,</a:t>
            </a:r>
            <a:r>
              <a:rPr lang="zh-CN" altLang="en-US" dirty="0"/>
              <a:t>导入你需要的数据</a:t>
            </a:r>
            <a:r>
              <a:rPr lang="en-US" altLang="zh-CN" dirty="0"/>
              <a:t>.</a:t>
            </a:r>
          </a:p>
          <a:p>
            <a:pPr marL="800100" lvl="1" indent="-342900">
              <a:buFont typeface="Wingdings" panose="05000000000000000000" pitchFamily="2" charset="2"/>
              <a:buChar char="Ø"/>
            </a:pPr>
            <a:r>
              <a:rPr lang="zh-CN" altLang="en-US" dirty="0"/>
              <a:t>把模型的数据传递给模板</a:t>
            </a:r>
            <a:r>
              <a:rPr lang="en-US" altLang="zh-CN" dirty="0"/>
              <a:t>.</a:t>
            </a:r>
          </a:p>
          <a:p>
            <a:pPr marL="800100" lvl="1" indent="-342900">
              <a:buFont typeface="Wingdings" panose="05000000000000000000" pitchFamily="2" charset="2"/>
              <a:buChar char="Ø"/>
            </a:pPr>
            <a:r>
              <a:rPr lang="zh-CN" altLang="en-US" dirty="0"/>
              <a:t>设置模板给用户呈现数据</a:t>
            </a:r>
            <a:r>
              <a:rPr lang="en-US" altLang="zh-CN" dirty="0"/>
              <a:t>.</a:t>
            </a:r>
          </a:p>
          <a:p>
            <a:pPr marL="800100" lvl="1" indent="-342900">
              <a:buFont typeface="Wingdings" panose="05000000000000000000" pitchFamily="2" charset="2"/>
              <a:buChar char="Ø"/>
            </a:pPr>
            <a:r>
              <a:rPr lang="zh-CN" altLang="en-US" dirty="0"/>
              <a:t>如果还没有映射</a:t>
            </a:r>
            <a:r>
              <a:rPr lang="en-US" altLang="zh-CN" dirty="0"/>
              <a:t>URL,</a:t>
            </a:r>
            <a:r>
              <a:rPr lang="zh-CN" altLang="en-US" dirty="0"/>
              <a:t>映射一下吧</a:t>
            </a:r>
            <a:r>
              <a:rPr lang="en-US" altLang="zh-CN" dirty="0" smtClean="0"/>
              <a:t>.</a:t>
            </a:r>
            <a:endParaRPr lang="zh-CN" altLang="en-US" dirty="0"/>
          </a:p>
        </p:txBody>
      </p:sp>
      <p:sp>
        <p:nvSpPr>
          <p:cNvPr id="3" name="标题 2"/>
          <p:cNvSpPr>
            <a:spLocks noGrp="1"/>
          </p:cNvSpPr>
          <p:nvPr>
            <p:ph type="title"/>
          </p:nvPr>
        </p:nvSpPr>
        <p:spPr/>
        <p:txBody>
          <a:bodyPr>
            <a:normAutofit/>
          </a:bodyPr>
          <a:lstStyle/>
          <a:p>
            <a:r>
              <a:rPr lang="zh-CN" altLang="en-US" dirty="0"/>
              <a:t>模型、模板和</a:t>
            </a:r>
            <a:r>
              <a:rPr lang="zh-CN" altLang="en-US" dirty="0" smtClean="0"/>
              <a:t>视图</a:t>
            </a:r>
            <a:endParaRPr lang="zh-CN" altLang="en-US" dirty="0"/>
          </a:p>
        </p:txBody>
      </p:sp>
    </p:spTree>
    <p:extLst>
      <p:ext uri="{BB962C8B-B14F-4D97-AF65-F5344CB8AC3E}">
        <p14:creationId xmlns:p14="http://schemas.microsoft.com/office/powerpoint/2010/main" val="1116469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导入需要的模型</a:t>
            </a:r>
            <a:endParaRPr lang="en-US" altLang="zh-CN" dirty="0" smtClean="0"/>
          </a:p>
          <a:p>
            <a:pPr marL="800100" lvl="1" indent="-342900">
              <a:buFont typeface="Wingdings" panose="05000000000000000000" pitchFamily="2" charset="2"/>
              <a:buChar char="Ø"/>
            </a:pPr>
            <a:r>
              <a:rPr lang="zh-CN" altLang="en-US" dirty="0" smtClean="0"/>
              <a:t>为了达到目的</a:t>
            </a:r>
            <a:r>
              <a:rPr lang="en-US" altLang="zh-CN" dirty="0" smtClean="0"/>
              <a:t>,</a:t>
            </a:r>
            <a:r>
              <a:rPr lang="zh-CN" altLang="en-US" dirty="0" smtClean="0"/>
              <a:t>我们需要完成上面的步骤</a:t>
            </a:r>
            <a:r>
              <a:rPr lang="en-US" altLang="zh-CN" dirty="0" smtClean="0"/>
              <a:t>.</a:t>
            </a:r>
            <a:r>
              <a:rPr lang="zh-CN" altLang="en-US" dirty="0" smtClean="0"/>
              <a:t>首先</a:t>
            </a:r>
            <a:r>
              <a:rPr lang="en-US" altLang="zh-CN" dirty="0" smtClean="0"/>
              <a:t>,</a:t>
            </a:r>
            <a:r>
              <a:rPr lang="zh-CN" altLang="en-US" dirty="0" smtClean="0"/>
              <a:t>打开</a:t>
            </a:r>
            <a:r>
              <a:rPr lang="en-US" altLang="zh-CN" dirty="0" smtClean="0"/>
              <a:t>rango/view.py</a:t>
            </a:r>
            <a:r>
              <a:rPr lang="zh-CN" altLang="en-US" dirty="0" smtClean="0"/>
              <a:t>并导入</a:t>
            </a:r>
            <a:r>
              <a:rPr lang="en-US" altLang="zh-CN" dirty="0" err="1" smtClean="0"/>
              <a:t>rango</a:t>
            </a:r>
            <a:r>
              <a:rPr lang="zh-CN" altLang="en-US" dirty="0" smtClean="0"/>
              <a:t>的</a:t>
            </a:r>
            <a:r>
              <a:rPr lang="en-US" altLang="zh-CN" dirty="0" smtClean="0"/>
              <a:t>models.py</a:t>
            </a:r>
            <a:r>
              <a:rPr lang="zh-CN" altLang="en-US" dirty="0" smtClean="0"/>
              <a:t>文件的</a:t>
            </a:r>
            <a:r>
              <a:rPr lang="en-US" altLang="zh-CN" dirty="0" smtClean="0"/>
              <a:t>Category</a:t>
            </a:r>
            <a:r>
              <a:rPr lang="zh-CN" altLang="en-US" dirty="0" smtClean="0"/>
              <a:t>模块</a:t>
            </a:r>
            <a:r>
              <a:rPr lang="en-US" altLang="zh-CN" dirty="0" smtClean="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971600" y="2636912"/>
            <a:ext cx="4572000" cy="646331"/>
          </a:xfrm>
          <a:prstGeom prst="rect">
            <a:avLst/>
          </a:prstGeom>
        </p:spPr>
        <p:txBody>
          <a:bodyPr>
            <a:spAutoFit/>
          </a:bodyPr>
          <a:lstStyle/>
          <a:p>
            <a:r>
              <a:rPr lang="en-US" altLang="zh-CN" i="1" dirty="0">
                <a:solidFill>
                  <a:srgbClr val="999988"/>
                </a:solidFill>
                <a:latin typeface="Menlo"/>
              </a:rPr>
              <a:t># Import the Category 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Category</a:t>
            </a:r>
            <a:endParaRPr lang="zh-CN" altLang="en-US" dirty="0"/>
          </a:p>
        </p:txBody>
      </p:sp>
    </p:spTree>
    <p:extLst>
      <p:ext uri="{BB962C8B-B14F-4D97-AF65-F5344CB8AC3E}">
        <p14:creationId xmlns:p14="http://schemas.microsoft.com/office/powerpoint/2010/main" val="215729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HTTP</a:t>
            </a:r>
            <a:r>
              <a:rPr lang="zh-CN" altLang="en-US" dirty="0" smtClean="0"/>
              <a:t>包含两种形式的报文：</a:t>
            </a:r>
            <a:r>
              <a:rPr lang="en-US" altLang="zh-CN" dirty="0" smtClean="0">
                <a:solidFill>
                  <a:srgbClr val="FF0000"/>
                </a:solidFill>
              </a:rPr>
              <a:t>request</a:t>
            </a:r>
            <a:r>
              <a:rPr lang="zh-CN" altLang="en-US" dirty="0" smtClean="0"/>
              <a:t>和</a:t>
            </a:r>
            <a:r>
              <a:rPr lang="en-US" altLang="zh-CN" dirty="0" smtClean="0">
                <a:solidFill>
                  <a:srgbClr val="FF0000"/>
                </a:solidFill>
              </a:rPr>
              <a:t>response</a:t>
            </a:r>
          </a:p>
          <a:p>
            <a:pPr marL="342900" indent="-342900">
              <a:buFont typeface="Wingdings" panose="05000000000000000000" pitchFamily="2" charset="2"/>
              <a:buChar char="l"/>
            </a:pPr>
            <a:r>
              <a:rPr lang="zh-CN" altLang="en-US" dirty="0" smtClean="0"/>
              <a:t>所有的</a:t>
            </a:r>
            <a:r>
              <a:rPr lang="en-US" altLang="zh-CN" dirty="0" smtClean="0"/>
              <a:t>HTTP</a:t>
            </a:r>
            <a:r>
              <a:rPr lang="zh-CN" altLang="en-US" dirty="0" smtClean="0"/>
              <a:t>报文均以</a:t>
            </a:r>
            <a:r>
              <a:rPr lang="en-US" altLang="zh-CN" dirty="0" smtClean="0">
                <a:solidFill>
                  <a:srgbClr val="FF0000"/>
                </a:solidFill>
              </a:rPr>
              <a:t>ASCII</a:t>
            </a:r>
            <a:r>
              <a:rPr lang="zh-CN" altLang="en-US" dirty="0" smtClean="0"/>
              <a:t>进行编码</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一</a:t>
            </a:r>
            <a:r>
              <a:rPr lang="en-US" altLang="zh-CN" dirty="0"/>
              <a:t>)</a:t>
            </a:r>
            <a:endParaRPr lang="zh-CN" altLang="en-US" dirty="0"/>
          </a:p>
        </p:txBody>
      </p:sp>
      <p:sp>
        <p:nvSpPr>
          <p:cNvPr id="17" name="Text Box 5"/>
          <p:cNvSpPr txBox="1">
            <a:spLocks noChangeArrowheads="1"/>
          </p:cNvSpPr>
          <p:nvPr/>
        </p:nvSpPr>
        <p:spPr bwMode="auto">
          <a:xfrm>
            <a:off x="184175" y="2486224"/>
            <a:ext cx="2286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000099"/>
                </a:solidFill>
              </a:rPr>
              <a:t>request line</a:t>
            </a:r>
          </a:p>
          <a:p>
            <a:pPr>
              <a:spcBef>
                <a:spcPct val="0"/>
              </a:spcBef>
              <a:buClrTx/>
              <a:buSzTx/>
              <a:buFontTx/>
              <a:buNone/>
            </a:pPr>
            <a:r>
              <a:rPr lang="en-US" altLang="zh-CN">
                <a:solidFill>
                  <a:srgbClr val="000099"/>
                </a:solidFill>
              </a:rPr>
              <a:t>(GET, POST, </a:t>
            </a:r>
          </a:p>
          <a:p>
            <a:pPr>
              <a:spcBef>
                <a:spcPct val="0"/>
              </a:spcBef>
              <a:buClrTx/>
              <a:buSzTx/>
              <a:buFontTx/>
              <a:buNone/>
            </a:pPr>
            <a:r>
              <a:rPr lang="en-US" altLang="zh-CN">
                <a:solidFill>
                  <a:srgbClr val="000099"/>
                </a:solidFill>
              </a:rPr>
              <a:t>HEAD commands</a:t>
            </a:r>
            <a:r>
              <a:rPr lang="en-US" altLang="zh-CN">
                <a:solidFill>
                  <a:srgbClr val="000099"/>
                </a:solidFill>
                <a:latin typeface="Gill Sans MT" panose="020B0502020104020203" pitchFamily="34" charset="0"/>
              </a:rPr>
              <a:t>)</a:t>
            </a:r>
            <a:endParaRPr lang="en-US" altLang="zh-CN" sz="2400">
              <a:solidFill>
                <a:srgbClr val="000099"/>
              </a:solidFill>
              <a:latin typeface="Gill Sans MT" panose="020B0502020104020203" pitchFamily="34" charset="0"/>
            </a:endParaRPr>
          </a:p>
        </p:txBody>
      </p:sp>
      <p:sp>
        <p:nvSpPr>
          <p:cNvPr id="18" name="Line 6"/>
          <p:cNvSpPr>
            <a:spLocks noChangeShapeType="1"/>
          </p:cNvSpPr>
          <p:nvPr/>
        </p:nvSpPr>
        <p:spPr bwMode="auto">
          <a:xfrm>
            <a:off x="1887563" y="2818011"/>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Freeform 7"/>
          <p:cNvSpPr>
            <a:spLocks/>
          </p:cNvSpPr>
          <p:nvPr/>
        </p:nvSpPr>
        <p:spPr bwMode="auto">
          <a:xfrm>
            <a:off x="2738463" y="3154561"/>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8"/>
          <p:cNvSpPr txBox="1">
            <a:spLocks noChangeArrowheads="1"/>
          </p:cNvSpPr>
          <p:nvPr/>
        </p:nvSpPr>
        <p:spPr bwMode="auto">
          <a:xfrm>
            <a:off x="1701825" y="3672086"/>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zh-CN">
                <a:solidFill>
                  <a:srgbClr val="000099"/>
                </a:solidFill>
              </a:rPr>
              <a:t>header</a:t>
            </a:r>
          </a:p>
          <a:p>
            <a:pPr algn="r">
              <a:spcBef>
                <a:spcPct val="0"/>
              </a:spcBef>
              <a:buClrTx/>
              <a:buSzTx/>
              <a:buFontTx/>
              <a:buNone/>
            </a:pPr>
            <a:r>
              <a:rPr lang="en-US" altLang="zh-CN">
                <a:solidFill>
                  <a:srgbClr val="000099"/>
                </a:solidFill>
              </a:rPr>
              <a:t> lines</a:t>
            </a:r>
            <a:endParaRPr lang="en-US" altLang="zh-CN" sz="2400">
              <a:solidFill>
                <a:srgbClr val="000099"/>
              </a:solidFill>
            </a:endParaRPr>
          </a:p>
        </p:txBody>
      </p:sp>
      <p:sp>
        <p:nvSpPr>
          <p:cNvPr id="21" name="Line 10"/>
          <p:cNvSpPr>
            <a:spLocks noChangeShapeType="1"/>
          </p:cNvSpPr>
          <p:nvPr/>
        </p:nvSpPr>
        <p:spPr bwMode="auto">
          <a:xfrm>
            <a:off x="2271738" y="5238949"/>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1"/>
          <p:cNvSpPr txBox="1">
            <a:spLocks noChangeArrowheads="1"/>
          </p:cNvSpPr>
          <p:nvPr/>
        </p:nvSpPr>
        <p:spPr bwMode="auto">
          <a:xfrm>
            <a:off x="150838" y="4570611"/>
            <a:ext cx="2343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zh-CN">
                <a:solidFill>
                  <a:srgbClr val="000099"/>
                </a:solidFill>
              </a:rPr>
              <a:t>carriage return, </a:t>
            </a:r>
          </a:p>
          <a:p>
            <a:pPr>
              <a:spcBef>
                <a:spcPct val="0"/>
              </a:spcBef>
              <a:buClrTx/>
              <a:buSzTx/>
              <a:buFontTx/>
              <a:buNone/>
            </a:pPr>
            <a:r>
              <a:rPr lang="en-US" altLang="zh-CN">
                <a:solidFill>
                  <a:srgbClr val="000099"/>
                </a:solidFill>
              </a:rPr>
              <a:t>line feed at start</a:t>
            </a:r>
          </a:p>
          <a:p>
            <a:pPr>
              <a:spcBef>
                <a:spcPct val="0"/>
              </a:spcBef>
              <a:buClrTx/>
              <a:buSzTx/>
              <a:buFontTx/>
              <a:buNone/>
            </a:pPr>
            <a:r>
              <a:rPr lang="en-US" altLang="zh-CN">
                <a:solidFill>
                  <a:srgbClr val="000099"/>
                </a:solidFill>
              </a:rPr>
              <a:t>of line indicates</a:t>
            </a:r>
          </a:p>
          <a:p>
            <a:pPr>
              <a:spcBef>
                <a:spcPct val="0"/>
              </a:spcBef>
              <a:buClrTx/>
              <a:buSzTx/>
              <a:buFontTx/>
              <a:buNone/>
            </a:pPr>
            <a:r>
              <a:rPr lang="en-US" altLang="zh-CN">
                <a:solidFill>
                  <a:srgbClr val="000099"/>
                </a:solidFill>
              </a:rPr>
              <a:t>end of header lines</a:t>
            </a:r>
            <a:endParaRPr lang="en-US" altLang="zh-CN" sz="2400">
              <a:solidFill>
                <a:srgbClr val="000099"/>
              </a:solidFill>
            </a:endParaRPr>
          </a:p>
        </p:txBody>
      </p:sp>
      <p:sp>
        <p:nvSpPr>
          <p:cNvPr id="23" name="Text Box 16"/>
          <p:cNvSpPr txBox="1">
            <a:spLocks noChangeArrowheads="1"/>
          </p:cNvSpPr>
          <p:nvPr/>
        </p:nvSpPr>
        <p:spPr bwMode="auto">
          <a:xfrm>
            <a:off x="2771800" y="2852936"/>
            <a:ext cx="6054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zh-CN" sz="1800" b="1">
                <a:latin typeface="Courier New" panose="02070309020205020404" pitchFamily="49" charset="0"/>
              </a:rPr>
              <a:t>GET /index.html HTTP/1.1\r\n</a:t>
            </a:r>
          </a:p>
          <a:p>
            <a:pPr>
              <a:lnSpc>
                <a:spcPct val="90000"/>
              </a:lnSpc>
              <a:spcBef>
                <a:spcPct val="0"/>
              </a:spcBef>
            </a:pPr>
            <a:r>
              <a:rPr lang="en-US" altLang="zh-CN" sz="1800" b="1">
                <a:latin typeface="Courier New" panose="02070309020205020404" pitchFamily="49" charset="0"/>
              </a:rPr>
              <a:t>Host: www-net.cs.umass.edu\r\n</a:t>
            </a:r>
          </a:p>
          <a:p>
            <a:pPr>
              <a:lnSpc>
                <a:spcPct val="90000"/>
              </a:lnSpc>
              <a:spcBef>
                <a:spcPct val="0"/>
              </a:spcBef>
            </a:pPr>
            <a:r>
              <a:rPr lang="en-US" altLang="zh-CN" sz="1800" b="1">
                <a:latin typeface="Courier New" panose="02070309020205020404" pitchFamily="49" charset="0"/>
              </a:rPr>
              <a:t>User-Agent: Firefox/3.6.10\r\n</a:t>
            </a:r>
          </a:p>
          <a:p>
            <a:pPr>
              <a:lnSpc>
                <a:spcPct val="90000"/>
              </a:lnSpc>
              <a:spcBef>
                <a:spcPct val="0"/>
              </a:spcBef>
            </a:pPr>
            <a:r>
              <a:rPr lang="en-US" altLang="zh-CN" sz="1800" b="1">
                <a:latin typeface="Courier New" panose="02070309020205020404" pitchFamily="49" charset="0"/>
              </a:rPr>
              <a:t>Accept: text/html,application/xhtml+xml\r\n</a:t>
            </a:r>
          </a:p>
          <a:p>
            <a:pPr>
              <a:lnSpc>
                <a:spcPct val="90000"/>
              </a:lnSpc>
              <a:spcBef>
                <a:spcPct val="0"/>
              </a:spcBef>
            </a:pPr>
            <a:r>
              <a:rPr lang="en-US" altLang="zh-CN" sz="1800" b="1">
                <a:latin typeface="Courier New" panose="02070309020205020404" pitchFamily="49" charset="0"/>
              </a:rPr>
              <a:t>Accept-Language: en-us,en;q=0.5\r\n</a:t>
            </a:r>
          </a:p>
          <a:p>
            <a:pPr>
              <a:lnSpc>
                <a:spcPct val="90000"/>
              </a:lnSpc>
              <a:spcBef>
                <a:spcPct val="0"/>
              </a:spcBef>
            </a:pPr>
            <a:r>
              <a:rPr lang="en-US" altLang="zh-CN" sz="1800" b="1">
                <a:latin typeface="Courier New" panose="02070309020205020404" pitchFamily="49" charset="0"/>
              </a:rPr>
              <a:t>Accept-Encoding: gzip,deflate\r\n</a:t>
            </a:r>
          </a:p>
          <a:p>
            <a:pPr>
              <a:lnSpc>
                <a:spcPct val="90000"/>
              </a:lnSpc>
              <a:spcBef>
                <a:spcPct val="0"/>
              </a:spcBef>
            </a:pPr>
            <a:r>
              <a:rPr lang="en-US" altLang="zh-CN" sz="1800" b="1">
                <a:latin typeface="Courier New" panose="02070309020205020404" pitchFamily="49" charset="0"/>
              </a:rPr>
              <a:t>Accept-Charset: ISO-8859-1,utf-8;q=0.7\r\n</a:t>
            </a:r>
          </a:p>
          <a:p>
            <a:pPr>
              <a:lnSpc>
                <a:spcPct val="90000"/>
              </a:lnSpc>
              <a:spcBef>
                <a:spcPct val="0"/>
              </a:spcBef>
            </a:pPr>
            <a:r>
              <a:rPr lang="en-US" altLang="zh-CN" sz="1800" b="1">
                <a:latin typeface="Courier New" panose="02070309020205020404" pitchFamily="49" charset="0"/>
              </a:rPr>
              <a:t>Keep-Alive: 115\r\n</a:t>
            </a:r>
          </a:p>
          <a:p>
            <a:pPr>
              <a:lnSpc>
                <a:spcPct val="90000"/>
              </a:lnSpc>
              <a:spcBef>
                <a:spcPct val="0"/>
              </a:spcBef>
            </a:pPr>
            <a:r>
              <a:rPr lang="en-US" altLang="zh-CN" sz="1800" b="1">
                <a:latin typeface="Courier New" panose="02070309020205020404" pitchFamily="49" charset="0"/>
              </a:rPr>
              <a:t>Connection: keep-alive\r\n</a:t>
            </a:r>
          </a:p>
          <a:p>
            <a:pPr>
              <a:lnSpc>
                <a:spcPct val="90000"/>
              </a:lnSpc>
              <a:spcBef>
                <a:spcPct val="0"/>
              </a:spcBef>
            </a:pPr>
            <a:r>
              <a:rPr lang="en-US" altLang="zh-CN" sz="1800" b="1">
                <a:latin typeface="Courier New" panose="02070309020205020404" pitchFamily="49" charset="0"/>
              </a:rPr>
              <a:t>\r\n</a:t>
            </a:r>
          </a:p>
        </p:txBody>
      </p:sp>
      <p:sp>
        <p:nvSpPr>
          <p:cNvPr id="24" name="Line 17"/>
          <p:cNvSpPr>
            <a:spLocks noChangeShapeType="1"/>
          </p:cNvSpPr>
          <p:nvPr/>
        </p:nvSpPr>
        <p:spPr bwMode="auto">
          <a:xfrm flipH="1">
            <a:off x="6296050" y="2370336"/>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Text Box 18"/>
          <p:cNvSpPr txBox="1">
            <a:spLocks noChangeArrowheads="1"/>
          </p:cNvSpPr>
          <p:nvPr/>
        </p:nvSpPr>
        <p:spPr bwMode="auto">
          <a:xfrm>
            <a:off x="6346850" y="2082999"/>
            <a:ext cx="241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a:t>carriage return character</a:t>
            </a:r>
          </a:p>
        </p:txBody>
      </p:sp>
      <p:sp>
        <p:nvSpPr>
          <p:cNvPr id="26" name="Text Box 19"/>
          <p:cNvSpPr txBox="1">
            <a:spLocks noChangeArrowheads="1"/>
          </p:cNvSpPr>
          <p:nvPr/>
        </p:nvSpPr>
        <p:spPr bwMode="auto">
          <a:xfrm>
            <a:off x="6499250" y="2379861"/>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600"/>
              <a:t>line-feed character</a:t>
            </a:r>
          </a:p>
        </p:txBody>
      </p:sp>
      <p:sp>
        <p:nvSpPr>
          <p:cNvPr id="27" name="Line 20"/>
          <p:cNvSpPr>
            <a:spLocks noChangeShapeType="1"/>
          </p:cNvSpPr>
          <p:nvPr/>
        </p:nvSpPr>
        <p:spPr bwMode="auto">
          <a:xfrm flipH="1">
            <a:off x="6577038" y="2679899"/>
            <a:ext cx="80962" cy="252412"/>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121843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修改</a:t>
            </a:r>
            <a:r>
              <a:rPr lang="en-US" altLang="zh-CN" dirty="0"/>
              <a:t>index</a:t>
            </a:r>
            <a:r>
              <a:rPr lang="zh-CN" altLang="en-US" dirty="0" smtClean="0"/>
              <a:t>视图</a:t>
            </a:r>
            <a:endParaRPr lang="en-US" altLang="zh-CN" dirty="0" smtClean="0"/>
          </a:p>
          <a:p>
            <a:pPr marL="800100" lvl="1" indent="-342900">
              <a:buFont typeface="Wingdings" panose="05000000000000000000" pitchFamily="2" charset="2"/>
              <a:buChar char="Ø"/>
            </a:pPr>
            <a:r>
              <a:rPr lang="zh-CN" altLang="en-US" dirty="0"/>
              <a:t>有了第一步</a:t>
            </a:r>
            <a:r>
              <a:rPr lang="en-US" altLang="zh-CN" dirty="0"/>
              <a:t>,</a:t>
            </a:r>
            <a:r>
              <a:rPr lang="zh-CN" altLang="en-US" dirty="0"/>
              <a:t>我们需要修改</a:t>
            </a:r>
            <a:r>
              <a:rPr lang="en-US" altLang="zh-CN" dirty="0"/>
              <a:t>index()</a:t>
            </a:r>
            <a:r>
              <a:rPr lang="zh-CN" altLang="en-US" dirty="0"/>
              <a:t>函数</a:t>
            </a:r>
            <a:r>
              <a:rPr lang="en-US" altLang="zh-CN" dirty="0"/>
              <a:t>.</a:t>
            </a:r>
            <a:r>
              <a:rPr lang="zh-CN" altLang="en-US" dirty="0"/>
              <a:t>让我们回想一下</a:t>
            </a:r>
            <a:r>
              <a:rPr lang="en-US" altLang="zh-CN" dirty="0"/>
              <a:t>,</a:t>
            </a:r>
            <a:r>
              <a:rPr lang="zh-CN" altLang="en-US" dirty="0"/>
              <a:t>这个</a:t>
            </a:r>
            <a:r>
              <a:rPr lang="en-US" altLang="zh-CN" dirty="0"/>
              <a:t>index()</a:t>
            </a:r>
            <a:r>
              <a:rPr lang="zh-CN" altLang="en-US" dirty="0"/>
              <a:t>函数负责管理主页的视图</a:t>
            </a:r>
            <a:r>
              <a:rPr lang="en-US" altLang="zh-CN" dirty="0"/>
              <a:t>.</a:t>
            </a:r>
            <a:r>
              <a:rPr lang="zh-CN" altLang="en-US" dirty="0"/>
              <a:t>修改如下</a:t>
            </a:r>
            <a:r>
              <a:rPr lang="en-US" altLang="zh-CN" dirty="0" smtClean="0"/>
              <a:t>.</a:t>
            </a: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r>
              <a:rPr lang="zh-CN" altLang="en-US" dirty="0"/>
              <a:t>这里我们做了第二步和第三步</a:t>
            </a:r>
            <a:r>
              <a:rPr lang="en-US" altLang="zh-CN" dirty="0"/>
              <a:t>.</a:t>
            </a:r>
            <a:r>
              <a:rPr lang="zh-CN" altLang="en-US" dirty="0"/>
              <a:t>首先</a:t>
            </a:r>
            <a:r>
              <a:rPr lang="en-US" altLang="zh-CN" dirty="0"/>
              <a:t>,</a:t>
            </a:r>
            <a:r>
              <a:rPr lang="zh-CN" altLang="en-US" dirty="0"/>
              <a:t>我们访问</a:t>
            </a:r>
            <a:r>
              <a:rPr lang="en-US" altLang="zh-CN" dirty="0"/>
              <a:t>Category</a:t>
            </a:r>
            <a:r>
              <a:rPr lang="zh-CN" altLang="en-US" dirty="0"/>
              <a:t>模型得到</a:t>
            </a:r>
            <a:r>
              <a:rPr lang="en-US" altLang="zh-CN" dirty="0"/>
              <a:t>5</a:t>
            </a:r>
            <a:r>
              <a:rPr lang="zh-CN" altLang="en-US" dirty="0"/>
              <a:t>个最多的目录</a:t>
            </a:r>
            <a:r>
              <a:rPr lang="en-US" altLang="zh-CN" dirty="0"/>
              <a:t>.</a:t>
            </a:r>
            <a:r>
              <a:rPr lang="zh-CN" altLang="en-US" dirty="0"/>
              <a:t>这里用</a:t>
            </a:r>
            <a:r>
              <a:rPr lang="en-US" altLang="zh-CN" dirty="0" err="1"/>
              <a:t>order_by</a:t>
            </a:r>
            <a:r>
              <a:rPr lang="en-US" altLang="zh-CN" dirty="0"/>
              <a:t>()</a:t>
            </a:r>
            <a:r>
              <a:rPr lang="zh-CN" altLang="en-US" dirty="0"/>
              <a:t>方法对喜欢的数量进行降序排序 </a:t>
            </a:r>
            <a:r>
              <a:rPr lang="en-US" altLang="zh-CN" dirty="0"/>
              <a:t>- </a:t>
            </a:r>
            <a:r>
              <a:rPr lang="zh-CN" altLang="en-US" dirty="0"/>
              <a:t>注意带着</a:t>
            </a:r>
            <a:r>
              <a:rPr lang="en-US" altLang="zh-CN" dirty="0"/>
              <a:t>-.</a:t>
            </a:r>
            <a:r>
              <a:rPr lang="zh-CN" altLang="en-US" dirty="0"/>
              <a:t>最后我们取前</a:t>
            </a:r>
            <a:r>
              <a:rPr lang="en-US" altLang="zh-CN" dirty="0"/>
              <a:t>5</a:t>
            </a:r>
            <a:r>
              <a:rPr lang="zh-CN" altLang="en-US" dirty="0"/>
              <a:t>个目录保存到</a:t>
            </a:r>
            <a:r>
              <a:rPr lang="en-US" altLang="zh-CN" dirty="0" err="1" smtClean="0"/>
              <a:t>category_list</a:t>
            </a:r>
            <a:endParaRPr lang="en-US" altLang="zh-CN" dirty="0"/>
          </a:p>
          <a:p>
            <a:pPr marL="800100" lvl="1" indent="-342900">
              <a:buFont typeface="Wingdings" panose="05000000000000000000" pitchFamily="2" charset="2"/>
              <a:buChar char="Ø"/>
            </a:pPr>
            <a:r>
              <a:rPr lang="zh-CN" altLang="en-US" dirty="0"/>
              <a:t>当访问数据库结束</a:t>
            </a:r>
            <a:r>
              <a:rPr lang="en-US" altLang="zh-CN" dirty="0"/>
              <a:t>,</a:t>
            </a:r>
            <a:r>
              <a:rPr lang="zh-CN" altLang="en-US" dirty="0"/>
              <a:t>我们把这个列表</a:t>
            </a:r>
            <a:r>
              <a:rPr lang="en-US" altLang="zh-CN" dirty="0"/>
              <a:t>(</a:t>
            </a:r>
            <a:r>
              <a:rPr lang="en-US" altLang="zh-CN" dirty="0" err="1"/>
              <a:t>category_list</a:t>
            </a:r>
            <a:r>
              <a:rPr lang="en-US" altLang="zh-CN" dirty="0"/>
              <a:t>)</a:t>
            </a:r>
            <a:r>
              <a:rPr lang="zh-CN" altLang="en-US" dirty="0"/>
              <a:t>传给了字典</a:t>
            </a:r>
            <a:r>
              <a:rPr lang="en-US" altLang="zh-CN" dirty="0" err="1"/>
              <a:t>context_dict</a:t>
            </a:r>
            <a:r>
              <a:rPr lang="en-US" altLang="zh-CN" dirty="0"/>
              <a:t>.</a:t>
            </a:r>
            <a:r>
              <a:rPr lang="zh-CN" altLang="en-US" dirty="0"/>
              <a:t>这个字典同时会作为</a:t>
            </a:r>
            <a:r>
              <a:rPr lang="en-US" altLang="zh-CN" dirty="0"/>
              <a:t>render()</a:t>
            </a:r>
            <a:r>
              <a:rPr lang="zh-CN" altLang="en-US" dirty="0"/>
              <a:t>的参数返回给模板</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6" name="矩形 5"/>
          <p:cNvSpPr/>
          <p:nvPr/>
        </p:nvSpPr>
        <p:spPr>
          <a:xfrm>
            <a:off x="311032" y="2420888"/>
            <a:ext cx="8856984" cy="1754326"/>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index</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category_list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Category.objects.order_by</a:t>
            </a:r>
            <a:r>
              <a:rPr lang="en-US" altLang="zh-CN" dirty="0">
                <a:solidFill>
                  <a:srgbClr val="333333"/>
                </a:solidFill>
                <a:latin typeface="Menlo"/>
              </a:rPr>
              <a:t>(</a:t>
            </a:r>
            <a:r>
              <a:rPr lang="en-US" altLang="zh-CN" dirty="0">
                <a:solidFill>
                  <a:srgbClr val="DD1144"/>
                </a:solidFill>
                <a:latin typeface="Menlo"/>
              </a:rPr>
              <a:t>'-likes'</a:t>
            </a:r>
            <a:r>
              <a:rPr lang="en-US" altLang="zh-CN" dirty="0">
                <a:solidFill>
                  <a:srgbClr val="333333"/>
                </a:solidFill>
                <a:latin typeface="Menlo"/>
              </a:rPr>
              <a:t>)[:</a:t>
            </a:r>
            <a:r>
              <a:rPr lang="en-US" altLang="zh-CN" dirty="0">
                <a:solidFill>
                  <a:srgbClr val="008080"/>
                </a:solidFill>
                <a:latin typeface="Menlo"/>
              </a:rPr>
              <a:t>5</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DD1144"/>
                </a:solidFill>
                <a:latin typeface="Menlo"/>
              </a:rPr>
              <a:t>'categories'</a:t>
            </a:r>
            <a:r>
              <a:rPr lang="en-US" altLang="zh-CN" dirty="0">
                <a:solidFill>
                  <a:srgbClr val="333333"/>
                </a:solidFill>
                <a:latin typeface="Menlo"/>
              </a:rPr>
              <a:t>: </a:t>
            </a:r>
            <a:r>
              <a:rPr lang="en-US" altLang="zh-CN" dirty="0" err="1">
                <a:solidFill>
                  <a:srgbClr val="333333"/>
                </a:solidFill>
                <a:latin typeface="Menlo"/>
              </a:rPr>
              <a:t>category_list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Render the response and send it back!</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a:solidFill>
                  <a:srgbClr val="333333"/>
                </a:solidFill>
                <a:latin typeface="Menlo"/>
              </a:rPr>
              <a:t>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1842175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修改</a:t>
            </a:r>
            <a:r>
              <a:rPr lang="en-US" altLang="zh-CN" dirty="0"/>
              <a:t>index</a:t>
            </a:r>
            <a:r>
              <a:rPr lang="zh-CN" altLang="en-US" dirty="0" smtClean="0"/>
              <a:t>模板</a:t>
            </a:r>
            <a:endParaRPr lang="en-US" altLang="zh-CN" dirty="0" smtClean="0"/>
          </a:p>
          <a:p>
            <a:r>
              <a:rPr lang="zh-CN" altLang="en-US" dirty="0" smtClean="0"/>
              <a:t>    修改</a:t>
            </a:r>
            <a:r>
              <a:rPr lang="zh-CN" altLang="en-US" dirty="0"/>
              <a:t>完视图后</a:t>
            </a:r>
            <a:r>
              <a:rPr lang="en-US" altLang="zh-CN" dirty="0"/>
              <a:t>,</a:t>
            </a:r>
            <a:r>
              <a:rPr lang="zh-CN" altLang="en-US" dirty="0"/>
              <a:t>最后剩下的就是更改</a:t>
            </a:r>
            <a:r>
              <a:rPr lang="en-US" altLang="zh-CN" dirty="0" err="1"/>
              <a:t>rango</a:t>
            </a:r>
            <a:r>
              <a:rPr lang="en-US" altLang="zh-CN" dirty="0"/>
              <a:t>/index.html</a:t>
            </a:r>
            <a:r>
              <a:rPr lang="zh-CN" altLang="en-US" dirty="0"/>
              <a:t>模板了</a:t>
            </a:r>
            <a:r>
              <a:rPr lang="en-US" altLang="zh-CN" dirty="0"/>
              <a:t>.</a:t>
            </a:r>
            <a:r>
              <a:rPr lang="zh-CN" altLang="en-US" dirty="0"/>
              <a:t>代码如下</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549896" y="2492896"/>
            <a:ext cx="8136904" cy="3785652"/>
          </a:xfrm>
          <a:prstGeom prst="rect">
            <a:avLst/>
          </a:prstGeom>
        </p:spPr>
        <p:txBody>
          <a:bodyPr wrap="square">
            <a:spAutoFit/>
          </a:bodyPr>
          <a:lstStyle/>
          <a:p>
            <a:r>
              <a:rPr lang="en-US" altLang="zh-CN" sz="1200" b="1" dirty="0">
                <a:solidFill>
                  <a:srgbClr val="999999"/>
                </a:solidFill>
                <a:latin typeface="Menlo"/>
              </a:rPr>
              <a:t>&lt;!DOCTYPE 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title&gt;</a:t>
            </a:r>
            <a:r>
              <a:rPr lang="en-US" altLang="zh-CN" sz="1200" dirty="0" err="1">
                <a:solidFill>
                  <a:srgbClr val="333333"/>
                </a:solidFill>
                <a:latin typeface="Menlo"/>
              </a:rPr>
              <a:t>Rango</a:t>
            </a:r>
            <a:r>
              <a:rPr lang="en-US" altLang="zh-CN" sz="1200" dirty="0">
                <a:solidFill>
                  <a:srgbClr val="000080"/>
                </a:solidFill>
                <a:latin typeface="Menlo"/>
              </a:rPr>
              <a:t>&lt;/title&gt;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h1&gt;</a:t>
            </a:r>
            <a:r>
              <a:rPr lang="en-US" altLang="zh-CN" sz="1200" dirty="0" err="1">
                <a:solidFill>
                  <a:srgbClr val="333333"/>
                </a:solidFill>
                <a:latin typeface="Menlo"/>
              </a:rPr>
              <a:t>Rango</a:t>
            </a:r>
            <a:r>
              <a:rPr lang="en-US" altLang="zh-CN" sz="1200" dirty="0">
                <a:solidFill>
                  <a:srgbClr val="333333"/>
                </a:solidFill>
                <a:latin typeface="Menlo"/>
              </a:rPr>
              <a:t> says...hello world!</a:t>
            </a:r>
            <a:r>
              <a:rPr lang="en-US" altLang="zh-CN" sz="1200" dirty="0">
                <a:solidFill>
                  <a:srgbClr val="000080"/>
                </a:solidFill>
                <a:latin typeface="Menlo"/>
              </a:rPr>
              <a:t>&lt;/h1&gt;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if categories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err="1">
                <a:solidFill>
                  <a:srgbClr val="000080"/>
                </a:solidFill>
                <a:latin typeface="Menlo"/>
              </a:rPr>
              <a:t>ul</a:t>
            </a:r>
            <a:r>
              <a:rPr lang="en-US" altLang="zh-CN" sz="1200" dirty="0">
                <a:solidFill>
                  <a:srgbClr val="000080"/>
                </a:solidFill>
                <a:latin typeface="Menlo"/>
              </a:rPr>
              <a:t>&gt;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category in categories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li&gt;</a:t>
            </a:r>
            <a:r>
              <a:rPr lang="en-US" altLang="zh-CN" sz="1200" dirty="0">
                <a:solidFill>
                  <a:srgbClr val="333333"/>
                </a:solidFill>
                <a:latin typeface="Menlo"/>
              </a:rPr>
              <a:t>{{ category.name }}</a:t>
            </a:r>
            <a:r>
              <a:rPr lang="en-US" altLang="zh-CN" sz="1200" dirty="0">
                <a:solidFill>
                  <a:srgbClr val="000080"/>
                </a:solidFill>
                <a:latin typeface="Menlo"/>
              </a:rPr>
              <a:t>&lt;/li&gt;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err="1">
                <a:solidFill>
                  <a:srgbClr val="000080"/>
                </a:solidFill>
                <a:latin typeface="Menlo"/>
              </a:rPr>
              <a:t>ul</a:t>
            </a:r>
            <a:r>
              <a:rPr lang="en-US" altLang="zh-CN" sz="1200" dirty="0">
                <a:solidFill>
                  <a:srgbClr val="000080"/>
                </a:solidFill>
                <a:latin typeface="Menlo"/>
              </a:rPr>
              <a:t>&gt;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else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strong&gt;</a:t>
            </a:r>
            <a:r>
              <a:rPr lang="en-US" altLang="zh-CN" sz="1200" dirty="0">
                <a:solidFill>
                  <a:srgbClr val="333333"/>
                </a:solidFill>
                <a:latin typeface="Menlo"/>
              </a:rPr>
              <a:t>There are no categories present.</a:t>
            </a:r>
            <a:r>
              <a:rPr lang="en-US" altLang="zh-CN" sz="1200" dirty="0">
                <a:solidFill>
                  <a:srgbClr val="000080"/>
                </a:solidFill>
                <a:latin typeface="Menlo"/>
              </a:rPr>
              <a:t>&lt;/strong&gt;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endif</a:t>
            </a:r>
            <a:r>
              <a:rPr lang="en-US" altLang="zh-CN" sz="1200" dirty="0">
                <a:solidFill>
                  <a:srgbClr val="333333"/>
                </a:solidFill>
                <a:latin typeface="Menlo"/>
              </a:rPr>
              <a:t> %} </a:t>
            </a:r>
            <a:endParaRPr lang="en-US" altLang="zh-CN" sz="1200" dirty="0" smtClean="0">
              <a:solidFill>
                <a:srgbClr val="333333"/>
              </a:solidFill>
              <a:latin typeface="Menlo"/>
            </a:endParaRPr>
          </a:p>
          <a:p>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a </a:t>
            </a:r>
            <a:r>
              <a:rPr lang="en-US" altLang="zh-CN" sz="1200" dirty="0" err="1">
                <a:solidFill>
                  <a:srgbClr val="008080"/>
                </a:solidFill>
                <a:latin typeface="Menlo"/>
              </a:rPr>
              <a:t>href</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rango</a:t>
            </a:r>
            <a:r>
              <a:rPr lang="en-US" altLang="zh-CN" sz="1200" dirty="0">
                <a:solidFill>
                  <a:srgbClr val="DD1144"/>
                </a:solidFill>
                <a:latin typeface="Menlo"/>
              </a:rPr>
              <a:t>/about/"</a:t>
            </a:r>
            <a:r>
              <a:rPr lang="en-US" altLang="zh-CN" sz="1200" dirty="0">
                <a:solidFill>
                  <a:srgbClr val="000080"/>
                </a:solidFill>
                <a:latin typeface="Menlo"/>
              </a:rPr>
              <a:t>&gt;</a:t>
            </a:r>
            <a:r>
              <a:rPr lang="en-US" altLang="zh-CN" sz="1200" dirty="0">
                <a:solidFill>
                  <a:srgbClr val="333333"/>
                </a:solidFill>
                <a:latin typeface="Menlo"/>
              </a:rPr>
              <a:t>About</a:t>
            </a:r>
            <a:r>
              <a:rPr lang="en-US" altLang="zh-CN" sz="1200" dirty="0">
                <a:solidFill>
                  <a:srgbClr val="000080"/>
                </a:solidFill>
                <a:latin typeface="Menlo"/>
              </a:rPr>
              <a:t>&lt;/a&gt;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endParaRPr lang="zh-CN" altLang="en-US" sz="1200" dirty="0"/>
          </a:p>
        </p:txBody>
      </p:sp>
    </p:spTree>
    <p:extLst>
      <p:ext uri="{BB962C8B-B14F-4D97-AF65-F5344CB8AC3E}">
        <p14:creationId xmlns:p14="http://schemas.microsoft.com/office/powerpoint/2010/main" val="4383421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sz="2000" dirty="0"/>
              <a:t>这里我们用了</a:t>
            </a:r>
            <a:r>
              <a:rPr lang="en-US" altLang="zh-CN" sz="2000" dirty="0"/>
              <a:t>Django</a:t>
            </a:r>
            <a:r>
              <a:rPr lang="zh-CN" altLang="en-US" sz="2000" dirty="0"/>
              <a:t>模板语言里的</a:t>
            </a:r>
            <a:r>
              <a:rPr lang="en-US" altLang="zh-CN" sz="2000" dirty="0"/>
              <a:t>if</a:t>
            </a:r>
            <a:r>
              <a:rPr lang="zh-CN" altLang="en-US" sz="2000" dirty="0"/>
              <a:t>和</a:t>
            </a:r>
            <a:r>
              <a:rPr lang="en-US" altLang="zh-CN" sz="2000" dirty="0"/>
              <a:t>for</a:t>
            </a:r>
            <a:r>
              <a:rPr lang="zh-CN" altLang="en-US" sz="2000" dirty="0"/>
              <a:t>控制语句</a:t>
            </a:r>
            <a:r>
              <a:rPr lang="en-US" altLang="zh-CN" sz="2000" dirty="0"/>
              <a:t>.</a:t>
            </a:r>
            <a:r>
              <a:rPr lang="zh-CN" altLang="en-US" sz="2000" dirty="0"/>
              <a:t>在页面的</a:t>
            </a:r>
            <a:r>
              <a:rPr lang="en-US" altLang="zh-CN" sz="2000" dirty="0"/>
              <a:t>&lt;body&gt;</a:t>
            </a:r>
            <a:r>
              <a:rPr lang="zh-CN" altLang="en-US" sz="2000" dirty="0"/>
              <a:t>里我们检查</a:t>
            </a:r>
            <a:r>
              <a:rPr lang="en-US" altLang="zh-CN" sz="2000" dirty="0"/>
              <a:t>categories</a:t>
            </a:r>
            <a:r>
              <a:rPr lang="zh-CN" altLang="en-US" sz="2000" dirty="0"/>
              <a:t>是否为空</a:t>
            </a:r>
            <a:r>
              <a:rPr lang="en-US" altLang="zh-CN" sz="2000" dirty="0"/>
              <a:t>(</a:t>
            </a:r>
            <a:r>
              <a:rPr lang="zh-CN" altLang="en-US" sz="2000" dirty="0"/>
              <a:t>例如</a:t>
            </a:r>
            <a:r>
              <a:rPr lang="en-US" altLang="zh-CN" sz="2000" dirty="0"/>
              <a:t>,{% if categories </a:t>
            </a:r>
            <a:r>
              <a:rPr lang="en-US" altLang="zh-CN" sz="2000" dirty="0" smtClean="0"/>
              <a:t>%}).</a:t>
            </a:r>
            <a:endParaRPr lang="en-US" altLang="zh-CN" sz="2000" dirty="0"/>
          </a:p>
          <a:p>
            <a:pPr marL="342900" indent="-342900">
              <a:buFont typeface="Wingdings" panose="05000000000000000000" pitchFamily="2" charset="2"/>
              <a:buChar char="l"/>
            </a:pPr>
            <a:r>
              <a:rPr lang="zh-CN" altLang="en-US" sz="2000" dirty="0" smtClean="0"/>
              <a:t>作为</a:t>
            </a:r>
            <a:r>
              <a:rPr lang="zh-CN" altLang="en-US" sz="2000" dirty="0"/>
              <a:t>模板语言</a:t>
            </a:r>
            <a:r>
              <a:rPr lang="en-US" altLang="zh-CN" sz="2000" dirty="0"/>
              <a:t>,</a:t>
            </a:r>
            <a:r>
              <a:rPr lang="zh-CN" altLang="en-US" sz="2000" dirty="0"/>
              <a:t>所有的命令都包含在</a:t>
            </a:r>
            <a:r>
              <a:rPr lang="en-US" altLang="zh-CN" sz="2000" dirty="0"/>
              <a:t>{%</a:t>
            </a:r>
            <a:r>
              <a:rPr lang="zh-CN" altLang="en-US" sz="2000" dirty="0"/>
              <a:t>和</a:t>
            </a:r>
            <a:r>
              <a:rPr lang="en-US" altLang="zh-CN" sz="2000" dirty="0"/>
              <a:t>%}</a:t>
            </a:r>
            <a:r>
              <a:rPr lang="zh-CN" altLang="en-US" sz="2000" dirty="0"/>
              <a:t>标签里</a:t>
            </a:r>
            <a:r>
              <a:rPr lang="en-US" altLang="zh-CN" sz="2000" dirty="0"/>
              <a:t>,</a:t>
            </a:r>
            <a:r>
              <a:rPr lang="zh-CN" altLang="en-US" sz="2000" dirty="0"/>
              <a:t>所有的变量都在</a:t>
            </a:r>
            <a:r>
              <a:rPr lang="en-US" altLang="zh-CN" sz="2000" dirty="0"/>
              <a:t>{{</a:t>
            </a:r>
            <a:r>
              <a:rPr lang="zh-CN" altLang="en-US" sz="2000" dirty="0"/>
              <a:t>和</a:t>
            </a:r>
            <a:r>
              <a:rPr lang="en-US" altLang="zh-CN" sz="2000" dirty="0"/>
              <a:t>}}</a:t>
            </a:r>
            <a:r>
              <a:rPr lang="zh-CN" altLang="en-US" sz="2000" dirty="0"/>
              <a:t>里</a:t>
            </a:r>
            <a:r>
              <a:rPr lang="en-US" altLang="zh-CN" sz="2000" dirty="0" smtClean="0"/>
              <a:t>.</a:t>
            </a:r>
            <a:endParaRPr lang="en-US" altLang="zh-CN" sz="2000" dirty="0"/>
          </a:p>
          <a:p>
            <a:pPr marL="342900" indent="-342900">
              <a:buFont typeface="Wingdings" panose="05000000000000000000" pitchFamily="2" charset="2"/>
              <a:buChar char="l"/>
            </a:pPr>
            <a:r>
              <a:rPr lang="zh-CN" altLang="en-US" sz="2000" dirty="0"/>
              <a:t>如果访问 </a:t>
            </a:r>
            <a:r>
              <a:rPr lang="en-US" altLang="zh-CN" sz="2000" dirty="0"/>
              <a:t>http://127.0.0.1:8000/rango/ ,</a:t>
            </a:r>
            <a:r>
              <a:rPr lang="zh-CN" altLang="en-US" sz="2000" dirty="0"/>
              <a:t>如下图所示</a:t>
            </a:r>
            <a:r>
              <a:rPr lang="en-US" altLang="zh-CN" sz="2000" dirty="0"/>
              <a:t>.</a:t>
            </a:r>
            <a:endParaRPr lang="zh-CN" altLang="en-US" sz="2000" dirty="0"/>
          </a:p>
        </p:txBody>
      </p:sp>
      <p:sp>
        <p:nvSpPr>
          <p:cNvPr id="3" name="标题 2"/>
          <p:cNvSpPr>
            <a:spLocks noGrp="1"/>
          </p:cNvSpPr>
          <p:nvPr>
            <p:ph type="title"/>
          </p:nvPr>
        </p:nvSpPr>
        <p:spPr/>
        <p:txBody>
          <a:bodyPr/>
          <a:lstStyle/>
          <a:p>
            <a:r>
              <a:rPr lang="zh-CN" altLang="en-US" dirty="0"/>
              <a:t>模型、模板和视图</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852936"/>
            <a:ext cx="9144000" cy="4481166"/>
          </a:xfrm>
          <a:prstGeom prst="rect">
            <a:avLst/>
          </a:prstGeom>
        </p:spPr>
      </p:pic>
    </p:spTree>
    <p:extLst>
      <p:ext uri="{BB962C8B-B14F-4D97-AF65-F5344CB8AC3E}">
        <p14:creationId xmlns:p14="http://schemas.microsoft.com/office/powerpoint/2010/main" val="36607777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41216" y="1000298"/>
            <a:ext cx="8229600" cy="4857403"/>
          </a:xfrm>
        </p:spPr>
        <p:txBody>
          <a:bodyPr/>
          <a:lstStyle/>
          <a:p>
            <a:pPr marL="342900" indent="-342900">
              <a:buFont typeface="Wingdings" panose="05000000000000000000" pitchFamily="2" charset="2"/>
              <a:buChar char="l"/>
            </a:pPr>
            <a:r>
              <a:rPr lang="en-US" altLang="zh-CN" dirty="0"/>
              <a:t>URL</a:t>
            </a:r>
            <a:r>
              <a:rPr lang="zh-CN" altLang="en-US" dirty="0"/>
              <a:t>设计与</a:t>
            </a:r>
            <a:r>
              <a:rPr lang="zh-CN" altLang="en-US" dirty="0" smtClean="0"/>
              <a:t>映射</a:t>
            </a:r>
            <a:endParaRPr lang="en-US" altLang="zh-CN" dirty="0" smtClean="0"/>
          </a:p>
          <a:p>
            <a:pPr marL="800100" lvl="1" indent="-342900">
              <a:buFont typeface="Wingdings" panose="05000000000000000000" pitchFamily="2" charset="2"/>
              <a:buChar char="Ø"/>
            </a:pPr>
            <a:r>
              <a:rPr lang="zh-CN" altLang="en-US" dirty="0"/>
              <a:t>让我们着手解决</a:t>
            </a:r>
            <a:r>
              <a:rPr lang="en-US" altLang="zh-CN" dirty="0"/>
              <a:t>URL</a:t>
            </a:r>
            <a:r>
              <a:rPr lang="zh-CN" altLang="en-US" dirty="0"/>
              <a:t>问题</a:t>
            </a:r>
            <a:r>
              <a:rPr lang="en-US" altLang="zh-CN" dirty="0"/>
              <a:t>.</a:t>
            </a:r>
            <a:r>
              <a:rPr lang="zh-CN" altLang="en-US" dirty="0"/>
              <a:t>有一种方法是为我们的目录在</a:t>
            </a:r>
            <a:r>
              <a:rPr lang="en-US" altLang="zh-CN" dirty="0"/>
              <a:t>URL</a:t>
            </a:r>
            <a:r>
              <a:rPr lang="zh-CN" altLang="en-US" dirty="0"/>
              <a:t>中设立唯一的</a:t>
            </a:r>
            <a:r>
              <a:rPr lang="en-US" altLang="zh-CN" dirty="0"/>
              <a:t>ID,</a:t>
            </a:r>
            <a:r>
              <a:rPr lang="zh-CN" altLang="en-US" dirty="0"/>
              <a:t>我们可以创建像</a:t>
            </a:r>
            <a:r>
              <a:rPr lang="en-US" altLang="zh-CN" dirty="0"/>
              <a:t>/</a:t>
            </a:r>
            <a:r>
              <a:rPr lang="en-US" altLang="zh-CN" dirty="0" err="1"/>
              <a:t>rango</a:t>
            </a:r>
            <a:r>
              <a:rPr lang="en-US" altLang="zh-CN" dirty="0"/>
              <a:t>/category/1/</a:t>
            </a:r>
            <a:r>
              <a:rPr lang="zh-CN" altLang="en-US" dirty="0"/>
              <a:t>或者</a:t>
            </a:r>
            <a:r>
              <a:rPr lang="en-US" altLang="zh-CN" dirty="0"/>
              <a:t>/</a:t>
            </a:r>
            <a:r>
              <a:rPr lang="en-US" altLang="zh-CN" dirty="0" err="1"/>
              <a:t>rango</a:t>
            </a:r>
            <a:r>
              <a:rPr lang="en-US" altLang="zh-CN" dirty="0"/>
              <a:t>/category/2/,</a:t>
            </a:r>
            <a:r>
              <a:rPr lang="zh-CN" altLang="en-US" dirty="0"/>
              <a:t>这里的数字</a:t>
            </a:r>
            <a:r>
              <a:rPr lang="en-US" altLang="zh-CN" dirty="0"/>
              <a:t>1</a:t>
            </a:r>
            <a:r>
              <a:rPr lang="zh-CN" altLang="en-US" dirty="0"/>
              <a:t>和</a:t>
            </a:r>
            <a:r>
              <a:rPr lang="en-US" altLang="zh-CN" dirty="0"/>
              <a:t>2</a:t>
            </a:r>
            <a:r>
              <a:rPr lang="zh-CN" altLang="en-US" dirty="0"/>
              <a:t>就是它们的</a:t>
            </a:r>
            <a:r>
              <a:rPr lang="en-US" altLang="zh-CN" dirty="0"/>
              <a:t>ID</a:t>
            </a:r>
            <a:r>
              <a:rPr lang="en-US" altLang="zh-CN" dirty="0" smtClean="0"/>
              <a:t>.</a:t>
            </a:r>
          </a:p>
          <a:p>
            <a:pPr marL="800100" lvl="1" indent="-342900">
              <a:buFont typeface="Wingdings" panose="05000000000000000000" pitchFamily="2" charset="2"/>
              <a:buChar char="Ø"/>
            </a:pPr>
            <a:r>
              <a:rPr lang="zh-CN" altLang="en-US" dirty="0"/>
              <a:t>另一种方法就是用目录名作为</a:t>
            </a:r>
            <a:r>
              <a:rPr lang="en-US" altLang="zh-CN" dirty="0"/>
              <a:t>URL./</a:t>
            </a:r>
            <a:r>
              <a:rPr lang="en-US" altLang="zh-CN" dirty="0" err="1"/>
              <a:t>rango</a:t>
            </a:r>
            <a:r>
              <a:rPr lang="en-US" altLang="zh-CN" dirty="0"/>
              <a:t>/category/Python/</a:t>
            </a:r>
            <a:r>
              <a:rPr lang="zh-CN" altLang="en-US" dirty="0"/>
              <a:t>将会返回给我们关于</a:t>
            </a:r>
            <a:r>
              <a:rPr lang="en-US" altLang="zh-CN" dirty="0"/>
              <a:t>Python</a:t>
            </a:r>
            <a:r>
              <a:rPr lang="zh-CN" altLang="en-US" dirty="0"/>
              <a:t>的目录</a:t>
            </a:r>
            <a:r>
              <a:rPr lang="en-US" altLang="zh-CN" dirty="0"/>
              <a:t>.</a:t>
            </a:r>
            <a:r>
              <a:rPr lang="zh-CN" altLang="en-US" dirty="0"/>
              <a:t>这是一个简单的</a:t>
            </a:r>
            <a:r>
              <a:rPr lang="en-US" altLang="zh-CN" dirty="0"/>
              <a:t>,</a:t>
            </a:r>
            <a:r>
              <a:rPr lang="zh-CN" altLang="en-US" dirty="0"/>
              <a:t>可读的</a:t>
            </a:r>
            <a:r>
              <a:rPr lang="en-US" altLang="zh-CN" dirty="0"/>
              <a:t>URL</a:t>
            </a:r>
            <a:r>
              <a:rPr lang="en-US" altLang="zh-CN" dirty="0" smtClean="0"/>
              <a:t>.</a:t>
            </a:r>
          </a:p>
          <a:p>
            <a:pPr lvl="1"/>
            <a:endParaRPr lang="en-US" altLang="zh-CN" dirty="0" smtClean="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749936" y="2996952"/>
            <a:ext cx="7920880" cy="3385542"/>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django.template.defaultfilters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a:t>
            </a:r>
            <a:r>
              <a:rPr lang="en-US" altLang="zh-CN" sz="1600" dirty="0" err="1">
                <a:solidFill>
                  <a:srgbClr val="333333"/>
                </a:solidFill>
                <a:latin typeface="Menlo"/>
              </a:rPr>
              <a:t>slugify</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smtClean="0">
                <a:solidFill>
                  <a:srgbClr val="333333"/>
                </a:solidFill>
                <a:latin typeface="Menlo"/>
              </a:rPr>
              <a:t>class</a:t>
            </a:r>
            <a:r>
              <a:rPr lang="en-US" altLang="zh-CN" sz="1600" dirty="0" smtClean="0">
                <a:solidFill>
                  <a:srgbClr val="333333"/>
                </a:solidFill>
                <a:latin typeface="Menlo"/>
              </a:rPr>
              <a:t> </a:t>
            </a:r>
            <a:r>
              <a:rPr lang="en-US" altLang="zh-CN" sz="1600" b="1" dirty="0">
                <a:solidFill>
                  <a:srgbClr val="445588"/>
                </a:solidFill>
                <a:latin typeface="Menlo"/>
              </a:rPr>
              <a:t>Category</a:t>
            </a:r>
            <a:r>
              <a:rPr lang="en-US" altLang="zh-CN" sz="1600" dirty="0">
                <a:solidFill>
                  <a:srgbClr val="333333"/>
                </a:solidFill>
                <a:latin typeface="Menlo"/>
              </a:rPr>
              <a:t>(</a:t>
            </a:r>
            <a:r>
              <a:rPr lang="en-US" altLang="zh-CN" sz="1600" dirty="0" err="1">
                <a:solidFill>
                  <a:srgbClr val="333333"/>
                </a:solidFill>
                <a:latin typeface="Menlo"/>
              </a:rPr>
              <a:t>models.Model</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name </a:t>
            </a:r>
            <a:r>
              <a:rPr lang="en-US" altLang="zh-CN" sz="1600" dirty="0">
                <a:solidFill>
                  <a:srgbClr val="333333"/>
                </a:solidFill>
                <a:latin typeface="Menlo"/>
              </a:rPr>
              <a:t>= </a:t>
            </a:r>
            <a:r>
              <a:rPr lang="en-US" altLang="zh-CN" sz="1600" dirty="0" err="1">
                <a:solidFill>
                  <a:srgbClr val="333333"/>
                </a:solidFill>
                <a:latin typeface="Menlo"/>
              </a:rPr>
              <a:t>models.CharField</a:t>
            </a:r>
            <a:r>
              <a:rPr lang="en-US" altLang="zh-CN" sz="1600" dirty="0">
                <a:solidFill>
                  <a:srgbClr val="333333"/>
                </a:solidFill>
                <a:latin typeface="Menlo"/>
              </a:rPr>
              <a:t>(</a:t>
            </a:r>
            <a:r>
              <a:rPr lang="en-US" altLang="zh-CN" sz="1600" dirty="0" err="1">
                <a:solidFill>
                  <a:srgbClr val="333333"/>
                </a:solidFill>
                <a:latin typeface="Menlo"/>
              </a:rPr>
              <a:t>max_length</a:t>
            </a:r>
            <a:r>
              <a:rPr lang="en-US" altLang="zh-CN" sz="1600" dirty="0">
                <a:solidFill>
                  <a:srgbClr val="333333"/>
                </a:solidFill>
                <a:latin typeface="Menlo"/>
              </a:rPr>
              <a:t>=</a:t>
            </a:r>
            <a:r>
              <a:rPr lang="en-US" altLang="zh-CN" sz="1600" dirty="0">
                <a:solidFill>
                  <a:srgbClr val="008080"/>
                </a:solidFill>
                <a:latin typeface="Menlo"/>
              </a:rPr>
              <a:t>128</a:t>
            </a:r>
            <a:r>
              <a:rPr lang="en-US" altLang="zh-CN" sz="1600" dirty="0">
                <a:solidFill>
                  <a:srgbClr val="333333"/>
                </a:solidFill>
                <a:latin typeface="Menlo"/>
              </a:rPr>
              <a:t>, unique=</a:t>
            </a:r>
            <a:r>
              <a:rPr lang="en-US" altLang="zh-CN" sz="1600" b="1" dirty="0">
                <a:solidFill>
                  <a:srgbClr val="333333"/>
                </a:solidFill>
                <a:latin typeface="Menlo"/>
              </a:rPr>
              <a:t>True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views </a:t>
            </a:r>
            <a:r>
              <a:rPr lang="en-US" altLang="zh-CN" sz="1600" dirty="0">
                <a:solidFill>
                  <a:srgbClr val="333333"/>
                </a:solidFill>
                <a:latin typeface="Menlo"/>
              </a:rPr>
              <a:t>= </a:t>
            </a:r>
            <a:r>
              <a:rPr lang="en-US" altLang="zh-CN" sz="1600" dirty="0" err="1">
                <a:solidFill>
                  <a:srgbClr val="333333"/>
                </a:solidFill>
                <a:latin typeface="Menlo"/>
              </a:rPr>
              <a:t>models.IntegerField</a:t>
            </a:r>
            <a:r>
              <a:rPr lang="en-US" altLang="zh-CN" sz="1600" dirty="0">
                <a:solidFill>
                  <a:srgbClr val="333333"/>
                </a:solidFill>
                <a:latin typeface="Menlo"/>
              </a:rPr>
              <a:t>(default=</a:t>
            </a:r>
            <a:r>
              <a:rPr lang="en-US" altLang="zh-CN" sz="1600" dirty="0">
                <a:solidFill>
                  <a:srgbClr val="008080"/>
                </a:solidFill>
                <a:latin typeface="Menlo"/>
              </a:rPr>
              <a:t>0</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likes </a:t>
            </a:r>
            <a:r>
              <a:rPr lang="en-US" altLang="zh-CN" sz="1600" dirty="0">
                <a:solidFill>
                  <a:srgbClr val="333333"/>
                </a:solidFill>
                <a:latin typeface="Menlo"/>
              </a:rPr>
              <a:t>= </a:t>
            </a:r>
            <a:r>
              <a:rPr lang="en-US" altLang="zh-CN" sz="1600" dirty="0" err="1">
                <a:solidFill>
                  <a:srgbClr val="333333"/>
                </a:solidFill>
                <a:latin typeface="Menlo"/>
              </a:rPr>
              <a:t>models.IntegerField</a:t>
            </a:r>
            <a:r>
              <a:rPr lang="en-US" altLang="zh-CN" sz="1600" dirty="0">
                <a:solidFill>
                  <a:srgbClr val="333333"/>
                </a:solidFill>
                <a:latin typeface="Menlo"/>
              </a:rPr>
              <a:t>(default=</a:t>
            </a:r>
            <a:r>
              <a:rPr lang="en-US" altLang="zh-CN" sz="1600" dirty="0">
                <a:solidFill>
                  <a:srgbClr val="008080"/>
                </a:solidFill>
                <a:latin typeface="Menlo"/>
              </a:rPr>
              <a:t>0</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slug </a:t>
            </a:r>
            <a:r>
              <a:rPr lang="en-US" altLang="zh-CN" sz="1600" dirty="0">
                <a:solidFill>
                  <a:srgbClr val="333333"/>
                </a:solidFill>
                <a:latin typeface="Menlo"/>
              </a:rPr>
              <a:t>= </a:t>
            </a:r>
            <a:r>
              <a:rPr lang="en-US" altLang="zh-CN" sz="1600" dirty="0" err="1">
                <a:solidFill>
                  <a:srgbClr val="333333"/>
                </a:solidFill>
                <a:latin typeface="Menlo"/>
              </a:rPr>
              <a:t>models.SlugField</a:t>
            </a:r>
            <a:r>
              <a:rPr lang="en-US" altLang="zh-CN" sz="1600" dirty="0">
                <a:solidFill>
                  <a:srgbClr val="333333"/>
                </a:solidFill>
                <a:latin typeface="Menlo"/>
              </a:rPr>
              <a:t>(unique=</a:t>
            </a:r>
            <a:r>
              <a:rPr lang="en-US" altLang="zh-CN" sz="1600" b="1" dirty="0">
                <a:solidFill>
                  <a:srgbClr val="333333"/>
                </a:solidFill>
                <a:latin typeface="Menlo"/>
              </a:rPr>
              <a:t>True</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a:t>
            </a:r>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a:solidFill>
                  <a:srgbClr val="990000"/>
                </a:solidFill>
                <a:latin typeface="Menlo"/>
              </a:rPr>
              <a:t>save</a:t>
            </a:r>
            <a:r>
              <a:rPr lang="en-US" altLang="zh-CN" sz="1600" dirty="0">
                <a:solidFill>
                  <a:srgbClr val="333333"/>
                </a:solidFill>
                <a:latin typeface="Menlo"/>
              </a:rPr>
              <a:t>(self, *</a:t>
            </a:r>
            <a:r>
              <a:rPr lang="en-US" altLang="zh-CN" sz="1600" dirty="0" err="1">
                <a:solidFill>
                  <a:srgbClr val="333333"/>
                </a:solidFill>
                <a:latin typeface="Menlo"/>
              </a:rPr>
              <a:t>args</a:t>
            </a:r>
            <a:r>
              <a:rPr lang="en-US" altLang="zh-CN" sz="1600" dirty="0">
                <a:solidFill>
                  <a:srgbClr val="333333"/>
                </a:solidFill>
                <a:latin typeface="Menlo"/>
              </a:rPr>
              <a:t>, **</a:t>
            </a:r>
            <a:r>
              <a:rPr lang="en-US" altLang="zh-CN" sz="1600" dirty="0" err="1">
                <a:solidFill>
                  <a:srgbClr val="333333"/>
                </a:solidFill>
                <a:latin typeface="Menlo"/>
              </a:rPr>
              <a:t>kwargs</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self.slug</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slugify</a:t>
            </a:r>
            <a:r>
              <a:rPr lang="en-US" altLang="zh-CN" sz="1600" dirty="0">
                <a:solidFill>
                  <a:srgbClr val="333333"/>
                </a:solidFill>
                <a:latin typeface="Menlo"/>
              </a:rPr>
              <a:t>(self.name)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super(Category</a:t>
            </a:r>
            <a:r>
              <a:rPr lang="en-US" altLang="zh-CN" sz="1600" dirty="0">
                <a:solidFill>
                  <a:srgbClr val="333333"/>
                </a:solidFill>
                <a:latin typeface="Menlo"/>
              </a:rPr>
              <a:t>, self).save(*</a:t>
            </a:r>
            <a:r>
              <a:rPr lang="en-US" altLang="zh-CN" sz="1600" dirty="0" err="1">
                <a:solidFill>
                  <a:srgbClr val="333333"/>
                </a:solidFill>
                <a:latin typeface="Menlo"/>
              </a:rPr>
              <a:t>args</a:t>
            </a:r>
            <a:r>
              <a:rPr lang="en-US" altLang="zh-CN" sz="1600" dirty="0">
                <a:solidFill>
                  <a:srgbClr val="333333"/>
                </a:solidFill>
                <a:latin typeface="Menlo"/>
              </a:rPr>
              <a:t>, **</a:t>
            </a:r>
            <a:r>
              <a:rPr lang="en-US" altLang="zh-CN" sz="1600" dirty="0" err="1" smtClean="0">
                <a:solidFill>
                  <a:srgbClr val="333333"/>
                </a:solidFill>
                <a:latin typeface="Menlo"/>
              </a:rPr>
              <a:t>kwargs</a:t>
            </a:r>
            <a:r>
              <a:rPr lang="en-US" altLang="zh-CN" sz="1600" dirty="0" smtClean="0">
                <a:solidFill>
                  <a:srgbClr val="333333"/>
                </a:solidFill>
                <a:latin typeface="Menlo"/>
              </a:rPr>
              <a:t>)</a:t>
            </a:r>
          </a:p>
          <a:p>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a:t>
            </a:r>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a:solidFill>
                  <a:srgbClr val="990000"/>
                </a:solidFill>
                <a:latin typeface="Menlo"/>
              </a:rPr>
              <a:t>__</a:t>
            </a:r>
            <a:r>
              <a:rPr lang="en-US" altLang="zh-CN" sz="1600" b="1" dirty="0" err="1">
                <a:solidFill>
                  <a:srgbClr val="990000"/>
                </a:solidFill>
                <a:latin typeface="Menlo"/>
              </a:rPr>
              <a:t>unicode</a:t>
            </a:r>
            <a:r>
              <a:rPr lang="en-US" altLang="zh-CN" sz="1600" b="1" dirty="0">
                <a:solidFill>
                  <a:srgbClr val="990000"/>
                </a:solidFill>
                <a:latin typeface="Menlo"/>
              </a:rPr>
              <a:t>__</a:t>
            </a:r>
            <a:r>
              <a:rPr lang="en-US" altLang="zh-CN" sz="1600" dirty="0">
                <a:solidFill>
                  <a:srgbClr val="333333"/>
                </a:solidFill>
                <a:latin typeface="Menlo"/>
              </a:rPr>
              <a:t>(self):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self.name</a:t>
            </a:r>
            <a:endParaRPr lang="zh-CN" altLang="en-US" sz="1600" dirty="0"/>
          </a:p>
        </p:txBody>
      </p:sp>
    </p:spTree>
    <p:extLst>
      <p:ext uri="{BB962C8B-B14F-4D97-AF65-F5344CB8AC3E}">
        <p14:creationId xmlns:p14="http://schemas.microsoft.com/office/powerpoint/2010/main" val="35604978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我们添加的</a:t>
            </a:r>
            <a:r>
              <a:rPr lang="en-US" altLang="zh-CN" dirty="0" smtClean="0"/>
              <a:t>slug</a:t>
            </a:r>
            <a:r>
              <a:rPr lang="zh-CN" altLang="en-US" dirty="0" smtClean="0"/>
              <a:t>字段，需要更新数据库</a:t>
            </a: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因为我们</a:t>
            </a:r>
            <a:r>
              <a:rPr lang="en-US" altLang="zh-CN" dirty="0"/>
              <a:t>slug</a:t>
            </a:r>
            <a:r>
              <a:rPr lang="zh-CN" altLang="en-US" dirty="0"/>
              <a:t>没有设置默认值</a:t>
            </a:r>
            <a:r>
              <a:rPr lang="en-US" altLang="zh-CN" dirty="0"/>
              <a:t>,</a:t>
            </a:r>
            <a:r>
              <a:rPr lang="zh-CN" altLang="en-US" dirty="0"/>
              <a:t>而且模型中已经加入进数据</a:t>
            </a:r>
            <a:r>
              <a:rPr lang="en-US" altLang="zh-CN" dirty="0"/>
              <a:t>,</a:t>
            </a:r>
            <a:r>
              <a:rPr lang="zh-CN" altLang="en-US" dirty="0"/>
              <a:t>所以</a:t>
            </a:r>
            <a:r>
              <a:rPr lang="en-US" altLang="zh-CN" dirty="0"/>
              <a:t>migrate</a:t>
            </a:r>
            <a:r>
              <a:rPr lang="zh-CN" altLang="en-US" dirty="0"/>
              <a:t>命令将会给你两个选项</a:t>
            </a:r>
            <a:r>
              <a:rPr lang="en-US" altLang="zh-CN" dirty="0"/>
              <a:t>.</a:t>
            </a:r>
            <a:r>
              <a:rPr lang="zh-CN" altLang="en-US" dirty="0"/>
              <a:t>选择提供默认值选项并输入默认值</a:t>
            </a:r>
            <a:r>
              <a:rPr lang="en-US" altLang="zh-CN" dirty="0"/>
              <a:t>''.</a:t>
            </a:r>
            <a:r>
              <a:rPr lang="zh-CN" altLang="en-US" dirty="0"/>
              <a:t>它会马上进行修改</a:t>
            </a:r>
            <a:r>
              <a:rPr lang="en-US" altLang="zh-CN" dirty="0"/>
              <a:t>.</a:t>
            </a:r>
            <a:r>
              <a:rPr lang="zh-CN" altLang="en-US" dirty="0"/>
              <a:t>现在重新运行</a:t>
            </a:r>
            <a:r>
              <a:rPr lang="en-US" altLang="zh-CN" dirty="0"/>
              <a:t>population</a:t>
            </a:r>
            <a:r>
              <a:rPr lang="zh-CN" altLang="en-US" dirty="0"/>
              <a:t>脚本</a:t>
            </a:r>
            <a:r>
              <a:rPr lang="en-US" altLang="zh-CN" dirty="0"/>
              <a:t>.</a:t>
            </a:r>
            <a:r>
              <a:rPr lang="zh-CN" altLang="en-US" dirty="0"/>
              <a:t>因为每个目录都会执行</a:t>
            </a:r>
            <a:r>
              <a:rPr lang="en-US" altLang="zh-CN" dirty="0"/>
              <a:t>save</a:t>
            </a:r>
            <a:r>
              <a:rPr lang="zh-CN" altLang="en-US" dirty="0"/>
              <a:t>方法</a:t>
            </a:r>
            <a:r>
              <a:rPr lang="en-US" altLang="zh-CN" dirty="0"/>
              <a:t>,</a:t>
            </a:r>
            <a:r>
              <a:rPr lang="zh-CN" altLang="en-US" dirty="0"/>
              <a:t>所以重写的</a:t>
            </a:r>
            <a:r>
              <a:rPr lang="en-US" altLang="zh-CN" dirty="0"/>
              <a:t>save</a:t>
            </a:r>
            <a:r>
              <a:rPr lang="zh-CN" altLang="en-US" dirty="0"/>
              <a:t>方法将会被执行修改</a:t>
            </a:r>
            <a:r>
              <a:rPr lang="en-US" altLang="zh-CN" dirty="0"/>
              <a:t>slug</a:t>
            </a:r>
            <a:r>
              <a:rPr lang="zh-CN" altLang="en-US" dirty="0"/>
              <a:t>字段</a:t>
            </a:r>
            <a:r>
              <a:rPr lang="en-US" altLang="zh-CN" dirty="0"/>
              <a:t>.</a:t>
            </a:r>
            <a:r>
              <a:rPr lang="zh-CN" altLang="en-US" dirty="0"/>
              <a:t>运行</a:t>
            </a:r>
            <a:r>
              <a:rPr lang="en-US" altLang="zh-CN" dirty="0"/>
              <a:t>Django</a:t>
            </a:r>
            <a:r>
              <a:rPr lang="zh-CN" altLang="en-US" dirty="0"/>
              <a:t>服务</a:t>
            </a:r>
            <a:r>
              <a:rPr lang="en-US" altLang="zh-CN" dirty="0"/>
              <a:t>,</a:t>
            </a:r>
            <a:r>
              <a:rPr lang="zh-CN" altLang="en-US" dirty="0"/>
              <a:t>你讲会在管理界面看到修改的数据</a:t>
            </a:r>
            <a:r>
              <a:rPr lang="en-US" altLang="zh-CN" dirty="0"/>
              <a:t>.</a:t>
            </a:r>
            <a:endParaRPr lang="en-US" altLang="zh-CN"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1032208" y="1844824"/>
            <a:ext cx="6696744" cy="646331"/>
          </a:xfrm>
          <a:prstGeom prst="rect">
            <a:avLst/>
          </a:prstGeom>
        </p:spPr>
        <p:txBody>
          <a:bodyPr wrap="square">
            <a:spAutoFit/>
          </a:bodyPr>
          <a:lstStyle/>
          <a:p>
            <a:r>
              <a:rPr lang="en-US" altLang="zh-CN" dirty="0">
                <a:solidFill>
                  <a:srgbClr val="008080"/>
                </a:solidFill>
                <a:latin typeface="Menlo"/>
              </a:rPr>
              <a:t>$ </a:t>
            </a:r>
            <a:r>
              <a:rPr lang="en-US" altLang="zh-CN" dirty="0">
                <a:solidFill>
                  <a:srgbClr val="333333"/>
                </a:solidFill>
                <a:latin typeface="Menlo"/>
              </a:rPr>
              <a:t>python manage.py </a:t>
            </a:r>
            <a:r>
              <a:rPr lang="en-US" altLang="zh-CN" dirty="0" err="1">
                <a:solidFill>
                  <a:srgbClr val="333333"/>
                </a:solidFill>
                <a:latin typeface="Menlo"/>
              </a:rPr>
              <a:t>makemigrations</a:t>
            </a:r>
            <a:r>
              <a:rPr lang="en-US" altLang="zh-CN" dirty="0">
                <a:solidFill>
                  <a:srgbClr val="333333"/>
                </a:solidFill>
                <a:latin typeface="Menlo"/>
              </a:rPr>
              <a:t> </a:t>
            </a:r>
            <a:r>
              <a:rPr lang="en-US" altLang="zh-CN" dirty="0" err="1">
                <a:solidFill>
                  <a:srgbClr val="333333"/>
                </a:solidFill>
                <a:latin typeface="Menlo"/>
              </a:rPr>
              <a:t>rango</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8080"/>
                </a:solidFill>
                <a:latin typeface="Menlo"/>
              </a:rPr>
              <a:t>$ </a:t>
            </a:r>
            <a:r>
              <a:rPr lang="en-US" altLang="zh-CN" dirty="0">
                <a:solidFill>
                  <a:srgbClr val="333333"/>
                </a:solidFill>
                <a:latin typeface="Menlo"/>
              </a:rPr>
              <a:t>python manage.py migrate</a:t>
            </a:r>
            <a:endParaRPr lang="zh-CN" altLang="en-US" dirty="0"/>
          </a:p>
        </p:txBody>
      </p:sp>
    </p:spTree>
    <p:extLst>
      <p:ext uri="{BB962C8B-B14F-4D97-AF65-F5344CB8AC3E}">
        <p14:creationId xmlns:p14="http://schemas.microsoft.com/office/powerpoint/2010/main" val="25135426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在管理界面你或许希望在填写目录名的时候自动填充</a:t>
            </a:r>
            <a:r>
              <a:rPr lang="en-US" altLang="zh-CN" dirty="0"/>
              <a:t>slug</a:t>
            </a:r>
            <a:r>
              <a:rPr lang="zh-CN" altLang="en-US" dirty="0"/>
              <a:t>字段</a:t>
            </a:r>
            <a:r>
              <a:rPr lang="en-US" altLang="zh-CN" dirty="0"/>
              <a:t>.</a:t>
            </a:r>
            <a:r>
              <a:rPr lang="zh-CN" altLang="en-US" dirty="0"/>
              <a:t>按照下面的方法</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341530" y="2420888"/>
            <a:ext cx="8460940" cy="2862322"/>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admin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Category, Page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999988"/>
                </a:solidFill>
                <a:latin typeface="Menlo"/>
              </a:rPr>
              <a:t># </a:t>
            </a:r>
            <a:r>
              <a:rPr lang="en-US" altLang="zh-CN" i="1" dirty="0">
                <a:solidFill>
                  <a:srgbClr val="999988"/>
                </a:solidFill>
                <a:latin typeface="Menlo"/>
              </a:rPr>
              <a:t>Add in this class to customized the Admin Interface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err="1">
                <a:solidFill>
                  <a:srgbClr val="445588"/>
                </a:solidFill>
                <a:latin typeface="Menlo"/>
              </a:rPr>
              <a:t>CategoryAdmin</a:t>
            </a:r>
            <a:r>
              <a:rPr lang="en-US" altLang="zh-CN" dirty="0">
                <a:solidFill>
                  <a:srgbClr val="333333"/>
                </a:solidFill>
                <a:latin typeface="Menlo"/>
              </a:rPr>
              <a:t>(</a:t>
            </a:r>
            <a:r>
              <a:rPr lang="en-US" altLang="zh-CN" dirty="0" err="1">
                <a:solidFill>
                  <a:srgbClr val="333333"/>
                </a:solidFill>
                <a:latin typeface="Menlo"/>
              </a:rPr>
              <a:t>admin.ModelAdmin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prepopulated_fields</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DD1144"/>
                </a:solidFill>
                <a:latin typeface="Menlo"/>
              </a:rPr>
              <a:t>'slug'</a:t>
            </a:r>
            <a:r>
              <a:rPr lang="en-US" altLang="zh-CN" dirty="0">
                <a:solidFill>
                  <a:srgbClr val="333333"/>
                </a:solidFill>
                <a:latin typeface="Menlo"/>
              </a:rPr>
              <a:t>:(</a:t>
            </a:r>
            <a:r>
              <a:rPr lang="en-US" altLang="zh-CN" dirty="0">
                <a:solidFill>
                  <a:srgbClr val="DD1144"/>
                </a:solidFill>
                <a:latin typeface="Menlo"/>
              </a:rPr>
              <a:t>'name'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999988"/>
                </a:solidFill>
                <a:latin typeface="Menlo"/>
              </a:rPr>
              <a:t># </a:t>
            </a:r>
            <a:r>
              <a:rPr lang="en-US" altLang="zh-CN" i="1" dirty="0">
                <a:solidFill>
                  <a:srgbClr val="999988"/>
                </a:solidFill>
                <a:latin typeface="Menlo"/>
              </a:rPr>
              <a:t>Update the </a:t>
            </a:r>
            <a:r>
              <a:rPr lang="en-US" altLang="zh-CN" i="1" dirty="0" err="1">
                <a:solidFill>
                  <a:srgbClr val="999988"/>
                </a:solidFill>
                <a:latin typeface="Menlo"/>
              </a:rPr>
              <a:t>registeration</a:t>
            </a:r>
            <a:r>
              <a:rPr lang="en-US" altLang="zh-CN" i="1" dirty="0">
                <a:solidFill>
                  <a:srgbClr val="999988"/>
                </a:solidFill>
                <a:latin typeface="Menlo"/>
              </a:rPr>
              <a:t> to include this </a:t>
            </a:r>
            <a:r>
              <a:rPr lang="en-US" altLang="zh-CN" i="1" dirty="0" err="1">
                <a:solidFill>
                  <a:srgbClr val="999988"/>
                </a:solidFill>
                <a:latin typeface="Menlo"/>
              </a:rPr>
              <a:t>customised</a:t>
            </a:r>
            <a:r>
              <a:rPr lang="en-US" altLang="zh-CN" i="1" dirty="0">
                <a:solidFill>
                  <a:srgbClr val="999988"/>
                </a:solidFill>
                <a:latin typeface="Menlo"/>
              </a:rPr>
              <a:t> interface</a:t>
            </a:r>
            <a:r>
              <a:rPr lang="en-US" altLang="zh-CN" dirty="0">
                <a:solidFill>
                  <a:srgbClr val="333333"/>
                </a:solidFill>
                <a:latin typeface="Menlo"/>
              </a:rPr>
              <a:t> </a:t>
            </a:r>
            <a:r>
              <a:rPr lang="en-US" altLang="zh-CN" dirty="0" err="1">
                <a:solidFill>
                  <a:srgbClr val="333333"/>
                </a:solidFill>
                <a:latin typeface="Menlo"/>
              </a:rPr>
              <a:t>admin.site.register</a:t>
            </a:r>
            <a:r>
              <a:rPr lang="en-US" altLang="zh-CN" dirty="0">
                <a:solidFill>
                  <a:srgbClr val="333333"/>
                </a:solidFill>
                <a:latin typeface="Menlo"/>
              </a:rPr>
              <a:t>(Category, </a:t>
            </a:r>
            <a:r>
              <a:rPr lang="en-US" altLang="zh-CN" dirty="0" err="1">
                <a:solidFill>
                  <a:srgbClr val="333333"/>
                </a:solidFill>
                <a:latin typeface="Menlo"/>
              </a:rPr>
              <a:t>CategoryAdmin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err="1" smtClean="0">
                <a:solidFill>
                  <a:srgbClr val="333333"/>
                </a:solidFill>
                <a:latin typeface="Menlo"/>
              </a:rPr>
              <a:t>admin.site.register</a:t>
            </a:r>
            <a:r>
              <a:rPr lang="en-US" altLang="zh-CN" dirty="0" smtClean="0">
                <a:solidFill>
                  <a:srgbClr val="333333"/>
                </a:solidFill>
                <a:latin typeface="Menlo"/>
              </a:rPr>
              <a:t>(Page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6817643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我们设计完</a:t>
            </a:r>
            <a:r>
              <a:rPr lang="en-US" altLang="zh-CN" dirty="0"/>
              <a:t>URL</a:t>
            </a:r>
            <a:r>
              <a:rPr lang="zh-CN" altLang="en-US" dirty="0"/>
              <a:t>以后</a:t>
            </a:r>
            <a:r>
              <a:rPr lang="en-US" altLang="zh-CN" dirty="0"/>
              <a:t>,</a:t>
            </a:r>
            <a:r>
              <a:rPr lang="zh-CN" altLang="en-US" dirty="0"/>
              <a:t>看看我们接下来的步骤</a:t>
            </a:r>
            <a:r>
              <a:rPr lang="en-US" altLang="zh-CN" dirty="0"/>
              <a:t>.</a:t>
            </a:r>
          </a:p>
          <a:p>
            <a:pPr marL="800100" lvl="1" indent="-342900">
              <a:buFont typeface="Wingdings" panose="05000000000000000000" pitchFamily="2" charset="2"/>
              <a:buChar char="Ø"/>
            </a:pPr>
            <a:r>
              <a:rPr lang="zh-CN" altLang="en-US" dirty="0" smtClean="0"/>
              <a:t>在</a:t>
            </a:r>
            <a:r>
              <a:rPr lang="en-US" altLang="zh-CN" dirty="0"/>
              <a:t>rango/views.py</a:t>
            </a:r>
            <a:r>
              <a:rPr lang="zh-CN" altLang="en-US" dirty="0"/>
              <a:t>导入</a:t>
            </a:r>
            <a:r>
              <a:rPr lang="en-US" altLang="zh-CN" dirty="0"/>
              <a:t>Page</a:t>
            </a:r>
            <a:r>
              <a:rPr lang="zh-CN" altLang="en-US" dirty="0"/>
              <a:t>模型</a:t>
            </a:r>
            <a:r>
              <a:rPr lang="en-US" altLang="zh-CN" dirty="0"/>
              <a:t>.</a:t>
            </a:r>
          </a:p>
          <a:p>
            <a:pPr marL="800100" lvl="1" indent="-342900">
              <a:buFont typeface="Wingdings" panose="05000000000000000000" pitchFamily="2" charset="2"/>
              <a:buChar char="Ø"/>
            </a:pPr>
            <a:r>
              <a:rPr lang="zh-CN" altLang="en-US" dirty="0"/>
              <a:t>在</a:t>
            </a:r>
            <a:r>
              <a:rPr lang="en-US" altLang="zh-CN" dirty="0"/>
              <a:t>rango/views.py</a:t>
            </a:r>
            <a:r>
              <a:rPr lang="zh-CN" altLang="en-US" dirty="0"/>
              <a:t>中创建</a:t>
            </a:r>
            <a:r>
              <a:rPr lang="en-US" altLang="zh-CN" dirty="0"/>
              <a:t>category</a:t>
            </a:r>
            <a:r>
              <a:rPr lang="zh-CN" altLang="en-US" dirty="0"/>
              <a:t>视图 </a:t>
            </a:r>
            <a:r>
              <a:rPr lang="en-US" altLang="zh-CN" dirty="0"/>
              <a:t>- </a:t>
            </a:r>
            <a:r>
              <a:rPr lang="zh-CN" altLang="en-US" dirty="0"/>
              <a:t>这个</a:t>
            </a:r>
            <a:r>
              <a:rPr lang="en-US" altLang="zh-CN" dirty="0"/>
              <a:t>category</a:t>
            </a:r>
            <a:r>
              <a:rPr lang="zh-CN" altLang="en-US" dirty="0"/>
              <a:t>视图将会增加一个</a:t>
            </a:r>
            <a:r>
              <a:rPr lang="en-US" altLang="zh-CN" dirty="0" err="1"/>
              <a:t>category_name_url</a:t>
            </a:r>
            <a:r>
              <a:rPr lang="zh-CN" altLang="en-US" dirty="0"/>
              <a:t>参数来存储目录名</a:t>
            </a:r>
            <a:r>
              <a:rPr lang="en-US" altLang="zh-CN" dirty="0"/>
              <a:t>.</a:t>
            </a:r>
          </a:p>
          <a:p>
            <a:pPr marL="800100" lvl="1" indent="-342900">
              <a:buFont typeface="Wingdings" panose="05000000000000000000" pitchFamily="2" charset="2"/>
              <a:buChar char="Ø"/>
            </a:pPr>
            <a:r>
              <a:rPr lang="zh-CN" altLang="en-US" dirty="0"/>
              <a:t>我们需要一些函数来帮助我们对</a:t>
            </a:r>
            <a:r>
              <a:rPr lang="en-US" altLang="zh-CN" dirty="0" err="1"/>
              <a:t>category_name_url</a:t>
            </a:r>
            <a:r>
              <a:rPr lang="zh-CN" altLang="en-US" dirty="0"/>
              <a:t>进行编码</a:t>
            </a:r>
            <a:r>
              <a:rPr lang="en-US" altLang="zh-CN" dirty="0"/>
              <a:t>.</a:t>
            </a:r>
          </a:p>
          <a:p>
            <a:pPr marL="800100" lvl="1" indent="-342900">
              <a:buFont typeface="Wingdings" panose="05000000000000000000" pitchFamily="2" charset="2"/>
              <a:buChar char="Ø"/>
            </a:pPr>
            <a:r>
              <a:rPr lang="zh-CN" altLang="en-US" dirty="0"/>
              <a:t>创建一个新模板</a:t>
            </a:r>
            <a:r>
              <a:rPr lang="en-US" altLang="zh-CN" dirty="0"/>
              <a:t>,templates/</a:t>
            </a:r>
            <a:r>
              <a:rPr lang="en-US" altLang="zh-CN" dirty="0" err="1"/>
              <a:t>rango</a:t>
            </a:r>
            <a:r>
              <a:rPr lang="en-US" altLang="zh-CN" dirty="0"/>
              <a:t>/category.html.</a:t>
            </a:r>
          </a:p>
          <a:p>
            <a:pPr marL="800100" lvl="1" indent="-342900">
              <a:buFont typeface="Wingdings" panose="05000000000000000000" pitchFamily="2" charset="2"/>
              <a:buChar char="Ø"/>
            </a:pPr>
            <a:r>
              <a:rPr lang="zh-CN" altLang="en-US" dirty="0"/>
              <a:t>修改</a:t>
            </a:r>
            <a:r>
              <a:rPr lang="en-US" altLang="zh-CN" dirty="0"/>
              <a:t>rango/urls.py</a:t>
            </a:r>
            <a:r>
              <a:rPr lang="zh-CN" altLang="en-US" dirty="0"/>
              <a:t>里的</a:t>
            </a:r>
            <a:r>
              <a:rPr lang="en-US" altLang="zh-CN" dirty="0" err="1"/>
              <a:t>urlpatterns</a:t>
            </a:r>
            <a:r>
              <a:rPr lang="zh-CN" altLang="en-US" dirty="0"/>
              <a:t>映射新的</a:t>
            </a:r>
            <a:r>
              <a:rPr lang="en-US" altLang="zh-CN" dirty="0"/>
              <a:t>category</a:t>
            </a:r>
            <a:r>
              <a:rPr lang="zh-CN" altLang="en-US" dirty="0"/>
              <a:t>视图</a:t>
            </a:r>
            <a:r>
              <a:rPr lang="en-US" altLang="zh-CN" dirty="0"/>
              <a:t>.</a:t>
            </a:r>
          </a:p>
          <a:p>
            <a:pPr marL="800100" lvl="1" indent="-342900">
              <a:buFont typeface="Wingdings" panose="05000000000000000000" pitchFamily="2" charset="2"/>
              <a:buChar char="Ø"/>
            </a:pPr>
            <a:r>
              <a:rPr lang="zh-CN" altLang="en-US" dirty="0"/>
              <a:t>同样我们需要修改</a:t>
            </a:r>
            <a:r>
              <a:rPr lang="en-US" altLang="zh-CN" dirty="0"/>
              <a:t>index()</a:t>
            </a:r>
            <a:r>
              <a:rPr lang="zh-CN" altLang="en-US" dirty="0"/>
              <a:t>视图和</a:t>
            </a:r>
            <a:r>
              <a:rPr lang="en-US" altLang="zh-CN" dirty="0"/>
              <a:t>index.html</a:t>
            </a:r>
            <a:r>
              <a:rPr lang="zh-CN" altLang="en-US" dirty="0"/>
              <a:t>模板来提供到目录页面的链接</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Tree>
    <p:extLst>
      <p:ext uri="{BB962C8B-B14F-4D97-AF65-F5344CB8AC3E}">
        <p14:creationId xmlns:p14="http://schemas.microsoft.com/office/powerpoint/2010/main" val="1845868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988612"/>
            <a:ext cx="8229600" cy="4857403"/>
          </a:xfrm>
        </p:spPr>
        <p:txBody>
          <a:bodyPr/>
          <a:lstStyle/>
          <a:p>
            <a:pPr marL="342900" indent="-342900">
              <a:buFont typeface="Wingdings" panose="05000000000000000000" pitchFamily="2" charset="2"/>
              <a:buChar char="l"/>
            </a:pPr>
            <a:r>
              <a:rPr lang="zh-CN" altLang="en-US" dirty="0"/>
              <a:t>目录视图</a:t>
            </a:r>
            <a:endParaRPr lang="en-US" altLang="zh-CN" dirty="0" smtClean="0"/>
          </a:p>
          <a:p>
            <a:pPr lvl="1"/>
            <a:r>
              <a:rPr lang="zh-CN" altLang="en-US" dirty="0" smtClean="0"/>
              <a:t>在</a:t>
            </a:r>
            <a:r>
              <a:rPr lang="en-US" altLang="zh-CN" dirty="0"/>
              <a:t>rango/views.py</a:t>
            </a:r>
            <a:r>
              <a:rPr lang="zh-CN" altLang="en-US" dirty="0"/>
              <a:t>中</a:t>
            </a:r>
            <a:r>
              <a:rPr lang="en-US" altLang="zh-CN" dirty="0"/>
              <a:t>,</a:t>
            </a:r>
            <a:r>
              <a:rPr lang="zh-CN" altLang="en-US" dirty="0"/>
              <a:t>我们需要导入</a:t>
            </a:r>
            <a:r>
              <a:rPr lang="en-US" altLang="zh-CN" dirty="0"/>
              <a:t>Page</a:t>
            </a:r>
            <a:r>
              <a:rPr lang="zh-CN" altLang="en-US" dirty="0"/>
              <a:t>模型</a:t>
            </a:r>
            <a:r>
              <a:rPr lang="en-US" altLang="zh-CN" dirty="0"/>
              <a:t>.</a:t>
            </a:r>
            <a:r>
              <a:rPr lang="zh-CN" altLang="en-US" dirty="0"/>
              <a:t>如下</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467544" y="1929724"/>
            <a:ext cx="3547766" cy="369332"/>
          </a:xfrm>
          <a:prstGeom prst="rect">
            <a:avLst/>
          </a:prstGeom>
        </p:spPr>
        <p:txBody>
          <a:bodyPr wrap="non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Page</a:t>
            </a:r>
            <a:endParaRPr lang="zh-CN" altLang="en-US" dirty="0"/>
          </a:p>
        </p:txBody>
      </p:sp>
      <p:sp>
        <p:nvSpPr>
          <p:cNvPr id="5" name="矩形 4"/>
          <p:cNvSpPr/>
          <p:nvPr/>
        </p:nvSpPr>
        <p:spPr>
          <a:xfrm>
            <a:off x="467544" y="2339002"/>
            <a:ext cx="8208912" cy="397031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category</a:t>
            </a:r>
            <a:r>
              <a:rPr lang="en-US" altLang="zh-CN" dirty="0">
                <a:solidFill>
                  <a:srgbClr val="333333"/>
                </a:solidFill>
                <a:latin typeface="Menlo"/>
              </a:rPr>
              <a:t>(request, </a:t>
            </a:r>
            <a:r>
              <a:rPr lang="en-US" altLang="zh-CN" dirty="0" err="1" smtClean="0">
                <a:solidFill>
                  <a:srgbClr val="333333"/>
                </a:solidFill>
                <a:latin typeface="Menlo"/>
              </a:rPr>
              <a:t>category_name_slug</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smtClean="0">
                <a:solidFill>
                  <a:srgbClr val="333333"/>
                </a:solidFill>
                <a:latin typeface="Menlo"/>
              </a:rPr>
              <a:t> </a:t>
            </a:r>
            <a:r>
              <a:rPr lang="en-US" altLang="zh-CN" dirty="0">
                <a:solidFill>
                  <a:srgbClr val="333333"/>
                </a:solidFill>
                <a:latin typeface="Menlo"/>
              </a:rPr>
              <a:t>= {}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    try</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category </a:t>
            </a:r>
            <a:r>
              <a:rPr lang="en-US" altLang="zh-CN" dirty="0">
                <a:solidFill>
                  <a:srgbClr val="333333"/>
                </a:solidFill>
                <a:latin typeface="Menlo"/>
              </a:rPr>
              <a:t>= </a:t>
            </a:r>
            <a:r>
              <a:rPr lang="en-US" altLang="zh-CN" dirty="0" err="1">
                <a:solidFill>
                  <a:srgbClr val="333333"/>
                </a:solidFill>
                <a:latin typeface="Menlo"/>
              </a:rPr>
              <a:t>Category.objects.get</a:t>
            </a:r>
            <a:r>
              <a:rPr lang="en-US" altLang="zh-CN" dirty="0">
                <a:solidFill>
                  <a:srgbClr val="333333"/>
                </a:solidFill>
                <a:latin typeface="Menlo"/>
              </a:rPr>
              <a:t>(slug=</a:t>
            </a:r>
            <a:r>
              <a:rPr lang="en-US" altLang="zh-CN" dirty="0" err="1">
                <a:solidFill>
                  <a:srgbClr val="333333"/>
                </a:solidFill>
                <a:latin typeface="Menlo"/>
              </a:rPr>
              <a:t>category_name_slug</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category_name</a:t>
            </a:r>
            <a:r>
              <a:rPr lang="en-US" altLang="zh-CN" dirty="0">
                <a:solidFill>
                  <a:srgbClr val="DD1144"/>
                </a:solidFill>
                <a:latin typeface="Menlo"/>
              </a:rPr>
              <a:t>'</a:t>
            </a:r>
            <a:r>
              <a:rPr lang="en-US" altLang="zh-CN" dirty="0">
                <a:solidFill>
                  <a:srgbClr val="333333"/>
                </a:solidFill>
                <a:latin typeface="Menlo"/>
              </a:rPr>
              <a:t>] = category.name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pages </a:t>
            </a:r>
            <a:r>
              <a:rPr lang="en-US" altLang="zh-CN" dirty="0">
                <a:solidFill>
                  <a:srgbClr val="333333"/>
                </a:solidFill>
                <a:latin typeface="Menlo"/>
              </a:rPr>
              <a:t>= </a:t>
            </a:r>
            <a:r>
              <a:rPr lang="en-US" altLang="zh-CN" dirty="0" err="1">
                <a:solidFill>
                  <a:srgbClr val="333333"/>
                </a:solidFill>
                <a:latin typeface="Menlo"/>
              </a:rPr>
              <a:t>Page.objects.filter</a:t>
            </a:r>
            <a:r>
              <a:rPr lang="en-US" altLang="zh-CN" dirty="0">
                <a:solidFill>
                  <a:srgbClr val="333333"/>
                </a:solidFill>
                <a:latin typeface="Menlo"/>
              </a:rPr>
              <a:t>(category=category)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'pages'</a:t>
            </a:r>
            <a:r>
              <a:rPr lang="en-US" altLang="zh-CN" dirty="0">
                <a:solidFill>
                  <a:srgbClr val="333333"/>
                </a:solidFill>
                <a:latin typeface="Menlo"/>
              </a:rPr>
              <a:t>] = pages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'category'</a:t>
            </a:r>
            <a:r>
              <a:rPr lang="en-US" altLang="zh-CN" dirty="0">
                <a:solidFill>
                  <a:srgbClr val="333333"/>
                </a:solidFill>
                <a:latin typeface="Menlo"/>
              </a:rPr>
              <a:t>] = category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except</a:t>
            </a:r>
            <a:r>
              <a:rPr lang="en-US" altLang="zh-CN" dirty="0" smtClean="0">
                <a:solidFill>
                  <a:srgbClr val="333333"/>
                </a:solidFill>
                <a:latin typeface="Menlo"/>
              </a:rPr>
              <a:t> </a:t>
            </a:r>
            <a:r>
              <a:rPr lang="en-US" altLang="zh-CN" dirty="0" err="1">
                <a:solidFill>
                  <a:srgbClr val="333333"/>
                </a:solidFill>
                <a:latin typeface="Menlo"/>
              </a:rPr>
              <a:t>Category.DoesNotExist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pass</a:t>
            </a:r>
            <a:r>
              <a:rPr lang="en-US" altLang="zh-CN" dirty="0" smtClean="0">
                <a:solidFill>
                  <a:srgbClr val="333333"/>
                </a:solidFill>
                <a:latin typeface="Menlo"/>
              </a:rPr>
              <a:t> </a:t>
            </a:r>
          </a:p>
          <a:p>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a:solidFill>
                  <a:srgbClr val="333333"/>
                </a:solidFill>
                <a:latin typeface="Menlo"/>
              </a:rPr>
              <a:t>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/category.html'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1878794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目录</a:t>
            </a:r>
            <a:r>
              <a:rPr lang="zh-CN" altLang="en-US" dirty="0" smtClean="0"/>
              <a:t>模板</a:t>
            </a:r>
            <a:endParaRPr lang="en-US" altLang="zh-CN" dirty="0" smtClean="0"/>
          </a:p>
          <a:p>
            <a:pPr lvl="1"/>
            <a:r>
              <a:rPr lang="zh-CN" altLang="en-US" sz="1800" dirty="0"/>
              <a:t>现在为我们的新视图创建模板</a:t>
            </a:r>
            <a:r>
              <a:rPr lang="en-US" altLang="zh-CN" sz="1800" dirty="0"/>
              <a:t>.</a:t>
            </a:r>
            <a:r>
              <a:rPr lang="zh-CN" altLang="en-US" sz="1800" dirty="0" smtClean="0"/>
              <a:t>在</a:t>
            </a:r>
            <a:r>
              <a:rPr lang="en-US" altLang="zh-CN" sz="1800" dirty="0" err="1" smtClean="0"/>
              <a:t>tango_with_django_project</a:t>
            </a:r>
            <a:r>
              <a:rPr lang="en-US" altLang="zh-CN" sz="1800" dirty="0" smtClean="0"/>
              <a:t>/templates/</a:t>
            </a:r>
            <a:r>
              <a:rPr lang="en-US" altLang="zh-CN" sz="1800" dirty="0" err="1" smtClean="0"/>
              <a:t>rango</a:t>
            </a:r>
            <a:r>
              <a:rPr lang="en-US" altLang="zh-CN" sz="1800" dirty="0"/>
              <a:t>/</a:t>
            </a:r>
            <a:r>
              <a:rPr lang="zh-CN" altLang="en-US" sz="1800" dirty="0"/>
              <a:t>目录创建</a:t>
            </a:r>
            <a:r>
              <a:rPr lang="en-US" altLang="zh-CN" sz="1800" dirty="0"/>
              <a:t>category.html.</a:t>
            </a:r>
            <a:endParaRPr lang="en-US" altLang="zh-CN" sz="1800" dirty="0" smtClean="0"/>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489280" y="1988840"/>
            <a:ext cx="8280920" cy="4339650"/>
          </a:xfrm>
          <a:prstGeom prst="rect">
            <a:avLst/>
          </a:prstGeom>
        </p:spPr>
        <p:txBody>
          <a:bodyPr wrap="square">
            <a:spAutoFit/>
          </a:bodyPr>
          <a:lstStyle/>
          <a:p>
            <a:r>
              <a:rPr lang="en-US" altLang="zh-CN" sz="1200" b="1" dirty="0">
                <a:solidFill>
                  <a:srgbClr val="999999"/>
                </a:solidFill>
                <a:latin typeface="Menlo"/>
              </a:rPr>
              <a:t>&lt;!DOCTYPE 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title&gt;</a:t>
            </a:r>
            <a:r>
              <a:rPr lang="en-US" altLang="zh-CN" sz="1200" dirty="0" err="1">
                <a:solidFill>
                  <a:srgbClr val="333333"/>
                </a:solidFill>
                <a:latin typeface="Menlo"/>
              </a:rPr>
              <a:t>Rango</a:t>
            </a:r>
            <a:r>
              <a:rPr lang="en-US" altLang="zh-CN" sz="1200" dirty="0">
                <a:solidFill>
                  <a:srgbClr val="000080"/>
                </a:solidFill>
                <a:latin typeface="Menlo"/>
              </a:rPr>
              <a:t>&lt;/title&gt;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dirty="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h1&gt;</a:t>
            </a:r>
            <a:r>
              <a:rPr lang="en-US" altLang="zh-CN" sz="1200" dirty="0">
                <a:solidFill>
                  <a:srgbClr val="333333"/>
                </a:solidFill>
                <a:latin typeface="Menlo"/>
              </a:rPr>
              <a:t>{{ </a:t>
            </a:r>
            <a:r>
              <a:rPr lang="en-US" altLang="zh-CN" sz="1200" dirty="0" err="1">
                <a:solidFill>
                  <a:srgbClr val="333333"/>
                </a:solidFill>
                <a:latin typeface="Menlo"/>
              </a:rPr>
              <a:t>category_name</a:t>
            </a:r>
            <a:r>
              <a:rPr lang="en-US" altLang="zh-CN" sz="1200" dirty="0">
                <a:solidFill>
                  <a:srgbClr val="333333"/>
                </a:solidFill>
                <a:latin typeface="Menlo"/>
              </a:rPr>
              <a:t> }}</a:t>
            </a:r>
            <a:r>
              <a:rPr lang="en-US" altLang="zh-CN" sz="1200" dirty="0">
                <a:solidFill>
                  <a:srgbClr val="000080"/>
                </a:solidFill>
                <a:latin typeface="Menlo"/>
              </a:rPr>
              <a:t>&lt;/h1&gt;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if category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if pages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err="1">
                <a:solidFill>
                  <a:srgbClr val="000080"/>
                </a:solidFill>
                <a:latin typeface="Menlo"/>
              </a:rPr>
              <a:t>ul</a:t>
            </a:r>
            <a:r>
              <a:rPr lang="en-US" altLang="zh-CN" sz="1200" dirty="0">
                <a:solidFill>
                  <a:srgbClr val="000080"/>
                </a:solidFill>
                <a:latin typeface="Menlo"/>
              </a:rPr>
              <a:t>&gt;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page in pages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li&gt;&lt;a </a:t>
            </a:r>
            <a:r>
              <a:rPr lang="en-US" altLang="zh-CN" sz="1200" dirty="0" err="1">
                <a:solidFill>
                  <a:srgbClr val="008080"/>
                </a:solidFill>
                <a:latin typeface="Menlo"/>
              </a:rPr>
              <a:t>href</a:t>
            </a:r>
            <a:r>
              <a:rPr lang="en-US" altLang="zh-CN" sz="1200" dirty="0">
                <a:solidFill>
                  <a:srgbClr val="000080"/>
                </a:solidFill>
                <a:latin typeface="Menlo"/>
              </a:rPr>
              <a:t>=</a:t>
            </a:r>
            <a:r>
              <a:rPr lang="en-US" altLang="zh-CN" sz="1200" dirty="0">
                <a:solidFill>
                  <a:srgbClr val="DD1144"/>
                </a:solidFill>
                <a:latin typeface="Menlo"/>
              </a:rPr>
              <a:t>"{{ page.url }}"</a:t>
            </a:r>
            <a:r>
              <a:rPr lang="en-US" altLang="zh-CN" sz="1200" dirty="0">
                <a:solidFill>
                  <a:srgbClr val="000080"/>
                </a:solidFill>
                <a:latin typeface="Menlo"/>
              </a:rPr>
              <a:t>&gt;</a:t>
            </a:r>
            <a:r>
              <a:rPr lang="en-US" altLang="zh-CN" sz="1200" dirty="0">
                <a:solidFill>
                  <a:srgbClr val="333333"/>
                </a:solidFill>
                <a:latin typeface="Menlo"/>
              </a:rPr>
              <a:t>{{ </a:t>
            </a:r>
            <a:r>
              <a:rPr lang="en-US" altLang="zh-CN" sz="1200" dirty="0" err="1">
                <a:solidFill>
                  <a:srgbClr val="333333"/>
                </a:solidFill>
                <a:latin typeface="Menlo"/>
              </a:rPr>
              <a:t>page.title</a:t>
            </a:r>
            <a:r>
              <a:rPr lang="en-US" altLang="zh-CN" sz="1200" dirty="0">
                <a:solidFill>
                  <a:srgbClr val="333333"/>
                </a:solidFill>
                <a:latin typeface="Menlo"/>
              </a:rPr>
              <a:t> }}</a:t>
            </a:r>
            <a:r>
              <a:rPr lang="en-US" altLang="zh-CN" sz="1200" dirty="0">
                <a:solidFill>
                  <a:srgbClr val="000080"/>
                </a:solidFill>
                <a:latin typeface="Menlo"/>
              </a:rPr>
              <a:t>&lt;/a&gt;&lt;/li&gt;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err="1">
                <a:solidFill>
                  <a:srgbClr val="000080"/>
                </a:solidFill>
                <a:latin typeface="Menlo"/>
              </a:rPr>
              <a:t>ul</a:t>
            </a:r>
            <a:r>
              <a:rPr lang="en-US" altLang="zh-CN" sz="1200" dirty="0">
                <a:solidFill>
                  <a:srgbClr val="000080"/>
                </a:solidFill>
                <a:latin typeface="Menlo"/>
              </a:rPr>
              <a:t>&gt;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else %} </a:t>
            </a:r>
            <a:endParaRPr lang="en-US" altLang="zh-CN" sz="1200" dirty="0" smtClean="0">
              <a:solidFill>
                <a:srgbClr val="333333"/>
              </a:solidFill>
              <a:latin typeface="Menlo"/>
            </a:endParaRPr>
          </a:p>
          <a:p>
            <a:r>
              <a:rPr lang="en-US" altLang="zh-CN" sz="1200" dirty="0" smtClean="0">
                <a:solidFill>
                  <a:srgbClr val="000080"/>
                </a:solidFill>
                <a:latin typeface="Menlo"/>
              </a:rPr>
              <a:t>             &lt;</a:t>
            </a:r>
            <a:r>
              <a:rPr lang="en-US" altLang="zh-CN" sz="1200" dirty="0">
                <a:solidFill>
                  <a:srgbClr val="000080"/>
                </a:solidFill>
                <a:latin typeface="Menlo"/>
              </a:rPr>
              <a:t>strong&gt;</a:t>
            </a:r>
            <a:r>
              <a:rPr lang="en-US" altLang="zh-CN" sz="1200" dirty="0">
                <a:solidFill>
                  <a:srgbClr val="333333"/>
                </a:solidFill>
                <a:latin typeface="Menlo"/>
              </a:rPr>
              <a:t>No pages currently in category.</a:t>
            </a:r>
            <a:r>
              <a:rPr lang="en-US" altLang="zh-CN" sz="1200" dirty="0">
                <a:solidFill>
                  <a:srgbClr val="000080"/>
                </a:solidFill>
                <a:latin typeface="Menlo"/>
              </a:rPr>
              <a:t>&lt;/strong&gt;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endif</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else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The </a:t>
            </a:r>
            <a:r>
              <a:rPr lang="en-US" altLang="zh-CN" sz="1200" dirty="0">
                <a:solidFill>
                  <a:srgbClr val="333333"/>
                </a:solidFill>
                <a:latin typeface="Menlo"/>
              </a:rPr>
              <a:t>specified category {{ </a:t>
            </a:r>
            <a:r>
              <a:rPr lang="en-US" altLang="zh-CN" sz="1200" dirty="0" err="1">
                <a:solidFill>
                  <a:srgbClr val="333333"/>
                </a:solidFill>
                <a:latin typeface="Menlo"/>
              </a:rPr>
              <a:t>category_name</a:t>
            </a:r>
            <a:r>
              <a:rPr lang="en-US" altLang="zh-CN" sz="1200" dirty="0">
                <a:solidFill>
                  <a:srgbClr val="333333"/>
                </a:solidFill>
                <a:latin typeface="Menlo"/>
              </a:rPr>
              <a:t> }} does not exist!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endif</a:t>
            </a:r>
            <a:r>
              <a:rPr lang="en-US" altLang="zh-CN" sz="1200" dirty="0">
                <a:solidFill>
                  <a:srgbClr val="333333"/>
                </a:solidFill>
                <a:latin typeface="Menlo"/>
              </a:rPr>
              <a:t> </a:t>
            </a:r>
            <a:r>
              <a:rPr lang="en-US" altLang="zh-CN" sz="1200" dirty="0" smtClean="0">
                <a:solidFill>
                  <a:srgbClr val="333333"/>
                </a:solidFill>
                <a:latin typeface="Menlo"/>
              </a:rPr>
              <a:t>%}</a:t>
            </a: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endParaRPr lang="zh-CN" altLang="en-US" sz="1200" dirty="0"/>
          </a:p>
        </p:txBody>
      </p:sp>
    </p:spTree>
    <p:extLst>
      <p:ext uri="{BB962C8B-B14F-4D97-AF65-F5344CB8AC3E}">
        <p14:creationId xmlns:p14="http://schemas.microsoft.com/office/powerpoint/2010/main" val="1810788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参数化的</a:t>
            </a:r>
            <a:r>
              <a:rPr lang="en-US" altLang="zh-CN" dirty="0"/>
              <a:t>URL</a:t>
            </a:r>
            <a:r>
              <a:rPr lang="zh-CN" altLang="en-US" dirty="0" smtClean="0"/>
              <a:t>映射</a:t>
            </a:r>
            <a:endParaRPr lang="en-US" altLang="zh-CN" dirty="0" smtClean="0"/>
          </a:p>
          <a:p>
            <a:pPr marL="800100" lvl="1" indent="-342900">
              <a:buFont typeface="Wingdings" panose="05000000000000000000" pitchFamily="2" charset="2"/>
              <a:buChar char="Ø"/>
            </a:pPr>
            <a:r>
              <a:rPr lang="zh-CN" altLang="en-US" dirty="0"/>
              <a:t>现在让我们来看看如何把</a:t>
            </a:r>
            <a:r>
              <a:rPr lang="en-US" altLang="zh-CN" dirty="0" err="1"/>
              <a:t>category_name_url</a:t>
            </a:r>
            <a:r>
              <a:rPr lang="zh-CN" altLang="en-US" dirty="0"/>
              <a:t>参数值传递给</a:t>
            </a:r>
            <a:r>
              <a:rPr lang="en-US" altLang="zh-CN" dirty="0"/>
              <a:t>category().</a:t>
            </a:r>
            <a:r>
              <a:rPr lang="zh-CN" altLang="en-US" dirty="0"/>
              <a:t>我们需要修改</a:t>
            </a:r>
            <a:r>
              <a:rPr lang="en-US" altLang="zh-CN" dirty="0" err="1"/>
              <a:t>rango</a:t>
            </a:r>
            <a:r>
              <a:rPr lang="zh-CN" altLang="en-US" dirty="0"/>
              <a:t>的</a:t>
            </a:r>
            <a:r>
              <a:rPr lang="en-US" altLang="zh-CN" dirty="0"/>
              <a:t>urls.py</a:t>
            </a:r>
            <a:r>
              <a:rPr lang="zh-CN" altLang="en-US" dirty="0"/>
              <a:t>文件和</a:t>
            </a:r>
            <a:r>
              <a:rPr lang="en-US" altLang="zh-CN" dirty="0" err="1"/>
              <a:t>urlpatterns</a:t>
            </a:r>
            <a:r>
              <a:rPr lang="zh-CN" altLang="en-US" dirty="0"/>
              <a:t>元组</a:t>
            </a:r>
            <a:r>
              <a:rPr lang="en-US" altLang="zh-CN" dirty="0" smtClean="0"/>
              <a:t>.</a:t>
            </a: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r>
              <a:rPr lang="zh-CN" altLang="en-US" dirty="0"/>
              <a:t>你能看到当正则表达式</a:t>
            </a:r>
            <a:r>
              <a:rPr lang="en-US" altLang="zh-CN" dirty="0"/>
              <a:t>r'^(?P&lt;</a:t>
            </a:r>
            <a:r>
              <a:rPr lang="en-US" altLang="zh-CN" dirty="0" err="1"/>
              <a:t>category_name_slug</a:t>
            </a:r>
            <a:r>
              <a:rPr lang="en-US" altLang="zh-CN" dirty="0"/>
              <a:t>&gt;\w+)/$</a:t>
            </a:r>
            <a:r>
              <a:rPr lang="zh-CN" altLang="en-US" dirty="0"/>
              <a:t>匹配时会调用</a:t>
            </a:r>
            <a:r>
              <a:rPr lang="en-US" altLang="zh-CN" dirty="0" err="1"/>
              <a:t>view.category</a:t>
            </a:r>
            <a:r>
              <a:rPr lang="en-US" altLang="zh-CN" dirty="0"/>
              <a:t>()</a:t>
            </a:r>
            <a:r>
              <a:rPr lang="zh-CN" altLang="en-US" dirty="0"/>
              <a:t>函数</a:t>
            </a:r>
            <a:r>
              <a:rPr lang="en-US" altLang="zh-CN" dirty="0"/>
              <a:t>.</a:t>
            </a:r>
            <a:r>
              <a:rPr lang="zh-CN" altLang="en-US" dirty="0"/>
              <a:t>我们的正则表达式会匹配</a:t>
            </a:r>
            <a:r>
              <a:rPr lang="en-US" altLang="zh-CN" dirty="0"/>
              <a:t>URL</a:t>
            </a:r>
            <a:r>
              <a:rPr lang="zh-CN" altLang="en-US" dirty="0"/>
              <a:t>斜杠前所有的字母数字</a:t>
            </a:r>
            <a:r>
              <a:rPr lang="en-US" altLang="zh-CN" dirty="0"/>
              <a:t>(</a:t>
            </a:r>
            <a:r>
              <a:rPr lang="zh-CN" altLang="en-US" dirty="0"/>
              <a:t>例如 </a:t>
            </a:r>
            <a:r>
              <a:rPr lang="en-US" altLang="zh-CN" dirty="0"/>
              <a:t>a-z, A-Z, </a:t>
            </a:r>
            <a:r>
              <a:rPr lang="zh-CN" altLang="en-US" dirty="0"/>
              <a:t>或者 </a:t>
            </a:r>
            <a:r>
              <a:rPr lang="en-US" altLang="zh-CN" dirty="0"/>
              <a:t>0-9)</a:t>
            </a:r>
            <a:r>
              <a:rPr lang="zh-CN" altLang="en-US" dirty="0"/>
              <a:t>和连字符</a:t>
            </a:r>
            <a:r>
              <a:rPr lang="en-US" altLang="zh-CN" dirty="0"/>
              <a:t>(-).</a:t>
            </a:r>
            <a:r>
              <a:rPr lang="zh-CN" altLang="en-US" dirty="0"/>
              <a:t>然后把这个值作为</a:t>
            </a:r>
            <a:r>
              <a:rPr lang="en-US" altLang="zh-CN" dirty="0" err="1"/>
              <a:t>category_name_slug</a:t>
            </a:r>
            <a:r>
              <a:rPr lang="zh-CN" altLang="en-US" dirty="0"/>
              <a:t>参数传递给</a:t>
            </a:r>
            <a:r>
              <a:rPr lang="en-US" altLang="zh-CN" dirty="0" err="1"/>
              <a:t>views.category</a:t>
            </a:r>
            <a:r>
              <a:rPr lang="en-US" altLang="zh-CN" dirty="0"/>
              <a:t>(),</a:t>
            </a:r>
            <a:r>
              <a:rPr lang="zh-CN" altLang="en-US" dirty="0"/>
              <a:t>这个参数必须在强制的</a:t>
            </a:r>
            <a:r>
              <a:rPr lang="en-US" altLang="zh-CN" dirty="0"/>
              <a:t>request</a:t>
            </a:r>
            <a:r>
              <a:rPr lang="zh-CN" altLang="en-US" dirty="0"/>
              <a:t>参数之后</a:t>
            </a:r>
            <a:r>
              <a:rPr lang="en-US" altLang="zh-CN" dirty="0"/>
              <a:t>.</a:t>
            </a:r>
            <a:endParaRPr lang="zh-CN" altLang="en-US" dirty="0"/>
          </a:p>
        </p:txBody>
      </p:sp>
      <p:sp>
        <p:nvSpPr>
          <p:cNvPr id="3" name="标题 2"/>
          <p:cNvSpPr>
            <a:spLocks noGrp="1"/>
          </p:cNvSpPr>
          <p:nvPr>
            <p:ph type="title"/>
          </p:nvPr>
        </p:nvSpPr>
        <p:spPr/>
        <p:txBody>
          <a:bodyPr/>
          <a:lstStyle/>
          <a:p>
            <a:r>
              <a:rPr lang="zh-CN" altLang="en-US" dirty="0"/>
              <a:t>模型、模板和视图</a:t>
            </a:r>
          </a:p>
        </p:txBody>
      </p:sp>
      <p:sp>
        <p:nvSpPr>
          <p:cNvPr id="4" name="矩形 3"/>
          <p:cNvSpPr/>
          <p:nvPr/>
        </p:nvSpPr>
        <p:spPr>
          <a:xfrm>
            <a:off x="323528" y="2564904"/>
            <a:ext cx="8496944" cy="1754326"/>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 </a:t>
            </a:r>
            <a:r>
              <a:rPr lang="en-US" altLang="zh-CN" i="1" dirty="0"/>
              <a:t># New!</a:t>
            </a:r>
            <a:endParaRPr lang="en-US" altLang="zh-CN" dirty="0" smtClean="0">
              <a:solidFill>
                <a:srgbClr val="333333"/>
              </a:solidFill>
              <a:latin typeface="Menlo"/>
            </a:endParaRPr>
          </a:p>
          <a:p>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622535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8375</Words>
  <Application>Microsoft Office PowerPoint</Application>
  <PresentationFormat>全屏显示(4:3)</PresentationFormat>
  <Paragraphs>929</Paragraphs>
  <Slides>102</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102</vt:i4>
      </vt:variant>
    </vt:vector>
  </HeadingPairs>
  <TitlesOfParts>
    <vt:vector size="118" baseType="lpstr">
      <vt:lpstr>Open Sans Light</vt:lpstr>
      <vt:lpstr>腾祥嘉丽线黑简</vt:lpstr>
      <vt:lpstr>Comic Sans MS</vt:lpstr>
      <vt:lpstr>Source Han Sans Light</vt:lpstr>
      <vt:lpstr>Gill Sans MT</vt:lpstr>
      <vt:lpstr>Arial</vt:lpstr>
      <vt:lpstr>Tahoma</vt:lpstr>
      <vt:lpstr>Calibri</vt:lpstr>
      <vt:lpstr>Menlo</vt:lpstr>
      <vt:lpstr>思源黑体 CN Light</vt:lpstr>
      <vt:lpstr>Times New Roman</vt:lpstr>
      <vt:lpstr>宋体</vt:lpstr>
      <vt:lpstr>Wingdings</vt:lpstr>
      <vt:lpstr>MS PGothic</vt:lpstr>
      <vt:lpstr>Courier New</vt:lpstr>
      <vt:lpstr>Office 主题​​</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Django开发教程(一)</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模板和静态媒体</vt:lpstr>
      <vt:lpstr>Django开发教程(一)</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模型和数据库</vt:lpstr>
      <vt:lpstr>Django开发教程(一)</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lpstr>模型、模板和视图</vt:lpstr>
    </vt:vector>
  </TitlesOfParts>
  <Company>YNU VMC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王津</cp:lastModifiedBy>
  <cp:revision>109</cp:revision>
  <dcterms:created xsi:type="dcterms:W3CDTF">2016-11-29T04:36:55Z</dcterms:created>
  <dcterms:modified xsi:type="dcterms:W3CDTF">2017-04-02T00:58:52Z</dcterms:modified>
</cp:coreProperties>
</file>