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81" r:id="rId4"/>
    <p:sldId id="282" r:id="rId5"/>
    <p:sldId id="283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63" r:id="rId28"/>
    <p:sldId id="264" r:id="rId29"/>
    <p:sldId id="285" r:id="rId30"/>
    <p:sldId id="284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腾祥嘉丽线黑简" panose="02010600030101010101" charset="-122"/>
      <p:regular r:id="rId37"/>
    </p:embeddedFont>
    <p:embeddedFont>
      <p:font typeface="Arial Unicode MS" panose="020B0604020202020204" pitchFamily="34" charset="-122"/>
      <p:regular r:id="rId38"/>
    </p:embeddedFont>
    <p:embeddedFont>
      <p:font typeface="Open Sans Light" panose="020B0604020202020204" charset="0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660"/>
  </p:normalViewPr>
  <p:slideViewPr>
    <p:cSldViewPr>
      <p:cViewPr varScale="1">
        <p:scale>
          <a:sx n="110" d="100"/>
          <a:sy n="110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1B15B-700E-46AB-9A80-FC80413FA20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99B9-9E0A-49C1-824A-C013C701A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0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99B9-9E0A-49C1-824A-C013C701AB2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99B9-9E0A-49C1-824A-C013C701AB2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9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2017/6/2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Django</a:t>
            </a:r>
            <a:r>
              <a:rPr lang="zh-CN" altLang="en-US" dirty="0" smtClean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2017-5-15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 &lt;div class="item"&gt;</a:t>
            </a:r>
          </a:p>
          <a:p>
            <a:r>
              <a:rPr lang="en-US" altLang="zh-CN" dirty="0"/>
              <a:t>      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="..." alt="..."&gt;</a:t>
            </a:r>
          </a:p>
          <a:p>
            <a:r>
              <a:rPr lang="en-US" altLang="zh-CN" dirty="0"/>
              <a:t>      &lt;div class="carousel-caption"&gt;</a:t>
            </a:r>
          </a:p>
          <a:p>
            <a:r>
              <a:rPr lang="en-US" altLang="zh-CN" dirty="0"/>
              <a:t>        ...</a:t>
            </a:r>
          </a:p>
          <a:p>
            <a:r>
              <a:rPr lang="en-US" altLang="zh-CN" dirty="0"/>
              <a:t>      &lt;/div&gt;</a:t>
            </a:r>
          </a:p>
          <a:p>
            <a:r>
              <a:rPr lang="en-US" altLang="zh-CN" dirty="0"/>
              <a:t>    &lt;/div&gt;</a:t>
            </a:r>
          </a:p>
          <a:p>
            <a:r>
              <a:rPr lang="en-US" altLang="zh-CN" dirty="0"/>
              <a:t>    ...</a:t>
            </a:r>
          </a:p>
          <a:p>
            <a:r>
              <a:rPr lang="en-US" altLang="zh-CN" dirty="0"/>
              <a:t>  &lt;/div&gt;</a:t>
            </a:r>
          </a:p>
          <a:p>
            <a:endParaRPr lang="en-US" altLang="zh-CN" dirty="0"/>
          </a:p>
          <a:p>
            <a:r>
              <a:rPr lang="en-US" altLang="zh-CN" dirty="0"/>
              <a:t>  &lt;!-- Controls --&gt;</a:t>
            </a:r>
          </a:p>
          <a:p>
            <a:r>
              <a:rPr lang="en-US" altLang="zh-CN" dirty="0"/>
              <a:t>  &lt;a class="left carousel-control" </a:t>
            </a:r>
            <a:r>
              <a:rPr lang="en-US" altLang="zh-CN" dirty="0" err="1"/>
              <a:t>href</a:t>
            </a:r>
            <a:r>
              <a:rPr lang="en-US" altLang="zh-CN" dirty="0"/>
              <a:t>="#carousel-example-generic" role="button" data-slide="</a:t>
            </a:r>
            <a:r>
              <a:rPr lang="en-US" altLang="zh-CN" dirty="0" err="1"/>
              <a:t>prev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&lt;span class="</a:t>
            </a:r>
            <a:r>
              <a:rPr lang="en-US" altLang="zh-CN" dirty="0" err="1"/>
              <a:t>glyphicon</a:t>
            </a:r>
            <a:r>
              <a:rPr lang="en-US" altLang="zh-CN" dirty="0"/>
              <a:t> </a:t>
            </a:r>
            <a:r>
              <a:rPr lang="en-US" altLang="zh-CN" dirty="0" err="1"/>
              <a:t>glyphicon</a:t>
            </a:r>
            <a:r>
              <a:rPr lang="en-US" altLang="zh-CN" dirty="0"/>
              <a:t>-chevron-left" aria-hidden="true"&gt;&lt;/span&gt;</a:t>
            </a:r>
          </a:p>
          <a:p>
            <a:r>
              <a:rPr lang="en-US" altLang="zh-CN" dirty="0"/>
              <a:t>    &lt;span class="</a:t>
            </a:r>
            <a:r>
              <a:rPr lang="en-US" altLang="zh-CN" dirty="0" err="1"/>
              <a:t>sr</a:t>
            </a:r>
            <a:r>
              <a:rPr lang="en-US" altLang="zh-CN" dirty="0"/>
              <a:t>-only"&gt;Previous&lt;/span&gt;</a:t>
            </a:r>
          </a:p>
          <a:p>
            <a:r>
              <a:rPr lang="en-US" altLang="zh-CN" dirty="0"/>
              <a:t>  &lt;/a&gt;</a:t>
            </a:r>
          </a:p>
          <a:p>
            <a:r>
              <a:rPr lang="en-US" altLang="zh-CN" dirty="0"/>
              <a:t>  &lt;a class="right carousel-control" </a:t>
            </a:r>
            <a:r>
              <a:rPr lang="en-US" altLang="zh-CN" dirty="0" err="1"/>
              <a:t>href</a:t>
            </a:r>
            <a:r>
              <a:rPr lang="en-US" altLang="zh-CN" dirty="0"/>
              <a:t>="#carousel-example-generic" role="button" data-slide="next"&gt;</a:t>
            </a:r>
          </a:p>
          <a:p>
            <a:r>
              <a:rPr lang="en-US" altLang="zh-CN" dirty="0"/>
              <a:t>    &lt;span class="</a:t>
            </a:r>
            <a:r>
              <a:rPr lang="en-US" altLang="zh-CN" dirty="0" err="1"/>
              <a:t>glyphicon</a:t>
            </a:r>
            <a:r>
              <a:rPr lang="en-US" altLang="zh-CN" dirty="0"/>
              <a:t> </a:t>
            </a:r>
            <a:r>
              <a:rPr lang="en-US" altLang="zh-CN" dirty="0" err="1"/>
              <a:t>glyphicon</a:t>
            </a:r>
            <a:r>
              <a:rPr lang="en-US" altLang="zh-CN" dirty="0"/>
              <a:t>-chevron-right" aria-hidden="true"&gt;&lt;/span&gt;</a:t>
            </a:r>
          </a:p>
          <a:p>
            <a:r>
              <a:rPr lang="en-US" altLang="zh-CN" dirty="0"/>
              <a:t>    &lt;span class="</a:t>
            </a:r>
            <a:r>
              <a:rPr lang="en-US" altLang="zh-CN" dirty="0" err="1"/>
              <a:t>sr</a:t>
            </a:r>
            <a:r>
              <a:rPr lang="en-US" altLang="zh-CN" dirty="0"/>
              <a:t>-only"&gt;Next&lt;/span&gt;</a:t>
            </a:r>
          </a:p>
          <a:p>
            <a:r>
              <a:rPr lang="en-US" altLang="zh-CN" dirty="0"/>
              <a:t>  &lt;/a&gt;</a:t>
            </a:r>
          </a:p>
          <a:p>
            <a:r>
              <a:rPr lang="en-US" altLang="zh-CN" dirty="0"/>
              <a:t>&lt;/div&gt;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4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为每个图片新增说明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76" y="1768124"/>
            <a:ext cx="6929015" cy="38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9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&lt;div class="item"&gt;</a:t>
            </a:r>
          </a:p>
          <a:p>
            <a:r>
              <a:rPr lang="en-US" altLang="zh-CN" dirty="0"/>
              <a:t>  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="..." alt="..."&gt;</a:t>
            </a:r>
          </a:p>
          <a:p>
            <a:r>
              <a:rPr lang="en-US" altLang="zh-CN" dirty="0"/>
              <a:t>  &lt;div class="carousel-caption"&gt;</a:t>
            </a:r>
          </a:p>
          <a:p>
            <a:r>
              <a:rPr lang="en-US" altLang="zh-CN" dirty="0"/>
              <a:t>    &lt;h3&gt;...&lt;/h3&gt;</a:t>
            </a:r>
          </a:p>
          <a:p>
            <a:r>
              <a:rPr lang="en-US" altLang="zh-CN" dirty="0"/>
              <a:t>    &lt;p&gt;...&lt;/p&gt;</a:t>
            </a:r>
          </a:p>
          <a:p>
            <a:r>
              <a:rPr lang="en-US" altLang="zh-CN" dirty="0"/>
              <a:t>  &lt;/div&gt;</a:t>
            </a:r>
          </a:p>
          <a:p>
            <a:r>
              <a:rPr lang="en-US" altLang="zh-CN" dirty="0"/>
              <a:t>&lt;/div&gt;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27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页面特效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部署项目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/>
              <a:t>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8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对项目进行测试是一个很好的习惯</a:t>
            </a:r>
            <a:r>
              <a:rPr lang="en-US" altLang="zh-CN" dirty="0"/>
              <a:t>.</a:t>
            </a:r>
            <a:r>
              <a:rPr lang="zh-CN" altLang="en-US" dirty="0"/>
              <a:t>许多软件工程师专门负责编写测试来确保软件的健壮性</a:t>
            </a:r>
            <a:r>
              <a:rPr lang="en-US" altLang="zh-CN" dirty="0"/>
              <a:t>.</a:t>
            </a:r>
            <a:r>
              <a:rPr lang="zh-CN" altLang="en-US" dirty="0"/>
              <a:t>当然</a:t>
            </a:r>
            <a:r>
              <a:rPr lang="en-US" altLang="zh-CN" dirty="0"/>
              <a:t>,</a:t>
            </a:r>
            <a:r>
              <a:rPr lang="zh-CN" altLang="en-US" dirty="0"/>
              <a:t>大多数时候要么是没有时间写</a:t>
            </a:r>
            <a:r>
              <a:rPr lang="en-US" altLang="zh-CN" dirty="0"/>
              <a:t>,</a:t>
            </a:r>
            <a:r>
              <a:rPr lang="zh-CN" altLang="en-US" dirty="0"/>
              <a:t>要么是对自己的代码很有自信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Django Tutorial,</a:t>
            </a:r>
            <a:r>
              <a:rPr lang="zh-CN" altLang="en-US" dirty="0"/>
              <a:t>有许多原因让我们写测试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测试将会节省时间</a:t>
            </a:r>
            <a:r>
              <a:rPr lang="en-US" altLang="zh-CN" dirty="0"/>
              <a:t>: </a:t>
            </a:r>
            <a:r>
              <a:rPr lang="zh-CN" altLang="en-US" dirty="0"/>
              <a:t>一个复杂的系统如果进行改动你不知道会在什么地方发生错误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测试不仅能发现问题</a:t>
            </a:r>
            <a:r>
              <a:rPr lang="en-US" altLang="zh-CN" dirty="0"/>
              <a:t>,</a:t>
            </a:r>
            <a:r>
              <a:rPr lang="zh-CN" altLang="en-US" dirty="0"/>
              <a:t>而且能防止问题出现</a:t>
            </a:r>
            <a:r>
              <a:rPr lang="en-US" altLang="zh-CN" dirty="0"/>
              <a:t>: </a:t>
            </a:r>
            <a:r>
              <a:rPr lang="zh-CN" altLang="en-US" dirty="0"/>
              <a:t>测试可以展示代码里哪里没符合预期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测试使你的代码更漂亮</a:t>
            </a:r>
            <a:r>
              <a:rPr lang="en-US" altLang="zh-CN" dirty="0"/>
              <a:t>:"</a:t>
            </a:r>
            <a:r>
              <a:rPr lang="zh-CN" altLang="en-US" dirty="0"/>
              <a:t>没有测试的代码是设计的失败</a:t>
            </a:r>
            <a:r>
              <a:rPr lang="en-US" altLang="zh-CN" dirty="0"/>
              <a:t>",Jacob Kaplan-Moss,</a:t>
            </a:r>
            <a:r>
              <a:rPr lang="zh-CN" altLang="en-US" dirty="0"/>
              <a:t>一个</a:t>
            </a:r>
            <a:r>
              <a:rPr lang="en-US" altLang="zh-CN" dirty="0"/>
              <a:t>Django</a:t>
            </a:r>
            <a:r>
              <a:rPr lang="zh-CN" altLang="en-US" dirty="0"/>
              <a:t>开发者说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测试帮助团队合作</a:t>
            </a:r>
            <a:r>
              <a:rPr lang="en-US" altLang="zh-CN" dirty="0"/>
              <a:t>: </a:t>
            </a:r>
            <a:r>
              <a:rPr lang="zh-CN" altLang="en-US" dirty="0"/>
              <a:t>它能确保团队不会轻易的破坏代码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55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通过</a:t>
            </a:r>
            <a:r>
              <a:rPr lang="en-US" altLang="zh-CN" dirty="0" err="1"/>
              <a:t>Pyhton</a:t>
            </a:r>
            <a:r>
              <a:rPr lang="zh-CN" altLang="en-US" dirty="0"/>
              <a:t>教程 </a:t>
            </a:r>
            <a:r>
              <a:rPr lang="en-US" altLang="zh-CN" dirty="0"/>
              <a:t>http://docs.python-guide.org/en/latest/writing/tests/ ,</a:t>
            </a:r>
            <a:r>
              <a:rPr lang="zh-CN" altLang="en-US" dirty="0"/>
              <a:t>当你写测试的时候需要遵循许多规则</a:t>
            </a:r>
            <a:r>
              <a:rPr lang="en-US" altLang="zh-CN" dirty="0"/>
              <a:t>.</a:t>
            </a:r>
            <a:r>
              <a:rPr lang="zh-CN" altLang="en-US" dirty="0"/>
              <a:t>下面是一些主要规则</a:t>
            </a:r>
            <a:r>
              <a:rPr lang="en-US" altLang="zh-CN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测试注重小功能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测试有明确的目的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测试是独立的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在你完成代码</a:t>
            </a:r>
            <a:r>
              <a:rPr lang="en-US" altLang="zh-CN" dirty="0"/>
              <a:t>,</a:t>
            </a:r>
            <a:r>
              <a:rPr lang="zh-CN" altLang="en-US" dirty="0"/>
              <a:t>提交代码之前运行测试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测试代码发布时最好有一个钩子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在测试中使用长的描述性的名字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53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26368" y="1068823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运行测试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在建立</a:t>
            </a:r>
            <a:r>
              <a:rPr lang="en-US" altLang="zh-CN" dirty="0"/>
              <a:t>Django</a:t>
            </a:r>
            <a:r>
              <a:rPr lang="zh-CN" altLang="en-US" dirty="0"/>
              <a:t>应用时就已经有了测试</a:t>
            </a:r>
            <a:r>
              <a:rPr lang="en-US" altLang="zh-CN" dirty="0"/>
              <a:t>.</a:t>
            </a:r>
            <a:r>
              <a:rPr lang="zh-CN" altLang="en-US" dirty="0"/>
              <a:t>你可以用</a:t>
            </a:r>
            <a:r>
              <a:rPr lang="zh-CN" altLang="en-US" dirty="0" smtClean="0"/>
              <a:t>下面的命令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6368" y="1988840"/>
            <a:ext cx="839410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$ python manage.py </a:t>
            </a:r>
            <a:r>
              <a:rPr lang="en-US" altLang="zh-CN" sz="1600" dirty="0">
                <a:solidFill>
                  <a:srgbClr val="0086B3"/>
                </a:solidFill>
                <a:latin typeface="Menlo"/>
              </a:rPr>
              <a:t>test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6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Creating </a:t>
            </a:r>
            <a:r>
              <a:rPr lang="en-US" altLang="zh-CN" sz="1600" dirty="0">
                <a:solidFill>
                  <a:srgbClr val="0086B3"/>
                </a:solidFill>
                <a:latin typeface="Menlo"/>
              </a:rPr>
              <a:t>test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database </a:t>
            </a:r>
            <a:r>
              <a:rPr lang="en-US" altLang="zh-CN" sz="1600" b="1" dirty="0">
                <a:solidFill>
                  <a:srgbClr val="333333"/>
                </a:solidFill>
                <a:latin typeface="Menlo"/>
              </a:rPr>
              <a:t>for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>
                <a:solidFill>
                  <a:srgbClr val="0086B3"/>
                </a:solidFill>
                <a:latin typeface="Menlo"/>
              </a:rPr>
              <a:t>alias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>
                <a:solidFill>
                  <a:srgbClr val="DD1144"/>
                </a:solidFill>
                <a:latin typeface="Menlo"/>
              </a:rPr>
              <a:t>'default'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...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6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---------------------------------------------------------------------- 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Ran </a:t>
            </a:r>
            <a:r>
              <a:rPr lang="en-US" altLang="zh-CN" sz="1600" dirty="0">
                <a:solidFill>
                  <a:srgbClr val="008080"/>
                </a:solidFill>
                <a:latin typeface="Menlo"/>
              </a:rPr>
              <a:t>0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tests </a:t>
            </a:r>
            <a:r>
              <a:rPr lang="en-US" altLang="zh-CN" sz="1600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Menlo"/>
              </a:rPr>
              <a:t>0.000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s </a:t>
            </a:r>
            <a:endParaRPr lang="en-US" altLang="zh-CN" sz="16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6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OK </a:t>
            </a:r>
          </a:p>
          <a:p>
            <a:r>
              <a:rPr lang="en-US" altLang="zh-CN" sz="1600" dirty="0" smtClean="0">
                <a:solidFill>
                  <a:srgbClr val="333333"/>
                </a:solidFill>
                <a:latin typeface="Menlo"/>
              </a:rPr>
              <a:t>Destroying </a:t>
            </a:r>
            <a:r>
              <a:rPr lang="en-US" altLang="zh-CN" sz="1600" dirty="0">
                <a:solidFill>
                  <a:srgbClr val="0086B3"/>
                </a:solidFill>
                <a:latin typeface="Menlo"/>
              </a:rPr>
              <a:t>test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database </a:t>
            </a:r>
            <a:r>
              <a:rPr lang="en-US" altLang="zh-CN" sz="1600" b="1" dirty="0">
                <a:solidFill>
                  <a:srgbClr val="333333"/>
                </a:solidFill>
                <a:latin typeface="Menlo"/>
              </a:rPr>
              <a:t>for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>
                <a:solidFill>
                  <a:srgbClr val="0086B3"/>
                </a:solidFill>
                <a:latin typeface="Menlo"/>
              </a:rPr>
              <a:t>alias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600" dirty="0">
                <a:solidFill>
                  <a:srgbClr val="DD1144"/>
                </a:solidFill>
                <a:latin typeface="Menlo"/>
              </a:rPr>
              <a:t>'default'</a:t>
            </a:r>
            <a:r>
              <a:rPr lang="en-US" altLang="zh-CN" sz="1600" dirty="0">
                <a:solidFill>
                  <a:srgbClr val="333333"/>
                </a:solidFill>
                <a:latin typeface="Menlo"/>
              </a:rPr>
              <a:t>...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92696" y="4509295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这个命令将会对</a:t>
            </a:r>
            <a:r>
              <a:rPr lang="en-US" altLang="zh-CN" dirty="0" err="1"/>
              <a:t>Rango</a:t>
            </a:r>
            <a:r>
              <a:rPr lang="zh-CN" altLang="en-US" dirty="0"/>
              <a:t>应用进行测试</a:t>
            </a:r>
            <a:r>
              <a:rPr lang="en-US" altLang="zh-CN" dirty="0"/>
              <a:t>.</a:t>
            </a:r>
            <a:r>
              <a:rPr lang="zh-CN" altLang="en-US" dirty="0"/>
              <a:t>现在什么事都没有发生</a:t>
            </a:r>
            <a:r>
              <a:rPr lang="en-US" altLang="zh-CN" dirty="0"/>
              <a:t>.</a:t>
            </a:r>
            <a:r>
              <a:rPr lang="zh-CN" altLang="en-US" dirty="0"/>
              <a:t>是因为</a:t>
            </a:r>
            <a:r>
              <a:rPr lang="en-US" altLang="zh-CN" dirty="0"/>
              <a:t>rango/tests.py</a:t>
            </a:r>
            <a:r>
              <a:rPr lang="zh-CN" altLang="en-US" dirty="0"/>
              <a:t>只包含了导入语句</a:t>
            </a:r>
            <a:r>
              <a:rPr lang="en-US" altLang="zh-CN" dirty="0"/>
              <a:t>.</a:t>
            </a:r>
            <a:r>
              <a:rPr lang="zh-CN" altLang="en-US" dirty="0"/>
              <a:t>每次你创建一个应用</a:t>
            </a:r>
            <a:r>
              <a:rPr lang="en-US" altLang="zh-CN" dirty="0"/>
              <a:t>,Django</a:t>
            </a:r>
            <a:r>
              <a:rPr lang="zh-CN" altLang="en-US" dirty="0"/>
              <a:t>都会自动的创建一个</a:t>
            </a:r>
            <a:r>
              <a:rPr lang="en-US" altLang="zh-CN" dirty="0"/>
              <a:t>test</a:t>
            </a:r>
            <a:r>
              <a:rPr lang="zh-CN" altLang="en-US" dirty="0"/>
              <a:t>文件来鼓励你写测试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这个输出提到了一个叫</a:t>
            </a:r>
            <a:r>
              <a:rPr lang="en-US" altLang="zh-CN" dirty="0"/>
              <a:t>default</a:t>
            </a:r>
            <a:r>
              <a:rPr lang="zh-CN" altLang="en-US" dirty="0"/>
              <a:t>的数据库</a:t>
            </a:r>
            <a:r>
              <a:rPr lang="en-US" altLang="zh-CN" dirty="0"/>
              <a:t>,</a:t>
            </a:r>
            <a:r>
              <a:rPr lang="zh-CN" altLang="en-US" dirty="0"/>
              <a:t>当你运行测试的时候</a:t>
            </a:r>
            <a:r>
              <a:rPr lang="en-US" altLang="zh-CN" dirty="0"/>
              <a:t>,</a:t>
            </a:r>
            <a:r>
              <a:rPr lang="zh-CN" altLang="en-US" dirty="0"/>
              <a:t>会建立一个临时的数据库</a:t>
            </a:r>
            <a:r>
              <a:rPr lang="en-US" altLang="zh-CN" dirty="0"/>
              <a:t>,</a:t>
            </a:r>
            <a:r>
              <a:rPr lang="zh-CN" altLang="en-US" dirty="0"/>
              <a:t>你的测试都会运行在它之上</a:t>
            </a:r>
            <a:r>
              <a:rPr lang="en-US" altLang="zh-CN" dirty="0"/>
              <a:t>.</a:t>
            </a:r>
            <a:r>
              <a:rPr lang="zh-CN" altLang="en-US" dirty="0"/>
              <a:t>这样的话测试就和你现有的数据库进行分离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19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7544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测试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好了</a:t>
            </a:r>
            <a:r>
              <a:rPr lang="en-US" altLang="zh-CN" dirty="0"/>
              <a:t>,</a:t>
            </a:r>
            <a:r>
              <a:rPr lang="zh-CN" altLang="en-US" dirty="0"/>
              <a:t>让我们建立一个测试</a:t>
            </a:r>
            <a:r>
              <a:rPr lang="en-US" altLang="zh-CN" dirty="0"/>
              <a:t>.</a:t>
            </a:r>
            <a:r>
              <a:rPr lang="zh-CN" altLang="en-US" dirty="0"/>
              <a:t>在目录模型</a:t>
            </a:r>
            <a:r>
              <a:rPr lang="en-US" altLang="zh-CN" dirty="0"/>
              <a:t>,</a:t>
            </a:r>
            <a:r>
              <a:rPr lang="zh-CN" altLang="en-US" dirty="0"/>
              <a:t>我们希望浏览数不会出现负数</a:t>
            </a:r>
            <a:r>
              <a:rPr lang="en-US" altLang="zh-CN" dirty="0"/>
              <a:t>,</a:t>
            </a:r>
            <a:r>
              <a:rPr lang="zh-CN" altLang="en-US" dirty="0"/>
              <a:t>因为浏览数永远不会又负数</a:t>
            </a:r>
            <a:r>
              <a:rPr lang="en-US" altLang="zh-CN" dirty="0"/>
              <a:t>.</a:t>
            </a:r>
            <a:r>
              <a:rPr lang="zh-CN" altLang="en-US" dirty="0"/>
              <a:t>为了创建一个测试我们需要在</a:t>
            </a:r>
            <a:r>
              <a:rPr lang="en-US" altLang="zh-CN" dirty="0"/>
              <a:t>rango/tests.py</a:t>
            </a:r>
            <a:r>
              <a:rPr lang="zh-CN" altLang="en-US" dirty="0"/>
              <a:t>里添加如下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2708920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django.test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TestCase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rango.models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Category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b="1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err="1">
                <a:solidFill>
                  <a:srgbClr val="445588"/>
                </a:solidFill>
                <a:latin typeface="Menlo"/>
              </a:rPr>
              <a:t>CategoryMethodTests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TestCase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b="1" dirty="0" err="1" smtClean="0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  <a:latin typeface="Menlo"/>
              </a:rPr>
              <a:t>test_ensure_views_are_positive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(self):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"""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ensure_views_are_positive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should results True for categories where views are zero or positive </a:t>
            </a:r>
            <a:endParaRPr lang="en-US" altLang="zh-CN" dirty="0" smtClean="0">
              <a:solidFill>
                <a:srgbClr val="DD1144"/>
              </a:solidFill>
              <a:latin typeface="Menlo"/>
            </a:endParaRPr>
          </a:p>
          <a:p>
            <a:r>
              <a:rPr lang="en-US" altLang="zh-CN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   """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cat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Category(name=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test'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,views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=-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likes=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cat.save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self.assertEqual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((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cat.views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&gt;=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),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True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12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如果你从来没有写过测试</a:t>
            </a:r>
            <a:r>
              <a:rPr lang="en-US" altLang="zh-CN" dirty="0"/>
              <a:t>,</a:t>
            </a:r>
            <a:r>
              <a:rPr lang="zh-CN" altLang="en-US" dirty="0"/>
              <a:t>必须注意首先继承自</a:t>
            </a:r>
            <a:r>
              <a:rPr lang="en-US" altLang="zh-CN" dirty="0" err="1"/>
              <a:t>TestCase</a:t>
            </a:r>
            <a:r>
              <a:rPr lang="en-US" altLang="zh-CN" dirty="0"/>
              <a:t>.</a:t>
            </a:r>
            <a:r>
              <a:rPr lang="zh-CN" altLang="en-US" dirty="0"/>
              <a:t>在这个类中的方法同样遵循一个习惯就是所有的测试都是以</a:t>
            </a:r>
            <a:r>
              <a:rPr lang="en-US" altLang="zh-CN" dirty="0"/>
              <a:t>test_</a:t>
            </a:r>
            <a:r>
              <a:rPr lang="zh-CN" altLang="en-US" dirty="0"/>
              <a:t>开头的</a:t>
            </a:r>
            <a:r>
              <a:rPr lang="en-US" altLang="zh-CN" dirty="0"/>
              <a:t>,</a:t>
            </a:r>
            <a:r>
              <a:rPr lang="zh-CN" altLang="en-US" dirty="0"/>
              <a:t>它们同时包含一些</a:t>
            </a:r>
            <a:r>
              <a:rPr lang="en-US" altLang="zh-CN" dirty="0"/>
              <a:t>assertion.</a:t>
            </a:r>
            <a:r>
              <a:rPr lang="zh-CN" altLang="en-US" dirty="0"/>
              <a:t>这里我们用</a:t>
            </a:r>
            <a:r>
              <a:rPr lang="en-US" altLang="zh-CN" dirty="0" err="1"/>
              <a:t>assertEqual</a:t>
            </a:r>
            <a:r>
              <a:rPr lang="zh-CN" altLang="en-US" dirty="0"/>
              <a:t>方法检查数值是否相等</a:t>
            </a:r>
            <a:r>
              <a:rPr lang="en-US" altLang="zh-CN" dirty="0"/>
              <a:t>,</a:t>
            </a:r>
            <a:r>
              <a:rPr lang="zh-CN" altLang="en-US" dirty="0"/>
              <a:t>但是其他种类的断言也可以使用</a:t>
            </a:r>
            <a:r>
              <a:rPr lang="en-US" altLang="zh-CN" dirty="0"/>
              <a:t>.</a:t>
            </a:r>
            <a:r>
              <a:rPr lang="zh-CN" altLang="en-US" dirty="0"/>
              <a:t>参见</a:t>
            </a:r>
            <a:r>
              <a:rPr lang="en-US" altLang="zh-CN" dirty="0"/>
              <a:t>Python</a:t>
            </a:r>
            <a:r>
              <a:rPr lang="zh-CN" altLang="en-US" dirty="0"/>
              <a:t>单元测试文档</a:t>
            </a:r>
            <a:r>
              <a:rPr lang="en-US" altLang="zh-CN" dirty="0"/>
              <a:t>, https://docs.python.org/2/library/unittest.html (</a:t>
            </a:r>
            <a:r>
              <a:rPr lang="zh-CN" altLang="en-US" dirty="0"/>
              <a:t>例如</a:t>
            </a:r>
            <a:r>
              <a:rPr lang="en-US" altLang="zh-CN" dirty="0"/>
              <a:t>,</a:t>
            </a:r>
            <a:r>
              <a:rPr lang="en-US" altLang="zh-CN" dirty="0" err="1"/>
              <a:t>assertItemsEqual</a:t>
            </a:r>
            <a:r>
              <a:rPr lang="en-US" altLang="zh-CN" dirty="0"/>
              <a:t>, </a:t>
            </a:r>
            <a:r>
              <a:rPr lang="en-US" altLang="zh-CN" dirty="0" err="1"/>
              <a:t>assertListEqual</a:t>
            </a:r>
            <a:r>
              <a:rPr lang="en-US" altLang="zh-CN" dirty="0"/>
              <a:t>, </a:t>
            </a:r>
            <a:r>
              <a:rPr lang="en-US" altLang="zh-CN" dirty="0" err="1"/>
              <a:t>assertDictEqual</a:t>
            </a:r>
            <a:r>
              <a:rPr lang="zh-CN" altLang="en-US" dirty="0"/>
              <a:t>等等</a:t>
            </a:r>
            <a:r>
              <a:rPr lang="en-US" altLang="zh-CN" dirty="0"/>
              <a:t>).Django</a:t>
            </a:r>
            <a:r>
              <a:rPr lang="zh-CN" altLang="en-US" dirty="0"/>
              <a:t>的测试机制是和</a:t>
            </a:r>
            <a:r>
              <a:rPr lang="en-US" altLang="zh-CN" dirty="0"/>
              <a:t>Python</a:t>
            </a:r>
            <a:r>
              <a:rPr lang="zh-CN" altLang="en-US" dirty="0"/>
              <a:t>的分离的</a:t>
            </a:r>
            <a:r>
              <a:rPr lang="en-US" altLang="zh-CN" dirty="0"/>
              <a:t>,</a:t>
            </a:r>
            <a:r>
              <a:rPr lang="zh-CN" altLang="en-US" dirty="0"/>
              <a:t>但是仍然提供了一些其他的断言和测试用例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现在让我们来运行测试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5229200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$ python manage.py </a:t>
            </a:r>
            <a:r>
              <a:rPr lang="en-US" altLang="zh-CN" dirty="0">
                <a:solidFill>
                  <a:srgbClr val="0086B3"/>
                </a:solidFill>
                <a:latin typeface="Menlo"/>
              </a:rPr>
              <a:t>test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45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20" y="980728"/>
            <a:ext cx="8078327" cy="338184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4434583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可以看到测试失败</a:t>
            </a:r>
            <a:r>
              <a:rPr lang="en-US" altLang="zh-CN" dirty="0"/>
              <a:t>.</a:t>
            </a:r>
            <a:r>
              <a:rPr lang="zh-CN" altLang="en-US" dirty="0"/>
              <a:t>这是因为模型没有检测这个值是否小于</a:t>
            </a:r>
            <a:r>
              <a:rPr lang="en-US" altLang="zh-CN" dirty="0"/>
              <a:t>0.</a:t>
            </a:r>
            <a:r>
              <a:rPr lang="zh-CN" altLang="en-US" dirty="0"/>
              <a:t>为了确保小于</a:t>
            </a:r>
            <a:r>
              <a:rPr lang="en-US" altLang="zh-CN" dirty="0"/>
              <a:t>0</a:t>
            </a:r>
            <a:r>
              <a:rPr lang="zh-CN" altLang="en-US" dirty="0"/>
              <a:t>我们需要修改模型</a:t>
            </a:r>
            <a:r>
              <a:rPr lang="en-US" altLang="zh-CN" dirty="0"/>
              <a:t>.</a:t>
            </a:r>
            <a:r>
              <a:rPr lang="zh-CN" altLang="en-US" dirty="0"/>
              <a:t>我们需要修改目录模型中</a:t>
            </a:r>
            <a:r>
              <a:rPr lang="en-US" altLang="zh-CN" dirty="0"/>
              <a:t>save()</a:t>
            </a:r>
            <a:r>
              <a:rPr lang="zh-CN" altLang="en-US" dirty="0"/>
              <a:t>方法中的代码</a:t>
            </a:r>
            <a:r>
              <a:rPr lang="en-US" altLang="zh-CN" dirty="0"/>
              <a:t>,</a:t>
            </a:r>
            <a:r>
              <a:rPr lang="zh-CN" altLang="en-US" dirty="0"/>
              <a:t>它会检查浏览数并且修正它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43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 smtClean="0"/>
              <a:t>页面特效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部署项目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/>
              <a:t>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修改完毕你可以运行试试看是否通过</a:t>
            </a:r>
            <a:r>
              <a:rPr lang="en-US" altLang="zh-CN" dirty="0"/>
              <a:t>,</a:t>
            </a:r>
            <a:r>
              <a:rPr lang="zh-CN" altLang="en-US" dirty="0"/>
              <a:t>如果没有再试试看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让我们添加另一个测试</a:t>
            </a:r>
            <a:r>
              <a:rPr lang="en-US" altLang="zh-CN" dirty="0"/>
              <a:t>,</a:t>
            </a:r>
            <a:r>
              <a:rPr lang="zh-CN" altLang="en-US" dirty="0"/>
              <a:t>确保合适的</a:t>
            </a:r>
            <a:r>
              <a:rPr lang="en-US" altLang="zh-CN" dirty="0"/>
              <a:t>slug</a:t>
            </a:r>
            <a:r>
              <a:rPr lang="zh-CN" altLang="en-US" dirty="0"/>
              <a:t>行被创建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/>
              <a:t>rango/tests.py</a:t>
            </a:r>
            <a:r>
              <a:rPr lang="zh-CN" altLang="en-US" dirty="0"/>
              <a:t>添加如下代码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2708920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  <a:latin typeface="Menlo"/>
              </a:rPr>
              <a:t>test_slug_line_creation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(self):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"""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slug_line_creation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checks to make sure that when we add a category an appropriate slug line is created i.e. "Random Category String" -&gt; "random-category-string" </a:t>
            </a:r>
            <a:endParaRPr lang="en-US" altLang="zh-CN" dirty="0" smtClean="0">
              <a:solidFill>
                <a:srgbClr val="DD1144"/>
              </a:solidFill>
              <a:latin typeface="Menlo"/>
            </a:endParaRPr>
          </a:p>
          <a:p>
            <a:r>
              <a:rPr lang="en-US" altLang="zh-CN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   """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cat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cat(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'Random Category String'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cat.save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self.assertEqual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 err="1" smtClean="0">
                <a:solidFill>
                  <a:srgbClr val="333333"/>
                </a:solidFill>
                <a:latin typeface="Menlo"/>
              </a:rPr>
              <a:t>cat.slug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'random-category-string'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738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测试视图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到目前为止我们已经编写了确保模型数据完整的测试</a:t>
            </a:r>
            <a:r>
              <a:rPr lang="en-US" altLang="zh-CN" dirty="0"/>
              <a:t>.Django</a:t>
            </a:r>
            <a:r>
              <a:rPr lang="zh-CN" altLang="en-US" dirty="0"/>
              <a:t>还提供了测试视图的测试机制</a:t>
            </a:r>
            <a:r>
              <a:rPr lang="en-US" altLang="zh-CN" dirty="0"/>
              <a:t>.</a:t>
            </a:r>
            <a:r>
              <a:rPr lang="zh-CN" altLang="en-US" dirty="0"/>
              <a:t>它会模仿一个内部的客户端并通过</a:t>
            </a:r>
            <a:r>
              <a:rPr lang="en-US" altLang="zh-CN" dirty="0"/>
              <a:t>url</a:t>
            </a:r>
            <a:r>
              <a:rPr lang="zh-CN" altLang="en-US" dirty="0"/>
              <a:t>请求</a:t>
            </a:r>
            <a:r>
              <a:rPr lang="en-US" altLang="zh-CN" dirty="0"/>
              <a:t>Django</a:t>
            </a:r>
            <a:r>
              <a:rPr lang="zh-CN" altLang="en-US" dirty="0"/>
              <a:t>视图</a:t>
            </a:r>
            <a:r>
              <a:rPr lang="en-US" altLang="zh-CN" dirty="0"/>
              <a:t>.</a:t>
            </a:r>
            <a:r>
              <a:rPr lang="zh-CN" altLang="en-US" dirty="0"/>
              <a:t>在这个测试中你可以得到响应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html)</a:t>
            </a:r>
            <a:r>
              <a:rPr lang="zh-CN" altLang="en-US" dirty="0"/>
              <a:t>和上下文字典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让我们创建一个测试当目录模型为空时</a:t>
            </a:r>
            <a:r>
              <a:rPr lang="en-US" altLang="zh-CN" dirty="0"/>
              <a:t>,</a:t>
            </a:r>
            <a:r>
              <a:rPr lang="zh-CN" altLang="en-US" dirty="0"/>
              <a:t>首页会不会出现</a:t>
            </a:r>
            <a:r>
              <a:rPr lang="en-US" altLang="zh-CN" dirty="0"/>
              <a:t>There are no categories present.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3" y="4149080"/>
            <a:ext cx="808785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5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首先</a:t>
            </a:r>
            <a:r>
              <a:rPr lang="en-US" altLang="zh-CN" dirty="0"/>
              <a:t>,</a:t>
            </a:r>
            <a:r>
              <a:rPr lang="en-US" altLang="zh-CN" dirty="0" err="1"/>
              <a:t>DjangoTestCase</a:t>
            </a:r>
            <a:r>
              <a:rPr lang="zh-CN" altLang="en-US" dirty="0"/>
              <a:t>会活的一个</a:t>
            </a:r>
            <a:r>
              <a:rPr lang="en-US" altLang="zh-CN" dirty="0"/>
              <a:t>client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zh-CN" altLang="en-US" dirty="0"/>
              <a:t>它可以发送请求</a:t>
            </a:r>
            <a:r>
              <a:rPr lang="en-US" altLang="zh-CN" dirty="0"/>
              <a:t>.</a:t>
            </a:r>
            <a:r>
              <a:rPr lang="zh-CN" altLang="en-US" dirty="0"/>
              <a:t>这里它使用</a:t>
            </a:r>
            <a:r>
              <a:rPr lang="en-US" altLang="zh-CN" dirty="0"/>
              <a:t>reverse</a:t>
            </a:r>
            <a:r>
              <a:rPr lang="zh-CN" altLang="en-US" dirty="0"/>
              <a:t>函数来查找</a:t>
            </a:r>
            <a:r>
              <a:rPr lang="en-US" altLang="zh-CN" dirty="0"/>
              <a:t>index</a:t>
            </a:r>
            <a:r>
              <a:rPr lang="zh-CN" altLang="en-US" dirty="0"/>
              <a:t>页</a:t>
            </a:r>
            <a:r>
              <a:rPr lang="en-US" altLang="zh-CN" dirty="0"/>
              <a:t>.</a:t>
            </a:r>
            <a:r>
              <a:rPr lang="zh-CN" altLang="en-US" dirty="0"/>
              <a:t>然后它会获取页面病保存在</a:t>
            </a:r>
            <a:r>
              <a:rPr lang="en-US" altLang="zh-CN" dirty="0"/>
              <a:t>response</a:t>
            </a:r>
            <a:r>
              <a:rPr lang="zh-CN" altLang="en-US" dirty="0"/>
              <a:t>里</a:t>
            </a:r>
            <a:r>
              <a:rPr lang="en-US" altLang="zh-CN" dirty="0"/>
              <a:t>.</a:t>
            </a:r>
            <a:r>
              <a:rPr lang="zh-CN" altLang="en-US" dirty="0"/>
              <a:t>然后测试会检查下面的内容</a:t>
            </a:r>
            <a:r>
              <a:rPr lang="en-US" altLang="zh-CN" dirty="0"/>
              <a:t>:</a:t>
            </a:r>
            <a:r>
              <a:rPr lang="zh-CN" altLang="en-US" dirty="0"/>
              <a:t>页面加载成了吗</a:t>
            </a:r>
            <a:r>
              <a:rPr lang="en-US" altLang="zh-CN" dirty="0"/>
              <a:t>?html</a:t>
            </a:r>
            <a:r>
              <a:rPr lang="zh-CN" altLang="en-US" dirty="0"/>
              <a:t>里是否包含</a:t>
            </a:r>
            <a:r>
              <a:rPr lang="en-US" altLang="zh-CN" dirty="0"/>
              <a:t>"There are no categories present.",</a:t>
            </a:r>
            <a:r>
              <a:rPr lang="zh-CN" altLang="en-US" dirty="0"/>
              <a:t>上下文字典是否为空</a:t>
            </a:r>
            <a:r>
              <a:rPr lang="en-US" altLang="zh-CN" dirty="0"/>
              <a:t>.</a:t>
            </a:r>
            <a:r>
              <a:rPr lang="zh-CN" altLang="en-US" dirty="0"/>
              <a:t>重新调用你的测试尝试一下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现在让我们检查一下目录页面得到的结果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" y="3697461"/>
            <a:ext cx="806880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55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然后增加另一个方法</a:t>
            </a:r>
            <a:r>
              <a:rPr lang="en-US" altLang="zh-CN" dirty="0"/>
              <a:t>class </a:t>
            </a:r>
            <a:r>
              <a:rPr lang="en-US" altLang="zh-CN" dirty="0" err="1"/>
              <a:t>IndexViewTests</a:t>
            </a:r>
            <a:r>
              <a:rPr lang="en-US" altLang="zh-CN" dirty="0"/>
              <a:t>(</a:t>
            </a:r>
            <a:r>
              <a:rPr lang="en-US" altLang="zh-CN" dirty="0" err="1"/>
              <a:t>TestCase</a:t>
            </a:r>
            <a:r>
              <a:rPr lang="en-US" altLang="zh-CN" dirty="0" smtClean="0"/>
              <a:t>):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在这个测试里</a:t>
            </a:r>
            <a:r>
              <a:rPr lang="en-US" altLang="zh-CN" dirty="0"/>
              <a:t>,</a:t>
            </a:r>
            <a:r>
              <a:rPr lang="zh-CN" altLang="en-US" dirty="0"/>
              <a:t>我们在数据库里增加了</a:t>
            </a:r>
            <a:r>
              <a:rPr lang="en-US" altLang="zh-CN" dirty="0"/>
              <a:t>4</a:t>
            </a:r>
            <a:r>
              <a:rPr lang="zh-CN" altLang="en-US" dirty="0"/>
              <a:t>个目录</a:t>
            </a:r>
            <a:r>
              <a:rPr lang="en-US" altLang="zh-CN" dirty="0"/>
              <a:t>,</a:t>
            </a:r>
            <a:r>
              <a:rPr lang="zh-CN" altLang="en-US" dirty="0"/>
              <a:t>并且检查页面是否加载</a:t>
            </a:r>
            <a:r>
              <a:rPr lang="en-US" altLang="zh-CN" dirty="0"/>
              <a:t>,</a:t>
            </a:r>
            <a:r>
              <a:rPr lang="zh-CN" altLang="en-US" dirty="0"/>
              <a:t>文本内容是否包含</a:t>
            </a:r>
            <a:r>
              <a:rPr lang="en-US" altLang="zh-CN" dirty="0" err="1"/>
              <a:t>tmp</a:t>
            </a:r>
            <a:r>
              <a:rPr lang="en-US" altLang="zh-CN" dirty="0"/>
              <a:t> test temp,</a:t>
            </a:r>
            <a:r>
              <a:rPr lang="zh-CN" altLang="en-US" dirty="0"/>
              <a:t>目录数量是否等于</a:t>
            </a:r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2" y="1772816"/>
            <a:ext cx="8059275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94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覆盖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代码覆盖测试将会检查你的代码有多少被测试到了</a:t>
            </a:r>
            <a:r>
              <a:rPr lang="en-US" altLang="zh-CN" dirty="0"/>
              <a:t>,</a:t>
            </a:r>
            <a:r>
              <a:rPr lang="zh-CN" altLang="en-US" dirty="0"/>
              <a:t>并且得到你的代码有多少通过了测试</a:t>
            </a:r>
            <a:r>
              <a:rPr lang="en-US" altLang="zh-CN" dirty="0"/>
              <a:t>.</a:t>
            </a:r>
            <a:r>
              <a:rPr lang="zh-CN" altLang="en-US" dirty="0"/>
              <a:t>你可以通过</a:t>
            </a:r>
            <a:r>
              <a:rPr lang="en-US" altLang="zh-CN" dirty="0"/>
              <a:t>pip install coverage</a:t>
            </a:r>
            <a:r>
              <a:rPr lang="zh-CN" altLang="en-US" dirty="0"/>
              <a:t>下载</a:t>
            </a:r>
            <a:r>
              <a:rPr lang="en-US" altLang="zh-CN" dirty="0"/>
              <a:t>coverage</a:t>
            </a:r>
            <a:r>
              <a:rPr lang="zh-CN" altLang="en-US" dirty="0"/>
              <a:t>包</a:t>
            </a:r>
            <a:r>
              <a:rPr lang="en-US" altLang="zh-CN" dirty="0"/>
              <a:t>,</a:t>
            </a:r>
            <a:r>
              <a:rPr lang="zh-CN" altLang="en-US" dirty="0"/>
              <a:t>它可以自动分析代码覆盖了多少</a:t>
            </a:r>
            <a:r>
              <a:rPr lang="en-US" altLang="zh-CN" dirty="0"/>
              <a:t>.</a:t>
            </a:r>
            <a:r>
              <a:rPr lang="zh-CN" altLang="en-US" dirty="0"/>
              <a:t>装完</a:t>
            </a:r>
            <a:r>
              <a:rPr lang="en-US" altLang="zh-CN" dirty="0"/>
              <a:t>coverage</a:t>
            </a:r>
            <a:r>
              <a:rPr lang="zh-CN" altLang="en-US" dirty="0"/>
              <a:t>运行如下命令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328129"/>
            <a:ext cx="703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$ coverage run --source=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'.'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manage.py </a:t>
            </a:r>
            <a:r>
              <a:rPr lang="en-US" altLang="zh-CN" dirty="0">
                <a:solidFill>
                  <a:srgbClr val="0086B3"/>
                </a:solidFill>
                <a:latin typeface="Menlo"/>
              </a:rPr>
              <a:t>test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41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22267" y="1052736"/>
            <a:ext cx="8229600" cy="532859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它将会运行</a:t>
            </a:r>
            <a:r>
              <a:rPr lang="en-US" altLang="zh-CN" dirty="0" err="1"/>
              <a:t>rango</a:t>
            </a:r>
            <a:r>
              <a:rPr lang="zh-CN" altLang="en-US" dirty="0"/>
              <a:t>应用所有的测试并收集覆盖数据</a:t>
            </a:r>
            <a:r>
              <a:rPr lang="en-US" altLang="zh-CN" dirty="0"/>
              <a:t>.</a:t>
            </a:r>
            <a:r>
              <a:rPr lang="zh-CN" altLang="en-US" dirty="0"/>
              <a:t>查看报告你需要输入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通过</a:t>
            </a:r>
            <a:r>
              <a:rPr lang="zh-CN" altLang="en-US" dirty="0"/>
              <a:t>报告我们可以看到一些例如</a:t>
            </a:r>
            <a:r>
              <a:rPr lang="en-US" altLang="zh-CN" dirty="0" err="1"/>
              <a:t>rango</a:t>
            </a:r>
            <a:r>
              <a:rPr lang="en-US" altLang="zh-CN" dirty="0"/>
              <a:t>/views</a:t>
            </a:r>
            <a:r>
              <a:rPr lang="zh-CN" altLang="en-US" dirty="0"/>
              <a:t>关键部分的代码还没有测试到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6053719" cy="34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07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练习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我们想要在</a:t>
            </a:r>
            <a:r>
              <a:rPr lang="en-US" altLang="zh-CN" dirty="0"/>
              <a:t>Page</a:t>
            </a:r>
            <a:r>
              <a:rPr lang="zh-CN" altLang="en-US" dirty="0"/>
              <a:t>页面添加两个字段</a:t>
            </a:r>
            <a:r>
              <a:rPr lang="en-US" altLang="zh-CN" dirty="0"/>
              <a:t>,</a:t>
            </a:r>
            <a:r>
              <a:rPr lang="en-US" altLang="zh-CN" dirty="0" err="1"/>
              <a:t>last_visit</a:t>
            </a:r>
            <a:r>
              <a:rPr lang="zh-CN" altLang="en-US" dirty="0"/>
              <a:t>和</a:t>
            </a:r>
            <a:r>
              <a:rPr lang="en-US" altLang="zh-CN" dirty="0" err="1"/>
              <a:t>first_visit</a:t>
            </a:r>
            <a:r>
              <a:rPr lang="en-US" altLang="zh-CN" dirty="0"/>
              <a:t>,</a:t>
            </a:r>
            <a:r>
              <a:rPr lang="zh-CN" altLang="en-US" dirty="0"/>
              <a:t>字段类型为</a:t>
            </a:r>
            <a:r>
              <a:rPr lang="en-US" altLang="zh-CN" dirty="0" err="1"/>
              <a:t>timedate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修改模型加入这两个字段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修改</a:t>
            </a:r>
            <a:r>
              <a:rPr lang="en-US" altLang="zh-CN" dirty="0"/>
              <a:t>add page</a:t>
            </a:r>
            <a:r>
              <a:rPr lang="zh-CN" altLang="en-US" dirty="0"/>
              <a:t>功能和</a:t>
            </a:r>
            <a:r>
              <a:rPr lang="en-US" altLang="zh-CN" dirty="0" err="1"/>
              <a:t>goto</a:t>
            </a:r>
            <a:r>
              <a:rPr lang="zh-CN" altLang="en-US" dirty="0"/>
              <a:t>功能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增加测试确保最后访问的第一次访问不在未来的时间里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增加测试确保上次访问等于或大于第一次访问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查看</a:t>
            </a:r>
            <a:r>
              <a:rPr lang="en-US" altLang="zh-CN" dirty="0"/>
              <a:t>Part Five of the official Django Tutorial</a:t>
            </a:r>
            <a:r>
              <a:rPr lang="zh-CN" altLang="en-US" dirty="0"/>
              <a:t>来完成这些测试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765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页面特效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自动化测试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部署项目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/>
              <a:t>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5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部署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在这章我们将一步步知道你如何部署你的</a:t>
            </a:r>
            <a:r>
              <a:rPr lang="en-US" altLang="zh-CN" dirty="0"/>
              <a:t>Django</a:t>
            </a:r>
            <a:r>
              <a:rPr lang="zh-CN" altLang="en-US" dirty="0"/>
              <a:t>应用</a:t>
            </a:r>
            <a:r>
              <a:rPr lang="en-US" altLang="zh-CN" dirty="0"/>
              <a:t>.</a:t>
            </a:r>
            <a:r>
              <a:rPr lang="zh-CN" altLang="en-US" dirty="0"/>
              <a:t>我们将会把应用部署在</a:t>
            </a:r>
            <a:r>
              <a:rPr lang="en-US" altLang="zh-CN" dirty="0"/>
              <a:t>PythonAnywhere,</a:t>
            </a:r>
            <a:r>
              <a:rPr lang="zh-CN" altLang="en-US" dirty="0"/>
              <a:t>它提供一个在线的</a:t>
            </a:r>
            <a:r>
              <a:rPr lang="en-US" altLang="zh-CN" dirty="0"/>
              <a:t>IDE</a:t>
            </a:r>
            <a:r>
              <a:rPr lang="zh-CN" altLang="en-US" dirty="0"/>
              <a:t>和网页主机服务</a:t>
            </a:r>
            <a:r>
              <a:rPr lang="en-US" altLang="zh-CN" dirty="0"/>
              <a:t>.</a:t>
            </a:r>
            <a:r>
              <a:rPr lang="zh-CN" altLang="en-US" dirty="0"/>
              <a:t>这个服务提供了网页访问和</a:t>
            </a:r>
            <a:r>
              <a:rPr lang="en-US" altLang="zh-CN" dirty="0"/>
              <a:t>Bash</a:t>
            </a:r>
            <a:r>
              <a:rPr lang="zh-CN" altLang="en-US" dirty="0"/>
              <a:t>命令行交互</a:t>
            </a:r>
            <a:r>
              <a:rPr lang="en-US" altLang="zh-CN" dirty="0"/>
              <a:t>,</a:t>
            </a:r>
            <a:r>
              <a:rPr lang="zh-CN" altLang="en-US" dirty="0"/>
              <a:t>意味着你可以像访问使用自己的终端一样来使用</a:t>
            </a:r>
            <a:r>
              <a:rPr lang="en-US" altLang="zh-CN" dirty="0"/>
              <a:t>PythonAnywhere</a:t>
            </a:r>
            <a:r>
              <a:rPr lang="zh-CN" altLang="en-US" dirty="0"/>
              <a:t>的服务器</a:t>
            </a:r>
            <a:r>
              <a:rPr lang="en-US" altLang="zh-CN" dirty="0"/>
              <a:t>.</a:t>
            </a:r>
            <a:r>
              <a:rPr lang="zh-CN" altLang="en-US" dirty="0"/>
              <a:t>现在</a:t>
            </a:r>
            <a:r>
              <a:rPr lang="en-US" altLang="zh-CN" dirty="0"/>
              <a:t>PythonAnywhere</a:t>
            </a:r>
            <a:r>
              <a:rPr lang="zh-CN" altLang="en-US" dirty="0"/>
              <a:t>提供了免费的帐号</a:t>
            </a:r>
            <a:r>
              <a:rPr lang="en-US" altLang="zh-CN" dirty="0"/>
              <a:t>,</a:t>
            </a:r>
            <a:r>
              <a:rPr lang="zh-CN" altLang="en-US" dirty="0"/>
              <a:t>它提供的内存和</a:t>
            </a:r>
            <a:r>
              <a:rPr lang="en-US" altLang="zh-CN" dirty="0"/>
              <a:t>CPU</a:t>
            </a:r>
            <a:r>
              <a:rPr lang="zh-CN" altLang="en-US" dirty="0"/>
              <a:t>足够我们搭建一个</a:t>
            </a:r>
            <a:r>
              <a:rPr lang="en-US" altLang="zh-CN" dirty="0"/>
              <a:t>Django</a:t>
            </a:r>
            <a:r>
              <a:rPr lang="zh-CN" altLang="en-US" dirty="0"/>
              <a:t>应用了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275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期末评分要求：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18</a:t>
            </a:r>
            <a:r>
              <a:rPr lang="zh-CN" altLang="en-US" dirty="0" smtClean="0">
                <a:sym typeface="Wingdings" panose="05000000000000000000" pitchFamily="2" charset="2"/>
              </a:rPr>
              <a:t>周，</a:t>
            </a:r>
            <a:r>
              <a:rPr lang="en-US" altLang="zh-CN" dirty="0" smtClean="0">
                <a:sym typeface="Wingdings" panose="05000000000000000000" pitchFamily="2" charset="2"/>
              </a:rPr>
              <a:t>6</a:t>
            </a:r>
            <a:r>
              <a:rPr lang="zh-CN" altLang="en-US" dirty="0" smtClean="0">
                <a:sym typeface="Wingdings" panose="05000000000000000000" pitchFamily="2" charset="2"/>
              </a:rPr>
              <a:t>月</a:t>
            </a:r>
            <a:r>
              <a:rPr lang="en-US" altLang="zh-CN" dirty="0" smtClean="0">
                <a:sym typeface="Wingdings" panose="05000000000000000000" pitchFamily="2" charset="2"/>
              </a:rPr>
              <a:t>26</a:t>
            </a:r>
            <a:r>
              <a:rPr lang="zh-CN" altLang="en-US" dirty="0" smtClean="0">
                <a:sym typeface="Wingdings" panose="05000000000000000000" pitchFamily="2" charset="2"/>
              </a:rPr>
              <a:t>日进行</a:t>
            </a:r>
            <a:r>
              <a:rPr lang="zh-CN" altLang="en-US" dirty="0">
                <a:sym typeface="Wingdings" panose="05000000000000000000" pitchFamily="2" charset="2"/>
              </a:rPr>
              <a:t>答辩，请</a:t>
            </a:r>
            <a:r>
              <a:rPr lang="en-US" altLang="zh-CN" dirty="0">
                <a:sym typeface="Wingdings" panose="05000000000000000000" pitchFamily="2" charset="2"/>
              </a:rPr>
              <a:t>6</a:t>
            </a:r>
            <a:r>
              <a:rPr lang="zh-CN" altLang="en-US" dirty="0">
                <a:sym typeface="Wingdings" panose="05000000000000000000" pitchFamily="2" charset="2"/>
              </a:rPr>
              <a:t>个小组各自准备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提交的网站以小组为单位进行展示，要求以下几点：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网站有较新颖、实用的主题及功能（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网站有美观的页面设计（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网站功能完整，有目的性（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网站的设计功能文档齐全（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网站的演示效果（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网站的代码量（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/>
              <a:t>不允许直接使用本课程所提供的</a:t>
            </a:r>
            <a:r>
              <a:rPr lang="en-US" altLang="zh-CN" dirty="0" err="1" smtClean="0"/>
              <a:t>tango_with_django_project</a:t>
            </a:r>
            <a:r>
              <a:rPr lang="zh-CN" altLang="en-US" dirty="0" smtClean="0"/>
              <a:t>直接提交。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期末评分要求</a:t>
            </a:r>
          </a:p>
        </p:txBody>
      </p:sp>
    </p:spTree>
    <p:extLst>
      <p:ext uri="{BB962C8B-B14F-4D97-AF65-F5344CB8AC3E}">
        <p14:creationId xmlns:p14="http://schemas.microsoft.com/office/powerpoint/2010/main" val="98070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 smtClean="0"/>
              <a:t>页面特效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自动化测试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部署项目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/>
              <a:t>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7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评分结果清单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完整的网站源代码（保证可以运行）。每个小组提交一份，以电子档形式提交。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系统设计文档（按照软件工程的要求，详细阐述系统的分析、设计、项目分工安排和测试各环节）。每个小组提交一份，以电子档和纸质档两种形式，</a:t>
            </a:r>
            <a:r>
              <a:rPr lang="en-US" altLang="zh-CN" dirty="0" smtClean="0"/>
              <a:t>A4</a:t>
            </a:r>
            <a:r>
              <a:rPr lang="zh-CN" altLang="en-US" dirty="0" smtClean="0"/>
              <a:t>打印，带封面。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网站演示、功能说明的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，并说明每位同学在该项目负责的任务。</a:t>
            </a:r>
            <a:r>
              <a:rPr lang="zh-CN" altLang="en-US" dirty="0"/>
              <a:t>每个小组提交一份，</a:t>
            </a:r>
            <a:r>
              <a:rPr lang="zh-CN" altLang="en-US" dirty="0" smtClean="0"/>
              <a:t>以电子档形式提交。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期末评分要求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61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Bootstrap</a:t>
            </a:r>
            <a:r>
              <a:rPr lang="zh-CN" altLang="en-US" dirty="0"/>
              <a:t>页面</a:t>
            </a:r>
            <a:r>
              <a:rPr lang="zh-CN" altLang="en-US" dirty="0" smtClean="0"/>
              <a:t>特效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所提供的特性，可以修改目前项目中的页面，具体示例地址为：</a:t>
            </a:r>
            <a:r>
              <a:rPr lang="en-US" altLang="zh-CN" dirty="0"/>
              <a:t> http://getbootstrap.com/javascript</a:t>
            </a:r>
            <a:r>
              <a:rPr lang="en-US" altLang="zh-CN" dirty="0" smtClean="0"/>
              <a:t>/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包括</a:t>
            </a:r>
            <a:r>
              <a:rPr lang="en-US" altLang="zh-CN" dirty="0" smtClean="0"/>
              <a:t>Modal</a:t>
            </a:r>
            <a:r>
              <a:rPr lang="zh-CN" altLang="en-US" dirty="0" smtClean="0"/>
              <a:t>（提示框）、</a:t>
            </a:r>
            <a:r>
              <a:rPr lang="en-US" altLang="zh-CN" dirty="0" smtClean="0"/>
              <a:t>Dropdown</a:t>
            </a:r>
            <a:r>
              <a:rPr lang="zh-CN" altLang="en-US" dirty="0" smtClean="0"/>
              <a:t>（下拉列表）、</a:t>
            </a:r>
            <a:r>
              <a:rPr lang="en-US" altLang="zh-CN" dirty="0" smtClean="0"/>
              <a:t>Tab</a:t>
            </a:r>
            <a:r>
              <a:rPr lang="zh-CN" altLang="en-US" dirty="0" smtClean="0"/>
              <a:t>（选项卡）、</a:t>
            </a:r>
            <a:r>
              <a:rPr lang="en-US" altLang="zh-CN" dirty="0" smtClean="0"/>
              <a:t>Tooltip</a:t>
            </a:r>
            <a:r>
              <a:rPr lang="zh-CN" altLang="en-US" dirty="0" smtClean="0"/>
              <a:t>（提示栏）、按钮（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Collapse</a:t>
            </a:r>
            <a:r>
              <a:rPr lang="zh-CN" altLang="en-US" dirty="0" smtClean="0"/>
              <a:t>（弹出框）和</a:t>
            </a:r>
            <a:r>
              <a:rPr lang="en-US" altLang="zh-CN" dirty="0" smtClean="0"/>
              <a:t>Carousel</a:t>
            </a:r>
            <a:r>
              <a:rPr lang="zh-CN" altLang="en-US" dirty="0" smtClean="0"/>
              <a:t>（走马灯）等等。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57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Modal</a:t>
            </a:r>
            <a:r>
              <a:rPr lang="zh-CN" altLang="en-US" dirty="0"/>
              <a:t>（提示框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利用按钮弹出提示框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2499012"/>
            <a:ext cx="667650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 Unicode MS" panose="020B0604020202020204" pitchFamily="34" charset="-122"/>
                <a:ea typeface="Menlo"/>
              </a:rPr>
              <a:t>&lt;!-- Button trigger modal --&gt;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34" charset="-122"/>
                <a:ea typeface="Menlo"/>
              </a:rPr>
              <a:t>&lt;button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anose="020B0604020202020204" pitchFamily="34" charset="-122"/>
                <a:ea typeface="Menlo"/>
              </a:rPr>
              <a:t>type=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34" charset="-122"/>
                <a:ea typeface="Menlo"/>
              </a:rPr>
              <a:t>"button"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anose="020B0604020202020204" pitchFamily="34" charset="-122"/>
                <a:ea typeface="Menlo"/>
              </a:rPr>
              <a:t>class=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34" charset="-122"/>
                <a:ea typeface="Menlo"/>
              </a:rPr>
              <a:t>"btn btn-primary btn-lg"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anose="020B0604020202020204" pitchFamily="34" charset="-122"/>
                <a:ea typeface="Menlo"/>
              </a:rPr>
              <a:t>data-toggle=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34" charset="-122"/>
                <a:ea typeface="Menlo"/>
              </a:rPr>
              <a:t>"modal"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latin typeface="Arial Unicode MS" panose="020B0604020202020204" pitchFamily="34" charset="-122"/>
                <a:ea typeface="Menlo"/>
              </a:rPr>
              <a:t>data-target=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Arial Unicode MS" panose="020B0604020202020204" pitchFamily="34" charset="-122"/>
                <a:ea typeface="Menlo"/>
              </a:rPr>
              <a:t>"#myModal"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34" charset="-122"/>
                <a:ea typeface="Menlo"/>
              </a:rPr>
              <a:t>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Launch demo modal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latin typeface="Arial Unicode MS" panose="020B0604020202020204" pitchFamily="34" charset="-122"/>
                <a:ea typeface="Menlo"/>
              </a:rPr>
              <a:t>&lt;/button&gt;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1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&lt;!-- Modal --&gt;</a:t>
            </a:r>
          </a:p>
          <a:p>
            <a:r>
              <a:rPr lang="en-US" altLang="zh-CN" dirty="0"/>
              <a:t>&lt;div class="modal fade" id="</a:t>
            </a:r>
            <a:r>
              <a:rPr lang="en-US" altLang="zh-CN" dirty="0" err="1"/>
              <a:t>myModal</a:t>
            </a:r>
            <a:r>
              <a:rPr lang="en-US" altLang="zh-CN" dirty="0"/>
              <a:t>" </a:t>
            </a:r>
            <a:r>
              <a:rPr lang="en-US" altLang="zh-CN" dirty="0" err="1"/>
              <a:t>tabindex</a:t>
            </a:r>
            <a:r>
              <a:rPr lang="en-US" altLang="zh-CN" dirty="0"/>
              <a:t>="-1" role="dialog" aria-</a:t>
            </a:r>
            <a:r>
              <a:rPr lang="en-US" altLang="zh-CN" dirty="0" err="1"/>
              <a:t>labelledby</a:t>
            </a:r>
            <a:r>
              <a:rPr lang="en-US" altLang="zh-CN" dirty="0"/>
              <a:t>="</a:t>
            </a:r>
            <a:r>
              <a:rPr lang="en-US" altLang="zh-CN" dirty="0" err="1"/>
              <a:t>myModalLabel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&lt;div class="modal-dialog" role="document"&gt;</a:t>
            </a:r>
          </a:p>
          <a:p>
            <a:r>
              <a:rPr lang="en-US" altLang="zh-CN" dirty="0"/>
              <a:t>    &lt;div class="modal-content"&gt;</a:t>
            </a:r>
          </a:p>
          <a:p>
            <a:r>
              <a:rPr lang="en-US" altLang="zh-CN" dirty="0"/>
              <a:t>      &lt;div class="modal-header"&gt;</a:t>
            </a:r>
          </a:p>
          <a:p>
            <a:r>
              <a:rPr lang="en-US" altLang="zh-CN" dirty="0"/>
              <a:t>        &lt;button type="button" class="close" data-dismiss="modal" aria-label="Close"&gt;&lt;span aria-hidden="true"&gt;&amp;times;&lt;/span&gt;&lt;/button&gt;</a:t>
            </a:r>
          </a:p>
          <a:p>
            <a:r>
              <a:rPr lang="en-US" altLang="zh-CN" dirty="0"/>
              <a:t>        &lt;h4 class="modal-title" id="</a:t>
            </a:r>
            <a:r>
              <a:rPr lang="en-US" altLang="zh-CN" dirty="0" err="1"/>
              <a:t>myModalLabel</a:t>
            </a:r>
            <a:r>
              <a:rPr lang="en-US" altLang="zh-CN" dirty="0"/>
              <a:t>"&gt;Modal title&lt;/h4&gt;</a:t>
            </a:r>
          </a:p>
          <a:p>
            <a:r>
              <a:rPr lang="en-US" altLang="zh-CN" dirty="0"/>
              <a:t>      &lt;/div&gt;</a:t>
            </a:r>
          </a:p>
          <a:p>
            <a:r>
              <a:rPr lang="en-US" altLang="zh-CN" dirty="0"/>
              <a:t>      &lt;div class="modal-body"&gt;</a:t>
            </a:r>
          </a:p>
          <a:p>
            <a:r>
              <a:rPr lang="en-US" altLang="zh-CN" dirty="0"/>
              <a:t>        ...</a:t>
            </a:r>
          </a:p>
          <a:p>
            <a:r>
              <a:rPr lang="en-US" altLang="zh-CN" dirty="0"/>
              <a:t>      &lt;/div&gt;</a:t>
            </a:r>
          </a:p>
          <a:p>
            <a:r>
              <a:rPr lang="en-US" altLang="zh-CN" dirty="0"/>
              <a:t>      &lt;div class="modal-footer"&gt;</a:t>
            </a:r>
          </a:p>
          <a:p>
            <a:r>
              <a:rPr lang="en-US" altLang="zh-CN" dirty="0"/>
              <a:t>        &lt;button type="button" class="</a:t>
            </a:r>
            <a:r>
              <a:rPr lang="en-US" altLang="zh-CN" dirty="0" err="1"/>
              <a:t>btn</a:t>
            </a:r>
            <a:r>
              <a:rPr lang="en-US" altLang="zh-CN" dirty="0"/>
              <a:t> </a:t>
            </a:r>
            <a:r>
              <a:rPr lang="en-US" altLang="zh-CN" dirty="0" err="1"/>
              <a:t>btn</a:t>
            </a:r>
            <a:r>
              <a:rPr lang="en-US" altLang="zh-CN" dirty="0"/>
              <a:t>-default" data-dismiss="modal"&gt;Close&lt;/button&gt;</a:t>
            </a:r>
          </a:p>
          <a:p>
            <a:r>
              <a:rPr lang="en-US" altLang="zh-CN" dirty="0"/>
              <a:t>        &lt;button type="button" class="</a:t>
            </a:r>
            <a:r>
              <a:rPr lang="en-US" altLang="zh-CN" dirty="0" err="1"/>
              <a:t>btn</a:t>
            </a:r>
            <a:r>
              <a:rPr lang="en-US" altLang="zh-CN" dirty="0"/>
              <a:t> </a:t>
            </a:r>
            <a:r>
              <a:rPr lang="en-US" altLang="zh-CN" dirty="0" err="1"/>
              <a:t>btn</a:t>
            </a:r>
            <a:r>
              <a:rPr lang="en-US" altLang="zh-CN" dirty="0"/>
              <a:t>-primary"&gt;Save changes&lt;/button&gt;</a:t>
            </a:r>
          </a:p>
          <a:p>
            <a:r>
              <a:rPr lang="en-US" altLang="zh-CN" dirty="0"/>
              <a:t>      &lt;/div&gt;</a:t>
            </a:r>
          </a:p>
          <a:p>
            <a:r>
              <a:rPr lang="en-US" altLang="zh-CN" dirty="0"/>
              <a:t>    &lt;/div&gt;</a:t>
            </a:r>
          </a:p>
          <a:p>
            <a:r>
              <a:rPr lang="en-US" altLang="zh-CN" dirty="0"/>
              <a:t>  &lt;/div&gt;</a:t>
            </a:r>
          </a:p>
          <a:p>
            <a:r>
              <a:rPr lang="en-US" altLang="zh-CN" dirty="0"/>
              <a:t>&lt;/div&gt;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80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6192688" cy="92014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54468"/>
            <a:ext cx="4323448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8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走马灯效果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15" y="1988840"/>
            <a:ext cx="6539138" cy="425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0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&lt;div id="carousel-example-generic" class="carousel slide" data-ride="carousel"&gt;</a:t>
            </a:r>
          </a:p>
          <a:p>
            <a:r>
              <a:rPr lang="en-US" altLang="zh-CN" dirty="0"/>
              <a:t>  &lt;!-- Indicators --&gt;</a:t>
            </a:r>
          </a:p>
          <a:p>
            <a:r>
              <a:rPr lang="en-US" altLang="zh-CN" dirty="0"/>
              <a:t>  &lt;</a:t>
            </a:r>
            <a:r>
              <a:rPr lang="en-US" altLang="zh-CN" dirty="0" err="1"/>
              <a:t>ol</a:t>
            </a:r>
            <a:r>
              <a:rPr lang="en-US" altLang="zh-CN" dirty="0"/>
              <a:t> class="carousel-indicators"&gt;</a:t>
            </a:r>
          </a:p>
          <a:p>
            <a:r>
              <a:rPr lang="en-US" altLang="zh-CN" dirty="0"/>
              <a:t>    &lt;li data-target="#carousel-example-generic" data-slide-to="0" class="active"&gt;&lt;/li&gt;</a:t>
            </a:r>
          </a:p>
          <a:p>
            <a:r>
              <a:rPr lang="en-US" altLang="zh-CN" dirty="0"/>
              <a:t>    &lt;li data-target="#carousel-example-generic" data-slide-to="1"&gt;&lt;/li&gt;</a:t>
            </a:r>
          </a:p>
          <a:p>
            <a:r>
              <a:rPr lang="en-US" altLang="zh-CN" dirty="0"/>
              <a:t>    &lt;li data-target="#carousel-example-generic" data-slide-to="2"&gt;&lt;/li&gt;</a:t>
            </a:r>
          </a:p>
          <a:p>
            <a:r>
              <a:rPr lang="en-US" altLang="zh-CN" dirty="0"/>
              <a:t>  &lt;/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  &lt;!-- Wrapper for slides --&gt;</a:t>
            </a:r>
          </a:p>
          <a:p>
            <a:r>
              <a:rPr lang="en-US" altLang="zh-CN" dirty="0"/>
              <a:t>  &lt;div class="carousel-inner" role="</a:t>
            </a:r>
            <a:r>
              <a:rPr lang="en-US" altLang="zh-CN" dirty="0" err="1"/>
              <a:t>listbox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&lt;div class="item active"&gt;</a:t>
            </a:r>
          </a:p>
          <a:p>
            <a:r>
              <a:rPr lang="en-US" altLang="zh-CN" dirty="0"/>
              <a:t>      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="..." alt="..."&gt;</a:t>
            </a:r>
          </a:p>
          <a:p>
            <a:r>
              <a:rPr lang="en-US" altLang="zh-CN" dirty="0"/>
              <a:t>      &lt;div class="carousel-caption"&gt;</a:t>
            </a:r>
          </a:p>
          <a:p>
            <a:r>
              <a:rPr lang="en-US" altLang="zh-CN" dirty="0"/>
              <a:t>        ...</a:t>
            </a:r>
          </a:p>
          <a:p>
            <a:r>
              <a:rPr lang="en-US" altLang="zh-CN" dirty="0"/>
              <a:t>      &lt;/div&gt;</a:t>
            </a:r>
          </a:p>
          <a:p>
            <a:r>
              <a:rPr lang="en-US" altLang="zh-CN" dirty="0"/>
              <a:t>    &lt;/div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五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84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2204</Words>
  <Application>Microsoft Office PowerPoint</Application>
  <PresentationFormat>全屏显示(4:3)</PresentationFormat>
  <Paragraphs>219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思源黑体 CN Light</vt:lpstr>
      <vt:lpstr>Calibri</vt:lpstr>
      <vt:lpstr>Menlo</vt:lpstr>
      <vt:lpstr>Wingdings</vt:lpstr>
      <vt:lpstr>Times New Roman</vt:lpstr>
      <vt:lpstr>Arial</vt:lpstr>
      <vt:lpstr>腾祥嘉丽线黑简</vt:lpstr>
      <vt:lpstr>宋体</vt:lpstr>
      <vt:lpstr>Source Han Sans Light</vt:lpstr>
      <vt:lpstr>Arial Unicode MS</vt:lpstr>
      <vt:lpstr>Open Sans Light</vt:lpstr>
      <vt:lpstr>Office 主题​​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Django开发教程(五)</vt:lpstr>
      <vt:lpstr>期末评分要求</vt:lpstr>
      <vt:lpstr>期末评分要求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222</cp:revision>
  <dcterms:created xsi:type="dcterms:W3CDTF">2016-11-29T04:36:55Z</dcterms:created>
  <dcterms:modified xsi:type="dcterms:W3CDTF">2017-06-02T08:36:23Z</dcterms:modified>
</cp:coreProperties>
</file>