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94"/>
  </p:notesMasterIdLst>
  <p:sldIdLst>
    <p:sldId id="256" r:id="rId2"/>
    <p:sldId id="258" r:id="rId3"/>
    <p:sldId id="395" r:id="rId4"/>
    <p:sldId id="259" r:id="rId5"/>
    <p:sldId id="260" r:id="rId6"/>
    <p:sldId id="270" r:id="rId7"/>
    <p:sldId id="262" r:id="rId8"/>
    <p:sldId id="263" r:id="rId9"/>
    <p:sldId id="264" r:id="rId10"/>
    <p:sldId id="271" r:id="rId11"/>
    <p:sldId id="269" r:id="rId12"/>
    <p:sldId id="273" r:id="rId13"/>
    <p:sldId id="396" r:id="rId14"/>
    <p:sldId id="274" r:id="rId15"/>
    <p:sldId id="366" r:id="rId16"/>
    <p:sldId id="367" r:id="rId17"/>
    <p:sldId id="275" r:id="rId18"/>
    <p:sldId id="368" r:id="rId19"/>
    <p:sldId id="370" r:id="rId20"/>
    <p:sldId id="371" r:id="rId21"/>
    <p:sldId id="372" r:id="rId22"/>
    <p:sldId id="373" r:id="rId23"/>
    <p:sldId id="276" r:id="rId24"/>
    <p:sldId id="277" r:id="rId25"/>
    <p:sldId id="278" r:id="rId26"/>
    <p:sldId id="279" r:id="rId27"/>
    <p:sldId id="280" r:id="rId28"/>
    <p:sldId id="281" r:id="rId29"/>
    <p:sldId id="282" r:id="rId30"/>
    <p:sldId id="283" r:id="rId31"/>
    <p:sldId id="284" r:id="rId32"/>
    <p:sldId id="285" r:id="rId33"/>
    <p:sldId id="287" r:id="rId34"/>
    <p:sldId id="288" r:id="rId35"/>
    <p:sldId id="289" r:id="rId36"/>
    <p:sldId id="290" r:id="rId37"/>
    <p:sldId id="397" r:id="rId38"/>
    <p:sldId id="291" r:id="rId39"/>
    <p:sldId id="292" r:id="rId40"/>
    <p:sldId id="295" r:id="rId41"/>
    <p:sldId id="299" r:id="rId42"/>
    <p:sldId id="298" r:id="rId43"/>
    <p:sldId id="297" r:id="rId44"/>
    <p:sldId id="301" r:id="rId45"/>
    <p:sldId id="302" r:id="rId46"/>
    <p:sldId id="303" r:id="rId47"/>
    <p:sldId id="304" r:id="rId48"/>
    <p:sldId id="305" r:id="rId49"/>
    <p:sldId id="306" r:id="rId50"/>
    <p:sldId id="307" r:id="rId51"/>
    <p:sldId id="308" r:id="rId52"/>
    <p:sldId id="309" r:id="rId53"/>
    <p:sldId id="311" r:id="rId54"/>
    <p:sldId id="312" r:id="rId55"/>
    <p:sldId id="313"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9" r:id="rId69"/>
    <p:sldId id="330" r:id="rId70"/>
    <p:sldId id="331" r:id="rId71"/>
    <p:sldId id="332" r:id="rId72"/>
    <p:sldId id="333" r:id="rId73"/>
    <p:sldId id="334" r:id="rId74"/>
    <p:sldId id="335" r:id="rId75"/>
    <p:sldId id="336" r:id="rId76"/>
    <p:sldId id="337" r:id="rId77"/>
    <p:sldId id="346" r:id="rId78"/>
    <p:sldId id="347" r:id="rId79"/>
    <p:sldId id="348" r:id="rId80"/>
    <p:sldId id="349" r:id="rId81"/>
    <p:sldId id="350" r:id="rId82"/>
    <p:sldId id="352" r:id="rId83"/>
    <p:sldId id="353" r:id="rId84"/>
    <p:sldId id="356" r:id="rId85"/>
    <p:sldId id="358" r:id="rId86"/>
    <p:sldId id="359" r:id="rId87"/>
    <p:sldId id="360" r:id="rId88"/>
    <p:sldId id="361" r:id="rId89"/>
    <p:sldId id="363" r:id="rId90"/>
    <p:sldId id="364" r:id="rId91"/>
    <p:sldId id="398" r:id="rId92"/>
    <p:sldId id="399" r:id="rId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0099"/>
    <a:srgbClr val="0432FF"/>
    <a:srgbClr val="009900"/>
    <a:srgbClr val="CC6600"/>
    <a:srgbClr val="F0FEE5"/>
    <a:srgbClr val="ECFBE2"/>
    <a:srgbClr val="1C77BC"/>
    <a:srgbClr val="0033CC"/>
    <a:srgbClr val="2F7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6" autoAdjust="0"/>
    <p:restoredTop sz="82267" autoAdjust="0"/>
  </p:normalViewPr>
  <p:slideViewPr>
    <p:cSldViewPr snapToGrid="0">
      <p:cViewPr varScale="1">
        <p:scale>
          <a:sx n="61" d="100"/>
          <a:sy n="61" d="100"/>
        </p:scale>
        <p:origin x="8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6C451-E700-5D48-8882-DCC6276494CF}" type="datetimeFigureOut">
              <a:rPr kumimoji="1" lang="zh-CN" altLang="en-US" smtClean="0"/>
              <a:t>2019/7/26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05039-6962-D646-9A2B-17047581DB25}" type="slidenum">
              <a:rPr kumimoji="1" lang="zh-CN" altLang="en-US" smtClean="0"/>
              <a:t>‹#›</a:t>
            </a:fld>
            <a:endParaRPr kumimoji="1" lang="zh-CN" altLang="en-US"/>
          </a:p>
        </p:txBody>
      </p:sp>
    </p:spTree>
    <p:extLst>
      <p:ext uri="{BB962C8B-B14F-4D97-AF65-F5344CB8AC3E}">
        <p14:creationId xmlns:p14="http://schemas.microsoft.com/office/powerpoint/2010/main" val="76726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a:t>
            </a:fld>
            <a:endParaRPr kumimoji="1" lang="zh-CN" altLang="en-US"/>
          </a:p>
        </p:txBody>
      </p:sp>
    </p:spTree>
    <p:extLst>
      <p:ext uri="{BB962C8B-B14F-4D97-AF65-F5344CB8AC3E}">
        <p14:creationId xmlns:p14="http://schemas.microsoft.com/office/powerpoint/2010/main" val="1646956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22</a:t>
            </a:fld>
            <a:endParaRPr kumimoji="1" lang="zh-CN" altLang="en-US"/>
          </a:p>
        </p:txBody>
      </p:sp>
    </p:spTree>
    <p:extLst>
      <p:ext uri="{BB962C8B-B14F-4D97-AF65-F5344CB8AC3E}">
        <p14:creationId xmlns:p14="http://schemas.microsoft.com/office/powerpoint/2010/main" val="2613414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23</a:t>
            </a:fld>
            <a:endParaRPr kumimoji="1" lang="zh-CN" altLang="en-US"/>
          </a:p>
        </p:txBody>
      </p:sp>
    </p:spTree>
    <p:extLst>
      <p:ext uri="{BB962C8B-B14F-4D97-AF65-F5344CB8AC3E}">
        <p14:creationId xmlns:p14="http://schemas.microsoft.com/office/powerpoint/2010/main" val="3129809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25</a:t>
            </a:fld>
            <a:endParaRPr kumimoji="1" lang="zh-CN" altLang="en-US"/>
          </a:p>
        </p:txBody>
      </p:sp>
    </p:spTree>
    <p:extLst>
      <p:ext uri="{BB962C8B-B14F-4D97-AF65-F5344CB8AC3E}">
        <p14:creationId xmlns:p14="http://schemas.microsoft.com/office/powerpoint/2010/main" val="1828521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26</a:t>
            </a:fld>
            <a:endParaRPr kumimoji="1" lang="zh-CN" altLang="en-US"/>
          </a:p>
        </p:txBody>
      </p:sp>
    </p:spTree>
    <p:extLst>
      <p:ext uri="{BB962C8B-B14F-4D97-AF65-F5344CB8AC3E}">
        <p14:creationId xmlns:p14="http://schemas.microsoft.com/office/powerpoint/2010/main" val="2577610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27</a:t>
            </a:fld>
            <a:endParaRPr kumimoji="1" lang="zh-CN" altLang="en-US"/>
          </a:p>
        </p:txBody>
      </p:sp>
    </p:spTree>
    <p:extLst>
      <p:ext uri="{BB962C8B-B14F-4D97-AF65-F5344CB8AC3E}">
        <p14:creationId xmlns:p14="http://schemas.microsoft.com/office/powerpoint/2010/main" val="4000514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28</a:t>
            </a:fld>
            <a:endParaRPr kumimoji="1" lang="zh-CN" altLang="en-US"/>
          </a:p>
        </p:txBody>
      </p:sp>
    </p:spTree>
    <p:extLst>
      <p:ext uri="{BB962C8B-B14F-4D97-AF65-F5344CB8AC3E}">
        <p14:creationId xmlns:p14="http://schemas.microsoft.com/office/powerpoint/2010/main" val="753947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29</a:t>
            </a:fld>
            <a:endParaRPr kumimoji="1" lang="zh-CN" altLang="en-US"/>
          </a:p>
        </p:txBody>
      </p:sp>
    </p:spTree>
    <p:extLst>
      <p:ext uri="{BB962C8B-B14F-4D97-AF65-F5344CB8AC3E}">
        <p14:creationId xmlns:p14="http://schemas.microsoft.com/office/powerpoint/2010/main" val="2477773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30</a:t>
            </a:fld>
            <a:endParaRPr kumimoji="1" lang="zh-CN" altLang="en-US"/>
          </a:p>
        </p:txBody>
      </p:sp>
    </p:spTree>
    <p:extLst>
      <p:ext uri="{BB962C8B-B14F-4D97-AF65-F5344CB8AC3E}">
        <p14:creationId xmlns:p14="http://schemas.microsoft.com/office/powerpoint/2010/main" val="216202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31</a:t>
            </a:fld>
            <a:endParaRPr kumimoji="1" lang="zh-CN" altLang="en-US"/>
          </a:p>
        </p:txBody>
      </p:sp>
    </p:spTree>
    <p:extLst>
      <p:ext uri="{BB962C8B-B14F-4D97-AF65-F5344CB8AC3E}">
        <p14:creationId xmlns:p14="http://schemas.microsoft.com/office/powerpoint/2010/main" val="4260925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33</a:t>
            </a:fld>
            <a:endParaRPr kumimoji="1" lang="zh-CN" altLang="en-US"/>
          </a:p>
        </p:txBody>
      </p:sp>
    </p:spTree>
    <p:extLst>
      <p:ext uri="{BB962C8B-B14F-4D97-AF65-F5344CB8AC3E}">
        <p14:creationId xmlns:p14="http://schemas.microsoft.com/office/powerpoint/2010/main" val="1509299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9</a:t>
            </a:fld>
            <a:endParaRPr kumimoji="1" lang="zh-CN" altLang="en-US"/>
          </a:p>
        </p:txBody>
      </p:sp>
    </p:spTree>
    <p:extLst>
      <p:ext uri="{BB962C8B-B14F-4D97-AF65-F5344CB8AC3E}">
        <p14:creationId xmlns:p14="http://schemas.microsoft.com/office/powerpoint/2010/main" val="1993707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34</a:t>
            </a:fld>
            <a:endParaRPr kumimoji="1" lang="zh-CN" altLang="en-US"/>
          </a:p>
        </p:txBody>
      </p:sp>
    </p:spTree>
    <p:extLst>
      <p:ext uri="{BB962C8B-B14F-4D97-AF65-F5344CB8AC3E}">
        <p14:creationId xmlns:p14="http://schemas.microsoft.com/office/powerpoint/2010/main" val="3244452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35</a:t>
            </a:fld>
            <a:endParaRPr kumimoji="1" lang="zh-CN" altLang="en-US"/>
          </a:p>
        </p:txBody>
      </p:sp>
    </p:spTree>
    <p:extLst>
      <p:ext uri="{BB962C8B-B14F-4D97-AF65-F5344CB8AC3E}">
        <p14:creationId xmlns:p14="http://schemas.microsoft.com/office/powerpoint/2010/main" val="99497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36</a:t>
            </a:fld>
            <a:endParaRPr kumimoji="1" lang="zh-CN" altLang="en-US"/>
          </a:p>
        </p:txBody>
      </p:sp>
    </p:spTree>
    <p:extLst>
      <p:ext uri="{BB962C8B-B14F-4D97-AF65-F5344CB8AC3E}">
        <p14:creationId xmlns:p14="http://schemas.microsoft.com/office/powerpoint/2010/main" val="1509605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39</a:t>
            </a:fld>
            <a:endParaRPr kumimoji="1" lang="zh-CN" altLang="en-US"/>
          </a:p>
        </p:txBody>
      </p:sp>
    </p:spTree>
    <p:extLst>
      <p:ext uri="{BB962C8B-B14F-4D97-AF65-F5344CB8AC3E}">
        <p14:creationId xmlns:p14="http://schemas.microsoft.com/office/powerpoint/2010/main" val="2974594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40</a:t>
            </a:fld>
            <a:endParaRPr kumimoji="1" lang="zh-CN" altLang="en-US"/>
          </a:p>
        </p:txBody>
      </p:sp>
    </p:spTree>
    <p:extLst>
      <p:ext uri="{BB962C8B-B14F-4D97-AF65-F5344CB8AC3E}">
        <p14:creationId xmlns:p14="http://schemas.microsoft.com/office/powerpoint/2010/main" val="187776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41</a:t>
            </a:fld>
            <a:endParaRPr kumimoji="1" lang="zh-CN" altLang="en-US"/>
          </a:p>
        </p:txBody>
      </p:sp>
    </p:spTree>
    <p:extLst>
      <p:ext uri="{BB962C8B-B14F-4D97-AF65-F5344CB8AC3E}">
        <p14:creationId xmlns:p14="http://schemas.microsoft.com/office/powerpoint/2010/main" val="1039045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42</a:t>
            </a:fld>
            <a:endParaRPr kumimoji="1" lang="zh-CN" altLang="en-US"/>
          </a:p>
        </p:txBody>
      </p:sp>
    </p:spTree>
    <p:extLst>
      <p:ext uri="{BB962C8B-B14F-4D97-AF65-F5344CB8AC3E}">
        <p14:creationId xmlns:p14="http://schemas.microsoft.com/office/powerpoint/2010/main" val="3957156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43</a:t>
            </a:fld>
            <a:endParaRPr kumimoji="1" lang="zh-CN" altLang="en-US"/>
          </a:p>
        </p:txBody>
      </p:sp>
    </p:spTree>
    <p:extLst>
      <p:ext uri="{BB962C8B-B14F-4D97-AF65-F5344CB8AC3E}">
        <p14:creationId xmlns:p14="http://schemas.microsoft.com/office/powerpoint/2010/main" val="2667543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44</a:t>
            </a:fld>
            <a:endParaRPr kumimoji="1" lang="zh-CN" altLang="en-US"/>
          </a:p>
        </p:txBody>
      </p:sp>
    </p:spTree>
    <p:extLst>
      <p:ext uri="{BB962C8B-B14F-4D97-AF65-F5344CB8AC3E}">
        <p14:creationId xmlns:p14="http://schemas.microsoft.com/office/powerpoint/2010/main" val="3354256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45</a:t>
            </a:fld>
            <a:endParaRPr kumimoji="1" lang="zh-CN" altLang="en-US"/>
          </a:p>
        </p:txBody>
      </p:sp>
    </p:spTree>
    <p:extLst>
      <p:ext uri="{BB962C8B-B14F-4D97-AF65-F5344CB8AC3E}">
        <p14:creationId xmlns:p14="http://schemas.microsoft.com/office/powerpoint/2010/main" val="211348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11</a:t>
            </a:fld>
            <a:endParaRPr kumimoji="1" lang="zh-CN" altLang="en-US"/>
          </a:p>
        </p:txBody>
      </p:sp>
    </p:spTree>
    <p:extLst>
      <p:ext uri="{BB962C8B-B14F-4D97-AF65-F5344CB8AC3E}">
        <p14:creationId xmlns:p14="http://schemas.microsoft.com/office/powerpoint/2010/main" val="3408611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46</a:t>
            </a:fld>
            <a:endParaRPr kumimoji="1" lang="zh-CN" altLang="en-US"/>
          </a:p>
        </p:txBody>
      </p:sp>
    </p:spTree>
    <p:extLst>
      <p:ext uri="{BB962C8B-B14F-4D97-AF65-F5344CB8AC3E}">
        <p14:creationId xmlns:p14="http://schemas.microsoft.com/office/powerpoint/2010/main" val="3991290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47</a:t>
            </a:fld>
            <a:endParaRPr kumimoji="1" lang="zh-CN" altLang="en-US"/>
          </a:p>
        </p:txBody>
      </p:sp>
    </p:spTree>
    <p:extLst>
      <p:ext uri="{BB962C8B-B14F-4D97-AF65-F5344CB8AC3E}">
        <p14:creationId xmlns:p14="http://schemas.microsoft.com/office/powerpoint/2010/main" val="8161600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48</a:t>
            </a:fld>
            <a:endParaRPr kumimoji="1" lang="zh-CN" altLang="en-US"/>
          </a:p>
        </p:txBody>
      </p:sp>
    </p:spTree>
    <p:extLst>
      <p:ext uri="{BB962C8B-B14F-4D97-AF65-F5344CB8AC3E}">
        <p14:creationId xmlns:p14="http://schemas.microsoft.com/office/powerpoint/2010/main" val="4031437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49</a:t>
            </a:fld>
            <a:endParaRPr kumimoji="1" lang="zh-CN" altLang="en-US"/>
          </a:p>
        </p:txBody>
      </p:sp>
    </p:spTree>
    <p:extLst>
      <p:ext uri="{BB962C8B-B14F-4D97-AF65-F5344CB8AC3E}">
        <p14:creationId xmlns:p14="http://schemas.microsoft.com/office/powerpoint/2010/main" val="3511754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50</a:t>
            </a:fld>
            <a:endParaRPr kumimoji="1" lang="zh-CN" altLang="en-US"/>
          </a:p>
        </p:txBody>
      </p:sp>
    </p:spTree>
    <p:extLst>
      <p:ext uri="{BB962C8B-B14F-4D97-AF65-F5344CB8AC3E}">
        <p14:creationId xmlns:p14="http://schemas.microsoft.com/office/powerpoint/2010/main" val="34641579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51</a:t>
            </a:fld>
            <a:endParaRPr kumimoji="1" lang="zh-CN" altLang="en-US"/>
          </a:p>
        </p:txBody>
      </p:sp>
    </p:spTree>
    <p:extLst>
      <p:ext uri="{BB962C8B-B14F-4D97-AF65-F5344CB8AC3E}">
        <p14:creationId xmlns:p14="http://schemas.microsoft.com/office/powerpoint/2010/main" val="4198390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53</a:t>
            </a:fld>
            <a:endParaRPr kumimoji="1" lang="zh-CN" altLang="en-US"/>
          </a:p>
        </p:txBody>
      </p:sp>
    </p:spTree>
    <p:extLst>
      <p:ext uri="{BB962C8B-B14F-4D97-AF65-F5344CB8AC3E}">
        <p14:creationId xmlns:p14="http://schemas.microsoft.com/office/powerpoint/2010/main" val="3946666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54</a:t>
            </a:fld>
            <a:endParaRPr kumimoji="1" lang="zh-CN" altLang="en-US"/>
          </a:p>
        </p:txBody>
      </p:sp>
    </p:spTree>
    <p:extLst>
      <p:ext uri="{BB962C8B-B14F-4D97-AF65-F5344CB8AC3E}">
        <p14:creationId xmlns:p14="http://schemas.microsoft.com/office/powerpoint/2010/main" val="3537893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55</a:t>
            </a:fld>
            <a:endParaRPr kumimoji="1" lang="zh-CN" altLang="en-US"/>
          </a:p>
        </p:txBody>
      </p:sp>
    </p:spTree>
    <p:extLst>
      <p:ext uri="{BB962C8B-B14F-4D97-AF65-F5344CB8AC3E}">
        <p14:creationId xmlns:p14="http://schemas.microsoft.com/office/powerpoint/2010/main" val="1706290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56</a:t>
            </a:fld>
            <a:endParaRPr kumimoji="1" lang="zh-CN" altLang="en-US"/>
          </a:p>
        </p:txBody>
      </p:sp>
    </p:spTree>
    <p:extLst>
      <p:ext uri="{BB962C8B-B14F-4D97-AF65-F5344CB8AC3E}">
        <p14:creationId xmlns:p14="http://schemas.microsoft.com/office/powerpoint/2010/main" val="150325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12</a:t>
            </a:fld>
            <a:endParaRPr kumimoji="1" lang="zh-CN" altLang="en-US"/>
          </a:p>
        </p:txBody>
      </p:sp>
    </p:spTree>
    <p:extLst>
      <p:ext uri="{BB962C8B-B14F-4D97-AF65-F5344CB8AC3E}">
        <p14:creationId xmlns:p14="http://schemas.microsoft.com/office/powerpoint/2010/main" val="22181692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57</a:t>
            </a:fld>
            <a:endParaRPr kumimoji="1" lang="zh-CN" altLang="en-US"/>
          </a:p>
        </p:txBody>
      </p:sp>
    </p:spTree>
    <p:extLst>
      <p:ext uri="{BB962C8B-B14F-4D97-AF65-F5344CB8AC3E}">
        <p14:creationId xmlns:p14="http://schemas.microsoft.com/office/powerpoint/2010/main" val="2482579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58</a:t>
            </a:fld>
            <a:endParaRPr kumimoji="1" lang="zh-CN" altLang="en-US"/>
          </a:p>
        </p:txBody>
      </p:sp>
    </p:spTree>
    <p:extLst>
      <p:ext uri="{BB962C8B-B14F-4D97-AF65-F5344CB8AC3E}">
        <p14:creationId xmlns:p14="http://schemas.microsoft.com/office/powerpoint/2010/main" val="1116408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59</a:t>
            </a:fld>
            <a:endParaRPr kumimoji="1" lang="zh-CN" altLang="en-US"/>
          </a:p>
        </p:txBody>
      </p:sp>
    </p:spTree>
    <p:extLst>
      <p:ext uri="{BB962C8B-B14F-4D97-AF65-F5344CB8AC3E}">
        <p14:creationId xmlns:p14="http://schemas.microsoft.com/office/powerpoint/2010/main" val="22481134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60</a:t>
            </a:fld>
            <a:endParaRPr kumimoji="1" lang="zh-CN" altLang="en-US"/>
          </a:p>
        </p:txBody>
      </p:sp>
    </p:spTree>
    <p:extLst>
      <p:ext uri="{BB962C8B-B14F-4D97-AF65-F5344CB8AC3E}">
        <p14:creationId xmlns:p14="http://schemas.microsoft.com/office/powerpoint/2010/main" val="20766734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61</a:t>
            </a:fld>
            <a:endParaRPr kumimoji="1" lang="zh-CN" altLang="en-US"/>
          </a:p>
        </p:txBody>
      </p:sp>
    </p:spTree>
    <p:extLst>
      <p:ext uri="{BB962C8B-B14F-4D97-AF65-F5344CB8AC3E}">
        <p14:creationId xmlns:p14="http://schemas.microsoft.com/office/powerpoint/2010/main" val="11222305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62</a:t>
            </a:fld>
            <a:endParaRPr kumimoji="1" lang="zh-CN" altLang="en-US"/>
          </a:p>
        </p:txBody>
      </p:sp>
    </p:spTree>
    <p:extLst>
      <p:ext uri="{BB962C8B-B14F-4D97-AF65-F5344CB8AC3E}">
        <p14:creationId xmlns:p14="http://schemas.microsoft.com/office/powerpoint/2010/main" val="14893893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63</a:t>
            </a:fld>
            <a:endParaRPr kumimoji="1" lang="zh-CN" altLang="en-US"/>
          </a:p>
        </p:txBody>
      </p:sp>
    </p:spTree>
    <p:extLst>
      <p:ext uri="{BB962C8B-B14F-4D97-AF65-F5344CB8AC3E}">
        <p14:creationId xmlns:p14="http://schemas.microsoft.com/office/powerpoint/2010/main" val="21235125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64</a:t>
            </a:fld>
            <a:endParaRPr kumimoji="1" lang="zh-CN" altLang="en-US"/>
          </a:p>
        </p:txBody>
      </p:sp>
    </p:spTree>
    <p:extLst>
      <p:ext uri="{BB962C8B-B14F-4D97-AF65-F5344CB8AC3E}">
        <p14:creationId xmlns:p14="http://schemas.microsoft.com/office/powerpoint/2010/main" val="16341595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65</a:t>
            </a:fld>
            <a:endParaRPr kumimoji="1" lang="zh-CN" altLang="en-US"/>
          </a:p>
        </p:txBody>
      </p:sp>
    </p:spTree>
    <p:extLst>
      <p:ext uri="{BB962C8B-B14F-4D97-AF65-F5344CB8AC3E}">
        <p14:creationId xmlns:p14="http://schemas.microsoft.com/office/powerpoint/2010/main" val="8305620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66</a:t>
            </a:fld>
            <a:endParaRPr kumimoji="1" lang="zh-CN" altLang="en-US"/>
          </a:p>
        </p:txBody>
      </p:sp>
    </p:spTree>
    <p:extLst>
      <p:ext uri="{BB962C8B-B14F-4D97-AF65-F5344CB8AC3E}">
        <p14:creationId xmlns:p14="http://schemas.microsoft.com/office/powerpoint/2010/main" val="4244503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17</a:t>
            </a:fld>
            <a:endParaRPr kumimoji="1" lang="zh-CN" altLang="en-US"/>
          </a:p>
        </p:txBody>
      </p:sp>
    </p:spTree>
    <p:extLst>
      <p:ext uri="{BB962C8B-B14F-4D97-AF65-F5344CB8AC3E}">
        <p14:creationId xmlns:p14="http://schemas.microsoft.com/office/powerpoint/2010/main" val="26078237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67</a:t>
            </a:fld>
            <a:endParaRPr kumimoji="1" lang="zh-CN" altLang="en-US"/>
          </a:p>
        </p:txBody>
      </p:sp>
    </p:spTree>
    <p:extLst>
      <p:ext uri="{BB962C8B-B14F-4D97-AF65-F5344CB8AC3E}">
        <p14:creationId xmlns:p14="http://schemas.microsoft.com/office/powerpoint/2010/main" val="33164720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68</a:t>
            </a:fld>
            <a:endParaRPr kumimoji="1" lang="zh-CN" altLang="en-US"/>
          </a:p>
        </p:txBody>
      </p:sp>
    </p:spTree>
    <p:extLst>
      <p:ext uri="{BB962C8B-B14F-4D97-AF65-F5344CB8AC3E}">
        <p14:creationId xmlns:p14="http://schemas.microsoft.com/office/powerpoint/2010/main" val="3348440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69</a:t>
            </a:fld>
            <a:endParaRPr kumimoji="1" lang="zh-CN" altLang="en-US"/>
          </a:p>
        </p:txBody>
      </p:sp>
    </p:spTree>
    <p:extLst>
      <p:ext uri="{BB962C8B-B14F-4D97-AF65-F5344CB8AC3E}">
        <p14:creationId xmlns:p14="http://schemas.microsoft.com/office/powerpoint/2010/main" val="34150219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71</a:t>
            </a:fld>
            <a:endParaRPr kumimoji="1" lang="zh-CN" altLang="en-US"/>
          </a:p>
        </p:txBody>
      </p:sp>
    </p:spTree>
    <p:extLst>
      <p:ext uri="{BB962C8B-B14F-4D97-AF65-F5344CB8AC3E}">
        <p14:creationId xmlns:p14="http://schemas.microsoft.com/office/powerpoint/2010/main" val="19602476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72</a:t>
            </a:fld>
            <a:endParaRPr kumimoji="1" lang="zh-CN" altLang="en-US"/>
          </a:p>
        </p:txBody>
      </p:sp>
    </p:spTree>
    <p:extLst>
      <p:ext uri="{BB962C8B-B14F-4D97-AF65-F5344CB8AC3E}">
        <p14:creationId xmlns:p14="http://schemas.microsoft.com/office/powerpoint/2010/main" val="14255475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73</a:t>
            </a:fld>
            <a:endParaRPr kumimoji="1" lang="zh-CN" altLang="en-US"/>
          </a:p>
        </p:txBody>
      </p:sp>
    </p:spTree>
    <p:extLst>
      <p:ext uri="{BB962C8B-B14F-4D97-AF65-F5344CB8AC3E}">
        <p14:creationId xmlns:p14="http://schemas.microsoft.com/office/powerpoint/2010/main" val="33143904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74</a:t>
            </a:fld>
            <a:endParaRPr kumimoji="1" lang="zh-CN" altLang="en-US"/>
          </a:p>
        </p:txBody>
      </p:sp>
    </p:spTree>
    <p:extLst>
      <p:ext uri="{BB962C8B-B14F-4D97-AF65-F5344CB8AC3E}">
        <p14:creationId xmlns:p14="http://schemas.microsoft.com/office/powerpoint/2010/main" val="27871289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75</a:t>
            </a:fld>
            <a:endParaRPr kumimoji="1" lang="zh-CN" altLang="en-US"/>
          </a:p>
        </p:txBody>
      </p:sp>
    </p:spTree>
    <p:extLst>
      <p:ext uri="{BB962C8B-B14F-4D97-AF65-F5344CB8AC3E}">
        <p14:creationId xmlns:p14="http://schemas.microsoft.com/office/powerpoint/2010/main" val="39390804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76</a:t>
            </a:fld>
            <a:endParaRPr kumimoji="1" lang="zh-CN" altLang="en-US"/>
          </a:p>
        </p:txBody>
      </p:sp>
    </p:spTree>
    <p:extLst>
      <p:ext uri="{BB962C8B-B14F-4D97-AF65-F5344CB8AC3E}">
        <p14:creationId xmlns:p14="http://schemas.microsoft.com/office/powerpoint/2010/main" val="31458904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77</a:t>
            </a:fld>
            <a:endParaRPr kumimoji="1" lang="zh-CN" altLang="en-US"/>
          </a:p>
        </p:txBody>
      </p:sp>
    </p:spTree>
    <p:extLst>
      <p:ext uri="{BB962C8B-B14F-4D97-AF65-F5344CB8AC3E}">
        <p14:creationId xmlns:p14="http://schemas.microsoft.com/office/powerpoint/2010/main" val="3294132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18</a:t>
            </a:fld>
            <a:endParaRPr kumimoji="1" lang="zh-CN" altLang="en-US"/>
          </a:p>
        </p:txBody>
      </p:sp>
    </p:spTree>
    <p:extLst>
      <p:ext uri="{BB962C8B-B14F-4D97-AF65-F5344CB8AC3E}">
        <p14:creationId xmlns:p14="http://schemas.microsoft.com/office/powerpoint/2010/main" val="22882239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78</a:t>
            </a:fld>
            <a:endParaRPr kumimoji="1" lang="zh-CN" altLang="en-US"/>
          </a:p>
        </p:txBody>
      </p:sp>
    </p:spTree>
    <p:extLst>
      <p:ext uri="{BB962C8B-B14F-4D97-AF65-F5344CB8AC3E}">
        <p14:creationId xmlns:p14="http://schemas.microsoft.com/office/powerpoint/2010/main" val="27437549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80</a:t>
            </a:fld>
            <a:endParaRPr kumimoji="1" lang="zh-CN" altLang="en-US"/>
          </a:p>
        </p:txBody>
      </p:sp>
    </p:spTree>
    <p:extLst>
      <p:ext uri="{BB962C8B-B14F-4D97-AF65-F5344CB8AC3E}">
        <p14:creationId xmlns:p14="http://schemas.microsoft.com/office/powerpoint/2010/main" val="5264142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81</a:t>
            </a:fld>
            <a:endParaRPr kumimoji="1" lang="zh-CN" altLang="en-US"/>
          </a:p>
        </p:txBody>
      </p:sp>
    </p:spTree>
    <p:extLst>
      <p:ext uri="{BB962C8B-B14F-4D97-AF65-F5344CB8AC3E}">
        <p14:creationId xmlns:p14="http://schemas.microsoft.com/office/powerpoint/2010/main" val="9712071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82</a:t>
            </a:fld>
            <a:endParaRPr kumimoji="1" lang="zh-CN" altLang="en-US"/>
          </a:p>
        </p:txBody>
      </p:sp>
    </p:spTree>
    <p:extLst>
      <p:ext uri="{BB962C8B-B14F-4D97-AF65-F5344CB8AC3E}">
        <p14:creationId xmlns:p14="http://schemas.microsoft.com/office/powerpoint/2010/main" val="25361211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83</a:t>
            </a:fld>
            <a:endParaRPr kumimoji="1" lang="zh-CN" altLang="en-US"/>
          </a:p>
        </p:txBody>
      </p:sp>
    </p:spTree>
    <p:extLst>
      <p:ext uri="{BB962C8B-B14F-4D97-AF65-F5344CB8AC3E}">
        <p14:creationId xmlns:p14="http://schemas.microsoft.com/office/powerpoint/2010/main" val="280724915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84</a:t>
            </a:fld>
            <a:endParaRPr kumimoji="1" lang="zh-CN" altLang="en-US"/>
          </a:p>
        </p:txBody>
      </p:sp>
    </p:spTree>
    <p:extLst>
      <p:ext uri="{BB962C8B-B14F-4D97-AF65-F5344CB8AC3E}">
        <p14:creationId xmlns:p14="http://schemas.microsoft.com/office/powerpoint/2010/main" val="8574120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85</a:t>
            </a:fld>
            <a:endParaRPr kumimoji="1" lang="zh-CN" altLang="en-US"/>
          </a:p>
        </p:txBody>
      </p:sp>
    </p:spTree>
    <p:extLst>
      <p:ext uri="{BB962C8B-B14F-4D97-AF65-F5344CB8AC3E}">
        <p14:creationId xmlns:p14="http://schemas.microsoft.com/office/powerpoint/2010/main" val="25965753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86</a:t>
            </a:fld>
            <a:endParaRPr kumimoji="1" lang="zh-CN" altLang="en-US"/>
          </a:p>
        </p:txBody>
      </p:sp>
    </p:spTree>
    <p:extLst>
      <p:ext uri="{BB962C8B-B14F-4D97-AF65-F5344CB8AC3E}">
        <p14:creationId xmlns:p14="http://schemas.microsoft.com/office/powerpoint/2010/main" val="36158226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87</a:t>
            </a:fld>
            <a:endParaRPr kumimoji="1" lang="zh-CN" altLang="en-US"/>
          </a:p>
        </p:txBody>
      </p:sp>
    </p:spTree>
    <p:extLst>
      <p:ext uri="{BB962C8B-B14F-4D97-AF65-F5344CB8AC3E}">
        <p14:creationId xmlns:p14="http://schemas.microsoft.com/office/powerpoint/2010/main" val="10457403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88</a:t>
            </a:fld>
            <a:endParaRPr kumimoji="1" lang="zh-CN" altLang="en-US"/>
          </a:p>
        </p:txBody>
      </p:sp>
    </p:spTree>
    <p:extLst>
      <p:ext uri="{BB962C8B-B14F-4D97-AF65-F5344CB8AC3E}">
        <p14:creationId xmlns:p14="http://schemas.microsoft.com/office/powerpoint/2010/main" val="3046449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19</a:t>
            </a:fld>
            <a:endParaRPr kumimoji="1" lang="zh-CN" altLang="en-US"/>
          </a:p>
        </p:txBody>
      </p:sp>
    </p:spTree>
    <p:extLst>
      <p:ext uri="{BB962C8B-B14F-4D97-AF65-F5344CB8AC3E}">
        <p14:creationId xmlns:p14="http://schemas.microsoft.com/office/powerpoint/2010/main" val="3366017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89</a:t>
            </a:fld>
            <a:endParaRPr kumimoji="1" lang="zh-CN" altLang="en-US"/>
          </a:p>
        </p:txBody>
      </p:sp>
    </p:spTree>
    <p:extLst>
      <p:ext uri="{BB962C8B-B14F-4D97-AF65-F5344CB8AC3E}">
        <p14:creationId xmlns:p14="http://schemas.microsoft.com/office/powerpoint/2010/main" val="25897134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90</a:t>
            </a:fld>
            <a:endParaRPr kumimoji="1" lang="zh-CN" altLang="en-US"/>
          </a:p>
        </p:txBody>
      </p:sp>
    </p:spTree>
    <p:extLst>
      <p:ext uri="{BB962C8B-B14F-4D97-AF65-F5344CB8AC3E}">
        <p14:creationId xmlns:p14="http://schemas.microsoft.com/office/powerpoint/2010/main" val="11807556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505039-6962-D646-9A2B-17047581DB25}" type="slidenum">
              <a:rPr kumimoji="1" lang="zh-CN" altLang="en-US" smtClean="0"/>
              <a:pPr/>
              <a:t>92</a:t>
            </a:fld>
            <a:endParaRPr kumimoji="1" lang="zh-CN" altLang="en-US"/>
          </a:p>
        </p:txBody>
      </p:sp>
    </p:spTree>
    <p:extLst>
      <p:ext uri="{BB962C8B-B14F-4D97-AF65-F5344CB8AC3E}">
        <p14:creationId xmlns:p14="http://schemas.microsoft.com/office/powerpoint/2010/main" val="121428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20</a:t>
            </a:fld>
            <a:endParaRPr kumimoji="1" lang="zh-CN" altLang="en-US"/>
          </a:p>
        </p:txBody>
      </p:sp>
    </p:spTree>
    <p:extLst>
      <p:ext uri="{BB962C8B-B14F-4D97-AF65-F5344CB8AC3E}">
        <p14:creationId xmlns:p14="http://schemas.microsoft.com/office/powerpoint/2010/main" val="198911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10"/>
          </p:nvPr>
        </p:nvSpPr>
        <p:spPr/>
        <p:txBody>
          <a:bodyPr/>
          <a:lstStyle/>
          <a:p>
            <a:fld id="{98505039-6962-D646-9A2B-17047581DB25}" type="slidenum">
              <a:rPr kumimoji="1" lang="zh-CN" altLang="en-US" smtClean="0"/>
              <a:t>21</a:t>
            </a:fld>
            <a:endParaRPr kumimoji="1" lang="zh-CN" altLang="en-US"/>
          </a:p>
        </p:txBody>
      </p:sp>
    </p:spTree>
    <p:extLst>
      <p:ext uri="{BB962C8B-B14F-4D97-AF65-F5344CB8AC3E}">
        <p14:creationId xmlns:p14="http://schemas.microsoft.com/office/powerpoint/2010/main" val="158014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57606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98779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2731693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4773261" y="5877247"/>
            <a:ext cx="2768600" cy="292461"/>
          </a:xfrm>
          <a:prstGeom prst="rect">
            <a:avLst/>
          </a:prstGeom>
        </p:spPr>
      </p:pic>
      <p:cxnSp>
        <p:nvCxnSpPr>
          <p:cNvPr id="18" name="直线连接符 8">
            <a:extLst>
              <a:ext uri="{FF2B5EF4-FFF2-40B4-BE49-F238E27FC236}">
                <a16:creationId xmlns:a16="http://schemas.microsoft.com/office/drawing/2014/main" xmlns="" id="{CBC6505F-F845-2D49-8CD2-0EDCD6760F67}"/>
              </a:ext>
            </a:extLst>
          </p:cNvPr>
          <p:cNvCxnSpPr/>
          <p:nvPr userDrawn="1"/>
        </p:nvCxnSpPr>
        <p:spPr>
          <a:xfrm>
            <a:off x="6157561" y="1318753"/>
            <a:ext cx="0" cy="990494"/>
          </a:xfrm>
          <a:prstGeom prst="line">
            <a:avLst/>
          </a:prstGeom>
          <a:ln>
            <a:solidFill>
              <a:srgbClr val="6082A9"/>
            </a:solidFill>
          </a:ln>
        </p:spPr>
        <p:style>
          <a:lnRef idx="1">
            <a:schemeClr val="accent1"/>
          </a:lnRef>
          <a:fillRef idx="0">
            <a:schemeClr val="accent1"/>
          </a:fillRef>
          <a:effectRef idx="0">
            <a:schemeClr val="accent1"/>
          </a:effectRef>
          <a:fontRef idx="minor">
            <a:schemeClr val="tx1"/>
          </a:fontRef>
        </p:style>
      </p:cxnSp>
      <p:sp>
        <p:nvSpPr>
          <p:cNvPr id="19" name="圆角矩形 18"/>
          <p:cNvSpPr/>
          <p:nvPr userDrawn="1"/>
        </p:nvSpPr>
        <p:spPr>
          <a:xfrm>
            <a:off x="4357692" y="4568847"/>
            <a:ext cx="3599738" cy="663073"/>
          </a:xfrm>
          <a:prstGeom prst="round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中国科学院大学</a:t>
            </a:r>
            <a:endParaRPr lang="en-US" altLang="zh-CN" sz="2000" dirty="0" smtClean="0">
              <a:solidFill>
                <a:schemeClr val="tx1"/>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84732" y="1267265"/>
            <a:ext cx="1157129" cy="1157129"/>
          </a:xfrm>
          <a:prstGeom prst="rect">
            <a:avLst/>
          </a:prstGeom>
        </p:spPr>
      </p:pic>
      <p:pic>
        <p:nvPicPr>
          <p:cNvPr id="21" name="图片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1151" y="1318753"/>
            <a:ext cx="2146410" cy="1054154"/>
          </a:xfrm>
          <a:prstGeom prst="rect">
            <a:avLst/>
          </a:prstGeom>
        </p:spPr>
      </p:pic>
    </p:spTree>
    <p:extLst>
      <p:ext uri="{BB962C8B-B14F-4D97-AF65-F5344CB8AC3E}">
        <p14:creationId xmlns:p14="http://schemas.microsoft.com/office/powerpoint/2010/main" val="3781750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579515" y="1102047"/>
            <a:ext cx="2768600" cy="292461"/>
          </a:xfrm>
          <a:prstGeom prst="rect">
            <a:avLst/>
          </a:prstGeom>
        </p:spPr>
      </p:pic>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8585200" y="6035636"/>
            <a:ext cx="2768600" cy="292461"/>
          </a:xfrm>
          <a:prstGeom prst="rect">
            <a:avLst/>
          </a:prstGeom>
        </p:spPr>
      </p:pic>
      <p:sp>
        <p:nvSpPr>
          <p:cNvPr id="14" name="矩形 13">
            <a:extLst>
              <a:ext uri="{FF2B5EF4-FFF2-40B4-BE49-F238E27FC236}">
                <a16:creationId xmlns:a16="http://schemas.microsoft.com/office/drawing/2014/main" xmlns="" id="{260FECDB-090B-9B4D-BB82-F00DB117C43F}"/>
              </a:ext>
            </a:extLst>
          </p:cNvPr>
          <p:cNvSpPr/>
          <p:nvPr userDrawn="1"/>
        </p:nvSpPr>
        <p:spPr>
          <a:xfrm>
            <a:off x="755544" y="374787"/>
            <a:ext cx="436536" cy="436535"/>
          </a:xfrm>
          <a:prstGeom prst="rect">
            <a:avLst/>
          </a:prstGeom>
          <a:noFill/>
          <a:ln>
            <a:solidFill>
              <a:srgbClr val="6082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xmlns="" id="{41C0850D-FB41-9448-921F-F374578333D2}"/>
              </a:ext>
            </a:extLst>
          </p:cNvPr>
          <p:cNvSpPr/>
          <p:nvPr userDrawn="1"/>
        </p:nvSpPr>
        <p:spPr>
          <a:xfrm>
            <a:off x="946690" y="563348"/>
            <a:ext cx="436536" cy="436535"/>
          </a:xfrm>
          <a:prstGeom prst="rect">
            <a:avLst/>
          </a:prstGeom>
          <a:noFill/>
          <a:ln>
            <a:solidFill>
              <a:srgbClr val="6082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xmlns="" id="{AC499913-55DD-9B45-8796-E86AC45DA457}"/>
              </a:ext>
            </a:extLst>
          </p:cNvPr>
          <p:cNvSpPr/>
          <p:nvPr userDrawn="1"/>
        </p:nvSpPr>
        <p:spPr>
          <a:xfrm>
            <a:off x="958962" y="561036"/>
            <a:ext cx="233118" cy="250285"/>
          </a:xfrm>
          <a:prstGeom prst="rect">
            <a:avLst/>
          </a:prstGeom>
          <a:solidFill>
            <a:srgbClr val="6082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rgbClr val="78C6FF"/>
                </a:solidFill>
              </a:ln>
            </a:endParaRPr>
          </a:p>
        </p:txBody>
      </p:sp>
      <p:pic>
        <p:nvPicPr>
          <p:cNvPr id="19" name="图片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69500" y="0"/>
            <a:ext cx="2146410" cy="1054154"/>
          </a:xfrm>
          <a:prstGeom prst="rect">
            <a:avLst/>
          </a:prstGeom>
        </p:spPr>
      </p:pic>
    </p:spTree>
    <p:extLst>
      <p:ext uri="{BB962C8B-B14F-4D97-AF65-F5344CB8AC3E}">
        <p14:creationId xmlns:p14="http://schemas.microsoft.com/office/powerpoint/2010/main" val="231706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190134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931885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3346792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187938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106440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239848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79602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7/26/2019</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153788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7/26/2019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7FAA2-0FD1-4CA9-9E3C-4FCDD1695EFC}" type="slidenum">
              <a:rPr lang="zh-CN" altLang="en-US" smtClean="0"/>
              <a:t>‹#›</a:t>
            </a:fld>
            <a:endParaRPr lang="zh-CN" altLang="en-US"/>
          </a:p>
        </p:txBody>
      </p:sp>
    </p:spTree>
    <p:extLst>
      <p:ext uri="{BB962C8B-B14F-4D97-AF65-F5344CB8AC3E}">
        <p14:creationId xmlns:p14="http://schemas.microsoft.com/office/powerpoint/2010/main" val="179151129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5.png"/></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8.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2.png"/></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8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8.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8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9.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0.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1.xml"/><Relationship Id="rId1" Type="http://schemas.openxmlformats.org/officeDocument/2006/relationships/slideLayout" Target="../slideLayouts/slideLayout13.xml"/><Relationship Id="rId5" Type="http://schemas.openxmlformats.org/officeDocument/2006/relationships/image" Target="../media/image35.jpg"/><Relationship Id="rId4" Type="http://schemas.openxmlformats.org/officeDocument/2006/relationships/image" Target="../media/image3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2907276"/>
            <a:ext cx="12192000" cy="830997"/>
          </a:xfrm>
          <a:prstGeom prst="rect">
            <a:avLst/>
          </a:prstGeom>
          <a:noFill/>
        </p:spPr>
        <p:txBody>
          <a:bodyPr wrap="square" rtlCol="0">
            <a:spAutoFit/>
          </a:bodyPr>
          <a:lstStyle/>
          <a:p>
            <a:pPr algn="ctr"/>
            <a:r>
              <a:rPr kumimoji="1" lang="en-US" altLang="zh-CN" sz="4800" dirty="0" smtClean="0">
                <a:latin typeface="黑体" panose="02010609060101010101" pitchFamily="49" charset="-122"/>
                <a:ea typeface="黑体" panose="02010609060101010101" pitchFamily="49" charset="-122"/>
                <a:cs typeface="黑体-简" panose="02000000000000000000" charset="-122"/>
              </a:rPr>
              <a:t>Python </a:t>
            </a:r>
            <a:r>
              <a:rPr kumimoji="1" lang="zh-CN" altLang="en-US" sz="4800" dirty="0" smtClean="0">
                <a:latin typeface="黑体" panose="02010609060101010101" pitchFamily="49" charset="-122"/>
                <a:ea typeface="黑体" panose="02010609060101010101" pitchFamily="49" charset="-122"/>
                <a:cs typeface="黑体-简" panose="02000000000000000000" charset="-122"/>
              </a:rPr>
              <a:t>入门</a:t>
            </a:r>
            <a:endParaRPr kumimoji="1" lang="zh-CN" altLang="en-US" sz="4800" dirty="0">
              <a:latin typeface="黑体" panose="02010609060101010101" pitchFamily="49" charset="-122"/>
              <a:ea typeface="黑体" panose="02010609060101010101" pitchFamily="49" charset="-122"/>
              <a:cs typeface="黑体-简" panose="02000000000000000000" charset="-122"/>
            </a:endParaRPr>
          </a:p>
        </p:txBody>
      </p:sp>
    </p:spTree>
    <p:extLst>
      <p:ext uri="{BB962C8B-B14F-4D97-AF65-F5344CB8AC3E}">
        <p14:creationId xmlns:p14="http://schemas.microsoft.com/office/powerpoint/2010/main" val="1974695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1159885" cy="652007"/>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概述</a:t>
            </a:r>
            <a:endParaRPr lang="zh-CN" altLang="en-US" sz="3600" b="1" dirty="0">
              <a:latin typeface="微软雅黑" panose="020B0503020204020204" pitchFamily="34" charset="-122"/>
              <a:ea typeface="微软雅黑" panose="020B0503020204020204" pitchFamily="34" charset="-122"/>
            </a:endParaRPr>
          </a:p>
        </p:txBody>
      </p:sp>
      <p:sp>
        <p:nvSpPr>
          <p:cNvPr id="7" name="圆角矩形 6"/>
          <p:cNvSpPr/>
          <p:nvPr/>
        </p:nvSpPr>
        <p:spPr>
          <a:xfrm>
            <a:off x="3646001" y="2350029"/>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基本概念</a:t>
            </a:r>
          </a:p>
        </p:txBody>
      </p:sp>
      <p:sp>
        <p:nvSpPr>
          <p:cNvPr id="8" name="圆角矩形 7"/>
          <p:cNvSpPr/>
          <p:nvPr/>
        </p:nvSpPr>
        <p:spPr>
          <a:xfrm>
            <a:off x="3646001" y="3303217"/>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语言优势</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3646001" y="4256405"/>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典型应用</a:t>
            </a:r>
          </a:p>
        </p:txBody>
      </p:sp>
    </p:spTree>
    <p:extLst>
      <p:ext uri="{BB962C8B-B14F-4D97-AF65-F5344CB8AC3E}">
        <p14:creationId xmlns:p14="http://schemas.microsoft.com/office/powerpoint/2010/main" val="1274648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336030"/>
            <a:ext cx="46143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典型应用</a:t>
            </a:r>
            <a:endParaRPr lang="zh-CN" altLang="en-US" sz="3600" b="1"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6213944" y="2662067"/>
            <a:ext cx="1203960" cy="1051561"/>
            <a:chOff x="6842760" y="2637270"/>
            <a:chExt cx="1203960" cy="1051560"/>
          </a:xfrm>
          <a:solidFill>
            <a:srgbClr val="B91F38"/>
          </a:solidFill>
        </p:grpSpPr>
        <p:sp>
          <p:nvSpPr>
            <p:cNvPr id="18" name="六边形 17"/>
            <p:cNvSpPr/>
            <p:nvPr/>
          </p:nvSpPr>
          <p:spPr>
            <a:xfrm>
              <a:off x="6842760" y="2637270"/>
              <a:ext cx="1203960" cy="1051560"/>
            </a:xfrm>
            <a:prstGeom prst="hexagon">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18"/>
            <p:cNvSpPr txBox="1"/>
            <p:nvPr/>
          </p:nvSpPr>
          <p:spPr>
            <a:xfrm>
              <a:off x="6924246" y="2851971"/>
              <a:ext cx="1006625" cy="666848"/>
            </a:xfrm>
            <a:prstGeom prst="rect">
              <a:avLst/>
            </a:prstGeom>
            <a:noFill/>
          </p:spPr>
          <p:txBody>
            <a:bodyPr wrap="square" rtlCol="0">
              <a:spAutoFit/>
            </a:bodyPr>
            <a:lstStyle/>
            <a:p>
              <a:pPr algn="ctr"/>
              <a:r>
                <a:rPr lang="zh-CN" altLang="en-US" sz="2800" baseline="-3000" dirty="0" smtClean="0">
                  <a:solidFill>
                    <a:srgbClr val="E7E7E7"/>
                  </a:solidFill>
                  <a:latin typeface="Arial" panose="020B0604020202020204" pitchFamily="34" charset="0"/>
                  <a:ea typeface="微软雅黑" panose="020B0503020204020204" pitchFamily="34" charset="-122"/>
                  <a:cs typeface="Arial" panose="020B0604020202020204" pitchFamily="34" charset="0"/>
                </a:rPr>
                <a:t>自动化脚本</a:t>
              </a:r>
              <a:endParaRPr lang="zh-CN" altLang="en-US" sz="28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0" name="组合 19"/>
          <p:cNvGrpSpPr/>
          <p:nvPr/>
        </p:nvGrpSpPr>
        <p:grpSpPr>
          <a:xfrm>
            <a:off x="4897036" y="1903876"/>
            <a:ext cx="1203960" cy="1051563"/>
            <a:chOff x="5525852" y="1879080"/>
            <a:chExt cx="1203960" cy="1051560"/>
          </a:xfrm>
        </p:grpSpPr>
        <p:sp>
          <p:nvSpPr>
            <p:cNvPr id="21" name="六边形 20"/>
            <p:cNvSpPr/>
            <p:nvPr/>
          </p:nvSpPr>
          <p:spPr>
            <a:xfrm>
              <a:off x="5525852" y="1879080"/>
              <a:ext cx="1203960" cy="1051560"/>
            </a:xfrm>
            <a:prstGeom prst="hexagon">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2" name="文本框 21"/>
            <p:cNvSpPr txBox="1"/>
            <p:nvPr/>
          </p:nvSpPr>
          <p:spPr>
            <a:xfrm>
              <a:off x="5686669" y="1989362"/>
              <a:ext cx="882327" cy="752063"/>
            </a:xfrm>
            <a:prstGeom prst="rect">
              <a:avLst/>
            </a:prstGeom>
            <a:noFill/>
          </p:spPr>
          <p:txBody>
            <a:bodyPr wrap="square" rtlCol="0">
              <a:spAutoFit/>
            </a:bodyPr>
            <a:lstStyle/>
            <a:p>
              <a:pPr algn="ctr">
                <a:lnSpc>
                  <a:spcPct val="120000"/>
                </a:lnSpc>
              </a:pPr>
              <a:r>
                <a:rPr lang="en-US" altLang="zh-CN" sz="2800" baseline="-3000" dirty="0" smtClean="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Web</a:t>
              </a:r>
              <a:r>
                <a:rPr lang="zh-CN" altLang="en-US" sz="2800" baseline="-3000" dirty="0" smtClean="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开发</a:t>
              </a:r>
              <a:endParaRPr lang="zh-CN" altLang="en-US" sz="28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3" name="组合 22"/>
          <p:cNvGrpSpPr/>
          <p:nvPr/>
        </p:nvGrpSpPr>
        <p:grpSpPr>
          <a:xfrm>
            <a:off x="6198112" y="4017836"/>
            <a:ext cx="1203960" cy="1051563"/>
            <a:chOff x="6842760" y="4008870"/>
            <a:chExt cx="1203960" cy="1051560"/>
          </a:xfrm>
        </p:grpSpPr>
        <p:sp>
          <p:nvSpPr>
            <p:cNvPr id="24" name="六边形 23"/>
            <p:cNvSpPr/>
            <p:nvPr/>
          </p:nvSpPr>
          <p:spPr>
            <a:xfrm>
              <a:off x="6842760" y="4008870"/>
              <a:ext cx="1203960" cy="105156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5" name="文本框 24"/>
            <p:cNvSpPr txBox="1"/>
            <p:nvPr/>
          </p:nvSpPr>
          <p:spPr>
            <a:xfrm>
              <a:off x="6981635" y="4119152"/>
              <a:ext cx="926211" cy="752063"/>
            </a:xfrm>
            <a:prstGeom prst="rect">
              <a:avLst/>
            </a:prstGeom>
            <a:noFill/>
          </p:spPr>
          <p:txBody>
            <a:bodyPr wrap="square" rtlCol="0">
              <a:spAutoFit/>
            </a:bodyPr>
            <a:lstStyle/>
            <a:p>
              <a:pPr algn="ctr">
                <a:lnSpc>
                  <a:spcPct val="120000"/>
                </a:lnSpc>
              </a:pPr>
              <a:r>
                <a:rPr lang="zh-CN" altLang="en-US" sz="2800" baseline="-3000" dirty="0" smtClean="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桌面</a:t>
              </a:r>
              <a:endParaRPr lang="en-US" altLang="zh-CN" sz="2800" baseline="-3000" dirty="0" smtClean="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a:p>
              <a:pPr algn="ctr">
                <a:lnSpc>
                  <a:spcPct val="120000"/>
                </a:lnSpc>
              </a:pPr>
              <a:r>
                <a:rPr lang="zh-CN" altLang="en-US" sz="2800" baseline="-3000" dirty="0" smtClean="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软件</a:t>
              </a:r>
              <a:endParaRPr lang="zh-CN" altLang="en-US" sz="28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6" name="组合 25"/>
          <p:cNvGrpSpPr/>
          <p:nvPr/>
        </p:nvGrpSpPr>
        <p:grpSpPr>
          <a:xfrm>
            <a:off x="3577421" y="4033669"/>
            <a:ext cx="1203960" cy="1051563"/>
            <a:chOff x="4206240" y="4008870"/>
            <a:chExt cx="1203960" cy="1051560"/>
          </a:xfrm>
        </p:grpSpPr>
        <p:sp>
          <p:nvSpPr>
            <p:cNvPr id="27" name="六边形 26"/>
            <p:cNvSpPr/>
            <p:nvPr/>
          </p:nvSpPr>
          <p:spPr>
            <a:xfrm>
              <a:off x="4206240" y="4008870"/>
              <a:ext cx="1203960" cy="1051560"/>
            </a:xfrm>
            <a:prstGeom prst="hexagon">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28" name="文本框 27"/>
            <p:cNvSpPr txBox="1"/>
            <p:nvPr/>
          </p:nvSpPr>
          <p:spPr>
            <a:xfrm>
              <a:off x="4310519" y="4176304"/>
              <a:ext cx="999701" cy="781749"/>
            </a:xfrm>
            <a:prstGeom prst="rect">
              <a:avLst/>
            </a:prstGeom>
            <a:noFill/>
          </p:spPr>
          <p:txBody>
            <a:bodyPr wrap="square" rtlCol="0">
              <a:spAutoFit/>
            </a:bodyPr>
            <a:lstStyle/>
            <a:p>
              <a:pPr algn="ctr">
                <a:lnSpc>
                  <a:spcPct val="120000"/>
                </a:lnSpc>
              </a:pPr>
              <a:r>
                <a:rPr lang="zh-CN" altLang="en-US" sz="2800" baseline="-3000" dirty="0" smtClean="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rPr>
                <a:t>服务器软件</a:t>
              </a:r>
              <a:endParaRPr lang="zh-CN" altLang="en-US" sz="2800" baseline="-3000" dirty="0">
                <a:solidFill>
                  <a:schemeClr val="bg1">
                    <a:lumMod val="9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9" name="组合 28"/>
          <p:cNvGrpSpPr/>
          <p:nvPr/>
        </p:nvGrpSpPr>
        <p:grpSpPr>
          <a:xfrm>
            <a:off x="3577421" y="2662067"/>
            <a:ext cx="1203960" cy="1051561"/>
            <a:chOff x="4206240" y="2637270"/>
            <a:chExt cx="1203960" cy="1051560"/>
          </a:xfrm>
        </p:grpSpPr>
        <p:sp>
          <p:nvSpPr>
            <p:cNvPr id="30" name="六边形 29"/>
            <p:cNvSpPr/>
            <p:nvPr/>
          </p:nvSpPr>
          <p:spPr>
            <a:xfrm>
              <a:off x="4206240" y="2637270"/>
              <a:ext cx="1203960" cy="1051560"/>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31" name="文本框 30"/>
            <p:cNvSpPr txBox="1"/>
            <p:nvPr/>
          </p:nvSpPr>
          <p:spPr>
            <a:xfrm>
              <a:off x="4387743" y="2809107"/>
              <a:ext cx="820724" cy="666848"/>
            </a:xfrm>
            <a:prstGeom prst="rect">
              <a:avLst/>
            </a:prstGeom>
            <a:noFill/>
          </p:spPr>
          <p:txBody>
            <a:bodyPr wrap="square" rtlCol="0">
              <a:spAutoFit/>
            </a:bodyPr>
            <a:lstStyle/>
            <a:p>
              <a:pPr algn="ctr"/>
              <a:r>
                <a:rPr lang="zh-CN" altLang="en-US" sz="2800" baseline="-3000" dirty="0" smtClean="0">
                  <a:solidFill>
                    <a:srgbClr val="E7E7E7"/>
                  </a:solidFill>
                  <a:latin typeface="Arial" panose="020B0604020202020204" pitchFamily="34" charset="0"/>
                  <a:ea typeface="微软雅黑" panose="020B0503020204020204" pitchFamily="34" charset="-122"/>
                  <a:cs typeface="Arial" panose="020B0604020202020204" pitchFamily="34" charset="0"/>
                </a:rPr>
                <a:t>科学计算</a:t>
              </a:r>
              <a:endParaRPr lang="zh-CN" altLang="en-US" sz="28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32" name="组合 31"/>
          <p:cNvGrpSpPr/>
          <p:nvPr/>
        </p:nvGrpSpPr>
        <p:grpSpPr>
          <a:xfrm>
            <a:off x="4897036" y="4723872"/>
            <a:ext cx="1203960" cy="1051561"/>
            <a:chOff x="5525852" y="4683240"/>
            <a:chExt cx="1203960" cy="1051560"/>
          </a:xfrm>
          <a:solidFill>
            <a:srgbClr val="1F8EB9"/>
          </a:solidFill>
        </p:grpSpPr>
        <p:sp>
          <p:nvSpPr>
            <p:cNvPr id="33" name="六边形 32"/>
            <p:cNvSpPr/>
            <p:nvPr/>
          </p:nvSpPr>
          <p:spPr>
            <a:xfrm>
              <a:off x="5525852" y="4683240"/>
              <a:ext cx="1203960" cy="1051560"/>
            </a:xfrm>
            <a:prstGeom prst="hexagon">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34" name="文本框 33"/>
            <p:cNvSpPr txBox="1"/>
            <p:nvPr/>
          </p:nvSpPr>
          <p:spPr>
            <a:xfrm>
              <a:off x="5729533" y="5019367"/>
              <a:ext cx="820724" cy="379591"/>
            </a:xfrm>
            <a:prstGeom prst="rect">
              <a:avLst/>
            </a:prstGeom>
            <a:noFill/>
          </p:spPr>
          <p:txBody>
            <a:bodyPr wrap="square" rtlCol="0">
              <a:spAutoFit/>
            </a:bodyPr>
            <a:lstStyle/>
            <a:p>
              <a:pPr algn="ctr"/>
              <a:r>
                <a:rPr lang="zh-CN" altLang="en-US" sz="2800" baseline="-3000" dirty="0" smtClean="0">
                  <a:solidFill>
                    <a:srgbClr val="E7E7E7"/>
                  </a:solidFill>
                  <a:latin typeface="Arial" panose="020B0604020202020204" pitchFamily="34" charset="0"/>
                  <a:ea typeface="微软雅黑" panose="020B0503020204020204" pitchFamily="34" charset="-122"/>
                  <a:cs typeface="Arial" panose="020B0604020202020204" pitchFamily="34" charset="0"/>
                </a:rPr>
                <a:t>游戏</a:t>
              </a:r>
              <a:endParaRPr lang="zh-CN" altLang="en-US" sz="2800" baseline="-3000" dirty="0">
                <a:solidFill>
                  <a:srgbClr val="E7E7E7"/>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50" name="组合 49"/>
          <p:cNvGrpSpPr/>
          <p:nvPr/>
        </p:nvGrpSpPr>
        <p:grpSpPr>
          <a:xfrm>
            <a:off x="4555494" y="3049961"/>
            <a:ext cx="1887055" cy="1592580"/>
            <a:chOff x="5927099" y="3207123"/>
            <a:chExt cx="1887055" cy="1592580"/>
          </a:xfrm>
        </p:grpSpPr>
        <p:sp>
          <p:nvSpPr>
            <p:cNvPr id="51" name="六边形 50"/>
            <p:cNvSpPr/>
            <p:nvPr/>
          </p:nvSpPr>
          <p:spPr>
            <a:xfrm>
              <a:off x="5927099" y="3207123"/>
              <a:ext cx="1887055" cy="1592580"/>
            </a:xfrm>
            <a:prstGeom prst="hexagon">
              <a:avLst/>
            </a:prstGeom>
            <a:solidFill>
              <a:srgbClr val="B12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52" name="文本框 51"/>
            <p:cNvSpPr txBox="1"/>
            <p:nvPr/>
          </p:nvSpPr>
          <p:spPr>
            <a:xfrm>
              <a:off x="6177424" y="3557514"/>
              <a:ext cx="1421038" cy="830997"/>
            </a:xfrm>
            <a:prstGeom prst="rect">
              <a:avLst/>
            </a:prstGeom>
            <a:noFill/>
          </p:spPr>
          <p:txBody>
            <a:bodyPr wrap="square" rtlCol="0">
              <a:spAutoFit/>
            </a:bodyPr>
            <a:lstStyle/>
            <a:p>
              <a:pPr algn="ctr"/>
              <a:r>
                <a:rPr lang="en-US" altLang="zh-CN" sz="2400" b="1" dirty="0" smtClean="0">
                  <a:solidFill>
                    <a:schemeClr val="bg1">
                      <a:lumMod val="95000"/>
                    </a:schemeClr>
                  </a:solidFill>
                  <a:latin typeface="微软雅黑" panose="020B0503020204020204" pitchFamily="34" charset="-122"/>
                  <a:ea typeface="微软雅黑" panose="020B0503020204020204" pitchFamily="34" charset="-122"/>
                </a:rPr>
                <a:t>Python</a:t>
              </a:r>
              <a:r>
                <a:rPr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应用场景</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4160614" y="1668019"/>
            <a:ext cx="1041574" cy="262891"/>
            <a:chOff x="4470269" y="1661160"/>
            <a:chExt cx="1290451" cy="262890"/>
          </a:xfrm>
        </p:grpSpPr>
        <p:cxnSp>
          <p:nvCxnSpPr>
            <p:cNvPr id="54" name="直接连接符 53"/>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4470269" y="1663541"/>
              <a:ext cx="94231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6" name="矩形 47"/>
          <p:cNvSpPr>
            <a:spLocks noChangeArrowheads="1"/>
          </p:cNvSpPr>
          <p:nvPr/>
        </p:nvSpPr>
        <p:spPr bwMode="auto">
          <a:xfrm>
            <a:off x="1817466" y="1443653"/>
            <a:ext cx="2500313" cy="96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en-US" altLang="zh-CN" sz="2000" dirty="0">
                <a:sym typeface="微软雅黑" pitchFamily="34" charset="-122"/>
              </a:rPr>
              <a:t>Django,</a:t>
            </a:r>
            <a:r>
              <a:rPr lang="en-US" altLang="zh-CN" sz="2000" dirty="0"/>
              <a:t>T</a:t>
            </a:r>
            <a:r>
              <a:rPr lang="en-US" altLang="zh-CN" sz="2000" dirty="0" smtClean="0"/>
              <a:t>urboGears</a:t>
            </a:r>
            <a:r>
              <a:rPr lang="en-US" altLang="zh-CN" sz="2000" dirty="0"/>
              <a:t>,</a:t>
            </a:r>
            <a:r>
              <a:rPr lang="en-US" altLang="zh-CN" sz="2000" dirty="0" smtClean="0"/>
              <a:t>web2py</a:t>
            </a:r>
            <a:r>
              <a:rPr lang="zh-CN" altLang="en-US" sz="2000" dirty="0" smtClean="0"/>
              <a:t>等</a:t>
            </a:r>
            <a:r>
              <a:rPr lang="zh-CN" altLang="en-US" sz="2000" dirty="0" smtClean="0">
                <a:solidFill>
                  <a:srgbClr val="00B0F0"/>
                </a:solidFill>
              </a:rPr>
              <a:t>框架</a:t>
            </a:r>
            <a:endParaRPr lang="zh-CN" altLang="en-US" sz="2000" dirty="0">
              <a:solidFill>
                <a:srgbClr val="00B0F0"/>
              </a:solidFill>
              <a:sym typeface="微软雅黑" pitchFamily="34" charset="-122"/>
            </a:endParaRPr>
          </a:p>
        </p:txBody>
      </p:sp>
      <p:grpSp>
        <p:nvGrpSpPr>
          <p:cNvPr id="57" name="组合 56"/>
          <p:cNvGrpSpPr/>
          <p:nvPr/>
        </p:nvGrpSpPr>
        <p:grpSpPr>
          <a:xfrm flipH="1">
            <a:off x="7117372" y="2411155"/>
            <a:ext cx="884112" cy="262891"/>
            <a:chOff x="4255294" y="1661160"/>
            <a:chExt cx="1505426" cy="262890"/>
          </a:xfrm>
        </p:grpSpPr>
        <p:cxnSp>
          <p:nvCxnSpPr>
            <p:cNvPr id="58" name="直接连接符 57"/>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0" name="矩形 47"/>
          <p:cNvSpPr>
            <a:spLocks noChangeArrowheads="1"/>
          </p:cNvSpPr>
          <p:nvPr/>
        </p:nvSpPr>
        <p:spPr bwMode="auto">
          <a:xfrm>
            <a:off x="8004437" y="1773419"/>
            <a:ext cx="3982775" cy="188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zh-CN" altLang="en-US" sz="2000" dirty="0"/>
              <a:t>大多数</a:t>
            </a:r>
            <a:r>
              <a:rPr lang="en-US" altLang="zh-CN" sz="2000" dirty="0"/>
              <a:t>Linux</a:t>
            </a:r>
            <a:r>
              <a:rPr lang="zh-CN" altLang="en-US" sz="2000" dirty="0"/>
              <a:t>发行版以及</a:t>
            </a:r>
            <a:r>
              <a:rPr lang="en-US" altLang="zh-CN" sz="2000" dirty="0" err="1"/>
              <a:t>NetBSD</a:t>
            </a:r>
            <a:r>
              <a:rPr lang="zh-CN" altLang="en-US" sz="2000" dirty="0"/>
              <a:t>、</a:t>
            </a:r>
            <a:r>
              <a:rPr lang="en-US" altLang="zh-CN" sz="2000" dirty="0" err="1"/>
              <a:t>OpenBSD</a:t>
            </a:r>
            <a:r>
              <a:rPr lang="zh-CN" altLang="en-US" sz="2000" dirty="0"/>
              <a:t>和</a:t>
            </a:r>
            <a:r>
              <a:rPr lang="en-US" altLang="zh-CN" sz="2000" dirty="0" err="1"/>
              <a:t>MacOSX</a:t>
            </a:r>
            <a:r>
              <a:rPr lang="zh-CN" altLang="en-US" sz="2000" dirty="0"/>
              <a:t>都集成了</a:t>
            </a:r>
            <a:r>
              <a:rPr lang="en-US" altLang="zh-CN" sz="2000" dirty="0"/>
              <a:t>Python</a:t>
            </a:r>
            <a:r>
              <a:rPr lang="zh-CN" altLang="en-US" sz="2000" dirty="0"/>
              <a:t>，可以在终端下</a:t>
            </a:r>
            <a:r>
              <a:rPr lang="zh-CN" altLang="en-US" sz="2000" dirty="0">
                <a:solidFill>
                  <a:srgbClr val="00B0F0"/>
                </a:solidFill>
              </a:rPr>
              <a:t>直接运行</a:t>
            </a:r>
            <a:r>
              <a:rPr lang="en-US" altLang="zh-CN" sz="2000" dirty="0">
                <a:solidFill>
                  <a:srgbClr val="00B0F0"/>
                </a:solidFill>
              </a:rPr>
              <a:t>Python</a:t>
            </a:r>
            <a:endParaRPr lang="zh-CN" altLang="en-US" sz="2000" dirty="0">
              <a:solidFill>
                <a:srgbClr val="00B0F0"/>
              </a:solidFill>
              <a:sym typeface="微软雅黑" pitchFamily="34" charset="-122"/>
            </a:endParaRPr>
          </a:p>
        </p:txBody>
      </p:sp>
      <p:cxnSp>
        <p:nvCxnSpPr>
          <p:cNvPr id="61" name="直接连接符 60"/>
          <p:cNvCxnSpPr/>
          <p:nvPr/>
        </p:nvCxnSpPr>
        <p:spPr>
          <a:xfrm flipH="1">
            <a:off x="2965421" y="3189113"/>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2" name="矩形 47"/>
          <p:cNvSpPr>
            <a:spLocks noChangeArrowheads="1"/>
          </p:cNvSpPr>
          <p:nvPr/>
        </p:nvSpPr>
        <p:spPr bwMode="auto">
          <a:xfrm>
            <a:off x="0" y="2739931"/>
            <a:ext cx="3214522" cy="142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en-US" altLang="zh-CN" sz="2000" dirty="0" err="1">
                <a:solidFill>
                  <a:srgbClr val="00B0F0"/>
                </a:solidFill>
              </a:rPr>
              <a:t>NumPy</a:t>
            </a:r>
            <a:r>
              <a:rPr lang="zh-CN" altLang="en-US" sz="2000" dirty="0">
                <a:solidFill>
                  <a:srgbClr val="00B0F0"/>
                </a:solidFill>
              </a:rPr>
              <a:t>，</a:t>
            </a:r>
            <a:r>
              <a:rPr lang="en-US" altLang="zh-CN" sz="2000" dirty="0" err="1">
                <a:solidFill>
                  <a:srgbClr val="00B0F0"/>
                </a:solidFill>
              </a:rPr>
              <a:t>SciPy</a:t>
            </a:r>
            <a:r>
              <a:rPr lang="zh-CN" altLang="en-US" sz="2000" dirty="0">
                <a:solidFill>
                  <a:srgbClr val="00B0F0"/>
                </a:solidFill>
              </a:rPr>
              <a:t>，</a:t>
            </a:r>
            <a:r>
              <a:rPr lang="en-US" altLang="zh-CN" sz="2000" dirty="0" err="1">
                <a:solidFill>
                  <a:srgbClr val="00B0F0"/>
                </a:solidFill>
              </a:rPr>
              <a:t>Matplotlib</a:t>
            </a:r>
            <a:r>
              <a:rPr lang="zh-CN" altLang="en-US" sz="2000" dirty="0"/>
              <a:t>可以让</a:t>
            </a:r>
            <a:r>
              <a:rPr lang="en-US" altLang="zh-CN" sz="2000" dirty="0"/>
              <a:t>Python</a:t>
            </a:r>
            <a:r>
              <a:rPr lang="zh-CN" altLang="en-US" sz="2000" dirty="0"/>
              <a:t>程序员编写科学计算程序</a:t>
            </a:r>
            <a:endParaRPr lang="zh-CN" altLang="en-US" sz="2000" dirty="0">
              <a:solidFill>
                <a:schemeClr val="tx1">
                  <a:lumMod val="75000"/>
                  <a:lumOff val="25000"/>
                </a:schemeClr>
              </a:solidFill>
              <a:sym typeface="微软雅黑" pitchFamily="34" charset="-122"/>
            </a:endParaRPr>
          </a:p>
        </p:txBody>
      </p:sp>
      <p:cxnSp>
        <p:nvCxnSpPr>
          <p:cNvPr id="63" name="直接连接符 62"/>
          <p:cNvCxnSpPr/>
          <p:nvPr/>
        </p:nvCxnSpPr>
        <p:spPr>
          <a:xfrm flipH="1">
            <a:off x="7402072" y="4543617"/>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4" name="矩形 47"/>
          <p:cNvSpPr>
            <a:spLocks noChangeArrowheads="1"/>
          </p:cNvSpPr>
          <p:nvPr/>
        </p:nvSpPr>
        <p:spPr bwMode="auto">
          <a:xfrm>
            <a:off x="8016890" y="3815833"/>
            <a:ext cx="3973141" cy="142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en-US" altLang="zh-CN" sz="2000" dirty="0" err="1"/>
              <a:t>PyQt</a:t>
            </a:r>
            <a:r>
              <a:rPr lang="zh-CN" altLang="en-US" sz="2000" dirty="0"/>
              <a:t>、</a:t>
            </a:r>
            <a:r>
              <a:rPr lang="en-US" altLang="zh-CN" sz="2000" dirty="0" err="1"/>
              <a:t>PySide</a:t>
            </a:r>
            <a:r>
              <a:rPr lang="zh-CN" altLang="en-US" sz="2000" dirty="0"/>
              <a:t>、</a:t>
            </a:r>
            <a:r>
              <a:rPr lang="en-US" altLang="zh-CN" sz="2000" dirty="0" err="1"/>
              <a:t>wxPython</a:t>
            </a:r>
            <a:r>
              <a:rPr lang="zh-CN" altLang="en-US" sz="2000" dirty="0"/>
              <a:t>、</a:t>
            </a:r>
            <a:r>
              <a:rPr lang="en-US" altLang="zh-CN" sz="2000" dirty="0" err="1"/>
              <a:t>PyGTK</a:t>
            </a:r>
            <a:r>
              <a:rPr lang="zh-CN" altLang="en-US" sz="2000" dirty="0"/>
              <a:t>是</a:t>
            </a:r>
            <a:r>
              <a:rPr lang="en-US" altLang="zh-CN" sz="2000" dirty="0"/>
              <a:t>Python</a:t>
            </a:r>
            <a:r>
              <a:rPr lang="zh-CN" altLang="en-US" sz="2000" dirty="0"/>
              <a:t>快速开发</a:t>
            </a:r>
            <a:r>
              <a:rPr lang="zh-CN" altLang="en-US" sz="2000" dirty="0">
                <a:solidFill>
                  <a:srgbClr val="00B0F0"/>
                </a:solidFill>
              </a:rPr>
              <a:t>桌面应用程序的</a:t>
            </a:r>
            <a:r>
              <a:rPr lang="zh-CN" altLang="en-US" sz="2000" dirty="0"/>
              <a:t>利器</a:t>
            </a:r>
            <a:endParaRPr lang="zh-CN" altLang="en-US" sz="2000" dirty="0">
              <a:solidFill>
                <a:schemeClr val="tx1">
                  <a:lumMod val="75000"/>
                  <a:lumOff val="25000"/>
                </a:schemeClr>
              </a:solidFill>
              <a:sym typeface="微软雅黑" pitchFamily="34" charset="-122"/>
            </a:endParaRPr>
          </a:p>
        </p:txBody>
      </p:sp>
      <p:cxnSp>
        <p:nvCxnSpPr>
          <p:cNvPr id="65" name="直接连接符 64"/>
          <p:cNvCxnSpPr/>
          <p:nvPr/>
        </p:nvCxnSpPr>
        <p:spPr>
          <a:xfrm flipH="1">
            <a:off x="2965421" y="4547251"/>
            <a:ext cx="61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469577" y="5755813"/>
            <a:ext cx="129141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矩形 47"/>
          <p:cNvSpPr>
            <a:spLocks noChangeArrowheads="1"/>
          </p:cNvSpPr>
          <p:nvPr/>
        </p:nvSpPr>
        <p:spPr bwMode="auto">
          <a:xfrm>
            <a:off x="12230" y="4217451"/>
            <a:ext cx="3202292" cy="1884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en-US" altLang="zh-CN" sz="2000" dirty="0"/>
              <a:t>Python</a:t>
            </a:r>
            <a:r>
              <a:rPr lang="zh-CN" altLang="en-US" sz="2000" dirty="0"/>
              <a:t>对于各种网络协议的支持很完善，因此经常被用于编写</a:t>
            </a:r>
            <a:r>
              <a:rPr lang="zh-CN" altLang="en-US" sz="2000" dirty="0">
                <a:solidFill>
                  <a:srgbClr val="00B0F0"/>
                </a:solidFill>
              </a:rPr>
              <a:t>服务器软件、网络爬虫</a:t>
            </a:r>
            <a:endParaRPr lang="zh-CN" altLang="en-US" sz="2000" dirty="0">
              <a:solidFill>
                <a:srgbClr val="00B0F0"/>
              </a:solidFill>
              <a:sym typeface="微软雅黑" pitchFamily="34" charset="-122"/>
            </a:endParaRPr>
          </a:p>
        </p:txBody>
      </p:sp>
      <p:sp>
        <p:nvSpPr>
          <p:cNvPr id="68" name="矩形 47"/>
          <p:cNvSpPr>
            <a:spLocks noChangeArrowheads="1"/>
          </p:cNvSpPr>
          <p:nvPr/>
        </p:nvSpPr>
        <p:spPr bwMode="auto">
          <a:xfrm>
            <a:off x="6760990" y="5211052"/>
            <a:ext cx="4449382" cy="142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spcBef>
                <a:spcPct val="0"/>
              </a:spcBef>
              <a:buNone/>
            </a:pPr>
            <a:r>
              <a:rPr lang="zh-CN" altLang="en-US" sz="2000" dirty="0"/>
              <a:t>很多游戏使用</a:t>
            </a:r>
            <a:r>
              <a:rPr lang="en-US" altLang="zh-CN" sz="2000" dirty="0"/>
              <a:t>C++</a:t>
            </a:r>
            <a:r>
              <a:rPr lang="zh-CN" altLang="en-US" sz="2000" dirty="0"/>
              <a:t>编写图形显示等高性能模块，而使用</a:t>
            </a:r>
            <a:r>
              <a:rPr lang="en-US" altLang="zh-CN" sz="2000" dirty="0"/>
              <a:t>Python</a:t>
            </a:r>
            <a:r>
              <a:rPr lang="zh-CN" altLang="en-US" sz="2000" dirty="0"/>
              <a:t>或者</a:t>
            </a:r>
            <a:r>
              <a:rPr lang="en-US" altLang="zh-CN" sz="2000" dirty="0" err="1"/>
              <a:t>Lua</a:t>
            </a:r>
            <a:r>
              <a:rPr lang="zh-CN" altLang="en-US" sz="2000" dirty="0"/>
              <a:t>编写</a:t>
            </a:r>
            <a:r>
              <a:rPr lang="zh-CN" altLang="en-US" sz="2000" dirty="0">
                <a:solidFill>
                  <a:srgbClr val="00B0F0"/>
                </a:solidFill>
              </a:rPr>
              <a:t>游戏</a:t>
            </a:r>
            <a:r>
              <a:rPr lang="zh-CN" altLang="en-US" sz="2000" dirty="0"/>
              <a:t>的逻辑、服务器</a:t>
            </a:r>
            <a:endParaRPr lang="zh-CN" altLang="en-US" sz="2000" dirty="0">
              <a:solidFill>
                <a:schemeClr val="tx1">
                  <a:lumMod val="75000"/>
                  <a:lumOff val="25000"/>
                </a:schemeClr>
              </a:solidFill>
              <a:sym typeface="微软雅黑" pitchFamily="34" charset="-122"/>
            </a:endParaRPr>
          </a:p>
        </p:txBody>
      </p:sp>
    </p:spTree>
    <p:extLst>
      <p:ext uri="{BB962C8B-B14F-4D97-AF65-F5344CB8AC3E}">
        <p14:creationId xmlns:p14="http://schemas.microsoft.com/office/powerpoint/2010/main" val="261049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336030"/>
            <a:ext cx="461436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典型应用</a:t>
            </a:r>
            <a:endParaRPr lang="zh-CN" altLang="en-US" sz="3600" b="1" dirty="0">
              <a:latin typeface="微软雅黑" panose="020B0503020204020204" pitchFamily="34" charset="-122"/>
              <a:ea typeface="微软雅黑" panose="020B0503020204020204" pitchFamily="34" charset="-122"/>
            </a:endParaRPr>
          </a:p>
        </p:txBody>
      </p:sp>
      <p:sp>
        <p:nvSpPr>
          <p:cNvPr id="98" name="Freeform 19"/>
          <p:cNvSpPr>
            <a:spLocks/>
          </p:cNvSpPr>
          <p:nvPr/>
        </p:nvSpPr>
        <p:spPr bwMode="auto">
          <a:xfrm>
            <a:off x="3767458" y="4785114"/>
            <a:ext cx="2566154" cy="1942659"/>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20"/>
          <p:cNvSpPr>
            <a:spLocks/>
          </p:cNvSpPr>
          <p:nvPr/>
        </p:nvSpPr>
        <p:spPr bwMode="auto">
          <a:xfrm>
            <a:off x="6177237" y="4847262"/>
            <a:ext cx="1866477" cy="73376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21"/>
          <p:cNvSpPr>
            <a:spLocks/>
          </p:cNvSpPr>
          <p:nvPr/>
        </p:nvSpPr>
        <p:spPr bwMode="auto">
          <a:xfrm>
            <a:off x="6419819" y="2389368"/>
            <a:ext cx="1704087" cy="695669"/>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22"/>
          <p:cNvSpPr>
            <a:spLocks/>
          </p:cNvSpPr>
          <p:nvPr/>
        </p:nvSpPr>
        <p:spPr bwMode="auto">
          <a:xfrm>
            <a:off x="5196887" y="3241412"/>
            <a:ext cx="739775" cy="1710102"/>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23"/>
          <p:cNvSpPr>
            <a:spLocks/>
          </p:cNvSpPr>
          <p:nvPr/>
        </p:nvSpPr>
        <p:spPr bwMode="auto">
          <a:xfrm>
            <a:off x="6756627" y="3828820"/>
            <a:ext cx="2072971" cy="1657977"/>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24"/>
          <p:cNvSpPr>
            <a:spLocks/>
          </p:cNvSpPr>
          <p:nvPr/>
        </p:nvSpPr>
        <p:spPr bwMode="auto">
          <a:xfrm>
            <a:off x="4539310" y="1826018"/>
            <a:ext cx="1794303" cy="695669"/>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25"/>
          <p:cNvSpPr>
            <a:spLocks/>
          </p:cNvSpPr>
          <p:nvPr/>
        </p:nvSpPr>
        <p:spPr bwMode="auto">
          <a:xfrm>
            <a:off x="4378925" y="3620320"/>
            <a:ext cx="1405371" cy="715717"/>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26"/>
          <p:cNvSpPr>
            <a:spLocks/>
          </p:cNvSpPr>
          <p:nvPr/>
        </p:nvSpPr>
        <p:spPr bwMode="auto">
          <a:xfrm>
            <a:off x="5784295" y="2555768"/>
            <a:ext cx="715717" cy="1405371"/>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27"/>
          <p:cNvSpPr>
            <a:spLocks/>
          </p:cNvSpPr>
          <p:nvPr/>
        </p:nvSpPr>
        <p:spPr bwMode="auto">
          <a:xfrm>
            <a:off x="6249410" y="1210541"/>
            <a:ext cx="719727" cy="1405371"/>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7" name="椭圆 106"/>
          <p:cNvSpPr/>
          <p:nvPr/>
        </p:nvSpPr>
        <p:spPr>
          <a:xfrm>
            <a:off x="3565244" y="4722712"/>
            <a:ext cx="429028" cy="429028"/>
          </a:xfrm>
          <a:prstGeom prst="ellipse">
            <a:avLst/>
          </a:prstGeom>
          <a:gradFill flip="none" rotWithShape="1">
            <a:gsLst>
              <a:gs pos="0">
                <a:srgbClr val="05BAC8">
                  <a:shade val="30000"/>
                  <a:satMod val="115000"/>
                </a:srgbClr>
              </a:gs>
              <a:gs pos="50000">
                <a:srgbClr val="05BAC8">
                  <a:shade val="67500"/>
                  <a:satMod val="115000"/>
                </a:srgbClr>
              </a:gs>
              <a:gs pos="100000">
                <a:srgbClr val="05BAC8">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4287368" y="3301792"/>
            <a:ext cx="429028" cy="42902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8602784" y="3746625"/>
            <a:ext cx="429028" cy="429028"/>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7803800" y="2103056"/>
            <a:ext cx="429028" cy="429028"/>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4427319" y="1493658"/>
            <a:ext cx="429028" cy="429028"/>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TextBox 22"/>
          <p:cNvSpPr txBox="1"/>
          <p:nvPr/>
        </p:nvSpPr>
        <p:spPr>
          <a:xfrm>
            <a:off x="1719252" y="4773332"/>
            <a:ext cx="3336922" cy="1816203"/>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lnSpc>
                <a:spcPct val="150000"/>
              </a:lnSpc>
            </a:pPr>
            <a:r>
              <a:rPr lang="zh-CN" altLang="en-US" sz="1800" b="1" dirty="0">
                <a:solidFill>
                  <a:srgbClr val="FF0000"/>
                </a:solidFill>
              </a:rPr>
              <a:t>常规</a:t>
            </a:r>
            <a:r>
              <a:rPr lang="zh-CN" altLang="en-US" sz="1800" b="1" dirty="0" smtClean="0">
                <a:solidFill>
                  <a:srgbClr val="FF0000"/>
                </a:solidFill>
              </a:rPr>
              <a:t>软件开发</a:t>
            </a:r>
            <a:endParaRPr lang="en-US" altLang="zh-CN" sz="1800" b="1" dirty="0" smtClean="0">
              <a:solidFill>
                <a:srgbClr val="FF0000"/>
              </a:solidFill>
            </a:endParaRPr>
          </a:p>
          <a:p>
            <a:pPr>
              <a:lnSpc>
                <a:spcPct val="150000"/>
              </a:lnSpc>
            </a:pPr>
            <a:r>
              <a:rPr lang="zh-CN" altLang="en-US" sz="1800" dirty="0"/>
              <a:t>支持函数式编程和</a:t>
            </a:r>
            <a:r>
              <a:rPr lang="en-US" altLang="zh-CN" sz="1800" dirty="0"/>
              <a:t>OOP</a:t>
            </a:r>
            <a:r>
              <a:rPr lang="zh-CN" altLang="en-US" sz="1800" dirty="0"/>
              <a:t>面向对象</a:t>
            </a:r>
            <a:r>
              <a:rPr lang="zh-CN" altLang="en-US" sz="1800" dirty="0" smtClean="0"/>
              <a:t>编程，适用于常规的</a:t>
            </a:r>
            <a:r>
              <a:rPr lang="zh-CN" altLang="en-US" sz="1800" dirty="0">
                <a:solidFill>
                  <a:srgbClr val="00B0F0"/>
                </a:solidFill>
              </a:rPr>
              <a:t>软件开发、脚本编写、网络编程</a:t>
            </a:r>
            <a:endParaRPr lang="en-US" altLang="zh-CN" sz="1800" noProof="1">
              <a:solidFill>
                <a:srgbClr val="00B0F0"/>
              </a:solidFill>
            </a:endParaRPr>
          </a:p>
        </p:txBody>
      </p:sp>
      <p:sp>
        <p:nvSpPr>
          <p:cNvPr id="113" name="TextBox 22"/>
          <p:cNvSpPr txBox="1"/>
          <p:nvPr/>
        </p:nvSpPr>
        <p:spPr>
          <a:xfrm>
            <a:off x="319334" y="3042650"/>
            <a:ext cx="3931283" cy="2231701"/>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lnSpc>
                <a:spcPct val="150000"/>
              </a:lnSpc>
            </a:pPr>
            <a:r>
              <a:rPr lang="zh-CN" altLang="en-US" sz="1800" b="1" dirty="0">
                <a:solidFill>
                  <a:srgbClr val="FF0000"/>
                </a:solidFill>
              </a:rPr>
              <a:t>科学</a:t>
            </a:r>
            <a:r>
              <a:rPr lang="zh-CN" altLang="en-US" sz="1800" b="1" dirty="0" smtClean="0">
                <a:solidFill>
                  <a:srgbClr val="FF0000"/>
                </a:solidFill>
              </a:rPr>
              <a:t>计算</a:t>
            </a:r>
            <a:endParaRPr lang="en-US" altLang="zh-CN" sz="1800" b="1" dirty="0" smtClean="0">
              <a:solidFill>
                <a:srgbClr val="FF0000"/>
              </a:solidFill>
            </a:endParaRPr>
          </a:p>
          <a:p>
            <a:pPr>
              <a:lnSpc>
                <a:spcPct val="150000"/>
              </a:lnSpc>
            </a:pPr>
            <a:r>
              <a:rPr lang="zh-CN" altLang="en-US" sz="1800" dirty="0"/>
              <a:t>随着</a:t>
            </a:r>
            <a:r>
              <a:rPr lang="en-US" altLang="zh-CN" sz="1800" dirty="0" err="1"/>
              <a:t>NumPy</a:t>
            </a:r>
            <a:r>
              <a:rPr lang="zh-CN" altLang="en-US" sz="1800" dirty="0"/>
              <a:t>，</a:t>
            </a:r>
            <a:r>
              <a:rPr lang="en-US" altLang="zh-CN" sz="1800" dirty="0" err="1"/>
              <a:t>SciPy</a:t>
            </a:r>
            <a:r>
              <a:rPr lang="zh-CN" altLang="en-US" sz="1800" dirty="0"/>
              <a:t>，</a:t>
            </a:r>
            <a:r>
              <a:rPr lang="en-US" altLang="zh-CN" sz="1800" dirty="0" err="1" smtClean="0"/>
              <a:t>Matplotlib</a:t>
            </a:r>
            <a:r>
              <a:rPr lang="zh-CN" altLang="en-US" sz="1800" dirty="0" smtClean="0"/>
              <a:t>等</a:t>
            </a:r>
            <a:r>
              <a:rPr lang="zh-CN" altLang="en-US" sz="1800" dirty="0"/>
              <a:t>众多程序库的开发，</a:t>
            </a:r>
            <a:r>
              <a:rPr lang="en-US" altLang="zh-CN" sz="1800" dirty="0"/>
              <a:t>Python</a:t>
            </a:r>
            <a:r>
              <a:rPr lang="zh-CN" altLang="en-US" sz="1800" dirty="0"/>
              <a:t>越来越适合于做科学计算、</a:t>
            </a:r>
            <a:r>
              <a:rPr lang="zh-CN" altLang="en-US" sz="1800" dirty="0">
                <a:solidFill>
                  <a:srgbClr val="00B0F0"/>
                </a:solidFill>
              </a:rPr>
              <a:t>绘制高质量的</a:t>
            </a:r>
            <a:r>
              <a:rPr lang="en-US" altLang="zh-CN" sz="1800" dirty="0">
                <a:solidFill>
                  <a:srgbClr val="00B0F0"/>
                </a:solidFill>
              </a:rPr>
              <a:t>2D</a:t>
            </a:r>
            <a:r>
              <a:rPr lang="zh-CN" altLang="en-US" sz="1800" dirty="0">
                <a:solidFill>
                  <a:srgbClr val="00B0F0"/>
                </a:solidFill>
              </a:rPr>
              <a:t>和</a:t>
            </a:r>
            <a:r>
              <a:rPr lang="en-US" altLang="zh-CN" sz="1800" dirty="0">
                <a:solidFill>
                  <a:srgbClr val="00B0F0"/>
                </a:solidFill>
              </a:rPr>
              <a:t>3D</a:t>
            </a:r>
            <a:r>
              <a:rPr lang="zh-CN" altLang="en-US" sz="1800" dirty="0">
                <a:solidFill>
                  <a:srgbClr val="00B0F0"/>
                </a:solidFill>
              </a:rPr>
              <a:t>图像</a:t>
            </a:r>
            <a:endParaRPr lang="en-US" altLang="zh-CN" sz="1800" noProof="1">
              <a:solidFill>
                <a:srgbClr val="00B0F0"/>
              </a:solidFill>
            </a:endParaRPr>
          </a:p>
        </p:txBody>
      </p:sp>
      <p:sp>
        <p:nvSpPr>
          <p:cNvPr id="114" name="TextBox 22"/>
          <p:cNvSpPr txBox="1"/>
          <p:nvPr/>
        </p:nvSpPr>
        <p:spPr>
          <a:xfrm>
            <a:off x="8169188" y="4657808"/>
            <a:ext cx="3160188" cy="1400704"/>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lnSpc>
                <a:spcPct val="150000"/>
              </a:lnSpc>
            </a:pPr>
            <a:r>
              <a:rPr lang="en-US" altLang="zh-CN" sz="1800" b="1" dirty="0">
                <a:solidFill>
                  <a:srgbClr val="FF0000"/>
                </a:solidFill>
              </a:rPr>
              <a:t>WEB</a:t>
            </a:r>
            <a:r>
              <a:rPr lang="zh-CN" altLang="en-US" sz="1800" b="1" dirty="0" smtClean="0">
                <a:solidFill>
                  <a:srgbClr val="FF0000"/>
                </a:solidFill>
              </a:rPr>
              <a:t>开发</a:t>
            </a:r>
            <a:endParaRPr lang="en-US" altLang="zh-CN" sz="1800" b="1" dirty="0" smtClean="0">
              <a:solidFill>
                <a:srgbClr val="FF0000"/>
              </a:solidFill>
            </a:endParaRPr>
          </a:p>
          <a:p>
            <a:pPr>
              <a:lnSpc>
                <a:spcPct val="150000"/>
              </a:lnSpc>
            </a:pPr>
            <a:r>
              <a:rPr lang="zh-CN" altLang="en-US" sz="1800" dirty="0"/>
              <a:t>基于</a:t>
            </a:r>
            <a:r>
              <a:rPr lang="en-US" altLang="zh-CN" sz="1800" dirty="0"/>
              <a:t>Python</a:t>
            </a:r>
            <a:r>
              <a:rPr lang="zh-CN" altLang="en-US" sz="1800" dirty="0"/>
              <a:t>的</a:t>
            </a:r>
            <a:r>
              <a:rPr lang="en-US" altLang="zh-CN" sz="1800" dirty="0"/>
              <a:t>Web</a:t>
            </a:r>
            <a:r>
              <a:rPr lang="zh-CN" altLang="en-US" sz="1800" dirty="0"/>
              <a:t>开发</a:t>
            </a:r>
            <a:r>
              <a:rPr lang="zh-CN" altLang="en-US" sz="1800" dirty="0" smtClean="0"/>
              <a:t>框架很多，如</a:t>
            </a:r>
            <a:r>
              <a:rPr lang="en-US" altLang="zh-CN" sz="1800" dirty="0" smtClean="0"/>
              <a:t>Django</a:t>
            </a:r>
            <a:r>
              <a:rPr lang="zh-CN" altLang="en-US" sz="1800" dirty="0" smtClean="0"/>
              <a:t>，</a:t>
            </a:r>
            <a:r>
              <a:rPr lang="en-US" altLang="zh-CN" sz="1800" dirty="0"/>
              <a:t>Flask</a:t>
            </a:r>
            <a:endParaRPr lang="en-US" altLang="zh-CN" sz="1800" noProof="1"/>
          </a:p>
        </p:txBody>
      </p:sp>
      <p:sp>
        <p:nvSpPr>
          <p:cNvPr id="115" name="TextBox 22"/>
          <p:cNvSpPr txBox="1"/>
          <p:nvPr/>
        </p:nvSpPr>
        <p:spPr>
          <a:xfrm>
            <a:off x="9043590" y="2412087"/>
            <a:ext cx="3090028" cy="2280624"/>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lnSpc>
                <a:spcPct val="150000"/>
              </a:lnSpc>
            </a:pPr>
            <a:r>
              <a:rPr lang="zh-CN" altLang="en-US" sz="1800" b="1" dirty="0">
                <a:solidFill>
                  <a:srgbClr val="FF0000"/>
                </a:solidFill>
              </a:rPr>
              <a:t>网络</a:t>
            </a:r>
            <a:r>
              <a:rPr lang="zh-CN" altLang="en-US" sz="1800" b="1" dirty="0" smtClean="0">
                <a:solidFill>
                  <a:srgbClr val="FF0000"/>
                </a:solidFill>
              </a:rPr>
              <a:t>爬虫</a:t>
            </a:r>
            <a:endParaRPr lang="en-US" altLang="zh-CN" sz="1800" b="1" dirty="0" smtClean="0">
              <a:solidFill>
                <a:srgbClr val="FF0000"/>
              </a:solidFill>
            </a:endParaRPr>
          </a:p>
          <a:p>
            <a:pPr>
              <a:lnSpc>
                <a:spcPct val="150000"/>
              </a:lnSpc>
            </a:pPr>
            <a:r>
              <a:rPr lang="zh-CN" altLang="en-US" sz="1800" dirty="0"/>
              <a:t>大数据行业获取数据的核心</a:t>
            </a:r>
            <a:r>
              <a:rPr lang="zh-CN" altLang="en-US" sz="1800" dirty="0" smtClean="0"/>
              <a:t>工具。</a:t>
            </a:r>
            <a:r>
              <a:rPr lang="en-US" altLang="zh-CN" sz="1800" dirty="0" smtClean="0"/>
              <a:t>Python</a:t>
            </a:r>
            <a:r>
              <a:rPr lang="zh-CN" altLang="en-US" sz="1800" dirty="0" smtClean="0"/>
              <a:t>是</a:t>
            </a:r>
            <a:r>
              <a:rPr lang="zh-CN" altLang="en-US" sz="1800" dirty="0"/>
              <a:t>编写网络爬虫</a:t>
            </a:r>
            <a:r>
              <a:rPr lang="zh-CN" altLang="en-US" sz="1800" dirty="0" smtClean="0"/>
              <a:t>的主流编程语言，</a:t>
            </a:r>
            <a:r>
              <a:rPr lang="en-US" altLang="zh-CN" sz="1800" dirty="0" err="1" smtClean="0"/>
              <a:t>Scrapy</a:t>
            </a:r>
            <a:r>
              <a:rPr lang="zh-CN" altLang="en-US" sz="1800" dirty="0"/>
              <a:t>爬虫框架应用非常广泛</a:t>
            </a:r>
            <a:endParaRPr lang="en-US" altLang="zh-CN" sz="1800" noProof="1"/>
          </a:p>
        </p:txBody>
      </p:sp>
      <p:sp>
        <p:nvSpPr>
          <p:cNvPr id="116" name="TextBox 22"/>
          <p:cNvSpPr txBox="1"/>
          <p:nvPr/>
        </p:nvSpPr>
        <p:spPr>
          <a:xfrm>
            <a:off x="401667" y="1226367"/>
            <a:ext cx="4204898" cy="1816203"/>
          </a:xfrm>
          <a:prstGeom prst="rect">
            <a:avLst/>
          </a:prstGeom>
          <a:noFill/>
        </p:spPr>
        <p:txBody>
          <a:bodyPr wrap="square" rtlCol="0">
            <a:spAutoFit/>
          </a:bodyPr>
          <a:lstStyle/>
          <a:p>
            <a:pPr lvl="0">
              <a:lnSpc>
                <a:spcPct val="150000"/>
              </a:lnSpc>
              <a:spcAft>
                <a:spcPct val="40000"/>
              </a:spcAft>
              <a:buClr>
                <a:srgbClr val="292929"/>
              </a:buClr>
            </a:pPr>
            <a:r>
              <a:rPr lang="zh-CN" altLang="en-US" b="1" dirty="0" smtClean="0">
                <a:solidFill>
                  <a:srgbClr val="FF0000"/>
                </a:solidFill>
                <a:latin typeface="微软雅黑" panose="020B0503020204020204" pitchFamily="34" charset="-122"/>
                <a:ea typeface="微软雅黑" panose="020B0503020204020204" pitchFamily="34" charset="-122"/>
              </a:rPr>
              <a:t>数据分析</a:t>
            </a:r>
            <a:endParaRPr lang="en-US" altLang="zh-CN" b="1" dirty="0" smtClean="0">
              <a:solidFill>
                <a:srgbClr val="FF0000"/>
              </a:solidFill>
              <a:latin typeface="微软雅黑" panose="020B0503020204020204" pitchFamily="34" charset="-122"/>
              <a:ea typeface="微软雅黑" panose="020B0503020204020204" pitchFamily="34" charset="-122"/>
            </a:endParaRPr>
          </a:p>
          <a:p>
            <a:pPr lvl="0">
              <a:lnSpc>
                <a:spcPct val="150000"/>
              </a:lnSpc>
              <a:spcAft>
                <a:spcPct val="40000"/>
              </a:spcAft>
              <a:buClr>
                <a:srgbClr val="292929"/>
              </a:buClr>
            </a:pPr>
            <a:r>
              <a:rPr lang="zh-CN" altLang="en-US" dirty="0" smtClean="0">
                <a:latin typeface="微软雅黑" panose="020B0503020204020204" pitchFamily="34" charset="-122"/>
                <a:ea typeface="微软雅黑" panose="020B0503020204020204" pitchFamily="34" charset="-122"/>
              </a:rPr>
              <a:t>对</a:t>
            </a:r>
            <a:r>
              <a:rPr lang="zh-CN" altLang="en-US" dirty="0">
                <a:latin typeface="微软雅黑" panose="020B0503020204020204" pitchFamily="34" charset="-122"/>
                <a:ea typeface="微软雅黑" panose="020B0503020204020204" pitchFamily="34" charset="-122"/>
              </a:rPr>
              <a:t>数据进行清洗、去重、规格化和针对性的分析是大数据行业的基石。</a:t>
            </a:r>
            <a:r>
              <a:rPr lang="en-US" altLang="zh-CN" dirty="0">
                <a:solidFill>
                  <a:srgbClr val="00B0F0"/>
                </a:solidFill>
                <a:latin typeface="微软雅黑" panose="020B0503020204020204" pitchFamily="34" charset="-122"/>
                <a:ea typeface="微软雅黑" panose="020B0503020204020204" pitchFamily="34" charset="-122"/>
              </a:rPr>
              <a:t>Python</a:t>
            </a:r>
            <a:r>
              <a:rPr lang="zh-CN" altLang="en-US" dirty="0">
                <a:solidFill>
                  <a:srgbClr val="00B0F0"/>
                </a:solidFill>
                <a:latin typeface="微软雅黑" panose="020B0503020204020204" pitchFamily="34" charset="-122"/>
                <a:ea typeface="微软雅黑" panose="020B0503020204020204" pitchFamily="34" charset="-122"/>
              </a:rPr>
              <a:t>是数据分析的主流语言之一</a:t>
            </a:r>
            <a:endParaRPr lang="en-US" altLang="zh-CN" noProof="1">
              <a:solidFill>
                <a:srgbClr val="00B0F0"/>
              </a:solidFill>
              <a:latin typeface="微软雅黑" pitchFamily="34" charset="-122"/>
              <a:ea typeface="微软雅黑" pitchFamily="34" charset="-122"/>
            </a:endParaRPr>
          </a:p>
        </p:txBody>
      </p:sp>
      <p:sp>
        <p:nvSpPr>
          <p:cNvPr id="117" name="椭圆 116"/>
          <p:cNvSpPr/>
          <p:nvPr/>
        </p:nvSpPr>
        <p:spPr>
          <a:xfrm>
            <a:off x="6734870" y="1095176"/>
            <a:ext cx="429028" cy="429028"/>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7676311" y="4522486"/>
            <a:ext cx="429028" cy="429028"/>
          </a:xfrm>
          <a:prstGeom prst="ellipse">
            <a:avLst/>
          </a:prstGeom>
          <a:gradFill flip="none" rotWithShape="1">
            <a:gsLst>
              <a:gs pos="0">
                <a:srgbClr val="05BAC8">
                  <a:shade val="30000"/>
                  <a:satMod val="115000"/>
                </a:srgbClr>
              </a:gs>
              <a:gs pos="50000">
                <a:srgbClr val="05BAC8">
                  <a:shade val="67500"/>
                  <a:satMod val="115000"/>
                </a:srgbClr>
              </a:gs>
              <a:gs pos="100000">
                <a:srgbClr val="05BAC8">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4915460" y="3191834"/>
            <a:ext cx="429028" cy="429028"/>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TextBox 22"/>
          <p:cNvSpPr txBox="1"/>
          <p:nvPr/>
        </p:nvSpPr>
        <p:spPr>
          <a:xfrm>
            <a:off x="7155974" y="484203"/>
            <a:ext cx="4481844" cy="1816203"/>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lnSpc>
                <a:spcPct val="150000"/>
              </a:lnSpc>
            </a:pPr>
            <a:r>
              <a:rPr lang="zh-CN" altLang="en-US" sz="1800" b="1" dirty="0" smtClean="0">
                <a:solidFill>
                  <a:srgbClr val="FF0000"/>
                </a:solidFill>
              </a:rPr>
              <a:t>人工智能</a:t>
            </a:r>
            <a:endParaRPr lang="en-US" altLang="zh-CN" sz="1800" b="1" dirty="0" smtClean="0">
              <a:solidFill>
                <a:srgbClr val="FF0000"/>
              </a:solidFill>
            </a:endParaRPr>
          </a:p>
          <a:p>
            <a:pPr>
              <a:lnSpc>
                <a:spcPct val="150000"/>
              </a:lnSpc>
            </a:pPr>
            <a:r>
              <a:rPr lang="en-US" altLang="zh-CN" sz="1800" dirty="0"/>
              <a:t>Python</a:t>
            </a:r>
            <a:r>
              <a:rPr lang="zh-CN" altLang="en-US" sz="1800" dirty="0"/>
              <a:t>在人工智能大范畴领域内的</a:t>
            </a:r>
            <a:r>
              <a:rPr lang="zh-CN" altLang="en-US" sz="1800" b="1" dirty="0">
                <a:solidFill>
                  <a:srgbClr val="CC0099"/>
                </a:solidFill>
              </a:rPr>
              <a:t>机器学习、神经网络、深度学习</a:t>
            </a:r>
            <a:r>
              <a:rPr lang="zh-CN" altLang="en-US" sz="1800" dirty="0"/>
              <a:t>等方面都是主流的编程语言，得到广泛的支持和应用</a:t>
            </a:r>
            <a:endParaRPr lang="en-US" altLang="zh-CN" sz="1800" noProof="1"/>
          </a:p>
        </p:txBody>
      </p:sp>
      <p:sp>
        <p:nvSpPr>
          <p:cNvPr id="123" name="圆角矩形 122"/>
          <p:cNvSpPr/>
          <p:nvPr/>
        </p:nvSpPr>
        <p:spPr>
          <a:xfrm>
            <a:off x="4427319" y="470088"/>
            <a:ext cx="2380746" cy="462465"/>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124" name="矩形 123"/>
          <p:cNvSpPr/>
          <p:nvPr/>
        </p:nvSpPr>
        <p:spPr>
          <a:xfrm>
            <a:off x="4564055" y="494105"/>
            <a:ext cx="2320461" cy="400110"/>
          </a:xfrm>
          <a:prstGeom prst="rect">
            <a:avLst/>
          </a:prstGeom>
        </p:spPr>
        <p:txBody>
          <a:bodyPr wrap="square">
            <a:spAutoFit/>
          </a:bodyPr>
          <a:lstStyle/>
          <a:p>
            <a:r>
              <a:rPr lang="en-US" altLang="zh-CN" sz="2000" b="1" dirty="0" smtClean="0">
                <a:solidFill>
                  <a:srgbClr val="FF0000"/>
                </a:solidFill>
                <a:latin typeface="微软雅黑" panose="020B0503020204020204" pitchFamily="34" charset="-122"/>
                <a:ea typeface="微软雅黑" panose="020B0503020204020204" pitchFamily="34" charset="-122"/>
              </a:rPr>
              <a:t>Python</a:t>
            </a:r>
            <a:r>
              <a:rPr lang="zh-CN" altLang="en-US" sz="2000" b="1" dirty="0" smtClean="0">
                <a:solidFill>
                  <a:srgbClr val="FF0000"/>
                </a:solidFill>
                <a:latin typeface="微软雅黑" panose="020B0503020204020204" pitchFamily="34" charset="-122"/>
                <a:ea typeface="微软雅黑" panose="020B0503020204020204" pitchFamily="34" charset="-122"/>
              </a:rPr>
              <a:t>应用方向</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855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068375" y="1684160"/>
            <a:ext cx="4078976"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概述</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椭圆 2"/>
          <p:cNvSpPr/>
          <p:nvPr/>
        </p:nvSpPr>
        <p:spPr>
          <a:xfrm>
            <a:off x="1719253" y="1630786"/>
            <a:ext cx="830580" cy="823085"/>
          </a:xfrm>
          <a:prstGeom prst="ellipse">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1</a:t>
            </a:r>
            <a:endParaRPr lang="zh-CN" altLang="en-US" sz="3200" dirty="0">
              <a:solidFill>
                <a:schemeClr val="tx1"/>
              </a:solidFill>
            </a:endParaRPr>
          </a:p>
        </p:txBody>
      </p:sp>
      <p:sp>
        <p:nvSpPr>
          <p:cNvPr id="10" name="圆角矩形 9"/>
          <p:cNvSpPr/>
          <p:nvPr/>
        </p:nvSpPr>
        <p:spPr>
          <a:xfrm>
            <a:off x="2068374" y="2772732"/>
            <a:ext cx="4078977" cy="769711"/>
          </a:xfrm>
          <a:prstGeom prst="roundRect">
            <a:avLst/>
          </a:prstGeom>
          <a:solidFill>
            <a:schemeClr val="tx2">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Python</a:t>
            </a:r>
            <a:r>
              <a:rPr lang="zh-CN" altLang="en-US" sz="2800" dirty="0" smtClean="0">
                <a:solidFill>
                  <a:schemeClr val="tx1"/>
                </a:solidFill>
                <a:latin typeface="微软雅黑" panose="020B0503020204020204" pitchFamily="34" charset="-122"/>
                <a:ea typeface="微软雅黑" panose="020B0503020204020204" pitchFamily="34" charset="-122"/>
              </a:rPr>
              <a:t>基础语法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1719253" y="2719358"/>
            <a:ext cx="830580" cy="823085"/>
          </a:xfrm>
          <a:prstGeom prst="ellipse">
            <a:avLst/>
          </a:prstGeom>
          <a:solidFill>
            <a:schemeClr val="tx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2</a:t>
            </a:r>
            <a:endParaRPr lang="zh-CN" altLang="en-US" sz="3200" dirty="0">
              <a:solidFill>
                <a:schemeClr val="tx1"/>
              </a:solidFill>
            </a:endParaRPr>
          </a:p>
        </p:txBody>
      </p:sp>
      <p:sp>
        <p:nvSpPr>
          <p:cNvPr id="12" name="圆角矩形 11"/>
          <p:cNvSpPr/>
          <p:nvPr/>
        </p:nvSpPr>
        <p:spPr>
          <a:xfrm>
            <a:off x="2068375" y="3914678"/>
            <a:ext cx="4078976" cy="769711"/>
          </a:xfrm>
          <a:prstGeom prst="roundRect">
            <a:avLst/>
          </a:prstGeom>
          <a:solidFill>
            <a:schemeClr val="accent4">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机器学习</a:t>
            </a:r>
            <a:r>
              <a:rPr lang="zh-CN" altLang="en-US" sz="2800" dirty="0">
                <a:solidFill>
                  <a:schemeClr val="tx1"/>
                </a:solidFill>
                <a:latin typeface="微软雅黑" panose="020B0503020204020204" pitchFamily="34" charset="-122"/>
                <a:ea typeface="微软雅黑" panose="020B0503020204020204" pitchFamily="34" charset="-122"/>
              </a:rPr>
              <a:t>四</a:t>
            </a:r>
            <a:r>
              <a:rPr lang="zh-CN" altLang="en-US" sz="2800" dirty="0" smtClean="0">
                <a:solidFill>
                  <a:schemeClr val="tx1"/>
                </a:solidFill>
                <a:latin typeface="微软雅黑" panose="020B0503020204020204" pitchFamily="34" charset="-122"/>
                <a:ea typeface="微软雅黑" panose="020B0503020204020204" pitchFamily="34" charset="-122"/>
              </a:rPr>
              <a:t>剑客</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3" name="椭圆 12"/>
          <p:cNvSpPr/>
          <p:nvPr/>
        </p:nvSpPr>
        <p:spPr>
          <a:xfrm>
            <a:off x="1719253" y="3861304"/>
            <a:ext cx="830580" cy="823085"/>
          </a:xfrm>
          <a:prstGeom prst="ellipse">
            <a:avLst/>
          </a:prstGeom>
          <a:solidFill>
            <a:schemeClr val="accent4">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3</a:t>
            </a:r>
            <a:endParaRPr lang="zh-CN" altLang="en-US" sz="3200" dirty="0">
              <a:solidFill>
                <a:schemeClr val="tx1"/>
              </a:solidFill>
            </a:endParaRPr>
          </a:p>
        </p:txBody>
      </p:sp>
      <p:sp>
        <p:nvSpPr>
          <p:cNvPr id="14" name="圆角矩形 13"/>
          <p:cNvSpPr/>
          <p:nvPr/>
        </p:nvSpPr>
        <p:spPr>
          <a:xfrm>
            <a:off x="2068375" y="5003250"/>
            <a:ext cx="4078976" cy="769711"/>
          </a:xfrm>
          <a:prstGeom prst="roundRect">
            <a:avLst/>
          </a:prstGeom>
          <a:solidFill>
            <a:schemeClr val="accent6"/>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课程实践</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5" name="椭圆 14"/>
          <p:cNvSpPr/>
          <p:nvPr/>
        </p:nvSpPr>
        <p:spPr>
          <a:xfrm>
            <a:off x="1719253" y="4949876"/>
            <a:ext cx="830580" cy="823085"/>
          </a:xfrm>
          <a:prstGeom prst="ellipse">
            <a:avLst/>
          </a:prstGeom>
          <a:solidFill>
            <a:schemeClr val="accent6"/>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4</a:t>
            </a:r>
            <a:endParaRPr lang="zh-CN" altLang="en-US" sz="3200" dirty="0">
              <a:solidFill>
                <a:schemeClr val="tx1"/>
              </a:solidFill>
            </a:endParaRPr>
          </a:p>
        </p:txBody>
      </p:sp>
      <p:sp>
        <p:nvSpPr>
          <p:cNvPr id="2" name="矩形 1"/>
          <p:cNvSpPr/>
          <p:nvPr/>
        </p:nvSpPr>
        <p:spPr>
          <a:xfrm>
            <a:off x="1719253" y="336030"/>
            <a:ext cx="1159885" cy="652007"/>
          </a:xfrm>
          <a:prstGeom prst="rect">
            <a:avLst/>
          </a:prstGeom>
        </p:spPr>
        <p:txBody>
          <a:bodyPr wrap="square">
            <a:spAutoFit/>
          </a:bodyPr>
          <a:lstStyle/>
          <a:p>
            <a:r>
              <a:rPr kumimoji="1"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329113" y="3918903"/>
            <a:ext cx="3947001" cy="707886"/>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en-US" altLang="zh-CN" dirty="0" err="1" smtClean="0"/>
              <a:t>Numpy</a:t>
            </a:r>
            <a:r>
              <a:rPr lang="zh-CN" altLang="en-US" dirty="0" smtClean="0"/>
              <a:t>、</a:t>
            </a:r>
            <a:r>
              <a:rPr lang="en-US" altLang="zh-CN" dirty="0" smtClean="0"/>
              <a:t>Pandas</a:t>
            </a:r>
            <a:r>
              <a:rPr lang="zh-CN" altLang="en-US" dirty="0" smtClean="0"/>
              <a:t>、</a:t>
            </a:r>
            <a:r>
              <a:rPr lang="en-US" altLang="zh-CN" dirty="0" smtClean="0"/>
              <a:t>PIL</a:t>
            </a:r>
            <a:r>
              <a:rPr lang="zh-CN" altLang="en-US" dirty="0" smtClean="0"/>
              <a:t>、</a:t>
            </a:r>
            <a:r>
              <a:rPr lang="en-US" altLang="zh-CN" dirty="0"/>
              <a:t> </a:t>
            </a:r>
            <a:r>
              <a:rPr lang="en-US" altLang="zh-CN" dirty="0" err="1"/>
              <a:t>Matplotlib</a:t>
            </a:r>
            <a:endParaRPr lang="zh-CN" altLang="en-US" dirty="0"/>
          </a:p>
        </p:txBody>
      </p:sp>
      <p:sp>
        <p:nvSpPr>
          <p:cNvPr id="21" name="文本框 20"/>
          <p:cNvSpPr txBox="1"/>
          <p:nvPr/>
        </p:nvSpPr>
        <p:spPr>
          <a:xfrm>
            <a:off x="6329112" y="5161363"/>
            <a:ext cx="3947002" cy="40011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smtClean="0"/>
              <a:t>实践：豆瓣高分电影爬取</a:t>
            </a:r>
            <a:endParaRPr lang="zh-CN" altLang="en-US" dirty="0"/>
          </a:p>
        </p:txBody>
      </p:sp>
      <p:sp>
        <p:nvSpPr>
          <p:cNvPr id="22" name="文本框 21"/>
          <p:cNvSpPr txBox="1"/>
          <p:nvPr/>
        </p:nvSpPr>
        <p:spPr>
          <a:xfrm>
            <a:off x="6329119" y="1868960"/>
            <a:ext cx="3946995"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基本概念、语言优势、典型应用</a:t>
            </a:r>
            <a:endParaRPr lang="zh-CN" altLang="en-US" sz="20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6329119" y="2930845"/>
            <a:ext cx="3946995" cy="400110"/>
          </a:xfrm>
          <a:prstGeom prst="rect">
            <a:avLst/>
          </a:prstGeom>
          <a:noFill/>
        </p:spPr>
        <p:txBody>
          <a:bodyPr wrap="squar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数据类型、运算符、循环语句</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4574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Python</a:t>
            </a:r>
            <a:r>
              <a:rPr lang="zh-CN" altLang="en-US" sz="3600" b="1" dirty="0" smtClean="0">
                <a:latin typeface="微软雅黑" panose="020B0503020204020204" pitchFamily="34" charset="-122"/>
                <a:ea typeface="微软雅黑" panose="020B0503020204020204" pitchFamily="34" charset="-122"/>
              </a:rPr>
              <a:t>基础语法</a:t>
            </a:r>
            <a:endParaRPr lang="zh-CN" altLang="en-US" sz="36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3646000" y="2185164"/>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数据类型和变量</a:t>
            </a:r>
          </a:p>
        </p:txBody>
      </p:sp>
      <p:sp>
        <p:nvSpPr>
          <p:cNvPr id="18" name="圆角矩形 17"/>
          <p:cNvSpPr/>
          <p:nvPr/>
        </p:nvSpPr>
        <p:spPr>
          <a:xfrm>
            <a:off x="3646001" y="3423683"/>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运算符和表达式</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3646000" y="4662202"/>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条件判断和循环</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090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2924185"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Python</a:t>
            </a:r>
            <a:r>
              <a:rPr lang="zh-CN" altLang="en-US" sz="3600" b="1" dirty="0" smtClean="0">
                <a:latin typeface="微软雅黑" panose="020B0503020204020204" pitchFamily="34" charset="-122"/>
                <a:ea typeface="微软雅黑" panose="020B0503020204020204" pitchFamily="34" charset="-122"/>
              </a:rPr>
              <a:t>安装</a:t>
            </a:r>
            <a:endParaRPr lang="zh-CN" altLang="en-US" sz="3600" b="1" dirty="0">
              <a:latin typeface="微软雅黑" panose="020B0503020204020204" pitchFamily="34" charset="-122"/>
              <a:ea typeface="微软雅黑" panose="020B0503020204020204" pitchFamily="34" charset="-122"/>
            </a:endParaRPr>
          </a:p>
        </p:txBody>
      </p:sp>
      <p:sp>
        <p:nvSpPr>
          <p:cNvPr id="6" name="TextBox 22"/>
          <p:cNvSpPr txBox="1"/>
          <p:nvPr/>
        </p:nvSpPr>
        <p:spPr>
          <a:xfrm>
            <a:off x="581689" y="1472327"/>
            <a:ext cx="11471766" cy="4524315"/>
          </a:xfrm>
          <a:prstGeom prst="rect">
            <a:avLst/>
          </a:prstGeom>
          <a:noFill/>
        </p:spPr>
        <p:txBody>
          <a:bodyPr wrap="square" rtlCol="0">
            <a:spAutoFit/>
          </a:bodyPr>
          <a:lstStyle/>
          <a:p>
            <a:pPr marL="342900" lvl="0" indent="-342900">
              <a:lnSpc>
                <a:spcPct val="150000"/>
              </a:lnSpc>
              <a:spcAft>
                <a:spcPct val="40000"/>
              </a:spcAft>
              <a:buClr>
                <a:srgbClr val="CC0099"/>
              </a:buClr>
              <a:buFont typeface="Wingdings" panose="05000000000000000000" pitchFamily="2" charset="2"/>
              <a:buChar char="u"/>
            </a:pPr>
            <a:r>
              <a:rPr lang="en-US" altLang="zh-CN" sz="2000" noProof="1" smtClean="0">
                <a:solidFill>
                  <a:srgbClr val="CC0099"/>
                </a:solidFill>
                <a:latin typeface="微软雅黑" pitchFamily="34" charset="-122"/>
                <a:ea typeface="微软雅黑" pitchFamily="34" charset="-122"/>
              </a:rPr>
              <a:t>Python</a:t>
            </a:r>
            <a:r>
              <a:rPr lang="zh-CN" altLang="en-US" sz="2000" noProof="1">
                <a:solidFill>
                  <a:srgbClr val="CC0099"/>
                </a:solidFill>
                <a:latin typeface="微软雅黑" pitchFamily="34" charset="-122"/>
                <a:ea typeface="微软雅黑" pitchFamily="34" charset="-122"/>
              </a:rPr>
              <a:t>是跨平台的</a:t>
            </a:r>
            <a:r>
              <a:rPr lang="zh-CN" altLang="en-US" sz="2000" noProof="1">
                <a:latin typeface="微软雅黑" pitchFamily="34" charset="-122"/>
                <a:ea typeface="微软雅黑" pitchFamily="34" charset="-122"/>
              </a:rPr>
              <a:t>，可以运行在</a:t>
            </a:r>
            <a:r>
              <a:rPr lang="en-US" altLang="zh-CN" sz="2000" noProof="1">
                <a:latin typeface="微软雅黑" pitchFamily="34" charset="-122"/>
                <a:ea typeface="微软雅黑" pitchFamily="34" charset="-122"/>
              </a:rPr>
              <a:t>Windows</a:t>
            </a:r>
            <a:r>
              <a:rPr lang="zh-CN" altLang="en-US" sz="2000" noProof="1">
                <a:latin typeface="微软雅黑" pitchFamily="34" charset="-122"/>
                <a:ea typeface="微软雅黑" pitchFamily="34" charset="-122"/>
              </a:rPr>
              <a:t>、</a:t>
            </a:r>
            <a:r>
              <a:rPr lang="en-US" altLang="zh-CN" sz="2000" noProof="1">
                <a:latin typeface="微软雅黑" pitchFamily="34" charset="-122"/>
                <a:ea typeface="微软雅黑" pitchFamily="34" charset="-122"/>
              </a:rPr>
              <a:t>Mac</a:t>
            </a:r>
            <a:r>
              <a:rPr lang="zh-CN" altLang="en-US" sz="2000" noProof="1">
                <a:latin typeface="微软雅黑" pitchFamily="34" charset="-122"/>
                <a:ea typeface="微软雅黑" pitchFamily="34" charset="-122"/>
              </a:rPr>
              <a:t>和各种</a:t>
            </a:r>
            <a:r>
              <a:rPr lang="en-US" altLang="zh-CN" sz="2000" noProof="1">
                <a:latin typeface="微软雅黑" pitchFamily="34" charset="-122"/>
                <a:ea typeface="微软雅黑" pitchFamily="34" charset="-122"/>
              </a:rPr>
              <a:t>Unix/Linux</a:t>
            </a:r>
            <a:r>
              <a:rPr lang="zh-CN" altLang="en-US" sz="2000" noProof="1">
                <a:latin typeface="微软雅黑" pitchFamily="34" charset="-122"/>
                <a:ea typeface="微软雅黑" pitchFamily="34" charset="-122"/>
              </a:rPr>
              <a:t>系统</a:t>
            </a:r>
            <a:r>
              <a:rPr lang="zh-CN" altLang="en-US" sz="2000" noProof="1" smtClean="0">
                <a:latin typeface="微软雅黑" pitchFamily="34" charset="-122"/>
                <a:ea typeface="微软雅黑" pitchFamily="34" charset="-122"/>
              </a:rPr>
              <a:t>上。</a:t>
            </a:r>
            <a:endParaRPr lang="en-US" altLang="zh-CN" sz="2000" noProof="1" smtClean="0">
              <a:latin typeface="微软雅黑" pitchFamily="34" charset="-122"/>
              <a:ea typeface="微软雅黑" pitchFamily="34" charset="-122"/>
            </a:endParaRPr>
          </a:p>
          <a:p>
            <a:pPr marL="342900" lvl="0" indent="-342900">
              <a:lnSpc>
                <a:spcPct val="150000"/>
              </a:lnSpc>
              <a:spcAft>
                <a:spcPct val="40000"/>
              </a:spcAft>
              <a:buClr>
                <a:srgbClr val="CC0099"/>
              </a:buClr>
              <a:buFont typeface="Wingdings" panose="05000000000000000000" pitchFamily="2" charset="2"/>
              <a:buChar char="u"/>
            </a:pPr>
            <a:r>
              <a:rPr lang="en-US" altLang="zh-CN" sz="2000" noProof="1" smtClean="0">
                <a:solidFill>
                  <a:srgbClr val="CC0099"/>
                </a:solidFill>
                <a:latin typeface="微软雅黑" pitchFamily="34" charset="-122"/>
                <a:ea typeface="微软雅黑" pitchFamily="34" charset="-122"/>
              </a:rPr>
              <a:t>Python</a:t>
            </a:r>
            <a:r>
              <a:rPr lang="zh-CN" altLang="en-US" sz="2000" noProof="1" smtClean="0">
                <a:solidFill>
                  <a:srgbClr val="CC0099"/>
                </a:solidFill>
                <a:latin typeface="微软雅黑" pitchFamily="34" charset="-122"/>
                <a:ea typeface="微软雅黑" pitchFamily="34" charset="-122"/>
              </a:rPr>
              <a:t>有两个版本</a:t>
            </a:r>
            <a:r>
              <a:rPr lang="zh-CN" altLang="en-US" sz="2000" noProof="1" smtClean="0">
                <a:latin typeface="微软雅黑" pitchFamily="34" charset="-122"/>
                <a:ea typeface="微软雅黑" pitchFamily="34" charset="-122"/>
              </a:rPr>
              <a:t>，一个是</a:t>
            </a:r>
            <a:r>
              <a:rPr lang="en-US" altLang="zh-CN" sz="2000" noProof="1" smtClean="0">
                <a:solidFill>
                  <a:srgbClr val="00B0F0"/>
                </a:solidFill>
                <a:latin typeface="微软雅黑" pitchFamily="34" charset="-122"/>
                <a:ea typeface="微软雅黑" pitchFamily="34" charset="-122"/>
              </a:rPr>
              <a:t>2.x</a:t>
            </a:r>
            <a:r>
              <a:rPr lang="zh-CN" altLang="en-US" sz="2000" noProof="1" smtClean="0">
                <a:solidFill>
                  <a:srgbClr val="00B0F0"/>
                </a:solidFill>
                <a:latin typeface="微软雅黑" pitchFamily="34" charset="-122"/>
                <a:ea typeface="微软雅黑" pitchFamily="34" charset="-122"/>
              </a:rPr>
              <a:t>版</a:t>
            </a:r>
            <a:r>
              <a:rPr lang="zh-CN" altLang="en-US" sz="2000" noProof="1" smtClean="0">
                <a:latin typeface="微软雅黑" pitchFamily="34" charset="-122"/>
                <a:ea typeface="微软雅黑" pitchFamily="34" charset="-122"/>
              </a:rPr>
              <a:t>，一个是</a:t>
            </a:r>
            <a:r>
              <a:rPr lang="en-US" altLang="zh-CN" sz="2000" noProof="1" smtClean="0">
                <a:solidFill>
                  <a:srgbClr val="00B0F0"/>
                </a:solidFill>
                <a:latin typeface="微软雅黑" pitchFamily="34" charset="-122"/>
                <a:ea typeface="微软雅黑" pitchFamily="34" charset="-122"/>
              </a:rPr>
              <a:t>3.x</a:t>
            </a:r>
            <a:r>
              <a:rPr lang="zh-CN" altLang="en-US" sz="2000" noProof="1" smtClean="0">
                <a:solidFill>
                  <a:srgbClr val="00B0F0"/>
                </a:solidFill>
                <a:latin typeface="微软雅黑" pitchFamily="34" charset="-122"/>
                <a:ea typeface="微软雅黑" pitchFamily="34" charset="-122"/>
              </a:rPr>
              <a:t>版</a:t>
            </a:r>
            <a:r>
              <a:rPr lang="zh-CN" altLang="en-US" sz="2000" noProof="1" smtClean="0">
                <a:latin typeface="微软雅黑" pitchFamily="34" charset="-122"/>
                <a:ea typeface="微软雅黑" pitchFamily="34" charset="-122"/>
              </a:rPr>
              <a:t>，这两个版本是</a:t>
            </a:r>
            <a:r>
              <a:rPr lang="zh-CN" altLang="en-US" sz="2000" b="1" noProof="1" smtClean="0">
                <a:solidFill>
                  <a:srgbClr val="FF0000"/>
                </a:solidFill>
                <a:latin typeface="微软雅黑" pitchFamily="34" charset="-122"/>
                <a:ea typeface="微软雅黑" pitchFamily="34" charset="-122"/>
              </a:rPr>
              <a:t>不兼容的</a:t>
            </a:r>
            <a:r>
              <a:rPr lang="zh-CN" altLang="en-US" sz="2000" noProof="1" smtClean="0">
                <a:latin typeface="微软雅黑" pitchFamily="34" charset="-122"/>
                <a:ea typeface="微软雅黑" pitchFamily="34" charset="-122"/>
              </a:rPr>
              <a:t>，本教程以</a:t>
            </a:r>
            <a:r>
              <a:rPr lang="en-US" altLang="zh-CN" sz="2000" noProof="1" smtClean="0">
                <a:latin typeface="微软雅黑" pitchFamily="34" charset="-122"/>
                <a:ea typeface="微软雅黑" pitchFamily="34" charset="-122"/>
              </a:rPr>
              <a:t>Python3.5</a:t>
            </a:r>
            <a:r>
              <a:rPr lang="zh-CN" altLang="en-US" sz="2000" noProof="1" smtClean="0">
                <a:latin typeface="微软雅黑" pitchFamily="34" charset="-122"/>
                <a:ea typeface="微软雅黑" pitchFamily="34" charset="-122"/>
              </a:rPr>
              <a:t>版本为基础（</a:t>
            </a:r>
            <a:r>
              <a:rPr lang="en-US" altLang="zh-CN" sz="2000" noProof="1" smtClean="0">
                <a:latin typeface="微软雅黑" pitchFamily="34" charset="-122"/>
                <a:ea typeface="微软雅黑" pitchFamily="34" charset="-122"/>
              </a:rPr>
              <a:t>Windows</a:t>
            </a:r>
            <a:r>
              <a:rPr lang="zh-CN" altLang="en-US" sz="2000" noProof="1" smtClean="0">
                <a:latin typeface="微软雅黑" pitchFamily="34" charset="-122"/>
                <a:ea typeface="微软雅黑" pitchFamily="34" charset="-122"/>
              </a:rPr>
              <a:t>上安装时注意添加环境变量）。</a:t>
            </a:r>
            <a:endParaRPr lang="en-US" altLang="zh-CN" sz="2000" noProof="1" smtClean="0">
              <a:latin typeface="微软雅黑" pitchFamily="34" charset="-122"/>
              <a:ea typeface="微软雅黑" pitchFamily="34" charset="-122"/>
            </a:endParaRPr>
          </a:p>
          <a:p>
            <a:pPr marL="342900" lvl="0" indent="-342900">
              <a:lnSpc>
                <a:spcPct val="150000"/>
              </a:lnSpc>
              <a:spcAft>
                <a:spcPct val="40000"/>
              </a:spcAft>
              <a:buClr>
                <a:srgbClr val="CC0099"/>
              </a:buClr>
              <a:buFont typeface="Wingdings" panose="05000000000000000000" pitchFamily="2" charset="2"/>
              <a:buChar char="u"/>
            </a:pPr>
            <a:r>
              <a:rPr lang="en-US" altLang="zh-CN" sz="2000" noProof="1" smtClean="0">
                <a:solidFill>
                  <a:srgbClr val="CC0099"/>
                </a:solidFill>
                <a:latin typeface="微软雅黑" pitchFamily="34" charset="-122"/>
                <a:ea typeface="微软雅黑" pitchFamily="34" charset="-122"/>
              </a:rPr>
              <a:t>Python</a:t>
            </a:r>
            <a:r>
              <a:rPr lang="zh-CN" altLang="en-US" sz="2000" noProof="1" smtClean="0">
                <a:solidFill>
                  <a:srgbClr val="CC0099"/>
                </a:solidFill>
                <a:latin typeface="微软雅黑" pitchFamily="34" charset="-122"/>
                <a:ea typeface="微软雅黑" pitchFamily="34" charset="-122"/>
              </a:rPr>
              <a:t>代码</a:t>
            </a:r>
            <a:r>
              <a:rPr lang="zh-CN" altLang="en-US" sz="2000" noProof="1" smtClean="0">
                <a:latin typeface="微软雅黑" pitchFamily="34" charset="-122"/>
                <a:ea typeface="微软雅黑" pitchFamily="34" charset="-122"/>
              </a:rPr>
              <a:t>是以 </a:t>
            </a:r>
            <a:r>
              <a:rPr lang="en-US" altLang="zh-CN" sz="2000" noProof="1" smtClean="0">
                <a:latin typeface="微软雅黑" pitchFamily="34" charset="-122"/>
                <a:ea typeface="微软雅黑" pitchFamily="34" charset="-122"/>
              </a:rPr>
              <a:t>.py </a:t>
            </a:r>
            <a:r>
              <a:rPr lang="zh-CN" altLang="en-US" sz="2000" noProof="1" smtClean="0">
                <a:latin typeface="微软雅黑" pitchFamily="34" charset="-122"/>
                <a:ea typeface="微软雅黑" pitchFamily="34" charset="-122"/>
              </a:rPr>
              <a:t>为扩展名的文本文件，要运行代码，需要安装</a:t>
            </a:r>
            <a:r>
              <a:rPr lang="en-US" altLang="zh-CN" sz="2000" noProof="1" smtClean="0">
                <a:latin typeface="微软雅黑" pitchFamily="34" charset="-122"/>
                <a:ea typeface="微软雅黑" pitchFamily="34" charset="-122"/>
              </a:rPr>
              <a:t>Python</a:t>
            </a:r>
            <a:r>
              <a:rPr lang="zh-CN" altLang="en-US" sz="2000" noProof="1" smtClean="0">
                <a:latin typeface="微软雅黑" pitchFamily="34" charset="-122"/>
                <a:ea typeface="微软雅黑" pitchFamily="34" charset="-122"/>
              </a:rPr>
              <a:t>解释器：</a:t>
            </a:r>
            <a:endParaRPr lang="en-US" altLang="zh-CN" sz="2000" noProof="1" smtClean="0">
              <a:latin typeface="微软雅黑" pitchFamily="34" charset="-122"/>
              <a:ea typeface="微软雅黑" pitchFamily="34" charset="-122"/>
            </a:endParaRPr>
          </a:p>
          <a:p>
            <a:pPr marL="342900" lvl="0" indent="-342900">
              <a:lnSpc>
                <a:spcPct val="150000"/>
              </a:lnSpc>
              <a:spcAft>
                <a:spcPct val="40000"/>
              </a:spcAft>
              <a:buClr>
                <a:srgbClr val="CC0099"/>
              </a:buClr>
              <a:buFont typeface="Wingdings" panose="05000000000000000000" pitchFamily="2" charset="2"/>
              <a:buChar char="u"/>
            </a:pPr>
            <a:r>
              <a:rPr lang="en-US" altLang="zh-CN" sz="2000" noProof="1">
                <a:solidFill>
                  <a:srgbClr val="CC0099"/>
                </a:solidFill>
                <a:latin typeface="微软雅黑" pitchFamily="34" charset="-122"/>
                <a:ea typeface="微软雅黑" pitchFamily="34" charset="-122"/>
              </a:rPr>
              <a:t>CPython</a:t>
            </a:r>
          </a:p>
          <a:p>
            <a:pPr lvl="0">
              <a:lnSpc>
                <a:spcPct val="150000"/>
              </a:lnSpc>
              <a:spcAft>
                <a:spcPct val="40000"/>
              </a:spcAft>
              <a:buClr>
                <a:srgbClr val="292929"/>
              </a:buClr>
            </a:pPr>
            <a:r>
              <a:rPr lang="en-US" altLang="zh-CN" sz="2000" noProof="1">
                <a:latin typeface="微软雅黑" pitchFamily="34" charset="-122"/>
                <a:ea typeface="微软雅黑" pitchFamily="34" charset="-122"/>
              </a:rPr>
              <a:t> </a:t>
            </a:r>
            <a:r>
              <a:rPr lang="en-US" altLang="zh-CN" sz="2000" noProof="1" smtClean="0">
                <a:latin typeface="微软雅黑" pitchFamily="34" charset="-122"/>
                <a:ea typeface="微软雅黑" pitchFamily="34" charset="-122"/>
              </a:rPr>
              <a:t>    </a:t>
            </a:r>
            <a:r>
              <a:rPr lang="zh-CN" altLang="en-US" sz="2000" noProof="1" smtClean="0">
                <a:latin typeface="微软雅黑" pitchFamily="34" charset="-122"/>
                <a:ea typeface="微软雅黑" pitchFamily="34" charset="-122"/>
              </a:rPr>
              <a:t>官方默认编译器，安装</a:t>
            </a:r>
            <a:r>
              <a:rPr lang="en-US" altLang="zh-CN" sz="2000" noProof="1" smtClean="0">
                <a:latin typeface="微软雅黑" pitchFamily="34" charset="-122"/>
                <a:ea typeface="微软雅黑" pitchFamily="34" charset="-122"/>
              </a:rPr>
              <a:t>Python</a:t>
            </a:r>
            <a:r>
              <a:rPr lang="zh-CN" altLang="en-US" sz="2000" noProof="1" smtClean="0">
                <a:latin typeface="微软雅黑" pitchFamily="34" charset="-122"/>
                <a:ea typeface="微软雅黑" pitchFamily="34" charset="-122"/>
              </a:rPr>
              <a:t>后直接获得该解释器，以</a:t>
            </a:r>
            <a:r>
              <a:rPr lang="en-US" altLang="zh-CN" sz="2000" noProof="1" smtClean="0">
                <a:latin typeface="微软雅黑" pitchFamily="34" charset="-122"/>
                <a:ea typeface="微软雅黑" pitchFamily="34" charset="-122"/>
              </a:rPr>
              <a:t>&gt;&gt;&gt;</a:t>
            </a:r>
            <a:r>
              <a:rPr lang="zh-CN" altLang="en-US" sz="2000" noProof="1" smtClean="0">
                <a:latin typeface="微软雅黑" pitchFamily="34" charset="-122"/>
                <a:ea typeface="微软雅黑" pitchFamily="34" charset="-122"/>
              </a:rPr>
              <a:t>作为提示符</a:t>
            </a:r>
            <a:endParaRPr lang="en-US" altLang="zh-CN" sz="2000" noProof="1" smtClean="0">
              <a:latin typeface="微软雅黑" pitchFamily="34" charset="-122"/>
              <a:ea typeface="微软雅黑" pitchFamily="34" charset="-122"/>
            </a:endParaRPr>
          </a:p>
          <a:p>
            <a:pPr marL="342900" indent="-342900">
              <a:lnSpc>
                <a:spcPct val="150000"/>
              </a:lnSpc>
              <a:spcAft>
                <a:spcPct val="40000"/>
              </a:spcAft>
              <a:buClr>
                <a:srgbClr val="CC0099"/>
              </a:buClr>
              <a:buFont typeface="Wingdings" panose="05000000000000000000" pitchFamily="2" charset="2"/>
              <a:buChar char="u"/>
            </a:pPr>
            <a:r>
              <a:rPr lang="en-US" altLang="zh-CN" sz="2000" noProof="1">
                <a:solidFill>
                  <a:srgbClr val="CC0099"/>
                </a:solidFill>
                <a:latin typeface="微软雅黑" pitchFamily="34" charset="-122"/>
                <a:ea typeface="微软雅黑" pitchFamily="34" charset="-122"/>
              </a:rPr>
              <a:t>Ipython</a:t>
            </a:r>
          </a:p>
          <a:p>
            <a:pPr lvl="0">
              <a:lnSpc>
                <a:spcPct val="150000"/>
              </a:lnSpc>
              <a:spcAft>
                <a:spcPct val="40000"/>
              </a:spcAft>
              <a:buClr>
                <a:srgbClr val="292929"/>
              </a:buClr>
            </a:pPr>
            <a:r>
              <a:rPr lang="en-US" altLang="zh-CN" sz="2000" noProof="1">
                <a:latin typeface="微软雅黑" pitchFamily="34" charset="-122"/>
                <a:ea typeface="微软雅黑" pitchFamily="34" charset="-122"/>
              </a:rPr>
              <a:t> </a:t>
            </a:r>
            <a:r>
              <a:rPr lang="en-US" altLang="zh-CN" sz="2000" noProof="1" smtClean="0">
                <a:latin typeface="微软雅黑" pitchFamily="34" charset="-122"/>
                <a:ea typeface="微软雅黑" pitchFamily="34" charset="-122"/>
              </a:rPr>
              <a:t>    </a:t>
            </a:r>
            <a:r>
              <a:rPr lang="zh-CN" altLang="en-US" sz="2000" noProof="1" smtClean="0">
                <a:latin typeface="微软雅黑" pitchFamily="34" charset="-122"/>
                <a:ea typeface="微软雅黑" pitchFamily="34" charset="-122"/>
              </a:rPr>
              <a:t>基于</a:t>
            </a:r>
            <a:r>
              <a:rPr lang="en-US" altLang="zh-CN" sz="2000" noProof="1" smtClean="0">
                <a:latin typeface="微软雅黑" pitchFamily="34" charset="-122"/>
                <a:ea typeface="微软雅黑" pitchFamily="34" charset="-122"/>
              </a:rPr>
              <a:t>Cpython</a:t>
            </a:r>
            <a:r>
              <a:rPr lang="zh-CN" altLang="en-US" sz="2000" noProof="1" smtClean="0">
                <a:latin typeface="微软雅黑" pitchFamily="34" charset="-122"/>
                <a:ea typeface="微软雅黑" pitchFamily="34" charset="-122"/>
              </a:rPr>
              <a:t>的一个交互式解释器，用</a:t>
            </a:r>
            <a:r>
              <a:rPr lang="en-US" altLang="zh-CN" sz="2000" noProof="1" smtClean="0">
                <a:latin typeface="微软雅黑" pitchFamily="34" charset="-122"/>
                <a:ea typeface="微软雅黑" pitchFamily="34" charset="-122"/>
              </a:rPr>
              <a:t>In [</a:t>
            </a:r>
            <a:r>
              <a:rPr lang="zh-CN" altLang="en-US" sz="2000" noProof="1">
                <a:latin typeface="微软雅黑" pitchFamily="34" charset="-122"/>
                <a:ea typeface="微软雅黑" pitchFamily="34" charset="-122"/>
              </a:rPr>
              <a:t>序号</a:t>
            </a:r>
            <a:r>
              <a:rPr lang="en-US" altLang="zh-CN" sz="2000" noProof="1" smtClean="0">
                <a:latin typeface="微软雅黑" pitchFamily="34" charset="-122"/>
                <a:ea typeface="微软雅黑" pitchFamily="34" charset="-122"/>
              </a:rPr>
              <a:t>]: </a:t>
            </a:r>
            <a:r>
              <a:rPr lang="zh-CN" altLang="en-US" sz="2000" noProof="1" smtClean="0">
                <a:latin typeface="微软雅黑" pitchFamily="34" charset="-122"/>
                <a:ea typeface="微软雅黑" pitchFamily="34" charset="-122"/>
              </a:rPr>
              <a:t>作为提示符</a:t>
            </a:r>
            <a:endParaRPr lang="en-US" altLang="zh-CN" sz="2000" noProof="1" smtClean="0">
              <a:latin typeface="微软雅黑" pitchFamily="34" charset="-122"/>
              <a:ea typeface="微软雅黑" pitchFamily="34" charset="-122"/>
            </a:endParaRPr>
          </a:p>
        </p:txBody>
      </p:sp>
    </p:spTree>
    <p:extLst>
      <p:ext uri="{BB962C8B-B14F-4D97-AF65-F5344CB8AC3E}">
        <p14:creationId xmlns:p14="http://schemas.microsoft.com/office/powerpoint/2010/main" val="2243212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4482042"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第一个</a:t>
            </a:r>
            <a:r>
              <a:rPr lang="en-US" altLang="zh-CN" sz="3600" b="1" dirty="0" smtClean="0">
                <a:latin typeface="微软雅黑" panose="020B0503020204020204" pitchFamily="34" charset="-122"/>
                <a:ea typeface="微软雅黑" panose="020B0503020204020204" pitchFamily="34" charset="-122"/>
              </a:rPr>
              <a:t>Python</a:t>
            </a:r>
            <a:r>
              <a:rPr lang="zh-CN" altLang="en-US" sz="3600" b="1" dirty="0">
                <a:latin typeface="微软雅黑" panose="020B0503020204020204" pitchFamily="34" charset="-122"/>
                <a:ea typeface="微软雅黑" panose="020B0503020204020204" pitchFamily="34" charset="-122"/>
              </a:rPr>
              <a:t>程序</a:t>
            </a:r>
          </a:p>
        </p:txBody>
      </p:sp>
      <p:sp>
        <p:nvSpPr>
          <p:cNvPr id="6" name="TextBox 22"/>
          <p:cNvSpPr txBox="1"/>
          <p:nvPr/>
        </p:nvSpPr>
        <p:spPr>
          <a:xfrm>
            <a:off x="772088" y="1472327"/>
            <a:ext cx="9942484" cy="1546064"/>
          </a:xfrm>
          <a:prstGeom prst="rect">
            <a:avLst/>
          </a:prstGeom>
          <a:noFill/>
        </p:spPr>
        <p:txBody>
          <a:bodyPr wrap="square" rtlCol="0">
            <a:spAutoFit/>
          </a:bodyPr>
          <a:lstStyle/>
          <a:p>
            <a:pPr marL="342900" indent="-342900">
              <a:lnSpc>
                <a:spcPct val="150000"/>
              </a:lnSpc>
              <a:spcAft>
                <a:spcPct val="40000"/>
              </a:spcAft>
              <a:buClr>
                <a:srgbClr val="CC0099"/>
              </a:buClr>
              <a:buFont typeface="Wingdings" panose="05000000000000000000" pitchFamily="2" charset="2"/>
              <a:buChar char="u"/>
            </a:pPr>
            <a:r>
              <a:rPr lang="zh-CN" altLang="en-US" sz="2000" noProof="1" smtClean="0">
                <a:solidFill>
                  <a:srgbClr val="CC0099"/>
                </a:solidFill>
                <a:latin typeface="微软雅黑" pitchFamily="34" charset="-122"/>
                <a:ea typeface="微软雅黑" pitchFamily="34" charset="-122"/>
              </a:rPr>
              <a:t>交互模式：</a:t>
            </a:r>
            <a:r>
              <a:rPr lang="zh-CN" altLang="en-US" sz="2000" noProof="1" smtClean="0">
                <a:solidFill>
                  <a:srgbClr val="333333"/>
                </a:solidFill>
                <a:latin typeface="微软雅黑" pitchFamily="34" charset="-122"/>
                <a:ea typeface="微软雅黑" pitchFamily="34" charset="-122"/>
              </a:rPr>
              <a:t>在命令行敲击命令 </a:t>
            </a:r>
            <a:r>
              <a:rPr lang="en-US" altLang="zh-CN" sz="2000" noProof="1" smtClean="0">
                <a:solidFill>
                  <a:srgbClr val="FF0000"/>
                </a:solidFill>
                <a:latin typeface="微软雅黑" pitchFamily="34" charset="-122"/>
                <a:ea typeface="微软雅黑" pitchFamily="34" charset="-122"/>
              </a:rPr>
              <a:t>python</a:t>
            </a:r>
            <a:r>
              <a:rPr lang="zh-CN" altLang="en-US" sz="2000" noProof="1" smtClean="0">
                <a:solidFill>
                  <a:srgbClr val="333333"/>
                </a:solidFill>
                <a:latin typeface="微软雅黑" pitchFamily="34" charset="-122"/>
                <a:ea typeface="微软雅黑" pitchFamily="34" charset="-122"/>
              </a:rPr>
              <a:t>，即可进入</a:t>
            </a:r>
            <a:r>
              <a:rPr lang="en-US" altLang="zh-CN" sz="2000" noProof="1" smtClean="0">
                <a:solidFill>
                  <a:srgbClr val="333333"/>
                </a:solidFill>
                <a:latin typeface="微软雅黑" pitchFamily="34" charset="-122"/>
                <a:ea typeface="微软雅黑" pitchFamily="34" charset="-122"/>
              </a:rPr>
              <a:t>Python</a:t>
            </a:r>
            <a:r>
              <a:rPr lang="zh-CN" altLang="en-US" sz="2000" noProof="1" smtClean="0">
                <a:solidFill>
                  <a:srgbClr val="333333"/>
                </a:solidFill>
                <a:latin typeface="微软雅黑" pitchFamily="34" charset="-122"/>
                <a:ea typeface="微软雅黑" pitchFamily="34" charset="-122"/>
              </a:rPr>
              <a:t>交互模式，提示符是</a:t>
            </a:r>
            <a:r>
              <a:rPr lang="en-US" altLang="zh-CN" sz="2000" noProof="1" smtClean="0">
                <a:solidFill>
                  <a:srgbClr val="FF0000"/>
                </a:solidFill>
                <a:latin typeface="微软雅黑" pitchFamily="34" charset="-122"/>
                <a:ea typeface="微软雅黑" pitchFamily="34" charset="-122"/>
              </a:rPr>
              <a:t>&gt;&gt;&gt;</a:t>
            </a:r>
            <a:r>
              <a:rPr lang="zh-CN" altLang="en-US" sz="2000" noProof="1" smtClean="0">
                <a:solidFill>
                  <a:srgbClr val="333333"/>
                </a:solidFill>
                <a:latin typeface="微软雅黑" pitchFamily="34" charset="-122"/>
                <a:ea typeface="微软雅黑" pitchFamily="34" charset="-122"/>
              </a:rPr>
              <a:t>。</a:t>
            </a:r>
            <a:endParaRPr lang="en-US" altLang="zh-CN" sz="2000" noProof="1" smtClean="0">
              <a:solidFill>
                <a:srgbClr val="333333"/>
              </a:solidFill>
              <a:latin typeface="微软雅黑" pitchFamily="34" charset="-122"/>
              <a:ea typeface="微软雅黑" pitchFamily="34" charset="-122"/>
            </a:endParaRPr>
          </a:p>
          <a:p>
            <a:pPr marL="342900" indent="-342900">
              <a:lnSpc>
                <a:spcPct val="150000"/>
              </a:lnSpc>
              <a:spcAft>
                <a:spcPct val="40000"/>
              </a:spcAft>
              <a:buClr>
                <a:srgbClr val="CC0099"/>
              </a:buClr>
              <a:buFont typeface="Wingdings" panose="05000000000000000000" pitchFamily="2" charset="2"/>
              <a:buChar char="u"/>
            </a:pPr>
            <a:r>
              <a:rPr lang="zh-CN" altLang="en-US" sz="2000" noProof="1">
                <a:solidFill>
                  <a:srgbClr val="CC0099"/>
                </a:solidFill>
                <a:latin typeface="微软雅黑" pitchFamily="34" charset="-122"/>
                <a:ea typeface="微软雅黑" pitchFamily="34" charset="-122"/>
              </a:rPr>
              <a:t>命令模式：</a:t>
            </a:r>
            <a:r>
              <a:rPr lang="zh-CN" altLang="en-US" sz="2000" noProof="1">
                <a:solidFill>
                  <a:srgbClr val="333333"/>
                </a:solidFill>
                <a:latin typeface="微软雅黑" pitchFamily="34" charset="-122"/>
                <a:ea typeface="微软雅黑" pitchFamily="34" charset="-122"/>
              </a:rPr>
              <a:t>在</a:t>
            </a:r>
            <a:r>
              <a:rPr lang="en-US" altLang="zh-CN" sz="2000" noProof="1">
                <a:solidFill>
                  <a:srgbClr val="333333"/>
                </a:solidFill>
                <a:latin typeface="微软雅黑" pitchFamily="34" charset="-122"/>
                <a:ea typeface="微软雅黑" pitchFamily="34" charset="-122"/>
              </a:rPr>
              <a:t>Python</a:t>
            </a:r>
            <a:r>
              <a:rPr lang="zh-CN" altLang="en-US" sz="2000" noProof="1">
                <a:solidFill>
                  <a:srgbClr val="333333"/>
                </a:solidFill>
                <a:latin typeface="微软雅黑" pitchFamily="34" charset="-122"/>
                <a:ea typeface="微软雅黑" pitchFamily="34" charset="-122"/>
              </a:rPr>
              <a:t>交互模式下输入 </a:t>
            </a:r>
            <a:r>
              <a:rPr lang="en-US" altLang="zh-CN" sz="2000" noProof="1">
                <a:solidFill>
                  <a:srgbClr val="FF0000"/>
                </a:solidFill>
                <a:latin typeface="微软雅黑" pitchFamily="34" charset="-122"/>
                <a:ea typeface="微软雅黑" pitchFamily="34" charset="-122"/>
              </a:rPr>
              <a:t>exit()</a:t>
            </a:r>
            <a:r>
              <a:rPr lang="zh-CN" altLang="en-US" sz="2000" noProof="1">
                <a:solidFill>
                  <a:srgbClr val="333333"/>
                </a:solidFill>
                <a:latin typeface="微软雅黑" pitchFamily="34" charset="-122"/>
                <a:ea typeface="微软雅黑" pitchFamily="34" charset="-122"/>
              </a:rPr>
              <a:t>，就退出了</a:t>
            </a:r>
            <a:r>
              <a:rPr lang="en-US" altLang="zh-CN" sz="2000" noProof="1">
                <a:solidFill>
                  <a:srgbClr val="333333"/>
                </a:solidFill>
                <a:latin typeface="微软雅黑" pitchFamily="34" charset="-122"/>
                <a:ea typeface="微软雅黑" pitchFamily="34" charset="-122"/>
              </a:rPr>
              <a:t>Python</a:t>
            </a:r>
            <a:r>
              <a:rPr lang="zh-CN" altLang="en-US" sz="2000" noProof="1">
                <a:solidFill>
                  <a:srgbClr val="333333"/>
                </a:solidFill>
                <a:latin typeface="微软雅黑" pitchFamily="34" charset="-122"/>
                <a:ea typeface="微软雅黑" pitchFamily="34" charset="-122"/>
              </a:rPr>
              <a:t>交互模式，回到命令行模式</a:t>
            </a:r>
            <a:endParaRPr lang="en-US" altLang="zh-CN" sz="2000" noProof="1" smtClean="0">
              <a:solidFill>
                <a:srgbClr val="333333"/>
              </a:solidFill>
              <a:latin typeface="微软雅黑" pitchFamily="34" charset="-122"/>
              <a:ea typeface="微软雅黑" pitchFamily="34" charset="-122"/>
            </a:endParaRPr>
          </a:p>
        </p:txBody>
      </p:sp>
      <p:sp>
        <p:nvSpPr>
          <p:cNvPr id="9" name="Rectangle 2"/>
          <p:cNvSpPr>
            <a:spLocks noChangeArrowheads="1"/>
          </p:cNvSpPr>
          <p:nvPr/>
        </p:nvSpPr>
        <p:spPr bwMode="auto">
          <a:xfrm>
            <a:off x="1194598" y="3072711"/>
            <a:ext cx="9519974" cy="141218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smtClean="0">
                <a:solidFill>
                  <a:srgbClr val="C678DD"/>
                </a:solidFill>
                <a:latin typeface="Arial Unicode MS"/>
                <a:ea typeface="Menlo"/>
              </a:rPr>
              <a:t>C:\&gt; python</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Python </a:t>
            </a:r>
            <a:r>
              <a:rPr lang="en-US" altLang="zh-CN" sz="2000" noProof="1" smtClean="0">
                <a:solidFill>
                  <a:srgbClr val="C678DD"/>
                </a:solidFill>
                <a:latin typeface="Arial Unicode MS"/>
                <a:ea typeface="Menlo"/>
              </a:rPr>
              <a:t>3.7.3 …</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Type "help", "copyright", "credits" or "license" for more information.</a:t>
            </a:r>
          </a:p>
          <a:p>
            <a:pPr eaLnBrk="0" fontAlgn="ctr" hangingPunct="0">
              <a:spcBef>
                <a:spcPct val="0"/>
              </a:spcBef>
              <a:spcAft>
                <a:spcPct val="0"/>
              </a:spcAft>
            </a:pPr>
            <a:r>
              <a:rPr lang="en-US" altLang="zh-CN" sz="2000" noProof="1" smtClean="0">
                <a:solidFill>
                  <a:srgbClr val="C678DD"/>
                </a:solidFill>
                <a:latin typeface="Arial Unicode MS"/>
                <a:ea typeface="Menlo"/>
              </a:rPr>
              <a:t>&gt;&gt;&gt;</a:t>
            </a:r>
            <a:endParaRPr lang="en-US" altLang="zh-CN" sz="2000" noProof="1">
              <a:solidFill>
                <a:srgbClr val="C678DD"/>
              </a:solidFill>
              <a:latin typeface="Arial Unicode MS"/>
              <a:ea typeface="Menlo"/>
            </a:endParaRPr>
          </a:p>
        </p:txBody>
      </p:sp>
      <p:sp>
        <p:nvSpPr>
          <p:cNvPr id="17" name="Rectangle 2"/>
          <p:cNvSpPr>
            <a:spLocks noChangeArrowheads="1"/>
          </p:cNvSpPr>
          <p:nvPr/>
        </p:nvSpPr>
        <p:spPr bwMode="auto">
          <a:xfrm>
            <a:off x="1194597" y="4736492"/>
            <a:ext cx="7289835" cy="79663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print('hello world')</a:t>
            </a:r>
            <a:endParaRPr lang="en-US" altLang="zh-CN" sz="2000" noProof="1" smtClean="0">
              <a:solidFill>
                <a:srgbClr val="C678DD"/>
              </a:solidFill>
              <a:latin typeface="Arial Unicode MS"/>
              <a:ea typeface="Menlo"/>
            </a:endParaRPr>
          </a:p>
          <a:p>
            <a:pPr eaLnBrk="0" fontAlgn="ctr" hangingPunct="0">
              <a:spcBef>
                <a:spcPct val="0"/>
              </a:spcBef>
              <a:spcAft>
                <a:spcPct val="0"/>
              </a:spcAft>
            </a:pPr>
            <a:r>
              <a:rPr lang="en-US" altLang="zh-CN" sz="2000" noProof="1" smtClean="0">
                <a:solidFill>
                  <a:srgbClr val="C678DD"/>
                </a:solidFill>
                <a:latin typeface="Arial Unicode MS"/>
                <a:ea typeface="Menlo"/>
              </a:rPr>
              <a:t>hello world</a:t>
            </a:r>
            <a:endParaRPr lang="en-US" altLang="zh-CN" sz="2000" noProof="1">
              <a:solidFill>
                <a:srgbClr val="C678DD"/>
              </a:solidFill>
              <a:latin typeface="Arial Unicode MS"/>
              <a:ea typeface="Menlo"/>
            </a:endParaRPr>
          </a:p>
        </p:txBody>
      </p:sp>
      <p:sp>
        <p:nvSpPr>
          <p:cNvPr id="7" name="Rectangle 2"/>
          <p:cNvSpPr>
            <a:spLocks noChangeArrowheads="1"/>
          </p:cNvSpPr>
          <p:nvPr/>
        </p:nvSpPr>
        <p:spPr bwMode="auto">
          <a:xfrm>
            <a:off x="1194598" y="5715760"/>
            <a:ext cx="7289835" cy="48885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C</a:t>
            </a:r>
            <a:r>
              <a:rPr lang="en-US" altLang="zh-CN" sz="2000" noProof="1" smtClean="0">
                <a:solidFill>
                  <a:srgbClr val="C678DD"/>
                </a:solidFill>
                <a:latin typeface="Arial Unicode MS"/>
                <a:ea typeface="Menlo"/>
              </a:rPr>
              <a:t>:\&gt; python hello.py </a:t>
            </a:r>
            <a:endParaRPr lang="en-US" altLang="zh-CN" sz="2000" noProof="1">
              <a:solidFill>
                <a:srgbClr val="C678DD"/>
              </a:solidFill>
              <a:latin typeface="Arial Unicode MS"/>
              <a:ea typeface="Menlo"/>
            </a:endParaRPr>
          </a:p>
        </p:txBody>
      </p:sp>
    </p:spTree>
    <p:extLst>
      <p:ext uri="{BB962C8B-B14F-4D97-AF65-F5344CB8AC3E}">
        <p14:creationId xmlns:p14="http://schemas.microsoft.com/office/powerpoint/2010/main" val="1109692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数据类型和变量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
        <p:nvSpPr>
          <p:cNvPr id="32" name="矩形 31"/>
          <p:cNvSpPr/>
          <p:nvPr/>
        </p:nvSpPr>
        <p:spPr>
          <a:xfrm>
            <a:off x="1208817" y="1370275"/>
            <a:ext cx="5343035" cy="630942"/>
          </a:xfrm>
          <a:prstGeom prst="rect">
            <a:avLst/>
          </a:prstGeom>
        </p:spPr>
        <p:txBody>
          <a:bodyPr wrap="square">
            <a:spAutoFit/>
          </a:bodyPr>
          <a:lstStyle/>
          <a:p>
            <a:pPr>
              <a:lnSpc>
                <a:spcPct val="125000"/>
              </a:lnSpc>
            </a:pPr>
            <a:r>
              <a:rPr lang="en-US" altLang="zh-CN" sz="2800" b="1" dirty="0" smtClean="0">
                <a:solidFill>
                  <a:schemeClr val="accent2">
                    <a:lumMod val="75000"/>
                  </a:schemeClr>
                </a:solidFill>
                <a:latin typeface="微软雅黑" panose="020B0503020204020204" pitchFamily="34" charset="-122"/>
                <a:ea typeface="微软雅黑" panose="020B0503020204020204" pitchFamily="34" charset="-122"/>
              </a:rPr>
              <a:t>Python</a:t>
            </a: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的核心数据类型</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730124" y="2001217"/>
            <a:ext cx="10689244" cy="1107996"/>
          </a:xfrm>
          <a:prstGeom prst="rect">
            <a:avLst/>
          </a:prstGeom>
        </p:spPr>
        <p:txBody>
          <a:bodyPr wrap="square">
            <a:spAutoFit/>
          </a:bodyPr>
          <a:lstStyle/>
          <a:p>
            <a:pPr marL="457200" indent="-457200">
              <a:lnSpc>
                <a:spcPct val="150000"/>
              </a:lnSpc>
              <a:buFont typeface="Wingdings" panose="05000000000000000000" pitchFamily="2" charset="2"/>
              <a:buChar char="u"/>
            </a:pPr>
            <a:r>
              <a:rPr lang="en-US" altLang="zh-CN" sz="2400" b="1" dirty="0" smtClean="0">
                <a:solidFill>
                  <a:srgbClr val="CC0099"/>
                </a:solidFill>
                <a:latin typeface="微软雅黑" panose="020B0503020204020204" pitchFamily="34" charset="-122"/>
                <a:ea typeface="微软雅黑" panose="020B0503020204020204" pitchFamily="34" charset="-122"/>
              </a:rPr>
              <a:t>Number</a:t>
            </a:r>
            <a:r>
              <a:rPr lang="zh-CN" altLang="en-US" sz="2400" b="1" dirty="0" smtClean="0">
                <a:solidFill>
                  <a:srgbClr val="CC0099"/>
                </a:solidFill>
                <a:latin typeface="微软雅黑" panose="020B0503020204020204" pitchFamily="34" charset="-122"/>
                <a:ea typeface="微软雅黑" panose="020B0503020204020204" pitchFamily="34" charset="-122"/>
              </a:rPr>
              <a:t>（数字）</a:t>
            </a:r>
            <a:endParaRPr lang="en-US" altLang="zh-CN" sz="2400" b="1" dirty="0" smtClean="0">
              <a:solidFill>
                <a:srgbClr val="CC0099"/>
              </a:solidFill>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en-US" altLang="zh-CN" sz="2000" dirty="0" smtClean="0">
                <a:latin typeface="微软雅黑" panose="020B0503020204020204" pitchFamily="34" charset="-122"/>
                <a:ea typeface="微软雅黑" panose="020B0503020204020204" pitchFamily="34" charset="-122"/>
              </a:rPr>
              <a:t>Python</a:t>
            </a:r>
            <a:r>
              <a:rPr lang="zh-CN" altLang="en-US" sz="2000" dirty="0" smtClean="0">
                <a:latin typeface="微软雅黑" panose="020B0503020204020204" pitchFamily="34" charset="-122"/>
                <a:ea typeface="微软雅黑" panose="020B0503020204020204" pitchFamily="34" charset="-122"/>
              </a:rPr>
              <a:t>支持</a:t>
            </a:r>
            <a:r>
              <a:rPr lang="en-US" altLang="zh-CN" sz="2000" dirty="0" err="1" smtClean="0">
                <a:solidFill>
                  <a:srgbClr val="00B0F0"/>
                </a:solidFill>
                <a:latin typeface="微软雅黑" panose="020B0503020204020204" pitchFamily="34" charset="-122"/>
                <a:ea typeface="微软雅黑" panose="020B0503020204020204" pitchFamily="34" charset="-122"/>
              </a:rPr>
              <a:t>int</a:t>
            </a:r>
            <a:r>
              <a:rPr lang="en-US" altLang="zh-CN" sz="2000" dirty="0" smtClean="0">
                <a:solidFill>
                  <a:srgbClr val="00B0F0"/>
                </a:solidFill>
                <a:latin typeface="微软雅黑" panose="020B0503020204020204" pitchFamily="34" charset="-122"/>
                <a:ea typeface="微软雅黑" panose="020B0503020204020204" pitchFamily="34" charset="-122"/>
              </a:rPr>
              <a:t>, float, complex</a:t>
            </a:r>
            <a:r>
              <a:rPr lang="zh-CN" altLang="en-US" sz="2000" dirty="0">
                <a:latin typeface="微软雅黑" panose="020B0503020204020204" pitchFamily="34" charset="-122"/>
                <a:ea typeface="微软雅黑" panose="020B0503020204020204" pitchFamily="34" charset="-122"/>
              </a:rPr>
              <a:t>三</a:t>
            </a:r>
            <a:r>
              <a:rPr lang="zh-CN" altLang="en-US" sz="2000" dirty="0" smtClean="0">
                <a:latin typeface="微软雅黑" panose="020B0503020204020204" pitchFamily="34" charset="-122"/>
                <a:ea typeface="微软雅黑" panose="020B0503020204020204" pitchFamily="34" charset="-122"/>
              </a:rPr>
              <a:t>种不同的数字类型</a:t>
            </a:r>
            <a:endParaRPr lang="en-US" altLang="zh-CN" sz="2000" dirty="0" smtClean="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1436454" y="3416989"/>
            <a:ext cx="7522391" cy="23355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smtClean="0">
                <a:solidFill>
                  <a:srgbClr val="C678DD"/>
                </a:solidFill>
                <a:latin typeface="Arial Unicode MS"/>
                <a:ea typeface="Menlo"/>
              </a:rPr>
              <a:t>&gt;&gt;&gt; a = 3</a:t>
            </a:r>
          </a:p>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b</a:t>
            </a:r>
            <a:r>
              <a:rPr lang="en-US" altLang="zh-CN" sz="2000" noProof="1" smtClean="0">
                <a:solidFill>
                  <a:srgbClr val="C678DD"/>
                </a:solidFill>
                <a:latin typeface="Arial Unicode MS"/>
                <a:ea typeface="Menlo"/>
              </a:rPr>
              <a:t> </a:t>
            </a: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3.14</a:t>
            </a:r>
          </a:p>
          <a:p>
            <a:pPr eaLnBrk="0" fontAlgn="ctr" hangingPunct="0">
              <a:spcBef>
                <a:spcPct val="0"/>
              </a:spcBef>
              <a:spcAft>
                <a:spcPct val="0"/>
              </a:spcAft>
            </a:pPr>
            <a:r>
              <a:rPr lang="en-US" altLang="zh-CN" sz="2000" noProof="1" smtClean="0">
                <a:solidFill>
                  <a:srgbClr val="C678DD"/>
                </a:solidFill>
                <a:latin typeface="Arial Unicode MS"/>
                <a:ea typeface="Menlo"/>
              </a:rPr>
              <a:t>&gt;&gt;&gt; c </a:t>
            </a: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3 + 4j</a:t>
            </a:r>
          </a:p>
          <a:p>
            <a:pPr eaLnBrk="0" fontAlgn="ctr" hangingPunct="0">
              <a:spcBef>
                <a:spcPct val="0"/>
              </a:spcBef>
              <a:spcAft>
                <a:spcPct val="0"/>
              </a:spcAft>
            </a:pPr>
            <a:r>
              <a:rPr lang="en-US" altLang="zh-CN" sz="2000" noProof="1">
                <a:solidFill>
                  <a:srgbClr val="C678DD"/>
                </a:solidFill>
                <a:latin typeface="Arial Unicode MS"/>
                <a:ea typeface="Menlo"/>
              </a:rPr>
              <a:t>&gt;&gt;&gt; </a:t>
            </a:r>
            <a:r>
              <a:rPr lang="en-US" altLang="zh-CN" sz="2000" noProof="1" smtClean="0">
                <a:solidFill>
                  <a:srgbClr val="C678DD"/>
                </a:solidFill>
                <a:latin typeface="Arial Unicode MS"/>
                <a:ea typeface="Menlo"/>
              </a:rPr>
              <a:t>print(type(a), type(b), type(c))</a:t>
            </a:r>
          </a:p>
          <a:p>
            <a:pPr eaLnBrk="0" fontAlgn="ctr" hangingPunct="0">
              <a:spcBef>
                <a:spcPct val="0"/>
              </a:spcBef>
              <a:spcAft>
                <a:spcPct val="0"/>
              </a:spcAft>
            </a:pPr>
            <a:r>
              <a:rPr lang="en-US" altLang="zh-CN" sz="2000" noProof="1">
                <a:solidFill>
                  <a:srgbClr val="C678DD"/>
                </a:solidFill>
                <a:latin typeface="Arial Unicode MS"/>
                <a:ea typeface="Menlo"/>
              </a:rPr>
              <a:t>&lt;class 'int</a:t>
            </a:r>
            <a:r>
              <a:rPr lang="en-US" altLang="zh-CN" sz="2000" noProof="1" smtClean="0">
                <a:solidFill>
                  <a:srgbClr val="C678DD"/>
                </a:solidFill>
                <a:latin typeface="Arial Unicode MS"/>
                <a:ea typeface="Menlo"/>
              </a:rPr>
              <a:t>'&gt; &lt;class </a:t>
            </a:r>
            <a:r>
              <a:rPr lang="en-US" altLang="zh-CN" sz="2000" noProof="1">
                <a:solidFill>
                  <a:srgbClr val="C678DD"/>
                </a:solidFill>
                <a:latin typeface="Arial Unicode MS"/>
                <a:ea typeface="Menlo"/>
              </a:rPr>
              <a:t>'float'&gt; </a:t>
            </a:r>
            <a:r>
              <a:rPr lang="en-US" altLang="zh-CN" sz="2000" noProof="1" smtClean="0">
                <a:solidFill>
                  <a:srgbClr val="C678DD"/>
                </a:solidFill>
                <a:latin typeface="Arial Unicode MS"/>
                <a:ea typeface="Menlo"/>
              </a:rPr>
              <a:t>&lt;</a:t>
            </a:r>
            <a:r>
              <a:rPr lang="en-US" altLang="zh-CN" sz="2000" noProof="1">
                <a:solidFill>
                  <a:srgbClr val="C678DD"/>
                </a:solidFill>
                <a:latin typeface="Arial Unicode MS"/>
                <a:ea typeface="Menlo"/>
              </a:rPr>
              <a:t>class 'complex</a:t>
            </a:r>
            <a:r>
              <a:rPr lang="en-US" altLang="zh-CN" sz="2000" noProof="1" smtClean="0">
                <a:solidFill>
                  <a:srgbClr val="C678DD"/>
                </a:solidFill>
                <a:latin typeface="Arial Unicode MS"/>
                <a:ea typeface="Menlo"/>
              </a:rPr>
              <a:t>'&gt;</a:t>
            </a:r>
          </a:p>
          <a:p>
            <a:pPr eaLnBrk="0" fontAlgn="ctr" hangingPunct="0">
              <a:spcBef>
                <a:spcPct val="0"/>
              </a:spcBef>
              <a:spcAft>
                <a:spcPct val="0"/>
              </a:spcAft>
            </a:pPr>
            <a:r>
              <a:rPr lang="en-US" altLang="zh-CN" sz="2000" noProof="1" smtClean="0">
                <a:solidFill>
                  <a:srgbClr val="C678DD"/>
                </a:solidFill>
                <a:latin typeface="Arial Unicode MS"/>
                <a:ea typeface="Menlo"/>
              </a:rPr>
              <a:t>&gt;&gt;&gt; isinstance(a, int)</a:t>
            </a:r>
          </a:p>
          <a:p>
            <a:pPr eaLnBrk="0" fontAlgn="ctr" hangingPunct="0">
              <a:spcBef>
                <a:spcPct val="0"/>
              </a:spcBef>
              <a:spcAft>
                <a:spcPct val="0"/>
              </a:spcAft>
            </a:pPr>
            <a:r>
              <a:rPr lang="en-US" altLang="zh-CN" sz="2000" noProof="1" smtClean="0">
                <a:solidFill>
                  <a:srgbClr val="C678DD"/>
                </a:solidFill>
                <a:latin typeface="Arial Unicode MS"/>
                <a:ea typeface="Menlo"/>
              </a:rPr>
              <a:t>True</a:t>
            </a:r>
            <a:endParaRPr lang="en-US" altLang="zh-CN" sz="2000" noProof="1">
              <a:solidFill>
                <a:srgbClr val="C678DD"/>
              </a:solidFill>
              <a:latin typeface="Arial Unicode MS"/>
              <a:ea typeface="Menlo"/>
            </a:endParaRPr>
          </a:p>
        </p:txBody>
      </p:sp>
    </p:spTree>
    <p:extLst>
      <p:ext uri="{BB962C8B-B14F-4D97-AF65-F5344CB8AC3E}">
        <p14:creationId xmlns:p14="http://schemas.microsoft.com/office/powerpoint/2010/main" val="21289966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数据类型和变量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
        <p:nvSpPr>
          <p:cNvPr id="32" name="矩形 31"/>
          <p:cNvSpPr/>
          <p:nvPr/>
        </p:nvSpPr>
        <p:spPr>
          <a:xfrm>
            <a:off x="1208817" y="1370275"/>
            <a:ext cx="5343035" cy="630942"/>
          </a:xfrm>
          <a:prstGeom prst="rect">
            <a:avLst/>
          </a:prstGeom>
        </p:spPr>
        <p:txBody>
          <a:bodyPr wrap="square">
            <a:spAutoFit/>
          </a:bodyPr>
          <a:lstStyle/>
          <a:p>
            <a:pPr>
              <a:lnSpc>
                <a:spcPct val="125000"/>
              </a:lnSpc>
            </a:pPr>
            <a:r>
              <a:rPr lang="en-US" altLang="zh-CN" sz="2800" b="1" dirty="0" smtClean="0">
                <a:solidFill>
                  <a:schemeClr val="accent2">
                    <a:lumMod val="75000"/>
                  </a:schemeClr>
                </a:solidFill>
                <a:latin typeface="微软雅黑" panose="020B0503020204020204" pitchFamily="34" charset="-122"/>
                <a:ea typeface="微软雅黑" panose="020B0503020204020204" pitchFamily="34" charset="-122"/>
              </a:rPr>
              <a:t>Python</a:t>
            </a: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的核心数据类型</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730124" y="2132621"/>
            <a:ext cx="10689244" cy="2400657"/>
          </a:xfrm>
          <a:prstGeom prst="rect">
            <a:avLst/>
          </a:prstGeom>
        </p:spPr>
        <p:txBody>
          <a:bodyPr wrap="square">
            <a:spAutoFit/>
          </a:bodyPr>
          <a:lstStyle/>
          <a:p>
            <a:pPr marL="457200" indent="-457200">
              <a:lnSpc>
                <a:spcPct val="125000"/>
              </a:lnSpc>
              <a:buFont typeface="Wingdings" panose="05000000000000000000" pitchFamily="2" charset="2"/>
              <a:buChar char="u"/>
            </a:pPr>
            <a:r>
              <a:rPr lang="en-US" altLang="zh-CN" sz="2400" b="1" dirty="0" smtClean="0">
                <a:solidFill>
                  <a:srgbClr val="CC0099"/>
                </a:solidFill>
                <a:latin typeface="微软雅黑" panose="020B0503020204020204" pitchFamily="34" charset="-122"/>
                <a:ea typeface="微软雅黑" panose="020B0503020204020204" pitchFamily="34" charset="-122"/>
              </a:rPr>
              <a:t>String</a:t>
            </a:r>
            <a:r>
              <a:rPr lang="zh-CN" altLang="en-US" sz="2400" b="1" dirty="0" smtClean="0">
                <a:solidFill>
                  <a:srgbClr val="CC0099"/>
                </a:solidFill>
                <a:latin typeface="微软雅黑" panose="020B0503020204020204" pitchFamily="34" charset="-122"/>
                <a:ea typeface="微软雅黑" panose="020B0503020204020204" pitchFamily="34" charset="-122"/>
              </a:rPr>
              <a:t>（字符串）</a:t>
            </a:r>
            <a:endParaRPr lang="en-US" altLang="zh-CN" sz="2400" b="1" dirty="0">
              <a:solidFill>
                <a:srgbClr val="CC0099"/>
              </a:solidFill>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en-US" altLang="zh-CN" sz="2000" dirty="0" smtClean="0">
                <a:latin typeface="微软雅黑" panose="020B0503020204020204" pitchFamily="34" charset="-122"/>
                <a:ea typeface="微软雅黑" panose="020B0503020204020204" pitchFamily="34" charset="-122"/>
              </a:rPr>
              <a:t>Python</a:t>
            </a:r>
            <a:r>
              <a:rPr lang="zh-CN" altLang="en-US" sz="2000" dirty="0" smtClean="0">
                <a:latin typeface="微软雅黑" panose="020B0503020204020204" pitchFamily="34" charset="-122"/>
                <a:ea typeface="微软雅黑" panose="020B0503020204020204" pitchFamily="34" charset="-122"/>
              </a:rPr>
              <a:t>中的字符串可以使用</a:t>
            </a:r>
            <a:r>
              <a:rPr lang="zh-CN" altLang="en-US" sz="2000" dirty="0" smtClean="0">
                <a:solidFill>
                  <a:srgbClr val="00B0F0"/>
                </a:solidFill>
                <a:latin typeface="微软雅黑" panose="020B0503020204020204" pitchFamily="34" charset="-122"/>
                <a:ea typeface="微软雅黑" panose="020B0503020204020204" pitchFamily="34" charset="-122"/>
              </a:rPr>
              <a:t>单引号 、双引号和三引号</a:t>
            </a:r>
            <a:r>
              <a:rPr lang="zh-CN" altLang="en-US" sz="2000" dirty="0" smtClean="0">
                <a:latin typeface="微软雅黑" panose="020B0503020204020204" pitchFamily="34" charset="-122"/>
                <a:ea typeface="微软雅黑" panose="020B0503020204020204" pitchFamily="34" charset="-122"/>
              </a:rPr>
              <a:t>（三个单引号或三个双引号）括起来，使用反斜杠 </a:t>
            </a:r>
            <a:r>
              <a:rPr lang="en-US" altLang="zh-CN"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 转义特殊字符</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en-US" altLang="zh-CN" sz="2000" dirty="0" smtClean="0">
                <a:latin typeface="微软雅黑" panose="020B0503020204020204" pitchFamily="34" charset="-122"/>
                <a:ea typeface="微软雅黑" panose="020B0503020204020204" pitchFamily="34" charset="-122"/>
              </a:rPr>
              <a:t>Python3</a:t>
            </a:r>
            <a:r>
              <a:rPr lang="zh-CN" altLang="en-US" sz="2000" dirty="0" smtClean="0">
                <a:latin typeface="微软雅黑" panose="020B0503020204020204" pitchFamily="34" charset="-122"/>
                <a:ea typeface="微软雅黑" panose="020B0503020204020204" pitchFamily="34" charset="-122"/>
              </a:rPr>
              <a:t>源码文件默认以</a:t>
            </a:r>
            <a:r>
              <a:rPr lang="en-US" altLang="zh-CN" sz="2000" dirty="0" smtClean="0">
                <a:latin typeface="微软雅黑" panose="020B0503020204020204" pitchFamily="34" charset="-122"/>
                <a:ea typeface="微软雅黑" panose="020B0503020204020204" pitchFamily="34" charset="-122"/>
              </a:rPr>
              <a:t>UTF-8</a:t>
            </a:r>
            <a:r>
              <a:rPr lang="zh-CN" altLang="en-US" sz="2000" dirty="0" smtClean="0">
                <a:latin typeface="微软雅黑" panose="020B0503020204020204" pitchFamily="34" charset="-122"/>
                <a:ea typeface="微软雅黑" panose="020B0503020204020204" pitchFamily="34" charset="-122"/>
              </a:rPr>
              <a:t>编码，所有字符串都是</a:t>
            </a:r>
            <a:r>
              <a:rPr lang="en-US" altLang="zh-CN" sz="2000" dirty="0" err="1" smtClean="0">
                <a:latin typeface="微软雅黑" panose="020B0503020204020204" pitchFamily="34" charset="-122"/>
                <a:ea typeface="微软雅黑" panose="020B0503020204020204" pitchFamily="34" charset="-122"/>
              </a:rPr>
              <a:t>unicode</a:t>
            </a:r>
            <a:r>
              <a:rPr lang="zh-CN" altLang="en-US" sz="2000" dirty="0" smtClean="0">
                <a:latin typeface="微软雅黑" panose="020B0503020204020204" pitchFamily="34" charset="-122"/>
                <a:ea typeface="微软雅黑" panose="020B0503020204020204" pitchFamily="34" charset="-122"/>
              </a:rPr>
              <a:t>字符串</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zh-CN" altLang="en-US" sz="2000" dirty="0" smtClean="0">
                <a:latin typeface="微软雅黑" panose="020B0503020204020204" pitchFamily="34" charset="-122"/>
                <a:ea typeface="微软雅黑" panose="020B0503020204020204" pitchFamily="34" charset="-122"/>
              </a:rPr>
              <a:t>支持字符串拼接、截取等多种运算</a:t>
            </a:r>
            <a:endParaRPr lang="en-US" altLang="zh-CN" sz="2000" dirty="0" smtClean="0">
              <a:latin typeface="微软雅黑" panose="020B0503020204020204" pitchFamily="34" charset="-122"/>
              <a:ea typeface="微软雅黑" panose="020B0503020204020204" pitchFamily="34" charset="-122"/>
            </a:endParaRPr>
          </a:p>
        </p:txBody>
      </p:sp>
      <p:sp>
        <p:nvSpPr>
          <p:cNvPr id="11" name="Rectangle 2"/>
          <p:cNvSpPr>
            <a:spLocks noChangeArrowheads="1"/>
          </p:cNvSpPr>
          <p:nvPr/>
        </p:nvSpPr>
        <p:spPr bwMode="auto">
          <a:xfrm>
            <a:off x="2642389" y="4528423"/>
            <a:ext cx="5545148" cy="20277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 = "Hello"</a:t>
            </a:r>
          </a:p>
          <a:p>
            <a:pPr eaLnBrk="0" fontAlgn="ctr" hangingPunct="0">
              <a:spcBef>
                <a:spcPct val="0"/>
              </a:spcBef>
              <a:spcAft>
                <a:spcPct val="0"/>
              </a:spcAft>
            </a:pPr>
            <a:r>
              <a:rPr lang="en-US" altLang="zh-CN" sz="2000" noProof="1">
                <a:solidFill>
                  <a:srgbClr val="C678DD"/>
                </a:solidFill>
                <a:latin typeface="Arial Unicode MS"/>
                <a:ea typeface="Menlo"/>
              </a:rPr>
              <a:t>&gt;&gt;&gt; b = "Python"</a:t>
            </a:r>
          </a:p>
          <a:p>
            <a:pPr eaLnBrk="0" fontAlgn="ctr" hangingPunct="0">
              <a:spcBef>
                <a:spcPct val="0"/>
              </a:spcBef>
              <a:spcAft>
                <a:spcPct val="0"/>
              </a:spcAft>
            </a:pPr>
            <a:r>
              <a:rPr lang="en-US" altLang="zh-CN" sz="2000" noProof="1">
                <a:solidFill>
                  <a:srgbClr val="C678DD"/>
                </a:solidFill>
                <a:latin typeface="Arial Unicode MS"/>
                <a:ea typeface="Menlo"/>
              </a:rPr>
              <a:t>&gt;&gt;&gt; print("a + b </a:t>
            </a:r>
            <a:r>
              <a:rPr lang="zh-CN" altLang="en-US" sz="2000" noProof="1">
                <a:solidFill>
                  <a:srgbClr val="C678DD"/>
                </a:solidFill>
                <a:latin typeface="Arial Unicode MS"/>
                <a:ea typeface="Menlo"/>
              </a:rPr>
              <a:t>输出结果：</a:t>
            </a:r>
            <a:r>
              <a:rPr lang="en-US" altLang="zh-CN" sz="2000" noProof="1">
                <a:solidFill>
                  <a:srgbClr val="C678DD"/>
                </a:solidFill>
                <a:latin typeface="Arial Unicode MS"/>
                <a:ea typeface="Menlo"/>
              </a:rPr>
              <a:t>", a + b)</a:t>
            </a:r>
          </a:p>
          <a:p>
            <a:pPr eaLnBrk="0" fontAlgn="ctr" hangingPunct="0">
              <a:spcBef>
                <a:spcPct val="0"/>
              </a:spcBef>
              <a:spcAft>
                <a:spcPct val="0"/>
              </a:spcAft>
            </a:pPr>
            <a:r>
              <a:rPr lang="en-US" altLang="zh-CN" sz="2000" noProof="1">
                <a:solidFill>
                  <a:srgbClr val="C678DD"/>
                </a:solidFill>
                <a:latin typeface="Arial Unicode MS"/>
                <a:ea typeface="Menlo"/>
              </a:rPr>
              <a:t>a + b </a:t>
            </a:r>
            <a:r>
              <a:rPr lang="zh-CN" altLang="en-US" sz="2000" noProof="1">
                <a:solidFill>
                  <a:srgbClr val="C678DD"/>
                </a:solidFill>
                <a:latin typeface="Arial Unicode MS"/>
                <a:ea typeface="Menlo"/>
              </a:rPr>
              <a:t>输出结果： </a:t>
            </a:r>
            <a:r>
              <a:rPr lang="en-US" altLang="zh-CN" sz="2000" noProof="1">
                <a:solidFill>
                  <a:srgbClr val="C678DD"/>
                </a:solidFill>
                <a:latin typeface="Arial Unicode MS"/>
                <a:ea typeface="Menlo"/>
              </a:rPr>
              <a:t>HelloPython</a:t>
            </a:r>
          </a:p>
          <a:p>
            <a:pPr eaLnBrk="0" fontAlgn="ctr" hangingPunct="0">
              <a:spcBef>
                <a:spcPct val="0"/>
              </a:spcBef>
              <a:spcAft>
                <a:spcPct val="0"/>
              </a:spcAft>
            </a:pPr>
            <a:r>
              <a:rPr lang="en-US" altLang="zh-CN" sz="2000" noProof="1">
                <a:solidFill>
                  <a:srgbClr val="C678DD"/>
                </a:solidFill>
                <a:latin typeface="Arial Unicode MS"/>
                <a:ea typeface="Menlo"/>
              </a:rPr>
              <a:t>&gt;&gt;&gt; print("a[1:4] </a:t>
            </a:r>
            <a:r>
              <a:rPr lang="zh-CN" altLang="en-US" sz="2000" noProof="1">
                <a:solidFill>
                  <a:srgbClr val="C678DD"/>
                </a:solidFill>
                <a:latin typeface="Arial Unicode MS"/>
                <a:ea typeface="Menlo"/>
              </a:rPr>
              <a:t>输出结果：</a:t>
            </a:r>
            <a:r>
              <a:rPr lang="en-US" altLang="zh-CN" sz="2000" noProof="1">
                <a:solidFill>
                  <a:srgbClr val="C678DD"/>
                </a:solidFill>
                <a:latin typeface="Arial Unicode MS"/>
                <a:ea typeface="Menlo"/>
              </a:rPr>
              <a:t>", a[1:4])</a:t>
            </a:r>
          </a:p>
          <a:p>
            <a:pPr eaLnBrk="0" fontAlgn="ctr" hangingPunct="0">
              <a:spcBef>
                <a:spcPct val="0"/>
              </a:spcBef>
              <a:spcAft>
                <a:spcPct val="0"/>
              </a:spcAft>
            </a:pPr>
            <a:r>
              <a:rPr lang="en-US" altLang="zh-CN" sz="2000" noProof="1">
                <a:solidFill>
                  <a:srgbClr val="C678DD"/>
                </a:solidFill>
                <a:latin typeface="Arial Unicode MS"/>
                <a:ea typeface="Menlo"/>
              </a:rPr>
              <a:t>a[1:4] </a:t>
            </a:r>
            <a:r>
              <a:rPr lang="zh-CN" altLang="en-US" sz="2000" noProof="1">
                <a:solidFill>
                  <a:srgbClr val="C678DD"/>
                </a:solidFill>
                <a:latin typeface="Arial Unicode MS"/>
                <a:ea typeface="Menlo"/>
              </a:rPr>
              <a:t>输出结果： </a:t>
            </a:r>
            <a:r>
              <a:rPr lang="en-US" altLang="zh-CN" sz="2000" noProof="1">
                <a:solidFill>
                  <a:srgbClr val="C678DD"/>
                </a:solidFill>
                <a:latin typeface="Arial Unicode MS"/>
                <a:ea typeface="Menlo"/>
              </a:rPr>
              <a:t>ell</a:t>
            </a:r>
          </a:p>
        </p:txBody>
      </p:sp>
    </p:spTree>
    <p:extLst>
      <p:ext uri="{BB962C8B-B14F-4D97-AF65-F5344CB8AC3E}">
        <p14:creationId xmlns:p14="http://schemas.microsoft.com/office/powerpoint/2010/main" val="3186018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数据类型和变量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
        <p:nvSpPr>
          <p:cNvPr id="32" name="矩形 31"/>
          <p:cNvSpPr/>
          <p:nvPr/>
        </p:nvSpPr>
        <p:spPr>
          <a:xfrm>
            <a:off x="1208817" y="1370275"/>
            <a:ext cx="5343035" cy="630942"/>
          </a:xfrm>
          <a:prstGeom prst="rect">
            <a:avLst/>
          </a:prstGeom>
        </p:spPr>
        <p:txBody>
          <a:bodyPr wrap="square">
            <a:spAutoFit/>
          </a:bodyPr>
          <a:lstStyle/>
          <a:p>
            <a:pPr>
              <a:lnSpc>
                <a:spcPct val="125000"/>
              </a:lnSpc>
            </a:pPr>
            <a:r>
              <a:rPr lang="en-US" altLang="zh-CN" sz="2800" b="1" dirty="0" smtClean="0">
                <a:solidFill>
                  <a:schemeClr val="accent2">
                    <a:lumMod val="75000"/>
                  </a:schemeClr>
                </a:solidFill>
                <a:latin typeface="微软雅黑" panose="020B0503020204020204" pitchFamily="34" charset="-122"/>
                <a:ea typeface="微软雅黑" panose="020B0503020204020204" pitchFamily="34" charset="-122"/>
              </a:rPr>
              <a:t>Python</a:t>
            </a: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的核心数据类型</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730124" y="1881658"/>
            <a:ext cx="10689244" cy="2900281"/>
          </a:xfrm>
          <a:prstGeom prst="rect">
            <a:avLst/>
          </a:prstGeom>
        </p:spPr>
        <p:txBody>
          <a:bodyPr wrap="square">
            <a:spAutoFit/>
          </a:bodyPr>
          <a:lstStyle/>
          <a:p>
            <a:pPr marL="457200" indent="-457200">
              <a:lnSpc>
                <a:spcPct val="150000"/>
              </a:lnSpc>
              <a:buFont typeface="Wingdings" panose="05000000000000000000" pitchFamily="2" charset="2"/>
              <a:buChar char="u"/>
            </a:pPr>
            <a:r>
              <a:rPr lang="en-US" altLang="zh-CN" sz="2400" b="1" dirty="0" smtClean="0">
                <a:solidFill>
                  <a:srgbClr val="CC0099"/>
                </a:solidFill>
                <a:latin typeface="微软雅黑" panose="020B0503020204020204" pitchFamily="34" charset="-122"/>
                <a:ea typeface="微软雅黑" panose="020B0503020204020204" pitchFamily="34" charset="-122"/>
              </a:rPr>
              <a:t>List</a:t>
            </a:r>
            <a:r>
              <a:rPr lang="zh-CN" altLang="en-US" sz="2400" b="1" dirty="0" smtClean="0">
                <a:solidFill>
                  <a:srgbClr val="CC0099"/>
                </a:solidFill>
                <a:latin typeface="微软雅黑" panose="020B0503020204020204" pitchFamily="34" charset="-122"/>
                <a:ea typeface="微软雅黑" panose="020B0503020204020204" pitchFamily="34" charset="-122"/>
              </a:rPr>
              <a:t>（列表）</a:t>
            </a:r>
            <a:endParaRPr lang="en-US" altLang="zh-CN" sz="2400" b="1" dirty="0">
              <a:solidFill>
                <a:srgbClr val="CC0099"/>
              </a:solidFill>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zh-CN" altLang="en-US" sz="2000" dirty="0">
                <a:latin typeface="微软雅黑" panose="020B0503020204020204" pitchFamily="34" charset="-122"/>
                <a:ea typeface="微软雅黑" panose="020B0503020204020204" pitchFamily="34" charset="-122"/>
              </a:rPr>
              <a:t>列表可以完成大多数集合类的数据结构实现。列表中元素的类型可以不相同，它支持数字，字符串甚至可以包含列表（所谓嵌套）。</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zh-CN" altLang="en-US" sz="2000" dirty="0">
                <a:latin typeface="微软雅黑" panose="020B0503020204020204" pitchFamily="34" charset="-122"/>
                <a:ea typeface="微软雅黑" panose="020B0503020204020204" pitchFamily="34" charset="-122"/>
              </a:rPr>
              <a:t>列表是写在方括号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之间、用逗号分隔开的元素列表。</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zh-CN" altLang="en-US" sz="2000" dirty="0" smtClean="0">
                <a:latin typeface="微软雅黑" panose="020B0503020204020204" pitchFamily="34" charset="-122"/>
                <a:ea typeface="微软雅黑" panose="020B0503020204020204" pitchFamily="34" charset="-122"/>
              </a:rPr>
              <a:t>列表索引</a:t>
            </a:r>
            <a:r>
              <a:rPr lang="zh-CN" altLang="en-US" sz="2000" dirty="0">
                <a:latin typeface="微软雅黑" panose="020B0503020204020204" pitchFamily="34" charset="-122"/>
                <a:ea typeface="微软雅黑" panose="020B0503020204020204" pitchFamily="34" charset="-122"/>
              </a:rPr>
              <a:t>值以 </a:t>
            </a:r>
            <a:r>
              <a:rPr lang="en-US" altLang="zh-CN" sz="2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为开始值，</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为从末尾的开始</a:t>
            </a:r>
            <a:r>
              <a:rPr lang="zh-CN" altLang="en-US" sz="2000" dirty="0" smtClean="0">
                <a:latin typeface="微软雅黑" panose="020B0503020204020204" pitchFamily="34" charset="-122"/>
                <a:ea typeface="微软雅黑" panose="020B0503020204020204" pitchFamily="34" charset="-122"/>
              </a:rPr>
              <a:t>位置。</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zh-CN" altLang="en-US" sz="2000" dirty="0">
                <a:latin typeface="微软雅黑" panose="020B0503020204020204" pitchFamily="34" charset="-122"/>
                <a:ea typeface="微软雅黑" panose="020B0503020204020204" pitchFamily="34" charset="-122"/>
              </a:rPr>
              <a:t>列表可以使用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操作符进行拼接，使用*表示重复。</a:t>
            </a:r>
            <a:endParaRPr lang="en-US" altLang="zh-CN" sz="2000" dirty="0">
              <a:latin typeface="微软雅黑" panose="020B0503020204020204" pitchFamily="34" charset="-122"/>
              <a:ea typeface="微软雅黑" panose="020B0503020204020204" pitchFamily="34" charset="-122"/>
            </a:endParaRPr>
          </a:p>
        </p:txBody>
      </p:sp>
      <p:sp>
        <p:nvSpPr>
          <p:cNvPr id="10" name="Rectangle 2"/>
          <p:cNvSpPr>
            <a:spLocks noChangeArrowheads="1"/>
          </p:cNvSpPr>
          <p:nvPr/>
        </p:nvSpPr>
        <p:spPr bwMode="auto">
          <a:xfrm>
            <a:off x="1341326" y="4740939"/>
            <a:ext cx="7409386" cy="20277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t>
            </a:r>
            <a:r>
              <a:rPr lang="en-US" altLang="zh-CN" sz="2000" dirty="0">
                <a:solidFill>
                  <a:srgbClr val="C678DD"/>
                </a:solidFill>
                <a:latin typeface="Arial Unicode MS"/>
                <a:ea typeface="Menlo"/>
              </a:rPr>
              <a:t>list = </a:t>
            </a:r>
            <a:r>
              <a:rPr lang="en-US" altLang="zh-CN" sz="2000" dirty="0" smtClean="0">
                <a:solidFill>
                  <a:srgbClr val="C678DD"/>
                </a:solidFill>
                <a:latin typeface="Arial Unicode MS"/>
                <a:ea typeface="Menlo"/>
              </a:rPr>
              <a:t>['</a:t>
            </a:r>
            <a:r>
              <a:rPr lang="en-US" altLang="zh-CN" sz="2000" dirty="0" err="1" smtClean="0">
                <a:solidFill>
                  <a:srgbClr val="C678DD"/>
                </a:solidFill>
                <a:latin typeface="Arial Unicode MS"/>
                <a:ea typeface="Menlo"/>
              </a:rPr>
              <a:t>abcd</a:t>
            </a:r>
            <a:r>
              <a:rPr lang="en-US" altLang="zh-CN" sz="2000" dirty="0">
                <a:solidFill>
                  <a:srgbClr val="C678DD"/>
                </a:solidFill>
                <a:latin typeface="Arial Unicode MS"/>
                <a:ea typeface="Menlo"/>
              </a:rPr>
              <a:t>', 786 , 2.23, '</a:t>
            </a:r>
            <a:r>
              <a:rPr lang="en-US" altLang="zh-CN" sz="2000" dirty="0" err="1">
                <a:solidFill>
                  <a:srgbClr val="C678DD"/>
                </a:solidFill>
                <a:latin typeface="Arial Unicode MS"/>
                <a:ea typeface="Menlo"/>
              </a:rPr>
              <a:t>runoob</a:t>
            </a:r>
            <a:r>
              <a:rPr lang="en-US" altLang="zh-CN" sz="2000" dirty="0">
                <a:solidFill>
                  <a:srgbClr val="C678DD"/>
                </a:solidFill>
                <a:latin typeface="Arial Unicode MS"/>
                <a:ea typeface="Menlo"/>
              </a:rPr>
              <a:t>', </a:t>
            </a:r>
            <a:r>
              <a:rPr lang="en-US" altLang="zh-CN" sz="2000" dirty="0" smtClean="0">
                <a:solidFill>
                  <a:srgbClr val="C678DD"/>
                </a:solidFill>
                <a:latin typeface="Arial Unicode MS"/>
                <a:ea typeface="Menlo"/>
              </a:rPr>
              <a:t>70.2]</a:t>
            </a:r>
            <a:endParaRPr lang="en-US" altLang="zh-CN" sz="2000" dirty="0">
              <a:solidFill>
                <a:srgbClr val="C678DD"/>
              </a:solidFill>
              <a:latin typeface="Arial Unicode MS"/>
              <a:ea typeface="Menlo"/>
            </a:endParaRPr>
          </a:p>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dirty="0" smtClean="0">
                <a:solidFill>
                  <a:srgbClr val="C678DD"/>
                </a:solidFill>
                <a:latin typeface="Arial Unicode MS"/>
                <a:ea typeface="Menlo"/>
              </a:rPr>
              <a:t>print</a:t>
            </a:r>
            <a:r>
              <a:rPr lang="en-US" altLang="zh-CN" sz="2000" dirty="0">
                <a:solidFill>
                  <a:srgbClr val="C678DD"/>
                </a:solidFill>
                <a:latin typeface="Arial Unicode MS"/>
                <a:ea typeface="Menlo"/>
              </a:rPr>
              <a:t>(</a:t>
            </a:r>
            <a:r>
              <a:rPr lang="en-US" altLang="zh-CN" sz="2000" dirty="0" smtClean="0">
                <a:solidFill>
                  <a:srgbClr val="C678DD"/>
                </a:solidFill>
                <a:latin typeface="Arial Unicode MS"/>
                <a:ea typeface="Menlo"/>
              </a:rPr>
              <a:t>list[1:3])</a:t>
            </a:r>
            <a:endParaRPr lang="en-US" altLang="zh-CN" sz="2000" dirty="0">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[786, 2.23]</a:t>
            </a:r>
          </a:p>
          <a:p>
            <a:pPr eaLnBrk="0" fontAlgn="ctr" hangingPunct="0">
              <a:spcBef>
                <a:spcPct val="0"/>
              </a:spcBef>
              <a:spcAft>
                <a:spcPct val="0"/>
              </a:spcAft>
            </a:pPr>
            <a:r>
              <a:rPr lang="en-US" altLang="zh-CN" sz="2000" noProof="1">
                <a:solidFill>
                  <a:srgbClr val="C678DD"/>
                </a:solidFill>
                <a:latin typeface="Arial Unicode MS"/>
                <a:ea typeface="Menlo"/>
              </a:rPr>
              <a:t>&gt;&gt;&gt; </a:t>
            </a:r>
            <a:r>
              <a:rPr lang="en-US" altLang="zh-CN" sz="2000" dirty="0" err="1">
                <a:solidFill>
                  <a:srgbClr val="C678DD"/>
                </a:solidFill>
                <a:latin typeface="Arial Unicode MS"/>
                <a:ea typeface="Menlo"/>
              </a:rPr>
              <a:t>tinylist</a:t>
            </a:r>
            <a:r>
              <a:rPr lang="en-US" altLang="zh-CN" sz="2000" dirty="0">
                <a:solidFill>
                  <a:srgbClr val="C678DD"/>
                </a:solidFill>
                <a:latin typeface="Arial Unicode MS"/>
                <a:ea typeface="Menlo"/>
              </a:rPr>
              <a:t> = [123, '</a:t>
            </a:r>
            <a:r>
              <a:rPr lang="en-US" altLang="zh-CN" sz="2000" dirty="0" err="1">
                <a:solidFill>
                  <a:srgbClr val="C678DD"/>
                </a:solidFill>
                <a:latin typeface="Arial Unicode MS"/>
                <a:ea typeface="Menlo"/>
              </a:rPr>
              <a:t>runoob</a:t>
            </a:r>
            <a:r>
              <a:rPr lang="en-US" altLang="zh-CN" sz="2000" dirty="0" smtClean="0">
                <a:solidFill>
                  <a:srgbClr val="C678DD"/>
                </a:solidFill>
                <a:latin typeface="Arial Unicode MS"/>
                <a:ea typeface="Menlo"/>
              </a:rPr>
              <a:t>']</a:t>
            </a:r>
          </a:p>
          <a:p>
            <a:pPr eaLnBrk="0" fontAlgn="ctr" hangingPunct="0">
              <a:spcBef>
                <a:spcPct val="0"/>
              </a:spcBef>
              <a:spcAft>
                <a:spcPct val="0"/>
              </a:spcAft>
            </a:pPr>
            <a:r>
              <a:rPr lang="en-US" altLang="zh-CN" sz="2000" noProof="1">
                <a:solidFill>
                  <a:srgbClr val="C678DD"/>
                </a:solidFill>
                <a:latin typeface="Arial Unicode MS"/>
                <a:ea typeface="Menlo"/>
              </a:rPr>
              <a:t>&gt;&gt;&gt; </a:t>
            </a:r>
            <a:r>
              <a:rPr lang="en-US" altLang="zh-CN" sz="2000" dirty="0" smtClean="0">
                <a:solidFill>
                  <a:srgbClr val="C678DD"/>
                </a:solidFill>
                <a:latin typeface="Arial Unicode MS"/>
                <a:ea typeface="Menlo"/>
              </a:rPr>
              <a:t>print(list </a:t>
            </a:r>
            <a:r>
              <a:rPr lang="en-US" altLang="zh-CN" sz="2000" dirty="0">
                <a:solidFill>
                  <a:srgbClr val="C678DD"/>
                </a:solidFill>
                <a:latin typeface="Arial Unicode MS"/>
                <a:ea typeface="Menlo"/>
              </a:rPr>
              <a:t>+ </a:t>
            </a:r>
            <a:r>
              <a:rPr lang="en-US" altLang="zh-CN" sz="2000" dirty="0" err="1" smtClean="0">
                <a:solidFill>
                  <a:srgbClr val="C678DD"/>
                </a:solidFill>
                <a:latin typeface="Arial Unicode MS"/>
                <a:ea typeface="Menlo"/>
              </a:rPr>
              <a:t>tinylist</a:t>
            </a:r>
            <a:r>
              <a:rPr lang="en-US" altLang="zh-CN" sz="2000" dirty="0" smtClean="0">
                <a:solidFill>
                  <a:srgbClr val="C678DD"/>
                </a:solidFill>
                <a:latin typeface="Arial Unicode MS"/>
                <a:ea typeface="Menlo"/>
              </a:rPr>
              <a:t>)</a:t>
            </a:r>
            <a:endParaRPr lang="en-US" altLang="zh-CN" sz="2000" dirty="0">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['abcd', 786, 2.23, 'runoob', 70.2, 123, 'runoob</a:t>
            </a:r>
            <a:r>
              <a:rPr lang="en-US" altLang="zh-CN" sz="2000" noProof="1" smtClean="0">
                <a:solidFill>
                  <a:srgbClr val="C678DD"/>
                </a:solidFill>
                <a:latin typeface="Arial Unicode MS"/>
                <a:ea typeface="Menlo"/>
              </a:rPr>
              <a:t>']</a:t>
            </a:r>
            <a:endParaRPr lang="en-US" altLang="zh-CN" sz="2000" noProof="1">
              <a:solidFill>
                <a:srgbClr val="C678DD"/>
              </a:solidFill>
              <a:latin typeface="Arial Unicode MS"/>
              <a:ea typeface="Menlo"/>
            </a:endParaRPr>
          </a:p>
        </p:txBody>
      </p:sp>
    </p:spTree>
    <p:extLst>
      <p:ext uri="{BB962C8B-B14F-4D97-AF65-F5344CB8AC3E}">
        <p14:creationId xmlns:p14="http://schemas.microsoft.com/office/powerpoint/2010/main" val="4144177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068375" y="1684160"/>
            <a:ext cx="4078976"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概述</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椭圆 2"/>
          <p:cNvSpPr/>
          <p:nvPr/>
        </p:nvSpPr>
        <p:spPr>
          <a:xfrm>
            <a:off x="1719253" y="1630786"/>
            <a:ext cx="830580" cy="823085"/>
          </a:xfrm>
          <a:prstGeom prst="ellipse">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1</a:t>
            </a:r>
            <a:endParaRPr lang="zh-CN" altLang="en-US" sz="3200" dirty="0">
              <a:solidFill>
                <a:schemeClr val="tx1"/>
              </a:solidFill>
            </a:endParaRPr>
          </a:p>
        </p:txBody>
      </p:sp>
      <p:sp>
        <p:nvSpPr>
          <p:cNvPr id="10" name="圆角矩形 9"/>
          <p:cNvSpPr/>
          <p:nvPr/>
        </p:nvSpPr>
        <p:spPr>
          <a:xfrm>
            <a:off x="2068374" y="2772732"/>
            <a:ext cx="4078977" cy="769711"/>
          </a:xfrm>
          <a:prstGeom prst="roundRect">
            <a:avLst/>
          </a:prstGeom>
          <a:solidFill>
            <a:schemeClr val="tx2">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Python</a:t>
            </a:r>
            <a:r>
              <a:rPr lang="zh-CN" altLang="en-US" sz="2800" dirty="0" smtClean="0">
                <a:solidFill>
                  <a:schemeClr val="tx1"/>
                </a:solidFill>
                <a:latin typeface="微软雅黑" panose="020B0503020204020204" pitchFamily="34" charset="-122"/>
                <a:ea typeface="微软雅黑" panose="020B0503020204020204" pitchFamily="34" charset="-122"/>
              </a:rPr>
              <a:t>基础语法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1719253" y="2719358"/>
            <a:ext cx="830580" cy="823085"/>
          </a:xfrm>
          <a:prstGeom prst="ellipse">
            <a:avLst/>
          </a:prstGeom>
          <a:solidFill>
            <a:schemeClr val="tx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2</a:t>
            </a:r>
            <a:endParaRPr lang="zh-CN" altLang="en-US" sz="3200" dirty="0">
              <a:solidFill>
                <a:schemeClr val="tx1"/>
              </a:solidFill>
            </a:endParaRPr>
          </a:p>
        </p:txBody>
      </p:sp>
      <p:sp>
        <p:nvSpPr>
          <p:cNvPr id="12" name="圆角矩形 11"/>
          <p:cNvSpPr/>
          <p:nvPr/>
        </p:nvSpPr>
        <p:spPr>
          <a:xfrm>
            <a:off x="2068375" y="3914678"/>
            <a:ext cx="4078976" cy="769711"/>
          </a:xfrm>
          <a:prstGeom prst="roundRect">
            <a:avLst/>
          </a:prstGeom>
          <a:solidFill>
            <a:schemeClr val="accent4">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机器学习</a:t>
            </a:r>
            <a:r>
              <a:rPr lang="zh-CN" altLang="en-US" sz="2800" dirty="0">
                <a:solidFill>
                  <a:schemeClr val="tx1"/>
                </a:solidFill>
                <a:latin typeface="微软雅黑" panose="020B0503020204020204" pitchFamily="34" charset="-122"/>
                <a:ea typeface="微软雅黑" panose="020B0503020204020204" pitchFamily="34" charset="-122"/>
              </a:rPr>
              <a:t>四</a:t>
            </a:r>
            <a:r>
              <a:rPr lang="zh-CN" altLang="en-US" sz="2800" dirty="0" smtClean="0">
                <a:solidFill>
                  <a:schemeClr val="tx1"/>
                </a:solidFill>
                <a:latin typeface="微软雅黑" panose="020B0503020204020204" pitchFamily="34" charset="-122"/>
                <a:ea typeface="微软雅黑" panose="020B0503020204020204" pitchFamily="34" charset="-122"/>
              </a:rPr>
              <a:t>剑客</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3" name="椭圆 12"/>
          <p:cNvSpPr/>
          <p:nvPr/>
        </p:nvSpPr>
        <p:spPr>
          <a:xfrm>
            <a:off x="1719253" y="3861304"/>
            <a:ext cx="830580" cy="823085"/>
          </a:xfrm>
          <a:prstGeom prst="ellipse">
            <a:avLst/>
          </a:prstGeom>
          <a:solidFill>
            <a:schemeClr val="accent4">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3</a:t>
            </a:r>
            <a:endParaRPr lang="zh-CN" altLang="en-US" sz="3200" dirty="0">
              <a:solidFill>
                <a:schemeClr val="tx1"/>
              </a:solidFill>
            </a:endParaRPr>
          </a:p>
        </p:txBody>
      </p:sp>
      <p:sp>
        <p:nvSpPr>
          <p:cNvPr id="14" name="圆角矩形 13"/>
          <p:cNvSpPr/>
          <p:nvPr/>
        </p:nvSpPr>
        <p:spPr>
          <a:xfrm>
            <a:off x="2068375" y="5003250"/>
            <a:ext cx="4078976" cy="769711"/>
          </a:xfrm>
          <a:prstGeom prst="roundRect">
            <a:avLst/>
          </a:prstGeom>
          <a:solidFill>
            <a:schemeClr val="accent6"/>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课程实践</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5" name="椭圆 14"/>
          <p:cNvSpPr/>
          <p:nvPr/>
        </p:nvSpPr>
        <p:spPr>
          <a:xfrm>
            <a:off x="1719253" y="4949876"/>
            <a:ext cx="830580" cy="823085"/>
          </a:xfrm>
          <a:prstGeom prst="ellipse">
            <a:avLst/>
          </a:prstGeom>
          <a:solidFill>
            <a:schemeClr val="accent6"/>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4</a:t>
            </a:r>
            <a:endParaRPr lang="zh-CN" altLang="en-US" sz="3200" dirty="0">
              <a:solidFill>
                <a:schemeClr val="tx1"/>
              </a:solidFill>
            </a:endParaRPr>
          </a:p>
        </p:txBody>
      </p:sp>
      <p:sp>
        <p:nvSpPr>
          <p:cNvPr id="2" name="矩形 1"/>
          <p:cNvSpPr/>
          <p:nvPr/>
        </p:nvSpPr>
        <p:spPr>
          <a:xfrm>
            <a:off x="1719253" y="336030"/>
            <a:ext cx="1159885" cy="652007"/>
          </a:xfrm>
          <a:prstGeom prst="rect">
            <a:avLst/>
          </a:prstGeom>
        </p:spPr>
        <p:txBody>
          <a:bodyPr wrap="square">
            <a:spAutoFit/>
          </a:bodyPr>
          <a:lstStyle/>
          <a:p>
            <a:r>
              <a:rPr kumimoji="1"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329113" y="3918903"/>
            <a:ext cx="3947001" cy="707886"/>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en-US" altLang="zh-CN" dirty="0" err="1" smtClean="0"/>
              <a:t>Numpy</a:t>
            </a:r>
            <a:r>
              <a:rPr lang="zh-CN" altLang="en-US" dirty="0" smtClean="0"/>
              <a:t>、</a:t>
            </a:r>
            <a:r>
              <a:rPr lang="en-US" altLang="zh-CN" dirty="0" smtClean="0"/>
              <a:t>Pandas</a:t>
            </a:r>
            <a:r>
              <a:rPr lang="zh-CN" altLang="en-US" dirty="0" smtClean="0"/>
              <a:t>、</a:t>
            </a:r>
            <a:r>
              <a:rPr lang="en-US" altLang="zh-CN" dirty="0" smtClean="0"/>
              <a:t>PIL</a:t>
            </a:r>
            <a:r>
              <a:rPr lang="zh-CN" altLang="en-US" dirty="0" smtClean="0"/>
              <a:t>、</a:t>
            </a:r>
            <a:r>
              <a:rPr lang="en-US" altLang="zh-CN" dirty="0"/>
              <a:t> </a:t>
            </a:r>
            <a:r>
              <a:rPr lang="en-US" altLang="zh-CN" dirty="0" err="1"/>
              <a:t>Matplotlib</a:t>
            </a:r>
            <a:endParaRPr lang="zh-CN" altLang="en-US" dirty="0"/>
          </a:p>
        </p:txBody>
      </p:sp>
      <p:sp>
        <p:nvSpPr>
          <p:cNvPr id="21" name="文本框 20"/>
          <p:cNvSpPr txBox="1"/>
          <p:nvPr/>
        </p:nvSpPr>
        <p:spPr>
          <a:xfrm>
            <a:off x="6329112" y="5161363"/>
            <a:ext cx="3947002" cy="40011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smtClean="0"/>
              <a:t>实践：豆瓣高分电影爬取</a:t>
            </a:r>
            <a:endParaRPr lang="zh-CN" altLang="en-US" dirty="0"/>
          </a:p>
        </p:txBody>
      </p:sp>
      <p:sp>
        <p:nvSpPr>
          <p:cNvPr id="22" name="文本框 21"/>
          <p:cNvSpPr txBox="1"/>
          <p:nvPr/>
        </p:nvSpPr>
        <p:spPr>
          <a:xfrm>
            <a:off x="6329119" y="1868960"/>
            <a:ext cx="3946995"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基本概念、语言优势、典型应用</a:t>
            </a:r>
            <a:endParaRPr lang="zh-CN" altLang="en-US" sz="20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6329119" y="2930845"/>
            <a:ext cx="3946995"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数据类型、运算符、循环语句</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486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数据类型和变量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
        <p:nvSpPr>
          <p:cNvPr id="32" name="矩形 31"/>
          <p:cNvSpPr/>
          <p:nvPr/>
        </p:nvSpPr>
        <p:spPr>
          <a:xfrm>
            <a:off x="1208817" y="1370275"/>
            <a:ext cx="5343035" cy="630942"/>
          </a:xfrm>
          <a:prstGeom prst="rect">
            <a:avLst/>
          </a:prstGeom>
        </p:spPr>
        <p:txBody>
          <a:bodyPr wrap="square">
            <a:spAutoFit/>
          </a:bodyPr>
          <a:lstStyle/>
          <a:p>
            <a:pPr>
              <a:lnSpc>
                <a:spcPct val="125000"/>
              </a:lnSpc>
            </a:pPr>
            <a:r>
              <a:rPr lang="en-US" altLang="zh-CN" sz="2800" b="1" dirty="0" smtClean="0">
                <a:solidFill>
                  <a:schemeClr val="accent2">
                    <a:lumMod val="75000"/>
                  </a:schemeClr>
                </a:solidFill>
                <a:latin typeface="微软雅黑" panose="020B0503020204020204" pitchFamily="34" charset="-122"/>
                <a:ea typeface="微软雅黑" panose="020B0503020204020204" pitchFamily="34" charset="-122"/>
              </a:rPr>
              <a:t>Python</a:t>
            </a: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的核心数据类型</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730124" y="2001217"/>
            <a:ext cx="10689244" cy="1765355"/>
          </a:xfrm>
          <a:prstGeom prst="rect">
            <a:avLst/>
          </a:prstGeom>
        </p:spPr>
        <p:txBody>
          <a:bodyPr wrap="square">
            <a:spAutoFit/>
          </a:bodyPr>
          <a:lstStyle/>
          <a:p>
            <a:pPr marL="457200" indent="-457200">
              <a:lnSpc>
                <a:spcPct val="150000"/>
              </a:lnSpc>
              <a:buFont typeface="Wingdings" panose="05000000000000000000" pitchFamily="2" charset="2"/>
              <a:buChar char="u"/>
            </a:pPr>
            <a:r>
              <a:rPr lang="en-US" altLang="zh-CN" sz="2400" b="1" dirty="0" smtClean="0">
                <a:solidFill>
                  <a:srgbClr val="CC0099"/>
                </a:solidFill>
                <a:latin typeface="微软雅黑" panose="020B0503020204020204" pitchFamily="34" charset="-122"/>
                <a:ea typeface="微软雅黑" panose="020B0503020204020204" pitchFamily="34" charset="-122"/>
              </a:rPr>
              <a:t>Tuple</a:t>
            </a:r>
            <a:r>
              <a:rPr lang="zh-CN" altLang="en-US" sz="2400" b="1" dirty="0" smtClean="0">
                <a:solidFill>
                  <a:srgbClr val="CC0099"/>
                </a:solidFill>
                <a:latin typeface="微软雅黑" panose="020B0503020204020204" pitchFamily="34" charset="-122"/>
                <a:ea typeface="微软雅黑" panose="020B0503020204020204" pitchFamily="34" charset="-122"/>
              </a:rPr>
              <a:t>（元组）</a:t>
            </a:r>
            <a:endParaRPr lang="en-US" altLang="zh-CN" sz="2400" b="1" dirty="0">
              <a:solidFill>
                <a:srgbClr val="CC0099"/>
              </a:solidFill>
              <a:latin typeface="微软雅黑" panose="020B0503020204020204" pitchFamily="34" charset="-122"/>
              <a:ea typeface="微软雅黑" panose="020B0503020204020204" pitchFamily="34" charset="-122"/>
            </a:endParaRPr>
          </a:p>
          <a:p>
            <a:pPr marL="800100" lvl="1" indent="-342900">
              <a:lnSpc>
                <a:spcPct val="125000"/>
              </a:lnSpc>
              <a:buClr>
                <a:schemeClr val="accent2">
                  <a:lumMod val="75000"/>
                </a:schemeClr>
              </a:buClr>
              <a:buFont typeface="Wingdings" charset="2"/>
              <a:buChar char="Ø"/>
            </a:pPr>
            <a:r>
              <a:rPr lang="en-US" altLang="zh-CN" sz="2000" dirty="0">
                <a:latin typeface="微软雅黑" panose="020B0503020204020204" pitchFamily="34" charset="-122"/>
                <a:ea typeface="微软雅黑" panose="020B0503020204020204" pitchFamily="34" charset="-122"/>
              </a:rPr>
              <a:t>tuple</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list</a:t>
            </a:r>
            <a:r>
              <a:rPr lang="zh-CN" altLang="en-US" sz="2000" dirty="0">
                <a:latin typeface="微软雅黑" panose="020B0503020204020204" pitchFamily="34" charset="-122"/>
                <a:ea typeface="微软雅黑" panose="020B0503020204020204" pitchFamily="34" charset="-122"/>
              </a:rPr>
              <a:t>类似，不同之处在于</a:t>
            </a:r>
            <a:r>
              <a:rPr lang="en-US" altLang="zh-CN" sz="2000" dirty="0">
                <a:latin typeface="微软雅黑" panose="020B0503020204020204" pitchFamily="34" charset="-122"/>
                <a:ea typeface="微软雅黑" panose="020B0503020204020204" pitchFamily="34" charset="-122"/>
              </a:rPr>
              <a:t>tuple</a:t>
            </a:r>
            <a:r>
              <a:rPr lang="zh-CN" altLang="en-US" sz="2000" dirty="0">
                <a:latin typeface="微软雅黑" panose="020B0503020204020204" pitchFamily="34" charset="-122"/>
                <a:ea typeface="微软雅黑" panose="020B0503020204020204" pitchFamily="34" charset="-122"/>
              </a:rPr>
              <a:t>的元素不能修改。</a:t>
            </a:r>
            <a:r>
              <a:rPr lang="en-US" altLang="zh-CN" sz="2000" dirty="0">
                <a:latin typeface="微软雅黑" panose="020B0503020204020204" pitchFamily="34" charset="-122"/>
                <a:ea typeface="微软雅黑" panose="020B0503020204020204" pitchFamily="34" charset="-122"/>
              </a:rPr>
              <a:t>tuple</a:t>
            </a:r>
            <a:r>
              <a:rPr lang="zh-CN" altLang="en-US" sz="2000" dirty="0">
                <a:latin typeface="微软雅黑" panose="020B0503020204020204" pitchFamily="34" charset="-122"/>
                <a:ea typeface="微软雅黑" panose="020B0503020204020204" pitchFamily="34" charset="-122"/>
              </a:rPr>
              <a:t>写在小括号里，元素之间用逗号隔开</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25000"/>
              </a:lnSpc>
              <a:buClr>
                <a:schemeClr val="accent2">
                  <a:lumMod val="75000"/>
                </a:schemeClr>
              </a:buClr>
              <a:buFont typeface="Wingdings" charset="2"/>
              <a:buChar char="Ø"/>
            </a:pPr>
            <a:r>
              <a:rPr lang="zh-CN" altLang="en-US" sz="2000" dirty="0" smtClean="0">
                <a:latin typeface="微软雅黑" panose="020B0503020204020204" pitchFamily="34" charset="-122"/>
                <a:ea typeface="微软雅黑" panose="020B0503020204020204" pitchFamily="34" charset="-122"/>
              </a:rPr>
              <a:t>元组的元素不可变，但可以包含可变对象，如</a:t>
            </a:r>
            <a:r>
              <a:rPr lang="en-US" altLang="zh-CN" sz="2000" dirty="0" smtClean="0">
                <a:latin typeface="微软雅黑" panose="020B0503020204020204" pitchFamily="34" charset="-122"/>
                <a:ea typeface="微软雅黑" panose="020B0503020204020204" pitchFamily="34" charset="-122"/>
              </a:rPr>
              <a:t>list</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0" name="Rectangle 2"/>
          <p:cNvSpPr>
            <a:spLocks noChangeArrowheads="1"/>
          </p:cNvSpPr>
          <p:nvPr/>
        </p:nvSpPr>
        <p:spPr bwMode="auto">
          <a:xfrm>
            <a:off x="1208817" y="4397514"/>
            <a:ext cx="7394396" cy="20277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t>
            </a:r>
            <a:r>
              <a:rPr lang="en-US" altLang="zh-CN" sz="2000" dirty="0" smtClean="0">
                <a:solidFill>
                  <a:srgbClr val="C678DD"/>
                </a:solidFill>
                <a:latin typeface="Arial Unicode MS"/>
                <a:ea typeface="Menlo"/>
              </a:rPr>
              <a:t>t </a:t>
            </a:r>
            <a:r>
              <a:rPr lang="en-US" altLang="zh-CN" sz="2000" dirty="0">
                <a:solidFill>
                  <a:srgbClr val="C678DD"/>
                </a:solidFill>
                <a:latin typeface="Arial Unicode MS"/>
                <a:ea typeface="Menlo"/>
              </a:rPr>
              <a:t>= </a:t>
            </a:r>
            <a:r>
              <a:rPr lang="en-US" altLang="zh-CN" sz="2000" dirty="0" smtClean="0">
                <a:solidFill>
                  <a:srgbClr val="C678DD"/>
                </a:solidFill>
                <a:latin typeface="Arial Unicode MS"/>
                <a:ea typeface="Menlo"/>
              </a:rPr>
              <a:t>('</a:t>
            </a:r>
            <a:r>
              <a:rPr lang="en-US" altLang="zh-CN" sz="2000" dirty="0" err="1" smtClean="0">
                <a:solidFill>
                  <a:srgbClr val="C678DD"/>
                </a:solidFill>
                <a:latin typeface="Arial Unicode MS"/>
                <a:ea typeface="Menlo"/>
              </a:rPr>
              <a:t>abcd</a:t>
            </a:r>
            <a:r>
              <a:rPr lang="en-US" altLang="zh-CN" sz="2000" dirty="0">
                <a:solidFill>
                  <a:srgbClr val="C678DD"/>
                </a:solidFill>
                <a:latin typeface="Arial Unicode MS"/>
                <a:ea typeface="Menlo"/>
              </a:rPr>
              <a:t>', 786 , 2.23, '</a:t>
            </a:r>
            <a:r>
              <a:rPr lang="en-US" altLang="zh-CN" sz="2000" dirty="0" err="1">
                <a:solidFill>
                  <a:srgbClr val="C678DD"/>
                </a:solidFill>
                <a:latin typeface="Arial Unicode MS"/>
                <a:ea typeface="Menlo"/>
              </a:rPr>
              <a:t>runoob</a:t>
            </a:r>
            <a:r>
              <a:rPr lang="en-US" altLang="zh-CN" sz="2000" dirty="0">
                <a:solidFill>
                  <a:srgbClr val="C678DD"/>
                </a:solidFill>
                <a:latin typeface="Arial Unicode MS"/>
                <a:ea typeface="Menlo"/>
              </a:rPr>
              <a:t>', </a:t>
            </a:r>
            <a:r>
              <a:rPr lang="en-US" altLang="zh-CN" sz="2000" dirty="0" smtClean="0">
                <a:solidFill>
                  <a:srgbClr val="C678DD"/>
                </a:solidFill>
                <a:latin typeface="Arial Unicode MS"/>
                <a:ea typeface="Menlo"/>
              </a:rPr>
              <a:t>70.2)</a:t>
            </a:r>
          </a:p>
          <a:p>
            <a:pPr eaLnBrk="0" fontAlgn="ctr" hangingPunct="0">
              <a:spcBef>
                <a:spcPct val="0"/>
              </a:spcBef>
              <a:spcAft>
                <a:spcPct val="0"/>
              </a:spcAft>
            </a:pPr>
            <a:r>
              <a:rPr lang="en-US" altLang="zh-CN" sz="2000" noProof="1" smtClean="0">
                <a:solidFill>
                  <a:srgbClr val="C678DD"/>
                </a:solidFill>
                <a:latin typeface="Arial Unicode MS"/>
                <a:ea typeface="Menlo"/>
              </a:rPr>
              <a:t>&gt;&gt;&gt; t1 = (1, )</a:t>
            </a:r>
          </a:p>
          <a:p>
            <a:pPr eaLnBrk="0" fontAlgn="ctr" hangingPunct="0">
              <a:spcBef>
                <a:spcPct val="0"/>
              </a:spcBef>
              <a:spcAft>
                <a:spcPct val="0"/>
              </a:spcAft>
            </a:pPr>
            <a:r>
              <a:rPr lang="en-US" altLang="zh-CN" sz="2000" noProof="1">
                <a:solidFill>
                  <a:srgbClr val="C678DD"/>
                </a:solidFill>
                <a:latin typeface="Arial Unicode MS"/>
                <a:ea typeface="Menlo"/>
              </a:rPr>
              <a:t>&gt;&gt;&gt; </a:t>
            </a:r>
            <a:r>
              <a:rPr lang="en-US" altLang="zh-CN" sz="2000" noProof="1" smtClean="0">
                <a:solidFill>
                  <a:srgbClr val="C678DD"/>
                </a:solidFill>
                <a:latin typeface="Arial Unicode MS"/>
                <a:ea typeface="Menlo"/>
              </a:rPr>
              <a:t>t2 </a:t>
            </a:r>
            <a:r>
              <a:rPr lang="en-US" altLang="zh-CN" sz="2000" noProof="1">
                <a:solidFill>
                  <a:srgbClr val="C678DD"/>
                </a:solidFill>
                <a:latin typeface="Arial Unicode MS"/>
                <a:ea typeface="Menlo"/>
              </a:rPr>
              <a:t>= ('a', 'b', ['A', 'B</a:t>
            </a:r>
            <a:r>
              <a:rPr lang="en-US" altLang="zh-CN" sz="2000" noProof="1" smtClean="0">
                <a:solidFill>
                  <a:srgbClr val="C678DD"/>
                </a:solidFill>
                <a:latin typeface="Arial Unicode MS"/>
                <a:ea typeface="Menlo"/>
              </a:rPr>
              <a:t>'])</a:t>
            </a:r>
          </a:p>
          <a:p>
            <a:pPr eaLnBrk="0" fontAlgn="ctr" hangingPunct="0">
              <a:spcBef>
                <a:spcPct val="0"/>
              </a:spcBef>
              <a:spcAft>
                <a:spcPct val="0"/>
              </a:spcAft>
            </a:pPr>
            <a:r>
              <a:rPr lang="en-US" altLang="zh-CN" sz="2000" noProof="1">
                <a:solidFill>
                  <a:srgbClr val="C678DD"/>
                </a:solidFill>
                <a:latin typeface="Arial Unicode MS"/>
                <a:ea typeface="Menlo"/>
              </a:rPr>
              <a:t>&gt;&gt;&gt; t[2][0] = 'X'</a:t>
            </a:r>
          </a:p>
          <a:p>
            <a:pPr eaLnBrk="0" fontAlgn="ctr" hangingPunct="0">
              <a:spcBef>
                <a:spcPct val="0"/>
              </a:spcBef>
              <a:spcAft>
                <a:spcPct val="0"/>
              </a:spcAft>
            </a:pPr>
            <a:r>
              <a:rPr lang="en-US" altLang="zh-CN" sz="2000" noProof="1">
                <a:solidFill>
                  <a:srgbClr val="C678DD"/>
                </a:solidFill>
                <a:latin typeface="Arial Unicode MS"/>
                <a:ea typeface="Menlo"/>
              </a:rPr>
              <a:t>&gt;&gt;&gt; t</a:t>
            </a:r>
          </a:p>
          <a:p>
            <a:pPr eaLnBrk="0" fontAlgn="ctr" hangingPunct="0">
              <a:spcBef>
                <a:spcPct val="0"/>
              </a:spcBef>
              <a:spcAft>
                <a:spcPct val="0"/>
              </a:spcAft>
            </a:pPr>
            <a:r>
              <a:rPr lang="en-US" altLang="zh-CN" sz="2000" noProof="1">
                <a:solidFill>
                  <a:srgbClr val="C678DD"/>
                </a:solidFill>
                <a:latin typeface="Arial Unicode MS"/>
                <a:ea typeface="Menlo"/>
              </a:rPr>
              <a:t>('a', 'b', ['X', 'B</a:t>
            </a:r>
            <a:r>
              <a:rPr lang="en-US" altLang="zh-CN" sz="2000" noProof="1" smtClean="0">
                <a:solidFill>
                  <a:srgbClr val="C678DD"/>
                </a:solidFill>
                <a:latin typeface="Arial Unicode MS"/>
                <a:ea typeface="Menlo"/>
              </a:rPr>
              <a:t>'])</a:t>
            </a:r>
            <a:endParaRPr lang="en-US" altLang="zh-CN" sz="2000" noProof="1">
              <a:solidFill>
                <a:srgbClr val="C678DD"/>
              </a:solidFill>
              <a:latin typeface="Arial Unicode MS"/>
              <a:ea typeface="Menlo"/>
            </a:endParaRPr>
          </a:p>
        </p:txBody>
      </p:sp>
      <p:sp>
        <p:nvSpPr>
          <p:cNvPr id="7" name="TextBox 22"/>
          <p:cNvSpPr txBox="1"/>
          <p:nvPr/>
        </p:nvSpPr>
        <p:spPr>
          <a:xfrm>
            <a:off x="1614523" y="3902743"/>
            <a:ext cx="9942484" cy="430374"/>
          </a:xfrm>
          <a:prstGeom prst="rect">
            <a:avLst/>
          </a:prstGeom>
          <a:noFill/>
        </p:spPr>
        <p:txBody>
          <a:bodyPr wrap="square" rtlCol="0">
            <a:spAutoFit/>
          </a:bodyPr>
          <a:lstStyle/>
          <a:p>
            <a:pPr>
              <a:lnSpc>
                <a:spcPct val="120000"/>
              </a:lnSpc>
              <a:spcAft>
                <a:spcPct val="40000"/>
              </a:spcAft>
              <a:buClr>
                <a:srgbClr val="292929"/>
              </a:buClr>
            </a:pPr>
            <a:r>
              <a:rPr lang="zh-CN" altLang="en-US" sz="2000" noProof="1" smtClean="0">
                <a:solidFill>
                  <a:srgbClr val="FF0000"/>
                </a:solidFill>
                <a:latin typeface="微软雅黑" pitchFamily="34" charset="-122"/>
                <a:ea typeface="微软雅黑" pitchFamily="34" charset="-122"/>
              </a:rPr>
              <a:t>注意</a:t>
            </a:r>
            <a:r>
              <a:rPr lang="zh-CN" altLang="en-US" sz="2000" noProof="1" smtClean="0">
                <a:latin typeface="微软雅黑" pitchFamily="34" charset="-122"/>
                <a:ea typeface="微软雅黑" pitchFamily="34" charset="-122"/>
              </a:rPr>
              <a:t>：定义一个只有</a:t>
            </a:r>
            <a:r>
              <a:rPr lang="en-US" altLang="zh-CN" sz="2000" noProof="1" smtClean="0">
                <a:latin typeface="微软雅黑" pitchFamily="34" charset="-122"/>
                <a:ea typeface="微软雅黑" pitchFamily="34" charset="-122"/>
              </a:rPr>
              <a:t>1</a:t>
            </a:r>
            <a:r>
              <a:rPr lang="zh-CN" altLang="en-US" sz="2000" noProof="1" smtClean="0">
                <a:latin typeface="微软雅黑" pitchFamily="34" charset="-122"/>
                <a:ea typeface="微软雅黑" pitchFamily="34" charset="-122"/>
              </a:rPr>
              <a:t>个元素的</a:t>
            </a:r>
            <a:r>
              <a:rPr lang="en-US" altLang="zh-CN" sz="2000" noProof="1" smtClean="0">
                <a:latin typeface="微软雅黑" pitchFamily="34" charset="-122"/>
                <a:ea typeface="微软雅黑" pitchFamily="34" charset="-122"/>
              </a:rPr>
              <a:t>tuple</a:t>
            </a:r>
            <a:r>
              <a:rPr lang="zh-CN" altLang="en-US" sz="2000" noProof="1" smtClean="0">
                <a:latin typeface="微软雅黑" pitchFamily="34" charset="-122"/>
                <a:ea typeface="微软雅黑" pitchFamily="34" charset="-122"/>
              </a:rPr>
              <a:t>，必须加</a:t>
            </a:r>
            <a:r>
              <a:rPr lang="zh-CN" altLang="en-US" sz="2000" noProof="1" smtClean="0">
                <a:solidFill>
                  <a:srgbClr val="FF0000"/>
                </a:solidFill>
                <a:latin typeface="微软雅黑" pitchFamily="34" charset="-122"/>
                <a:ea typeface="微软雅黑" pitchFamily="34" charset="-122"/>
              </a:rPr>
              <a:t>逗号</a:t>
            </a:r>
            <a:r>
              <a:rPr lang="zh-CN" altLang="en-US" sz="2000" noProof="1" smtClean="0">
                <a:latin typeface="微软雅黑" pitchFamily="34" charset="-122"/>
                <a:ea typeface="微软雅黑" pitchFamily="34" charset="-122"/>
              </a:rPr>
              <a:t>。</a:t>
            </a:r>
            <a:endParaRPr lang="en-US" altLang="zh-CN" sz="2000" noProof="1">
              <a:latin typeface="微软雅黑" pitchFamily="34" charset="-122"/>
              <a:ea typeface="微软雅黑" pitchFamily="34" charset="-122"/>
            </a:endParaRP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6557" y="3951361"/>
            <a:ext cx="477966" cy="327497"/>
          </a:xfrm>
          <a:prstGeom prst="rect">
            <a:avLst/>
          </a:prstGeom>
        </p:spPr>
      </p:pic>
    </p:spTree>
    <p:extLst>
      <p:ext uri="{BB962C8B-B14F-4D97-AF65-F5344CB8AC3E}">
        <p14:creationId xmlns:p14="http://schemas.microsoft.com/office/powerpoint/2010/main" val="1541473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数据类型和变量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
        <p:nvSpPr>
          <p:cNvPr id="32" name="矩形 31"/>
          <p:cNvSpPr/>
          <p:nvPr/>
        </p:nvSpPr>
        <p:spPr>
          <a:xfrm>
            <a:off x="1208817" y="1370275"/>
            <a:ext cx="5343035" cy="630942"/>
          </a:xfrm>
          <a:prstGeom prst="rect">
            <a:avLst/>
          </a:prstGeom>
        </p:spPr>
        <p:txBody>
          <a:bodyPr wrap="square">
            <a:spAutoFit/>
          </a:bodyPr>
          <a:lstStyle/>
          <a:p>
            <a:pPr>
              <a:lnSpc>
                <a:spcPct val="125000"/>
              </a:lnSpc>
            </a:pPr>
            <a:r>
              <a:rPr lang="en-US" altLang="zh-CN" sz="2800" b="1" dirty="0" smtClean="0">
                <a:solidFill>
                  <a:schemeClr val="accent2">
                    <a:lumMod val="75000"/>
                  </a:schemeClr>
                </a:solidFill>
                <a:latin typeface="微软雅黑" panose="020B0503020204020204" pitchFamily="34" charset="-122"/>
                <a:ea typeface="微软雅黑" panose="020B0503020204020204" pitchFamily="34" charset="-122"/>
              </a:rPr>
              <a:t>Python</a:t>
            </a: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的核心数据类型</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730124" y="2001217"/>
            <a:ext cx="10689244" cy="1976951"/>
          </a:xfrm>
          <a:prstGeom prst="rect">
            <a:avLst/>
          </a:prstGeom>
        </p:spPr>
        <p:txBody>
          <a:bodyPr wrap="square">
            <a:spAutoFit/>
          </a:bodyPr>
          <a:lstStyle/>
          <a:p>
            <a:pPr marL="457200" indent="-457200">
              <a:lnSpc>
                <a:spcPct val="150000"/>
              </a:lnSpc>
              <a:buFont typeface="Wingdings" panose="05000000000000000000" pitchFamily="2" charset="2"/>
              <a:buChar char="u"/>
            </a:pPr>
            <a:r>
              <a:rPr lang="en-US" altLang="zh-CN" sz="2400" b="1" dirty="0" err="1">
                <a:solidFill>
                  <a:srgbClr val="CC0099"/>
                </a:solidFill>
                <a:latin typeface="微软雅黑" panose="020B0503020204020204" pitchFamily="34" charset="-122"/>
                <a:ea typeface="微软雅黑" panose="020B0503020204020204" pitchFamily="34" charset="-122"/>
              </a:rPr>
              <a:t>d</a:t>
            </a:r>
            <a:r>
              <a:rPr lang="en-US" altLang="zh-CN" sz="2400" b="1" dirty="0" err="1" smtClean="0">
                <a:solidFill>
                  <a:srgbClr val="CC0099"/>
                </a:solidFill>
                <a:latin typeface="微软雅黑" panose="020B0503020204020204" pitchFamily="34" charset="-122"/>
                <a:ea typeface="微软雅黑" panose="020B0503020204020204" pitchFamily="34" charset="-122"/>
              </a:rPr>
              <a:t>ict</a:t>
            </a:r>
            <a:r>
              <a:rPr lang="zh-CN" altLang="en-US" sz="2400" b="1" dirty="0" smtClean="0">
                <a:solidFill>
                  <a:srgbClr val="CC0099"/>
                </a:solidFill>
                <a:latin typeface="微软雅黑" panose="020B0503020204020204" pitchFamily="34" charset="-122"/>
                <a:ea typeface="微软雅黑" panose="020B0503020204020204" pitchFamily="34" charset="-122"/>
              </a:rPr>
              <a:t>（</a:t>
            </a:r>
            <a:r>
              <a:rPr lang="zh-CN" altLang="en-US" sz="2400" b="1" dirty="0">
                <a:solidFill>
                  <a:srgbClr val="CC0099"/>
                </a:solidFill>
                <a:latin typeface="微软雅黑" panose="020B0503020204020204" pitchFamily="34" charset="-122"/>
                <a:ea typeface="微软雅黑" panose="020B0503020204020204" pitchFamily="34" charset="-122"/>
              </a:rPr>
              <a:t>字典</a:t>
            </a:r>
            <a:r>
              <a:rPr lang="zh-CN" altLang="en-US" sz="2400" b="1" dirty="0" smtClean="0">
                <a:solidFill>
                  <a:srgbClr val="CC0099"/>
                </a:solidFill>
                <a:latin typeface="微软雅黑" panose="020B0503020204020204" pitchFamily="34" charset="-122"/>
                <a:ea typeface="微软雅黑" panose="020B0503020204020204" pitchFamily="34" charset="-122"/>
              </a:rPr>
              <a:t>）</a:t>
            </a:r>
            <a:endParaRPr lang="en-US" altLang="zh-CN" sz="2400" b="1" dirty="0">
              <a:solidFill>
                <a:srgbClr val="CC0099"/>
              </a:solidFill>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zh-CN" altLang="en-US" sz="2000" dirty="0">
                <a:latin typeface="微软雅黑" panose="020B0503020204020204" pitchFamily="34" charset="-122"/>
                <a:ea typeface="微软雅黑" panose="020B0503020204020204" pitchFamily="34" charset="-122"/>
              </a:rPr>
              <a:t>字典是无序的对象集合，使用键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值（</a:t>
            </a:r>
            <a:r>
              <a:rPr lang="en-US" altLang="zh-CN" sz="2000" dirty="0">
                <a:latin typeface="微软雅黑" panose="020B0503020204020204" pitchFamily="34" charset="-122"/>
                <a:ea typeface="微软雅黑" panose="020B0503020204020204" pitchFamily="34" charset="-122"/>
              </a:rPr>
              <a:t>key-value</a:t>
            </a:r>
            <a:r>
              <a:rPr lang="zh-CN" altLang="en-US" sz="2000" dirty="0">
                <a:latin typeface="微软雅黑" panose="020B0503020204020204" pitchFamily="34" charset="-122"/>
                <a:ea typeface="微软雅黑" panose="020B0503020204020204" pitchFamily="34" charset="-122"/>
              </a:rPr>
              <a:t>）存储，具有极快的查找速度。</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zh-CN" altLang="en-US" sz="2000" dirty="0">
                <a:latin typeface="微软雅黑" panose="020B0503020204020204" pitchFamily="34" charset="-122"/>
                <a:ea typeface="微软雅黑" panose="020B0503020204020204" pitchFamily="34" charset="-122"/>
              </a:rPr>
              <a:t>键</a:t>
            </a:r>
            <a:r>
              <a:rPr lang="en-US" altLang="zh-CN" sz="2000" dirty="0">
                <a:latin typeface="微软雅黑" panose="020B0503020204020204" pitchFamily="34" charset="-122"/>
                <a:ea typeface="微软雅黑" panose="020B0503020204020204" pitchFamily="34" charset="-122"/>
              </a:rPr>
              <a:t>(key)</a:t>
            </a:r>
            <a:r>
              <a:rPr lang="zh-CN" altLang="en-US" sz="2000" dirty="0">
                <a:latin typeface="微软雅黑" panose="020B0503020204020204" pitchFamily="34" charset="-122"/>
                <a:ea typeface="微软雅黑" panose="020B0503020204020204" pitchFamily="34" charset="-122"/>
              </a:rPr>
              <a:t>必须使用不可变类型。</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zh-CN" altLang="en-US" sz="2000" dirty="0">
                <a:latin typeface="微软雅黑" panose="020B0503020204020204" pitchFamily="34" charset="-122"/>
                <a:ea typeface="微软雅黑" panose="020B0503020204020204" pitchFamily="34" charset="-122"/>
              </a:rPr>
              <a:t>同一个字典中，键</a:t>
            </a:r>
            <a:r>
              <a:rPr lang="en-US" altLang="zh-CN" sz="2000" dirty="0">
                <a:latin typeface="微软雅黑" panose="020B0503020204020204" pitchFamily="34" charset="-122"/>
                <a:ea typeface="微软雅黑" panose="020B0503020204020204" pitchFamily="34" charset="-122"/>
              </a:rPr>
              <a:t>(key)</a:t>
            </a:r>
            <a:r>
              <a:rPr lang="zh-CN" altLang="en-US" sz="2000" dirty="0">
                <a:latin typeface="微软雅黑" panose="020B0503020204020204" pitchFamily="34" charset="-122"/>
                <a:ea typeface="微软雅黑" panose="020B0503020204020204" pitchFamily="34" charset="-122"/>
              </a:rPr>
              <a:t>必须是唯一</a:t>
            </a:r>
            <a:r>
              <a:rPr lang="zh-CN" altLang="en-US" sz="2000" dirty="0" smtClean="0">
                <a:latin typeface="微软雅黑" panose="020B0503020204020204" pitchFamily="34" charset="-122"/>
                <a:ea typeface="微软雅黑" panose="020B0503020204020204" pitchFamily="34" charset="-122"/>
              </a:rPr>
              <a:t>的。</a:t>
            </a:r>
            <a:endParaRPr lang="en-US" altLang="zh-CN" sz="2000" dirty="0">
              <a:latin typeface="微软雅黑" panose="020B0503020204020204" pitchFamily="34" charset="-122"/>
              <a:ea typeface="微软雅黑" panose="020B0503020204020204" pitchFamily="34" charset="-122"/>
            </a:endParaRPr>
          </a:p>
        </p:txBody>
      </p:sp>
      <p:sp>
        <p:nvSpPr>
          <p:cNvPr id="10" name="Rectangle 2"/>
          <p:cNvSpPr>
            <a:spLocks noChangeArrowheads="1"/>
          </p:cNvSpPr>
          <p:nvPr/>
        </p:nvSpPr>
        <p:spPr bwMode="auto">
          <a:xfrm>
            <a:off x="1208817" y="4253079"/>
            <a:ext cx="7173279"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d = {'Michael': 95, 'Bob': 75, 'Tracy': 85}</a:t>
            </a:r>
          </a:p>
          <a:p>
            <a:pPr eaLnBrk="0" fontAlgn="ctr" hangingPunct="0">
              <a:spcBef>
                <a:spcPct val="0"/>
              </a:spcBef>
              <a:spcAft>
                <a:spcPct val="0"/>
              </a:spcAft>
            </a:pPr>
            <a:r>
              <a:rPr lang="en-US" altLang="zh-CN" sz="2000" noProof="1">
                <a:solidFill>
                  <a:srgbClr val="C678DD"/>
                </a:solidFill>
                <a:latin typeface="Arial Unicode MS"/>
                <a:ea typeface="Menlo"/>
              </a:rPr>
              <a:t>&gt;&gt;&gt; d['Michael']</a:t>
            </a:r>
          </a:p>
          <a:p>
            <a:pPr eaLnBrk="0" fontAlgn="ctr" hangingPunct="0">
              <a:spcBef>
                <a:spcPct val="0"/>
              </a:spcBef>
              <a:spcAft>
                <a:spcPct val="0"/>
              </a:spcAft>
            </a:pPr>
            <a:r>
              <a:rPr lang="en-US" altLang="zh-CN" sz="2000" noProof="1">
                <a:solidFill>
                  <a:srgbClr val="C678DD"/>
                </a:solidFill>
                <a:latin typeface="Arial Unicode MS"/>
                <a:ea typeface="Menlo"/>
              </a:rPr>
              <a:t>95</a:t>
            </a:r>
          </a:p>
        </p:txBody>
      </p:sp>
    </p:spTree>
    <p:extLst>
      <p:ext uri="{BB962C8B-B14F-4D97-AF65-F5344CB8AC3E}">
        <p14:creationId xmlns:p14="http://schemas.microsoft.com/office/powerpoint/2010/main" val="1676041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数据类型和变量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
        <p:nvSpPr>
          <p:cNvPr id="32" name="矩形 31"/>
          <p:cNvSpPr/>
          <p:nvPr/>
        </p:nvSpPr>
        <p:spPr>
          <a:xfrm>
            <a:off x="1208817" y="1370275"/>
            <a:ext cx="5343035" cy="630942"/>
          </a:xfrm>
          <a:prstGeom prst="rect">
            <a:avLst/>
          </a:prstGeom>
        </p:spPr>
        <p:txBody>
          <a:bodyPr wrap="square">
            <a:spAutoFit/>
          </a:bodyPr>
          <a:lstStyle/>
          <a:p>
            <a:pPr>
              <a:lnSpc>
                <a:spcPct val="125000"/>
              </a:lnSpc>
            </a:pPr>
            <a:r>
              <a:rPr lang="en-US" altLang="zh-CN" sz="2800" b="1" dirty="0" smtClean="0">
                <a:solidFill>
                  <a:schemeClr val="accent2">
                    <a:lumMod val="75000"/>
                  </a:schemeClr>
                </a:solidFill>
                <a:latin typeface="微软雅黑" panose="020B0503020204020204" pitchFamily="34" charset="-122"/>
                <a:ea typeface="微软雅黑" panose="020B0503020204020204" pitchFamily="34" charset="-122"/>
              </a:rPr>
              <a:t>Python</a:t>
            </a: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的核心数据类型</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730124" y="2001217"/>
            <a:ext cx="10689244" cy="1976951"/>
          </a:xfrm>
          <a:prstGeom prst="rect">
            <a:avLst/>
          </a:prstGeom>
        </p:spPr>
        <p:txBody>
          <a:bodyPr wrap="square">
            <a:spAutoFit/>
          </a:bodyPr>
          <a:lstStyle/>
          <a:p>
            <a:pPr marL="457200" indent="-457200">
              <a:lnSpc>
                <a:spcPct val="150000"/>
              </a:lnSpc>
              <a:buFont typeface="Wingdings" panose="05000000000000000000" pitchFamily="2" charset="2"/>
              <a:buChar char="u"/>
            </a:pPr>
            <a:r>
              <a:rPr lang="en-US" altLang="zh-CN" sz="2400" b="1" dirty="0" smtClean="0">
                <a:solidFill>
                  <a:srgbClr val="CC0099"/>
                </a:solidFill>
                <a:latin typeface="微软雅黑" panose="020B0503020204020204" pitchFamily="34" charset="-122"/>
                <a:ea typeface="微软雅黑" panose="020B0503020204020204" pitchFamily="34" charset="-122"/>
              </a:rPr>
              <a:t>set</a:t>
            </a:r>
            <a:r>
              <a:rPr lang="zh-CN" altLang="en-US" sz="2400" b="1" dirty="0" smtClean="0">
                <a:solidFill>
                  <a:srgbClr val="CC0099"/>
                </a:solidFill>
                <a:latin typeface="微软雅黑" panose="020B0503020204020204" pitchFamily="34" charset="-122"/>
                <a:ea typeface="微软雅黑" panose="020B0503020204020204" pitchFamily="34" charset="-122"/>
              </a:rPr>
              <a:t>（集合）</a:t>
            </a:r>
            <a:endParaRPr lang="en-US" altLang="zh-CN" sz="2400" b="1" dirty="0">
              <a:solidFill>
                <a:srgbClr val="CC0099"/>
              </a:solidFill>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en-US" altLang="zh-CN" sz="2000" dirty="0">
                <a:latin typeface="微软雅黑" panose="020B0503020204020204" pitchFamily="34" charset="-122"/>
                <a:ea typeface="微软雅黑" panose="020B0503020204020204" pitchFamily="34" charset="-122"/>
              </a:rPr>
              <a:t>set</a:t>
            </a:r>
            <a:r>
              <a:rPr lang="zh-CN" altLang="en-US"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dict</a:t>
            </a:r>
            <a:r>
              <a:rPr lang="zh-CN" altLang="en-US" sz="2000" dirty="0">
                <a:latin typeface="微软雅黑" panose="020B0503020204020204" pitchFamily="34" charset="-122"/>
                <a:ea typeface="微软雅黑" panose="020B0503020204020204" pitchFamily="34" charset="-122"/>
              </a:rPr>
              <a:t>类似，也是一组</a:t>
            </a:r>
            <a:r>
              <a:rPr lang="en-US" altLang="zh-CN" sz="2000" dirty="0">
                <a:latin typeface="微软雅黑" panose="020B0503020204020204" pitchFamily="34" charset="-122"/>
                <a:ea typeface="微软雅黑" panose="020B0503020204020204" pitchFamily="34" charset="-122"/>
              </a:rPr>
              <a:t>key</a:t>
            </a:r>
            <a:r>
              <a:rPr lang="zh-CN" altLang="en-US" sz="2000" dirty="0">
                <a:latin typeface="微软雅黑" panose="020B0503020204020204" pitchFamily="34" charset="-122"/>
                <a:ea typeface="微软雅黑" panose="020B0503020204020204" pitchFamily="34" charset="-122"/>
              </a:rPr>
              <a:t>的集合，但不存储</a:t>
            </a:r>
            <a:r>
              <a:rPr lang="en-US" altLang="zh-CN" sz="2000" dirty="0">
                <a:latin typeface="微软雅黑" panose="020B0503020204020204" pitchFamily="34" charset="-122"/>
                <a:ea typeface="微软雅黑" panose="020B0503020204020204" pitchFamily="34" charset="-122"/>
              </a:rPr>
              <a:t>value</a:t>
            </a:r>
            <a:r>
              <a:rPr lang="zh-CN" altLang="en-US" sz="2000" dirty="0">
                <a:latin typeface="微软雅黑" panose="020B0503020204020204" pitchFamily="34" charset="-122"/>
                <a:ea typeface="微软雅黑" panose="020B0503020204020204" pitchFamily="34" charset="-122"/>
              </a:rPr>
              <a:t>。由于</a:t>
            </a:r>
            <a:r>
              <a:rPr lang="en-US" altLang="zh-CN" sz="2000" dirty="0">
                <a:latin typeface="微软雅黑" panose="020B0503020204020204" pitchFamily="34" charset="-122"/>
                <a:ea typeface="微软雅黑" panose="020B0503020204020204" pitchFamily="34" charset="-122"/>
              </a:rPr>
              <a:t>key</a:t>
            </a:r>
            <a:r>
              <a:rPr lang="zh-CN" altLang="en-US" sz="2000" dirty="0">
                <a:latin typeface="微软雅黑" panose="020B0503020204020204" pitchFamily="34" charset="-122"/>
                <a:ea typeface="微软雅黑" panose="020B0503020204020204" pitchFamily="34" charset="-122"/>
              </a:rPr>
              <a:t>不能重复，所以，在</a:t>
            </a:r>
            <a:r>
              <a:rPr lang="en-US" altLang="zh-CN" sz="2000" dirty="0">
                <a:latin typeface="微软雅黑" panose="020B0503020204020204" pitchFamily="34" charset="-122"/>
                <a:ea typeface="微软雅黑" panose="020B0503020204020204" pitchFamily="34" charset="-122"/>
              </a:rPr>
              <a:t>set</a:t>
            </a:r>
            <a:r>
              <a:rPr lang="zh-CN" altLang="en-US" sz="2000" dirty="0">
                <a:latin typeface="微软雅黑" panose="020B0503020204020204" pitchFamily="34" charset="-122"/>
                <a:ea typeface="微软雅黑" panose="020B0503020204020204" pitchFamily="34" charset="-122"/>
              </a:rPr>
              <a:t>中，没有重复的</a:t>
            </a:r>
            <a:r>
              <a:rPr lang="en-US" altLang="zh-CN" sz="2000" dirty="0">
                <a:latin typeface="微软雅黑" panose="020B0503020204020204" pitchFamily="34" charset="-122"/>
                <a:ea typeface="微软雅黑" panose="020B0503020204020204" pitchFamily="34" charset="-122"/>
              </a:rPr>
              <a:t>key</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en-US" altLang="zh-CN" sz="2000" dirty="0" smtClean="0">
                <a:latin typeface="微软雅黑" panose="020B0503020204020204" pitchFamily="34" charset="-122"/>
                <a:ea typeface="微软雅黑" panose="020B0503020204020204" pitchFamily="34" charset="-122"/>
              </a:rPr>
              <a:t>set</a:t>
            </a:r>
            <a:r>
              <a:rPr lang="zh-CN" altLang="en-US" sz="2000" dirty="0">
                <a:latin typeface="微软雅黑" panose="020B0503020204020204" pitchFamily="34" charset="-122"/>
                <a:ea typeface="微软雅黑" panose="020B0503020204020204" pitchFamily="34" charset="-122"/>
              </a:rPr>
              <a:t>是无序的，重复元素在</a:t>
            </a:r>
            <a:r>
              <a:rPr lang="en-US" altLang="zh-CN" sz="2000" dirty="0">
                <a:latin typeface="微软雅黑" panose="020B0503020204020204" pitchFamily="34" charset="-122"/>
                <a:ea typeface="微软雅黑" panose="020B0503020204020204" pitchFamily="34" charset="-122"/>
              </a:rPr>
              <a:t>set</a:t>
            </a:r>
            <a:r>
              <a:rPr lang="zh-CN" altLang="en-US" sz="2000" dirty="0">
                <a:latin typeface="微软雅黑" panose="020B0503020204020204" pitchFamily="34" charset="-122"/>
                <a:ea typeface="微软雅黑" panose="020B0503020204020204" pitchFamily="34" charset="-122"/>
              </a:rPr>
              <a:t>中自动被过滤</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1599975" y="4148547"/>
            <a:ext cx="4252185" cy="20277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s = set([1, 2, 3])</a:t>
            </a:r>
          </a:p>
          <a:p>
            <a:pPr eaLnBrk="0" fontAlgn="ctr" hangingPunct="0">
              <a:spcBef>
                <a:spcPct val="0"/>
              </a:spcBef>
              <a:spcAft>
                <a:spcPct val="0"/>
              </a:spcAft>
            </a:pPr>
            <a:r>
              <a:rPr lang="en-US" altLang="zh-CN" sz="2000" noProof="1">
                <a:solidFill>
                  <a:srgbClr val="C678DD"/>
                </a:solidFill>
                <a:latin typeface="Arial Unicode MS"/>
                <a:ea typeface="Menlo"/>
              </a:rPr>
              <a:t>&gt;&gt;&gt; s</a:t>
            </a:r>
          </a:p>
          <a:p>
            <a:pPr eaLnBrk="0" fontAlgn="ctr" hangingPunct="0">
              <a:spcBef>
                <a:spcPct val="0"/>
              </a:spcBef>
              <a:spcAft>
                <a:spcPct val="0"/>
              </a:spcAft>
            </a:pPr>
            <a:r>
              <a:rPr lang="en-US" altLang="zh-CN" sz="2000" noProof="1">
                <a:solidFill>
                  <a:srgbClr val="C678DD"/>
                </a:solidFill>
                <a:latin typeface="Arial Unicode MS"/>
                <a:ea typeface="Menlo"/>
              </a:rPr>
              <a:t>{1, 2, 3}</a:t>
            </a:r>
          </a:p>
          <a:p>
            <a:pPr eaLnBrk="0" fontAlgn="ctr" hangingPunct="0">
              <a:spcBef>
                <a:spcPct val="0"/>
              </a:spcBef>
              <a:spcAft>
                <a:spcPct val="0"/>
              </a:spcAft>
            </a:pPr>
            <a:r>
              <a:rPr lang="en-US" altLang="zh-CN" sz="2000" noProof="1">
                <a:solidFill>
                  <a:srgbClr val="C678DD"/>
                </a:solidFill>
                <a:latin typeface="Arial Unicode MS"/>
                <a:ea typeface="Menlo"/>
              </a:rPr>
              <a:t>&gt;&gt;&gt; s = set([1, 1, 2, 2, 3, 3])</a:t>
            </a:r>
          </a:p>
          <a:p>
            <a:pPr eaLnBrk="0" fontAlgn="ctr" hangingPunct="0">
              <a:spcBef>
                <a:spcPct val="0"/>
              </a:spcBef>
              <a:spcAft>
                <a:spcPct val="0"/>
              </a:spcAft>
            </a:pPr>
            <a:r>
              <a:rPr lang="en-US" altLang="zh-CN" sz="2000" noProof="1">
                <a:solidFill>
                  <a:srgbClr val="C678DD"/>
                </a:solidFill>
                <a:latin typeface="Arial Unicode MS"/>
                <a:ea typeface="Menlo"/>
              </a:rPr>
              <a:t>&gt;&gt;&gt; s</a:t>
            </a:r>
          </a:p>
          <a:p>
            <a:pPr eaLnBrk="0" fontAlgn="ctr" hangingPunct="0">
              <a:spcBef>
                <a:spcPct val="0"/>
              </a:spcBef>
              <a:spcAft>
                <a:spcPct val="0"/>
              </a:spcAft>
            </a:pPr>
            <a:r>
              <a:rPr lang="en-US" altLang="zh-CN" sz="2000" noProof="1">
                <a:solidFill>
                  <a:srgbClr val="C678DD"/>
                </a:solidFill>
                <a:latin typeface="Arial Unicode MS"/>
                <a:ea typeface="Menlo"/>
              </a:rPr>
              <a:t>{1, 2, 3</a:t>
            </a:r>
            <a:r>
              <a:rPr lang="en-US" altLang="zh-CN" sz="2000" noProof="1" smtClean="0">
                <a:solidFill>
                  <a:srgbClr val="C678DD"/>
                </a:solidFill>
                <a:latin typeface="Arial Unicode MS"/>
                <a:ea typeface="Menlo"/>
              </a:rPr>
              <a:t>}</a:t>
            </a:r>
          </a:p>
        </p:txBody>
      </p:sp>
      <p:sp>
        <p:nvSpPr>
          <p:cNvPr id="10" name="TextBox 22"/>
          <p:cNvSpPr txBox="1"/>
          <p:nvPr/>
        </p:nvSpPr>
        <p:spPr>
          <a:xfrm>
            <a:off x="6384886" y="4902228"/>
            <a:ext cx="5593907" cy="1089529"/>
          </a:xfrm>
          <a:prstGeom prst="rect">
            <a:avLst/>
          </a:prstGeom>
          <a:noFill/>
        </p:spPr>
        <p:txBody>
          <a:bodyPr wrap="square" rtlCol="0">
            <a:spAutoFit/>
          </a:bodyPr>
          <a:lstStyle/>
          <a:p>
            <a:pPr algn="ctr">
              <a:lnSpc>
                <a:spcPct val="120000"/>
              </a:lnSpc>
              <a:spcAft>
                <a:spcPct val="40000"/>
              </a:spcAft>
              <a:buClr>
                <a:srgbClr val="292929"/>
              </a:buClr>
            </a:pPr>
            <a:r>
              <a:rPr lang="en-US" altLang="zh-CN" noProof="1">
                <a:latin typeface="微软雅黑" pitchFamily="34" charset="-122"/>
                <a:ea typeface="微软雅黑" pitchFamily="34" charset="-122"/>
              </a:rPr>
              <a:t>set</a:t>
            </a:r>
            <a:r>
              <a:rPr lang="zh-CN" altLang="en-US" noProof="1">
                <a:latin typeface="微软雅黑" pitchFamily="34" charset="-122"/>
                <a:ea typeface="微软雅黑" pitchFamily="34" charset="-122"/>
              </a:rPr>
              <a:t>可以看成数学意义上的无序和无重复元素的集合，因此，两个</a:t>
            </a:r>
            <a:r>
              <a:rPr lang="en-US" altLang="zh-CN" noProof="1">
                <a:latin typeface="微软雅黑" pitchFamily="34" charset="-122"/>
                <a:ea typeface="微软雅黑" pitchFamily="34" charset="-122"/>
              </a:rPr>
              <a:t>set</a:t>
            </a:r>
            <a:r>
              <a:rPr lang="zh-CN" altLang="en-US" noProof="1">
                <a:latin typeface="微软雅黑" pitchFamily="34" charset="-122"/>
                <a:ea typeface="微软雅黑" pitchFamily="34" charset="-122"/>
              </a:rPr>
              <a:t>可以做数学意义上的</a:t>
            </a:r>
            <a:r>
              <a:rPr lang="zh-CN" altLang="en-US" noProof="1" smtClean="0">
                <a:latin typeface="微软雅黑" pitchFamily="34" charset="-122"/>
                <a:ea typeface="微软雅黑" pitchFamily="34" charset="-122"/>
              </a:rPr>
              <a:t>交集（</a:t>
            </a:r>
            <a:r>
              <a:rPr lang="en-US" altLang="zh-CN" noProof="1" smtClean="0">
                <a:latin typeface="微软雅黑" pitchFamily="34" charset="-122"/>
                <a:ea typeface="微软雅黑" pitchFamily="34" charset="-122"/>
              </a:rPr>
              <a:t>&amp;</a:t>
            </a:r>
            <a:r>
              <a:rPr lang="zh-CN" altLang="en-US" noProof="1" smtClean="0">
                <a:latin typeface="微软雅黑" pitchFamily="34" charset="-122"/>
                <a:ea typeface="微软雅黑" pitchFamily="34" charset="-122"/>
              </a:rPr>
              <a:t>）、</a:t>
            </a:r>
            <a:r>
              <a:rPr lang="zh-CN" altLang="en-US" noProof="1">
                <a:latin typeface="微软雅黑" pitchFamily="34" charset="-122"/>
                <a:ea typeface="微软雅黑" pitchFamily="34" charset="-122"/>
              </a:rPr>
              <a:t>并</a:t>
            </a:r>
            <a:r>
              <a:rPr lang="zh-CN" altLang="en-US" noProof="1" smtClean="0">
                <a:latin typeface="微软雅黑" pitchFamily="34" charset="-122"/>
                <a:ea typeface="微软雅黑" pitchFamily="34" charset="-122"/>
              </a:rPr>
              <a:t>集（</a:t>
            </a:r>
            <a:r>
              <a:rPr lang="en-US" altLang="zh-CN" noProof="1" smtClean="0">
                <a:latin typeface="微软雅黑" pitchFamily="34" charset="-122"/>
                <a:ea typeface="微软雅黑" pitchFamily="34" charset="-122"/>
              </a:rPr>
              <a:t>|</a:t>
            </a:r>
            <a:r>
              <a:rPr lang="zh-CN" altLang="en-US" noProof="1" smtClean="0">
                <a:latin typeface="微软雅黑" pitchFamily="34" charset="-122"/>
                <a:ea typeface="微软雅黑" pitchFamily="34" charset="-122"/>
              </a:rPr>
              <a:t>）、差集（</a:t>
            </a:r>
            <a:r>
              <a:rPr lang="en-US" altLang="zh-CN" noProof="1" smtClean="0">
                <a:latin typeface="微软雅黑" pitchFamily="34" charset="-122"/>
                <a:ea typeface="微软雅黑" pitchFamily="34" charset="-122"/>
              </a:rPr>
              <a:t>-</a:t>
            </a:r>
            <a:r>
              <a:rPr lang="zh-CN" altLang="en-US" noProof="1" smtClean="0">
                <a:latin typeface="微软雅黑" pitchFamily="34" charset="-122"/>
                <a:ea typeface="微软雅黑" pitchFamily="34" charset="-122"/>
              </a:rPr>
              <a:t>）等</a:t>
            </a:r>
            <a:r>
              <a:rPr lang="zh-CN" altLang="en-US" noProof="1">
                <a:latin typeface="微软雅黑" pitchFamily="34" charset="-122"/>
                <a:ea typeface="微软雅黑" pitchFamily="34" charset="-122"/>
              </a:rPr>
              <a:t>操作。</a:t>
            </a:r>
          </a:p>
        </p:txBody>
      </p:sp>
      <p:sp>
        <p:nvSpPr>
          <p:cNvPr id="11" name="圆角矩形 10"/>
          <p:cNvSpPr/>
          <p:nvPr/>
        </p:nvSpPr>
        <p:spPr>
          <a:xfrm>
            <a:off x="6226233" y="4832688"/>
            <a:ext cx="5762202" cy="1159069"/>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00911" y="4189307"/>
            <a:ext cx="812846" cy="556953"/>
          </a:xfrm>
          <a:prstGeom prst="rect">
            <a:avLst/>
          </a:prstGeom>
        </p:spPr>
      </p:pic>
    </p:spTree>
    <p:extLst>
      <p:ext uri="{BB962C8B-B14F-4D97-AF65-F5344CB8AC3E}">
        <p14:creationId xmlns:p14="http://schemas.microsoft.com/office/powerpoint/2010/main" val="2706470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数据类型和变量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
        <p:nvSpPr>
          <p:cNvPr id="32" name="矩形 31"/>
          <p:cNvSpPr/>
          <p:nvPr/>
        </p:nvSpPr>
        <p:spPr>
          <a:xfrm>
            <a:off x="1208817" y="1370275"/>
            <a:ext cx="5343035" cy="581762"/>
          </a:xfrm>
          <a:prstGeom prst="rect">
            <a:avLst/>
          </a:prstGeom>
        </p:spPr>
        <p:txBody>
          <a:bodyPr wrap="square">
            <a:spAutoFit/>
          </a:bodyPr>
          <a:lstStyle/>
          <a:p>
            <a:pPr>
              <a:lnSpc>
                <a:spcPct val="125000"/>
              </a:lnSpc>
            </a:pP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变量</a:t>
            </a:r>
          </a:p>
        </p:txBody>
      </p:sp>
      <p:sp>
        <p:nvSpPr>
          <p:cNvPr id="7" name="矩形 6"/>
          <p:cNvSpPr/>
          <p:nvPr/>
        </p:nvSpPr>
        <p:spPr>
          <a:xfrm>
            <a:off x="529341" y="2130066"/>
            <a:ext cx="11530012" cy="3731278"/>
          </a:xfrm>
          <a:prstGeom prst="rect">
            <a:avLst/>
          </a:prstGeom>
        </p:spPr>
        <p:txBody>
          <a:bodyPr wrap="square">
            <a:spAutoFit/>
          </a:bodyPr>
          <a:lstStyle/>
          <a:p>
            <a:pPr marL="800100" lvl="1" indent="-342900">
              <a:lnSpc>
                <a:spcPct val="150000"/>
              </a:lnSpc>
              <a:buClr>
                <a:schemeClr val="accent2">
                  <a:lumMod val="75000"/>
                </a:schemeClr>
              </a:buClr>
              <a:buFont typeface="Wingdings" charset="2"/>
              <a:buChar char="Ø"/>
            </a:pPr>
            <a:r>
              <a:rPr lang="zh-CN" altLang="en-US" sz="2000" dirty="0" smtClean="0">
                <a:latin typeface="微软雅黑" panose="020B0503020204020204" pitchFamily="34" charset="-122"/>
                <a:ea typeface="微软雅黑" panose="020B0503020204020204" pitchFamily="34" charset="-122"/>
              </a:rPr>
              <a:t>变量可以是</a:t>
            </a:r>
            <a:r>
              <a:rPr lang="zh-CN" altLang="en-US" sz="2000" dirty="0" smtClean="0">
                <a:solidFill>
                  <a:srgbClr val="00B0F0"/>
                </a:solidFill>
                <a:latin typeface="微软雅黑" panose="020B0503020204020204" pitchFamily="34" charset="-122"/>
                <a:ea typeface="微软雅黑" panose="020B0503020204020204" pitchFamily="34" charset="-122"/>
              </a:rPr>
              <a:t>任意的数据类型</a:t>
            </a:r>
            <a:r>
              <a:rPr lang="zh-CN" altLang="en-US" sz="2000" dirty="0" smtClean="0">
                <a:latin typeface="微软雅黑" panose="020B0503020204020204" pitchFamily="34" charset="-122"/>
                <a:ea typeface="微软雅黑" panose="020B0503020204020204" pitchFamily="34" charset="-122"/>
              </a:rPr>
              <a:t>，在程序中用一个变量名表示</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zh-CN" altLang="en-US" sz="2000" dirty="0">
                <a:latin typeface="微软雅黑" panose="020B0503020204020204" pitchFamily="34" charset="-122"/>
                <a:ea typeface="微软雅黑" panose="020B0503020204020204" pitchFamily="34" charset="-122"/>
              </a:rPr>
              <a:t>变量</a:t>
            </a:r>
            <a:r>
              <a:rPr lang="zh-CN" altLang="en-US" sz="2000" dirty="0" smtClean="0">
                <a:latin typeface="微软雅黑" panose="020B0503020204020204" pitchFamily="34" charset="-122"/>
                <a:ea typeface="微软雅黑" panose="020B0503020204020204" pitchFamily="34" charset="-122"/>
              </a:rPr>
              <a:t>名必须是</a:t>
            </a:r>
            <a:r>
              <a:rPr lang="zh-CN" altLang="en-US" sz="2000" dirty="0" smtClean="0">
                <a:solidFill>
                  <a:srgbClr val="00B0F0"/>
                </a:solidFill>
                <a:latin typeface="微软雅黑" panose="020B0503020204020204" pitchFamily="34" charset="-122"/>
                <a:ea typeface="微软雅黑" panose="020B0503020204020204" pitchFamily="34" charset="-122"/>
              </a:rPr>
              <a:t>大小写英文、数字和下划线（</a:t>
            </a:r>
            <a:r>
              <a:rPr lang="en-US" altLang="zh-CN" sz="2000" dirty="0">
                <a:solidFill>
                  <a:srgbClr val="00B0F0"/>
                </a:solidFill>
                <a:latin typeface="微软雅黑" panose="020B0503020204020204" pitchFamily="34" charset="-122"/>
                <a:ea typeface="微软雅黑" panose="020B0503020204020204" pitchFamily="34" charset="-122"/>
              </a:rPr>
              <a:t>_</a:t>
            </a:r>
            <a:r>
              <a:rPr lang="zh-CN" altLang="en-US" sz="2000" dirty="0" smtClean="0">
                <a:solidFill>
                  <a:srgbClr val="00B0F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的组合，且不能以数字开头，如：</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Clr>
                <a:schemeClr val="accent2">
                  <a:lumMod val="75000"/>
                </a:schemeClr>
              </a:buClr>
              <a:buFont typeface="Wingdings" charset="2"/>
              <a:buChar char="Ø"/>
            </a:pPr>
            <a:r>
              <a:rPr lang="zh-CN" altLang="en-US" sz="2000" dirty="0" smtClean="0">
                <a:latin typeface="微软雅黑" panose="020B0503020204020204" pitchFamily="34" charset="-122"/>
                <a:ea typeface="微软雅黑" panose="020B0503020204020204" pitchFamily="34" charset="-122"/>
              </a:rPr>
              <a:t>赋值（比如</a:t>
            </a:r>
            <a:r>
              <a:rPr lang="en-US" altLang="zh-CN" sz="2000" dirty="0" smtClean="0">
                <a:latin typeface="微软雅黑" panose="020B0503020204020204" pitchFamily="34" charset="-122"/>
                <a:ea typeface="微软雅黑" panose="020B0503020204020204" pitchFamily="34" charset="-122"/>
              </a:rPr>
              <a:t>a=‘ABC’</a:t>
            </a:r>
            <a:r>
              <a:rPr lang="zh-CN" altLang="en-US" sz="2000" dirty="0" smtClean="0">
                <a:latin typeface="微软雅黑" panose="020B0503020204020204" pitchFamily="34" charset="-122"/>
                <a:ea typeface="微软雅黑" panose="020B0503020204020204" pitchFamily="34" charset="-122"/>
              </a:rPr>
              <a:t>）时，</a:t>
            </a:r>
            <a:r>
              <a:rPr lang="en-US" altLang="zh-CN" sz="2000" dirty="0" smtClean="0">
                <a:latin typeface="微软雅黑" panose="020B0503020204020204" pitchFamily="34" charset="-122"/>
                <a:ea typeface="微软雅黑" panose="020B0503020204020204" pitchFamily="34" charset="-122"/>
              </a:rPr>
              <a:t>Python</a:t>
            </a:r>
            <a:r>
              <a:rPr lang="zh-CN" altLang="en-US" sz="2000" dirty="0" smtClean="0">
                <a:latin typeface="微软雅黑" panose="020B0503020204020204" pitchFamily="34" charset="-122"/>
                <a:ea typeface="微软雅黑" panose="020B0503020204020204" pitchFamily="34" charset="-122"/>
              </a:rPr>
              <a:t>解释器干了两件事</a:t>
            </a:r>
            <a:endParaRPr lang="en-US" altLang="zh-CN" sz="2000" dirty="0" smtClean="0">
              <a:latin typeface="微软雅黑" panose="020B0503020204020204" pitchFamily="34" charset="-122"/>
              <a:ea typeface="微软雅黑" panose="020B0503020204020204" pitchFamily="34" charset="-122"/>
            </a:endParaRPr>
          </a:p>
          <a:p>
            <a:pPr marL="1257300" lvl="2" indent="-342900">
              <a:lnSpc>
                <a:spcPct val="150000"/>
              </a:lnSpc>
              <a:buClr>
                <a:schemeClr val="accent2">
                  <a:lumMod val="75000"/>
                </a:schemeClr>
              </a:buClr>
              <a:buFont typeface="Wingdings" charset="2"/>
              <a:buChar char="Ø"/>
            </a:pPr>
            <a:r>
              <a:rPr lang="zh-CN" altLang="en-US" sz="2000" dirty="0" smtClean="0">
                <a:latin typeface="微软雅黑" panose="020B0503020204020204" pitchFamily="34" charset="-122"/>
                <a:ea typeface="微软雅黑" panose="020B0503020204020204" pitchFamily="34" charset="-122"/>
              </a:rPr>
              <a:t>在内存中创建一个</a:t>
            </a:r>
            <a:r>
              <a:rPr lang="en-US" altLang="zh-CN" sz="2000" dirty="0" smtClean="0">
                <a:latin typeface="微软雅黑" panose="020B0503020204020204" pitchFamily="34" charset="-122"/>
                <a:ea typeface="微软雅黑" panose="020B0503020204020204" pitchFamily="34" charset="-122"/>
              </a:rPr>
              <a:t>’ABC’</a:t>
            </a:r>
            <a:r>
              <a:rPr lang="zh-CN" altLang="en-US" sz="2000" dirty="0" smtClean="0">
                <a:latin typeface="微软雅黑" panose="020B0503020204020204" pitchFamily="34" charset="-122"/>
                <a:ea typeface="微软雅黑" panose="020B0503020204020204" pitchFamily="34" charset="-122"/>
              </a:rPr>
              <a:t>的字符串</a:t>
            </a:r>
            <a:endParaRPr lang="en-US" altLang="zh-CN" sz="2000" dirty="0" smtClean="0">
              <a:latin typeface="微软雅黑" panose="020B0503020204020204" pitchFamily="34" charset="-122"/>
              <a:ea typeface="微软雅黑" panose="020B0503020204020204" pitchFamily="34" charset="-122"/>
            </a:endParaRPr>
          </a:p>
          <a:p>
            <a:pPr marL="1257300" lvl="2" indent="-342900">
              <a:lnSpc>
                <a:spcPct val="150000"/>
              </a:lnSpc>
              <a:buClr>
                <a:schemeClr val="accent2">
                  <a:lumMod val="75000"/>
                </a:schemeClr>
              </a:buClr>
              <a:buFont typeface="Wingdings" charset="2"/>
              <a:buChar char="Ø"/>
            </a:pPr>
            <a:r>
              <a:rPr lang="zh-CN" altLang="en-US" sz="2000" dirty="0" smtClean="0">
                <a:latin typeface="微软雅黑" panose="020B0503020204020204" pitchFamily="34" charset="-122"/>
                <a:ea typeface="微软雅黑" panose="020B0503020204020204" pitchFamily="34" charset="-122"/>
              </a:rPr>
              <a:t>在内存中创建一个名为</a:t>
            </a:r>
            <a:r>
              <a:rPr lang="en-US" altLang="zh-CN" sz="2000" dirty="0" smtClean="0">
                <a:latin typeface="微软雅黑" panose="020B0503020204020204" pitchFamily="34" charset="-122"/>
                <a:ea typeface="微软雅黑" panose="020B0503020204020204" pitchFamily="34" charset="-122"/>
              </a:rPr>
              <a:t>a</a:t>
            </a:r>
            <a:r>
              <a:rPr lang="zh-CN" altLang="en-US" sz="2000" dirty="0" smtClean="0">
                <a:latin typeface="微软雅黑" panose="020B0503020204020204" pitchFamily="34" charset="-122"/>
                <a:ea typeface="微软雅黑" panose="020B0503020204020204" pitchFamily="34" charset="-122"/>
              </a:rPr>
              <a:t>的变量，并把它指向</a:t>
            </a:r>
            <a:r>
              <a:rPr lang="en-US" altLang="zh-CN" sz="2000" dirty="0" smtClean="0">
                <a:latin typeface="微软雅黑" panose="020B0503020204020204" pitchFamily="34" charset="-122"/>
                <a:ea typeface="微软雅黑" panose="020B0503020204020204" pitchFamily="34" charset="-122"/>
              </a:rPr>
              <a:t>’ABC’</a:t>
            </a:r>
          </a:p>
          <a:p>
            <a:pPr lvl="1">
              <a:lnSpc>
                <a:spcPct val="150000"/>
              </a:lnSpc>
              <a:buClr>
                <a:schemeClr val="accent2">
                  <a:lumMod val="75000"/>
                </a:schemeClr>
              </a:buClr>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p>
        </p:txBody>
      </p:sp>
      <p:pic>
        <p:nvPicPr>
          <p:cNvPr id="5" name="图片 4"/>
          <p:cNvPicPr>
            <a:picLocks noChangeAspect="1"/>
          </p:cNvPicPr>
          <p:nvPr/>
        </p:nvPicPr>
        <p:blipFill>
          <a:blip r:embed="rId4"/>
          <a:stretch>
            <a:fillRect/>
          </a:stretch>
        </p:blipFill>
        <p:spPr>
          <a:xfrm>
            <a:off x="7884039" y="4091783"/>
            <a:ext cx="2893945" cy="876255"/>
          </a:xfrm>
          <a:prstGeom prst="rect">
            <a:avLst/>
          </a:prstGeom>
        </p:spPr>
      </p:pic>
      <p:sp>
        <p:nvSpPr>
          <p:cNvPr id="8" name="Rectangle 2"/>
          <p:cNvSpPr>
            <a:spLocks noChangeArrowheads="1"/>
          </p:cNvSpPr>
          <p:nvPr/>
        </p:nvSpPr>
        <p:spPr bwMode="auto">
          <a:xfrm>
            <a:off x="1379682" y="3117119"/>
            <a:ext cx="8958625" cy="79663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t>
            </a:r>
            <a:r>
              <a:rPr lang="en-US" altLang="zh-CN" sz="2000" noProof="1" smtClean="0">
                <a:solidFill>
                  <a:srgbClr val="C678DD"/>
                </a:solidFill>
                <a:latin typeface="Arial Unicode MS"/>
                <a:ea typeface="Menlo"/>
              </a:rPr>
              <a:t>a = 1    # </a:t>
            </a:r>
            <a:r>
              <a:rPr lang="zh-CN" altLang="en-US" sz="2000" noProof="1" smtClean="0">
                <a:solidFill>
                  <a:srgbClr val="C678DD"/>
                </a:solidFill>
                <a:latin typeface="Arial Unicode MS"/>
                <a:ea typeface="Menlo"/>
              </a:rPr>
              <a:t>变量</a:t>
            </a:r>
            <a:r>
              <a:rPr lang="en-US" altLang="zh-CN" sz="2000" noProof="1" smtClean="0">
                <a:solidFill>
                  <a:srgbClr val="C678DD"/>
                </a:solidFill>
                <a:latin typeface="Arial Unicode MS"/>
                <a:ea typeface="Menlo"/>
              </a:rPr>
              <a:t>a</a:t>
            </a:r>
            <a:r>
              <a:rPr lang="zh-CN" altLang="en-US" sz="2000" noProof="1" smtClean="0">
                <a:solidFill>
                  <a:srgbClr val="C678DD"/>
                </a:solidFill>
                <a:latin typeface="Arial Unicode MS"/>
                <a:ea typeface="Menlo"/>
              </a:rPr>
              <a:t>是一个整数</a:t>
            </a:r>
            <a:endParaRPr lang="en-US" altLang="zh-CN" sz="2000" noProof="1" smtClean="0">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&gt;&gt;&gt; </a:t>
            </a:r>
            <a:r>
              <a:rPr lang="en-US" altLang="zh-CN" sz="2000" noProof="1" smtClean="0">
                <a:solidFill>
                  <a:srgbClr val="C678DD"/>
                </a:solidFill>
                <a:latin typeface="Arial Unicode MS"/>
                <a:ea typeface="Menlo"/>
              </a:rPr>
              <a:t>t_007 </a:t>
            </a:r>
            <a:r>
              <a:rPr lang="en-US" altLang="zh-CN" sz="2000" noProof="1">
                <a:solidFill>
                  <a:srgbClr val="C678DD"/>
                </a:solidFill>
                <a:latin typeface="Arial Unicode MS"/>
                <a:ea typeface="Menlo"/>
              </a:rPr>
              <a:t>= 'T007'  # </a:t>
            </a:r>
            <a:r>
              <a:rPr lang="zh-CN" altLang="en-US" sz="2000" noProof="1">
                <a:solidFill>
                  <a:srgbClr val="C678DD"/>
                </a:solidFill>
                <a:latin typeface="Arial Unicode MS"/>
                <a:ea typeface="Menlo"/>
              </a:rPr>
              <a:t>变量</a:t>
            </a:r>
            <a:r>
              <a:rPr lang="en-US" altLang="zh-CN" sz="2000" noProof="1">
                <a:solidFill>
                  <a:srgbClr val="C678DD"/>
                </a:solidFill>
                <a:latin typeface="Arial Unicode MS"/>
                <a:ea typeface="Menlo"/>
              </a:rPr>
              <a:t>t_007</a:t>
            </a:r>
            <a:r>
              <a:rPr lang="zh-CN" altLang="en-US" sz="2000" noProof="1">
                <a:solidFill>
                  <a:srgbClr val="C678DD"/>
                </a:solidFill>
                <a:latin typeface="Arial Unicode MS"/>
                <a:ea typeface="Menlo"/>
              </a:rPr>
              <a:t>是一个</a:t>
            </a:r>
            <a:r>
              <a:rPr lang="zh-CN" altLang="en-US" sz="2000" noProof="1" smtClean="0">
                <a:solidFill>
                  <a:srgbClr val="C678DD"/>
                </a:solidFill>
                <a:latin typeface="Arial Unicode MS"/>
                <a:ea typeface="Menlo"/>
              </a:rPr>
              <a:t>字符串</a:t>
            </a:r>
            <a:endParaRPr lang="en-US" altLang="zh-CN" sz="2000" noProof="1">
              <a:solidFill>
                <a:srgbClr val="C678DD"/>
              </a:solidFill>
              <a:latin typeface="Arial Unicode MS"/>
              <a:ea typeface="Menlo"/>
            </a:endParaRPr>
          </a:p>
        </p:txBody>
      </p:sp>
    </p:spTree>
    <p:extLst>
      <p:ext uri="{BB962C8B-B14F-4D97-AF65-F5344CB8AC3E}">
        <p14:creationId xmlns:p14="http://schemas.microsoft.com/office/powerpoint/2010/main" val="281537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Python</a:t>
            </a:r>
            <a:r>
              <a:rPr lang="zh-CN" altLang="en-US" sz="3600" b="1" dirty="0" smtClean="0">
                <a:latin typeface="微软雅黑" panose="020B0503020204020204" pitchFamily="34" charset="-122"/>
                <a:ea typeface="微软雅黑" panose="020B0503020204020204" pitchFamily="34" charset="-122"/>
              </a:rPr>
              <a:t>基础语法</a:t>
            </a:r>
            <a:endParaRPr lang="zh-CN" altLang="en-US" sz="36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3646000" y="2185164"/>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数据类型和变量</a:t>
            </a:r>
          </a:p>
        </p:txBody>
      </p:sp>
      <p:sp>
        <p:nvSpPr>
          <p:cNvPr id="18" name="圆角矩形 17"/>
          <p:cNvSpPr/>
          <p:nvPr/>
        </p:nvSpPr>
        <p:spPr>
          <a:xfrm>
            <a:off x="3646001" y="3423683"/>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运算符和表达式</a:t>
            </a:r>
          </a:p>
        </p:txBody>
      </p:sp>
      <p:sp>
        <p:nvSpPr>
          <p:cNvPr id="24" name="圆角矩形 23"/>
          <p:cNvSpPr/>
          <p:nvPr/>
        </p:nvSpPr>
        <p:spPr>
          <a:xfrm>
            <a:off x="3646000" y="4662202"/>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条件判断和循环</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72610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运算符和表达式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
        <p:nvSpPr>
          <p:cNvPr id="32" name="矩形 31"/>
          <p:cNvSpPr/>
          <p:nvPr/>
        </p:nvSpPr>
        <p:spPr>
          <a:xfrm>
            <a:off x="1208817" y="1370275"/>
            <a:ext cx="5343035" cy="630942"/>
          </a:xfrm>
          <a:prstGeom prst="rect">
            <a:avLst/>
          </a:prstGeom>
        </p:spPr>
        <p:txBody>
          <a:bodyPr wrap="square">
            <a:spAutoFit/>
          </a:bodyPr>
          <a:lstStyle/>
          <a:p>
            <a:pPr>
              <a:lnSpc>
                <a:spcPct val="125000"/>
              </a:lnSpc>
            </a:pP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算术运算符</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937172664"/>
              </p:ext>
            </p:extLst>
          </p:nvPr>
        </p:nvGraphicFramePr>
        <p:xfrm>
          <a:off x="1356571" y="2446281"/>
          <a:ext cx="8959005" cy="3498850"/>
        </p:xfrm>
        <a:graphic>
          <a:graphicData uri="http://schemas.openxmlformats.org/drawingml/2006/table">
            <a:tbl>
              <a:tblPr firstRow="1" bandRow="1">
                <a:tableStyleId>{5C22544A-7EE6-4342-B048-85BDC9FD1C3A}</a:tableStyleId>
              </a:tblPr>
              <a:tblGrid>
                <a:gridCol w="1015154">
                  <a:extLst>
                    <a:ext uri="{9D8B030D-6E8A-4147-A177-3AD203B41FA5}">
                      <a16:colId xmlns:a16="http://schemas.microsoft.com/office/drawing/2014/main" xmlns="" val="3020240203"/>
                    </a:ext>
                  </a:extLst>
                </a:gridCol>
                <a:gridCol w="5543550">
                  <a:extLst>
                    <a:ext uri="{9D8B030D-6E8A-4147-A177-3AD203B41FA5}">
                      <a16:colId xmlns:a16="http://schemas.microsoft.com/office/drawing/2014/main" xmlns="" val="3620086560"/>
                    </a:ext>
                  </a:extLst>
                </a:gridCol>
                <a:gridCol w="2400301">
                  <a:extLst>
                    <a:ext uri="{9D8B030D-6E8A-4147-A177-3AD203B41FA5}">
                      <a16:colId xmlns:a16="http://schemas.microsoft.com/office/drawing/2014/main" xmlns="" val="1636694568"/>
                    </a:ext>
                  </a:extLst>
                </a:gridCol>
              </a:tblGrid>
              <a:tr h="370840">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运算符</a:t>
                      </a:r>
                    </a:p>
                  </a:txBody>
                  <a:tcPr marL="28575" marR="28575" marT="28575" marB="28575"/>
                </a:tc>
                <a:tc>
                  <a:txBody>
                    <a:bodyPr/>
                    <a:lstStyle/>
                    <a:p>
                      <a:pPr algn="ctr" fontAlgn="t"/>
                      <a:r>
                        <a:rPr lang="zh-CN" altLang="en-US">
                          <a:solidFill>
                            <a:srgbClr val="FFFFFF"/>
                          </a:solidFill>
                          <a:effectLst/>
                          <a:latin typeface="微软雅黑" panose="020B0503020204020204" pitchFamily="34" charset="-122"/>
                          <a:ea typeface="微软雅黑" panose="020B0503020204020204" pitchFamily="34" charset="-122"/>
                        </a:rPr>
                        <a:t>描述</a:t>
                      </a:r>
                    </a:p>
                  </a:txBody>
                  <a:tcPr marL="28575" marR="28575" marT="28575" marB="28575"/>
                </a:tc>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实例</a:t>
                      </a:r>
                    </a:p>
                  </a:txBody>
                  <a:tcPr marL="28575" marR="28575" marT="28575" marB="28575"/>
                </a:tc>
                <a:extLst>
                  <a:ext uri="{0D108BD9-81ED-4DB2-BD59-A6C34878D82A}">
                    <a16:rowId xmlns:a16="http://schemas.microsoft.com/office/drawing/2014/main" xmlns="" val="61825328"/>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dirty="0" smtClean="0">
                          <a:effectLst/>
                          <a:latin typeface="微软雅黑" panose="020B0503020204020204" pitchFamily="34" charset="-122"/>
                          <a:ea typeface="微软雅黑" panose="020B0503020204020204" pitchFamily="34" charset="-122"/>
                        </a:rPr>
                        <a:t>加 </a:t>
                      </a:r>
                      <a:r>
                        <a:rPr lang="en-US" altLang="zh-CN" dirty="0" smtClean="0">
                          <a:effectLst/>
                          <a:latin typeface="微软雅黑" panose="020B0503020204020204" pitchFamily="34" charset="-122"/>
                          <a:ea typeface="微软雅黑" panose="020B0503020204020204" pitchFamily="34" charset="-122"/>
                        </a:rPr>
                        <a:t>- </a:t>
                      </a:r>
                      <a:r>
                        <a:rPr lang="zh-CN" altLang="en-US" dirty="0" smtClean="0">
                          <a:effectLst/>
                          <a:latin typeface="微软雅黑" panose="020B0503020204020204" pitchFamily="34" charset="-122"/>
                          <a:ea typeface="微软雅黑" panose="020B0503020204020204" pitchFamily="34" charset="-122"/>
                        </a:rPr>
                        <a:t>两</a:t>
                      </a:r>
                      <a:r>
                        <a:rPr lang="zh-CN" altLang="en-US" dirty="0">
                          <a:effectLst/>
                          <a:latin typeface="微软雅黑" panose="020B0503020204020204" pitchFamily="34" charset="-122"/>
                          <a:ea typeface="微软雅黑" panose="020B0503020204020204" pitchFamily="34" charset="-122"/>
                        </a:rPr>
                        <a:t>个对象相加</a:t>
                      </a:r>
                    </a:p>
                  </a:txBody>
                  <a:tcPr marL="47625" marR="47625" marT="66675" marB="66675"/>
                </a:tc>
                <a:tc>
                  <a:txBody>
                    <a:bodyPr/>
                    <a:lstStyle/>
                    <a:p>
                      <a:pPr fontAlgn="t"/>
                      <a:r>
                        <a:rPr lang="en-US" dirty="0">
                          <a:effectLst/>
                          <a:latin typeface="微软雅黑" panose="020B0503020204020204" pitchFamily="34" charset="-122"/>
                          <a:ea typeface="微软雅黑" panose="020B0503020204020204" pitchFamily="34" charset="-122"/>
                        </a:rPr>
                        <a:t>a + b </a:t>
                      </a:r>
                      <a:r>
                        <a:rPr lang="zh-CN" altLang="en-US" dirty="0">
                          <a:effectLst/>
                          <a:latin typeface="微软雅黑" panose="020B0503020204020204" pitchFamily="34" charset="-122"/>
                          <a:ea typeface="微软雅黑" panose="020B0503020204020204" pitchFamily="34" charset="-122"/>
                        </a:rPr>
                        <a:t>输出结果 </a:t>
                      </a:r>
                      <a:r>
                        <a:rPr lang="en-US" altLang="zh-CN" dirty="0">
                          <a:effectLst/>
                          <a:latin typeface="微软雅黑" panose="020B0503020204020204" pitchFamily="34" charset="-122"/>
                          <a:ea typeface="微软雅黑" panose="020B0503020204020204" pitchFamily="34" charset="-122"/>
                        </a:rPr>
                        <a:t>31</a:t>
                      </a:r>
                    </a:p>
                  </a:txBody>
                  <a:tcPr marL="47625" marR="47625" marT="66675" marB="66675"/>
                </a:tc>
                <a:extLst>
                  <a:ext uri="{0D108BD9-81ED-4DB2-BD59-A6C34878D82A}">
                    <a16:rowId xmlns:a16="http://schemas.microsoft.com/office/drawing/2014/main" xmlns="" val="1322709069"/>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dirty="0" smtClean="0">
                          <a:effectLst/>
                          <a:latin typeface="微软雅黑" panose="020B0503020204020204" pitchFamily="34" charset="-122"/>
                          <a:ea typeface="微软雅黑" panose="020B0503020204020204" pitchFamily="34" charset="-122"/>
                        </a:rPr>
                        <a:t>减 </a:t>
                      </a:r>
                      <a:r>
                        <a:rPr lang="en-US" altLang="zh-CN" dirty="0" smtClean="0">
                          <a:effectLst/>
                          <a:latin typeface="微软雅黑" panose="020B0503020204020204" pitchFamily="34" charset="-122"/>
                          <a:ea typeface="微软雅黑" panose="020B0503020204020204" pitchFamily="34" charset="-122"/>
                        </a:rPr>
                        <a:t>- </a:t>
                      </a:r>
                      <a:r>
                        <a:rPr lang="zh-CN" altLang="en-US" dirty="0" smtClean="0">
                          <a:effectLst/>
                          <a:latin typeface="微软雅黑" panose="020B0503020204020204" pitchFamily="34" charset="-122"/>
                          <a:ea typeface="微软雅黑" panose="020B0503020204020204" pitchFamily="34" charset="-122"/>
                        </a:rPr>
                        <a:t>得到</a:t>
                      </a:r>
                      <a:r>
                        <a:rPr lang="zh-CN" altLang="en-US" dirty="0">
                          <a:effectLst/>
                          <a:latin typeface="微软雅黑" panose="020B0503020204020204" pitchFamily="34" charset="-122"/>
                          <a:ea typeface="微软雅黑" panose="020B0503020204020204" pitchFamily="34" charset="-122"/>
                        </a:rPr>
                        <a:t>负数或是一个数减去另一个数</a:t>
                      </a:r>
                    </a:p>
                  </a:txBody>
                  <a:tcPr marL="47625" marR="47625" marT="66675" marB="66675"/>
                </a:tc>
                <a:tc>
                  <a:txBody>
                    <a:bodyPr/>
                    <a:lstStyle/>
                    <a:p>
                      <a:pPr fontAlgn="t"/>
                      <a:r>
                        <a:rPr lang="en-US">
                          <a:effectLst/>
                          <a:latin typeface="微软雅黑" panose="020B0503020204020204" pitchFamily="34" charset="-122"/>
                          <a:ea typeface="微软雅黑" panose="020B0503020204020204" pitchFamily="34" charset="-122"/>
                        </a:rPr>
                        <a:t>a - b </a:t>
                      </a:r>
                      <a:r>
                        <a:rPr lang="zh-CN" altLang="en-US">
                          <a:effectLst/>
                          <a:latin typeface="微软雅黑" panose="020B0503020204020204" pitchFamily="34" charset="-122"/>
                          <a:ea typeface="微软雅黑" panose="020B0503020204020204" pitchFamily="34" charset="-122"/>
                        </a:rPr>
                        <a:t>输出结果 </a:t>
                      </a:r>
                      <a:r>
                        <a:rPr lang="en-US" altLang="zh-CN">
                          <a:effectLst/>
                          <a:latin typeface="微软雅黑" panose="020B0503020204020204" pitchFamily="34" charset="-122"/>
                          <a:ea typeface="微软雅黑" panose="020B0503020204020204" pitchFamily="34" charset="-122"/>
                        </a:rPr>
                        <a:t>-11</a:t>
                      </a:r>
                    </a:p>
                  </a:txBody>
                  <a:tcPr marL="47625" marR="47625" marT="66675" marB="66675"/>
                </a:tc>
                <a:extLst>
                  <a:ext uri="{0D108BD9-81ED-4DB2-BD59-A6C34878D82A}">
                    <a16:rowId xmlns:a16="http://schemas.microsoft.com/office/drawing/2014/main" xmlns="" val="3685870175"/>
                  </a:ext>
                </a:extLst>
              </a:tr>
              <a:tr h="370840">
                <a:tc>
                  <a:txBody>
                    <a:bodyPr/>
                    <a:lstStyle/>
                    <a:p>
                      <a:pPr algn="ctr" fontAlgn="t"/>
                      <a:r>
                        <a:rPr lang="zh-CN" altLang="en-US"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dirty="0">
                          <a:effectLst/>
                          <a:latin typeface="微软雅黑" panose="020B0503020204020204" pitchFamily="34" charset="-122"/>
                          <a:ea typeface="微软雅黑" panose="020B0503020204020204" pitchFamily="34" charset="-122"/>
                        </a:rPr>
                        <a:t>乘 </a:t>
                      </a:r>
                      <a:r>
                        <a:rPr lang="en-US" altLang="zh-CN" dirty="0">
                          <a:effectLst/>
                          <a:latin typeface="微软雅黑" panose="020B0503020204020204" pitchFamily="34" charset="-122"/>
                          <a:ea typeface="微软雅黑" panose="020B0503020204020204" pitchFamily="34" charset="-122"/>
                        </a:rPr>
                        <a:t>- </a:t>
                      </a:r>
                      <a:r>
                        <a:rPr lang="zh-CN" altLang="en-US" dirty="0">
                          <a:effectLst/>
                          <a:latin typeface="微软雅黑" panose="020B0503020204020204" pitchFamily="34" charset="-122"/>
                          <a:ea typeface="微软雅黑" panose="020B0503020204020204" pitchFamily="34" charset="-122"/>
                        </a:rPr>
                        <a:t>两个数相乘或是返回一个被重复若干次的字符串</a:t>
                      </a:r>
                    </a:p>
                  </a:txBody>
                  <a:tcPr marL="47625" marR="47625" marT="66675" marB="66675"/>
                </a:tc>
                <a:tc>
                  <a:txBody>
                    <a:bodyPr/>
                    <a:lstStyle/>
                    <a:p>
                      <a:pPr fontAlgn="t"/>
                      <a:r>
                        <a:rPr lang="en-US">
                          <a:effectLst/>
                          <a:latin typeface="微软雅黑" panose="020B0503020204020204" pitchFamily="34" charset="-122"/>
                          <a:ea typeface="微软雅黑" panose="020B0503020204020204" pitchFamily="34" charset="-122"/>
                        </a:rPr>
                        <a:t>a * b </a:t>
                      </a:r>
                      <a:r>
                        <a:rPr lang="zh-CN" altLang="en-US">
                          <a:effectLst/>
                          <a:latin typeface="微软雅黑" panose="020B0503020204020204" pitchFamily="34" charset="-122"/>
                          <a:ea typeface="微软雅黑" panose="020B0503020204020204" pitchFamily="34" charset="-122"/>
                        </a:rPr>
                        <a:t>输出结果 </a:t>
                      </a:r>
                      <a:r>
                        <a:rPr lang="en-US" altLang="zh-CN">
                          <a:effectLst/>
                          <a:latin typeface="微软雅黑" panose="020B0503020204020204" pitchFamily="34" charset="-122"/>
                          <a:ea typeface="微软雅黑" panose="020B0503020204020204" pitchFamily="34" charset="-122"/>
                        </a:rPr>
                        <a:t>210</a:t>
                      </a:r>
                    </a:p>
                  </a:txBody>
                  <a:tcPr marL="47625" marR="47625" marT="66675" marB="66675"/>
                </a:tc>
                <a:extLst>
                  <a:ext uri="{0D108BD9-81ED-4DB2-BD59-A6C34878D82A}">
                    <a16:rowId xmlns:a16="http://schemas.microsoft.com/office/drawing/2014/main" xmlns="" val="788684871"/>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a:effectLst/>
                          <a:latin typeface="微软雅黑" panose="020B0503020204020204" pitchFamily="34" charset="-122"/>
                          <a:ea typeface="微软雅黑" panose="020B0503020204020204" pitchFamily="34" charset="-122"/>
                        </a:rPr>
                        <a:t>除 </a:t>
                      </a:r>
                      <a:r>
                        <a:rPr lang="en-US" altLang="zh-CN">
                          <a:effectLst/>
                          <a:latin typeface="微软雅黑" panose="020B0503020204020204" pitchFamily="34" charset="-122"/>
                          <a:ea typeface="微软雅黑" panose="020B0503020204020204" pitchFamily="34" charset="-122"/>
                        </a:rPr>
                        <a:t>- </a:t>
                      </a:r>
                      <a:r>
                        <a:rPr lang="en-US">
                          <a:effectLst/>
                          <a:latin typeface="微软雅黑" panose="020B0503020204020204" pitchFamily="34" charset="-122"/>
                          <a:ea typeface="微软雅黑" panose="020B0503020204020204" pitchFamily="34" charset="-122"/>
                        </a:rPr>
                        <a:t>x </a:t>
                      </a:r>
                      <a:r>
                        <a:rPr lang="zh-CN" altLang="en-US">
                          <a:effectLst/>
                          <a:latin typeface="微软雅黑" panose="020B0503020204020204" pitchFamily="34" charset="-122"/>
                          <a:ea typeface="微软雅黑" panose="020B0503020204020204" pitchFamily="34" charset="-122"/>
                        </a:rPr>
                        <a:t>除以 </a:t>
                      </a:r>
                      <a:r>
                        <a:rPr lang="en-US">
                          <a:effectLst/>
                          <a:latin typeface="微软雅黑" panose="020B0503020204020204" pitchFamily="34" charset="-122"/>
                          <a:ea typeface="微软雅黑" panose="020B0503020204020204" pitchFamily="34" charset="-122"/>
                        </a:rPr>
                        <a:t>y</a:t>
                      </a:r>
                    </a:p>
                  </a:txBody>
                  <a:tcPr marL="47625" marR="47625" marT="66675" marB="66675"/>
                </a:tc>
                <a:tc>
                  <a:txBody>
                    <a:bodyPr/>
                    <a:lstStyle/>
                    <a:p>
                      <a:pPr fontAlgn="t"/>
                      <a:r>
                        <a:rPr lang="en-US" dirty="0">
                          <a:effectLst/>
                          <a:latin typeface="微软雅黑" panose="020B0503020204020204" pitchFamily="34" charset="-122"/>
                          <a:ea typeface="微软雅黑" panose="020B0503020204020204" pitchFamily="34" charset="-122"/>
                        </a:rPr>
                        <a:t>b / a </a:t>
                      </a:r>
                      <a:r>
                        <a:rPr lang="zh-CN" altLang="en-US" dirty="0">
                          <a:effectLst/>
                          <a:latin typeface="微软雅黑" panose="020B0503020204020204" pitchFamily="34" charset="-122"/>
                          <a:ea typeface="微软雅黑" panose="020B0503020204020204" pitchFamily="34" charset="-122"/>
                        </a:rPr>
                        <a:t>输出结果 </a:t>
                      </a:r>
                      <a:r>
                        <a:rPr lang="en-US" altLang="zh-CN" dirty="0">
                          <a:effectLst/>
                          <a:latin typeface="微软雅黑" panose="020B0503020204020204" pitchFamily="34" charset="-122"/>
                          <a:ea typeface="微软雅黑" panose="020B0503020204020204" pitchFamily="34" charset="-122"/>
                        </a:rPr>
                        <a:t>2.1</a:t>
                      </a:r>
                    </a:p>
                  </a:txBody>
                  <a:tcPr marL="47625" marR="47625" marT="66675" marB="66675"/>
                </a:tc>
                <a:extLst>
                  <a:ext uri="{0D108BD9-81ED-4DB2-BD59-A6C34878D82A}">
                    <a16:rowId xmlns:a16="http://schemas.microsoft.com/office/drawing/2014/main" xmlns="" val="3321541623"/>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a:effectLst/>
                          <a:latin typeface="微软雅黑" panose="020B0503020204020204" pitchFamily="34" charset="-122"/>
                          <a:ea typeface="微软雅黑" panose="020B0503020204020204" pitchFamily="34" charset="-122"/>
                        </a:rPr>
                        <a:t>取模 </a:t>
                      </a:r>
                      <a:r>
                        <a:rPr lang="en-US" altLang="zh-CN">
                          <a:effectLst/>
                          <a:latin typeface="微软雅黑" panose="020B0503020204020204" pitchFamily="34" charset="-122"/>
                          <a:ea typeface="微软雅黑" panose="020B0503020204020204" pitchFamily="34" charset="-122"/>
                        </a:rPr>
                        <a:t>- </a:t>
                      </a:r>
                      <a:r>
                        <a:rPr lang="zh-CN" altLang="en-US">
                          <a:effectLst/>
                          <a:latin typeface="微软雅黑" panose="020B0503020204020204" pitchFamily="34" charset="-122"/>
                          <a:ea typeface="微软雅黑" panose="020B0503020204020204" pitchFamily="34" charset="-122"/>
                        </a:rPr>
                        <a:t>返回除法的余数</a:t>
                      </a:r>
                    </a:p>
                  </a:txBody>
                  <a:tcPr marL="47625" marR="47625" marT="66675" marB="66675"/>
                </a:tc>
                <a:tc>
                  <a:txBody>
                    <a:bodyPr/>
                    <a:lstStyle/>
                    <a:p>
                      <a:pPr fontAlgn="t"/>
                      <a:r>
                        <a:rPr lang="en-US">
                          <a:effectLst/>
                          <a:latin typeface="微软雅黑" panose="020B0503020204020204" pitchFamily="34" charset="-122"/>
                          <a:ea typeface="微软雅黑" panose="020B0503020204020204" pitchFamily="34" charset="-122"/>
                        </a:rPr>
                        <a:t>b % a </a:t>
                      </a:r>
                      <a:r>
                        <a:rPr lang="zh-CN" altLang="en-US">
                          <a:effectLst/>
                          <a:latin typeface="微软雅黑" panose="020B0503020204020204" pitchFamily="34" charset="-122"/>
                          <a:ea typeface="微软雅黑" panose="020B0503020204020204" pitchFamily="34" charset="-122"/>
                        </a:rPr>
                        <a:t>输出结果 </a:t>
                      </a:r>
                      <a:r>
                        <a:rPr lang="en-US" altLang="zh-CN">
                          <a:effectLst/>
                          <a:latin typeface="微软雅黑" panose="020B0503020204020204" pitchFamily="34" charset="-122"/>
                          <a:ea typeface="微软雅黑" panose="020B0503020204020204" pitchFamily="34" charset="-122"/>
                        </a:rPr>
                        <a:t>1</a:t>
                      </a:r>
                    </a:p>
                  </a:txBody>
                  <a:tcPr marL="47625" marR="47625" marT="66675" marB="66675"/>
                </a:tc>
                <a:extLst>
                  <a:ext uri="{0D108BD9-81ED-4DB2-BD59-A6C34878D82A}">
                    <a16:rowId xmlns:a16="http://schemas.microsoft.com/office/drawing/2014/main" xmlns="" val="2888354785"/>
                  </a:ext>
                </a:extLst>
              </a:tr>
              <a:tr h="370840">
                <a:tc>
                  <a:txBody>
                    <a:bodyPr/>
                    <a:lstStyle/>
                    <a:p>
                      <a:pPr algn="ctr" fontAlgn="t"/>
                      <a:r>
                        <a:rPr lang="zh-CN" altLang="en-US"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a:effectLst/>
                          <a:latin typeface="微软雅黑" panose="020B0503020204020204" pitchFamily="34" charset="-122"/>
                          <a:ea typeface="微软雅黑" panose="020B0503020204020204" pitchFamily="34" charset="-122"/>
                        </a:rPr>
                        <a:t>幂 </a:t>
                      </a:r>
                      <a:r>
                        <a:rPr lang="en-US" altLang="zh-CN">
                          <a:effectLst/>
                          <a:latin typeface="微软雅黑" panose="020B0503020204020204" pitchFamily="34" charset="-122"/>
                          <a:ea typeface="微软雅黑" panose="020B0503020204020204" pitchFamily="34" charset="-122"/>
                        </a:rPr>
                        <a:t>- </a:t>
                      </a:r>
                      <a:r>
                        <a:rPr lang="zh-CN" altLang="en-US">
                          <a:effectLst/>
                          <a:latin typeface="微软雅黑" panose="020B0503020204020204" pitchFamily="34" charset="-122"/>
                          <a:ea typeface="微软雅黑" panose="020B0503020204020204" pitchFamily="34" charset="-122"/>
                        </a:rPr>
                        <a:t>返回</a:t>
                      </a:r>
                      <a:r>
                        <a:rPr lang="en-US" altLang="zh-CN">
                          <a:effectLst/>
                          <a:latin typeface="微软雅黑" panose="020B0503020204020204" pitchFamily="34" charset="-122"/>
                          <a:ea typeface="微软雅黑" panose="020B0503020204020204" pitchFamily="34" charset="-122"/>
                        </a:rPr>
                        <a:t>x</a:t>
                      </a:r>
                      <a:r>
                        <a:rPr lang="zh-CN" altLang="en-US">
                          <a:effectLst/>
                          <a:latin typeface="微软雅黑" panose="020B0503020204020204" pitchFamily="34" charset="-122"/>
                          <a:ea typeface="微软雅黑" panose="020B0503020204020204" pitchFamily="34" charset="-122"/>
                        </a:rPr>
                        <a:t>的</a:t>
                      </a:r>
                      <a:r>
                        <a:rPr lang="en-US" altLang="zh-CN">
                          <a:effectLst/>
                          <a:latin typeface="微软雅黑" panose="020B0503020204020204" pitchFamily="34" charset="-122"/>
                          <a:ea typeface="微软雅黑" panose="020B0503020204020204" pitchFamily="34" charset="-122"/>
                        </a:rPr>
                        <a:t>y</a:t>
                      </a:r>
                      <a:r>
                        <a:rPr lang="zh-CN" altLang="en-US">
                          <a:effectLst/>
                          <a:latin typeface="微软雅黑" panose="020B0503020204020204" pitchFamily="34" charset="-122"/>
                          <a:ea typeface="微软雅黑" panose="020B0503020204020204" pitchFamily="34" charset="-122"/>
                        </a:rPr>
                        <a:t>次幂</a:t>
                      </a:r>
                    </a:p>
                  </a:txBody>
                  <a:tcPr marL="47625" marR="47625" marT="66675" marB="66675"/>
                </a:tc>
                <a:tc>
                  <a:txBody>
                    <a:bodyPr/>
                    <a:lstStyle/>
                    <a:p>
                      <a:pPr fontAlgn="t"/>
                      <a:r>
                        <a:rPr lang="en-US" altLang="zh-CN" dirty="0" smtClean="0">
                          <a:effectLst/>
                          <a:latin typeface="微软雅黑" panose="020B0503020204020204" pitchFamily="34" charset="-122"/>
                          <a:ea typeface="微软雅黑" panose="020B0503020204020204" pitchFamily="34" charset="-122"/>
                        </a:rPr>
                        <a:t>a</a:t>
                      </a:r>
                      <a:r>
                        <a:rPr lang="en-US" dirty="0" smtClean="0">
                          <a:effectLst/>
                          <a:latin typeface="微软雅黑" panose="020B0503020204020204" pitchFamily="34" charset="-122"/>
                          <a:ea typeface="微软雅黑" panose="020B0503020204020204" pitchFamily="34" charset="-122"/>
                        </a:rPr>
                        <a:t> ** b </a:t>
                      </a:r>
                      <a:r>
                        <a:rPr lang="zh-CN" altLang="en-US" dirty="0">
                          <a:effectLst/>
                          <a:latin typeface="微软雅黑" panose="020B0503020204020204" pitchFamily="34" charset="-122"/>
                          <a:ea typeface="微软雅黑" panose="020B0503020204020204" pitchFamily="34" charset="-122"/>
                        </a:rPr>
                        <a:t>为</a:t>
                      </a:r>
                      <a:r>
                        <a:rPr lang="en-US" altLang="zh-CN" dirty="0">
                          <a:effectLst/>
                          <a:latin typeface="微软雅黑" panose="020B0503020204020204" pitchFamily="34" charset="-122"/>
                          <a:ea typeface="微软雅黑" panose="020B0503020204020204" pitchFamily="34" charset="-122"/>
                        </a:rPr>
                        <a:t>10</a:t>
                      </a:r>
                      <a:r>
                        <a:rPr lang="zh-CN" altLang="en-US" dirty="0">
                          <a:effectLst/>
                          <a:latin typeface="微软雅黑" panose="020B0503020204020204" pitchFamily="34" charset="-122"/>
                          <a:ea typeface="微软雅黑" panose="020B0503020204020204" pitchFamily="34" charset="-122"/>
                        </a:rPr>
                        <a:t>的</a:t>
                      </a:r>
                      <a:r>
                        <a:rPr lang="en-US" altLang="zh-CN" dirty="0">
                          <a:effectLst/>
                          <a:latin typeface="微软雅黑" panose="020B0503020204020204" pitchFamily="34" charset="-122"/>
                          <a:ea typeface="微软雅黑" panose="020B0503020204020204" pitchFamily="34" charset="-122"/>
                        </a:rPr>
                        <a:t>21</a:t>
                      </a:r>
                      <a:r>
                        <a:rPr lang="zh-CN" altLang="en-US" dirty="0">
                          <a:effectLst/>
                          <a:latin typeface="微软雅黑" panose="020B0503020204020204" pitchFamily="34" charset="-122"/>
                          <a:ea typeface="微软雅黑" panose="020B0503020204020204" pitchFamily="34" charset="-122"/>
                        </a:rPr>
                        <a:t>次方</a:t>
                      </a:r>
                    </a:p>
                  </a:txBody>
                  <a:tcPr marL="47625" marR="47625" marT="66675" marB="66675"/>
                </a:tc>
                <a:extLst>
                  <a:ext uri="{0D108BD9-81ED-4DB2-BD59-A6C34878D82A}">
                    <a16:rowId xmlns:a16="http://schemas.microsoft.com/office/drawing/2014/main" xmlns="" val="2840953532"/>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a:effectLst/>
                          <a:latin typeface="微软雅黑" panose="020B0503020204020204" pitchFamily="34" charset="-122"/>
                          <a:ea typeface="微软雅黑" panose="020B0503020204020204" pitchFamily="34" charset="-122"/>
                        </a:rPr>
                        <a:t>取整除 </a:t>
                      </a:r>
                      <a:r>
                        <a:rPr lang="en-US" altLang="zh-CN">
                          <a:effectLst/>
                          <a:latin typeface="微软雅黑" panose="020B0503020204020204" pitchFamily="34" charset="-122"/>
                          <a:ea typeface="微软雅黑" panose="020B0503020204020204" pitchFamily="34" charset="-122"/>
                        </a:rPr>
                        <a:t>- </a:t>
                      </a:r>
                      <a:r>
                        <a:rPr lang="zh-CN" altLang="en-US">
                          <a:effectLst/>
                          <a:latin typeface="微软雅黑" panose="020B0503020204020204" pitchFamily="34" charset="-122"/>
                          <a:ea typeface="微软雅黑" panose="020B0503020204020204" pitchFamily="34" charset="-122"/>
                        </a:rPr>
                        <a:t>向下取接近除数的整数</a:t>
                      </a:r>
                    </a:p>
                  </a:txBody>
                  <a:tcPr marL="47625" marR="47625" marT="66675" marB="66675"/>
                </a:tc>
                <a:tc>
                  <a:txBody>
                    <a:bodyPr/>
                    <a:lstStyle/>
                    <a:p>
                      <a:pPr fontAlgn="t"/>
                      <a:r>
                        <a:rPr lang="en-US" altLang="zh-CN" dirty="0" smtClean="0">
                          <a:solidFill>
                            <a:schemeClr val="tx1"/>
                          </a:solidFill>
                          <a:effectLst/>
                          <a:latin typeface="微软雅黑" panose="020B0503020204020204" pitchFamily="34" charset="-122"/>
                          <a:ea typeface="微软雅黑" panose="020B0503020204020204" pitchFamily="34" charset="-122"/>
                        </a:rPr>
                        <a:t>9 // 2 </a:t>
                      </a:r>
                      <a:r>
                        <a:rPr lang="zh-CN" altLang="en-US" dirty="0" smtClean="0">
                          <a:solidFill>
                            <a:schemeClr val="tx1"/>
                          </a:solidFill>
                          <a:effectLst/>
                          <a:latin typeface="微软雅黑" panose="020B0503020204020204" pitchFamily="34" charset="-122"/>
                          <a:ea typeface="微软雅黑" panose="020B0503020204020204" pitchFamily="34" charset="-122"/>
                        </a:rPr>
                        <a:t>的结果是 </a:t>
                      </a:r>
                      <a:r>
                        <a:rPr lang="en-US" altLang="zh-CN" dirty="0" smtClean="0">
                          <a:solidFill>
                            <a:schemeClr val="tx1"/>
                          </a:solidFill>
                          <a:effectLst/>
                          <a:latin typeface="微软雅黑" panose="020B0503020204020204" pitchFamily="34" charset="-122"/>
                          <a:ea typeface="微软雅黑" panose="020B0503020204020204" pitchFamily="34" charset="-122"/>
                        </a:rPr>
                        <a:t>4</a:t>
                      </a:r>
                    </a:p>
                    <a:p>
                      <a:pPr fontAlgn="t"/>
                      <a:r>
                        <a:rPr lang="en-US" altLang="zh-CN" dirty="0" smtClean="0">
                          <a:solidFill>
                            <a:schemeClr val="tx1"/>
                          </a:solidFill>
                          <a:effectLst/>
                          <a:latin typeface="微软雅黑" panose="020B0503020204020204" pitchFamily="34" charset="-122"/>
                          <a:ea typeface="微软雅黑" panose="020B0503020204020204" pitchFamily="34" charset="-122"/>
                        </a:rPr>
                        <a:t>-9 // 2 </a:t>
                      </a:r>
                      <a:r>
                        <a:rPr lang="zh-CN" altLang="en-US" dirty="0" smtClean="0">
                          <a:solidFill>
                            <a:schemeClr val="tx1"/>
                          </a:solidFill>
                          <a:effectLst/>
                          <a:latin typeface="微软雅黑" panose="020B0503020204020204" pitchFamily="34" charset="-122"/>
                          <a:ea typeface="微软雅黑" panose="020B0503020204020204" pitchFamily="34" charset="-122"/>
                        </a:rPr>
                        <a:t>的结果是 </a:t>
                      </a:r>
                      <a:r>
                        <a:rPr lang="en-US" altLang="zh-CN" dirty="0" smtClean="0">
                          <a:solidFill>
                            <a:schemeClr val="tx1"/>
                          </a:solidFill>
                          <a:effectLst/>
                          <a:latin typeface="微软雅黑" panose="020B0503020204020204" pitchFamily="34" charset="-122"/>
                          <a:ea typeface="微软雅黑" panose="020B0503020204020204" pitchFamily="34" charset="-122"/>
                        </a:rPr>
                        <a:t>-</a:t>
                      </a:r>
                      <a:r>
                        <a:rPr lang="en-US" altLang="zh-CN" dirty="0">
                          <a:solidFill>
                            <a:schemeClr val="tx1"/>
                          </a:solidFill>
                          <a:effectLst/>
                          <a:latin typeface="微软雅黑" panose="020B0503020204020204" pitchFamily="34" charset="-122"/>
                          <a:ea typeface="微软雅黑" panose="020B0503020204020204" pitchFamily="34" charset="-122"/>
                        </a:rPr>
                        <a:t>5</a:t>
                      </a:r>
                      <a:endParaRPr lang="zh-CN" altLang="en-US" dirty="0">
                        <a:solidFill>
                          <a:schemeClr val="tx1"/>
                        </a:solidFill>
                        <a:effectLst/>
                        <a:latin typeface="微软雅黑" panose="020B0503020204020204" pitchFamily="34" charset="-122"/>
                        <a:ea typeface="微软雅黑" panose="020B0503020204020204" pitchFamily="34" charset="-122"/>
                      </a:endParaRPr>
                    </a:p>
                  </a:txBody>
                  <a:tcPr marL="47625" marR="47625" marT="66675" marB="66675"/>
                </a:tc>
                <a:extLst>
                  <a:ext uri="{0D108BD9-81ED-4DB2-BD59-A6C34878D82A}">
                    <a16:rowId xmlns:a16="http://schemas.microsoft.com/office/drawing/2014/main" xmlns="" val="3142906472"/>
                  </a:ext>
                </a:extLst>
              </a:tr>
            </a:tbl>
          </a:graphicData>
        </a:graphic>
      </p:graphicFrame>
      <p:sp>
        <p:nvSpPr>
          <p:cNvPr id="8" name="Rectangle 2"/>
          <p:cNvSpPr>
            <a:spLocks noChangeArrowheads="1"/>
          </p:cNvSpPr>
          <p:nvPr/>
        </p:nvSpPr>
        <p:spPr bwMode="auto">
          <a:xfrm>
            <a:off x="1380748" y="1980238"/>
            <a:ext cx="5435688" cy="550414"/>
          </a:xfrm>
          <a:prstGeom prst="rect">
            <a:avLst/>
          </a:prstGeom>
          <a:noFill/>
          <a:ln>
            <a:noFill/>
          </a:ln>
          <a:effec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zh-CN" altLang="en-US" sz="2400" dirty="0">
                <a:solidFill>
                  <a:srgbClr val="CC0099"/>
                </a:solidFill>
                <a:latin typeface="微软雅黑" panose="020B0503020204020204" pitchFamily="34" charset="-122"/>
                <a:ea typeface="微软雅黑" panose="020B0503020204020204" pitchFamily="34" charset="-122"/>
              </a:rPr>
              <a:t>以下假设变量</a:t>
            </a:r>
            <a:r>
              <a:rPr lang="en-US" altLang="zh-CN" sz="2400" dirty="0">
                <a:solidFill>
                  <a:srgbClr val="CC0099"/>
                </a:solidFill>
                <a:latin typeface="微软雅黑" panose="020B0503020204020204" pitchFamily="34" charset="-122"/>
                <a:ea typeface="微软雅黑" panose="020B0503020204020204" pitchFamily="34" charset="-122"/>
              </a:rPr>
              <a:t>a</a:t>
            </a:r>
            <a:r>
              <a:rPr lang="zh-CN" altLang="en-US" sz="2400" dirty="0">
                <a:solidFill>
                  <a:srgbClr val="CC0099"/>
                </a:solidFill>
                <a:latin typeface="微软雅黑" panose="020B0503020204020204" pitchFamily="34" charset="-122"/>
                <a:ea typeface="微软雅黑" panose="020B0503020204020204" pitchFamily="34" charset="-122"/>
              </a:rPr>
              <a:t>为</a:t>
            </a:r>
            <a:r>
              <a:rPr lang="en-US" altLang="zh-CN" sz="2400" dirty="0">
                <a:solidFill>
                  <a:srgbClr val="CC0099"/>
                </a:solidFill>
                <a:latin typeface="微软雅黑" panose="020B0503020204020204" pitchFamily="34" charset="-122"/>
                <a:ea typeface="微软雅黑" panose="020B0503020204020204" pitchFamily="34" charset="-122"/>
              </a:rPr>
              <a:t>10</a:t>
            </a:r>
            <a:r>
              <a:rPr lang="zh-CN" altLang="en-US" sz="2400" dirty="0">
                <a:solidFill>
                  <a:srgbClr val="CC0099"/>
                </a:solidFill>
                <a:latin typeface="微软雅黑" panose="020B0503020204020204" pitchFamily="34" charset="-122"/>
                <a:ea typeface="微软雅黑" panose="020B0503020204020204" pitchFamily="34" charset="-122"/>
              </a:rPr>
              <a:t>，变量</a:t>
            </a:r>
            <a:r>
              <a:rPr lang="en-US" altLang="zh-CN" sz="2400" dirty="0">
                <a:solidFill>
                  <a:srgbClr val="CC0099"/>
                </a:solidFill>
                <a:latin typeface="微软雅黑" panose="020B0503020204020204" pitchFamily="34" charset="-122"/>
                <a:ea typeface="微软雅黑" panose="020B0503020204020204" pitchFamily="34" charset="-122"/>
              </a:rPr>
              <a:t>b</a:t>
            </a:r>
            <a:r>
              <a:rPr lang="zh-CN" altLang="en-US" sz="2400" dirty="0">
                <a:solidFill>
                  <a:srgbClr val="CC0099"/>
                </a:solidFill>
                <a:latin typeface="微软雅黑" panose="020B0503020204020204" pitchFamily="34" charset="-122"/>
                <a:ea typeface="微软雅黑" panose="020B0503020204020204" pitchFamily="34" charset="-122"/>
              </a:rPr>
              <a:t>为</a:t>
            </a:r>
            <a:r>
              <a:rPr lang="en-US" altLang="zh-CN" sz="2400" dirty="0" smtClean="0">
                <a:solidFill>
                  <a:srgbClr val="CC0099"/>
                </a:solidFill>
                <a:latin typeface="微软雅黑" panose="020B0503020204020204" pitchFamily="34" charset="-122"/>
                <a:ea typeface="微软雅黑" panose="020B0503020204020204" pitchFamily="34" charset="-122"/>
              </a:rPr>
              <a:t>21</a:t>
            </a:r>
            <a:r>
              <a:rPr lang="zh-CN" altLang="en-US" sz="2400" dirty="0" smtClean="0">
                <a:solidFill>
                  <a:srgbClr val="CC0099"/>
                </a:solidFill>
                <a:latin typeface="微软雅黑" panose="020B0503020204020204" pitchFamily="34" charset="-122"/>
                <a:ea typeface="微软雅黑" panose="020B0503020204020204" pitchFamily="34" charset="-122"/>
              </a:rPr>
              <a:t>：</a:t>
            </a:r>
            <a:endParaRPr lang="en-US" altLang="zh-CN" sz="2400" noProof="1">
              <a:solidFill>
                <a:srgbClr val="CC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345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运算符和表达式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
        <p:nvSpPr>
          <p:cNvPr id="32" name="矩形 31"/>
          <p:cNvSpPr/>
          <p:nvPr/>
        </p:nvSpPr>
        <p:spPr>
          <a:xfrm>
            <a:off x="1208817" y="1370275"/>
            <a:ext cx="5343035" cy="581762"/>
          </a:xfrm>
          <a:prstGeom prst="rect">
            <a:avLst/>
          </a:prstGeom>
        </p:spPr>
        <p:txBody>
          <a:bodyPr wrap="square">
            <a:spAutoFit/>
          </a:bodyPr>
          <a:lstStyle/>
          <a:p>
            <a:pPr>
              <a:lnSpc>
                <a:spcPct val="125000"/>
              </a:lnSpc>
            </a:pP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比较运算符</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1380748" y="1980238"/>
            <a:ext cx="5188689" cy="550414"/>
          </a:xfrm>
          <a:prstGeom prst="rect">
            <a:avLst/>
          </a:prstGeom>
          <a:noFill/>
          <a:ln>
            <a:noFill/>
          </a:ln>
          <a:effec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zh-CN" altLang="en-US" sz="2400" dirty="0">
                <a:solidFill>
                  <a:srgbClr val="CC0099"/>
                </a:solidFill>
                <a:latin typeface="微软雅黑" panose="020B0503020204020204" pitchFamily="34" charset="-122"/>
                <a:ea typeface="微软雅黑" panose="020B0503020204020204" pitchFamily="34" charset="-122"/>
              </a:rPr>
              <a:t>以下假设变量</a:t>
            </a:r>
            <a:r>
              <a:rPr lang="en-US" altLang="zh-CN" sz="2400" dirty="0">
                <a:solidFill>
                  <a:srgbClr val="CC0099"/>
                </a:solidFill>
                <a:latin typeface="微软雅黑" panose="020B0503020204020204" pitchFamily="34" charset="-122"/>
                <a:ea typeface="微软雅黑" panose="020B0503020204020204" pitchFamily="34" charset="-122"/>
              </a:rPr>
              <a:t>a</a:t>
            </a:r>
            <a:r>
              <a:rPr lang="zh-CN" altLang="en-US" sz="2400" dirty="0">
                <a:solidFill>
                  <a:srgbClr val="CC0099"/>
                </a:solidFill>
                <a:latin typeface="微软雅黑" panose="020B0503020204020204" pitchFamily="34" charset="-122"/>
                <a:ea typeface="微软雅黑" panose="020B0503020204020204" pitchFamily="34" charset="-122"/>
              </a:rPr>
              <a:t>为</a:t>
            </a:r>
            <a:r>
              <a:rPr lang="en-US" altLang="zh-CN" sz="2400" dirty="0">
                <a:solidFill>
                  <a:srgbClr val="CC0099"/>
                </a:solidFill>
                <a:latin typeface="微软雅黑" panose="020B0503020204020204" pitchFamily="34" charset="-122"/>
                <a:ea typeface="微软雅黑" panose="020B0503020204020204" pitchFamily="34" charset="-122"/>
              </a:rPr>
              <a:t>10</a:t>
            </a:r>
            <a:r>
              <a:rPr lang="zh-CN" altLang="en-US" sz="2400" dirty="0">
                <a:solidFill>
                  <a:srgbClr val="CC0099"/>
                </a:solidFill>
                <a:latin typeface="微软雅黑" panose="020B0503020204020204" pitchFamily="34" charset="-122"/>
                <a:ea typeface="微软雅黑" panose="020B0503020204020204" pitchFamily="34" charset="-122"/>
              </a:rPr>
              <a:t>，变量</a:t>
            </a:r>
            <a:r>
              <a:rPr lang="en-US" altLang="zh-CN" sz="2400" dirty="0">
                <a:solidFill>
                  <a:srgbClr val="CC0099"/>
                </a:solidFill>
                <a:latin typeface="微软雅黑" panose="020B0503020204020204" pitchFamily="34" charset="-122"/>
                <a:ea typeface="微软雅黑" panose="020B0503020204020204" pitchFamily="34" charset="-122"/>
              </a:rPr>
              <a:t>b</a:t>
            </a:r>
            <a:r>
              <a:rPr lang="zh-CN" altLang="en-US" sz="2400" dirty="0">
                <a:solidFill>
                  <a:srgbClr val="CC0099"/>
                </a:solidFill>
                <a:latin typeface="微软雅黑" panose="020B0503020204020204" pitchFamily="34" charset="-122"/>
                <a:ea typeface="微软雅黑" panose="020B0503020204020204" pitchFamily="34" charset="-122"/>
              </a:rPr>
              <a:t>为</a:t>
            </a:r>
            <a:r>
              <a:rPr lang="en-US" altLang="zh-CN" sz="2400" dirty="0" smtClean="0">
                <a:solidFill>
                  <a:srgbClr val="CC0099"/>
                </a:solidFill>
                <a:latin typeface="微软雅黑" panose="020B0503020204020204" pitchFamily="34" charset="-122"/>
                <a:ea typeface="微软雅黑" panose="020B0503020204020204" pitchFamily="34" charset="-122"/>
              </a:rPr>
              <a:t>20</a:t>
            </a:r>
            <a:r>
              <a:rPr lang="zh-CN" altLang="en-US" sz="2400" dirty="0" smtClean="0">
                <a:solidFill>
                  <a:srgbClr val="CC0099"/>
                </a:solidFill>
                <a:latin typeface="微软雅黑" panose="020B0503020204020204" pitchFamily="34" charset="-122"/>
                <a:ea typeface="微软雅黑" panose="020B0503020204020204" pitchFamily="34" charset="-122"/>
              </a:rPr>
              <a:t>：</a:t>
            </a:r>
            <a:endParaRPr lang="en-US" altLang="zh-CN" sz="2400" noProof="1">
              <a:solidFill>
                <a:srgbClr val="CC0099"/>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479735362"/>
              </p:ext>
            </p:extLst>
          </p:nvPr>
        </p:nvGraphicFramePr>
        <p:xfrm>
          <a:off x="1350963" y="2439965"/>
          <a:ext cx="9864727" cy="3091180"/>
        </p:xfrm>
        <a:graphic>
          <a:graphicData uri="http://schemas.openxmlformats.org/drawingml/2006/table">
            <a:tbl>
              <a:tblPr firstRow="1" bandRow="1">
                <a:tableStyleId>{5C22544A-7EE6-4342-B048-85BDC9FD1C3A}</a:tableStyleId>
              </a:tblPr>
              <a:tblGrid>
                <a:gridCol w="977900">
                  <a:extLst>
                    <a:ext uri="{9D8B030D-6E8A-4147-A177-3AD203B41FA5}">
                      <a16:colId xmlns:a16="http://schemas.microsoft.com/office/drawing/2014/main" xmlns="" val="4162106448"/>
                    </a:ext>
                  </a:extLst>
                </a:gridCol>
                <a:gridCol w="5598585">
                  <a:extLst>
                    <a:ext uri="{9D8B030D-6E8A-4147-A177-3AD203B41FA5}">
                      <a16:colId xmlns:a16="http://schemas.microsoft.com/office/drawing/2014/main" xmlns="" val="4211218722"/>
                    </a:ext>
                  </a:extLst>
                </a:gridCol>
                <a:gridCol w="3288242">
                  <a:extLst>
                    <a:ext uri="{9D8B030D-6E8A-4147-A177-3AD203B41FA5}">
                      <a16:colId xmlns:a16="http://schemas.microsoft.com/office/drawing/2014/main" xmlns="" val="3973898121"/>
                    </a:ext>
                  </a:extLst>
                </a:gridCol>
              </a:tblGrid>
              <a:tr h="370840">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运算符</a:t>
                      </a:r>
                    </a:p>
                  </a:txBody>
                  <a:tcPr marL="28575" marR="28575" marT="28575" marB="28575"/>
                </a:tc>
                <a:tc>
                  <a:txBody>
                    <a:bodyPr/>
                    <a:lstStyle/>
                    <a:p>
                      <a:pPr algn="ctr" fontAlgn="t"/>
                      <a:r>
                        <a:rPr lang="zh-CN" altLang="en-US">
                          <a:solidFill>
                            <a:srgbClr val="FFFFFF"/>
                          </a:solidFill>
                          <a:effectLst/>
                          <a:latin typeface="微软雅黑" panose="020B0503020204020204" pitchFamily="34" charset="-122"/>
                          <a:ea typeface="微软雅黑" panose="020B0503020204020204" pitchFamily="34" charset="-122"/>
                        </a:rPr>
                        <a:t>描述</a:t>
                      </a:r>
                    </a:p>
                  </a:txBody>
                  <a:tcPr marL="28575" marR="28575" marT="28575" marB="28575"/>
                </a:tc>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实例</a:t>
                      </a:r>
                    </a:p>
                  </a:txBody>
                  <a:tcPr marL="28575" marR="28575" marT="28575" marB="28575"/>
                </a:tc>
                <a:extLst>
                  <a:ext uri="{0D108BD9-81ED-4DB2-BD59-A6C34878D82A}">
                    <a16:rowId xmlns:a16="http://schemas.microsoft.com/office/drawing/2014/main" xmlns="" val="468480565"/>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a:effectLst/>
                          <a:latin typeface="微软雅黑" panose="020B0503020204020204" pitchFamily="34" charset="-122"/>
                          <a:ea typeface="微软雅黑" panose="020B0503020204020204" pitchFamily="34" charset="-122"/>
                        </a:rPr>
                        <a:t>等于 </a:t>
                      </a:r>
                      <a:r>
                        <a:rPr lang="en-US" altLang="zh-CN">
                          <a:effectLst/>
                          <a:latin typeface="微软雅黑" panose="020B0503020204020204" pitchFamily="34" charset="-122"/>
                          <a:ea typeface="微软雅黑" panose="020B0503020204020204" pitchFamily="34" charset="-122"/>
                        </a:rPr>
                        <a:t>- </a:t>
                      </a:r>
                      <a:r>
                        <a:rPr lang="zh-CN" altLang="en-US">
                          <a:effectLst/>
                          <a:latin typeface="微软雅黑" panose="020B0503020204020204" pitchFamily="34" charset="-122"/>
                          <a:ea typeface="微软雅黑" panose="020B0503020204020204" pitchFamily="34" charset="-122"/>
                        </a:rPr>
                        <a:t>比较对象是否相等</a:t>
                      </a:r>
                    </a:p>
                  </a:txBody>
                  <a:tcPr marL="47625" marR="47625" marT="66675" marB="66675"/>
                </a:tc>
                <a:tc>
                  <a:txBody>
                    <a:bodyPr/>
                    <a:lstStyle/>
                    <a:p>
                      <a:pPr fontAlgn="t"/>
                      <a:r>
                        <a:rPr lang="en-US" dirty="0">
                          <a:effectLst/>
                          <a:latin typeface="微软雅黑" panose="020B0503020204020204" pitchFamily="34" charset="-122"/>
                          <a:ea typeface="微软雅黑" panose="020B0503020204020204" pitchFamily="34" charset="-122"/>
                        </a:rPr>
                        <a:t>(a == b) </a:t>
                      </a:r>
                      <a:r>
                        <a:rPr lang="zh-CN" altLang="en-US" dirty="0">
                          <a:effectLst/>
                          <a:latin typeface="微软雅黑" panose="020B0503020204020204" pitchFamily="34" charset="-122"/>
                          <a:ea typeface="微软雅黑" panose="020B0503020204020204" pitchFamily="34" charset="-122"/>
                        </a:rPr>
                        <a:t>返回 </a:t>
                      </a:r>
                      <a:r>
                        <a:rPr lang="en-US" dirty="0" smtClean="0">
                          <a:effectLst/>
                          <a:latin typeface="微软雅黑" panose="020B0503020204020204" pitchFamily="34" charset="-122"/>
                          <a:ea typeface="微软雅黑" panose="020B0503020204020204" pitchFamily="34" charset="-122"/>
                        </a:rPr>
                        <a:t>False</a:t>
                      </a:r>
                      <a:endParaRPr lang="en-US" dirty="0">
                        <a:effectLst/>
                        <a:latin typeface="微软雅黑" panose="020B0503020204020204" pitchFamily="34" charset="-122"/>
                        <a:ea typeface="微软雅黑" panose="020B0503020204020204" pitchFamily="34" charset="-122"/>
                      </a:endParaRPr>
                    </a:p>
                  </a:txBody>
                  <a:tcPr marL="47625" marR="47625" marT="66675" marB="66675"/>
                </a:tc>
                <a:extLst>
                  <a:ext uri="{0D108BD9-81ED-4DB2-BD59-A6C34878D82A}">
                    <a16:rowId xmlns:a16="http://schemas.microsoft.com/office/drawing/2014/main" xmlns="" val="2377352653"/>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dirty="0">
                          <a:effectLst/>
                          <a:latin typeface="微软雅黑" panose="020B0503020204020204" pitchFamily="34" charset="-122"/>
                          <a:ea typeface="微软雅黑" panose="020B0503020204020204" pitchFamily="34" charset="-122"/>
                        </a:rPr>
                        <a:t>不等于 </a:t>
                      </a:r>
                      <a:r>
                        <a:rPr lang="en-US" altLang="zh-CN" dirty="0">
                          <a:effectLst/>
                          <a:latin typeface="微软雅黑" panose="020B0503020204020204" pitchFamily="34" charset="-122"/>
                          <a:ea typeface="微软雅黑" panose="020B0503020204020204" pitchFamily="34" charset="-122"/>
                        </a:rPr>
                        <a:t>- </a:t>
                      </a:r>
                      <a:r>
                        <a:rPr lang="zh-CN" altLang="en-US" dirty="0">
                          <a:effectLst/>
                          <a:latin typeface="微软雅黑" panose="020B0503020204020204" pitchFamily="34" charset="-122"/>
                          <a:ea typeface="微软雅黑" panose="020B0503020204020204" pitchFamily="34" charset="-122"/>
                        </a:rPr>
                        <a:t>比较两个对象是否不相等</a:t>
                      </a:r>
                    </a:p>
                  </a:txBody>
                  <a:tcPr marL="47625" marR="47625" marT="66675" marB="66675"/>
                </a:tc>
                <a:tc>
                  <a:txBody>
                    <a:bodyPr/>
                    <a:lstStyle/>
                    <a:p>
                      <a:pPr fontAlgn="t"/>
                      <a:r>
                        <a:rPr lang="en-US" dirty="0">
                          <a:effectLst/>
                          <a:latin typeface="微软雅黑" panose="020B0503020204020204" pitchFamily="34" charset="-122"/>
                          <a:ea typeface="微软雅黑" panose="020B0503020204020204" pitchFamily="34" charset="-122"/>
                        </a:rPr>
                        <a:t>(a != b) </a:t>
                      </a:r>
                      <a:r>
                        <a:rPr lang="zh-CN" altLang="en-US" dirty="0">
                          <a:effectLst/>
                          <a:latin typeface="微软雅黑" panose="020B0503020204020204" pitchFamily="34" charset="-122"/>
                          <a:ea typeface="微软雅黑" panose="020B0503020204020204" pitchFamily="34" charset="-122"/>
                        </a:rPr>
                        <a:t>返回 </a:t>
                      </a:r>
                      <a:r>
                        <a:rPr lang="en-US" dirty="0" smtClean="0">
                          <a:effectLst/>
                          <a:latin typeface="微软雅黑" panose="020B0503020204020204" pitchFamily="34" charset="-122"/>
                          <a:ea typeface="微软雅黑" panose="020B0503020204020204" pitchFamily="34" charset="-122"/>
                        </a:rPr>
                        <a:t>True</a:t>
                      </a:r>
                      <a:endParaRPr lang="en-US" dirty="0">
                        <a:effectLst/>
                        <a:latin typeface="微软雅黑" panose="020B0503020204020204" pitchFamily="34" charset="-122"/>
                        <a:ea typeface="微软雅黑" panose="020B0503020204020204" pitchFamily="34" charset="-122"/>
                      </a:endParaRPr>
                    </a:p>
                  </a:txBody>
                  <a:tcPr marL="47625" marR="47625" marT="66675" marB="66675"/>
                </a:tc>
                <a:extLst>
                  <a:ext uri="{0D108BD9-81ED-4DB2-BD59-A6C34878D82A}">
                    <a16:rowId xmlns:a16="http://schemas.microsoft.com/office/drawing/2014/main" xmlns="" val="2701880468"/>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&gt;</a:t>
                      </a:r>
                    </a:p>
                  </a:txBody>
                  <a:tcPr marL="47625" marR="47625" marT="66675" marB="66675"/>
                </a:tc>
                <a:tc>
                  <a:txBody>
                    <a:bodyPr/>
                    <a:lstStyle/>
                    <a:p>
                      <a:pPr fontAlgn="t"/>
                      <a:r>
                        <a:rPr lang="zh-CN" altLang="en-US" dirty="0">
                          <a:effectLst/>
                          <a:latin typeface="微软雅黑" panose="020B0503020204020204" pitchFamily="34" charset="-122"/>
                          <a:ea typeface="微软雅黑" panose="020B0503020204020204" pitchFamily="34" charset="-122"/>
                        </a:rPr>
                        <a:t>大于 </a:t>
                      </a:r>
                      <a:r>
                        <a:rPr lang="en-US" altLang="zh-CN" dirty="0">
                          <a:effectLst/>
                          <a:latin typeface="微软雅黑" panose="020B0503020204020204" pitchFamily="34" charset="-122"/>
                          <a:ea typeface="微软雅黑" panose="020B0503020204020204" pitchFamily="34" charset="-122"/>
                        </a:rPr>
                        <a:t>- </a:t>
                      </a:r>
                      <a:r>
                        <a:rPr lang="zh-CN" altLang="en-US" dirty="0">
                          <a:effectLst/>
                          <a:latin typeface="微软雅黑" panose="020B0503020204020204" pitchFamily="34" charset="-122"/>
                          <a:ea typeface="微软雅黑" panose="020B0503020204020204" pitchFamily="34" charset="-122"/>
                        </a:rPr>
                        <a:t>返回</a:t>
                      </a:r>
                      <a:r>
                        <a:rPr lang="en-US" dirty="0">
                          <a:effectLst/>
                          <a:latin typeface="微软雅黑" panose="020B0503020204020204" pitchFamily="34" charset="-122"/>
                          <a:ea typeface="微软雅黑" panose="020B0503020204020204" pitchFamily="34" charset="-122"/>
                        </a:rPr>
                        <a:t>x</a:t>
                      </a:r>
                      <a:r>
                        <a:rPr lang="zh-CN" altLang="en-US" dirty="0">
                          <a:effectLst/>
                          <a:latin typeface="微软雅黑" panose="020B0503020204020204" pitchFamily="34" charset="-122"/>
                          <a:ea typeface="微软雅黑" panose="020B0503020204020204" pitchFamily="34" charset="-122"/>
                        </a:rPr>
                        <a:t>是否大于</a:t>
                      </a:r>
                      <a:r>
                        <a:rPr lang="en-US" dirty="0">
                          <a:effectLst/>
                          <a:latin typeface="微软雅黑" panose="020B0503020204020204" pitchFamily="34" charset="-122"/>
                          <a:ea typeface="微软雅黑" panose="020B0503020204020204" pitchFamily="34" charset="-122"/>
                        </a:rPr>
                        <a:t>y</a:t>
                      </a:r>
                    </a:p>
                  </a:txBody>
                  <a:tcPr marL="47625" marR="47625" marT="66675" marB="66675"/>
                </a:tc>
                <a:tc>
                  <a:txBody>
                    <a:bodyPr/>
                    <a:lstStyle/>
                    <a:p>
                      <a:pPr fontAlgn="t"/>
                      <a:r>
                        <a:rPr lang="en-US" dirty="0">
                          <a:effectLst/>
                          <a:latin typeface="微软雅黑" panose="020B0503020204020204" pitchFamily="34" charset="-122"/>
                          <a:ea typeface="微软雅黑" panose="020B0503020204020204" pitchFamily="34" charset="-122"/>
                        </a:rPr>
                        <a:t>(a &gt; b) </a:t>
                      </a:r>
                      <a:r>
                        <a:rPr lang="zh-CN" altLang="en-US" dirty="0">
                          <a:effectLst/>
                          <a:latin typeface="微软雅黑" panose="020B0503020204020204" pitchFamily="34" charset="-122"/>
                          <a:ea typeface="微软雅黑" panose="020B0503020204020204" pitchFamily="34" charset="-122"/>
                        </a:rPr>
                        <a:t>返回 </a:t>
                      </a:r>
                      <a:r>
                        <a:rPr lang="en-US" dirty="0" smtClean="0">
                          <a:effectLst/>
                          <a:latin typeface="微软雅黑" panose="020B0503020204020204" pitchFamily="34" charset="-122"/>
                          <a:ea typeface="微软雅黑" panose="020B0503020204020204" pitchFamily="34" charset="-122"/>
                        </a:rPr>
                        <a:t>False</a:t>
                      </a:r>
                      <a:endParaRPr lang="en-US" dirty="0">
                        <a:effectLst/>
                        <a:latin typeface="微软雅黑" panose="020B0503020204020204" pitchFamily="34" charset="-122"/>
                        <a:ea typeface="微软雅黑" panose="020B0503020204020204" pitchFamily="34" charset="-122"/>
                      </a:endParaRPr>
                    </a:p>
                  </a:txBody>
                  <a:tcPr marL="47625" marR="47625" marT="66675" marB="66675"/>
                </a:tc>
                <a:extLst>
                  <a:ext uri="{0D108BD9-81ED-4DB2-BD59-A6C34878D82A}">
                    <a16:rowId xmlns:a16="http://schemas.microsoft.com/office/drawing/2014/main" xmlns="" val="2544216380"/>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&lt;</a:t>
                      </a:r>
                    </a:p>
                  </a:txBody>
                  <a:tcPr marL="47625" marR="47625" marT="66675" marB="66675"/>
                </a:tc>
                <a:tc>
                  <a:txBody>
                    <a:bodyPr/>
                    <a:lstStyle/>
                    <a:p>
                      <a:pPr fontAlgn="t"/>
                      <a:r>
                        <a:rPr lang="zh-CN" altLang="en-US" dirty="0">
                          <a:effectLst/>
                          <a:latin typeface="微软雅黑" panose="020B0503020204020204" pitchFamily="34" charset="-122"/>
                          <a:ea typeface="微软雅黑" panose="020B0503020204020204" pitchFamily="34" charset="-122"/>
                        </a:rPr>
                        <a:t>小于 </a:t>
                      </a:r>
                      <a:r>
                        <a:rPr lang="en-US" altLang="zh-CN" dirty="0">
                          <a:effectLst/>
                          <a:latin typeface="微软雅黑" panose="020B0503020204020204" pitchFamily="34" charset="-122"/>
                          <a:ea typeface="微软雅黑" panose="020B0503020204020204" pitchFamily="34" charset="-122"/>
                        </a:rPr>
                        <a:t>- </a:t>
                      </a:r>
                      <a:r>
                        <a:rPr lang="zh-CN" altLang="en-US" dirty="0">
                          <a:effectLst/>
                          <a:latin typeface="微软雅黑" panose="020B0503020204020204" pitchFamily="34" charset="-122"/>
                          <a:ea typeface="微软雅黑" panose="020B0503020204020204" pitchFamily="34" charset="-122"/>
                        </a:rPr>
                        <a:t>返回</a:t>
                      </a:r>
                      <a:r>
                        <a:rPr lang="en-US" altLang="zh-CN" dirty="0">
                          <a:effectLst/>
                          <a:latin typeface="微软雅黑" panose="020B0503020204020204" pitchFamily="34" charset="-122"/>
                          <a:ea typeface="微软雅黑" panose="020B0503020204020204" pitchFamily="34" charset="-122"/>
                        </a:rPr>
                        <a:t>x</a:t>
                      </a:r>
                      <a:r>
                        <a:rPr lang="zh-CN" altLang="en-US" dirty="0">
                          <a:effectLst/>
                          <a:latin typeface="微软雅黑" panose="020B0503020204020204" pitchFamily="34" charset="-122"/>
                          <a:ea typeface="微软雅黑" panose="020B0503020204020204" pitchFamily="34" charset="-122"/>
                        </a:rPr>
                        <a:t>是否小于</a:t>
                      </a:r>
                      <a:r>
                        <a:rPr lang="en-US" altLang="zh-CN" dirty="0">
                          <a:effectLst/>
                          <a:latin typeface="微软雅黑" panose="020B0503020204020204" pitchFamily="34" charset="-122"/>
                          <a:ea typeface="微软雅黑" panose="020B0503020204020204" pitchFamily="34" charset="-122"/>
                        </a:rPr>
                        <a:t>y</a:t>
                      </a:r>
                      <a:r>
                        <a:rPr lang="zh-CN" altLang="en-US" dirty="0">
                          <a:effectLst/>
                          <a:latin typeface="微软雅黑" panose="020B0503020204020204" pitchFamily="34" charset="-122"/>
                          <a:ea typeface="微软雅黑" panose="020B0503020204020204" pitchFamily="34" charset="-122"/>
                        </a:rPr>
                        <a:t>。所有比较运算符返回</a:t>
                      </a:r>
                      <a:r>
                        <a:rPr lang="en-US" altLang="zh-CN" dirty="0">
                          <a:effectLst/>
                          <a:latin typeface="微软雅黑" panose="020B0503020204020204" pitchFamily="34" charset="-122"/>
                          <a:ea typeface="微软雅黑" panose="020B0503020204020204" pitchFamily="34" charset="-122"/>
                        </a:rPr>
                        <a:t>1</a:t>
                      </a:r>
                      <a:r>
                        <a:rPr lang="zh-CN" altLang="en-US" dirty="0">
                          <a:effectLst/>
                          <a:latin typeface="微软雅黑" panose="020B0503020204020204" pitchFamily="34" charset="-122"/>
                          <a:ea typeface="微软雅黑" panose="020B0503020204020204" pitchFamily="34" charset="-122"/>
                        </a:rPr>
                        <a:t>表示真，返回</a:t>
                      </a:r>
                      <a:r>
                        <a:rPr lang="en-US" altLang="zh-CN" dirty="0">
                          <a:effectLst/>
                          <a:latin typeface="微软雅黑" panose="020B0503020204020204" pitchFamily="34" charset="-122"/>
                          <a:ea typeface="微软雅黑" panose="020B0503020204020204" pitchFamily="34" charset="-122"/>
                        </a:rPr>
                        <a:t>0</a:t>
                      </a:r>
                      <a:r>
                        <a:rPr lang="zh-CN" altLang="en-US" dirty="0">
                          <a:effectLst/>
                          <a:latin typeface="微软雅黑" panose="020B0503020204020204" pitchFamily="34" charset="-122"/>
                          <a:ea typeface="微软雅黑" panose="020B0503020204020204" pitchFamily="34" charset="-122"/>
                        </a:rPr>
                        <a:t>表示假。这分别与特殊的变量</a:t>
                      </a:r>
                      <a:r>
                        <a:rPr lang="en-US" altLang="zh-CN" dirty="0">
                          <a:effectLst/>
                          <a:latin typeface="微软雅黑" panose="020B0503020204020204" pitchFamily="34" charset="-122"/>
                          <a:ea typeface="微软雅黑" panose="020B0503020204020204" pitchFamily="34" charset="-122"/>
                        </a:rPr>
                        <a:t>True</a:t>
                      </a:r>
                      <a:r>
                        <a:rPr lang="zh-CN" altLang="en-US" dirty="0">
                          <a:effectLst/>
                          <a:latin typeface="微软雅黑" panose="020B0503020204020204" pitchFamily="34" charset="-122"/>
                          <a:ea typeface="微软雅黑" panose="020B0503020204020204" pitchFamily="34" charset="-122"/>
                        </a:rPr>
                        <a:t>和</a:t>
                      </a:r>
                      <a:r>
                        <a:rPr lang="en-US" altLang="zh-CN" dirty="0">
                          <a:effectLst/>
                          <a:latin typeface="微软雅黑" panose="020B0503020204020204" pitchFamily="34" charset="-122"/>
                          <a:ea typeface="微软雅黑" panose="020B0503020204020204" pitchFamily="34" charset="-122"/>
                        </a:rPr>
                        <a:t>False</a:t>
                      </a:r>
                      <a:r>
                        <a:rPr lang="zh-CN" altLang="en-US" dirty="0" smtClean="0">
                          <a:effectLst/>
                          <a:latin typeface="微软雅黑" panose="020B0503020204020204" pitchFamily="34" charset="-122"/>
                          <a:ea typeface="微软雅黑" panose="020B0503020204020204" pitchFamily="34" charset="-122"/>
                        </a:rPr>
                        <a:t>等价</a:t>
                      </a:r>
                      <a:endParaRPr lang="zh-CN" alt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fontAlgn="t"/>
                      <a:r>
                        <a:rPr lang="en-US" dirty="0">
                          <a:effectLst/>
                          <a:latin typeface="微软雅黑" panose="020B0503020204020204" pitchFamily="34" charset="-122"/>
                          <a:ea typeface="微软雅黑" panose="020B0503020204020204" pitchFamily="34" charset="-122"/>
                        </a:rPr>
                        <a:t>(a &lt; b) </a:t>
                      </a:r>
                      <a:r>
                        <a:rPr lang="zh-CN" altLang="en-US" dirty="0">
                          <a:effectLst/>
                          <a:latin typeface="微软雅黑" panose="020B0503020204020204" pitchFamily="34" charset="-122"/>
                          <a:ea typeface="微软雅黑" panose="020B0503020204020204" pitchFamily="34" charset="-122"/>
                        </a:rPr>
                        <a:t>返回 </a:t>
                      </a:r>
                      <a:r>
                        <a:rPr lang="en-US" dirty="0" smtClean="0">
                          <a:effectLst/>
                          <a:latin typeface="微软雅黑" panose="020B0503020204020204" pitchFamily="34" charset="-122"/>
                          <a:ea typeface="微软雅黑" panose="020B0503020204020204" pitchFamily="34" charset="-122"/>
                        </a:rPr>
                        <a:t>True</a:t>
                      </a:r>
                      <a:endParaRPr lang="en-US" dirty="0">
                        <a:effectLst/>
                        <a:latin typeface="微软雅黑" panose="020B0503020204020204" pitchFamily="34" charset="-122"/>
                        <a:ea typeface="微软雅黑" panose="020B0503020204020204" pitchFamily="34" charset="-122"/>
                      </a:endParaRPr>
                    </a:p>
                  </a:txBody>
                  <a:tcPr marL="47625" marR="47625" marT="66675" marB="66675"/>
                </a:tc>
                <a:extLst>
                  <a:ext uri="{0D108BD9-81ED-4DB2-BD59-A6C34878D82A}">
                    <a16:rowId xmlns:a16="http://schemas.microsoft.com/office/drawing/2014/main" xmlns="" val="1705878952"/>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&gt;=</a:t>
                      </a:r>
                    </a:p>
                  </a:txBody>
                  <a:tcPr marL="47625" marR="47625" marT="66675" marB="66675"/>
                </a:tc>
                <a:tc>
                  <a:txBody>
                    <a:bodyPr/>
                    <a:lstStyle/>
                    <a:p>
                      <a:pPr fontAlgn="t"/>
                      <a:r>
                        <a:rPr lang="zh-CN" altLang="en-US" dirty="0">
                          <a:effectLst/>
                          <a:latin typeface="微软雅黑" panose="020B0503020204020204" pitchFamily="34" charset="-122"/>
                          <a:ea typeface="微软雅黑" panose="020B0503020204020204" pitchFamily="34" charset="-122"/>
                        </a:rPr>
                        <a:t>大于等于 </a:t>
                      </a:r>
                      <a:r>
                        <a:rPr lang="en-US" altLang="zh-CN" dirty="0">
                          <a:effectLst/>
                          <a:latin typeface="微软雅黑" panose="020B0503020204020204" pitchFamily="34" charset="-122"/>
                          <a:ea typeface="微软雅黑" panose="020B0503020204020204" pitchFamily="34" charset="-122"/>
                        </a:rPr>
                        <a:t>- </a:t>
                      </a:r>
                      <a:r>
                        <a:rPr lang="zh-CN" altLang="en-US" dirty="0">
                          <a:effectLst/>
                          <a:latin typeface="微软雅黑" panose="020B0503020204020204" pitchFamily="34" charset="-122"/>
                          <a:ea typeface="微软雅黑" panose="020B0503020204020204" pitchFamily="34" charset="-122"/>
                        </a:rPr>
                        <a:t>返回</a:t>
                      </a:r>
                      <a:r>
                        <a:rPr lang="en-US" dirty="0">
                          <a:effectLst/>
                          <a:latin typeface="微软雅黑" panose="020B0503020204020204" pitchFamily="34" charset="-122"/>
                          <a:ea typeface="微软雅黑" panose="020B0503020204020204" pitchFamily="34" charset="-122"/>
                        </a:rPr>
                        <a:t>x</a:t>
                      </a:r>
                      <a:r>
                        <a:rPr lang="zh-CN" altLang="en-US" dirty="0">
                          <a:effectLst/>
                          <a:latin typeface="微软雅黑" panose="020B0503020204020204" pitchFamily="34" charset="-122"/>
                          <a:ea typeface="微软雅黑" panose="020B0503020204020204" pitchFamily="34" charset="-122"/>
                        </a:rPr>
                        <a:t>是否大于等于</a:t>
                      </a:r>
                      <a:r>
                        <a:rPr lang="en-US" dirty="0" smtClean="0">
                          <a:effectLst/>
                          <a:latin typeface="微软雅黑" panose="020B0503020204020204" pitchFamily="34" charset="-122"/>
                          <a:ea typeface="微软雅黑" panose="020B0503020204020204" pitchFamily="34" charset="-122"/>
                        </a:rPr>
                        <a:t>y</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fontAlgn="t"/>
                      <a:r>
                        <a:rPr lang="en-US" dirty="0">
                          <a:effectLst/>
                          <a:latin typeface="微软雅黑" panose="020B0503020204020204" pitchFamily="34" charset="-122"/>
                          <a:ea typeface="微软雅黑" panose="020B0503020204020204" pitchFamily="34" charset="-122"/>
                        </a:rPr>
                        <a:t>(a &gt;= b) </a:t>
                      </a:r>
                      <a:r>
                        <a:rPr lang="zh-CN" altLang="en-US" dirty="0">
                          <a:effectLst/>
                          <a:latin typeface="微软雅黑" panose="020B0503020204020204" pitchFamily="34" charset="-122"/>
                          <a:ea typeface="微软雅黑" panose="020B0503020204020204" pitchFamily="34" charset="-122"/>
                        </a:rPr>
                        <a:t>返回 </a:t>
                      </a:r>
                      <a:r>
                        <a:rPr lang="en-US" dirty="0" smtClean="0">
                          <a:effectLst/>
                          <a:latin typeface="微软雅黑" panose="020B0503020204020204" pitchFamily="34" charset="-122"/>
                          <a:ea typeface="微软雅黑" panose="020B0503020204020204" pitchFamily="34" charset="-122"/>
                        </a:rPr>
                        <a:t>False</a:t>
                      </a:r>
                      <a:endParaRPr lang="en-US" dirty="0">
                        <a:effectLst/>
                        <a:latin typeface="微软雅黑" panose="020B0503020204020204" pitchFamily="34" charset="-122"/>
                        <a:ea typeface="微软雅黑" panose="020B0503020204020204" pitchFamily="34" charset="-122"/>
                      </a:endParaRPr>
                    </a:p>
                  </a:txBody>
                  <a:tcPr marL="47625" marR="47625" marT="66675" marB="66675"/>
                </a:tc>
                <a:extLst>
                  <a:ext uri="{0D108BD9-81ED-4DB2-BD59-A6C34878D82A}">
                    <a16:rowId xmlns:a16="http://schemas.microsoft.com/office/drawing/2014/main" xmlns="" val="2596457156"/>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&lt;=</a:t>
                      </a:r>
                    </a:p>
                  </a:txBody>
                  <a:tcPr marL="47625" marR="47625" marT="66675" marB="66675"/>
                </a:tc>
                <a:tc>
                  <a:txBody>
                    <a:bodyPr/>
                    <a:lstStyle/>
                    <a:p>
                      <a:pPr fontAlgn="t"/>
                      <a:r>
                        <a:rPr lang="zh-CN" altLang="en-US" dirty="0">
                          <a:effectLst/>
                          <a:latin typeface="微软雅黑" panose="020B0503020204020204" pitchFamily="34" charset="-122"/>
                          <a:ea typeface="微软雅黑" panose="020B0503020204020204" pitchFamily="34" charset="-122"/>
                        </a:rPr>
                        <a:t>小于等于 </a:t>
                      </a:r>
                      <a:r>
                        <a:rPr lang="en-US" altLang="zh-CN" dirty="0">
                          <a:effectLst/>
                          <a:latin typeface="微软雅黑" panose="020B0503020204020204" pitchFamily="34" charset="-122"/>
                          <a:ea typeface="微软雅黑" panose="020B0503020204020204" pitchFamily="34" charset="-122"/>
                        </a:rPr>
                        <a:t>- </a:t>
                      </a:r>
                      <a:r>
                        <a:rPr lang="zh-CN" altLang="en-US" dirty="0">
                          <a:effectLst/>
                          <a:latin typeface="微软雅黑" panose="020B0503020204020204" pitchFamily="34" charset="-122"/>
                          <a:ea typeface="微软雅黑" panose="020B0503020204020204" pitchFamily="34" charset="-122"/>
                        </a:rPr>
                        <a:t>返回</a:t>
                      </a:r>
                      <a:r>
                        <a:rPr lang="en-US" dirty="0">
                          <a:effectLst/>
                          <a:latin typeface="微软雅黑" panose="020B0503020204020204" pitchFamily="34" charset="-122"/>
                          <a:ea typeface="微软雅黑" panose="020B0503020204020204" pitchFamily="34" charset="-122"/>
                        </a:rPr>
                        <a:t>x</a:t>
                      </a:r>
                      <a:r>
                        <a:rPr lang="zh-CN" altLang="en-US" dirty="0">
                          <a:effectLst/>
                          <a:latin typeface="微软雅黑" panose="020B0503020204020204" pitchFamily="34" charset="-122"/>
                          <a:ea typeface="微软雅黑" panose="020B0503020204020204" pitchFamily="34" charset="-122"/>
                        </a:rPr>
                        <a:t>是否小于等于</a:t>
                      </a:r>
                      <a:r>
                        <a:rPr lang="en-US" dirty="0" smtClean="0">
                          <a:effectLst/>
                          <a:latin typeface="微软雅黑" panose="020B0503020204020204" pitchFamily="34" charset="-122"/>
                          <a:ea typeface="微软雅黑" panose="020B0503020204020204" pitchFamily="34" charset="-122"/>
                        </a:rPr>
                        <a:t>y</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fontAlgn="t"/>
                      <a:r>
                        <a:rPr lang="en-US" dirty="0">
                          <a:effectLst/>
                          <a:latin typeface="微软雅黑" panose="020B0503020204020204" pitchFamily="34" charset="-122"/>
                          <a:ea typeface="微软雅黑" panose="020B0503020204020204" pitchFamily="34" charset="-122"/>
                        </a:rPr>
                        <a:t>(a &lt;= b) </a:t>
                      </a:r>
                      <a:r>
                        <a:rPr lang="zh-CN" altLang="en-US" dirty="0">
                          <a:effectLst/>
                          <a:latin typeface="微软雅黑" panose="020B0503020204020204" pitchFamily="34" charset="-122"/>
                          <a:ea typeface="微软雅黑" panose="020B0503020204020204" pitchFamily="34" charset="-122"/>
                        </a:rPr>
                        <a:t>返回 </a:t>
                      </a:r>
                      <a:r>
                        <a:rPr lang="en-US" dirty="0" smtClean="0">
                          <a:effectLst/>
                          <a:latin typeface="微软雅黑" panose="020B0503020204020204" pitchFamily="34" charset="-122"/>
                          <a:ea typeface="微软雅黑" panose="020B0503020204020204" pitchFamily="34" charset="-122"/>
                        </a:rPr>
                        <a:t>True</a:t>
                      </a:r>
                      <a:endParaRPr lang="en-US" dirty="0">
                        <a:effectLst/>
                        <a:latin typeface="微软雅黑" panose="020B0503020204020204" pitchFamily="34" charset="-122"/>
                        <a:ea typeface="微软雅黑" panose="020B0503020204020204" pitchFamily="34" charset="-122"/>
                      </a:endParaRPr>
                    </a:p>
                  </a:txBody>
                  <a:tcPr marL="47625" marR="47625" marT="66675" marB="66675"/>
                </a:tc>
                <a:extLst>
                  <a:ext uri="{0D108BD9-81ED-4DB2-BD59-A6C34878D82A}">
                    <a16:rowId xmlns:a16="http://schemas.microsoft.com/office/drawing/2014/main" xmlns="" val="1133727977"/>
                  </a:ext>
                </a:extLst>
              </a:tr>
            </a:tbl>
          </a:graphicData>
        </a:graphic>
      </p:graphicFrame>
    </p:spTree>
    <p:extLst>
      <p:ext uri="{BB962C8B-B14F-4D97-AF65-F5344CB8AC3E}">
        <p14:creationId xmlns:p14="http://schemas.microsoft.com/office/powerpoint/2010/main" val="8399258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运算符和表达式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
        <p:nvSpPr>
          <p:cNvPr id="32" name="矩形 31"/>
          <p:cNvSpPr/>
          <p:nvPr/>
        </p:nvSpPr>
        <p:spPr>
          <a:xfrm>
            <a:off x="1208817" y="1370275"/>
            <a:ext cx="5343035" cy="581762"/>
          </a:xfrm>
          <a:prstGeom prst="rect">
            <a:avLst/>
          </a:prstGeom>
        </p:spPr>
        <p:txBody>
          <a:bodyPr wrap="square">
            <a:spAutoFit/>
          </a:bodyPr>
          <a:lstStyle/>
          <a:p>
            <a:pPr>
              <a:lnSpc>
                <a:spcPct val="125000"/>
              </a:lnSpc>
            </a:pP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赋值运算符</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1380748" y="1980238"/>
            <a:ext cx="5188689" cy="550414"/>
          </a:xfrm>
          <a:prstGeom prst="rect">
            <a:avLst/>
          </a:prstGeom>
          <a:noFill/>
          <a:ln>
            <a:noFill/>
          </a:ln>
          <a:effec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zh-CN" altLang="en-US" sz="2400" dirty="0">
                <a:solidFill>
                  <a:srgbClr val="CC0099"/>
                </a:solidFill>
                <a:latin typeface="微软雅黑" panose="020B0503020204020204" pitchFamily="34" charset="-122"/>
                <a:ea typeface="微软雅黑" panose="020B0503020204020204" pitchFamily="34" charset="-122"/>
              </a:rPr>
              <a:t>以下假设变量</a:t>
            </a:r>
            <a:r>
              <a:rPr lang="en-US" altLang="zh-CN" sz="2400" dirty="0">
                <a:solidFill>
                  <a:srgbClr val="CC0099"/>
                </a:solidFill>
                <a:latin typeface="微软雅黑" panose="020B0503020204020204" pitchFamily="34" charset="-122"/>
                <a:ea typeface="微软雅黑" panose="020B0503020204020204" pitchFamily="34" charset="-122"/>
              </a:rPr>
              <a:t>a</a:t>
            </a:r>
            <a:r>
              <a:rPr lang="zh-CN" altLang="en-US" sz="2400" dirty="0">
                <a:solidFill>
                  <a:srgbClr val="CC0099"/>
                </a:solidFill>
                <a:latin typeface="微软雅黑" panose="020B0503020204020204" pitchFamily="34" charset="-122"/>
                <a:ea typeface="微软雅黑" panose="020B0503020204020204" pitchFamily="34" charset="-122"/>
              </a:rPr>
              <a:t>为</a:t>
            </a:r>
            <a:r>
              <a:rPr lang="en-US" altLang="zh-CN" sz="2400" dirty="0">
                <a:solidFill>
                  <a:srgbClr val="CC0099"/>
                </a:solidFill>
                <a:latin typeface="微软雅黑" panose="020B0503020204020204" pitchFamily="34" charset="-122"/>
                <a:ea typeface="微软雅黑" panose="020B0503020204020204" pitchFamily="34" charset="-122"/>
              </a:rPr>
              <a:t>10</a:t>
            </a:r>
            <a:r>
              <a:rPr lang="zh-CN" altLang="en-US" sz="2400" dirty="0">
                <a:solidFill>
                  <a:srgbClr val="CC0099"/>
                </a:solidFill>
                <a:latin typeface="微软雅黑" panose="020B0503020204020204" pitchFamily="34" charset="-122"/>
                <a:ea typeface="微软雅黑" panose="020B0503020204020204" pitchFamily="34" charset="-122"/>
              </a:rPr>
              <a:t>，变量</a:t>
            </a:r>
            <a:r>
              <a:rPr lang="en-US" altLang="zh-CN" sz="2400" dirty="0">
                <a:solidFill>
                  <a:srgbClr val="CC0099"/>
                </a:solidFill>
                <a:latin typeface="微软雅黑" panose="020B0503020204020204" pitchFamily="34" charset="-122"/>
                <a:ea typeface="微软雅黑" panose="020B0503020204020204" pitchFamily="34" charset="-122"/>
              </a:rPr>
              <a:t>b</a:t>
            </a:r>
            <a:r>
              <a:rPr lang="zh-CN" altLang="en-US" sz="2400" dirty="0">
                <a:solidFill>
                  <a:srgbClr val="CC0099"/>
                </a:solidFill>
                <a:latin typeface="微软雅黑" panose="020B0503020204020204" pitchFamily="34" charset="-122"/>
                <a:ea typeface="微软雅黑" panose="020B0503020204020204" pitchFamily="34" charset="-122"/>
              </a:rPr>
              <a:t>为</a:t>
            </a:r>
            <a:r>
              <a:rPr lang="en-US" altLang="zh-CN" sz="2400" dirty="0" smtClean="0">
                <a:solidFill>
                  <a:srgbClr val="CC0099"/>
                </a:solidFill>
                <a:latin typeface="微软雅黑" panose="020B0503020204020204" pitchFamily="34" charset="-122"/>
                <a:ea typeface="微软雅黑" panose="020B0503020204020204" pitchFamily="34" charset="-122"/>
              </a:rPr>
              <a:t>20</a:t>
            </a:r>
            <a:r>
              <a:rPr lang="zh-CN" altLang="en-US" sz="2400" dirty="0" smtClean="0">
                <a:solidFill>
                  <a:srgbClr val="CC0099"/>
                </a:solidFill>
                <a:latin typeface="微软雅黑" panose="020B0503020204020204" pitchFamily="34" charset="-122"/>
                <a:ea typeface="微软雅黑" panose="020B0503020204020204" pitchFamily="34" charset="-122"/>
              </a:rPr>
              <a:t>：</a:t>
            </a:r>
            <a:endParaRPr lang="en-US" altLang="zh-CN" sz="2400" noProof="1">
              <a:solidFill>
                <a:srgbClr val="CC0099"/>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986922180"/>
              </p:ext>
            </p:extLst>
          </p:nvPr>
        </p:nvGraphicFramePr>
        <p:xfrm>
          <a:off x="1380748" y="2496675"/>
          <a:ext cx="8128001" cy="3632200"/>
        </p:xfrm>
        <a:graphic>
          <a:graphicData uri="http://schemas.openxmlformats.org/drawingml/2006/table">
            <a:tbl>
              <a:tblPr firstRow="1" bandRow="1">
                <a:tableStyleId>{5C22544A-7EE6-4342-B048-85BDC9FD1C3A}</a:tableStyleId>
              </a:tblPr>
              <a:tblGrid>
                <a:gridCol w="1062415">
                  <a:extLst>
                    <a:ext uri="{9D8B030D-6E8A-4147-A177-3AD203B41FA5}">
                      <a16:colId xmlns:a16="http://schemas.microsoft.com/office/drawing/2014/main" xmlns="" val="3052555993"/>
                    </a:ext>
                  </a:extLst>
                </a:gridCol>
                <a:gridCol w="2743200">
                  <a:extLst>
                    <a:ext uri="{9D8B030D-6E8A-4147-A177-3AD203B41FA5}">
                      <a16:colId xmlns:a16="http://schemas.microsoft.com/office/drawing/2014/main" xmlns="" val="1829715065"/>
                    </a:ext>
                  </a:extLst>
                </a:gridCol>
                <a:gridCol w="4322386">
                  <a:extLst>
                    <a:ext uri="{9D8B030D-6E8A-4147-A177-3AD203B41FA5}">
                      <a16:colId xmlns:a16="http://schemas.microsoft.com/office/drawing/2014/main" xmlns="" val="2649845661"/>
                    </a:ext>
                  </a:extLst>
                </a:gridCol>
              </a:tblGrid>
              <a:tr h="370840">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运算符</a:t>
                      </a:r>
                    </a:p>
                  </a:txBody>
                  <a:tcPr marL="28575" marR="28575" marT="28575" marB="28575"/>
                </a:tc>
                <a:tc>
                  <a:txBody>
                    <a:bodyPr/>
                    <a:lstStyle/>
                    <a:p>
                      <a:pPr algn="ctr" fontAlgn="t"/>
                      <a:r>
                        <a:rPr lang="zh-CN" altLang="en-US">
                          <a:solidFill>
                            <a:srgbClr val="FFFFFF"/>
                          </a:solidFill>
                          <a:effectLst/>
                          <a:latin typeface="微软雅黑" panose="020B0503020204020204" pitchFamily="34" charset="-122"/>
                          <a:ea typeface="微软雅黑" panose="020B0503020204020204" pitchFamily="34" charset="-122"/>
                        </a:rPr>
                        <a:t>描述</a:t>
                      </a:r>
                    </a:p>
                  </a:txBody>
                  <a:tcPr marL="28575" marR="28575" marT="28575" marB="28575"/>
                </a:tc>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实例</a:t>
                      </a:r>
                    </a:p>
                  </a:txBody>
                  <a:tcPr marL="28575" marR="28575" marT="28575" marB="28575"/>
                </a:tc>
                <a:extLst>
                  <a:ext uri="{0D108BD9-81ED-4DB2-BD59-A6C34878D82A}">
                    <a16:rowId xmlns:a16="http://schemas.microsoft.com/office/drawing/2014/main" xmlns="" val="1165096128"/>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a:effectLst/>
                          <a:latin typeface="微软雅黑" panose="020B0503020204020204" pitchFamily="34" charset="-122"/>
                          <a:ea typeface="微软雅黑" panose="020B0503020204020204" pitchFamily="34" charset="-122"/>
                        </a:rPr>
                        <a:t>简单的赋值运算符</a:t>
                      </a:r>
                    </a:p>
                  </a:txBody>
                  <a:tcPr marL="47625" marR="47625" marT="66675" marB="66675"/>
                </a:tc>
                <a:tc>
                  <a:txBody>
                    <a:bodyPr/>
                    <a:lstStyle/>
                    <a:p>
                      <a:pPr fontAlgn="t"/>
                      <a:r>
                        <a:rPr lang="en-US">
                          <a:effectLst/>
                          <a:latin typeface="微软雅黑" panose="020B0503020204020204" pitchFamily="34" charset="-122"/>
                          <a:ea typeface="微软雅黑" panose="020B0503020204020204" pitchFamily="34" charset="-122"/>
                        </a:rPr>
                        <a:t>c = a + b </a:t>
                      </a:r>
                      <a:r>
                        <a:rPr lang="zh-CN" altLang="en-US">
                          <a:effectLst/>
                          <a:latin typeface="微软雅黑" panose="020B0503020204020204" pitchFamily="34" charset="-122"/>
                          <a:ea typeface="微软雅黑" panose="020B0503020204020204" pitchFamily="34" charset="-122"/>
                        </a:rPr>
                        <a:t>将 </a:t>
                      </a:r>
                      <a:r>
                        <a:rPr lang="en-US">
                          <a:effectLst/>
                          <a:latin typeface="微软雅黑" panose="020B0503020204020204" pitchFamily="34" charset="-122"/>
                          <a:ea typeface="微软雅黑" panose="020B0503020204020204" pitchFamily="34" charset="-122"/>
                        </a:rPr>
                        <a:t>a + b </a:t>
                      </a:r>
                      <a:r>
                        <a:rPr lang="zh-CN" altLang="en-US">
                          <a:effectLst/>
                          <a:latin typeface="微软雅黑" panose="020B0503020204020204" pitchFamily="34" charset="-122"/>
                          <a:ea typeface="微软雅黑" panose="020B0503020204020204" pitchFamily="34" charset="-122"/>
                        </a:rPr>
                        <a:t>的运算结果赋值为 </a:t>
                      </a:r>
                      <a:r>
                        <a:rPr lang="en-US">
                          <a:effectLst/>
                          <a:latin typeface="微软雅黑" panose="020B0503020204020204" pitchFamily="34" charset="-122"/>
                          <a:ea typeface="微软雅黑" panose="020B0503020204020204" pitchFamily="34" charset="-122"/>
                        </a:rPr>
                        <a:t>c</a:t>
                      </a:r>
                    </a:p>
                  </a:txBody>
                  <a:tcPr marL="47625" marR="47625" marT="66675" marB="66675"/>
                </a:tc>
                <a:extLst>
                  <a:ext uri="{0D108BD9-81ED-4DB2-BD59-A6C34878D82A}">
                    <a16:rowId xmlns:a16="http://schemas.microsoft.com/office/drawing/2014/main" xmlns="" val="1095751347"/>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a:effectLst/>
                          <a:latin typeface="微软雅黑" panose="020B0503020204020204" pitchFamily="34" charset="-122"/>
                          <a:ea typeface="微软雅黑" panose="020B0503020204020204" pitchFamily="34" charset="-122"/>
                        </a:rPr>
                        <a:t>加法赋值运算符</a:t>
                      </a:r>
                    </a:p>
                  </a:txBody>
                  <a:tcPr marL="47625" marR="47625" marT="66675" marB="66675"/>
                </a:tc>
                <a:tc>
                  <a:txBody>
                    <a:bodyPr/>
                    <a:lstStyle/>
                    <a:p>
                      <a:pPr fontAlgn="t"/>
                      <a:r>
                        <a:rPr lang="pt-BR">
                          <a:effectLst/>
                          <a:latin typeface="微软雅黑" panose="020B0503020204020204" pitchFamily="34" charset="-122"/>
                          <a:ea typeface="微软雅黑" panose="020B0503020204020204" pitchFamily="34" charset="-122"/>
                        </a:rPr>
                        <a:t>c += a 等效于 c = c + a</a:t>
                      </a:r>
                    </a:p>
                  </a:txBody>
                  <a:tcPr marL="47625" marR="47625" marT="66675" marB="66675"/>
                </a:tc>
                <a:extLst>
                  <a:ext uri="{0D108BD9-81ED-4DB2-BD59-A6C34878D82A}">
                    <a16:rowId xmlns:a16="http://schemas.microsoft.com/office/drawing/2014/main" xmlns="" val="3433994688"/>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a:effectLst/>
                          <a:latin typeface="微软雅黑" panose="020B0503020204020204" pitchFamily="34" charset="-122"/>
                          <a:ea typeface="微软雅黑" panose="020B0503020204020204" pitchFamily="34" charset="-122"/>
                        </a:rPr>
                        <a:t>减法赋值运算符</a:t>
                      </a:r>
                    </a:p>
                  </a:txBody>
                  <a:tcPr marL="47625" marR="47625" marT="66675" marB="66675"/>
                </a:tc>
                <a:tc>
                  <a:txBody>
                    <a:bodyPr/>
                    <a:lstStyle/>
                    <a:p>
                      <a:pPr fontAlgn="t"/>
                      <a:r>
                        <a:rPr lang="pt-BR">
                          <a:effectLst/>
                          <a:latin typeface="微软雅黑" panose="020B0503020204020204" pitchFamily="34" charset="-122"/>
                          <a:ea typeface="微软雅黑" panose="020B0503020204020204" pitchFamily="34" charset="-122"/>
                        </a:rPr>
                        <a:t>c -= a 等效于 c = c - a</a:t>
                      </a:r>
                    </a:p>
                  </a:txBody>
                  <a:tcPr marL="47625" marR="47625" marT="66675" marB="66675"/>
                </a:tc>
                <a:extLst>
                  <a:ext uri="{0D108BD9-81ED-4DB2-BD59-A6C34878D82A}">
                    <a16:rowId xmlns:a16="http://schemas.microsoft.com/office/drawing/2014/main" xmlns="" val="1435536793"/>
                  </a:ext>
                </a:extLst>
              </a:tr>
              <a:tr h="370840">
                <a:tc>
                  <a:txBody>
                    <a:bodyPr/>
                    <a:lstStyle/>
                    <a:p>
                      <a:pPr algn="ctr" fontAlgn="t"/>
                      <a:r>
                        <a:rPr lang="zh-CN" altLang="en-US" dirty="0">
                          <a:solidFill>
                            <a:srgbClr val="FF0000"/>
                          </a:solidFill>
                          <a:effectLst/>
                          <a:latin typeface="微软雅黑" panose="020B0503020204020204" pitchFamily="34" charset="-122"/>
                          <a:ea typeface="微软雅黑" panose="020B0503020204020204" pitchFamily="34" charset="-122"/>
                        </a:rPr>
                        <a:t>*</a:t>
                      </a:r>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dirty="0">
                          <a:effectLst/>
                          <a:latin typeface="微软雅黑" panose="020B0503020204020204" pitchFamily="34" charset="-122"/>
                          <a:ea typeface="微软雅黑" panose="020B0503020204020204" pitchFamily="34" charset="-122"/>
                        </a:rPr>
                        <a:t>乘法赋值运算符</a:t>
                      </a:r>
                    </a:p>
                  </a:txBody>
                  <a:tcPr marL="47625" marR="47625" marT="66675" marB="66675"/>
                </a:tc>
                <a:tc>
                  <a:txBody>
                    <a:bodyPr/>
                    <a:lstStyle/>
                    <a:p>
                      <a:pPr fontAlgn="t"/>
                      <a:r>
                        <a:rPr lang="pt-BR" dirty="0">
                          <a:effectLst/>
                          <a:latin typeface="微软雅黑" panose="020B0503020204020204" pitchFamily="34" charset="-122"/>
                          <a:ea typeface="微软雅黑" panose="020B0503020204020204" pitchFamily="34" charset="-122"/>
                        </a:rPr>
                        <a:t>c *= a 等效于 c = c * a</a:t>
                      </a:r>
                    </a:p>
                  </a:txBody>
                  <a:tcPr marL="47625" marR="47625" marT="66675" marB="66675"/>
                </a:tc>
                <a:extLst>
                  <a:ext uri="{0D108BD9-81ED-4DB2-BD59-A6C34878D82A}">
                    <a16:rowId xmlns:a16="http://schemas.microsoft.com/office/drawing/2014/main" xmlns="" val="3376661566"/>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a:effectLst/>
                          <a:latin typeface="微软雅黑" panose="020B0503020204020204" pitchFamily="34" charset="-122"/>
                          <a:ea typeface="微软雅黑" panose="020B0503020204020204" pitchFamily="34" charset="-122"/>
                        </a:rPr>
                        <a:t>除法赋值运算符</a:t>
                      </a:r>
                    </a:p>
                  </a:txBody>
                  <a:tcPr marL="47625" marR="47625" marT="66675" marB="66675"/>
                </a:tc>
                <a:tc>
                  <a:txBody>
                    <a:bodyPr/>
                    <a:lstStyle/>
                    <a:p>
                      <a:pPr fontAlgn="t"/>
                      <a:r>
                        <a:rPr lang="pt-BR">
                          <a:effectLst/>
                          <a:latin typeface="微软雅黑" panose="020B0503020204020204" pitchFamily="34" charset="-122"/>
                          <a:ea typeface="微软雅黑" panose="020B0503020204020204" pitchFamily="34" charset="-122"/>
                        </a:rPr>
                        <a:t>c /= a 等效于 c = c / a</a:t>
                      </a:r>
                    </a:p>
                  </a:txBody>
                  <a:tcPr marL="47625" marR="47625" marT="66675" marB="66675"/>
                </a:tc>
                <a:extLst>
                  <a:ext uri="{0D108BD9-81ED-4DB2-BD59-A6C34878D82A}">
                    <a16:rowId xmlns:a16="http://schemas.microsoft.com/office/drawing/2014/main" xmlns="" val="744624101"/>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a:effectLst/>
                          <a:latin typeface="微软雅黑" panose="020B0503020204020204" pitchFamily="34" charset="-122"/>
                          <a:ea typeface="微软雅黑" panose="020B0503020204020204" pitchFamily="34" charset="-122"/>
                        </a:rPr>
                        <a:t>取模赋值运算符</a:t>
                      </a:r>
                    </a:p>
                  </a:txBody>
                  <a:tcPr marL="47625" marR="47625" marT="66675" marB="66675"/>
                </a:tc>
                <a:tc>
                  <a:txBody>
                    <a:bodyPr/>
                    <a:lstStyle/>
                    <a:p>
                      <a:pPr fontAlgn="t"/>
                      <a:r>
                        <a:rPr lang="pt-BR">
                          <a:effectLst/>
                          <a:latin typeface="微软雅黑" panose="020B0503020204020204" pitchFamily="34" charset="-122"/>
                          <a:ea typeface="微软雅黑" panose="020B0503020204020204" pitchFamily="34" charset="-122"/>
                        </a:rPr>
                        <a:t>c %= a 等效于 c = c % a</a:t>
                      </a:r>
                    </a:p>
                  </a:txBody>
                  <a:tcPr marL="47625" marR="47625" marT="66675" marB="66675"/>
                </a:tc>
                <a:extLst>
                  <a:ext uri="{0D108BD9-81ED-4DB2-BD59-A6C34878D82A}">
                    <a16:rowId xmlns:a16="http://schemas.microsoft.com/office/drawing/2014/main" xmlns="" val="526778935"/>
                  </a:ext>
                </a:extLst>
              </a:tr>
              <a:tr h="370840">
                <a:tc>
                  <a:txBody>
                    <a:bodyPr/>
                    <a:lstStyle/>
                    <a:p>
                      <a:pPr algn="ctr" fontAlgn="t"/>
                      <a:r>
                        <a:rPr lang="zh-CN" altLang="en-US" dirty="0">
                          <a:solidFill>
                            <a:srgbClr val="FF0000"/>
                          </a:solidFill>
                          <a:effectLst/>
                          <a:latin typeface="微软雅黑" panose="020B0503020204020204" pitchFamily="34" charset="-122"/>
                          <a:ea typeface="微软雅黑" panose="020B0503020204020204" pitchFamily="34" charset="-122"/>
                        </a:rPr>
                        <a:t>**</a:t>
                      </a:r>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a:effectLst/>
                          <a:latin typeface="微软雅黑" panose="020B0503020204020204" pitchFamily="34" charset="-122"/>
                          <a:ea typeface="微软雅黑" panose="020B0503020204020204" pitchFamily="34" charset="-122"/>
                        </a:rPr>
                        <a:t>幂赋值运算符</a:t>
                      </a:r>
                    </a:p>
                  </a:txBody>
                  <a:tcPr marL="47625" marR="47625" marT="66675" marB="66675"/>
                </a:tc>
                <a:tc>
                  <a:txBody>
                    <a:bodyPr/>
                    <a:lstStyle/>
                    <a:p>
                      <a:pPr fontAlgn="t"/>
                      <a:r>
                        <a:rPr lang="pt-BR">
                          <a:effectLst/>
                          <a:latin typeface="微软雅黑" panose="020B0503020204020204" pitchFamily="34" charset="-122"/>
                          <a:ea typeface="微软雅黑" panose="020B0503020204020204" pitchFamily="34" charset="-122"/>
                        </a:rPr>
                        <a:t>c **= a 等效于 c = c ** a</a:t>
                      </a:r>
                    </a:p>
                  </a:txBody>
                  <a:tcPr marL="47625" marR="47625" marT="66675" marB="66675"/>
                </a:tc>
                <a:extLst>
                  <a:ext uri="{0D108BD9-81ED-4DB2-BD59-A6C34878D82A}">
                    <a16:rowId xmlns:a16="http://schemas.microsoft.com/office/drawing/2014/main" xmlns="" val="933503862"/>
                  </a:ext>
                </a:extLst>
              </a:tr>
              <a:tr h="370840">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zh-CN" altLang="en-US">
                          <a:effectLst/>
                          <a:latin typeface="微软雅黑" panose="020B0503020204020204" pitchFamily="34" charset="-122"/>
                          <a:ea typeface="微软雅黑" panose="020B0503020204020204" pitchFamily="34" charset="-122"/>
                        </a:rPr>
                        <a:t>取整除赋值运算符</a:t>
                      </a:r>
                    </a:p>
                  </a:txBody>
                  <a:tcPr marL="47625" marR="47625" marT="66675" marB="66675"/>
                </a:tc>
                <a:tc>
                  <a:txBody>
                    <a:bodyPr/>
                    <a:lstStyle/>
                    <a:p>
                      <a:pPr fontAlgn="t"/>
                      <a:r>
                        <a:rPr lang="pt-BR" dirty="0">
                          <a:effectLst/>
                          <a:latin typeface="微软雅黑" panose="020B0503020204020204" pitchFamily="34" charset="-122"/>
                          <a:ea typeface="微软雅黑" panose="020B0503020204020204" pitchFamily="34" charset="-122"/>
                        </a:rPr>
                        <a:t>c //= a 等效于 c = c // a</a:t>
                      </a:r>
                    </a:p>
                  </a:txBody>
                  <a:tcPr marL="47625" marR="47625" marT="66675" marB="66675"/>
                </a:tc>
                <a:extLst>
                  <a:ext uri="{0D108BD9-81ED-4DB2-BD59-A6C34878D82A}">
                    <a16:rowId xmlns:a16="http://schemas.microsoft.com/office/drawing/2014/main" xmlns="" val="1686002443"/>
                  </a:ext>
                </a:extLst>
              </a:tr>
            </a:tbl>
          </a:graphicData>
        </a:graphic>
      </p:graphicFrame>
    </p:spTree>
    <p:extLst>
      <p:ext uri="{BB962C8B-B14F-4D97-AF65-F5344CB8AC3E}">
        <p14:creationId xmlns:p14="http://schemas.microsoft.com/office/powerpoint/2010/main" val="3916212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运算符和表达式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
        <p:nvSpPr>
          <p:cNvPr id="32" name="矩形 31"/>
          <p:cNvSpPr/>
          <p:nvPr/>
        </p:nvSpPr>
        <p:spPr>
          <a:xfrm>
            <a:off x="1208817" y="1370275"/>
            <a:ext cx="5343035" cy="581762"/>
          </a:xfrm>
          <a:prstGeom prst="rect">
            <a:avLst/>
          </a:prstGeom>
        </p:spPr>
        <p:txBody>
          <a:bodyPr wrap="square">
            <a:spAutoFit/>
          </a:bodyPr>
          <a:lstStyle/>
          <a:p>
            <a:pPr>
              <a:lnSpc>
                <a:spcPct val="125000"/>
              </a:lnSpc>
            </a:pP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位运算符</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0638198"/>
              </p:ext>
            </p:extLst>
          </p:nvPr>
        </p:nvGraphicFramePr>
        <p:xfrm>
          <a:off x="730124" y="2094910"/>
          <a:ext cx="11202045" cy="4423410"/>
        </p:xfrm>
        <a:graphic>
          <a:graphicData uri="http://schemas.openxmlformats.org/drawingml/2006/table">
            <a:tbl>
              <a:tblPr firstRow="1" bandRow="1">
                <a:tableStyleId>{5C22544A-7EE6-4342-B048-85BDC9FD1C3A}</a:tableStyleId>
              </a:tblPr>
              <a:tblGrid>
                <a:gridCol w="890208">
                  <a:extLst>
                    <a:ext uri="{9D8B030D-6E8A-4147-A177-3AD203B41FA5}">
                      <a16:colId xmlns:a16="http://schemas.microsoft.com/office/drawing/2014/main" xmlns="" val="591053959"/>
                    </a:ext>
                  </a:extLst>
                </a:gridCol>
                <a:gridCol w="5724004">
                  <a:extLst>
                    <a:ext uri="{9D8B030D-6E8A-4147-A177-3AD203B41FA5}">
                      <a16:colId xmlns:a16="http://schemas.microsoft.com/office/drawing/2014/main" xmlns="" val="880637966"/>
                    </a:ext>
                  </a:extLst>
                </a:gridCol>
                <a:gridCol w="4587833">
                  <a:extLst>
                    <a:ext uri="{9D8B030D-6E8A-4147-A177-3AD203B41FA5}">
                      <a16:colId xmlns:a16="http://schemas.microsoft.com/office/drawing/2014/main" xmlns="" val="37268002"/>
                    </a:ext>
                  </a:extLst>
                </a:gridCol>
              </a:tblGrid>
              <a:tr h="141813">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运算符</a:t>
                      </a:r>
                    </a:p>
                  </a:txBody>
                  <a:tcPr marL="28575" marR="28575" marT="28575" marB="28575"/>
                </a:tc>
                <a:tc>
                  <a:txBody>
                    <a:bodyPr/>
                    <a:lstStyle/>
                    <a:p>
                      <a:pPr algn="ctr" fontAlgn="t"/>
                      <a:r>
                        <a:rPr lang="zh-CN" altLang="en-US">
                          <a:solidFill>
                            <a:srgbClr val="FFFFFF"/>
                          </a:solidFill>
                          <a:effectLst/>
                          <a:latin typeface="微软雅黑" panose="020B0503020204020204" pitchFamily="34" charset="-122"/>
                          <a:ea typeface="微软雅黑" panose="020B0503020204020204" pitchFamily="34" charset="-122"/>
                        </a:rPr>
                        <a:t>描述</a:t>
                      </a:r>
                    </a:p>
                  </a:txBody>
                  <a:tcPr marL="28575" marR="28575" marT="28575" marB="28575"/>
                </a:tc>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实例</a:t>
                      </a:r>
                    </a:p>
                  </a:txBody>
                  <a:tcPr marL="28575" marR="28575" marT="28575" marB="28575"/>
                </a:tc>
                <a:extLst>
                  <a:ext uri="{0D108BD9-81ED-4DB2-BD59-A6C34878D82A}">
                    <a16:rowId xmlns:a16="http://schemas.microsoft.com/office/drawing/2014/main" xmlns="" val="3556639147"/>
                  </a:ext>
                </a:extLst>
              </a:tr>
              <a:tr h="291777">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&amp;</a:t>
                      </a:r>
                    </a:p>
                  </a:txBody>
                  <a:tcPr marL="47625" marR="47625" marT="66675" marB="66675" anchor="ctr"/>
                </a:tc>
                <a:tc>
                  <a:txBody>
                    <a:bodyPr/>
                    <a:lstStyle/>
                    <a:p>
                      <a:pPr fontAlgn="t"/>
                      <a:r>
                        <a:rPr lang="zh-CN" altLang="en-US" dirty="0">
                          <a:effectLst/>
                          <a:latin typeface="微软雅黑" panose="020B0503020204020204" pitchFamily="34" charset="-122"/>
                          <a:ea typeface="微软雅黑" panose="020B0503020204020204" pitchFamily="34" charset="-122"/>
                        </a:rPr>
                        <a:t>按位与运算符：参与运算的两个值</a:t>
                      </a:r>
                      <a:r>
                        <a:rPr lang="en-US" altLang="zh-CN" dirty="0">
                          <a:effectLst/>
                          <a:latin typeface="微软雅黑" panose="020B0503020204020204" pitchFamily="34" charset="-122"/>
                          <a:ea typeface="微软雅黑" panose="020B0503020204020204" pitchFamily="34" charset="-122"/>
                        </a:rPr>
                        <a:t>,</a:t>
                      </a:r>
                      <a:r>
                        <a:rPr lang="zh-CN" altLang="en-US" dirty="0">
                          <a:effectLst/>
                          <a:latin typeface="微软雅黑" panose="020B0503020204020204" pitchFamily="34" charset="-122"/>
                          <a:ea typeface="微软雅黑" panose="020B0503020204020204" pitchFamily="34" charset="-122"/>
                        </a:rPr>
                        <a:t>如果两个相应位都为</a:t>
                      </a:r>
                      <a:r>
                        <a:rPr lang="en-US" altLang="zh-CN" dirty="0">
                          <a:effectLst/>
                          <a:latin typeface="微软雅黑" panose="020B0503020204020204" pitchFamily="34" charset="-122"/>
                          <a:ea typeface="微软雅黑" panose="020B0503020204020204" pitchFamily="34" charset="-122"/>
                        </a:rPr>
                        <a:t>1,</a:t>
                      </a:r>
                      <a:r>
                        <a:rPr lang="zh-CN" altLang="en-US" dirty="0">
                          <a:effectLst/>
                          <a:latin typeface="微软雅黑" panose="020B0503020204020204" pitchFamily="34" charset="-122"/>
                          <a:ea typeface="微软雅黑" panose="020B0503020204020204" pitchFamily="34" charset="-122"/>
                        </a:rPr>
                        <a:t>则该位的结果为</a:t>
                      </a:r>
                      <a:r>
                        <a:rPr lang="en-US" altLang="zh-CN" dirty="0">
                          <a:effectLst/>
                          <a:latin typeface="微软雅黑" panose="020B0503020204020204" pitchFamily="34" charset="-122"/>
                          <a:ea typeface="微软雅黑" panose="020B0503020204020204" pitchFamily="34" charset="-122"/>
                        </a:rPr>
                        <a:t>1,</a:t>
                      </a:r>
                      <a:r>
                        <a:rPr lang="zh-CN" altLang="en-US" dirty="0">
                          <a:effectLst/>
                          <a:latin typeface="微软雅黑" panose="020B0503020204020204" pitchFamily="34" charset="-122"/>
                          <a:ea typeface="微软雅黑" panose="020B0503020204020204" pitchFamily="34" charset="-122"/>
                        </a:rPr>
                        <a:t>否则为</a:t>
                      </a:r>
                      <a:r>
                        <a:rPr lang="en-US" altLang="zh-CN" dirty="0">
                          <a:effectLst/>
                          <a:latin typeface="微软雅黑" panose="020B0503020204020204" pitchFamily="34" charset="-122"/>
                          <a:ea typeface="微软雅黑" panose="020B0503020204020204" pitchFamily="34" charset="-122"/>
                        </a:rPr>
                        <a:t>0</a:t>
                      </a:r>
                    </a:p>
                  </a:txBody>
                  <a:tcPr marL="47625" marR="47625" marT="66675" marB="66675"/>
                </a:tc>
                <a:tc>
                  <a:txBody>
                    <a:bodyPr/>
                    <a:lstStyle/>
                    <a:p>
                      <a:pPr fontAlgn="t"/>
                      <a:r>
                        <a:rPr lang="en-US" altLang="zh-CN">
                          <a:effectLst/>
                          <a:latin typeface="微软雅黑" panose="020B0503020204020204" pitchFamily="34" charset="-122"/>
                          <a:ea typeface="微软雅黑" panose="020B0503020204020204" pitchFamily="34" charset="-122"/>
                        </a:rPr>
                        <a:t>(a &amp; b) </a:t>
                      </a:r>
                      <a:r>
                        <a:rPr lang="zh-CN" altLang="en-US">
                          <a:effectLst/>
                          <a:latin typeface="微软雅黑" panose="020B0503020204020204" pitchFamily="34" charset="-122"/>
                          <a:ea typeface="微软雅黑" panose="020B0503020204020204" pitchFamily="34" charset="-122"/>
                        </a:rPr>
                        <a:t>输出结果 </a:t>
                      </a:r>
                      <a:r>
                        <a:rPr lang="en-US" altLang="zh-CN">
                          <a:effectLst/>
                          <a:latin typeface="微软雅黑" panose="020B0503020204020204" pitchFamily="34" charset="-122"/>
                          <a:ea typeface="微软雅黑" panose="020B0503020204020204" pitchFamily="34" charset="-122"/>
                        </a:rPr>
                        <a:t>12 </a:t>
                      </a:r>
                      <a:r>
                        <a:rPr lang="zh-CN" altLang="en-US">
                          <a:effectLst/>
                          <a:latin typeface="微软雅黑" panose="020B0503020204020204" pitchFamily="34" charset="-122"/>
                          <a:ea typeface="微软雅黑" panose="020B0503020204020204" pitchFamily="34" charset="-122"/>
                        </a:rPr>
                        <a:t>，二进制解释： </a:t>
                      </a:r>
                      <a:r>
                        <a:rPr lang="en-US" altLang="zh-CN">
                          <a:effectLst/>
                          <a:latin typeface="微软雅黑" panose="020B0503020204020204" pitchFamily="34" charset="-122"/>
                          <a:ea typeface="微软雅黑" panose="020B0503020204020204" pitchFamily="34" charset="-122"/>
                        </a:rPr>
                        <a:t>0000 1100</a:t>
                      </a:r>
                    </a:p>
                  </a:txBody>
                  <a:tcPr marL="47625" marR="47625" marT="66675" marB="66675"/>
                </a:tc>
                <a:extLst>
                  <a:ext uri="{0D108BD9-81ED-4DB2-BD59-A6C34878D82A}">
                    <a16:rowId xmlns:a16="http://schemas.microsoft.com/office/drawing/2014/main" xmlns="" val="812510878"/>
                  </a:ext>
                </a:extLst>
              </a:tr>
              <a:tr h="291777">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nchor="ctr"/>
                </a:tc>
                <a:tc>
                  <a:txBody>
                    <a:bodyPr/>
                    <a:lstStyle/>
                    <a:p>
                      <a:pPr fontAlgn="t"/>
                      <a:r>
                        <a:rPr lang="zh-CN" altLang="en-US">
                          <a:effectLst/>
                          <a:latin typeface="微软雅黑" panose="020B0503020204020204" pitchFamily="34" charset="-122"/>
                          <a:ea typeface="微软雅黑" panose="020B0503020204020204" pitchFamily="34" charset="-122"/>
                        </a:rPr>
                        <a:t>按位或运算符：只要对应的二个二进位有一个为</a:t>
                      </a:r>
                      <a:r>
                        <a:rPr lang="en-US" altLang="zh-CN">
                          <a:effectLst/>
                          <a:latin typeface="微软雅黑" panose="020B0503020204020204" pitchFamily="34" charset="-122"/>
                          <a:ea typeface="微软雅黑" panose="020B0503020204020204" pitchFamily="34" charset="-122"/>
                        </a:rPr>
                        <a:t>1</a:t>
                      </a:r>
                      <a:r>
                        <a:rPr lang="zh-CN" altLang="en-US">
                          <a:effectLst/>
                          <a:latin typeface="微软雅黑" panose="020B0503020204020204" pitchFamily="34" charset="-122"/>
                          <a:ea typeface="微软雅黑" panose="020B0503020204020204" pitchFamily="34" charset="-122"/>
                        </a:rPr>
                        <a:t>时，结果位就为</a:t>
                      </a:r>
                      <a:r>
                        <a:rPr lang="en-US" altLang="zh-CN">
                          <a:effectLst/>
                          <a:latin typeface="微软雅黑" panose="020B0503020204020204" pitchFamily="34" charset="-122"/>
                          <a:ea typeface="微软雅黑" panose="020B0503020204020204" pitchFamily="34" charset="-122"/>
                        </a:rPr>
                        <a:t>1</a:t>
                      </a:r>
                      <a:r>
                        <a:rPr lang="zh-CN" altLang="en-US">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en-US" altLang="zh-CN">
                          <a:effectLst/>
                          <a:latin typeface="微软雅黑" panose="020B0503020204020204" pitchFamily="34" charset="-122"/>
                          <a:ea typeface="微软雅黑" panose="020B0503020204020204" pitchFamily="34" charset="-122"/>
                        </a:rPr>
                        <a:t>(a | b) </a:t>
                      </a:r>
                      <a:r>
                        <a:rPr lang="zh-CN" altLang="en-US">
                          <a:effectLst/>
                          <a:latin typeface="微软雅黑" panose="020B0503020204020204" pitchFamily="34" charset="-122"/>
                          <a:ea typeface="微软雅黑" panose="020B0503020204020204" pitchFamily="34" charset="-122"/>
                        </a:rPr>
                        <a:t>输出结果 </a:t>
                      </a:r>
                      <a:r>
                        <a:rPr lang="en-US" altLang="zh-CN">
                          <a:effectLst/>
                          <a:latin typeface="微软雅黑" panose="020B0503020204020204" pitchFamily="34" charset="-122"/>
                          <a:ea typeface="微软雅黑" panose="020B0503020204020204" pitchFamily="34" charset="-122"/>
                        </a:rPr>
                        <a:t>61 </a:t>
                      </a:r>
                      <a:r>
                        <a:rPr lang="zh-CN" altLang="en-US">
                          <a:effectLst/>
                          <a:latin typeface="微软雅黑" panose="020B0503020204020204" pitchFamily="34" charset="-122"/>
                          <a:ea typeface="微软雅黑" panose="020B0503020204020204" pitchFamily="34" charset="-122"/>
                        </a:rPr>
                        <a:t>，二进制解释： </a:t>
                      </a:r>
                      <a:r>
                        <a:rPr lang="en-US" altLang="zh-CN">
                          <a:effectLst/>
                          <a:latin typeface="微软雅黑" panose="020B0503020204020204" pitchFamily="34" charset="-122"/>
                          <a:ea typeface="微软雅黑" panose="020B0503020204020204" pitchFamily="34" charset="-122"/>
                        </a:rPr>
                        <a:t>0011 1101</a:t>
                      </a:r>
                    </a:p>
                  </a:txBody>
                  <a:tcPr marL="47625" marR="47625" marT="66675" marB="66675"/>
                </a:tc>
                <a:extLst>
                  <a:ext uri="{0D108BD9-81ED-4DB2-BD59-A6C34878D82A}">
                    <a16:rowId xmlns:a16="http://schemas.microsoft.com/office/drawing/2014/main" xmlns="" val="3986692517"/>
                  </a:ext>
                </a:extLst>
              </a:tr>
              <a:tr h="291777">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nchor="ctr"/>
                </a:tc>
                <a:tc>
                  <a:txBody>
                    <a:bodyPr/>
                    <a:lstStyle/>
                    <a:p>
                      <a:pPr fontAlgn="t"/>
                      <a:r>
                        <a:rPr lang="zh-CN" altLang="en-US">
                          <a:effectLst/>
                          <a:latin typeface="微软雅黑" panose="020B0503020204020204" pitchFamily="34" charset="-122"/>
                          <a:ea typeface="微软雅黑" panose="020B0503020204020204" pitchFamily="34" charset="-122"/>
                        </a:rPr>
                        <a:t>按位异或运算符：当两对应的二进位相异时，结果为</a:t>
                      </a:r>
                      <a:r>
                        <a:rPr lang="en-US" altLang="zh-CN">
                          <a:effectLst/>
                          <a:latin typeface="微软雅黑" panose="020B0503020204020204" pitchFamily="34" charset="-122"/>
                          <a:ea typeface="微软雅黑" panose="020B0503020204020204" pitchFamily="34" charset="-122"/>
                        </a:rPr>
                        <a:t>1</a:t>
                      </a:r>
                    </a:p>
                  </a:txBody>
                  <a:tcPr marL="47625" marR="47625" marT="66675" marB="66675"/>
                </a:tc>
                <a:tc>
                  <a:txBody>
                    <a:bodyPr/>
                    <a:lstStyle/>
                    <a:p>
                      <a:pPr fontAlgn="t"/>
                      <a:r>
                        <a:rPr lang="en-US" altLang="zh-CN">
                          <a:effectLst/>
                          <a:latin typeface="微软雅黑" panose="020B0503020204020204" pitchFamily="34" charset="-122"/>
                          <a:ea typeface="微软雅黑" panose="020B0503020204020204" pitchFamily="34" charset="-122"/>
                        </a:rPr>
                        <a:t>(a ^ b) </a:t>
                      </a:r>
                      <a:r>
                        <a:rPr lang="zh-CN" altLang="en-US">
                          <a:effectLst/>
                          <a:latin typeface="微软雅黑" panose="020B0503020204020204" pitchFamily="34" charset="-122"/>
                          <a:ea typeface="微软雅黑" panose="020B0503020204020204" pitchFamily="34" charset="-122"/>
                        </a:rPr>
                        <a:t>输出结果 </a:t>
                      </a:r>
                      <a:r>
                        <a:rPr lang="en-US" altLang="zh-CN">
                          <a:effectLst/>
                          <a:latin typeface="微软雅黑" panose="020B0503020204020204" pitchFamily="34" charset="-122"/>
                          <a:ea typeface="微软雅黑" panose="020B0503020204020204" pitchFamily="34" charset="-122"/>
                        </a:rPr>
                        <a:t>49 </a:t>
                      </a:r>
                      <a:r>
                        <a:rPr lang="zh-CN" altLang="en-US">
                          <a:effectLst/>
                          <a:latin typeface="微软雅黑" panose="020B0503020204020204" pitchFamily="34" charset="-122"/>
                          <a:ea typeface="微软雅黑" panose="020B0503020204020204" pitchFamily="34" charset="-122"/>
                        </a:rPr>
                        <a:t>，二进制解释： </a:t>
                      </a:r>
                      <a:r>
                        <a:rPr lang="en-US" altLang="zh-CN">
                          <a:effectLst/>
                          <a:latin typeface="微软雅黑" panose="020B0503020204020204" pitchFamily="34" charset="-122"/>
                          <a:ea typeface="微软雅黑" panose="020B0503020204020204" pitchFamily="34" charset="-122"/>
                        </a:rPr>
                        <a:t>0011 0001</a:t>
                      </a:r>
                    </a:p>
                  </a:txBody>
                  <a:tcPr marL="47625" marR="47625" marT="66675" marB="66675"/>
                </a:tc>
                <a:extLst>
                  <a:ext uri="{0D108BD9-81ED-4DB2-BD59-A6C34878D82A}">
                    <a16:rowId xmlns:a16="http://schemas.microsoft.com/office/drawing/2014/main" xmlns="" val="534103879"/>
                  </a:ext>
                </a:extLst>
              </a:tr>
              <a:tr h="291777">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a:t>
                      </a:r>
                    </a:p>
                  </a:txBody>
                  <a:tcPr marL="47625" marR="47625" marT="66675" marB="66675" anchor="ctr"/>
                </a:tc>
                <a:tc>
                  <a:txBody>
                    <a:bodyPr/>
                    <a:lstStyle/>
                    <a:p>
                      <a:pPr fontAlgn="t"/>
                      <a:r>
                        <a:rPr lang="zh-CN" altLang="en-US">
                          <a:effectLst/>
                          <a:latin typeface="微软雅黑" panose="020B0503020204020204" pitchFamily="34" charset="-122"/>
                          <a:ea typeface="微软雅黑" panose="020B0503020204020204" pitchFamily="34" charset="-122"/>
                        </a:rPr>
                        <a:t>按位取反运算符：对数据的每个二进制位取反</a:t>
                      </a:r>
                      <a:r>
                        <a:rPr lang="en-US" altLang="zh-CN">
                          <a:effectLst/>
                          <a:latin typeface="微软雅黑" panose="020B0503020204020204" pitchFamily="34" charset="-122"/>
                          <a:ea typeface="微软雅黑" panose="020B0503020204020204" pitchFamily="34" charset="-122"/>
                        </a:rPr>
                        <a:t>,</a:t>
                      </a:r>
                      <a:r>
                        <a:rPr lang="zh-CN" altLang="en-US">
                          <a:effectLst/>
                          <a:latin typeface="微软雅黑" panose="020B0503020204020204" pitchFamily="34" charset="-122"/>
                          <a:ea typeface="微软雅黑" panose="020B0503020204020204" pitchFamily="34" charset="-122"/>
                        </a:rPr>
                        <a:t>即把</a:t>
                      </a:r>
                      <a:r>
                        <a:rPr lang="en-US" altLang="zh-CN">
                          <a:effectLst/>
                          <a:latin typeface="微软雅黑" panose="020B0503020204020204" pitchFamily="34" charset="-122"/>
                          <a:ea typeface="微软雅黑" panose="020B0503020204020204" pitchFamily="34" charset="-122"/>
                        </a:rPr>
                        <a:t>1</a:t>
                      </a:r>
                      <a:r>
                        <a:rPr lang="zh-CN" altLang="en-US">
                          <a:effectLst/>
                          <a:latin typeface="微软雅黑" panose="020B0503020204020204" pitchFamily="34" charset="-122"/>
                          <a:ea typeface="微软雅黑" panose="020B0503020204020204" pitchFamily="34" charset="-122"/>
                        </a:rPr>
                        <a:t>变为</a:t>
                      </a:r>
                      <a:r>
                        <a:rPr lang="en-US" altLang="zh-CN">
                          <a:effectLst/>
                          <a:latin typeface="微软雅黑" panose="020B0503020204020204" pitchFamily="34" charset="-122"/>
                          <a:ea typeface="微软雅黑" panose="020B0503020204020204" pitchFamily="34" charset="-122"/>
                        </a:rPr>
                        <a:t>0,</a:t>
                      </a:r>
                      <a:r>
                        <a:rPr lang="zh-CN" altLang="en-US">
                          <a:effectLst/>
                          <a:latin typeface="微软雅黑" panose="020B0503020204020204" pitchFamily="34" charset="-122"/>
                          <a:ea typeface="微软雅黑" panose="020B0503020204020204" pitchFamily="34" charset="-122"/>
                        </a:rPr>
                        <a:t>把</a:t>
                      </a:r>
                      <a:r>
                        <a:rPr lang="en-US" altLang="zh-CN">
                          <a:effectLst/>
                          <a:latin typeface="微软雅黑" panose="020B0503020204020204" pitchFamily="34" charset="-122"/>
                          <a:ea typeface="微软雅黑" panose="020B0503020204020204" pitchFamily="34" charset="-122"/>
                        </a:rPr>
                        <a:t>0</a:t>
                      </a:r>
                      <a:r>
                        <a:rPr lang="zh-CN" altLang="en-US">
                          <a:effectLst/>
                          <a:latin typeface="微软雅黑" panose="020B0503020204020204" pitchFamily="34" charset="-122"/>
                          <a:ea typeface="微软雅黑" panose="020B0503020204020204" pitchFamily="34" charset="-122"/>
                        </a:rPr>
                        <a:t>变为</a:t>
                      </a:r>
                      <a:r>
                        <a:rPr lang="en-US" altLang="zh-CN">
                          <a:effectLst/>
                          <a:latin typeface="微软雅黑" panose="020B0503020204020204" pitchFamily="34" charset="-122"/>
                          <a:ea typeface="微软雅黑" panose="020B0503020204020204" pitchFamily="34" charset="-122"/>
                        </a:rPr>
                        <a:t>1</a:t>
                      </a:r>
                      <a:r>
                        <a:rPr lang="zh-CN" altLang="en-US">
                          <a:effectLst/>
                          <a:latin typeface="微软雅黑" panose="020B0503020204020204" pitchFamily="34" charset="-122"/>
                          <a:ea typeface="微软雅黑" panose="020B0503020204020204" pitchFamily="34" charset="-122"/>
                        </a:rPr>
                        <a:t>。</a:t>
                      </a:r>
                      <a:r>
                        <a:rPr lang="en-US" altLang="zh-CN" b="1">
                          <a:effectLst/>
                          <a:latin typeface="微软雅黑" panose="020B0503020204020204" pitchFamily="34" charset="-122"/>
                          <a:ea typeface="微软雅黑" panose="020B0503020204020204" pitchFamily="34" charset="-122"/>
                        </a:rPr>
                        <a:t>~x</a:t>
                      </a:r>
                      <a:r>
                        <a:rPr lang="zh-CN" altLang="en-US">
                          <a:effectLst/>
                          <a:latin typeface="微软雅黑" panose="020B0503020204020204" pitchFamily="34" charset="-122"/>
                          <a:ea typeface="微软雅黑" panose="020B0503020204020204" pitchFamily="34" charset="-122"/>
                        </a:rPr>
                        <a:t>类似于 </a:t>
                      </a:r>
                      <a:r>
                        <a:rPr lang="en-US" altLang="zh-CN" b="1">
                          <a:effectLst/>
                          <a:latin typeface="微软雅黑" panose="020B0503020204020204" pitchFamily="34" charset="-122"/>
                          <a:ea typeface="微软雅黑" panose="020B0503020204020204" pitchFamily="34" charset="-122"/>
                        </a:rPr>
                        <a:t>-x-1</a:t>
                      </a:r>
                      <a:endParaRPr lang="zh-CN" altLang="en-US">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fontAlgn="t"/>
                      <a:r>
                        <a:rPr lang="en-US" altLang="zh-CN">
                          <a:effectLst/>
                          <a:latin typeface="微软雅黑" panose="020B0503020204020204" pitchFamily="34" charset="-122"/>
                          <a:ea typeface="微软雅黑" panose="020B0503020204020204" pitchFamily="34" charset="-122"/>
                        </a:rPr>
                        <a:t>(~a ) </a:t>
                      </a:r>
                      <a:r>
                        <a:rPr lang="zh-CN" altLang="en-US">
                          <a:effectLst/>
                          <a:latin typeface="微软雅黑" panose="020B0503020204020204" pitchFamily="34" charset="-122"/>
                          <a:ea typeface="微软雅黑" panose="020B0503020204020204" pitchFamily="34" charset="-122"/>
                        </a:rPr>
                        <a:t>输出结果 </a:t>
                      </a:r>
                      <a:r>
                        <a:rPr lang="en-US" altLang="zh-CN">
                          <a:effectLst/>
                          <a:latin typeface="微软雅黑" panose="020B0503020204020204" pitchFamily="34" charset="-122"/>
                          <a:ea typeface="微软雅黑" panose="020B0503020204020204" pitchFamily="34" charset="-122"/>
                        </a:rPr>
                        <a:t>-61 </a:t>
                      </a:r>
                      <a:r>
                        <a:rPr lang="zh-CN" altLang="en-US">
                          <a:effectLst/>
                          <a:latin typeface="微软雅黑" panose="020B0503020204020204" pitchFamily="34" charset="-122"/>
                          <a:ea typeface="微软雅黑" panose="020B0503020204020204" pitchFamily="34" charset="-122"/>
                        </a:rPr>
                        <a:t>，二进制解释： </a:t>
                      </a:r>
                      <a:r>
                        <a:rPr lang="en-US" altLang="zh-CN">
                          <a:effectLst/>
                          <a:latin typeface="微软雅黑" panose="020B0503020204020204" pitchFamily="34" charset="-122"/>
                          <a:ea typeface="微软雅黑" panose="020B0503020204020204" pitchFamily="34" charset="-122"/>
                        </a:rPr>
                        <a:t>1100 0011</a:t>
                      </a:r>
                      <a:r>
                        <a:rPr lang="zh-CN" altLang="en-US">
                          <a:effectLst/>
                          <a:latin typeface="微软雅黑" panose="020B0503020204020204" pitchFamily="34" charset="-122"/>
                          <a:ea typeface="微软雅黑" panose="020B0503020204020204" pitchFamily="34" charset="-122"/>
                        </a:rPr>
                        <a:t>， 在一个有符号二进制数的补码形式。</a:t>
                      </a:r>
                    </a:p>
                  </a:txBody>
                  <a:tcPr marL="47625" marR="47625" marT="66675" marB="66675"/>
                </a:tc>
                <a:extLst>
                  <a:ext uri="{0D108BD9-81ED-4DB2-BD59-A6C34878D82A}">
                    <a16:rowId xmlns:a16="http://schemas.microsoft.com/office/drawing/2014/main" xmlns="" val="3577090804"/>
                  </a:ext>
                </a:extLst>
              </a:tr>
              <a:tr h="291777">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&lt;&lt;</a:t>
                      </a:r>
                    </a:p>
                  </a:txBody>
                  <a:tcPr marL="47625" marR="47625" marT="66675" marB="66675" anchor="ctr"/>
                </a:tc>
                <a:tc>
                  <a:txBody>
                    <a:bodyPr/>
                    <a:lstStyle/>
                    <a:p>
                      <a:pPr fontAlgn="t"/>
                      <a:r>
                        <a:rPr lang="zh-CN" altLang="en-US">
                          <a:effectLst/>
                          <a:latin typeface="微软雅黑" panose="020B0503020204020204" pitchFamily="34" charset="-122"/>
                          <a:ea typeface="微软雅黑" panose="020B0503020204020204" pitchFamily="34" charset="-122"/>
                        </a:rPr>
                        <a:t>左移动运算符：运算数的各二进位全部左移若干位，由</a:t>
                      </a:r>
                      <a:r>
                        <a:rPr lang="en-US" altLang="zh-CN">
                          <a:effectLst/>
                          <a:latin typeface="微软雅黑" panose="020B0503020204020204" pitchFamily="34" charset="-122"/>
                          <a:ea typeface="微软雅黑" panose="020B0503020204020204" pitchFamily="34" charset="-122"/>
                        </a:rPr>
                        <a:t>"&lt;&lt;"</a:t>
                      </a:r>
                      <a:r>
                        <a:rPr lang="zh-CN" altLang="en-US">
                          <a:effectLst/>
                          <a:latin typeface="微软雅黑" panose="020B0503020204020204" pitchFamily="34" charset="-122"/>
                          <a:ea typeface="微软雅黑" panose="020B0503020204020204" pitchFamily="34" charset="-122"/>
                        </a:rPr>
                        <a:t>右边的数指定移动的位数，高位丢弃，低位补</a:t>
                      </a:r>
                      <a:r>
                        <a:rPr lang="en-US" altLang="zh-CN">
                          <a:effectLst/>
                          <a:latin typeface="微软雅黑" panose="020B0503020204020204" pitchFamily="34" charset="-122"/>
                          <a:ea typeface="微软雅黑" panose="020B0503020204020204" pitchFamily="34" charset="-122"/>
                        </a:rPr>
                        <a:t>0</a:t>
                      </a:r>
                      <a:r>
                        <a:rPr lang="zh-CN" altLang="en-US">
                          <a:effectLst/>
                          <a:latin typeface="微软雅黑" panose="020B0503020204020204" pitchFamily="34" charset="-122"/>
                          <a:ea typeface="微软雅黑" panose="020B0503020204020204" pitchFamily="34" charset="-122"/>
                        </a:rPr>
                        <a:t>。</a:t>
                      </a:r>
                    </a:p>
                  </a:txBody>
                  <a:tcPr marL="47625" marR="47625" marT="66675" marB="66675"/>
                </a:tc>
                <a:tc>
                  <a:txBody>
                    <a:bodyPr/>
                    <a:lstStyle/>
                    <a:p>
                      <a:pPr fontAlgn="t"/>
                      <a:r>
                        <a:rPr lang="en-US" altLang="zh-CN">
                          <a:effectLst/>
                          <a:latin typeface="微软雅黑" panose="020B0503020204020204" pitchFamily="34" charset="-122"/>
                          <a:ea typeface="微软雅黑" panose="020B0503020204020204" pitchFamily="34" charset="-122"/>
                        </a:rPr>
                        <a:t>a &lt;&lt; 2 </a:t>
                      </a:r>
                      <a:r>
                        <a:rPr lang="zh-CN" altLang="en-US">
                          <a:effectLst/>
                          <a:latin typeface="微软雅黑" panose="020B0503020204020204" pitchFamily="34" charset="-122"/>
                          <a:ea typeface="微软雅黑" panose="020B0503020204020204" pitchFamily="34" charset="-122"/>
                        </a:rPr>
                        <a:t>输出结果 </a:t>
                      </a:r>
                      <a:r>
                        <a:rPr lang="en-US" altLang="zh-CN">
                          <a:effectLst/>
                          <a:latin typeface="微软雅黑" panose="020B0503020204020204" pitchFamily="34" charset="-122"/>
                          <a:ea typeface="微软雅黑" panose="020B0503020204020204" pitchFamily="34" charset="-122"/>
                        </a:rPr>
                        <a:t>240 </a:t>
                      </a:r>
                      <a:r>
                        <a:rPr lang="zh-CN" altLang="en-US">
                          <a:effectLst/>
                          <a:latin typeface="微软雅黑" panose="020B0503020204020204" pitchFamily="34" charset="-122"/>
                          <a:ea typeface="微软雅黑" panose="020B0503020204020204" pitchFamily="34" charset="-122"/>
                        </a:rPr>
                        <a:t>，二进制解释： </a:t>
                      </a:r>
                      <a:r>
                        <a:rPr lang="en-US" altLang="zh-CN">
                          <a:effectLst/>
                          <a:latin typeface="微软雅黑" panose="020B0503020204020204" pitchFamily="34" charset="-122"/>
                          <a:ea typeface="微软雅黑" panose="020B0503020204020204" pitchFamily="34" charset="-122"/>
                        </a:rPr>
                        <a:t>1111 0000</a:t>
                      </a:r>
                    </a:p>
                  </a:txBody>
                  <a:tcPr marL="47625" marR="47625" marT="66675" marB="66675"/>
                </a:tc>
                <a:extLst>
                  <a:ext uri="{0D108BD9-81ED-4DB2-BD59-A6C34878D82A}">
                    <a16:rowId xmlns:a16="http://schemas.microsoft.com/office/drawing/2014/main" xmlns="" val="3446888840"/>
                  </a:ext>
                </a:extLst>
              </a:tr>
              <a:tr h="291777">
                <a:tc>
                  <a:txBody>
                    <a:bodyPr/>
                    <a:lstStyle/>
                    <a:p>
                      <a:pPr algn="ctr" fontAlgn="t"/>
                      <a:r>
                        <a:rPr lang="en-US" altLang="zh-CN" dirty="0">
                          <a:solidFill>
                            <a:srgbClr val="FF0000"/>
                          </a:solidFill>
                          <a:effectLst/>
                          <a:latin typeface="微软雅黑" panose="020B0503020204020204" pitchFamily="34" charset="-122"/>
                          <a:ea typeface="微软雅黑" panose="020B0503020204020204" pitchFamily="34" charset="-122"/>
                        </a:rPr>
                        <a:t>&gt;&gt;</a:t>
                      </a:r>
                    </a:p>
                  </a:txBody>
                  <a:tcPr marL="47625" marR="47625" marT="66675" marB="66675" anchor="ctr"/>
                </a:tc>
                <a:tc>
                  <a:txBody>
                    <a:bodyPr/>
                    <a:lstStyle/>
                    <a:p>
                      <a:pPr fontAlgn="t"/>
                      <a:r>
                        <a:rPr lang="zh-CN" altLang="en-US" dirty="0">
                          <a:effectLst/>
                          <a:latin typeface="微软雅黑" panose="020B0503020204020204" pitchFamily="34" charset="-122"/>
                          <a:ea typeface="微软雅黑" panose="020B0503020204020204" pitchFamily="34" charset="-122"/>
                        </a:rPr>
                        <a:t>右移动运算符：把</a:t>
                      </a:r>
                      <a:r>
                        <a:rPr lang="en-US" altLang="zh-CN" dirty="0">
                          <a:effectLst/>
                          <a:latin typeface="微软雅黑" panose="020B0503020204020204" pitchFamily="34" charset="-122"/>
                          <a:ea typeface="微软雅黑" panose="020B0503020204020204" pitchFamily="34" charset="-122"/>
                        </a:rPr>
                        <a:t>"&gt;&gt;"</a:t>
                      </a:r>
                      <a:r>
                        <a:rPr lang="zh-CN" altLang="en-US" dirty="0">
                          <a:effectLst/>
                          <a:latin typeface="微软雅黑" panose="020B0503020204020204" pitchFamily="34" charset="-122"/>
                          <a:ea typeface="微软雅黑" panose="020B0503020204020204" pitchFamily="34" charset="-122"/>
                        </a:rPr>
                        <a:t>左边的运算数的各二进位全部右移若干位，</a:t>
                      </a:r>
                      <a:r>
                        <a:rPr lang="en-US" altLang="zh-CN" dirty="0">
                          <a:effectLst/>
                          <a:latin typeface="微软雅黑" panose="020B0503020204020204" pitchFamily="34" charset="-122"/>
                          <a:ea typeface="微软雅黑" panose="020B0503020204020204" pitchFamily="34" charset="-122"/>
                        </a:rPr>
                        <a:t>"&gt;&gt;"</a:t>
                      </a:r>
                      <a:r>
                        <a:rPr lang="zh-CN" altLang="en-US" dirty="0">
                          <a:effectLst/>
                          <a:latin typeface="微软雅黑" panose="020B0503020204020204" pitchFamily="34" charset="-122"/>
                          <a:ea typeface="微软雅黑" panose="020B0503020204020204" pitchFamily="34" charset="-122"/>
                        </a:rPr>
                        <a:t>右边的数指定移动的位数</a:t>
                      </a:r>
                    </a:p>
                  </a:txBody>
                  <a:tcPr marL="47625" marR="47625" marT="66675" marB="66675"/>
                </a:tc>
                <a:tc>
                  <a:txBody>
                    <a:bodyPr/>
                    <a:lstStyle/>
                    <a:p>
                      <a:pPr fontAlgn="t"/>
                      <a:r>
                        <a:rPr lang="en-US" altLang="zh-CN" dirty="0">
                          <a:effectLst/>
                          <a:latin typeface="微软雅黑" panose="020B0503020204020204" pitchFamily="34" charset="-122"/>
                          <a:ea typeface="微软雅黑" panose="020B0503020204020204" pitchFamily="34" charset="-122"/>
                        </a:rPr>
                        <a:t>a &gt;&gt; 2 </a:t>
                      </a:r>
                      <a:r>
                        <a:rPr lang="zh-CN" altLang="en-US" dirty="0">
                          <a:effectLst/>
                          <a:latin typeface="微软雅黑" panose="020B0503020204020204" pitchFamily="34" charset="-122"/>
                          <a:ea typeface="微软雅黑" panose="020B0503020204020204" pitchFamily="34" charset="-122"/>
                        </a:rPr>
                        <a:t>输出结果 </a:t>
                      </a:r>
                      <a:r>
                        <a:rPr lang="en-US" altLang="zh-CN" dirty="0">
                          <a:effectLst/>
                          <a:latin typeface="微软雅黑" panose="020B0503020204020204" pitchFamily="34" charset="-122"/>
                          <a:ea typeface="微软雅黑" panose="020B0503020204020204" pitchFamily="34" charset="-122"/>
                        </a:rPr>
                        <a:t>15 </a:t>
                      </a:r>
                      <a:r>
                        <a:rPr lang="zh-CN" altLang="en-US" dirty="0">
                          <a:effectLst/>
                          <a:latin typeface="微软雅黑" panose="020B0503020204020204" pitchFamily="34" charset="-122"/>
                          <a:ea typeface="微软雅黑" panose="020B0503020204020204" pitchFamily="34" charset="-122"/>
                        </a:rPr>
                        <a:t>，二进制解释： </a:t>
                      </a:r>
                      <a:r>
                        <a:rPr lang="en-US" altLang="zh-CN" dirty="0">
                          <a:effectLst/>
                          <a:latin typeface="微软雅黑" panose="020B0503020204020204" pitchFamily="34" charset="-122"/>
                          <a:ea typeface="微软雅黑" panose="020B0503020204020204" pitchFamily="34" charset="-122"/>
                        </a:rPr>
                        <a:t>0000 1111</a:t>
                      </a:r>
                    </a:p>
                  </a:txBody>
                  <a:tcPr marL="47625" marR="47625" marT="66675" marB="66675"/>
                </a:tc>
                <a:extLst>
                  <a:ext uri="{0D108BD9-81ED-4DB2-BD59-A6C34878D82A}">
                    <a16:rowId xmlns:a16="http://schemas.microsoft.com/office/drawing/2014/main" xmlns="" val="2028583548"/>
                  </a:ext>
                </a:extLst>
              </a:tr>
            </a:tbl>
          </a:graphicData>
        </a:graphic>
      </p:graphicFrame>
    </p:spTree>
    <p:extLst>
      <p:ext uri="{BB962C8B-B14F-4D97-AF65-F5344CB8AC3E}">
        <p14:creationId xmlns:p14="http://schemas.microsoft.com/office/powerpoint/2010/main" val="15402754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运算符和表达式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356880"/>
            <a:ext cx="461108" cy="461108"/>
          </a:xfrm>
          <a:prstGeom prst="rect">
            <a:avLst/>
          </a:prstGeom>
        </p:spPr>
      </p:pic>
      <p:sp>
        <p:nvSpPr>
          <p:cNvPr id="32" name="矩形 31"/>
          <p:cNvSpPr/>
          <p:nvPr/>
        </p:nvSpPr>
        <p:spPr>
          <a:xfrm>
            <a:off x="1208817" y="1235365"/>
            <a:ext cx="2148747" cy="630942"/>
          </a:xfrm>
          <a:prstGeom prst="rect">
            <a:avLst/>
          </a:prstGeom>
        </p:spPr>
        <p:txBody>
          <a:bodyPr wrap="square">
            <a:spAutoFit/>
          </a:bodyPr>
          <a:lstStyle/>
          <a:p>
            <a:pPr>
              <a:lnSpc>
                <a:spcPct val="125000"/>
              </a:lnSpc>
            </a:pP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逻辑运算符</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3798808"/>
            <a:ext cx="461108" cy="461108"/>
          </a:xfrm>
          <a:prstGeom prst="rect">
            <a:avLst/>
          </a:prstGeom>
        </p:spPr>
      </p:pic>
      <p:sp>
        <p:nvSpPr>
          <p:cNvPr id="9" name="矩形 8"/>
          <p:cNvSpPr/>
          <p:nvPr/>
        </p:nvSpPr>
        <p:spPr>
          <a:xfrm>
            <a:off x="1208818" y="3669756"/>
            <a:ext cx="2148746" cy="630942"/>
          </a:xfrm>
          <a:prstGeom prst="rect">
            <a:avLst/>
          </a:prstGeom>
        </p:spPr>
        <p:txBody>
          <a:bodyPr wrap="square">
            <a:spAutoFit/>
          </a:bodyPr>
          <a:lstStyle/>
          <a:p>
            <a:pPr>
              <a:lnSpc>
                <a:spcPct val="125000"/>
              </a:lnSpc>
            </a:pP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成员运算符</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Rectangle 2"/>
          <p:cNvSpPr>
            <a:spLocks noChangeArrowheads="1"/>
          </p:cNvSpPr>
          <p:nvPr/>
        </p:nvSpPr>
        <p:spPr bwMode="auto">
          <a:xfrm>
            <a:off x="960678" y="1771939"/>
            <a:ext cx="4978239" cy="550414"/>
          </a:xfrm>
          <a:prstGeom prst="rect">
            <a:avLst/>
          </a:prstGeom>
          <a:noFill/>
          <a:ln>
            <a:noFill/>
          </a:ln>
          <a:effec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zh-CN" altLang="en-US" sz="2400" dirty="0">
                <a:solidFill>
                  <a:srgbClr val="CC0099"/>
                </a:solidFill>
                <a:latin typeface="微软雅黑" panose="020B0503020204020204" pitchFamily="34" charset="-122"/>
                <a:ea typeface="微软雅黑" panose="020B0503020204020204" pitchFamily="34" charset="-122"/>
              </a:rPr>
              <a:t>以下假设变量</a:t>
            </a:r>
            <a:r>
              <a:rPr lang="en-US" altLang="zh-CN" sz="2400" dirty="0">
                <a:solidFill>
                  <a:srgbClr val="CC0099"/>
                </a:solidFill>
                <a:latin typeface="微软雅黑" panose="020B0503020204020204" pitchFamily="34" charset="-122"/>
                <a:ea typeface="微软雅黑" panose="020B0503020204020204" pitchFamily="34" charset="-122"/>
              </a:rPr>
              <a:t>a</a:t>
            </a:r>
            <a:r>
              <a:rPr lang="zh-CN" altLang="en-US" sz="2400" dirty="0">
                <a:solidFill>
                  <a:srgbClr val="CC0099"/>
                </a:solidFill>
                <a:latin typeface="微软雅黑" panose="020B0503020204020204" pitchFamily="34" charset="-122"/>
                <a:ea typeface="微软雅黑" panose="020B0503020204020204" pitchFamily="34" charset="-122"/>
              </a:rPr>
              <a:t>为</a:t>
            </a:r>
            <a:r>
              <a:rPr lang="en-US" altLang="zh-CN" sz="2400" dirty="0">
                <a:solidFill>
                  <a:srgbClr val="CC0099"/>
                </a:solidFill>
                <a:latin typeface="微软雅黑" panose="020B0503020204020204" pitchFamily="34" charset="-122"/>
                <a:ea typeface="微软雅黑" panose="020B0503020204020204" pitchFamily="34" charset="-122"/>
              </a:rPr>
              <a:t>10</a:t>
            </a:r>
            <a:r>
              <a:rPr lang="zh-CN" altLang="en-US" sz="2400" dirty="0">
                <a:solidFill>
                  <a:srgbClr val="CC0099"/>
                </a:solidFill>
                <a:latin typeface="微软雅黑" panose="020B0503020204020204" pitchFamily="34" charset="-122"/>
                <a:ea typeface="微软雅黑" panose="020B0503020204020204" pitchFamily="34" charset="-122"/>
              </a:rPr>
              <a:t>，变量</a:t>
            </a:r>
            <a:r>
              <a:rPr lang="en-US" altLang="zh-CN" sz="2400" dirty="0">
                <a:solidFill>
                  <a:srgbClr val="CC0099"/>
                </a:solidFill>
                <a:latin typeface="微软雅黑" panose="020B0503020204020204" pitchFamily="34" charset="-122"/>
                <a:ea typeface="微软雅黑" panose="020B0503020204020204" pitchFamily="34" charset="-122"/>
              </a:rPr>
              <a:t>b</a:t>
            </a:r>
            <a:r>
              <a:rPr lang="zh-CN" altLang="en-US" sz="2400" dirty="0">
                <a:solidFill>
                  <a:srgbClr val="CC0099"/>
                </a:solidFill>
                <a:latin typeface="微软雅黑" panose="020B0503020204020204" pitchFamily="34" charset="-122"/>
                <a:ea typeface="微软雅黑" panose="020B0503020204020204" pitchFamily="34" charset="-122"/>
              </a:rPr>
              <a:t>为</a:t>
            </a:r>
            <a:r>
              <a:rPr lang="en-US" altLang="zh-CN" sz="2400" dirty="0" smtClean="0">
                <a:solidFill>
                  <a:srgbClr val="CC0099"/>
                </a:solidFill>
                <a:latin typeface="微软雅黑" panose="020B0503020204020204" pitchFamily="34" charset="-122"/>
                <a:ea typeface="微软雅黑" panose="020B0503020204020204" pitchFamily="34" charset="-122"/>
              </a:rPr>
              <a:t>20</a:t>
            </a:r>
            <a:r>
              <a:rPr lang="zh-CN" altLang="en-US" sz="2400" dirty="0" smtClean="0">
                <a:solidFill>
                  <a:srgbClr val="CC0099"/>
                </a:solidFill>
                <a:latin typeface="微软雅黑" panose="020B0503020204020204" pitchFamily="34" charset="-122"/>
                <a:ea typeface="微软雅黑" panose="020B0503020204020204" pitchFamily="34" charset="-122"/>
              </a:rPr>
              <a:t>：</a:t>
            </a:r>
            <a:endParaRPr lang="en-US" altLang="zh-CN" sz="2400" noProof="1">
              <a:solidFill>
                <a:srgbClr val="CC0099"/>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390432573"/>
              </p:ext>
            </p:extLst>
          </p:nvPr>
        </p:nvGraphicFramePr>
        <p:xfrm>
          <a:off x="730123" y="2161192"/>
          <a:ext cx="11285666" cy="1593850"/>
        </p:xfrm>
        <a:graphic>
          <a:graphicData uri="http://schemas.openxmlformats.org/drawingml/2006/table">
            <a:tbl>
              <a:tblPr firstRow="1" bandRow="1">
                <a:tableStyleId>{5C22544A-7EE6-4342-B048-85BDC9FD1C3A}</a:tableStyleId>
              </a:tblPr>
              <a:tblGrid>
                <a:gridCol w="820355">
                  <a:extLst>
                    <a:ext uri="{9D8B030D-6E8A-4147-A177-3AD203B41FA5}">
                      <a16:colId xmlns:a16="http://schemas.microsoft.com/office/drawing/2014/main" xmlns="" val="272577334"/>
                    </a:ext>
                  </a:extLst>
                </a:gridCol>
                <a:gridCol w="7721716">
                  <a:extLst>
                    <a:ext uri="{9D8B030D-6E8A-4147-A177-3AD203B41FA5}">
                      <a16:colId xmlns:a16="http://schemas.microsoft.com/office/drawing/2014/main" xmlns="" val="2934842292"/>
                    </a:ext>
                  </a:extLst>
                </a:gridCol>
                <a:gridCol w="2743595">
                  <a:extLst>
                    <a:ext uri="{9D8B030D-6E8A-4147-A177-3AD203B41FA5}">
                      <a16:colId xmlns:a16="http://schemas.microsoft.com/office/drawing/2014/main" xmlns="" val="2416444665"/>
                    </a:ext>
                  </a:extLst>
                </a:gridCol>
              </a:tblGrid>
              <a:tr h="370840">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运算符</a:t>
                      </a:r>
                    </a:p>
                  </a:txBody>
                  <a:tcPr marL="28575" marR="28575" marT="28575" marB="28575"/>
                </a:tc>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描述</a:t>
                      </a:r>
                    </a:p>
                  </a:txBody>
                  <a:tcPr marL="28575" marR="28575" marT="28575" marB="28575"/>
                </a:tc>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实例</a:t>
                      </a:r>
                    </a:p>
                  </a:txBody>
                  <a:tcPr marL="28575" marR="28575" marT="28575" marB="28575"/>
                </a:tc>
                <a:extLst>
                  <a:ext uri="{0D108BD9-81ED-4DB2-BD59-A6C34878D82A}">
                    <a16:rowId xmlns:a16="http://schemas.microsoft.com/office/drawing/2014/main" xmlns="" val="101877671"/>
                  </a:ext>
                </a:extLst>
              </a:tr>
              <a:tr h="370840">
                <a:tc>
                  <a:txBody>
                    <a:bodyPr/>
                    <a:lstStyle/>
                    <a:p>
                      <a:pPr algn="ctr" fontAlgn="t"/>
                      <a:r>
                        <a:rPr lang="en-US" dirty="0">
                          <a:solidFill>
                            <a:srgbClr val="FF0000"/>
                          </a:solidFill>
                          <a:effectLst/>
                          <a:latin typeface="微软雅黑" panose="020B0503020204020204" pitchFamily="34" charset="-122"/>
                          <a:ea typeface="微软雅黑" panose="020B0503020204020204" pitchFamily="34" charset="-122"/>
                        </a:rPr>
                        <a:t>and</a:t>
                      </a:r>
                    </a:p>
                  </a:txBody>
                  <a:tcPr marL="47625" marR="47625" marT="66675" marB="66675"/>
                </a:tc>
                <a:tc>
                  <a:txBody>
                    <a:bodyPr/>
                    <a:lstStyle/>
                    <a:p>
                      <a:pPr fontAlgn="t"/>
                      <a:r>
                        <a:rPr lang="zh-CN" altLang="en-US" dirty="0" smtClean="0">
                          <a:effectLst/>
                          <a:latin typeface="微软雅黑" panose="020B0503020204020204" pitchFamily="34" charset="-122"/>
                          <a:ea typeface="微软雅黑" panose="020B0503020204020204" pitchFamily="34" charset="-122"/>
                        </a:rPr>
                        <a:t>布尔</a:t>
                      </a:r>
                      <a:r>
                        <a:rPr lang="en-US" altLang="zh-CN" dirty="0" smtClean="0">
                          <a:effectLst/>
                          <a:latin typeface="微软雅黑" panose="020B0503020204020204" pitchFamily="34" charset="-122"/>
                          <a:ea typeface="微软雅黑" panose="020B0503020204020204" pitchFamily="34" charset="-122"/>
                        </a:rPr>
                        <a:t>“</a:t>
                      </a:r>
                      <a:r>
                        <a:rPr lang="zh-CN" altLang="en-US" dirty="0" smtClean="0">
                          <a:effectLst/>
                          <a:latin typeface="微软雅黑" panose="020B0503020204020204" pitchFamily="34" charset="-122"/>
                          <a:ea typeface="微软雅黑" panose="020B0503020204020204" pitchFamily="34" charset="-122"/>
                        </a:rPr>
                        <a:t>与</a:t>
                      </a:r>
                      <a:r>
                        <a:rPr lang="en-US" altLang="zh-CN" dirty="0" smtClean="0">
                          <a:effectLst/>
                          <a:latin typeface="微软雅黑" panose="020B0503020204020204" pitchFamily="34" charset="-122"/>
                          <a:ea typeface="微软雅黑" panose="020B0503020204020204" pitchFamily="34" charset="-122"/>
                        </a:rPr>
                        <a:t>” </a:t>
                      </a:r>
                      <a:r>
                        <a:rPr lang="en-US" altLang="zh-CN" dirty="0">
                          <a:effectLst/>
                          <a:latin typeface="微软雅黑" panose="020B0503020204020204" pitchFamily="34" charset="-122"/>
                          <a:ea typeface="微软雅黑" panose="020B0503020204020204" pitchFamily="34" charset="-122"/>
                        </a:rPr>
                        <a:t>- </a:t>
                      </a:r>
                      <a:r>
                        <a:rPr lang="zh-CN" altLang="en-US" dirty="0">
                          <a:effectLst/>
                          <a:latin typeface="微软雅黑" panose="020B0503020204020204" pitchFamily="34" charset="-122"/>
                          <a:ea typeface="微软雅黑" panose="020B0503020204020204" pitchFamily="34" charset="-122"/>
                        </a:rPr>
                        <a:t>如果 </a:t>
                      </a:r>
                      <a:r>
                        <a:rPr lang="en-US" dirty="0">
                          <a:effectLst/>
                          <a:latin typeface="微软雅黑" panose="020B0503020204020204" pitchFamily="34" charset="-122"/>
                          <a:ea typeface="微软雅黑" panose="020B0503020204020204" pitchFamily="34" charset="-122"/>
                        </a:rPr>
                        <a:t>x </a:t>
                      </a:r>
                      <a:r>
                        <a:rPr lang="zh-CN" altLang="en-US" dirty="0">
                          <a:effectLst/>
                          <a:latin typeface="微软雅黑" panose="020B0503020204020204" pitchFamily="34" charset="-122"/>
                          <a:ea typeface="微软雅黑" panose="020B0503020204020204" pitchFamily="34" charset="-122"/>
                        </a:rPr>
                        <a:t>为 </a:t>
                      </a:r>
                      <a:r>
                        <a:rPr lang="en-US" dirty="0" smtClean="0">
                          <a:effectLst/>
                          <a:latin typeface="微软雅黑" panose="020B0503020204020204" pitchFamily="34" charset="-122"/>
                          <a:ea typeface="微软雅黑" panose="020B0503020204020204" pitchFamily="34" charset="-122"/>
                        </a:rPr>
                        <a:t>False</a:t>
                      </a:r>
                      <a:r>
                        <a:rPr lang="zh-CN" altLang="en-US" dirty="0" smtClean="0">
                          <a:effectLst/>
                          <a:latin typeface="微软雅黑" panose="020B0503020204020204" pitchFamily="34" charset="-122"/>
                          <a:ea typeface="微软雅黑" panose="020B0503020204020204" pitchFamily="34" charset="-122"/>
                        </a:rPr>
                        <a:t>，</a:t>
                      </a:r>
                      <a:r>
                        <a:rPr lang="en-US" dirty="0" smtClean="0">
                          <a:effectLst/>
                          <a:latin typeface="微软雅黑" panose="020B0503020204020204" pitchFamily="34" charset="-122"/>
                          <a:ea typeface="微软雅黑" panose="020B0503020204020204" pitchFamily="34" charset="-122"/>
                        </a:rPr>
                        <a:t>x </a:t>
                      </a:r>
                      <a:r>
                        <a:rPr lang="en-US" dirty="0">
                          <a:effectLst/>
                          <a:latin typeface="微软雅黑" panose="020B0503020204020204" pitchFamily="34" charset="-122"/>
                          <a:ea typeface="微软雅黑" panose="020B0503020204020204" pitchFamily="34" charset="-122"/>
                        </a:rPr>
                        <a:t>and y </a:t>
                      </a:r>
                      <a:r>
                        <a:rPr lang="zh-CN" altLang="en-US" dirty="0">
                          <a:effectLst/>
                          <a:latin typeface="微软雅黑" panose="020B0503020204020204" pitchFamily="34" charset="-122"/>
                          <a:ea typeface="微软雅黑" panose="020B0503020204020204" pitchFamily="34" charset="-122"/>
                        </a:rPr>
                        <a:t>返回 </a:t>
                      </a:r>
                      <a:r>
                        <a:rPr lang="en-US" dirty="0">
                          <a:effectLst/>
                          <a:latin typeface="微软雅黑" panose="020B0503020204020204" pitchFamily="34" charset="-122"/>
                          <a:ea typeface="微软雅黑" panose="020B0503020204020204" pitchFamily="34" charset="-122"/>
                        </a:rPr>
                        <a:t>False，</a:t>
                      </a:r>
                      <a:r>
                        <a:rPr lang="zh-CN" altLang="en-US" dirty="0">
                          <a:effectLst/>
                          <a:latin typeface="微软雅黑" panose="020B0503020204020204" pitchFamily="34" charset="-122"/>
                          <a:ea typeface="微软雅黑" panose="020B0503020204020204" pitchFamily="34" charset="-122"/>
                        </a:rPr>
                        <a:t>否则它返回 </a:t>
                      </a:r>
                      <a:r>
                        <a:rPr lang="en-US" dirty="0">
                          <a:effectLst/>
                          <a:latin typeface="微软雅黑" panose="020B0503020204020204" pitchFamily="34" charset="-122"/>
                          <a:ea typeface="微软雅黑" panose="020B0503020204020204" pitchFamily="34" charset="-122"/>
                        </a:rPr>
                        <a:t>y </a:t>
                      </a:r>
                      <a:r>
                        <a:rPr lang="zh-CN" altLang="en-US" dirty="0">
                          <a:effectLst/>
                          <a:latin typeface="微软雅黑" panose="020B0503020204020204" pitchFamily="34" charset="-122"/>
                          <a:ea typeface="微软雅黑" panose="020B0503020204020204" pitchFamily="34" charset="-122"/>
                        </a:rPr>
                        <a:t>的计算</a:t>
                      </a:r>
                      <a:r>
                        <a:rPr lang="zh-CN" altLang="en-US" dirty="0" smtClean="0">
                          <a:effectLst/>
                          <a:latin typeface="微软雅黑" panose="020B0503020204020204" pitchFamily="34" charset="-122"/>
                          <a:ea typeface="微软雅黑" panose="020B0503020204020204" pitchFamily="34" charset="-122"/>
                        </a:rPr>
                        <a:t>值</a:t>
                      </a:r>
                      <a:endParaRPr lang="zh-CN" alt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fontAlgn="t"/>
                      <a:r>
                        <a:rPr lang="en-US" dirty="0">
                          <a:effectLst/>
                          <a:latin typeface="微软雅黑" panose="020B0503020204020204" pitchFamily="34" charset="-122"/>
                          <a:ea typeface="微软雅黑" panose="020B0503020204020204" pitchFamily="34" charset="-122"/>
                        </a:rPr>
                        <a:t>(a and b) </a:t>
                      </a:r>
                      <a:r>
                        <a:rPr lang="en-US" dirty="0" err="1">
                          <a:effectLst/>
                          <a:latin typeface="微软雅黑" panose="020B0503020204020204" pitchFamily="34" charset="-122"/>
                          <a:ea typeface="微软雅黑" panose="020B0503020204020204" pitchFamily="34" charset="-122"/>
                        </a:rPr>
                        <a:t>返回</a:t>
                      </a:r>
                      <a:r>
                        <a:rPr lang="en-US" dirty="0">
                          <a:effectLst/>
                          <a:latin typeface="微软雅黑" panose="020B0503020204020204" pitchFamily="34" charset="-122"/>
                          <a:ea typeface="微软雅黑" panose="020B0503020204020204" pitchFamily="34" charset="-122"/>
                        </a:rPr>
                        <a:t> </a:t>
                      </a:r>
                      <a:r>
                        <a:rPr lang="en-US" dirty="0" smtClean="0">
                          <a:effectLst/>
                          <a:latin typeface="微软雅黑" panose="020B0503020204020204" pitchFamily="34" charset="-122"/>
                          <a:ea typeface="微软雅黑" panose="020B0503020204020204" pitchFamily="34" charset="-122"/>
                        </a:rPr>
                        <a:t>20</a:t>
                      </a:r>
                      <a:endParaRPr lang="en-US" dirty="0">
                        <a:effectLst/>
                        <a:latin typeface="微软雅黑" panose="020B0503020204020204" pitchFamily="34" charset="-122"/>
                        <a:ea typeface="微软雅黑" panose="020B0503020204020204" pitchFamily="34" charset="-122"/>
                      </a:endParaRPr>
                    </a:p>
                  </a:txBody>
                  <a:tcPr marL="47625" marR="47625" marT="66675" marB="66675"/>
                </a:tc>
                <a:extLst>
                  <a:ext uri="{0D108BD9-81ED-4DB2-BD59-A6C34878D82A}">
                    <a16:rowId xmlns:a16="http://schemas.microsoft.com/office/drawing/2014/main" xmlns="" val="1266063262"/>
                  </a:ext>
                </a:extLst>
              </a:tr>
              <a:tr h="370840">
                <a:tc>
                  <a:txBody>
                    <a:bodyPr/>
                    <a:lstStyle/>
                    <a:p>
                      <a:pPr algn="ctr" fontAlgn="t"/>
                      <a:r>
                        <a:rPr lang="en-US" dirty="0">
                          <a:solidFill>
                            <a:srgbClr val="FF0000"/>
                          </a:solidFill>
                          <a:effectLst/>
                          <a:latin typeface="微软雅黑" panose="020B0503020204020204" pitchFamily="34" charset="-122"/>
                          <a:ea typeface="微软雅黑" panose="020B0503020204020204" pitchFamily="34" charset="-122"/>
                        </a:rPr>
                        <a:t>or</a:t>
                      </a:r>
                    </a:p>
                  </a:txBody>
                  <a:tcPr marL="47625" marR="47625" marT="66675" marB="66675"/>
                </a:tc>
                <a:tc>
                  <a:txBody>
                    <a:bodyPr/>
                    <a:lstStyle/>
                    <a:p>
                      <a:pPr fontAlgn="t"/>
                      <a:r>
                        <a:rPr lang="zh-CN" altLang="en-US" dirty="0">
                          <a:effectLst/>
                          <a:latin typeface="微软雅黑" panose="020B0503020204020204" pitchFamily="34" charset="-122"/>
                          <a:ea typeface="微软雅黑" panose="020B0503020204020204" pitchFamily="34" charset="-122"/>
                        </a:rPr>
                        <a:t>布尔</a:t>
                      </a:r>
                      <a:r>
                        <a:rPr lang="en-US" altLang="zh-CN" dirty="0">
                          <a:effectLst/>
                          <a:latin typeface="微软雅黑" panose="020B0503020204020204" pitchFamily="34" charset="-122"/>
                          <a:ea typeface="微软雅黑" panose="020B0503020204020204" pitchFamily="34" charset="-122"/>
                        </a:rPr>
                        <a:t>"</a:t>
                      </a:r>
                      <a:r>
                        <a:rPr lang="zh-CN" altLang="en-US" dirty="0">
                          <a:effectLst/>
                          <a:latin typeface="微软雅黑" panose="020B0503020204020204" pitchFamily="34" charset="-122"/>
                          <a:ea typeface="微软雅黑" panose="020B0503020204020204" pitchFamily="34" charset="-122"/>
                        </a:rPr>
                        <a:t>或</a:t>
                      </a:r>
                      <a:r>
                        <a:rPr lang="en-US" altLang="zh-CN" dirty="0">
                          <a:effectLst/>
                          <a:latin typeface="微软雅黑" panose="020B0503020204020204" pitchFamily="34" charset="-122"/>
                          <a:ea typeface="微软雅黑" panose="020B0503020204020204" pitchFamily="34" charset="-122"/>
                        </a:rPr>
                        <a:t>" - </a:t>
                      </a:r>
                      <a:r>
                        <a:rPr lang="zh-CN" altLang="en-US" dirty="0">
                          <a:effectLst/>
                          <a:latin typeface="微软雅黑" panose="020B0503020204020204" pitchFamily="34" charset="-122"/>
                          <a:ea typeface="微软雅黑" panose="020B0503020204020204" pitchFamily="34" charset="-122"/>
                        </a:rPr>
                        <a:t>如果 </a:t>
                      </a:r>
                      <a:r>
                        <a:rPr lang="en-US" dirty="0">
                          <a:effectLst/>
                          <a:latin typeface="微软雅黑" panose="020B0503020204020204" pitchFamily="34" charset="-122"/>
                          <a:ea typeface="微软雅黑" panose="020B0503020204020204" pitchFamily="34" charset="-122"/>
                        </a:rPr>
                        <a:t>x </a:t>
                      </a:r>
                      <a:r>
                        <a:rPr lang="zh-CN" altLang="en-US" dirty="0">
                          <a:effectLst/>
                          <a:latin typeface="微软雅黑" panose="020B0503020204020204" pitchFamily="34" charset="-122"/>
                          <a:ea typeface="微软雅黑" panose="020B0503020204020204" pitchFamily="34" charset="-122"/>
                        </a:rPr>
                        <a:t>是 </a:t>
                      </a:r>
                      <a:r>
                        <a:rPr lang="en-US" dirty="0">
                          <a:effectLst/>
                          <a:latin typeface="微软雅黑" panose="020B0503020204020204" pitchFamily="34" charset="-122"/>
                          <a:ea typeface="微软雅黑" panose="020B0503020204020204" pitchFamily="34" charset="-122"/>
                        </a:rPr>
                        <a:t>True，</a:t>
                      </a:r>
                      <a:r>
                        <a:rPr lang="zh-CN" altLang="en-US" dirty="0">
                          <a:effectLst/>
                          <a:latin typeface="微软雅黑" panose="020B0503020204020204" pitchFamily="34" charset="-122"/>
                          <a:ea typeface="微软雅黑" panose="020B0503020204020204" pitchFamily="34" charset="-122"/>
                        </a:rPr>
                        <a:t>它返回 </a:t>
                      </a:r>
                      <a:r>
                        <a:rPr lang="en-US" dirty="0">
                          <a:effectLst/>
                          <a:latin typeface="微软雅黑" panose="020B0503020204020204" pitchFamily="34" charset="-122"/>
                          <a:ea typeface="微软雅黑" panose="020B0503020204020204" pitchFamily="34" charset="-122"/>
                        </a:rPr>
                        <a:t>x </a:t>
                      </a:r>
                      <a:r>
                        <a:rPr lang="zh-CN" altLang="en-US" dirty="0">
                          <a:effectLst/>
                          <a:latin typeface="微软雅黑" panose="020B0503020204020204" pitchFamily="34" charset="-122"/>
                          <a:ea typeface="微软雅黑" panose="020B0503020204020204" pitchFamily="34" charset="-122"/>
                        </a:rPr>
                        <a:t>的值，否则它返回 </a:t>
                      </a:r>
                      <a:r>
                        <a:rPr lang="en-US" dirty="0">
                          <a:effectLst/>
                          <a:latin typeface="微软雅黑" panose="020B0503020204020204" pitchFamily="34" charset="-122"/>
                          <a:ea typeface="微软雅黑" panose="020B0503020204020204" pitchFamily="34" charset="-122"/>
                        </a:rPr>
                        <a:t>y </a:t>
                      </a:r>
                      <a:r>
                        <a:rPr lang="zh-CN" altLang="en-US" dirty="0">
                          <a:effectLst/>
                          <a:latin typeface="微软雅黑" panose="020B0503020204020204" pitchFamily="34" charset="-122"/>
                          <a:ea typeface="微软雅黑" panose="020B0503020204020204" pitchFamily="34" charset="-122"/>
                        </a:rPr>
                        <a:t>的计算</a:t>
                      </a:r>
                      <a:r>
                        <a:rPr lang="zh-CN" altLang="en-US" dirty="0" smtClean="0">
                          <a:effectLst/>
                          <a:latin typeface="微软雅黑" panose="020B0503020204020204" pitchFamily="34" charset="-122"/>
                          <a:ea typeface="微软雅黑" panose="020B0503020204020204" pitchFamily="34" charset="-122"/>
                        </a:rPr>
                        <a:t>值</a:t>
                      </a:r>
                      <a:endParaRPr lang="zh-CN" alt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fontAlgn="t"/>
                      <a:r>
                        <a:rPr lang="en-US" dirty="0">
                          <a:effectLst/>
                          <a:latin typeface="微软雅黑" panose="020B0503020204020204" pitchFamily="34" charset="-122"/>
                          <a:ea typeface="微软雅黑" panose="020B0503020204020204" pitchFamily="34" charset="-122"/>
                        </a:rPr>
                        <a:t>(a or b) </a:t>
                      </a:r>
                      <a:r>
                        <a:rPr lang="en-US" dirty="0" err="1">
                          <a:effectLst/>
                          <a:latin typeface="微软雅黑" panose="020B0503020204020204" pitchFamily="34" charset="-122"/>
                          <a:ea typeface="微软雅黑" panose="020B0503020204020204" pitchFamily="34" charset="-122"/>
                        </a:rPr>
                        <a:t>返回</a:t>
                      </a:r>
                      <a:r>
                        <a:rPr lang="en-US" dirty="0">
                          <a:effectLst/>
                          <a:latin typeface="微软雅黑" panose="020B0503020204020204" pitchFamily="34" charset="-122"/>
                          <a:ea typeface="微软雅黑" panose="020B0503020204020204" pitchFamily="34" charset="-122"/>
                        </a:rPr>
                        <a:t> </a:t>
                      </a:r>
                      <a:r>
                        <a:rPr lang="en-US" dirty="0" smtClean="0">
                          <a:effectLst/>
                          <a:latin typeface="微软雅黑" panose="020B0503020204020204" pitchFamily="34" charset="-122"/>
                          <a:ea typeface="微软雅黑" panose="020B0503020204020204" pitchFamily="34" charset="-122"/>
                        </a:rPr>
                        <a:t>10</a:t>
                      </a:r>
                      <a:endParaRPr lang="en-US" dirty="0">
                        <a:effectLst/>
                        <a:latin typeface="微软雅黑" panose="020B0503020204020204" pitchFamily="34" charset="-122"/>
                        <a:ea typeface="微软雅黑" panose="020B0503020204020204" pitchFamily="34" charset="-122"/>
                      </a:endParaRPr>
                    </a:p>
                  </a:txBody>
                  <a:tcPr marL="47625" marR="47625" marT="66675" marB="66675"/>
                </a:tc>
                <a:extLst>
                  <a:ext uri="{0D108BD9-81ED-4DB2-BD59-A6C34878D82A}">
                    <a16:rowId xmlns:a16="http://schemas.microsoft.com/office/drawing/2014/main" xmlns="" val="2247347025"/>
                  </a:ext>
                </a:extLst>
              </a:tr>
              <a:tr h="370840">
                <a:tc>
                  <a:txBody>
                    <a:bodyPr/>
                    <a:lstStyle/>
                    <a:p>
                      <a:pPr algn="ctr" fontAlgn="t"/>
                      <a:r>
                        <a:rPr lang="en-US" dirty="0">
                          <a:solidFill>
                            <a:srgbClr val="FF0000"/>
                          </a:solidFill>
                          <a:effectLst/>
                          <a:latin typeface="微软雅黑" panose="020B0503020204020204" pitchFamily="34" charset="-122"/>
                          <a:ea typeface="微软雅黑" panose="020B0503020204020204" pitchFamily="34" charset="-122"/>
                        </a:rPr>
                        <a:t>not</a:t>
                      </a:r>
                    </a:p>
                  </a:txBody>
                  <a:tcPr marL="47625" marR="47625" marT="66675" marB="66675"/>
                </a:tc>
                <a:tc>
                  <a:txBody>
                    <a:bodyPr/>
                    <a:lstStyle/>
                    <a:p>
                      <a:pPr fontAlgn="t"/>
                      <a:r>
                        <a:rPr lang="zh-CN" altLang="en-US" dirty="0">
                          <a:effectLst/>
                          <a:latin typeface="微软雅黑" panose="020B0503020204020204" pitchFamily="34" charset="-122"/>
                          <a:ea typeface="微软雅黑" panose="020B0503020204020204" pitchFamily="34" charset="-122"/>
                        </a:rPr>
                        <a:t>布尔</a:t>
                      </a:r>
                      <a:r>
                        <a:rPr lang="en-US" altLang="zh-CN" dirty="0">
                          <a:effectLst/>
                          <a:latin typeface="微软雅黑" panose="020B0503020204020204" pitchFamily="34" charset="-122"/>
                          <a:ea typeface="微软雅黑" panose="020B0503020204020204" pitchFamily="34" charset="-122"/>
                        </a:rPr>
                        <a:t>"</a:t>
                      </a:r>
                      <a:r>
                        <a:rPr lang="zh-CN" altLang="en-US" dirty="0">
                          <a:effectLst/>
                          <a:latin typeface="微软雅黑" panose="020B0503020204020204" pitchFamily="34" charset="-122"/>
                          <a:ea typeface="微软雅黑" panose="020B0503020204020204" pitchFamily="34" charset="-122"/>
                        </a:rPr>
                        <a:t>非</a:t>
                      </a:r>
                      <a:r>
                        <a:rPr lang="en-US" altLang="zh-CN" dirty="0">
                          <a:effectLst/>
                          <a:latin typeface="微软雅黑" panose="020B0503020204020204" pitchFamily="34" charset="-122"/>
                          <a:ea typeface="微软雅黑" panose="020B0503020204020204" pitchFamily="34" charset="-122"/>
                        </a:rPr>
                        <a:t>" - </a:t>
                      </a:r>
                      <a:r>
                        <a:rPr lang="zh-CN" altLang="en-US" dirty="0">
                          <a:effectLst/>
                          <a:latin typeface="微软雅黑" panose="020B0503020204020204" pitchFamily="34" charset="-122"/>
                          <a:ea typeface="微软雅黑" panose="020B0503020204020204" pitchFamily="34" charset="-122"/>
                        </a:rPr>
                        <a:t>如果 </a:t>
                      </a:r>
                      <a:r>
                        <a:rPr lang="en-US" dirty="0">
                          <a:effectLst/>
                          <a:latin typeface="微软雅黑" panose="020B0503020204020204" pitchFamily="34" charset="-122"/>
                          <a:ea typeface="微软雅黑" panose="020B0503020204020204" pitchFamily="34" charset="-122"/>
                        </a:rPr>
                        <a:t>x </a:t>
                      </a:r>
                      <a:r>
                        <a:rPr lang="zh-CN" altLang="en-US" dirty="0">
                          <a:effectLst/>
                          <a:latin typeface="微软雅黑" panose="020B0503020204020204" pitchFamily="34" charset="-122"/>
                          <a:ea typeface="微软雅黑" panose="020B0503020204020204" pitchFamily="34" charset="-122"/>
                        </a:rPr>
                        <a:t>为 </a:t>
                      </a:r>
                      <a:r>
                        <a:rPr lang="en-US" dirty="0">
                          <a:effectLst/>
                          <a:latin typeface="微软雅黑" panose="020B0503020204020204" pitchFamily="34" charset="-122"/>
                          <a:ea typeface="微软雅黑" panose="020B0503020204020204" pitchFamily="34" charset="-122"/>
                        </a:rPr>
                        <a:t>True，</a:t>
                      </a:r>
                      <a:r>
                        <a:rPr lang="zh-CN" altLang="en-US" dirty="0">
                          <a:effectLst/>
                          <a:latin typeface="微软雅黑" panose="020B0503020204020204" pitchFamily="34" charset="-122"/>
                          <a:ea typeface="微软雅黑" panose="020B0503020204020204" pitchFamily="34" charset="-122"/>
                        </a:rPr>
                        <a:t>返回 </a:t>
                      </a:r>
                      <a:r>
                        <a:rPr lang="en-US" dirty="0">
                          <a:effectLst/>
                          <a:latin typeface="微软雅黑" panose="020B0503020204020204" pitchFamily="34" charset="-122"/>
                          <a:ea typeface="微软雅黑" panose="020B0503020204020204" pitchFamily="34" charset="-122"/>
                        </a:rPr>
                        <a:t>False 。</a:t>
                      </a:r>
                      <a:r>
                        <a:rPr lang="zh-CN" altLang="en-US" dirty="0">
                          <a:effectLst/>
                          <a:latin typeface="微软雅黑" panose="020B0503020204020204" pitchFamily="34" charset="-122"/>
                          <a:ea typeface="微软雅黑" panose="020B0503020204020204" pitchFamily="34" charset="-122"/>
                        </a:rPr>
                        <a:t>如果 </a:t>
                      </a:r>
                      <a:r>
                        <a:rPr lang="en-US" dirty="0">
                          <a:effectLst/>
                          <a:latin typeface="微软雅黑" panose="020B0503020204020204" pitchFamily="34" charset="-122"/>
                          <a:ea typeface="微软雅黑" panose="020B0503020204020204" pitchFamily="34" charset="-122"/>
                        </a:rPr>
                        <a:t>x </a:t>
                      </a:r>
                      <a:r>
                        <a:rPr lang="zh-CN" altLang="en-US" dirty="0">
                          <a:effectLst/>
                          <a:latin typeface="微软雅黑" panose="020B0503020204020204" pitchFamily="34" charset="-122"/>
                          <a:ea typeface="微软雅黑" panose="020B0503020204020204" pitchFamily="34" charset="-122"/>
                        </a:rPr>
                        <a:t>为 </a:t>
                      </a:r>
                      <a:r>
                        <a:rPr lang="en-US" dirty="0">
                          <a:effectLst/>
                          <a:latin typeface="微软雅黑" panose="020B0503020204020204" pitchFamily="34" charset="-122"/>
                          <a:ea typeface="微软雅黑" panose="020B0503020204020204" pitchFamily="34" charset="-122"/>
                        </a:rPr>
                        <a:t>False，</a:t>
                      </a:r>
                      <a:r>
                        <a:rPr lang="zh-CN" altLang="en-US" dirty="0">
                          <a:effectLst/>
                          <a:latin typeface="微软雅黑" panose="020B0503020204020204" pitchFamily="34" charset="-122"/>
                          <a:ea typeface="微软雅黑" panose="020B0503020204020204" pitchFamily="34" charset="-122"/>
                        </a:rPr>
                        <a:t>它返回 </a:t>
                      </a:r>
                      <a:r>
                        <a:rPr lang="en-US" dirty="0" smtClean="0">
                          <a:effectLst/>
                          <a:latin typeface="微软雅黑" panose="020B0503020204020204" pitchFamily="34" charset="-122"/>
                          <a:ea typeface="微软雅黑" panose="020B0503020204020204" pitchFamily="34" charset="-122"/>
                        </a:rPr>
                        <a:t>True</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fontAlgn="t"/>
                      <a:r>
                        <a:rPr lang="en-US" dirty="0">
                          <a:effectLst/>
                          <a:latin typeface="微软雅黑" panose="020B0503020204020204" pitchFamily="34" charset="-122"/>
                          <a:ea typeface="微软雅黑" panose="020B0503020204020204" pitchFamily="34" charset="-122"/>
                        </a:rPr>
                        <a:t>not(a and b) </a:t>
                      </a:r>
                      <a:r>
                        <a:rPr lang="en-US" dirty="0" err="1">
                          <a:effectLst/>
                          <a:latin typeface="微软雅黑" panose="020B0503020204020204" pitchFamily="34" charset="-122"/>
                          <a:ea typeface="微软雅黑" panose="020B0503020204020204" pitchFamily="34" charset="-122"/>
                        </a:rPr>
                        <a:t>返回</a:t>
                      </a:r>
                      <a:r>
                        <a:rPr lang="en-US" dirty="0">
                          <a:effectLst/>
                          <a:latin typeface="微软雅黑" panose="020B0503020204020204" pitchFamily="34" charset="-122"/>
                          <a:ea typeface="微软雅黑" panose="020B0503020204020204" pitchFamily="34" charset="-122"/>
                        </a:rPr>
                        <a:t> False</a:t>
                      </a:r>
                    </a:p>
                  </a:txBody>
                  <a:tcPr marL="47625" marR="47625" marT="66675" marB="66675"/>
                </a:tc>
                <a:extLst>
                  <a:ext uri="{0D108BD9-81ED-4DB2-BD59-A6C34878D82A}">
                    <a16:rowId xmlns:a16="http://schemas.microsoft.com/office/drawing/2014/main" xmlns="" val="1297222291"/>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319100984"/>
              </p:ext>
            </p:extLst>
          </p:nvPr>
        </p:nvGraphicFramePr>
        <p:xfrm>
          <a:off x="730123" y="4259916"/>
          <a:ext cx="11285666" cy="1460500"/>
        </p:xfrm>
        <a:graphic>
          <a:graphicData uri="http://schemas.openxmlformats.org/drawingml/2006/table">
            <a:tbl>
              <a:tblPr firstRow="1" bandRow="1">
                <a:tableStyleId>{5C22544A-7EE6-4342-B048-85BDC9FD1C3A}</a:tableStyleId>
              </a:tblPr>
              <a:tblGrid>
                <a:gridCol w="837822">
                  <a:extLst>
                    <a:ext uri="{9D8B030D-6E8A-4147-A177-3AD203B41FA5}">
                      <a16:colId xmlns:a16="http://schemas.microsoft.com/office/drawing/2014/main" xmlns="" val="2044872019"/>
                    </a:ext>
                  </a:extLst>
                </a:gridCol>
                <a:gridCol w="5918705">
                  <a:extLst>
                    <a:ext uri="{9D8B030D-6E8A-4147-A177-3AD203B41FA5}">
                      <a16:colId xmlns:a16="http://schemas.microsoft.com/office/drawing/2014/main" xmlns="" val="3934149798"/>
                    </a:ext>
                  </a:extLst>
                </a:gridCol>
                <a:gridCol w="4529139">
                  <a:extLst>
                    <a:ext uri="{9D8B030D-6E8A-4147-A177-3AD203B41FA5}">
                      <a16:colId xmlns:a16="http://schemas.microsoft.com/office/drawing/2014/main" xmlns="" val="289946102"/>
                    </a:ext>
                  </a:extLst>
                </a:gridCol>
              </a:tblGrid>
              <a:tr h="370840">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运算符</a:t>
                      </a:r>
                    </a:p>
                  </a:txBody>
                  <a:tcPr marL="28575" marR="28575" marT="28575" marB="28575"/>
                </a:tc>
                <a:tc>
                  <a:txBody>
                    <a:bodyPr/>
                    <a:lstStyle/>
                    <a:p>
                      <a:pPr algn="ctr" fontAlgn="t"/>
                      <a:r>
                        <a:rPr lang="zh-CN" altLang="en-US">
                          <a:solidFill>
                            <a:srgbClr val="FFFFFF"/>
                          </a:solidFill>
                          <a:effectLst/>
                          <a:latin typeface="微软雅黑" panose="020B0503020204020204" pitchFamily="34" charset="-122"/>
                          <a:ea typeface="微软雅黑" panose="020B0503020204020204" pitchFamily="34" charset="-122"/>
                        </a:rPr>
                        <a:t>描述</a:t>
                      </a:r>
                    </a:p>
                  </a:txBody>
                  <a:tcPr marL="28575" marR="28575" marT="28575" marB="28575"/>
                </a:tc>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实例</a:t>
                      </a:r>
                    </a:p>
                  </a:txBody>
                  <a:tcPr marL="28575" marR="28575" marT="28575" marB="28575"/>
                </a:tc>
                <a:extLst>
                  <a:ext uri="{0D108BD9-81ED-4DB2-BD59-A6C34878D82A}">
                    <a16:rowId xmlns:a16="http://schemas.microsoft.com/office/drawing/2014/main" xmlns="" val="448777322"/>
                  </a:ext>
                </a:extLst>
              </a:tr>
              <a:tr h="370840">
                <a:tc>
                  <a:txBody>
                    <a:bodyPr/>
                    <a:lstStyle/>
                    <a:p>
                      <a:pPr algn="ctr" fontAlgn="t"/>
                      <a:r>
                        <a:rPr lang="en-US" dirty="0">
                          <a:solidFill>
                            <a:srgbClr val="FF0000"/>
                          </a:solidFill>
                          <a:effectLst/>
                          <a:latin typeface="微软雅黑" panose="020B0503020204020204" pitchFamily="34" charset="-122"/>
                          <a:ea typeface="微软雅黑" panose="020B0503020204020204" pitchFamily="34" charset="-122"/>
                        </a:rPr>
                        <a:t>in</a:t>
                      </a:r>
                    </a:p>
                  </a:txBody>
                  <a:tcPr marL="47625" marR="47625" marT="66675" marB="66675"/>
                </a:tc>
                <a:tc>
                  <a:txBody>
                    <a:bodyPr/>
                    <a:lstStyle/>
                    <a:p>
                      <a:pPr fontAlgn="t"/>
                      <a:r>
                        <a:rPr lang="zh-CN" altLang="en-US" dirty="0">
                          <a:effectLst/>
                          <a:latin typeface="微软雅黑" panose="020B0503020204020204" pitchFamily="34" charset="-122"/>
                          <a:ea typeface="微软雅黑" panose="020B0503020204020204" pitchFamily="34" charset="-122"/>
                        </a:rPr>
                        <a:t>如果在指定的序列中找到值返回 </a:t>
                      </a:r>
                      <a:r>
                        <a:rPr lang="en-US" dirty="0">
                          <a:effectLst/>
                          <a:latin typeface="微软雅黑" panose="020B0503020204020204" pitchFamily="34" charset="-122"/>
                          <a:ea typeface="微软雅黑" panose="020B0503020204020204" pitchFamily="34" charset="-122"/>
                        </a:rPr>
                        <a:t>True，</a:t>
                      </a:r>
                      <a:r>
                        <a:rPr lang="zh-CN" altLang="en-US" dirty="0">
                          <a:effectLst/>
                          <a:latin typeface="微软雅黑" panose="020B0503020204020204" pitchFamily="34" charset="-122"/>
                          <a:ea typeface="微软雅黑" panose="020B0503020204020204" pitchFamily="34" charset="-122"/>
                        </a:rPr>
                        <a:t>否则返回 </a:t>
                      </a:r>
                      <a:r>
                        <a:rPr lang="en-US" dirty="0" smtClean="0">
                          <a:effectLst/>
                          <a:latin typeface="微软雅黑" panose="020B0503020204020204" pitchFamily="34" charset="-122"/>
                          <a:ea typeface="微软雅黑" panose="020B0503020204020204" pitchFamily="34" charset="-122"/>
                        </a:rPr>
                        <a:t>False</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fontAlgn="t"/>
                      <a:r>
                        <a:rPr lang="en-US" dirty="0">
                          <a:effectLst/>
                          <a:latin typeface="微软雅黑" panose="020B0503020204020204" pitchFamily="34" charset="-122"/>
                          <a:ea typeface="微软雅黑" panose="020B0503020204020204" pitchFamily="34" charset="-122"/>
                        </a:rPr>
                        <a:t>x </a:t>
                      </a:r>
                      <a:r>
                        <a:rPr lang="zh-CN" altLang="en-US" dirty="0">
                          <a:effectLst/>
                          <a:latin typeface="微软雅黑" panose="020B0503020204020204" pitchFamily="34" charset="-122"/>
                          <a:ea typeface="微软雅黑" panose="020B0503020204020204" pitchFamily="34" charset="-122"/>
                        </a:rPr>
                        <a:t>在 </a:t>
                      </a:r>
                      <a:r>
                        <a:rPr lang="en-US" dirty="0">
                          <a:effectLst/>
                          <a:latin typeface="微软雅黑" panose="020B0503020204020204" pitchFamily="34" charset="-122"/>
                          <a:ea typeface="微软雅黑" panose="020B0503020204020204" pitchFamily="34" charset="-122"/>
                        </a:rPr>
                        <a:t>y </a:t>
                      </a:r>
                      <a:r>
                        <a:rPr lang="zh-CN" altLang="en-US" dirty="0">
                          <a:effectLst/>
                          <a:latin typeface="微软雅黑" panose="020B0503020204020204" pitchFamily="34" charset="-122"/>
                          <a:ea typeface="微软雅黑" panose="020B0503020204020204" pitchFamily="34" charset="-122"/>
                        </a:rPr>
                        <a:t>序列中 </a:t>
                      </a:r>
                      <a:r>
                        <a:rPr lang="en-US" altLang="zh-CN" dirty="0">
                          <a:effectLst/>
                          <a:latin typeface="微软雅黑" panose="020B0503020204020204" pitchFamily="34" charset="-122"/>
                          <a:ea typeface="微软雅黑" panose="020B0503020204020204" pitchFamily="34" charset="-122"/>
                        </a:rPr>
                        <a:t>, </a:t>
                      </a:r>
                      <a:r>
                        <a:rPr lang="zh-CN" altLang="en-US" dirty="0">
                          <a:effectLst/>
                          <a:latin typeface="微软雅黑" panose="020B0503020204020204" pitchFamily="34" charset="-122"/>
                          <a:ea typeface="微软雅黑" panose="020B0503020204020204" pitchFamily="34" charset="-122"/>
                        </a:rPr>
                        <a:t>如果 </a:t>
                      </a:r>
                      <a:r>
                        <a:rPr lang="en-US" dirty="0">
                          <a:effectLst/>
                          <a:latin typeface="微软雅黑" panose="020B0503020204020204" pitchFamily="34" charset="-122"/>
                          <a:ea typeface="微软雅黑" panose="020B0503020204020204" pitchFamily="34" charset="-122"/>
                        </a:rPr>
                        <a:t>x </a:t>
                      </a:r>
                      <a:r>
                        <a:rPr lang="zh-CN" altLang="en-US" dirty="0">
                          <a:effectLst/>
                          <a:latin typeface="微软雅黑" panose="020B0503020204020204" pitchFamily="34" charset="-122"/>
                          <a:ea typeface="微软雅黑" panose="020B0503020204020204" pitchFamily="34" charset="-122"/>
                        </a:rPr>
                        <a:t>在 </a:t>
                      </a:r>
                      <a:r>
                        <a:rPr lang="en-US" dirty="0">
                          <a:effectLst/>
                          <a:latin typeface="微软雅黑" panose="020B0503020204020204" pitchFamily="34" charset="-122"/>
                          <a:ea typeface="微软雅黑" panose="020B0503020204020204" pitchFamily="34" charset="-122"/>
                        </a:rPr>
                        <a:t>y </a:t>
                      </a:r>
                      <a:r>
                        <a:rPr lang="zh-CN" altLang="en-US" dirty="0">
                          <a:effectLst/>
                          <a:latin typeface="微软雅黑" panose="020B0503020204020204" pitchFamily="34" charset="-122"/>
                          <a:ea typeface="微软雅黑" panose="020B0503020204020204" pitchFamily="34" charset="-122"/>
                        </a:rPr>
                        <a:t>序列中返回 </a:t>
                      </a:r>
                      <a:r>
                        <a:rPr lang="en-US" dirty="0" smtClean="0">
                          <a:effectLst/>
                          <a:latin typeface="微软雅黑" panose="020B0503020204020204" pitchFamily="34" charset="-122"/>
                          <a:ea typeface="微软雅黑" panose="020B0503020204020204" pitchFamily="34" charset="-122"/>
                        </a:rPr>
                        <a:t>True</a:t>
                      </a:r>
                      <a:endParaRPr lang="en-US" dirty="0">
                        <a:effectLst/>
                        <a:latin typeface="微软雅黑" panose="020B0503020204020204" pitchFamily="34" charset="-122"/>
                        <a:ea typeface="微软雅黑" panose="020B0503020204020204" pitchFamily="34" charset="-122"/>
                      </a:endParaRPr>
                    </a:p>
                  </a:txBody>
                  <a:tcPr marL="47625" marR="47625" marT="66675" marB="66675"/>
                </a:tc>
                <a:extLst>
                  <a:ext uri="{0D108BD9-81ED-4DB2-BD59-A6C34878D82A}">
                    <a16:rowId xmlns:a16="http://schemas.microsoft.com/office/drawing/2014/main" xmlns="" val="4115052512"/>
                  </a:ext>
                </a:extLst>
              </a:tr>
              <a:tr h="370840">
                <a:tc>
                  <a:txBody>
                    <a:bodyPr/>
                    <a:lstStyle/>
                    <a:p>
                      <a:pPr algn="ctr" fontAlgn="t"/>
                      <a:r>
                        <a:rPr lang="en-US" dirty="0">
                          <a:solidFill>
                            <a:srgbClr val="FF0000"/>
                          </a:solidFill>
                          <a:effectLst/>
                          <a:latin typeface="微软雅黑" panose="020B0503020204020204" pitchFamily="34" charset="-122"/>
                          <a:ea typeface="微软雅黑" panose="020B0503020204020204" pitchFamily="34" charset="-122"/>
                        </a:rPr>
                        <a:t>not in</a:t>
                      </a:r>
                    </a:p>
                  </a:txBody>
                  <a:tcPr marL="47625" marR="47625" marT="66675" marB="66675"/>
                </a:tc>
                <a:tc>
                  <a:txBody>
                    <a:bodyPr/>
                    <a:lstStyle/>
                    <a:p>
                      <a:pPr fontAlgn="t"/>
                      <a:r>
                        <a:rPr lang="zh-CN" altLang="en-US" dirty="0">
                          <a:effectLst/>
                          <a:latin typeface="微软雅黑" panose="020B0503020204020204" pitchFamily="34" charset="-122"/>
                          <a:ea typeface="微软雅黑" panose="020B0503020204020204" pitchFamily="34" charset="-122"/>
                        </a:rPr>
                        <a:t>如果在指定的序列中没有找到值返回 </a:t>
                      </a:r>
                      <a:r>
                        <a:rPr lang="en-US" dirty="0">
                          <a:effectLst/>
                          <a:latin typeface="微软雅黑" panose="020B0503020204020204" pitchFamily="34" charset="-122"/>
                          <a:ea typeface="微软雅黑" panose="020B0503020204020204" pitchFamily="34" charset="-122"/>
                        </a:rPr>
                        <a:t>True，</a:t>
                      </a:r>
                      <a:r>
                        <a:rPr lang="zh-CN" altLang="en-US" dirty="0">
                          <a:effectLst/>
                          <a:latin typeface="微软雅黑" panose="020B0503020204020204" pitchFamily="34" charset="-122"/>
                          <a:ea typeface="微软雅黑" panose="020B0503020204020204" pitchFamily="34" charset="-122"/>
                        </a:rPr>
                        <a:t>否则返回 </a:t>
                      </a:r>
                      <a:r>
                        <a:rPr lang="en-US" dirty="0" smtClean="0">
                          <a:effectLst/>
                          <a:latin typeface="微软雅黑" panose="020B0503020204020204" pitchFamily="34" charset="-122"/>
                          <a:ea typeface="微软雅黑" panose="020B0503020204020204" pitchFamily="34" charset="-122"/>
                        </a:rPr>
                        <a:t>False</a:t>
                      </a:r>
                      <a:endParaRPr lang="en-US" dirty="0">
                        <a:effectLst/>
                        <a:latin typeface="微软雅黑" panose="020B0503020204020204" pitchFamily="34" charset="-122"/>
                        <a:ea typeface="微软雅黑" panose="020B0503020204020204" pitchFamily="34" charset="-122"/>
                      </a:endParaRPr>
                    </a:p>
                  </a:txBody>
                  <a:tcPr marL="47625" marR="47625" marT="66675" marB="66675"/>
                </a:tc>
                <a:tc>
                  <a:txBody>
                    <a:bodyPr/>
                    <a:lstStyle/>
                    <a:p>
                      <a:pPr fontAlgn="t"/>
                      <a:r>
                        <a:rPr lang="en-US" dirty="0">
                          <a:effectLst/>
                          <a:latin typeface="微软雅黑" panose="020B0503020204020204" pitchFamily="34" charset="-122"/>
                          <a:ea typeface="微软雅黑" panose="020B0503020204020204" pitchFamily="34" charset="-122"/>
                        </a:rPr>
                        <a:t>x </a:t>
                      </a:r>
                      <a:r>
                        <a:rPr lang="zh-CN" altLang="en-US" dirty="0">
                          <a:effectLst/>
                          <a:latin typeface="微软雅黑" panose="020B0503020204020204" pitchFamily="34" charset="-122"/>
                          <a:ea typeface="微软雅黑" panose="020B0503020204020204" pitchFamily="34" charset="-122"/>
                        </a:rPr>
                        <a:t>不在 </a:t>
                      </a:r>
                      <a:r>
                        <a:rPr lang="en-US" dirty="0">
                          <a:effectLst/>
                          <a:latin typeface="微软雅黑" panose="020B0503020204020204" pitchFamily="34" charset="-122"/>
                          <a:ea typeface="微软雅黑" panose="020B0503020204020204" pitchFamily="34" charset="-122"/>
                        </a:rPr>
                        <a:t>y </a:t>
                      </a:r>
                      <a:r>
                        <a:rPr lang="zh-CN" altLang="en-US" dirty="0">
                          <a:effectLst/>
                          <a:latin typeface="微软雅黑" panose="020B0503020204020204" pitchFamily="34" charset="-122"/>
                          <a:ea typeface="微软雅黑" panose="020B0503020204020204" pitchFamily="34" charset="-122"/>
                        </a:rPr>
                        <a:t>序列中 </a:t>
                      </a:r>
                      <a:r>
                        <a:rPr lang="en-US" altLang="zh-CN" dirty="0">
                          <a:effectLst/>
                          <a:latin typeface="微软雅黑" panose="020B0503020204020204" pitchFamily="34" charset="-122"/>
                          <a:ea typeface="微软雅黑" panose="020B0503020204020204" pitchFamily="34" charset="-122"/>
                        </a:rPr>
                        <a:t>, </a:t>
                      </a:r>
                      <a:r>
                        <a:rPr lang="zh-CN" altLang="en-US" dirty="0">
                          <a:effectLst/>
                          <a:latin typeface="微软雅黑" panose="020B0503020204020204" pitchFamily="34" charset="-122"/>
                          <a:ea typeface="微软雅黑" panose="020B0503020204020204" pitchFamily="34" charset="-122"/>
                        </a:rPr>
                        <a:t>如果 </a:t>
                      </a:r>
                      <a:r>
                        <a:rPr lang="en-US" dirty="0">
                          <a:effectLst/>
                          <a:latin typeface="微软雅黑" panose="020B0503020204020204" pitchFamily="34" charset="-122"/>
                          <a:ea typeface="微软雅黑" panose="020B0503020204020204" pitchFamily="34" charset="-122"/>
                        </a:rPr>
                        <a:t>x </a:t>
                      </a:r>
                      <a:r>
                        <a:rPr lang="zh-CN" altLang="en-US" dirty="0">
                          <a:effectLst/>
                          <a:latin typeface="微软雅黑" panose="020B0503020204020204" pitchFamily="34" charset="-122"/>
                          <a:ea typeface="微软雅黑" panose="020B0503020204020204" pitchFamily="34" charset="-122"/>
                        </a:rPr>
                        <a:t>不在 </a:t>
                      </a:r>
                      <a:r>
                        <a:rPr lang="en-US" dirty="0">
                          <a:effectLst/>
                          <a:latin typeface="微软雅黑" panose="020B0503020204020204" pitchFamily="34" charset="-122"/>
                          <a:ea typeface="微软雅黑" panose="020B0503020204020204" pitchFamily="34" charset="-122"/>
                        </a:rPr>
                        <a:t>y </a:t>
                      </a:r>
                      <a:r>
                        <a:rPr lang="zh-CN" altLang="en-US" dirty="0">
                          <a:effectLst/>
                          <a:latin typeface="微软雅黑" panose="020B0503020204020204" pitchFamily="34" charset="-122"/>
                          <a:ea typeface="微软雅黑" panose="020B0503020204020204" pitchFamily="34" charset="-122"/>
                        </a:rPr>
                        <a:t>序列中返回 </a:t>
                      </a:r>
                      <a:r>
                        <a:rPr lang="en-US" dirty="0">
                          <a:effectLst/>
                          <a:latin typeface="微软雅黑" panose="020B0503020204020204" pitchFamily="34" charset="-122"/>
                          <a:ea typeface="微软雅黑" panose="020B0503020204020204" pitchFamily="34" charset="-122"/>
                        </a:rPr>
                        <a:t>True</a:t>
                      </a:r>
                    </a:p>
                  </a:txBody>
                  <a:tcPr marL="47625" marR="47625" marT="66675" marB="66675"/>
                </a:tc>
                <a:extLst>
                  <a:ext uri="{0D108BD9-81ED-4DB2-BD59-A6C34878D82A}">
                    <a16:rowId xmlns:a16="http://schemas.microsoft.com/office/drawing/2014/main" xmlns="" val="551306296"/>
                  </a:ext>
                </a:extLst>
              </a:tr>
            </a:tbl>
          </a:graphicData>
        </a:graphic>
      </p:graphicFrame>
    </p:spTree>
    <p:extLst>
      <p:ext uri="{BB962C8B-B14F-4D97-AF65-F5344CB8AC3E}">
        <p14:creationId xmlns:p14="http://schemas.microsoft.com/office/powerpoint/2010/main" val="3364585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068375" y="1684160"/>
            <a:ext cx="4078976"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概述</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椭圆 2"/>
          <p:cNvSpPr/>
          <p:nvPr/>
        </p:nvSpPr>
        <p:spPr>
          <a:xfrm>
            <a:off x="1719253" y="1630786"/>
            <a:ext cx="830580" cy="823085"/>
          </a:xfrm>
          <a:prstGeom prst="ellipse">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1</a:t>
            </a:r>
            <a:endParaRPr lang="zh-CN" altLang="en-US" sz="3200" dirty="0">
              <a:solidFill>
                <a:schemeClr val="tx1"/>
              </a:solidFill>
            </a:endParaRPr>
          </a:p>
        </p:txBody>
      </p:sp>
      <p:sp>
        <p:nvSpPr>
          <p:cNvPr id="10" name="圆角矩形 9"/>
          <p:cNvSpPr/>
          <p:nvPr/>
        </p:nvSpPr>
        <p:spPr>
          <a:xfrm>
            <a:off x="2068374" y="2772732"/>
            <a:ext cx="4078977" cy="769711"/>
          </a:xfrm>
          <a:prstGeom prst="roundRect">
            <a:avLst/>
          </a:prstGeom>
          <a:solidFill>
            <a:schemeClr val="tx2">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Python</a:t>
            </a:r>
            <a:r>
              <a:rPr lang="zh-CN" altLang="en-US" sz="2800" dirty="0" smtClean="0">
                <a:solidFill>
                  <a:schemeClr val="tx1"/>
                </a:solidFill>
                <a:latin typeface="微软雅黑" panose="020B0503020204020204" pitchFamily="34" charset="-122"/>
                <a:ea typeface="微软雅黑" panose="020B0503020204020204" pitchFamily="34" charset="-122"/>
              </a:rPr>
              <a:t>基础语法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1719253" y="2719358"/>
            <a:ext cx="830580" cy="823085"/>
          </a:xfrm>
          <a:prstGeom prst="ellipse">
            <a:avLst/>
          </a:prstGeom>
          <a:solidFill>
            <a:schemeClr val="tx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2</a:t>
            </a:r>
            <a:endParaRPr lang="zh-CN" altLang="en-US" sz="3200" dirty="0">
              <a:solidFill>
                <a:schemeClr val="tx1"/>
              </a:solidFill>
            </a:endParaRPr>
          </a:p>
        </p:txBody>
      </p:sp>
      <p:sp>
        <p:nvSpPr>
          <p:cNvPr id="12" name="圆角矩形 11"/>
          <p:cNvSpPr/>
          <p:nvPr/>
        </p:nvSpPr>
        <p:spPr>
          <a:xfrm>
            <a:off x="2068375" y="3914678"/>
            <a:ext cx="4078976" cy="769711"/>
          </a:xfrm>
          <a:prstGeom prst="roundRect">
            <a:avLst/>
          </a:prstGeom>
          <a:solidFill>
            <a:schemeClr val="accent4">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机器学习</a:t>
            </a:r>
            <a:r>
              <a:rPr lang="zh-CN" altLang="en-US" sz="2800" dirty="0">
                <a:solidFill>
                  <a:schemeClr val="tx1"/>
                </a:solidFill>
                <a:latin typeface="微软雅黑" panose="020B0503020204020204" pitchFamily="34" charset="-122"/>
                <a:ea typeface="微软雅黑" panose="020B0503020204020204" pitchFamily="34" charset="-122"/>
              </a:rPr>
              <a:t>四</a:t>
            </a:r>
            <a:r>
              <a:rPr lang="zh-CN" altLang="en-US" sz="2800" dirty="0" smtClean="0">
                <a:solidFill>
                  <a:schemeClr val="tx1"/>
                </a:solidFill>
                <a:latin typeface="微软雅黑" panose="020B0503020204020204" pitchFamily="34" charset="-122"/>
                <a:ea typeface="微软雅黑" panose="020B0503020204020204" pitchFamily="34" charset="-122"/>
              </a:rPr>
              <a:t>剑客</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3" name="椭圆 12"/>
          <p:cNvSpPr/>
          <p:nvPr/>
        </p:nvSpPr>
        <p:spPr>
          <a:xfrm>
            <a:off x="1719253" y="3861304"/>
            <a:ext cx="830580" cy="823085"/>
          </a:xfrm>
          <a:prstGeom prst="ellipse">
            <a:avLst/>
          </a:prstGeom>
          <a:solidFill>
            <a:schemeClr val="accent4">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3</a:t>
            </a:r>
            <a:endParaRPr lang="zh-CN" altLang="en-US" sz="3200" dirty="0">
              <a:solidFill>
                <a:schemeClr val="tx1"/>
              </a:solidFill>
            </a:endParaRPr>
          </a:p>
        </p:txBody>
      </p:sp>
      <p:sp>
        <p:nvSpPr>
          <p:cNvPr id="14" name="圆角矩形 13"/>
          <p:cNvSpPr/>
          <p:nvPr/>
        </p:nvSpPr>
        <p:spPr>
          <a:xfrm>
            <a:off x="2068375" y="5003250"/>
            <a:ext cx="4078976" cy="769711"/>
          </a:xfrm>
          <a:prstGeom prst="roundRect">
            <a:avLst/>
          </a:prstGeom>
          <a:solidFill>
            <a:schemeClr val="accent6"/>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课程实践</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5" name="椭圆 14"/>
          <p:cNvSpPr/>
          <p:nvPr/>
        </p:nvSpPr>
        <p:spPr>
          <a:xfrm>
            <a:off x="1719253" y="4949876"/>
            <a:ext cx="830580" cy="823085"/>
          </a:xfrm>
          <a:prstGeom prst="ellipse">
            <a:avLst/>
          </a:prstGeom>
          <a:solidFill>
            <a:schemeClr val="accent6"/>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4</a:t>
            </a:r>
            <a:endParaRPr lang="zh-CN" altLang="en-US" sz="3200" dirty="0">
              <a:solidFill>
                <a:schemeClr val="tx1"/>
              </a:solidFill>
            </a:endParaRPr>
          </a:p>
        </p:txBody>
      </p:sp>
      <p:sp>
        <p:nvSpPr>
          <p:cNvPr id="2" name="矩形 1"/>
          <p:cNvSpPr/>
          <p:nvPr/>
        </p:nvSpPr>
        <p:spPr>
          <a:xfrm>
            <a:off x="1719253" y="336030"/>
            <a:ext cx="1159885" cy="652007"/>
          </a:xfrm>
          <a:prstGeom prst="rect">
            <a:avLst/>
          </a:prstGeom>
        </p:spPr>
        <p:txBody>
          <a:bodyPr wrap="square">
            <a:spAutoFit/>
          </a:bodyPr>
          <a:lstStyle/>
          <a:p>
            <a:r>
              <a:rPr kumimoji="1"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329113" y="3918903"/>
            <a:ext cx="3947001" cy="707886"/>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en-US" altLang="zh-CN" dirty="0" err="1" smtClean="0"/>
              <a:t>Numpy</a:t>
            </a:r>
            <a:r>
              <a:rPr lang="zh-CN" altLang="en-US" dirty="0" smtClean="0"/>
              <a:t>、</a:t>
            </a:r>
            <a:r>
              <a:rPr lang="en-US" altLang="zh-CN" dirty="0" smtClean="0"/>
              <a:t>Pandas</a:t>
            </a:r>
            <a:r>
              <a:rPr lang="zh-CN" altLang="en-US" dirty="0" smtClean="0"/>
              <a:t>、</a:t>
            </a:r>
            <a:r>
              <a:rPr lang="en-US" altLang="zh-CN" dirty="0" smtClean="0"/>
              <a:t>PIL</a:t>
            </a:r>
            <a:r>
              <a:rPr lang="zh-CN" altLang="en-US" dirty="0" smtClean="0"/>
              <a:t>、</a:t>
            </a:r>
            <a:r>
              <a:rPr lang="en-US" altLang="zh-CN" dirty="0"/>
              <a:t> </a:t>
            </a:r>
            <a:r>
              <a:rPr lang="en-US" altLang="zh-CN" dirty="0" err="1"/>
              <a:t>Matplotlib</a:t>
            </a:r>
            <a:endParaRPr lang="zh-CN" altLang="en-US" dirty="0"/>
          </a:p>
        </p:txBody>
      </p:sp>
      <p:sp>
        <p:nvSpPr>
          <p:cNvPr id="21" name="文本框 20"/>
          <p:cNvSpPr txBox="1"/>
          <p:nvPr/>
        </p:nvSpPr>
        <p:spPr>
          <a:xfrm>
            <a:off x="6329112" y="5161363"/>
            <a:ext cx="3947002" cy="40011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smtClean="0"/>
              <a:t>实践：豆瓣高分电影爬取</a:t>
            </a:r>
            <a:endParaRPr lang="zh-CN" altLang="en-US" dirty="0"/>
          </a:p>
        </p:txBody>
      </p:sp>
      <p:sp>
        <p:nvSpPr>
          <p:cNvPr id="22" name="文本框 21"/>
          <p:cNvSpPr txBox="1"/>
          <p:nvPr/>
        </p:nvSpPr>
        <p:spPr>
          <a:xfrm>
            <a:off x="6329119" y="1868960"/>
            <a:ext cx="3946995" cy="400110"/>
          </a:xfrm>
          <a:prstGeom prst="rect">
            <a:avLst/>
          </a:prstGeom>
          <a:noFill/>
        </p:spPr>
        <p:txBody>
          <a:bodyPr wrap="squar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基本概念、语言优势、典型应用</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329119" y="2930845"/>
            <a:ext cx="3946995"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数据类型、运算符、循环语句</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72872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运算符和表达式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
        <p:nvSpPr>
          <p:cNvPr id="32" name="矩形 31"/>
          <p:cNvSpPr/>
          <p:nvPr/>
        </p:nvSpPr>
        <p:spPr>
          <a:xfrm>
            <a:off x="1208817" y="1370275"/>
            <a:ext cx="5343035" cy="581762"/>
          </a:xfrm>
          <a:prstGeom prst="rect">
            <a:avLst/>
          </a:prstGeom>
        </p:spPr>
        <p:txBody>
          <a:bodyPr wrap="square">
            <a:spAutoFit/>
          </a:bodyPr>
          <a:lstStyle/>
          <a:p>
            <a:pPr>
              <a:lnSpc>
                <a:spcPct val="125000"/>
              </a:lnSpc>
            </a:pP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身份运算符</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35371743"/>
              </p:ext>
            </p:extLst>
          </p:nvPr>
        </p:nvGraphicFramePr>
        <p:xfrm>
          <a:off x="1208817" y="2105553"/>
          <a:ext cx="9640891" cy="2283460"/>
        </p:xfrm>
        <a:graphic>
          <a:graphicData uri="http://schemas.openxmlformats.org/drawingml/2006/table">
            <a:tbl>
              <a:tblPr firstRow="1" bandRow="1">
                <a:tableStyleId>{5C22544A-7EE6-4342-B048-85BDC9FD1C3A}</a:tableStyleId>
              </a:tblPr>
              <a:tblGrid>
                <a:gridCol w="862871">
                  <a:extLst>
                    <a:ext uri="{9D8B030D-6E8A-4147-A177-3AD203B41FA5}">
                      <a16:colId xmlns:a16="http://schemas.microsoft.com/office/drawing/2014/main" xmlns="" val="1767587925"/>
                    </a:ext>
                  </a:extLst>
                </a:gridCol>
                <a:gridCol w="4886325">
                  <a:extLst>
                    <a:ext uri="{9D8B030D-6E8A-4147-A177-3AD203B41FA5}">
                      <a16:colId xmlns:a16="http://schemas.microsoft.com/office/drawing/2014/main" xmlns="" val="268350545"/>
                    </a:ext>
                  </a:extLst>
                </a:gridCol>
                <a:gridCol w="3891695">
                  <a:extLst>
                    <a:ext uri="{9D8B030D-6E8A-4147-A177-3AD203B41FA5}">
                      <a16:colId xmlns:a16="http://schemas.microsoft.com/office/drawing/2014/main" xmlns="" val="4007531537"/>
                    </a:ext>
                  </a:extLst>
                </a:gridCol>
              </a:tblGrid>
              <a:tr h="370840">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运算符</a:t>
                      </a:r>
                    </a:p>
                  </a:txBody>
                  <a:tcPr marL="28575" marR="28575" marT="28575" marB="28575"/>
                </a:tc>
                <a:tc>
                  <a:txBody>
                    <a:bodyPr/>
                    <a:lstStyle/>
                    <a:p>
                      <a:pPr algn="ctr" fontAlgn="t"/>
                      <a:r>
                        <a:rPr lang="zh-CN" altLang="en-US">
                          <a:solidFill>
                            <a:srgbClr val="FFFFFF"/>
                          </a:solidFill>
                          <a:effectLst/>
                          <a:latin typeface="微软雅黑" panose="020B0503020204020204" pitchFamily="34" charset="-122"/>
                          <a:ea typeface="微软雅黑" panose="020B0503020204020204" pitchFamily="34" charset="-122"/>
                        </a:rPr>
                        <a:t>描述</a:t>
                      </a:r>
                    </a:p>
                  </a:txBody>
                  <a:tcPr marL="28575" marR="28575" marT="28575" marB="28575"/>
                </a:tc>
                <a:tc>
                  <a:txBody>
                    <a:bodyPr/>
                    <a:lstStyle/>
                    <a:p>
                      <a:pPr algn="ctr" fontAlgn="t"/>
                      <a:r>
                        <a:rPr lang="zh-CN" altLang="en-US" dirty="0">
                          <a:solidFill>
                            <a:srgbClr val="FFFFFF"/>
                          </a:solidFill>
                          <a:effectLst/>
                          <a:latin typeface="微软雅黑" panose="020B0503020204020204" pitchFamily="34" charset="-122"/>
                          <a:ea typeface="微软雅黑" panose="020B0503020204020204" pitchFamily="34" charset="-122"/>
                        </a:rPr>
                        <a:t>实例</a:t>
                      </a:r>
                    </a:p>
                  </a:txBody>
                  <a:tcPr marL="28575" marR="28575" marT="28575" marB="28575"/>
                </a:tc>
                <a:extLst>
                  <a:ext uri="{0D108BD9-81ED-4DB2-BD59-A6C34878D82A}">
                    <a16:rowId xmlns:a16="http://schemas.microsoft.com/office/drawing/2014/main" xmlns="" val="2348118726"/>
                  </a:ext>
                </a:extLst>
              </a:tr>
              <a:tr h="370840">
                <a:tc>
                  <a:txBody>
                    <a:bodyPr/>
                    <a:lstStyle/>
                    <a:p>
                      <a:pPr algn="ctr" fontAlgn="t"/>
                      <a:r>
                        <a:rPr lang="en-US" dirty="0">
                          <a:solidFill>
                            <a:srgbClr val="FF0000"/>
                          </a:solidFill>
                          <a:effectLst/>
                          <a:latin typeface="微软雅黑" panose="020B0503020204020204" pitchFamily="34" charset="-122"/>
                          <a:ea typeface="微软雅黑" panose="020B0503020204020204" pitchFamily="34" charset="-122"/>
                        </a:rPr>
                        <a:t>is</a:t>
                      </a:r>
                    </a:p>
                  </a:txBody>
                  <a:tcPr marL="47625" marR="47625" marT="66675" marB="66675" anchor="ctr"/>
                </a:tc>
                <a:tc>
                  <a:txBody>
                    <a:bodyPr/>
                    <a:lstStyle/>
                    <a:p>
                      <a:pPr fontAlgn="t"/>
                      <a:r>
                        <a:rPr lang="en-US" altLang="zh-CN" dirty="0">
                          <a:effectLst/>
                          <a:latin typeface="微软雅黑" panose="020B0503020204020204" pitchFamily="34" charset="-122"/>
                          <a:ea typeface="微软雅黑" panose="020B0503020204020204" pitchFamily="34" charset="-122"/>
                        </a:rPr>
                        <a:t>is </a:t>
                      </a:r>
                      <a:r>
                        <a:rPr lang="zh-CN" altLang="en-US" dirty="0">
                          <a:effectLst/>
                          <a:latin typeface="微软雅黑" panose="020B0503020204020204" pitchFamily="34" charset="-122"/>
                          <a:ea typeface="微软雅黑" panose="020B0503020204020204" pitchFamily="34" charset="-122"/>
                        </a:rPr>
                        <a:t>是判断两个标识符是不是引用自一个对象</a:t>
                      </a:r>
                    </a:p>
                  </a:txBody>
                  <a:tcPr marL="47625" marR="47625" marT="66675" marB="66675" anchor="ctr"/>
                </a:tc>
                <a:tc>
                  <a:txBody>
                    <a:bodyPr/>
                    <a:lstStyle/>
                    <a:p>
                      <a:pPr fontAlgn="t"/>
                      <a:r>
                        <a:rPr lang="en-US" b="1">
                          <a:effectLst/>
                          <a:latin typeface="微软雅黑" panose="020B0503020204020204" pitchFamily="34" charset="-122"/>
                          <a:ea typeface="微软雅黑" panose="020B0503020204020204" pitchFamily="34" charset="-122"/>
                        </a:rPr>
                        <a:t>x is y</a:t>
                      </a:r>
                      <a:r>
                        <a:rPr lang="en-US">
                          <a:effectLst/>
                          <a:latin typeface="微软雅黑" panose="020B0503020204020204" pitchFamily="34" charset="-122"/>
                          <a:ea typeface="微软雅黑" panose="020B0503020204020204" pitchFamily="34" charset="-122"/>
                        </a:rPr>
                        <a:t>, </a:t>
                      </a:r>
                      <a:r>
                        <a:rPr lang="zh-CN" altLang="en-US">
                          <a:effectLst/>
                          <a:latin typeface="微软雅黑" panose="020B0503020204020204" pitchFamily="34" charset="-122"/>
                          <a:ea typeface="微软雅黑" panose="020B0503020204020204" pitchFamily="34" charset="-122"/>
                        </a:rPr>
                        <a:t>类似 </a:t>
                      </a:r>
                      <a:r>
                        <a:rPr lang="en-US" b="1">
                          <a:effectLst/>
                          <a:latin typeface="微软雅黑" panose="020B0503020204020204" pitchFamily="34" charset="-122"/>
                          <a:ea typeface="微软雅黑" panose="020B0503020204020204" pitchFamily="34" charset="-122"/>
                        </a:rPr>
                        <a:t>id(x) == id(y)</a:t>
                      </a:r>
                      <a:r>
                        <a:rPr lang="en-US">
                          <a:effectLst/>
                          <a:latin typeface="微软雅黑" panose="020B0503020204020204" pitchFamily="34" charset="-122"/>
                          <a:ea typeface="微软雅黑" panose="020B0503020204020204" pitchFamily="34" charset="-122"/>
                        </a:rPr>
                        <a:t> , </a:t>
                      </a:r>
                      <a:r>
                        <a:rPr lang="zh-CN" altLang="en-US">
                          <a:effectLst/>
                          <a:latin typeface="微软雅黑" panose="020B0503020204020204" pitchFamily="34" charset="-122"/>
                          <a:ea typeface="微软雅黑" panose="020B0503020204020204" pitchFamily="34" charset="-122"/>
                        </a:rPr>
                        <a:t>如果引用的是同一个对象则返回 </a:t>
                      </a:r>
                      <a:r>
                        <a:rPr lang="en-US">
                          <a:effectLst/>
                          <a:latin typeface="微软雅黑" panose="020B0503020204020204" pitchFamily="34" charset="-122"/>
                          <a:ea typeface="微软雅黑" panose="020B0503020204020204" pitchFamily="34" charset="-122"/>
                        </a:rPr>
                        <a:t>True，</a:t>
                      </a:r>
                      <a:r>
                        <a:rPr lang="zh-CN" altLang="en-US">
                          <a:effectLst/>
                          <a:latin typeface="微软雅黑" panose="020B0503020204020204" pitchFamily="34" charset="-122"/>
                          <a:ea typeface="微软雅黑" panose="020B0503020204020204" pitchFamily="34" charset="-122"/>
                        </a:rPr>
                        <a:t>否则返回 </a:t>
                      </a:r>
                      <a:r>
                        <a:rPr lang="en-US">
                          <a:effectLst/>
                          <a:latin typeface="微软雅黑" panose="020B0503020204020204" pitchFamily="34" charset="-122"/>
                          <a:ea typeface="微软雅黑" panose="020B0503020204020204" pitchFamily="34" charset="-122"/>
                        </a:rPr>
                        <a:t>False</a:t>
                      </a:r>
                    </a:p>
                  </a:txBody>
                  <a:tcPr marL="47625" marR="47625" marT="66675" marB="66675"/>
                </a:tc>
                <a:extLst>
                  <a:ext uri="{0D108BD9-81ED-4DB2-BD59-A6C34878D82A}">
                    <a16:rowId xmlns:a16="http://schemas.microsoft.com/office/drawing/2014/main" xmlns="" val="341165990"/>
                  </a:ext>
                </a:extLst>
              </a:tr>
              <a:tr h="370840">
                <a:tc>
                  <a:txBody>
                    <a:bodyPr/>
                    <a:lstStyle/>
                    <a:p>
                      <a:pPr algn="ctr" fontAlgn="t"/>
                      <a:r>
                        <a:rPr lang="en-US" dirty="0">
                          <a:solidFill>
                            <a:srgbClr val="FF0000"/>
                          </a:solidFill>
                          <a:effectLst/>
                          <a:latin typeface="微软雅黑" panose="020B0503020204020204" pitchFamily="34" charset="-122"/>
                          <a:ea typeface="微软雅黑" panose="020B0503020204020204" pitchFamily="34" charset="-122"/>
                        </a:rPr>
                        <a:t>is not</a:t>
                      </a:r>
                    </a:p>
                  </a:txBody>
                  <a:tcPr marL="47625" marR="47625" marT="66675" marB="66675" anchor="ctr"/>
                </a:tc>
                <a:tc>
                  <a:txBody>
                    <a:bodyPr/>
                    <a:lstStyle/>
                    <a:p>
                      <a:pPr fontAlgn="t"/>
                      <a:r>
                        <a:rPr lang="en-US" dirty="0">
                          <a:effectLst/>
                          <a:latin typeface="微软雅黑" panose="020B0503020204020204" pitchFamily="34" charset="-122"/>
                          <a:ea typeface="微软雅黑" panose="020B0503020204020204" pitchFamily="34" charset="-122"/>
                        </a:rPr>
                        <a:t>is not </a:t>
                      </a:r>
                      <a:r>
                        <a:rPr lang="zh-CN" altLang="en-US" dirty="0">
                          <a:effectLst/>
                          <a:latin typeface="微软雅黑" panose="020B0503020204020204" pitchFamily="34" charset="-122"/>
                          <a:ea typeface="微软雅黑" panose="020B0503020204020204" pitchFamily="34" charset="-122"/>
                        </a:rPr>
                        <a:t>是判断两个标识符是不是引用自不同对象</a:t>
                      </a:r>
                    </a:p>
                  </a:txBody>
                  <a:tcPr marL="47625" marR="47625" marT="66675" marB="66675" anchor="ctr"/>
                </a:tc>
                <a:tc>
                  <a:txBody>
                    <a:bodyPr/>
                    <a:lstStyle/>
                    <a:p>
                      <a:pPr fontAlgn="t"/>
                      <a:r>
                        <a:rPr lang="en-US" b="1" dirty="0">
                          <a:effectLst/>
                          <a:latin typeface="微软雅黑" panose="020B0503020204020204" pitchFamily="34" charset="-122"/>
                          <a:ea typeface="微软雅黑" panose="020B0503020204020204" pitchFamily="34" charset="-122"/>
                        </a:rPr>
                        <a:t>x is not y</a:t>
                      </a:r>
                      <a:r>
                        <a:rPr lang="en-US" dirty="0">
                          <a:effectLst/>
                          <a:latin typeface="微软雅黑" panose="020B0503020204020204" pitchFamily="34" charset="-122"/>
                          <a:ea typeface="微软雅黑" panose="020B0503020204020204" pitchFamily="34" charset="-122"/>
                        </a:rPr>
                        <a:t> ， </a:t>
                      </a:r>
                      <a:r>
                        <a:rPr lang="zh-CN" altLang="en-US" dirty="0">
                          <a:effectLst/>
                          <a:latin typeface="微软雅黑" panose="020B0503020204020204" pitchFamily="34" charset="-122"/>
                          <a:ea typeface="微软雅黑" panose="020B0503020204020204" pitchFamily="34" charset="-122"/>
                        </a:rPr>
                        <a:t>类似 </a:t>
                      </a:r>
                      <a:r>
                        <a:rPr lang="en-US" b="1" dirty="0">
                          <a:effectLst/>
                          <a:latin typeface="微软雅黑" panose="020B0503020204020204" pitchFamily="34" charset="-122"/>
                          <a:ea typeface="微软雅黑" panose="020B0503020204020204" pitchFamily="34" charset="-122"/>
                        </a:rPr>
                        <a:t>id(a) != id(b)</a:t>
                      </a:r>
                      <a:r>
                        <a:rPr lang="en-US" dirty="0">
                          <a:effectLst/>
                          <a:latin typeface="微软雅黑" panose="020B0503020204020204" pitchFamily="34" charset="-122"/>
                          <a:ea typeface="微软雅黑" panose="020B0503020204020204" pitchFamily="34" charset="-122"/>
                        </a:rPr>
                        <a:t>。</a:t>
                      </a:r>
                      <a:r>
                        <a:rPr lang="zh-CN" altLang="en-US" dirty="0">
                          <a:effectLst/>
                          <a:latin typeface="微软雅黑" panose="020B0503020204020204" pitchFamily="34" charset="-122"/>
                          <a:ea typeface="微软雅黑" panose="020B0503020204020204" pitchFamily="34" charset="-122"/>
                        </a:rPr>
                        <a:t>如果引用的不是同一个对象则返回结果 </a:t>
                      </a:r>
                      <a:r>
                        <a:rPr lang="en-US" dirty="0">
                          <a:effectLst/>
                          <a:latin typeface="微软雅黑" panose="020B0503020204020204" pitchFamily="34" charset="-122"/>
                          <a:ea typeface="微软雅黑" panose="020B0503020204020204" pitchFamily="34" charset="-122"/>
                        </a:rPr>
                        <a:t>True，</a:t>
                      </a:r>
                      <a:r>
                        <a:rPr lang="zh-CN" altLang="en-US" dirty="0">
                          <a:effectLst/>
                          <a:latin typeface="微软雅黑" panose="020B0503020204020204" pitchFamily="34" charset="-122"/>
                          <a:ea typeface="微软雅黑" panose="020B0503020204020204" pitchFamily="34" charset="-122"/>
                        </a:rPr>
                        <a:t>否则返回 </a:t>
                      </a:r>
                      <a:r>
                        <a:rPr lang="en-US" dirty="0">
                          <a:effectLst/>
                          <a:latin typeface="微软雅黑" panose="020B0503020204020204" pitchFamily="34" charset="-122"/>
                          <a:ea typeface="微软雅黑" panose="020B0503020204020204" pitchFamily="34" charset="-122"/>
                        </a:rPr>
                        <a:t>False。</a:t>
                      </a:r>
                    </a:p>
                  </a:txBody>
                  <a:tcPr marL="47625" marR="47625" marT="66675" marB="66675"/>
                </a:tc>
                <a:extLst>
                  <a:ext uri="{0D108BD9-81ED-4DB2-BD59-A6C34878D82A}">
                    <a16:rowId xmlns:a16="http://schemas.microsoft.com/office/drawing/2014/main" xmlns="" val="2832660891"/>
                  </a:ext>
                </a:extLst>
              </a:tr>
            </a:tbl>
          </a:graphicData>
        </a:graphic>
      </p:graphicFrame>
      <p:sp>
        <p:nvSpPr>
          <p:cNvPr id="7" name="TextBox 22"/>
          <p:cNvSpPr txBox="1"/>
          <p:nvPr/>
        </p:nvSpPr>
        <p:spPr>
          <a:xfrm>
            <a:off x="1191232" y="4542529"/>
            <a:ext cx="4223731" cy="424732"/>
          </a:xfrm>
          <a:prstGeom prst="rect">
            <a:avLst/>
          </a:prstGeom>
          <a:noFill/>
        </p:spPr>
        <p:txBody>
          <a:bodyPr wrap="square" rtlCol="0">
            <a:spAutoFit/>
          </a:bodyPr>
          <a:lstStyle/>
          <a:p>
            <a:pPr>
              <a:lnSpc>
                <a:spcPct val="120000"/>
              </a:lnSpc>
              <a:spcAft>
                <a:spcPct val="40000"/>
              </a:spcAft>
              <a:buClr>
                <a:srgbClr val="292929"/>
              </a:buClr>
            </a:pPr>
            <a:r>
              <a:rPr lang="zh-CN" altLang="en-US" noProof="1">
                <a:solidFill>
                  <a:srgbClr val="FF0000"/>
                </a:solidFill>
                <a:latin typeface="微软雅黑" pitchFamily="34" charset="-122"/>
                <a:ea typeface="微软雅黑" pitchFamily="34" charset="-122"/>
              </a:rPr>
              <a:t>注意</a:t>
            </a:r>
            <a:r>
              <a:rPr lang="zh-CN" altLang="en-US" noProof="1" smtClean="0">
                <a:latin typeface="微软雅黑" pitchFamily="34" charset="-122"/>
                <a:ea typeface="微软雅黑" pitchFamily="34" charset="-122"/>
              </a:rPr>
              <a:t>：</a:t>
            </a:r>
            <a:r>
              <a:rPr lang="en-US" altLang="zh-CN" dirty="0" smtClean="0">
                <a:solidFill>
                  <a:srgbClr val="FF0000"/>
                </a:solidFill>
                <a:latin typeface="微软雅黑" panose="020B0503020204020204" pitchFamily="34" charset="-122"/>
                <a:ea typeface="微软雅黑" panose="020B0503020204020204" pitchFamily="34" charset="-122"/>
              </a:rPr>
              <a:t>id(x) </a:t>
            </a:r>
            <a:r>
              <a:rPr lang="zh-CN" altLang="en-US" dirty="0" smtClean="0">
                <a:latin typeface="微软雅黑" panose="020B0503020204020204" pitchFamily="34" charset="-122"/>
                <a:ea typeface="微软雅黑" panose="020B0503020204020204" pitchFamily="34" charset="-122"/>
              </a:rPr>
              <a:t>函数</a:t>
            </a:r>
            <a:r>
              <a:rPr lang="zh-CN" altLang="en-US" dirty="0">
                <a:latin typeface="微软雅黑" panose="020B0503020204020204" pitchFamily="34" charset="-122"/>
                <a:ea typeface="微软雅黑" panose="020B0503020204020204" pitchFamily="34" charset="-122"/>
              </a:rPr>
              <a:t>用于获取对象内存地址</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3924254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运算符和表达式</a:t>
            </a:r>
            <a:endParaRPr lang="zh-CN" altLang="en-US" sz="3600" b="1"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
        <p:nvSpPr>
          <p:cNvPr id="32" name="矩形 31"/>
          <p:cNvSpPr/>
          <p:nvPr/>
        </p:nvSpPr>
        <p:spPr>
          <a:xfrm>
            <a:off x="1208817" y="1370275"/>
            <a:ext cx="5343035" cy="581762"/>
          </a:xfrm>
          <a:prstGeom prst="rect">
            <a:avLst/>
          </a:prstGeom>
        </p:spPr>
        <p:txBody>
          <a:bodyPr wrap="square">
            <a:spAutoFit/>
          </a:bodyPr>
          <a:lstStyle/>
          <a:p>
            <a:pPr>
              <a:lnSpc>
                <a:spcPct val="125000"/>
              </a:lnSpc>
            </a:pPr>
            <a:r>
              <a:rPr lang="zh-CN" altLang="en-US" sz="2800" b="1" dirty="0" smtClean="0">
                <a:solidFill>
                  <a:schemeClr val="accent2">
                    <a:lumMod val="75000"/>
                  </a:schemeClr>
                </a:solidFill>
                <a:latin typeface="微软雅黑" panose="020B0503020204020204" pitchFamily="34" charset="-122"/>
                <a:ea typeface="微软雅黑" panose="020B0503020204020204" pitchFamily="34" charset="-122"/>
              </a:rPr>
              <a:t>运算符优先级</a:t>
            </a:r>
            <a:endParaRPr lang="zh-CN" altLang="en-US" sz="2800" b="1" dirty="0">
              <a:solidFill>
                <a:schemeClr val="accent2">
                  <a:lumMod val="75000"/>
                </a:schemeClr>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299868876"/>
              </p:ext>
            </p:extLst>
          </p:nvPr>
        </p:nvGraphicFramePr>
        <p:xfrm>
          <a:off x="5594262" y="1117055"/>
          <a:ext cx="6083301" cy="5223510"/>
        </p:xfrm>
        <a:graphic>
          <a:graphicData uri="http://schemas.openxmlformats.org/drawingml/2006/table">
            <a:tbl>
              <a:tblPr firstRow="1" bandRow="1">
                <a:tableStyleId>{5C22544A-7EE6-4342-B048-85BDC9FD1C3A}</a:tableStyleId>
              </a:tblPr>
              <a:tblGrid>
                <a:gridCol w="2554288">
                  <a:extLst>
                    <a:ext uri="{9D8B030D-6E8A-4147-A177-3AD203B41FA5}">
                      <a16:colId xmlns:a16="http://schemas.microsoft.com/office/drawing/2014/main" xmlns="" val="2449753881"/>
                    </a:ext>
                  </a:extLst>
                </a:gridCol>
                <a:gridCol w="3529013">
                  <a:extLst>
                    <a:ext uri="{9D8B030D-6E8A-4147-A177-3AD203B41FA5}">
                      <a16:colId xmlns:a16="http://schemas.microsoft.com/office/drawing/2014/main" xmlns="" val="1182889954"/>
                    </a:ext>
                  </a:extLst>
                </a:gridCol>
              </a:tblGrid>
              <a:tr h="322918">
                <a:tc>
                  <a:txBody>
                    <a:bodyPr/>
                    <a:lstStyle/>
                    <a:p>
                      <a:pPr algn="ctr" fontAlgn="t"/>
                      <a:r>
                        <a:rPr lang="zh-CN" altLang="en-US" dirty="0">
                          <a:solidFill>
                            <a:srgbClr val="FFFFFF"/>
                          </a:solidFill>
                          <a:effectLst/>
                        </a:rPr>
                        <a:t>运算符</a:t>
                      </a:r>
                    </a:p>
                  </a:txBody>
                  <a:tcPr marL="28575" marR="28575" marT="28575" marB="28575"/>
                </a:tc>
                <a:tc>
                  <a:txBody>
                    <a:bodyPr/>
                    <a:lstStyle/>
                    <a:p>
                      <a:pPr algn="ctr" fontAlgn="t"/>
                      <a:r>
                        <a:rPr lang="zh-CN" altLang="en-US" dirty="0">
                          <a:solidFill>
                            <a:srgbClr val="FFFFFF"/>
                          </a:solidFill>
                          <a:effectLst/>
                        </a:rPr>
                        <a:t>描述</a:t>
                      </a:r>
                    </a:p>
                  </a:txBody>
                  <a:tcPr marL="28575" marR="28575" marT="28575" marB="28575"/>
                </a:tc>
                <a:extLst>
                  <a:ext uri="{0D108BD9-81ED-4DB2-BD59-A6C34878D82A}">
                    <a16:rowId xmlns:a16="http://schemas.microsoft.com/office/drawing/2014/main" xmlns="" val="957762598"/>
                  </a:ext>
                </a:extLst>
              </a:tr>
              <a:tr h="354989">
                <a:tc>
                  <a:txBody>
                    <a:bodyPr/>
                    <a:lstStyle/>
                    <a:p>
                      <a:pPr algn="ctr" fontAlgn="t"/>
                      <a:r>
                        <a:rPr lang="zh-CN" altLang="en-US">
                          <a:effectLst/>
                        </a:rPr>
                        <a:t>**</a:t>
                      </a:r>
                    </a:p>
                  </a:txBody>
                  <a:tcPr marL="47625" marR="47625" marT="66675" marB="66675"/>
                </a:tc>
                <a:tc>
                  <a:txBody>
                    <a:bodyPr/>
                    <a:lstStyle/>
                    <a:p>
                      <a:pPr fontAlgn="t"/>
                      <a:r>
                        <a:rPr lang="zh-CN" altLang="en-US">
                          <a:effectLst/>
                        </a:rPr>
                        <a:t>指数 </a:t>
                      </a:r>
                      <a:r>
                        <a:rPr lang="en-US" altLang="zh-CN">
                          <a:effectLst/>
                        </a:rPr>
                        <a:t>(</a:t>
                      </a:r>
                      <a:r>
                        <a:rPr lang="zh-CN" altLang="en-US">
                          <a:effectLst/>
                        </a:rPr>
                        <a:t>最高优先级</a:t>
                      </a:r>
                      <a:r>
                        <a:rPr lang="en-US" altLang="zh-CN">
                          <a:effectLst/>
                        </a:rPr>
                        <a:t>)</a:t>
                      </a:r>
                    </a:p>
                  </a:txBody>
                  <a:tcPr marL="47625" marR="47625" marT="66675" marB="66675"/>
                </a:tc>
                <a:extLst>
                  <a:ext uri="{0D108BD9-81ED-4DB2-BD59-A6C34878D82A}">
                    <a16:rowId xmlns:a16="http://schemas.microsoft.com/office/drawing/2014/main" xmlns="" val="3446273272"/>
                  </a:ext>
                </a:extLst>
              </a:tr>
              <a:tr h="354989">
                <a:tc>
                  <a:txBody>
                    <a:bodyPr/>
                    <a:lstStyle/>
                    <a:p>
                      <a:pPr algn="ctr" fontAlgn="t"/>
                      <a:r>
                        <a:rPr lang="zh-CN" altLang="en-US" dirty="0">
                          <a:effectLst/>
                        </a:rPr>
                        <a:t>* </a:t>
                      </a:r>
                      <a:r>
                        <a:rPr lang="en-US" altLang="zh-CN" dirty="0">
                          <a:effectLst/>
                        </a:rPr>
                        <a:t>/ % //</a:t>
                      </a:r>
                    </a:p>
                  </a:txBody>
                  <a:tcPr marL="47625" marR="47625" marT="66675" marB="66675"/>
                </a:tc>
                <a:tc>
                  <a:txBody>
                    <a:bodyPr/>
                    <a:lstStyle/>
                    <a:p>
                      <a:pPr fontAlgn="t"/>
                      <a:r>
                        <a:rPr lang="zh-CN" altLang="en-US">
                          <a:effectLst/>
                        </a:rPr>
                        <a:t>乘，除，取模和取整除</a:t>
                      </a:r>
                    </a:p>
                  </a:txBody>
                  <a:tcPr marL="47625" marR="47625" marT="66675" marB="66675"/>
                </a:tc>
                <a:extLst>
                  <a:ext uri="{0D108BD9-81ED-4DB2-BD59-A6C34878D82A}">
                    <a16:rowId xmlns:a16="http://schemas.microsoft.com/office/drawing/2014/main" xmlns="" val="2331938994"/>
                  </a:ext>
                </a:extLst>
              </a:tr>
              <a:tr h="354989">
                <a:tc>
                  <a:txBody>
                    <a:bodyPr/>
                    <a:lstStyle/>
                    <a:p>
                      <a:pPr algn="ctr" fontAlgn="t"/>
                      <a:r>
                        <a:rPr lang="en-US" altLang="zh-CN">
                          <a:effectLst/>
                        </a:rPr>
                        <a:t>+ -</a:t>
                      </a:r>
                    </a:p>
                  </a:txBody>
                  <a:tcPr marL="47625" marR="47625" marT="66675" marB="66675"/>
                </a:tc>
                <a:tc>
                  <a:txBody>
                    <a:bodyPr/>
                    <a:lstStyle/>
                    <a:p>
                      <a:pPr fontAlgn="t"/>
                      <a:r>
                        <a:rPr lang="zh-CN" altLang="en-US" dirty="0">
                          <a:effectLst/>
                        </a:rPr>
                        <a:t>加法减法</a:t>
                      </a:r>
                    </a:p>
                  </a:txBody>
                  <a:tcPr marL="47625" marR="47625" marT="66675" marB="66675"/>
                </a:tc>
                <a:extLst>
                  <a:ext uri="{0D108BD9-81ED-4DB2-BD59-A6C34878D82A}">
                    <a16:rowId xmlns:a16="http://schemas.microsoft.com/office/drawing/2014/main" xmlns="" val="2841393887"/>
                  </a:ext>
                </a:extLst>
              </a:tr>
              <a:tr h="354989">
                <a:tc>
                  <a:txBody>
                    <a:bodyPr/>
                    <a:lstStyle/>
                    <a:p>
                      <a:pPr algn="ctr" fontAlgn="t"/>
                      <a:r>
                        <a:rPr lang="en-US" altLang="zh-CN">
                          <a:effectLst/>
                        </a:rPr>
                        <a:t>&gt;&gt; &lt;&lt;</a:t>
                      </a:r>
                    </a:p>
                  </a:txBody>
                  <a:tcPr marL="47625" marR="47625" marT="66675" marB="66675"/>
                </a:tc>
                <a:tc>
                  <a:txBody>
                    <a:bodyPr/>
                    <a:lstStyle/>
                    <a:p>
                      <a:pPr fontAlgn="t"/>
                      <a:r>
                        <a:rPr lang="zh-CN" altLang="en-US">
                          <a:effectLst/>
                        </a:rPr>
                        <a:t>右移，左移运算符</a:t>
                      </a:r>
                    </a:p>
                  </a:txBody>
                  <a:tcPr marL="47625" marR="47625" marT="66675" marB="66675"/>
                </a:tc>
                <a:extLst>
                  <a:ext uri="{0D108BD9-81ED-4DB2-BD59-A6C34878D82A}">
                    <a16:rowId xmlns:a16="http://schemas.microsoft.com/office/drawing/2014/main" xmlns="" val="16234466"/>
                  </a:ext>
                </a:extLst>
              </a:tr>
              <a:tr h="354989">
                <a:tc>
                  <a:txBody>
                    <a:bodyPr/>
                    <a:lstStyle/>
                    <a:p>
                      <a:pPr algn="ctr" fontAlgn="t"/>
                      <a:r>
                        <a:rPr lang="en-US" altLang="zh-CN">
                          <a:effectLst/>
                        </a:rPr>
                        <a:t>&amp;</a:t>
                      </a:r>
                    </a:p>
                  </a:txBody>
                  <a:tcPr marL="47625" marR="47625" marT="66675" marB="66675"/>
                </a:tc>
                <a:tc>
                  <a:txBody>
                    <a:bodyPr/>
                    <a:lstStyle/>
                    <a:p>
                      <a:pPr fontAlgn="t"/>
                      <a:r>
                        <a:rPr lang="zh-CN" altLang="en-US">
                          <a:effectLst/>
                        </a:rPr>
                        <a:t>位 </a:t>
                      </a:r>
                      <a:r>
                        <a:rPr lang="en-US" altLang="zh-CN">
                          <a:effectLst/>
                        </a:rPr>
                        <a:t>'</a:t>
                      </a:r>
                      <a:r>
                        <a:rPr lang="en-US">
                          <a:effectLst/>
                        </a:rPr>
                        <a:t>AND'</a:t>
                      </a:r>
                    </a:p>
                  </a:txBody>
                  <a:tcPr marL="47625" marR="47625" marT="66675" marB="66675"/>
                </a:tc>
                <a:extLst>
                  <a:ext uri="{0D108BD9-81ED-4DB2-BD59-A6C34878D82A}">
                    <a16:rowId xmlns:a16="http://schemas.microsoft.com/office/drawing/2014/main" xmlns="" val="1041960425"/>
                  </a:ext>
                </a:extLst>
              </a:tr>
              <a:tr h="354989">
                <a:tc>
                  <a:txBody>
                    <a:bodyPr/>
                    <a:lstStyle/>
                    <a:p>
                      <a:pPr algn="ctr" fontAlgn="t"/>
                      <a:r>
                        <a:rPr lang="en-US" altLang="zh-CN">
                          <a:effectLst/>
                        </a:rPr>
                        <a:t>^ |</a:t>
                      </a:r>
                    </a:p>
                  </a:txBody>
                  <a:tcPr marL="47625" marR="47625" marT="66675" marB="66675"/>
                </a:tc>
                <a:tc>
                  <a:txBody>
                    <a:bodyPr/>
                    <a:lstStyle/>
                    <a:p>
                      <a:pPr fontAlgn="t"/>
                      <a:r>
                        <a:rPr lang="zh-CN" altLang="en-US">
                          <a:effectLst/>
                        </a:rPr>
                        <a:t>位运算符</a:t>
                      </a:r>
                    </a:p>
                  </a:txBody>
                  <a:tcPr marL="47625" marR="47625" marT="66675" marB="66675"/>
                </a:tc>
                <a:extLst>
                  <a:ext uri="{0D108BD9-81ED-4DB2-BD59-A6C34878D82A}">
                    <a16:rowId xmlns:a16="http://schemas.microsoft.com/office/drawing/2014/main" xmlns="" val="3543071565"/>
                  </a:ext>
                </a:extLst>
              </a:tr>
              <a:tr h="354989">
                <a:tc>
                  <a:txBody>
                    <a:bodyPr/>
                    <a:lstStyle/>
                    <a:p>
                      <a:pPr algn="ctr" fontAlgn="t"/>
                      <a:r>
                        <a:rPr lang="en-US" altLang="zh-CN">
                          <a:effectLst/>
                        </a:rPr>
                        <a:t>&lt;= &lt; &gt; &gt;=</a:t>
                      </a:r>
                    </a:p>
                  </a:txBody>
                  <a:tcPr marL="47625" marR="47625" marT="66675" marB="66675"/>
                </a:tc>
                <a:tc>
                  <a:txBody>
                    <a:bodyPr/>
                    <a:lstStyle/>
                    <a:p>
                      <a:pPr fontAlgn="t"/>
                      <a:r>
                        <a:rPr lang="zh-CN" altLang="en-US">
                          <a:effectLst/>
                        </a:rPr>
                        <a:t>比较运算符</a:t>
                      </a:r>
                    </a:p>
                  </a:txBody>
                  <a:tcPr marL="47625" marR="47625" marT="66675" marB="66675"/>
                </a:tc>
                <a:extLst>
                  <a:ext uri="{0D108BD9-81ED-4DB2-BD59-A6C34878D82A}">
                    <a16:rowId xmlns:a16="http://schemas.microsoft.com/office/drawing/2014/main" xmlns="" val="4000518075"/>
                  </a:ext>
                </a:extLst>
              </a:tr>
              <a:tr h="354989">
                <a:tc>
                  <a:txBody>
                    <a:bodyPr/>
                    <a:lstStyle/>
                    <a:p>
                      <a:pPr algn="ctr" fontAlgn="t"/>
                      <a:r>
                        <a:rPr lang="en-US" altLang="zh-CN">
                          <a:effectLst/>
                        </a:rPr>
                        <a:t>&lt;&gt; == !=</a:t>
                      </a:r>
                    </a:p>
                  </a:txBody>
                  <a:tcPr marL="47625" marR="47625" marT="66675" marB="66675"/>
                </a:tc>
                <a:tc>
                  <a:txBody>
                    <a:bodyPr/>
                    <a:lstStyle/>
                    <a:p>
                      <a:pPr fontAlgn="t"/>
                      <a:r>
                        <a:rPr lang="zh-CN" altLang="en-US">
                          <a:effectLst/>
                        </a:rPr>
                        <a:t>等于运算符</a:t>
                      </a:r>
                    </a:p>
                  </a:txBody>
                  <a:tcPr marL="47625" marR="47625" marT="66675" marB="66675"/>
                </a:tc>
                <a:extLst>
                  <a:ext uri="{0D108BD9-81ED-4DB2-BD59-A6C34878D82A}">
                    <a16:rowId xmlns:a16="http://schemas.microsoft.com/office/drawing/2014/main" xmlns="" val="2637309296"/>
                  </a:ext>
                </a:extLst>
              </a:tr>
              <a:tr h="354989">
                <a:tc>
                  <a:txBody>
                    <a:bodyPr/>
                    <a:lstStyle/>
                    <a:p>
                      <a:pPr algn="ctr" fontAlgn="t"/>
                      <a:r>
                        <a:rPr lang="en-US" altLang="zh-CN" dirty="0">
                          <a:effectLst/>
                        </a:rPr>
                        <a:t>= %= /= //= -= += *= **=</a:t>
                      </a:r>
                    </a:p>
                  </a:txBody>
                  <a:tcPr marL="47625" marR="47625" marT="66675" marB="66675"/>
                </a:tc>
                <a:tc>
                  <a:txBody>
                    <a:bodyPr/>
                    <a:lstStyle/>
                    <a:p>
                      <a:pPr fontAlgn="t"/>
                      <a:r>
                        <a:rPr lang="zh-CN" altLang="en-US">
                          <a:effectLst/>
                        </a:rPr>
                        <a:t>赋值运算符</a:t>
                      </a:r>
                    </a:p>
                  </a:txBody>
                  <a:tcPr marL="47625" marR="47625" marT="66675" marB="66675"/>
                </a:tc>
                <a:extLst>
                  <a:ext uri="{0D108BD9-81ED-4DB2-BD59-A6C34878D82A}">
                    <a16:rowId xmlns:a16="http://schemas.microsoft.com/office/drawing/2014/main" xmlns="" val="3465895431"/>
                  </a:ext>
                </a:extLst>
              </a:tr>
              <a:tr h="354989">
                <a:tc>
                  <a:txBody>
                    <a:bodyPr/>
                    <a:lstStyle/>
                    <a:p>
                      <a:pPr algn="ctr" fontAlgn="t"/>
                      <a:r>
                        <a:rPr lang="en-US">
                          <a:effectLst/>
                        </a:rPr>
                        <a:t>is is not</a:t>
                      </a:r>
                    </a:p>
                  </a:txBody>
                  <a:tcPr marL="47625" marR="47625" marT="66675" marB="66675"/>
                </a:tc>
                <a:tc>
                  <a:txBody>
                    <a:bodyPr/>
                    <a:lstStyle/>
                    <a:p>
                      <a:pPr fontAlgn="t"/>
                      <a:r>
                        <a:rPr lang="zh-CN" altLang="en-US">
                          <a:effectLst/>
                        </a:rPr>
                        <a:t>身份运算符</a:t>
                      </a:r>
                    </a:p>
                  </a:txBody>
                  <a:tcPr marL="47625" marR="47625" marT="66675" marB="66675"/>
                </a:tc>
                <a:extLst>
                  <a:ext uri="{0D108BD9-81ED-4DB2-BD59-A6C34878D82A}">
                    <a16:rowId xmlns:a16="http://schemas.microsoft.com/office/drawing/2014/main" xmlns="" val="3396040729"/>
                  </a:ext>
                </a:extLst>
              </a:tr>
              <a:tr h="354989">
                <a:tc>
                  <a:txBody>
                    <a:bodyPr/>
                    <a:lstStyle/>
                    <a:p>
                      <a:pPr algn="ctr" fontAlgn="t"/>
                      <a:r>
                        <a:rPr lang="en-US">
                          <a:effectLst/>
                        </a:rPr>
                        <a:t>in not in</a:t>
                      </a:r>
                    </a:p>
                  </a:txBody>
                  <a:tcPr marL="47625" marR="47625" marT="66675" marB="66675"/>
                </a:tc>
                <a:tc>
                  <a:txBody>
                    <a:bodyPr/>
                    <a:lstStyle/>
                    <a:p>
                      <a:pPr fontAlgn="t"/>
                      <a:r>
                        <a:rPr lang="zh-CN" altLang="en-US">
                          <a:effectLst/>
                        </a:rPr>
                        <a:t>成员运算符</a:t>
                      </a:r>
                    </a:p>
                  </a:txBody>
                  <a:tcPr marL="47625" marR="47625" marT="66675" marB="66675"/>
                </a:tc>
                <a:extLst>
                  <a:ext uri="{0D108BD9-81ED-4DB2-BD59-A6C34878D82A}">
                    <a16:rowId xmlns:a16="http://schemas.microsoft.com/office/drawing/2014/main" xmlns="" val="670162539"/>
                  </a:ext>
                </a:extLst>
              </a:tr>
              <a:tr h="354989">
                <a:tc>
                  <a:txBody>
                    <a:bodyPr/>
                    <a:lstStyle/>
                    <a:p>
                      <a:pPr algn="ctr" fontAlgn="t"/>
                      <a:r>
                        <a:rPr lang="en-US" dirty="0">
                          <a:effectLst/>
                        </a:rPr>
                        <a:t>and or not</a:t>
                      </a:r>
                    </a:p>
                  </a:txBody>
                  <a:tcPr marL="47625" marR="47625" marT="66675" marB="66675"/>
                </a:tc>
                <a:tc>
                  <a:txBody>
                    <a:bodyPr/>
                    <a:lstStyle/>
                    <a:p>
                      <a:pPr fontAlgn="t"/>
                      <a:r>
                        <a:rPr lang="zh-CN" altLang="en-US" dirty="0">
                          <a:effectLst/>
                        </a:rPr>
                        <a:t>逻辑运算符</a:t>
                      </a:r>
                    </a:p>
                  </a:txBody>
                  <a:tcPr marL="47625" marR="47625" marT="66675" marB="66675"/>
                </a:tc>
                <a:extLst>
                  <a:ext uri="{0D108BD9-81ED-4DB2-BD59-A6C34878D82A}">
                    <a16:rowId xmlns:a16="http://schemas.microsoft.com/office/drawing/2014/main" xmlns="" val="1989467915"/>
                  </a:ext>
                </a:extLst>
              </a:tr>
            </a:tbl>
          </a:graphicData>
        </a:graphic>
      </p:graphicFrame>
      <p:sp>
        <p:nvSpPr>
          <p:cNvPr id="8" name="Rectangle 2"/>
          <p:cNvSpPr>
            <a:spLocks noChangeArrowheads="1"/>
          </p:cNvSpPr>
          <p:nvPr/>
        </p:nvSpPr>
        <p:spPr bwMode="auto">
          <a:xfrm>
            <a:off x="1365242" y="2158387"/>
            <a:ext cx="3478222" cy="418217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 = 20</a:t>
            </a:r>
          </a:p>
          <a:p>
            <a:pPr eaLnBrk="0" fontAlgn="ctr" hangingPunct="0">
              <a:spcBef>
                <a:spcPct val="0"/>
              </a:spcBef>
              <a:spcAft>
                <a:spcPct val="0"/>
              </a:spcAft>
            </a:pPr>
            <a:r>
              <a:rPr lang="en-US" altLang="zh-CN" sz="2000" noProof="1">
                <a:solidFill>
                  <a:srgbClr val="C678DD"/>
                </a:solidFill>
                <a:latin typeface="Arial Unicode MS"/>
                <a:ea typeface="Menlo"/>
              </a:rPr>
              <a:t>&gt;&gt;&gt; b = 10</a:t>
            </a:r>
          </a:p>
          <a:p>
            <a:pPr eaLnBrk="0" fontAlgn="ctr" hangingPunct="0">
              <a:spcBef>
                <a:spcPct val="0"/>
              </a:spcBef>
              <a:spcAft>
                <a:spcPct val="0"/>
              </a:spcAft>
            </a:pPr>
            <a:r>
              <a:rPr lang="en-US" altLang="zh-CN" sz="2000" noProof="1">
                <a:solidFill>
                  <a:srgbClr val="C678DD"/>
                </a:solidFill>
                <a:latin typeface="Arial Unicode MS"/>
                <a:ea typeface="Menlo"/>
              </a:rPr>
              <a:t>&gt;&gt;&gt; c = 15</a:t>
            </a:r>
          </a:p>
          <a:p>
            <a:pPr eaLnBrk="0" fontAlgn="ctr" hangingPunct="0">
              <a:spcBef>
                <a:spcPct val="0"/>
              </a:spcBef>
              <a:spcAft>
                <a:spcPct val="0"/>
              </a:spcAft>
            </a:pPr>
            <a:r>
              <a:rPr lang="en-US" altLang="zh-CN" sz="2000" noProof="1">
                <a:solidFill>
                  <a:srgbClr val="C678DD"/>
                </a:solidFill>
                <a:latin typeface="Arial Unicode MS"/>
                <a:ea typeface="Menlo"/>
              </a:rPr>
              <a:t>&gt;&gt;&gt; d = 5</a:t>
            </a:r>
          </a:p>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e = (a + b) * c / </a:t>
            </a:r>
            <a:r>
              <a:rPr lang="en-US" altLang="zh-CN" sz="2000" noProof="1" smtClean="0">
                <a:solidFill>
                  <a:srgbClr val="C678DD"/>
                </a:solidFill>
                <a:latin typeface="Arial Unicode MS"/>
                <a:ea typeface="Menlo"/>
              </a:rPr>
              <a:t>d</a:t>
            </a:r>
          </a:p>
          <a:p>
            <a:pPr eaLnBrk="0" fontAlgn="ctr" hangingPunct="0">
              <a:spcBef>
                <a:spcPct val="0"/>
              </a:spcBef>
              <a:spcAft>
                <a:spcPct val="0"/>
              </a:spcAft>
            </a:pPr>
            <a:r>
              <a:rPr lang="en-US" altLang="zh-CN" sz="2000" noProof="1" smtClean="0">
                <a:solidFill>
                  <a:srgbClr val="C678DD"/>
                </a:solidFill>
                <a:latin typeface="Arial Unicode MS"/>
                <a:ea typeface="Menlo"/>
              </a:rPr>
              <a:t>&gt;&gt;&gt; print(e)</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smtClean="0">
                <a:solidFill>
                  <a:srgbClr val="C678DD"/>
                </a:solidFill>
                <a:latin typeface="Arial Unicode MS"/>
                <a:ea typeface="Menlo"/>
              </a:rPr>
              <a:t>90.0</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e = (a + b) * (c / d</a:t>
            </a:r>
            <a:r>
              <a:rPr lang="en-US" altLang="zh-CN" sz="2000" noProof="1" smtClean="0">
                <a:solidFill>
                  <a:srgbClr val="C678DD"/>
                </a:solidFill>
                <a:latin typeface="Arial Unicode MS"/>
                <a:ea typeface="Menlo"/>
              </a:rPr>
              <a:t>)</a:t>
            </a:r>
          </a:p>
          <a:p>
            <a:pPr eaLnBrk="0" fontAlgn="ctr" hangingPunct="0">
              <a:spcBef>
                <a:spcPct val="0"/>
              </a:spcBef>
              <a:spcAft>
                <a:spcPct val="0"/>
              </a:spcAft>
            </a:pPr>
            <a:r>
              <a:rPr lang="en-US" altLang="zh-CN" sz="2000" noProof="1" smtClean="0">
                <a:solidFill>
                  <a:srgbClr val="C678DD"/>
                </a:solidFill>
                <a:latin typeface="Arial Unicode MS"/>
                <a:ea typeface="Menlo"/>
              </a:rPr>
              <a:t>&gt;&gt;&gt; print(e)</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smtClean="0">
                <a:solidFill>
                  <a:srgbClr val="C678DD"/>
                </a:solidFill>
                <a:latin typeface="Arial Unicode MS"/>
                <a:ea typeface="Menlo"/>
              </a:rPr>
              <a:t>90.0</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&gt;&gt;&gt; e = a + (b * c) / </a:t>
            </a:r>
            <a:r>
              <a:rPr lang="en-US" altLang="zh-CN" sz="2000" noProof="1" smtClean="0">
                <a:solidFill>
                  <a:srgbClr val="C678DD"/>
                </a:solidFill>
                <a:latin typeface="Arial Unicode MS"/>
                <a:ea typeface="Menlo"/>
              </a:rPr>
              <a:t>d</a:t>
            </a:r>
          </a:p>
          <a:p>
            <a:pPr eaLnBrk="0" fontAlgn="ctr" hangingPunct="0">
              <a:spcBef>
                <a:spcPct val="0"/>
              </a:spcBef>
              <a:spcAft>
                <a:spcPct val="0"/>
              </a:spcAft>
            </a:pPr>
            <a:r>
              <a:rPr lang="en-US" altLang="zh-CN" sz="2000" noProof="1" smtClean="0">
                <a:solidFill>
                  <a:srgbClr val="C678DD"/>
                </a:solidFill>
                <a:latin typeface="Arial Unicode MS"/>
                <a:ea typeface="Menlo"/>
              </a:rPr>
              <a:t>&gt;&gt;&gt; print(e)</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smtClean="0">
                <a:solidFill>
                  <a:srgbClr val="C678DD"/>
                </a:solidFill>
                <a:latin typeface="Arial Unicode MS"/>
                <a:ea typeface="Menlo"/>
              </a:rPr>
              <a:t>50.0</a:t>
            </a:r>
            <a:endParaRPr lang="en-US" altLang="zh-CN" sz="2000" noProof="1">
              <a:solidFill>
                <a:srgbClr val="C678DD"/>
              </a:solidFill>
              <a:latin typeface="Arial Unicode MS"/>
              <a:ea typeface="Menlo"/>
            </a:endParaRPr>
          </a:p>
        </p:txBody>
      </p:sp>
    </p:spTree>
    <p:extLst>
      <p:ext uri="{BB962C8B-B14F-4D97-AF65-F5344CB8AC3E}">
        <p14:creationId xmlns:p14="http://schemas.microsoft.com/office/powerpoint/2010/main" val="7594673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Python</a:t>
            </a:r>
            <a:r>
              <a:rPr lang="zh-CN" altLang="en-US" sz="3600" b="1" dirty="0" smtClean="0">
                <a:latin typeface="微软雅黑" panose="020B0503020204020204" pitchFamily="34" charset="-122"/>
                <a:ea typeface="微软雅黑" panose="020B0503020204020204" pitchFamily="34" charset="-122"/>
              </a:rPr>
              <a:t>基础语法</a:t>
            </a:r>
            <a:endParaRPr lang="zh-CN" altLang="en-US" sz="36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3646000" y="2185164"/>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数据类型和变量</a:t>
            </a:r>
          </a:p>
        </p:txBody>
      </p:sp>
      <p:sp>
        <p:nvSpPr>
          <p:cNvPr id="18" name="圆角矩形 17"/>
          <p:cNvSpPr/>
          <p:nvPr/>
        </p:nvSpPr>
        <p:spPr>
          <a:xfrm>
            <a:off x="3646001" y="3423683"/>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运算符和表达式</a:t>
            </a:r>
          </a:p>
        </p:txBody>
      </p:sp>
      <p:sp>
        <p:nvSpPr>
          <p:cNvPr id="24" name="圆角矩形 23"/>
          <p:cNvSpPr/>
          <p:nvPr/>
        </p:nvSpPr>
        <p:spPr>
          <a:xfrm>
            <a:off x="3646000" y="4662202"/>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条件判断和循环</a:t>
            </a:r>
          </a:p>
        </p:txBody>
      </p:sp>
    </p:spTree>
    <p:extLst>
      <p:ext uri="{BB962C8B-B14F-4D97-AF65-F5344CB8AC3E}">
        <p14:creationId xmlns:p14="http://schemas.microsoft.com/office/powerpoint/2010/main" val="1434075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条件判断和循环</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109291" y="1308546"/>
            <a:ext cx="1834420" cy="581762"/>
          </a:xfrm>
          <a:prstGeom prst="rect">
            <a:avLst/>
          </a:prstGeom>
        </p:spPr>
        <p:txBody>
          <a:bodyPr wrap="square">
            <a:spAutoFit/>
          </a:bodyPr>
          <a:lstStyle/>
          <a:p>
            <a:pPr>
              <a:lnSpc>
                <a:spcPct val="125000"/>
              </a:lnSpc>
            </a:pPr>
            <a:r>
              <a:rPr lang="zh-CN" altLang="en-US" sz="2800" b="1" dirty="0">
                <a:solidFill>
                  <a:srgbClr val="009900"/>
                </a:solidFill>
                <a:latin typeface="微软雅黑" panose="020B0503020204020204" pitchFamily="34" charset="-122"/>
                <a:ea typeface="微软雅黑" panose="020B0503020204020204" pitchFamily="34" charset="-122"/>
              </a:rPr>
              <a:t>条件判断</a:t>
            </a:r>
          </a:p>
        </p:txBody>
      </p:sp>
      <p:sp>
        <p:nvSpPr>
          <p:cNvPr id="7" name="TextBox 22"/>
          <p:cNvSpPr txBox="1"/>
          <p:nvPr/>
        </p:nvSpPr>
        <p:spPr>
          <a:xfrm>
            <a:off x="620747" y="1952037"/>
            <a:ext cx="8115399" cy="1446550"/>
          </a:xfrm>
          <a:prstGeom prst="rect">
            <a:avLst/>
          </a:prstGeom>
          <a:noFill/>
        </p:spPr>
        <p:txBody>
          <a:bodyPr wrap="square" rtlCol="0">
            <a:spAutoFit/>
          </a:bodyPr>
          <a:lstStyle/>
          <a:p>
            <a:pPr marL="342900" lvl="0" indent="-342900">
              <a:lnSpc>
                <a:spcPct val="120000"/>
              </a:lnSpc>
              <a:spcAft>
                <a:spcPct val="40000"/>
              </a:spcAft>
              <a:buClr>
                <a:srgbClr val="292929"/>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计算机之所以能做很多自动化的任务，因为它可以自己做</a:t>
            </a:r>
            <a:r>
              <a:rPr lang="zh-CN" altLang="en-US" sz="2000" dirty="0">
                <a:solidFill>
                  <a:srgbClr val="CC0099"/>
                </a:solidFill>
                <a:latin typeface="微软雅黑" panose="020B0503020204020204" pitchFamily="34" charset="-122"/>
                <a:ea typeface="微软雅黑" panose="020B0503020204020204" pitchFamily="34" charset="-122"/>
              </a:rPr>
              <a:t>条件</a:t>
            </a:r>
            <a:r>
              <a:rPr lang="zh-CN" altLang="en-US" sz="2000" dirty="0" smtClean="0">
                <a:solidFill>
                  <a:srgbClr val="CC0099"/>
                </a:solidFill>
                <a:latin typeface="微软雅黑" panose="020B0503020204020204" pitchFamily="34" charset="-122"/>
                <a:ea typeface="微软雅黑" panose="020B0503020204020204" pitchFamily="34" charset="-122"/>
              </a:rPr>
              <a:t>判断</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lvl="0" indent="-342900">
              <a:lnSpc>
                <a:spcPct val="120000"/>
              </a:lnSpc>
              <a:spcAft>
                <a:spcPct val="40000"/>
              </a:spcAft>
              <a:buClr>
                <a:srgbClr val="292929"/>
              </a:buClr>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Python</a:t>
            </a:r>
            <a:r>
              <a:rPr lang="zh-CN" altLang="en-US" sz="2000" dirty="0" smtClean="0">
                <a:latin typeface="微软雅黑" panose="020B0503020204020204" pitchFamily="34" charset="-122"/>
                <a:ea typeface="微软雅黑" panose="020B0503020204020204" pitchFamily="34" charset="-122"/>
              </a:rPr>
              <a:t>指定</a:t>
            </a:r>
            <a:r>
              <a:rPr lang="zh-CN" altLang="en-US" sz="2000" dirty="0">
                <a:latin typeface="微软雅黑" panose="020B0503020204020204" pitchFamily="34" charset="-122"/>
                <a:ea typeface="微软雅黑" panose="020B0503020204020204" pitchFamily="34" charset="-122"/>
              </a:rPr>
              <a:t>任何</a:t>
            </a:r>
            <a:r>
              <a:rPr lang="zh-CN" altLang="en-US" sz="2000" dirty="0">
                <a:solidFill>
                  <a:srgbClr val="CC0099"/>
                </a:solidFill>
                <a:latin typeface="微软雅黑" panose="020B0503020204020204" pitchFamily="34" charset="-122"/>
                <a:ea typeface="微软雅黑" panose="020B0503020204020204" pitchFamily="34" charset="-122"/>
              </a:rPr>
              <a:t>非</a:t>
            </a:r>
            <a:r>
              <a:rPr lang="en-US" altLang="zh-CN" sz="2000" dirty="0">
                <a:solidFill>
                  <a:srgbClr val="CC0099"/>
                </a:solidFill>
                <a:latin typeface="微软雅黑" panose="020B0503020204020204" pitchFamily="34" charset="-122"/>
                <a:ea typeface="微软雅黑" panose="020B0503020204020204" pitchFamily="34" charset="-122"/>
              </a:rPr>
              <a:t>0</a:t>
            </a:r>
            <a:r>
              <a:rPr lang="zh-CN" altLang="en-US" sz="2000" dirty="0">
                <a:solidFill>
                  <a:srgbClr val="CC0099"/>
                </a:solidFill>
                <a:latin typeface="微软雅黑" panose="020B0503020204020204" pitchFamily="34" charset="-122"/>
                <a:ea typeface="微软雅黑" panose="020B0503020204020204" pitchFamily="34" charset="-122"/>
              </a:rPr>
              <a:t>和非</a:t>
            </a:r>
            <a:r>
              <a:rPr lang="zh-CN" altLang="en-US" sz="2000" dirty="0" smtClean="0">
                <a:solidFill>
                  <a:srgbClr val="CC0099"/>
                </a:solidFill>
                <a:latin typeface="微软雅黑" panose="020B0503020204020204" pitchFamily="34" charset="-122"/>
                <a:ea typeface="微软雅黑" panose="020B0503020204020204" pitchFamily="34" charset="-122"/>
              </a:rPr>
              <a:t>空值为</a:t>
            </a:r>
            <a:r>
              <a:rPr lang="en-US" altLang="zh-CN" sz="2000" dirty="0">
                <a:solidFill>
                  <a:srgbClr val="CC0099"/>
                </a:solidFill>
                <a:latin typeface="微软雅黑" panose="020B0503020204020204" pitchFamily="34" charset="-122"/>
                <a:ea typeface="微软雅黑" panose="020B0503020204020204" pitchFamily="34" charset="-122"/>
              </a:rPr>
              <a:t>T</a:t>
            </a:r>
            <a:r>
              <a:rPr lang="en-US" altLang="zh-CN" sz="2000" dirty="0" smtClean="0">
                <a:solidFill>
                  <a:srgbClr val="CC0099"/>
                </a:solidFill>
                <a:latin typeface="微软雅黑" panose="020B0503020204020204" pitchFamily="34" charset="-122"/>
                <a:ea typeface="微软雅黑" panose="020B0503020204020204" pitchFamily="34" charset="-122"/>
              </a:rPr>
              <a:t>rue</a:t>
            </a:r>
            <a:r>
              <a:rPr lang="zh-CN" altLang="en-US" sz="2000" dirty="0">
                <a:solidFill>
                  <a:srgbClr val="CC0099"/>
                </a:solidFill>
                <a:latin typeface="微软雅黑" panose="020B0503020204020204" pitchFamily="34" charset="-122"/>
                <a:ea typeface="微软雅黑" panose="020B0503020204020204" pitchFamily="34" charset="-122"/>
              </a:rPr>
              <a:t>，</a:t>
            </a:r>
            <a:r>
              <a:rPr lang="en-US" altLang="zh-CN" sz="2000" dirty="0">
                <a:solidFill>
                  <a:srgbClr val="CC0099"/>
                </a:solidFill>
                <a:latin typeface="微软雅黑" panose="020B0503020204020204" pitchFamily="34" charset="-122"/>
                <a:ea typeface="微软雅黑" panose="020B0503020204020204" pitchFamily="34" charset="-122"/>
              </a:rPr>
              <a:t>0 </a:t>
            </a:r>
            <a:r>
              <a:rPr lang="zh-CN" altLang="en-US" sz="2000" dirty="0">
                <a:solidFill>
                  <a:srgbClr val="CC0099"/>
                </a:solidFill>
                <a:latin typeface="微软雅黑" panose="020B0503020204020204" pitchFamily="34" charset="-122"/>
                <a:ea typeface="微软雅黑" panose="020B0503020204020204" pitchFamily="34" charset="-122"/>
              </a:rPr>
              <a:t>或者 </a:t>
            </a:r>
            <a:r>
              <a:rPr lang="en-US" altLang="zh-CN" sz="2000" dirty="0" smtClean="0">
                <a:solidFill>
                  <a:srgbClr val="CC0099"/>
                </a:solidFill>
                <a:latin typeface="微软雅黑" panose="020B0503020204020204" pitchFamily="34" charset="-122"/>
                <a:ea typeface="微软雅黑" panose="020B0503020204020204" pitchFamily="34" charset="-122"/>
              </a:rPr>
              <a:t>None</a:t>
            </a:r>
            <a:r>
              <a:rPr lang="zh-CN" altLang="en-US" sz="2000" dirty="0" smtClean="0">
                <a:solidFill>
                  <a:srgbClr val="CC0099"/>
                </a:solidFill>
                <a:latin typeface="微软雅黑" panose="020B0503020204020204" pitchFamily="34" charset="-122"/>
                <a:ea typeface="微软雅黑" panose="020B0503020204020204" pitchFamily="34" charset="-122"/>
              </a:rPr>
              <a:t>为</a:t>
            </a:r>
            <a:r>
              <a:rPr lang="en-US" altLang="zh-CN" sz="2000" dirty="0">
                <a:solidFill>
                  <a:srgbClr val="CC0099"/>
                </a:solidFill>
                <a:latin typeface="微软雅黑" panose="020B0503020204020204" pitchFamily="34" charset="-122"/>
                <a:ea typeface="微软雅黑" panose="020B0503020204020204" pitchFamily="34" charset="-122"/>
              </a:rPr>
              <a:t>F</a:t>
            </a:r>
            <a:r>
              <a:rPr lang="en-US" altLang="zh-CN" sz="2000" dirty="0" smtClean="0">
                <a:solidFill>
                  <a:srgbClr val="CC0099"/>
                </a:solidFill>
                <a:latin typeface="微软雅黑" panose="020B0503020204020204" pitchFamily="34" charset="-122"/>
                <a:ea typeface="微软雅黑" panose="020B0503020204020204" pitchFamily="34" charset="-122"/>
              </a:rPr>
              <a:t>alse</a:t>
            </a:r>
          </a:p>
          <a:p>
            <a:pPr marL="342900" lvl="0" indent="-342900">
              <a:lnSpc>
                <a:spcPct val="120000"/>
              </a:lnSpc>
              <a:spcAft>
                <a:spcPct val="40000"/>
              </a:spcAft>
              <a:buClr>
                <a:srgbClr val="292929"/>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Python </a:t>
            </a:r>
            <a:r>
              <a:rPr lang="zh-CN" altLang="en-US" sz="2000" dirty="0">
                <a:latin typeface="微软雅黑" panose="020B0503020204020204" pitchFamily="34" charset="-122"/>
                <a:ea typeface="微软雅黑" panose="020B0503020204020204" pitchFamily="34" charset="-122"/>
              </a:rPr>
              <a:t>编程中 </a:t>
            </a:r>
            <a:r>
              <a:rPr lang="en-US" altLang="zh-CN" sz="2000" dirty="0">
                <a:solidFill>
                  <a:srgbClr val="CC0099"/>
                </a:solidFill>
                <a:latin typeface="微软雅黑" panose="020B0503020204020204" pitchFamily="34" charset="-122"/>
                <a:ea typeface="微软雅黑" panose="020B0503020204020204" pitchFamily="34" charset="-122"/>
              </a:rPr>
              <a:t>if </a:t>
            </a:r>
            <a:r>
              <a:rPr lang="zh-CN" altLang="en-US" sz="2000" dirty="0">
                <a:solidFill>
                  <a:srgbClr val="CC0099"/>
                </a:solidFill>
                <a:latin typeface="微软雅黑" panose="020B0503020204020204" pitchFamily="34" charset="-122"/>
                <a:ea typeface="微软雅黑" panose="020B0503020204020204" pitchFamily="34" charset="-122"/>
              </a:rPr>
              <a:t>语句</a:t>
            </a:r>
            <a:r>
              <a:rPr lang="zh-CN" altLang="en-US" sz="2000" dirty="0">
                <a:latin typeface="微软雅黑" panose="020B0503020204020204" pitchFamily="34" charset="-122"/>
                <a:ea typeface="微软雅黑" panose="020B0503020204020204" pitchFamily="34" charset="-122"/>
              </a:rPr>
              <a:t>用于控制程序的执行，基本形式</a:t>
            </a:r>
            <a:r>
              <a:rPr lang="zh-CN" altLang="en-US" sz="2000" dirty="0" smtClean="0">
                <a:latin typeface="微软雅黑" panose="020B0503020204020204" pitchFamily="34" charset="-122"/>
                <a:ea typeface="微软雅黑" panose="020B0503020204020204" pitchFamily="34" charset="-122"/>
              </a:rPr>
              <a:t>为：</a:t>
            </a:r>
            <a:endParaRPr lang="en-US" altLang="zh-CN" sz="2000" noProof="1">
              <a:solidFill>
                <a:srgbClr val="333333"/>
              </a:solidFill>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8736147" y="1952037"/>
            <a:ext cx="3360415" cy="3925719"/>
          </a:xfrm>
          <a:prstGeom prst="rect">
            <a:avLst/>
          </a:prstGeom>
        </p:spPr>
      </p:pic>
      <p:sp>
        <p:nvSpPr>
          <p:cNvPr id="11" name="TextBox 22"/>
          <p:cNvSpPr txBox="1"/>
          <p:nvPr/>
        </p:nvSpPr>
        <p:spPr>
          <a:xfrm>
            <a:off x="3257984" y="3756854"/>
            <a:ext cx="5292880" cy="2169825"/>
          </a:xfrm>
          <a:prstGeom prst="rect">
            <a:avLst/>
          </a:prstGeom>
          <a:noFill/>
        </p:spPr>
        <p:txBody>
          <a:bodyPr wrap="square" rtlCol="0">
            <a:spAutoFit/>
          </a:bodyPr>
          <a:lstStyle/>
          <a:p>
            <a:pPr marL="285750" indent="-285750" latinLnBrk="1">
              <a:lnSpc>
                <a:spcPct val="150000"/>
              </a:lnSpc>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判断条件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成立时（非零），则执行后面的语句，而执行内容可以多行，以</a:t>
            </a:r>
            <a:r>
              <a:rPr lang="zh-CN" altLang="en-US" dirty="0">
                <a:solidFill>
                  <a:srgbClr val="00B0F0"/>
                </a:solidFill>
                <a:latin typeface="微软雅黑" panose="020B0503020204020204" pitchFamily="34" charset="-122"/>
                <a:ea typeface="微软雅黑" panose="020B0503020204020204" pitchFamily="34" charset="-122"/>
              </a:rPr>
              <a:t>缩进</a:t>
            </a:r>
            <a:r>
              <a:rPr lang="zh-CN" altLang="en-US" dirty="0">
                <a:latin typeface="微软雅黑" panose="020B0503020204020204" pitchFamily="34" charset="-122"/>
                <a:ea typeface="微软雅黑" panose="020B0503020204020204" pitchFamily="34" charset="-122"/>
              </a:rPr>
              <a:t>来区分表示同一范围。</a:t>
            </a:r>
          </a:p>
          <a:p>
            <a:pPr marL="285750" indent="-285750" latinLnBrk="1">
              <a:lnSpc>
                <a:spcPct val="150000"/>
              </a:lnSpc>
              <a:buFont typeface="Wingdings" panose="05000000000000000000" pitchFamily="2" charset="2"/>
              <a:buChar char="ü"/>
            </a:pPr>
            <a:r>
              <a:rPr lang="en-US" altLang="zh-CN" dirty="0">
                <a:latin typeface="微软雅黑" panose="020B0503020204020204" pitchFamily="34" charset="-122"/>
                <a:ea typeface="微软雅黑" panose="020B0503020204020204" pitchFamily="34" charset="-122"/>
              </a:rPr>
              <a:t>else </a:t>
            </a:r>
            <a:r>
              <a:rPr lang="zh-CN" altLang="en-US" dirty="0">
                <a:latin typeface="微软雅黑" panose="020B0503020204020204" pitchFamily="34" charset="-122"/>
                <a:ea typeface="微软雅黑" panose="020B0503020204020204" pitchFamily="34" charset="-122"/>
              </a:rPr>
              <a:t>为可选语句，当需要在条件不成立时执行内容则可以执行相关</a:t>
            </a:r>
            <a:r>
              <a:rPr lang="zh-CN" altLang="en-US" dirty="0" smtClean="0">
                <a:latin typeface="微软雅黑" panose="020B0503020204020204" pitchFamily="34" charset="-122"/>
                <a:ea typeface="微软雅黑" panose="020B0503020204020204" pitchFamily="34" charset="-122"/>
              </a:rPr>
              <a:t>语句。</a:t>
            </a:r>
            <a:endParaRPr lang="zh-CN" altLang="en-US"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65390" y="1370275"/>
            <a:ext cx="528435" cy="528435"/>
          </a:xfrm>
          <a:prstGeom prst="rect">
            <a:avLst/>
          </a:prstGeom>
        </p:spPr>
      </p:pic>
      <p:sp>
        <p:nvSpPr>
          <p:cNvPr id="12" name="Rectangle 2"/>
          <p:cNvSpPr>
            <a:spLocks noChangeArrowheads="1"/>
          </p:cNvSpPr>
          <p:nvPr/>
        </p:nvSpPr>
        <p:spPr bwMode="auto">
          <a:xfrm>
            <a:off x="829607" y="3850014"/>
            <a:ext cx="2243094" cy="20277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i</a:t>
            </a:r>
            <a:r>
              <a:rPr lang="en-US" altLang="zh-CN" sz="2000" noProof="1" smtClean="0">
                <a:solidFill>
                  <a:srgbClr val="C678DD"/>
                </a:solidFill>
                <a:latin typeface="Arial Unicode MS"/>
                <a:ea typeface="Menlo"/>
              </a:rPr>
              <a:t>f </a:t>
            </a:r>
            <a:r>
              <a:rPr lang="zh-CN" altLang="en-US" sz="2000" noProof="1" smtClean="0">
                <a:solidFill>
                  <a:srgbClr val="C678DD"/>
                </a:solidFill>
                <a:latin typeface="Arial Unicode MS"/>
                <a:ea typeface="Menlo"/>
              </a:rPr>
              <a:t>判断条件</a:t>
            </a:r>
            <a:r>
              <a:rPr lang="en-US" altLang="zh-CN" sz="2000" noProof="1" smtClean="0">
                <a:solidFill>
                  <a:srgbClr val="C678DD"/>
                </a:solidFill>
                <a:latin typeface="Arial Unicode MS"/>
                <a:ea typeface="Menlo"/>
              </a:rPr>
              <a:t>1:</a:t>
            </a:r>
          </a:p>
          <a:p>
            <a:pPr eaLnBrk="0" fontAlgn="ctr" hangingPunct="0">
              <a:spcBef>
                <a:spcPct val="0"/>
              </a:spcBef>
              <a:spcAft>
                <a:spcPct val="0"/>
              </a:spcAft>
            </a:pP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   </a:t>
            </a:r>
            <a:r>
              <a:rPr lang="zh-CN" altLang="en-US" sz="2000" noProof="1" smtClean="0">
                <a:solidFill>
                  <a:srgbClr val="C678DD"/>
                </a:solidFill>
                <a:latin typeface="Arial Unicode MS"/>
                <a:ea typeface="Menlo"/>
              </a:rPr>
              <a:t>执行语句</a:t>
            </a:r>
            <a:r>
              <a:rPr lang="en-US" altLang="zh-CN" sz="2000" noProof="1" smtClean="0">
                <a:solidFill>
                  <a:srgbClr val="C678DD"/>
                </a:solidFill>
                <a:latin typeface="Arial Unicode MS"/>
                <a:ea typeface="Menlo"/>
              </a:rPr>
              <a:t>1</a:t>
            </a:r>
          </a:p>
          <a:p>
            <a:pPr eaLnBrk="0" fontAlgn="ctr" hangingPunct="0">
              <a:spcBef>
                <a:spcPct val="0"/>
              </a:spcBef>
              <a:spcAft>
                <a:spcPct val="0"/>
              </a:spcAft>
            </a:pPr>
            <a:r>
              <a:rPr lang="en-US" altLang="zh-CN" sz="2000" noProof="1">
                <a:solidFill>
                  <a:srgbClr val="C678DD"/>
                </a:solidFill>
                <a:latin typeface="Arial Unicode MS"/>
                <a:ea typeface="Menlo"/>
              </a:rPr>
              <a:t>e</a:t>
            </a:r>
            <a:r>
              <a:rPr lang="en-US" altLang="zh-CN" sz="2000" noProof="1" smtClean="0">
                <a:solidFill>
                  <a:srgbClr val="C678DD"/>
                </a:solidFill>
                <a:latin typeface="Arial Unicode MS"/>
                <a:ea typeface="Menlo"/>
              </a:rPr>
              <a:t>lif </a:t>
            </a:r>
            <a:r>
              <a:rPr lang="zh-CN" altLang="en-US" sz="2000" noProof="1" smtClean="0">
                <a:solidFill>
                  <a:srgbClr val="C678DD"/>
                </a:solidFill>
                <a:latin typeface="Arial Unicode MS"/>
                <a:ea typeface="Menlo"/>
              </a:rPr>
              <a:t>判断条件</a:t>
            </a:r>
            <a:r>
              <a:rPr lang="en-US" altLang="zh-CN" sz="2000" noProof="1" smtClean="0">
                <a:solidFill>
                  <a:srgbClr val="C678DD"/>
                </a:solidFill>
                <a:latin typeface="Arial Unicode MS"/>
                <a:ea typeface="Menlo"/>
              </a:rPr>
              <a:t>2:</a:t>
            </a:r>
          </a:p>
          <a:p>
            <a:pPr eaLnBrk="0" fontAlgn="ctr" hangingPunct="0">
              <a:spcBef>
                <a:spcPct val="0"/>
              </a:spcBef>
              <a:spcAft>
                <a:spcPct val="0"/>
              </a:spcAft>
            </a:pP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   </a:t>
            </a:r>
            <a:r>
              <a:rPr lang="zh-CN" altLang="en-US" sz="2000" noProof="1" smtClean="0">
                <a:solidFill>
                  <a:srgbClr val="C678DD"/>
                </a:solidFill>
                <a:latin typeface="Arial Unicode MS"/>
                <a:ea typeface="Menlo"/>
              </a:rPr>
              <a:t>执行语句</a:t>
            </a:r>
            <a:r>
              <a:rPr lang="en-US" altLang="zh-CN" sz="2000" noProof="1" smtClean="0">
                <a:solidFill>
                  <a:srgbClr val="C678DD"/>
                </a:solidFill>
                <a:latin typeface="Arial Unicode MS"/>
                <a:ea typeface="Menlo"/>
              </a:rPr>
              <a:t>2</a:t>
            </a:r>
          </a:p>
          <a:p>
            <a:pPr eaLnBrk="0" fontAlgn="ctr" hangingPunct="0">
              <a:spcBef>
                <a:spcPct val="0"/>
              </a:spcBef>
              <a:spcAft>
                <a:spcPct val="0"/>
              </a:spcAft>
            </a:pPr>
            <a:r>
              <a:rPr lang="en-US" altLang="zh-CN" sz="2000" noProof="1">
                <a:solidFill>
                  <a:srgbClr val="C678DD"/>
                </a:solidFill>
                <a:latin typeface="Arial Unicode MS"/>
                <a:ea typeface="Menlo"/>
              </a:rPr>
              <a:t>e</a:t>
            </a:r>
            <a:r>
              <a:rPr lang="en-US" altLang="zh-CN" sz="2000" noProof="1" smtClean="0">
                <a:solidFill>
                  <a:srgbClr val="C678DD"/>
                </a:solidFill>
                <a:latin typeface="Arial Unicode MS"/>
                <a:ea typeface="Menlo"/>
              </a:rPr>
              <a:t>lse:</a:t>
            </a:r>
          </a:p>
          <a:p>
            <a:pPr eaLnBrk="0" fontAlgn="ctr" hangingPunct="0">
              <a:spcBef>
                <a:spcPct val="0"/>
              </a:spcBef>
              <a:spcAft>
                <a:spcPct val="0"/>
              </a:spcAft>
            </a:pP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   </a:t>
            </a:r>
            <a:r>
              <a:rPr lang="zh-CN" altLang="en-US" sz="2000" noProof="1" smtClean="0">
                <a:solidFill>
                  <a:srgbClr val="C678DD"/>
                </a:solidFill>
                <a:latin typeface="Arial Unicode MS"/>
                <a:ea typeface="Menlo"/>
              </a:rPr>
              <a:t>执行语句</a:t>
            </a:r>
            <a:r>
              <a:rPr lang="en-US" altLang="zh-CN" sz="2000" noProof="1" smtClean="0">
                <a:solidFill>
                  <a:srgbClr val="C678DD"/>
                </a:solidFill>
                <a:latin typeface="Arial Unicode MS"/>
                <a:ea typeface="Menlo"/>
              </a:rPr>
              <a:t>3</a:t>
            </a:r>
            <a:endParaRPr lang="en-US" altLang="zh-CN" sz="2000" noProof="1">
              <a:solidFill>
                <a:srgbClr val="C678DD"/>
              </a:solidFill>
              <a:latin typeface="Arial Unicode MS"/>
              <a:ea typeface="Menlo"/>
            </a:endParaRPr>
          </a:p>
        </p:txBody>
      </p:sp>
    </p:spTree>
    <p:extLst>
      <p:ext uri="{BB962C8B-B14F-4D97-AF65-F5344CB8AC3E}">
        <p14:creationId xmlns:p14="http://schemas.microsoft.com/office/powerpoint/2010/main" val="481730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条件判断和循环</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4" y="1370275"/>
            <a:ext cx="1105756" cy="630942"/>
          </a:xfrm>
          <a:prstGeom prst="rect">
            <a:avLst/>
          </a:prstGeom>
        </p:spPr>
        <p:txBody>
          <a:bodyPr wrap="square">
            <a:spAutoFit/>
          </a:bodyPr>
          <a:lstStyle/>
          <a:p>
            <a:pPr>
              <a:lnSpc>
                <a:spcPct val="125000"/>
              </a:lnSpc>
            </a:pPr>
            <a:r>
              <a:rPr lang="zh-CN" altLang="en-US" sz="2800" b="1" dirty="0">
                <a:solidFill>
                  <a:srgbClr val="00B0F0"/>
                </a:solidFill>
                <a:latin typeface="微软雅黑" panose="020B0503020204020204" pitchFamily="34" charset="-122"/>
                <a:ea typeface="微软雅黑" panose="020B0503020204020204" pitchFamily="34" charset="-122"/>
              </a:rPr>
              <a:t>循环</a:t>
            </a:r>
          </a:p>
        </p:txBody>
      </p:sp>
      <p:sp>
        <p:nvSpPr>
          <p:cNvPr id="7" name="TextBox 22"/>
          <p:cNvSpPr txBox="1"/>
          <p:nvPr/>
        </p:nvSpPr>
        <p:spPr>
          <a:xfrm>
            <a:off x="764466" y="2105218"/>
            <a:ext cx="7830893" cy="1015663"/>
          </a:xfrm>
          <a:prstGeom prst="rect">
            <a:avLst/>
          </a:prstGeom>
          <a:noFill/>
        </p:spPr>
        <p:txBody>
          <a:bodyPr wrap="square" rtlCol="0">
            <a:spAutoFit/>
          </a:bodyPr>
          <a:lstStyle/>
          <a:p>
            <a:pPr lvl="0">
              <a:lnSpc>
                <a:spcPct val="150000"/>
              </a:lnSpc>
              <a:spcAft>
                <a:spcPct val="40000"/>
              </a:spcAft>
              <a:buClr>
                <a:srgbClr val="292929"/>
              </a:buClr>
            </a:pPr>
            <a:r>
              <a:rPr lang="en-US" altLang="zh-CN" sz="2000" dirty="0" smtClean="0">
                <a:latin typeface="微软雅黑" panose="020B0503020204020204" pitchFamily="34" charset="-122"/>
                <a:ea typeface="微软雅黑" panose="020B0503020204020204" pitchFamily="34" charset="-122"/>
              </a:rPr>
              <a:t>Python</a:t>
            </a:r>
            <a:r>
              <a:rPr lang="zh-CN" altLang="en-US" sz="2000" dirty="0" smtClean="0">
                <a:latin typeface="微软雅黑" panose="020B0503020204020204" pitchFamily="34" charset="-122"/>
                <a:ea typeface="微软雅黑" panose="020B0503020204020204" pitchFamily="34" charset="-122"/>
              </a:rPr>
              <a:t>的循环有两种，</a:t>
            </a:r>
            <a:r>
              <a:rPr lang="zh-CN" altLang="en-US" sz="2000" dirty="0" smtClean="0">
                <a:solidFill>
                  <a:srgbClr val="CC0099"/>
                </a:solidFill>
                <a:latin typeface="微软雅黑" panose="020B0503020204020204" pitchFamily="34" charset="-122"/>
                <a:ea typeface="微软雅黑" panose="020B0503020204020204" pitchFamily="34" charset="-122"/>
              </a:rPr>
              <a:t>一种是</a:t>
            </a:r>
            <a:r>
              <a:rPr lang="en-US" altLang="zh-CN" sz="2000" dirty="0" smtClean="0">
                <a:solidFill>
                  <a:srgbClr val="CC0099"/>
                </a:solidFill>
                <a:latin typeface="微软雅黑" panose="020B0503020204020204" pitchFamily="34" charset="-122"/>
                <a:ea typeface="微软雅黑" panose="020B0503020204020204" pitchFamily="34" charset="-122"/>
              </a:rPr>
              <a:t>for…in</a:t>
            </a:r>
            <a:r>
              <a:rPr lang="zh-CN" altLang="en-US" sz="2000" dirty="0" smtClean="0">
                <a:solidFill>
                  <a:srgbClr val="CC0099"/>
                </a:solidFill>
                <a:latin typeface="微软雅黑" panose="020B0503020204020204" pitchFamily="34" charset="-122"/>
                <a:ea typeface="微软雅黑" panose="020B0503020204020204" pitchFamily="34" charset="-122"/>
              </a:rPr>
              <a:t>循环</a:t>
            </a:r>
            <a:r>
              <a:rPr lang="zh-CN" altLang="en-US" sz="2000" dirty="0" smtClean="0">
                <a:latin typeface="微软雅黑" panose="020B0503020204020204" pitchFamily="34" charset="-122"/>
                <a:ea typeface="微软雅黑" panose="020B0503020204020204" pitchFamily="34" charset="-122"/>
              </a:rPr>
              <a:t>，可以依次把</a:t>
            </a:r>
            <a:r>
              <a:rPr lang="en-US" altLang="zh-CN" sz="2000" dirty="0" smtClean="0">
                <a:latin typeface="微软雅黑" panose="020B0503020204020204" pitchFamily="34" charset="-122"/>
                <a:ea typeface="微软雅黑" panose="020B0503020204020204" pitchFamily="34" charset="-122"/>
              </a:rPr>
              <a:t>list</a:t>
            </a:r>
            <a:r>
              <a:rPr lang="zh-CN" altLang="en-US" sz="2000" dirty="0" smtClean="0">
                <a:latin typeface="微软雅黑" panose="020B0503020204020204" pitchFamily="34" charset="-122"/>
                <a:ea typeface="微软雅黑" panose="020B0503020204020204" pitchFamily="34" charset="-122"/>
              </a:rPr>
              <a:t>或</a:t>
            </a:r>
            <a:r>
              <a:rPr lang="en-US" altLang="zh-CN" sz="2000" dirty="0" smtClean="0">
                <a:latin typeface="微软雅黑" panose="020B0503020204020204" pitchFamily="34" charset="-122"/>
                <a:ea typeface="微软雅黑" panose="020B0503020204020204" pitchFamily="34" charset="-122"/>
              </a:rPr>
              <a:t>tuple</a:t>
            </a:r>
            <a:r>
              <a:rPr lang="zh-CN" altLang="en-US" sz="2000" dirty="0" smtClean="0">
                <a:latin typeface="微软雅黑" panose="020B0503020204020204" pitchFamily="34" charset="-122"/>
                <a:ea typeface="微软雅黑" panose="020B0503020204020204" pitchFamily="34" charset="-122"/>
              </a:rPr>
              <a:t>中的元素迭代出来</a:t>
            </a:r>
            <a:endParaRPr lang="en-US" altLang="zh-CN" sz="2000" noProof="1">
              <a:solidFill>
                <a:srgbClr val="333333"/>
              </a:solidFill>
              <a:latin typeface="微软雅黑" pitchFamily="34" charset="-122"/>
              <a:ea typeface="微软雅黑" pitchFamily="34"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64467" y="1426490"/>
            <a:ext cx="528435" cy="528435"/>
          </a:xfrm>
          <a:prstGeom prst="rect">
            <a:avLst/>
          </a:prstGeom>
        </p:spPr>
      </p:pic>
      <p:pic>
        <p:nvPicPr>
          <p:cNvPr id="5" name="图片 4"/>
          <p:cNvPicPr>
            <a:picLocks noChangeAspect="1"/>
          </p:cNvPicPr>
          <p:nvPr/>
        </p:nvPicPr>
        <p:blipFill>
          <a:blip r:embed="rId4"/>
          <a:stretch>
            <a:fillRect/>
          </a:stretch>
        </p:blipFill>
        <p:spPr>
          <a:xfrm>
            <a:off x="8401502" y="1954925"/>
            <a:ext cx="3619048" cy="3419048"/>
          </a:xfrm>
          <a:prstGeom prst="rect">
            <a:avLst/>
          </a:prstGeom>
        </p:spPr>
      </p:pic>
      <p:sp>
        <p:nvSpPr>
          <p:cNvPr id="9" name="Rectangle 2"/>
          <p:cNvSpPr>
            <a:spLocks noChangeArrowheads="1"/>
          </p:cNvSpPr>
          <p:nvPr/>
        </p:nvSpPr>
        <p:spPr bwMode="auto">
          <a:xfrm>
            <a:off x="1465254" y="3134932"/>
            <a:ext cx="2992446" cy="26432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for i in range(5):</a:t>
            </a:r>
          </a:p>
          <a:p>
            <a:pPr eaLnBrk="0" fontAlgn="ctr" hangingPunct="0">
              <a:spcBef>
                <a:spcPct val="0"/>
              </a:spcBef>
              <a:spcAft>
                <a:spcPct val="0"/>
              </a:spcAft>
            </a:pP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print(i)</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a:t>
            </a:r>
          </a:p>
          <a:p>
            <a:pPr eaLnBrk="0" fontAlgn="ctr" hangingPunct="0">
              <a:spcBef>
                <a:spcPct val="0"/>
              </a:spcBef>
              <a:spcAft>
                <a:spcPct val="0"/>
              </a:spcAft>
            </a:pPr>
            <a:r>
              <a:rPr lang="en-US" altLang="zh-CN" sz="2000" noProof="1">
                <a:solidFill>
                  <a:srgbClr val="C678DD"/>
                </a:solidFill>
                <a:latin typeface="Arial Unicode MS"/>
                <a:ea typeface="Menlo"/>
              </a:rPr>
              <a:t>0</a:t>
            </a:r>
          </a:p>
          <a:p>
            <a:pPr eaLnBrk="0" fontAlgn="ctr" hangingPunct="0">
              <a:spcBef>
                <a:spcPct val="0"/>
              </a:spcBef>
              <a:spcAft>
                <a:spcPct val="0"/>
              </a:spcAft>
            </a:pPr>
            <a:r>
              <a:rPr lang="en-US" altLang="zh-CN" sz="2000" noProof="1">
                <a:solidFill>
                  <a:srgbClr val="C678DD"/>
                </a:solidFill>
                <a:latin typeface="Arial Unicode MS"/>
                <a:ea typeface="Menlo"/>
              </a:rPr>
              <a:t>1</a:t>
            </a:r>
          </a:p>
          <a:p>
            <a:pPr eaLnBrk="0" fontAlgn="ctr" hangingPunct="0">
              <a:spcBef>
                <a:spcPct val="0"/>
              </a:spcBef>
              <a:spcAft>
                <a:spcPct val="0"/>
              </a:spcAft>
            </a:pPr>
            <a:r>
              <a:rPr lang="en-US" altLang="zh-CN" sz="2000" noProof="1">
                <a:solidFill>
                  <a:srgbClr val="C678DD"/>
                </a:solidFill>
                <a:latin typeface="Arial Unicode MS"/>
                <a:ea typeface="Menlo"/>
              </a:rPr>
              <a:t>2</a:t>
            </a:r>
          </a:p>
          <a:p>
            <a:pPr eaLnBrk="0" fontAlgn="ctr" hangingPunct="0">
              <a:spcBef>
                <a:spcPct val="0"/>
              </a:spcBef>
              <a:spcAft>
                <a:spcPct val="0"/>
              </a:spcAft>
            </a:pPr>
            <a:r>
              <a:rPr lang="en-US" altLang="zh-CN" sz="2000" noProof="1">
                <a:solidFill>
                  <a:srgbClr val="C678DD"/>
                </a:solidFill>
                <a:latin typeface="Arial Unicode MS"/>
                <a:ea typeface="Menlo"/>
              </a:rPr>
              <a:t>3</a:t>
            </a:r>
          </a:p>
          <a:p>
            <a:pPr eaLnBrk="0" fontAlgn="ctr" hangingPunct="0">
              <a:spcBef>
                <a:spcPct val="0"/>
              </a:spcBef>
              <a:spcAft>
                <a:spcPct val="0"/>
              </a:spcAft>
            </a:pPr>
            <a:r>
              <a:rPr lang="en-US" altLang="zh-CN" sz="2000" noProof="1" smtClean="0">
                <a:solidFill>
                  <a:srgbClr val="C678DD"/>
                </a:solidFill>
                <a:latin typeface="Arial Unicode MS"/>
                <a:ea typeface="Menlo"/>
              </a:rPr>
              <a:t>4</a:t>
            </a:r>
            <a:endParaRPr lang="en-US" altLang="zh-CN" sz="2000" noProof="1">
              <a:solidFill>
                <a:srgbClr val="C678DD"/>
              </a:solidFill>
              <a:latin typeface="Arial Unicode MS"/>
              <a:ea typeface="Menlo"/>
            </a:endParaRPr>
          </a:p>
        </p:txBody>
      </p:sp>
      <p:sp>
        <p:nvSpPr>
          <p:cNvPr id="11" name="Rectangle 2"/>
          <p:cNvSpPr>
            <a:spLocks noChangeArrowheads="1"/>
          </p:cNvSpPr>
          <p:nvPr/>
        </p:nvSpPr>
        <p:spPr bwMode="auto">
          <a:xfrm>
            <a:off x="4502881" y="3134932"/>
            <a:ext cx="3898621" cy="23355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for i in range(0, 10, 3) :</a:t>
            </a:r>
          </a:p>
          <a:p>
            <a:pPr eaLnBrk="0" fontAlgn="ctr" hangingPunct="0">
              <a:spcBef>
                <a:spcPct val="0"/>
              </a:spcBef>
              <a:spcAft>
                <a:spcPct val="0"/>
              </a:spcAft>
            </a:pP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print(i</a:t>
            </a:r>
            <a:r>
              <a:rPr lang="en-US" altLang="zh-CN" sz="2000" noProof="1">
                <a:solidFill>
                  <a:srgbClr val="C678DD"/>
                </a:solidFill>
                <a:latin typeface="Arial Unicode MS"/>
                <a:ea typeface="Menlo"/>
              </a:rPr>
              <a:t>)</a:t>
            </a:r>
          </a:p>
          <a:p>
            <a:pPr eaLnBrk="0" fontAlgn="ctr" hangingPunct="0">
              <a:spcBef>
                <a:spcPct val="0"/>
              </a:spcBef>
              <a:spcAft>
                <a:spcPct val="0"/>
              </a:spcAft>
            </a:pPr>
            <a:r>
              <a:rPr lang="en-US" altLang="zh-CN" sz="2000" noProof="1">
                <a:solidFill>
                  <a:srgbClr val="C678DD"/>
                </a:solidFill>
                <a:latin typeface="Arial Unicode MS"/>
                <a:ea typeface="Menlo"/>
              </a:rPr>
              <a:t>...</a:t>
            </a:r>
          </a:p>
          <a:p>
            <a:pPr eaLnBrk="0" fontAlgn="ctr" hangingPunct="0">
              <a:spcBef>
                <a:spcPct val="0"/>
              </a:spcBef>
              <a:spcAft>
                <a:spcPct val="0"/>
              </a:spcAft>
            </a:pPr>
            <a:r>
              <a:rPr lang="en-US" altLang="zh-CN" sz="2000" noProof="1">
                <a:solidFill>
                  <a:srgbClr val="C678DD"/>
                </a:solidFill>
                <a:latin typeface="Arial Unicode MS"/>
                <a:ea typeface="Menlo"/>
              </a:rPr>
              <a:t>0</a:t>
            </a:r>
          </a:p>
          <a:p>
            <a:pPr eaLnBrk="0" fontAlgn="ctr" hangingPunct="0">
              <a:spcBef>
                <a:spcPct val="0"/>
              </a:spcBef>
              <a:spcAft>
                <a:spcPct val="0"/>
              </a:spcAft>
            </a:pPr>
            <a:r>
              <a:rPr lang="en-US" altLang="zh-CN" sz="2000" noProof="1">
                <a:solidFill>
                  <a:srgbClr val="C678DD"/>
                </a:solidFill>
                <a:latin typeface="Arial Unicode MS"/>
                <a:ea typeface="Menlo"/>
              </a:rPr>
              <a:t>3</a:t>
            </a:r>
          </a:p>
          <a:p>
            <a:pPr eaLnBrk="0" fontAlgn="ctr" hangingPunct="0">
              <a:spcBef>
                <a:spcPct val="0"/>
              </a:spcBef>
              <a:spcAft>
                <a:spcPct val="0"/>
              </a:spcAft>
            </a:pPr>
            <a:r>
              <a:rPr lang="en-US" altLang="zh-CN" sz="2000" noProof="1">
                <a:solidFill>
                  <a:srgbClr val="C678DD"/>
                </a:solidFill>
                <a:latin typeface="Arial Unicode MS"/>
                <a:ea typeface="Menlo"/>
              </a:rPr>
              <a:t>6</a:t>
            </a:r>
          </a:p>
          <a:p>
            <a:pPr eaLnBrk="0" fontAlgn="ctr" hangingPunct="0">
              <a:spcBef>
                <a:spcPct val="0"/>
              </a:spcBef>
              <a:spcAft>
                <a:spcPct val="0"/>
              </a:spcAft>
            </a:pPr>
            <a:r>
              <a:rPr lang="en-US" altLang="zh-CN" sz="2000" noProof="1">
                <a:solidFill>
                  <a:srgbClr val="C678DD"/>
                </a:solidFill>
                <a:latin typeface="Arial Unicode MS"/>
                <a:ea typeface="Menlo"/>
              </a:rPr>
              <a:t>9</a:t>
            </a:r>
          </a:p>
        </p:txBody>
      </p:sp>
    </p:spTree>
    <p:extLst>
      <p:ext uri="{BB962C8B-B14F-4D97-AF65-F5344CB8AC3E}">
        <p14:creationId xmlns:p14="http://schemas.microsoft.com/office/powerpoint/2010/main" val="3973137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条件判断和循环</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4" y="1370275"/>
            <a:ext cx="1105756" cy="630942"/>
          </a:xfrm>
          <a:prstGeom prst="rect">
            <a:avLst/>
          </a:prstGeom>
        </p:spPr>
        <p:txBody>
          <a:bodyPr wrap="square">
            <a:spAutoFit/>
          </a:bodyPr>
          <a:lstStyle/>
          <a:p>
            <a:pPr>
              <a:lnSpc>
                <a:spcPct val="125000"/>
              </a:lnSpc>
            </a:pPr>
            <a:r>
              <a:rPr lang="zh-CN" altLang="en-US" sz="2800" b="1" dirty="0">
                <a:solidFill>
                  <a:srgbClr val="00B0F0"/>
                </a:solidFill>
                <a:latin typeface="微软雅黑" panose="020B0503020204020204" pitchFamily="34" charset="-122"/>
                <a:ea typeface="微软雅黑" panose="020B0503020204020204" pitchFamily="34" charset="-122"/>
              </a:rPr>
              <a:t>循环</a:t>
            </a:r>
          </a:p>
        </p:txBody>
      </p:sp>
      <p:sp>
        <p:nvSpPr>
          <p:cNvPr id="7" name="TextBox 22"/>
          <p:cNvSpPr txBox="1"/>
          <p:nvPr/>
        </p:nvSpPr>
        <p:spPr>
          <a:xfrm>
            <a:off x="764467" y="2071490"/>
            <a:ext cx="8162657" cy="1084399"/>
          </a:xfrm>
          <a:prstGeom prst="rect">
            <a:avLst/>
          </a:prstGeom>
          <a:noFill/>
        </p:spPr>
        <p:txBody>
          <a:bodyPr wrap="square" rtlCol="0">
            <a:spAutoFit/>
          </a:bodyPr>
          <a:lstStyle/>
          <a:p>
            <a:pPr lvl="0">
              <a:lnSpc>
                <a:spcPct val="150000"/>
              </a:lnSpc>
              <a:spcAft>
                <a:spcPct val="40000"/>
              </a:spcAft>
              <a:buClr>
                <a:srgbClr val="292929"/>
              </a:buClr>
            </a:pPr>
            <a:r>
              <a:rPr lang="zh-CN" altLang="en-US" sz="2000" noProof="1" smtClean="0">
                <a:solidFill>
                  <a:srgbClr val="CC0099"/>
                </a:solidFill>
                <a:latin typeface="微软雅黑" pitchFamily="34" charset="-122"/>
                <a:ea typeface="微软雅黑" pitchFamily="34" charset="-122"/>
              </a:rPr>
              <a:t>第二种是</a:t>
            </a:r>
            <a:r>
              <a:rPr lang="en-US" altLang="zh-CN" sz="2000" noProof="1" smtClean="0">
                <a:solidFill>
                  <a:srgbClr val="CC0099"/>
                </a:solidFill>
                <a:latin typeface="微软雅黑" pitchFamily="34" charset="-122"/>
                <a:ea typeface="微软雅黑" pitchFamily="34" charset="-122"/>
              </a:rPr>
              <a:t>while</a:t>
            </a:r>
            <a:r>
              <a:rPr lang="zh-CN" altLang="en-US" sz="2000" noProof="1" smtClean="0">
                <a:latin typeface="微软雅黑" pitchFamily="34" charset="-122"/>
                <a:ea typeface="微软雅黑" pitchFamily="34" charset="-122"/>
              </a:rPr>
              <a:t>，只要条件满足，就不断循环，条件不满足时退出循环</a:t>
            </a:r>
            <a:endParaRPr lang="en-US" altLang="zh-CN" sz="2000" noProof="1" smtClean="0">
              <a:latin typeface="微软雅黑" pitchFamily="34" charset="-122"/>
              <a:ea typeface="微软雅黑" pitchFamily="34" charset="-122"/>
            </a:endParaRPr>
          </a:p>
          <a:p>
            <a:pPr lvl="0">
              <a:lnSpc>
                <a:spcPct val="150000"/>
              </a:lnSpc>
              <a:spcAft>
                <a:spcPct val="40000"/>
              </a:spcAft>
              <a:buClr>
                <a:srgbClr val="292929"/>
              </a:buClr>
            </a:pPr>
            <a:r>
              <a:rPr lang="zh-CN" altLang="en-US" sz="2000" dirty="0">
                <a:latin typeface="微软雅黑" pitchFamily="34" charset="-122"/>
                <a:ea typeface="微软雅黑" pitchFamily="34" charset="-122"/>
              </a:rPr>
              <a:t>在 </a:t>
            </a:r>
            <a:r>
              <a:rPr lang="en-US" altLang="zh-CN" sz="2000" dirty="0">
                <a:latin typeface="微软雅黑" pitchFamily="34" charset="-122"/>
                <a:ea typeface="微软雅黑" pitchFamily="34" charset="-122"/>
              </a:rPr>
              <a:t>while … else </a:t>
            </a:r>
            <a:r>
              <a:rPr lang="zh-CN" altLang="en-US" sz="2000" dirty="0">
                <a:latin typeface="微软雅黑" pitchFamily="34" charset="-122"/>
                <a:ea typeface="微软雅黑" pitchFamily="34" charset="-122"/>
              </a:rPr>
              <a:t>在条件语句为 </a:t>
            </a:r>
            <a:r>
              <a:rPr lang="en-US" altLang="zh-CN" sz="2000" dirty="0">
                <a:latin typeface="微软雅黑" pitchFamily="34" charset="-122"/>
                <a:ea typeface="微软雅黑" pitchFamily="34" charset="-122"/>
              </a:rPr>
              <a:t>false </a:t>
            </a:r>
            <a:r>
              <a:rPr lang="zh-CN" altLang="en-US" sz="2000" dirty="0">
                <a:latin typeface="微软雅黑" pitchFamily="34" charset="-122"/>
                <a:ea typeface="微软雅黑" pitchFamily="34" charset="-122"/>
              </a:rPr>
              <a:t>时执行 </a:t>
            </a:r>
            <a:r>
              <a:rPr lang="en-US" altLang="zh-CN" sz="2000" dirty="0">
                <a:latin typeface="微软雅黑" pitchFamily="34" charset="-122"/>
                <a:ea typeface="微软雅黑" pitchFamily="34" charset="-122"/>
              </a:rPr>
              <a:t>else </a:t>
            </a:r>
            <a:r>
              <a:rPr lang="zh-CN" altLang="en-US" sz="2000" dirty="0">
                <a:latin typeface="微软雅黑" pitchFamily="34" charset="-122"/>
                <a:ea typeface="微软雅黑" pitchFamily="34" charset="-122"/>
              </a:rPr>
              <a:t>的语句块</a:t>
            </a:r>
            <a:endParaRPr lang="en-US" altLang="zh-CN" sz="2000" noProof="1">
              <a:latin typeface="微软雅黑" pitchFamily="34" charset="-122"/>
              <a:ea typeface="微软雅黑" pitchFamily="34"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64467" y="1426490"/>
            <a:ext cx="528435" cy="528435"/>
          </a:xfrm>
          <a:prstGeom prst="rect">
            <a:avLst/>
          </a:prstGeom>
        </p:spPr>
      </p:pic>
      <p:pic>
        <p:nvPicPr>
          <p:cNvPr id="3" name="图片 2"/>
          <p:cNvPicPr>
            <a:picLocks noChangeAspect="1"/>
          </p:cNvPicPr>
          <p:nvPr/>
        </p:nvPicPr>
        <p:blipFill>
          <a:blip r:embed="rId4"/>
          <a:stretch>
            <a:fillRect/>
          </a:stretch>
        </p:blipFill>
        <p:spPr>
          <a:xfrm>
            <a:off x="9446733" y="1685746"/>
            <a:ext cx="2657143" cy="3904762"/>
          </a:xfrm>
          <a:prstGeom prst="rect">
            <a:avLst/>
          </a:prstGeom>
        </p:spPr>
      </p:pic>
      <p:sp>
        <p:nvSpPr>
          <p:cNvPr id="9" name="Rectangle 2"/>
          <p:cNvSpPr>
            <a:spLocks noChangeArrowheads="1"/>
          </p:cNvSpPr>
          <p:nvPr/>
        </p:nvSpPr>
        <p:spPr bwMode="auto">
          <a:xfrm>
            <a:off x="1028684" y="3272454"/>
            <a:ext cx="2992446" cy="26432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pt-BR" altLang="zh-CN" sz="2000" noProof="1">
                <a:solidFill>
                  <a:srgbClr val="C678DD"/>
                </a:solidFill>
                <a:latin typeface="Arial Unicode MS"/>
                <a:ea typeface="Menlo"/>
              </a:rPr>
              <a:t>&gt;&gt;&gt; sum = 0</a:t>
            </a:r>
          </a:p>
          <a:p>
            <a:pPr eaLnBrk="0" fontAlgn="ctr" hangingPunct="0">
              <a:spcBef>
                <a:spcPct val="0"/>
              </a:spcBef>
              <a:spcAft>
                <a:spcPct val="0"/>
              </a:spcAft>
            </a:pPr>
            <a:r>
              <a:rPr lang="pt-BR" altLang="zh-CN" sz="2000" noProof="1">
                <a:solidFill>
                  <a:srgbClr val="C678DD"/>
                </a:solidFill>
                <a:latin typeface="Arial Unicode MS"/>
                <a:ea typeface="Menlo"/>
              </a:rPr>
              <a:t>&gt;&gt;&gt; n = 99</a:t>
            </a:r>
          </a:p>
          <a:p>
            <a:pPr eaLnBrk="0" fontAlgn="ctr" hangingPunct="0">
              <a:spcBef>
                <a:spcPct val="0"/>
              </a:spcBef>
              <a:spcAft>
                <a:spcPct val="0"/>
              </a:spcAft>
            </a:pPr>
            <a:r>
              <a:rPr lang="pt-BR" altLang="zh-CN" sz="2000" noProof="1">
                <a:solidFill>
                  <a:srgbClr val="C678DD"/>
                </a:solidFill>
                <a:latin typeface="Arial Unicode MS"/>
                <a:ea typeface="Menlo"/>
              </a:rPr>
              <a:t>&gt;&gt;&gt; while n &gt; 0:</a:t>
            </a:r>
          </a:p>
          <a:p>
            <a:pPr eaLnBrk="0" fontAlgn="ctr" hangingPunct="0">
              <a:spcBef>
                <a:spcPct val="0"/>
              </a:spcBef>
              <a:spcAft>
                <a:spcPct val="0"/>
              </a:spcAft>
            </a:pPr>
            <a:r>
              <a:rPr lang="pt-BR" altLang="zh-CN" sz="2000" noProof="1">
                <a:solidFill>
                  <a:srgbClr val="C678DD"/>
                </a:solidFill>
                <a:latin typeface="Arial Unicode MS"/>
                <a:ea typeface="Menlo"/>
              </a:rPr>
              <a:t>...     sum = sum + n</a:t>
            </a:r>
          </a:p>
          <a:p>
            <a:pPr eaLnBrk="0" fontAlgn="ctr" hangingPunct="0">
              <a:spcBef>
                <a:spcPct val="0"/>
              </a:spcBef>
              <a:spcAft>
                <a:spcPct val="0"/>
              </a:spcAft>
            </a:pPr>
            <a:r>
              <a:rPr lang="pt-BR" altLang="zh-CN" sz="2000" noProof="1">
                <a:solidFill>
                  <a:srgbClr val="C678DD"/>
                </a:solidFill>
                <a:latin typeface="Arial Unicode MS"/>
                <a:ea typeface="Menlo"/>
              </a:rPr>
              <a:t>...     n = n - 2</a:t>
            </a:r>
          </a:p>
          <a:p>
            <a:pPr eaLnBrk="0" fontAlgn="ctr" hangingPunct="0">
              <a:spcBef>
                <a:spcPct val="0"/>
              </a:spcBef>
              <a:spcAft>
                <a:spcPct val="0"/>
              </a:spcAft>
            </a:pPr>
            <a:r>
              <a:rPr lang="pt-BR" altLang="zh-CN" sz="2000" noProof="1">
                <a:solidFill>
                  <a:srgbClr val="C678DD"/>
                </a:solidFill>
                <a:latin typeface="Arial Unicode MS"/>
                <a:ea typeface="Menlo"/>
              </a:rPr>
              <a:t>...</a:t>
            </a:r>
          </a:p>
          <a:p>
            <a:pPr eaLnBrk="0" fontAlgn="ctr" hangingPunct="0">
              <a:spcBef>
                <a:spcPct val="0"/>
              </a:spcBef>
              <a:spcAft>
                <a:spcPct val="0"/>
              </a:spcAft>
            </a:pPr>
            <a:r>
              <a:rPr lang="pt-BR" altLang="zh-CN" sz="2000" noProof="1">
                <a:solidFill>
                  <a:srgbClr val="C678DD"/>
                </a:solidFill>
                <a:latin typeface="Arial Unicode MS"/>
                <a:ea typeface="Menlo"/>
              </a:rPr>
              <a:t>&gt;&gt;&gt; </a:t>
            </a:r>
            <a:r>
              <a:rPr lang="pt-BR" altLang="zh-CN" sz="2000" noProof="1" smtClean="0">
                <a:solidFill>
                  <a:srgbClr val="C678DD"/>
                </a:solidFill>
                <a:latin typeface="Arial Unicode MS"/>
                <a:ea typeface="Menlo"/>
              </a:rPr>
              <a:t>print(sum)</a:t>
            </a:r>
            <a:endParaRPr lang="pt-BR" altLang="zh-CN" sz="2000" noProof="1">
              <a:solidFill>
                <a:srgbClr val="C678DD"/>
              </a:solidFill>
              <a:latin typeface="Arial Unicode MS"/>
              <a:ea typeface="Menlo"/>
            </a:endParaRPr>
          </a:p>
          <a:p>
            <a:pPr eaLnBrk="0" fontAlgn="ctr" hangingPunct="0">
              <a:spcBef>
                <a:spcPct val="0"/>
              </a:spcBef>
              <a:spcAft>
                <a:spcPct val="0"/>
              </a:spcAft>
            </a:pPr>
            <a:r>
              <a:rPr lang="pt-BR" altLang="zh-CN" sz="2000" noProof="1">
                <a:solidFill>
                  <a:srgbClr val="C678DD"/>
                </a:solidFill>
                <a:latin typeface="Arial Unicode MS"/>
                <a:ea typeface="Menlo"/>
              </a:rPr>
              <a:t>2500</a:t>
            </a:r>
            <a:endParaRPr lang="en-US" altLang="zh-CN" sz="2000" noProof="1">
              <a:solidFill>
                <a:srgbClr val="C678DD"/>
              </a:solidFill>
              <a:latin typeface="Arial Unicode MS"/>
              <a:ea typeface="Menlo"/>
            </a:endParaRPr>
          </a:p>
        </p:txBody>
      </p:sp>
      <p:sp>
        <p:nvSpPr>
          <p:cNvPr id="10" name="Rectangle 2"/>
          <p:cNvSpPr>
            <a:spLocks noChangeArrowheads="1"/>
          </p:cNvSpPr>
          <p:nvPr/>
        </p:nvSpPr>
        <p:spPr bwMode="auto">
          <a:xfrm>
            <a:off x="4149716" y="3271803"/>
            <a:ext cx="5168431" cy="356662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count = 0</a:t>
            </a:r>
          </a:p>
          <a:p>
            <a:pPr eaLnBrk="0" fontAlgn="ctr" hangingPunct="0">
              <a:spcBef>
                <a:spcPct val="0"/>
              </a:spcBef>
              <a:spcAft>
                <a:spcPct val="0"/>
              </a:spcAft>
            </a:pPr>
            <a:r>
              <a:rPr lang="en-US" altLang="zh-CN" sz="2000" noProof="1">
                <a:solidFill>
                  <a:srgbClr val="C678DD"/>
                </a:solidFill>
                <a:latin typeface="Arial Unicode MS"/>
                <a:ea typeface="Menlo"/>
              </a:rPr>
              <a:t>&gt;&gt;&gt; while count &lt; 3:</a:t>
            </a:r>
          </a:p>
          <a:p>
            <a:pPr eaLnBrk="0" fontAlgn="ctr" hangingPunct="0">
              <a:spcBef>
                <a:spcPct val="0"/>
              </a:spcBef>
              <a:spcAft>
                <a:spcPct val="0"/>
              </a:spcAft>
            </a:pP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print(count</a:t>
            </a: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a:t>
            </a:r>
            <a:r>
              <a:rPr lang="zh-CN" altLang="en-US" sz="2000" noProof="1" smtClean="0">
                <a:solidFill>
                  <a:srgbClr val="C678DD"/>
                </a:solidFill>
                <a:latin typeface="Arial Unicode MS"/>
                <a:ea typeface="Menlo"/>
              </a:rPr>
              <a:t>小于 </a:t>
            </a:r>
            <a:r>
              <a:rPr lang="en-US" altLang="zh-CN" sz="2000" noProof="1" smtClean="0">
                <a:solidFill>
                  <a:srgbClr val="C678DD"/>
                </a:solidFill>
                <a:latin typeface="Arial Unicode MS"/>
                <a:ea typeface="Menlo"/>
              </a:rPr>
              <a:t>3")</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     count = count + 1</a:t>
            </a:r>
          </a:p>
          <a:p>
            <a:pPr eaLnBrk="0" fontAlgn="ctr" hangingPunct="0">
              <a:spcBef>
                <a:spcPct val="0"/>
              </a:spcBef>
              <a:spcAft>
                <a:spcPct val="0"/>
              </a:spcAft>
            </a:pPr>
            <a:r>
              <a:rPr lang="en-US" altLang="zh-CN" sz="2000" noProof="1">
                <a:solidFill>
                  <a:srgbClr val="C678DD"/>
                </a:solidFill>
                <a:latin typeface="Arial Unicode MS"/>
                <a:ea typeface="Menlo"/>
              </a:rPr>
              <a:t>... else:</a:t>
            </a:r>
          </a:p>
          <a:p>
            <a:pPr eaLnBrk="0" fontAlgn="ctr" hangingPunct="0">
              <a:spcBef>
                <a:spcPct val="0"/>
              </a:spcBef>
              <a:spcAft>
                <a:spcPct val="0"/>
              </a:spcAft>
            </a:pP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print(count</a:t>
            </a: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a:t>
            </a:r>
            <a:r>
              <a:rPr lang="zh-CN" altLang="en-US" sz="2000" noProof="1" smtClean="0">
                <a:solidFill>
                  <a:srgbClr val="C678DD"/>
                </a:solidFill>
                <a:latin typeface="Arial Unicode MS"/>
                <a:ea typeface="Menlo"/>
              </a:rPr>
              <a:t>大于</a:t>
            </a:r>
            <a:r>
              <a:rPr lang="zh-CN" altLang="en-US" sz="2000" noProof="1">
                <a:solidFill>
                  <a:srgbClr val="C678DD"/>
                </a:solidFill>
                <a:latin typeface="Arial Unicode MS"/>
                <a:ea typeface="Menlo"/>
              </a:rPr>
              <a:t>或等于 </a:t>
            </a:r>
            <a:r>
              <a:rPr lang="en-US" altLang="zh-CN" sz="2000" noProof="1" smtClean="0">
                <a:solidFill>
                  <a:srgbClr val="C678DD"/>
                </a:solidFill>
                <a:latin typeface="Arial Unicode MS"/>
                <a:ea typeface="Menlo"/>
              </a:rPr>
              <a:t>3")</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a:t>
            </a:r>
          </a:p>
          <a:p>
            <a:pPr eaLnBrk="0" fontAlgn="ctr" hangingPunct="0">
              <a:spcBef>
                <a:spcPct val="0"/>
              </a:spcBef>
              <a:spcAft>
                <a:spcPct val="0"/>
              </a:spcAft>
            </a:pPr>
            <a:r>
              <a:rPr lang="en-US" altLang="zh-CN" sz="2000" noProof="1">
                <a:solidFill>
                  <a:srgbClr val="C678DD"/>
                </a:solidFill>
                <a:latin typeface="Arial Unicode MS"/>
                <a:ea typeface="Menlo"/>
              </a:rPr>
              <a:t>0 </a:t>
            </a:r>
            <a:r>
              <a:rPr lang="zh-CN" altLang="en-US" sz="2000" noProof="1" smtClean="0">
                <a:solidFill>
                  <a:srgbClr val="C678DD"/>
                </a:solidFill>
                <a:latin typeface="Arial Unicode MS"/>
                <a:ea typeface="Menlo"/>
              </a:rPr>
              <a:t>小于 </a:t>
            </a:r>
            <a:r>
              <a:rPr lang="en-US" altLang="zh-CN" sz="2000" noProof="1" smtClean="0">
                <a:solidFill>
                  <a:srgbClr val="C678DD"/>
                </a:solidFill>
                <a:latin typeface="Arial Unicode MS"/>
                <a:ea typeface="Menlo"/>
              </a:rPr>
              <a:t>3</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1 </a:t>
            </a:r>
            <a:r>
              <a:rPr lang="zh-CN" altLang="en-US" sz="2000" noProof="1" smtClean="0">
                <a:solidFill>
                  <a:srgbClr val="C678DD"/>
                </a:solidFill>
                <a:latin typeface="Arial Unicode MS"/>
                <a:ea typeface="Menlo"/>
              </a:rPr>
              <a:t>小于 </a:t>
            </a:r>
            <a:r>
              <a:rPr lang="en-US" altLang="zh-CN" sz="2000" noProof="1">
                <a:solidFill>
                  <a:srgbClr val="C678DD"/>
                </a:solidFill>
                <a:latin typeface="Arial Unicode MS"/>
                <a:ea typeface="Menlo"/>
              </a:rPr>
              <a:t>3</a:t>
            </a:r>
          </a:p>
          <a:p>
            <a:pPr eaLnBrk="0" fontAlgn="ctr" hangingPunct="0">
              <a:spcBef>
                <a:spcPct val="0"/>
              </a:spcBef>
              <a:spcAft>
                <a:spcPct val="0"/>
              </a:spcAft>
            </a:pPr>
            <a:r>
              <a:rPr lang="en-US" altLang="zh-CN" sz="2000" noProof="1">
                <a:solidFill>
                  <a:srgbClr val="C678DD"/>
                </a:solidFill>
                <a:latin typeface="Arial Unicode MS"/>
                <a:ea typeface="Menlo"/>
              </a:rPr>
              <a:t>2 </a:t>
            </a:r>
            <a:r>
              <a:rPr lang="zh-CN" altLang="en-US" sz="2000" noProof="1" smtClean="0">
                <a:solidFill>
                  <a:srgbClr val="C678DD"/>
                </a:solidFill>
                <a:latin typeface="Arial Unicode MS"/>
                <a:ea typeface="Menlo"/>
              </a:rPr>
              <a:t>小于 </a:t>
            </a:r>
            <a:r>
              <a:rPr lang="en-US" altLang="zh-CN" sz="2000" noProof="1">
                <a:solidFill>
                  <a:srgbClr val="C678DD"/>
                </a:solidFill>
                <a:latin typeface="Arial Unicode MS"/>
                <a:ea typeface="Menlo"/>
              </a:rPr>
              <a:t>3</a:t>
            </a:r>
          </a:p>
          <a:p>
            <a:pPr eaLnBrk="0" fontAlgn="ctr" hangingPunct="0">
              <a:spcBef>
                <a:spcPct val="0"/>
              </a:spcBef>
              <a:spcAft>
                <a:spcPct val="0"/>
              </a:spcAft>
            </a:pPr>
            <a:r>
              <a:rPr lang="en-US" altLang="zh-CN" sz="2000" noProof="1">
                <a:solidFill>
                  <a:srgbClr val="C678DD"/>
                </a:solidFill>
                <a:latin typeface="Arial Unicode MS"/>
                <a:ea typeface="Menlo"/>
              </a:rPr>
              <a:t>3 </a:t>
            </a:r>
            <a:r>
              <a:rPr lang="zh-CN" altLang="en-US" sz="2000" noProof="1" smtClean="0">
                <a:solidFill>
                  <a:srgbClr val="C678DD"/>
                </a:solidFill>
                <a:latin typeface="Arial Unicode MS"/>
                <a:ea typeface="Menlo"/>
              </a:rPr>
              <a:t>大于</a:t>
            </a:r>
            <a:r>
              <a:rPr lang="zh-CN" altLang="en-US" sz="2000" noProof="1">
                <a:solidFill>
                  <a:srgbClr val="C678DD"/>
                </a:solidFill>
                <a:latin typeface="Arial Unicode MS"/>
                <a:ea typeface="Menlo"/>
              </a:rPr>
              <a:t>或等于 </a:t>
            </a:r>
            <a:r>
              <a:rPr lang="en-US" altLang="zh-CN" sz="2000" noProof="1">
                <a:solidFill>
                  <a:srgbClr val="C678DD"/>
                </a:solidFill>
                <a:latin typeface="Arial Unicode MS"/>
                <a:ea typeface="Menlo"/>
              </a:rPr>
              <a:t>3</a:t>
            </a:r>
          </a:p>
        </p:txBody>
      </p:sp>
    </p:spTree>
    <p:extLst>
      <p:ext uri="{BB962C8B-B14F-4D97-AF65-F5344CB8AC3E}">
        <p14:creationId xmlns:p14="http://schemas.microsoft.com/office/powerpoint/2010/main" val="6979805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条件判断和循环</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094579" y="1340158"/>
            <a:ext cx="5620606" cy="581762"/>
          </a:xfrm>
          <a:prstGeom prst="rect">
            <a:avLst/>
          </a:prstGeom>
        </p:spPr>
        <p:txBody>
          <a:bodyPr wrap="square">
            <a:spAutoFit/>
          </a:bodyPr>
          <a:lstStyle/>
          <a:p>
            <a:pPr>
              <a:lnSpc>
                <a:spcPct val="125000"/>
              </a:lnSpc>
            </a:pPr>
            <a:r>
              <a:rPr lang="en-US" altLang="zh-CN" sz="2800" b="1" dirty="0">
                <a:solidFill>
                  <a:srgbClr val="00B0F0"/>
                </a:solidFill>
                <a:latin typeface="微软雅黑" panose="020B0503020204020204" pitchFamily="34" charset="-122"/>
                <a:ea typeface="微软雅黑" panose="020B0503020204020204" pitchFamily="34" charset="-122"/>
              </a:rPr>
              <a:t>break</a:t>
            </a:r>
            <a:r>
              <a:rPr lang="zh-CN" altLang="en-US" sz="2800" b="1" dirty="0">
                <a:solidFill>
                  <a:srgbClr val="00B0F0"/>
                </a:solidFill>
                <a:latin typeface="微软雅黑" panose="020B0503020204020204" pitchFamily="34" charset="-122"/>
                <a:ea typeface="微软雅黑" panose="020B0503020204020204" pitchFamily="34" charset="-122"/>
              </a:rPr>
              <a:t>、</a:t>
            </a:r>
            <a:r>
              <a:rPr lang="en-US" altLang="zh-CN" sz="2800" b="1" dirty="0">
                <a:solidFill>
                  <a:srgbClr val="00B0F0"/>
                </a:solidFill>
                <a:latin typeface="微软雅黑" panose="020B0503020204020204" pitchFamily="34" charset="-122"/>
                <a:ea typeface="微软雅黑" panose="020B0503020204020204" pitchFamily="34" charset="-122"/>
              </a:rPr>
              <a:t>continue</a:t>
            </a:r>
            <a:r>
              <a:rPr lang="zh-CN" altLang="en-US" sz="2800" b="1" dirty="0">
                <a:solidFill>
                  <a:srgbClr val="00B0F0"/>
                </a:solidFill>
                <a:latin typeface="微软雅黑" panose="020B0503020204020204" pitchFamily="34" charset="-122"/>
                <a:ea typeface="微软雅黑" panose="020B0503020204020204" pitchFamily="34" charset="-122"/>
              </a:rPr>
              <a:t>、</a:t>
            </a:r>
            <a:r>
              <a:rPr lang="en-US" altLang="zh-CN" sz="2800" b="1" dirty="0">
                <a:solidFill>
                  <a:srgbClr val="00B0F0"/>
                </a:solidFill>
                <a:latin typeface="微软雅黑" panose="020B0503020204020204" pitchFamily="34" charset="-122"/>
                <a:ea typeface="微软雅黑" panose="020B0503020204020204" pitchFamily="34" charset="-122"/>
              </a:rPr>
              <a:t>pass</a:t>
            </a:r>
            <a:r>
              <a:rPr lang="zh-CN" altLang="en-US" sz="2800" b="1" dirty="0">
                <a:solidFill>
                  <a:srgbClr val="00B0F0"/>
                </a:solidFill>
                <a:latin typeface="微软雅黑" panose="020B0503020204020204" pitchFamily="34" charset="-122"/>
                <a:ea typeface="微软雅黑" panose="020B0503020204020204" pitchFamily="34" charset="-122"/>
              </a:rPr>
              <a:t>语句</a:t>
            </a:r>
          </a:p>
        </p:txBody>
      </p:sp>
      <p:sp>
        <p:nvSpPr>
          <p:cNvPr id="7" name="TextBox 22"/>
          <p:cNvSpPr txBox="1"/>
          <p:nvPr/>
        </p:nvSpPr>
        <p:spPr>
          <a:xfrm>
            <a:off x="881149" y="2103907"/>
            <a:ext cx="6434051" cy="1446550"/>
          </a:xfrm>
          <a:prstGeom prst="rect">
            <a:avLst/>
          </a:prstGeom>
          <a:noFill/>
        </p:spPr>
        <p:txBody>
          <a:bodyPr wrap="square" rtlCol="0">
            <a:spAutoFit/>
          </a:bodyPr>
          <a:lstStyle/>
          <a:p>
            <a:pPr marL="342900" lvl="0" indent="-342900">
              <a:lnSpc>
                <a:spcPct val="120000"/>
              </a:lnSpc>
              <a:spcAft>
                <a:spcPct val="40000"/>
              </a:spcAft>
              <a:buClr>
                <a:srgbClr val="292929"/>
              </a:buClr>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break</a:t>
            </a:r>
            <a:r>
              <a:rPr lang="zh-CN" altLang="en-US" sz="2000" dirty="0">
                <a:latin typeface="微软雅黑" panose="020B0503020204020204" pitchFamily="34" charset="-122"/>
                <a:ea typeface="微软雅黑" panose="020B0503020204020204" pitchFamily="34" charset="-122"/>
              </a:rPr>
              <a:t>语句可以</a:t>
            </a:r>
            <a:r>
              <a:rPr lang="zh-CN" altLang="en-US" sz="2000" dirty="0">
                <a:solidFill>
                  <a:srgbClr val="CC0099"/>
                </a:solidFill>
                <a:latin typeface="微软雅黑" panose="020B0503020204020204" pitchFamily="34" charset="-122"/>
                <a:ea typeface="微软雅黑" panose="020B0503020204020204" pitchFamily="34" charset="-122"/>
              </a:rPr>
              <a:t>跳出 </a:t>
            </a:r>
            <a:r>
              <a:rPr lang="en-US" altLang="zh-CN" sz="2000" dirty="0">
                <a:solidFill>
                  <a:srgbClr val="CC0099"/>
                </a:solidFill>
                <a:latin typeface="微软雅黑" panose="020B0503020204020204" pitchFamily="34" charset="-122"/>
                <a:ea typeface="微软雅黑" panose="020B0503020204020204" pitchFamily="34" charset="-122"/>
              </a:rPr>
              <a:t>for </a:t>
            </a:r>
            <a:r>
              <a:rPr lang="zh-CN" altLang="en-US" sz="2000" dirty="0">
                <a:solidFill>
                  <a:srgbClr val="CC0099"/>
                </a:solidFill>
                <a:latin typeface="微软雅黑" panose="020B0503020204020204" pitchFamily="34" charset="-122"/>
                <a:ea typeface="微软雅黑" panose="020B0503020204020204" pitchFamily="34" charset="-122"/>
              </a:rPr>
              <a:t>和 </a:t>
            </a:r>
            <a:r>
              <a:rPr lang="en-US" altLang="zh-CN" sz="2000" dirty="0">
                <a:solidFill>
                  <a:srgbClr val="CC0099"/>
                </a:solidFill>
                <a:latin typeface="微软雅黑" panose="020B0503020204020204" pitchFamily="34" charset="-122"/>
                <a:ea typeface="微软雅黑" panose="020B0503020204020204" pitchFamily="34" charset="-122"/>
              </a:rPr>
              <a:t>while </a:t>
            </a:r>
            <a:r>
              <a:rPr lang="zh-CN" altLang="en-US" sz="2000" dirty="0">
                <a:latin typeface="微软雅黑" panose="020B0503020204020204" pitchFamily="34" charset="-122"/>
                <a:ea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rPr>
              <a:t>循环体</a:t>
            </a:r>
            <a:endParaRPr lang="en-US" altLang="zh-CN" sz="2000" dirty="0" smtClean="0">
              <a:latin typeface="微软雅黑" panose="020B0503020204020204" pitchFamily="34" charset="-122"/>
              <a:ea typeface="微软雅黑" panose="020B0503020204020204" pitchFamily="34" charset="-122"/>
            </a:endParaRPr>
          </a:p>
          <a:p>
            <a:pPr marL="342900" lvl="0" indent="-342900">
              <a:lnSpc>
                <a:spcPct val="120000"/>
              </a:lnSpc>
              <a:spcAft>
                <a:spcPct val="40000"/>
              </a:spcAft>
              <a:buClr>
                <a:srgbClr val="292929"/>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continue</a:t>
            </a:r>
            <a:r>
              <a:rPr lang="zh-CN" altLang="en-US" sz="2000" dirty="0" smtClean="0">
                <a:latin typeface="微软雅黑" panose="020B0503020204020204" pitchFamily="34" charset="-122"/>
                <a:ea typeface="微软雅黑" panose="020B0503020204020204" pitchFamily="34" charset="-122"/>
              </a:rPr>
              <a:t>语句</a:t>
            </a:r>
            <a:r>
              <a:rPr lang="zh-CN" altLang="en-US" sz="2000" dirty="0" smtClean="0">
                <a:solidFill>
                  <a:srgbClr val="CC0099"/>
                </a:solidFill>
                <a:latin typeface="微软雅黑" panose="020B0503020204020204" pitchFamily="34" charset="-122"/>
                <a:ea typeface="微软雅黑" panose="020B0503020204020204" pitchFamily="34" charset="-122"/>
              </a:rPr>
              <a:t>跳</a:t>
            </a:r>
            <a:r>
              <a:rPr lang="zh-CN" altLang="en-US" sz="2000" dirty="0">
                <a:solidFill>
                  <a:srgbClr val="CC0099"/>
                </a:solidFill>
                <a:latin typeface="微软雅黑" panose="020B0503020204020204" pitchFamily="34" charset="-122"/>
                <a:ea typeface="微软雅黑" panose="020B0503020204020204" pitchFamily="34" charset="-122"/>
              </a:rPr>
              <a:t>过当前</a:t>
            </a:r>
            <a:r>
              <a:rPr lang="zh-CN" altLang="en-US" sz="2000" dirty="0" smtClean="0">
                <a:solidFill>
                  <a:srgbClr val="CC0099"/>
                </a:solidFill>
                <a:latin typeface="微软雅黑" panose="020B0503020204020204" pitchFamily="34" charset="-122"/>
                <a:ea typeface="微软雅黑" panose="020B0503020204020204" pitchFamily="34" charset="-122"/>
              </a:rPr>
              <a:t>循环</a:t>
            </a:r>
            <a:r>
              <a:rPr lang="zh-CN" altLang="en-US" sz="2000" dirty="0" smtClean="0">
                <a:latin typeface="微软雅黑" panose="020B0503020204020204" pitchFamily="34" charset="-122"/>
                <a:ea typeface="微软雅黑" panose="020B0503020204020204" pitchFamily="34" charset="-122"/>
              </a:rPr>
              <a:t>，直接进行</a:t>
            </a:r>
            <a:r>
              <a:rPr lang="zh-CN" altLang="en-US" sz="2000" dirty="0">
                <a:latin typeface="微软雅黑" panose="020B0503020204020204" pitchFamily="34" charset="-122"/>
                <a:ea typeface="微软雅黑" panose="020B0503020204020204" pitchFamily="34" charset="-122"/>
              </a:rPr>
              <a:t>下一轮循环</a:t>
            </a:r>
            <a:endParaRPr lang="en-US" altLang="zh-CN" sz="2000" dirty="0" smtClean="0">
              <a:latin typeface="微软雅黑" panose="020B0503020204020204" pitchFamily="34" charset="-122"/>
              <a:ea typeface="微软雅黑" panose="020B0503020204020204" pitchFamily="34" charset="-122"/>
            </a:endParaRPr>
          </a:p>
          <a:p>
            <a:pPr marL="342900" lvl="0" indent="-342900">
              <a:lnSpc>
                <a:spcPct val="120000"/>
              </a:lnSpc>
              <a:spcAft>
                <a:spcPct val="40000"/>
              </a:spcAft>
              <a:buClr>
                <a:srgbClr val="292929"/>
              </a:buClr>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pass</a:t>
            </a:r>
            <a:r>
              <a:rPr lang="zh-CN" altLang="en-US" sz="2000" dirty="0">
                <a:latin typeface="微软雅黑" panose="020B0503020204020204" pitchFamily="34" charset="-122"/>
                <a:ea typeface="微软雅黑" panose="020B0503020204020204" pitchFamily="34" charset="-122"/>
              </a:rPr>
              <a:t>是空语句</a:t>
            </a:r>
            <a:r>
              <a:rPr lang="zh-CN" altLang="en-US" sz="2000" dirty="0" smtClean="0">
                <a:latin typeface="微软雅黑" panose="020B0503020204020204" pitchFamily="34" charset="-122"/>
                <a:ea typeface="微软雅黑" panose="020B0503020204020204" pitchFamily="34" charset="-122"/>
              </a:rPr>
              <a:t>，一般</a:t>
            </a:r>
            <a:r>
              <a:rPr lang="zh-CN" altLang="en-US" sz="2000" dirty="0">
                <a:latin typeface="微软雅黑" panose="020B0503020204020204" pitchFamily="34" charset="-122"/>
                <a:ea typeface="微软雅黑" panose="020B0503020204020204" pitchFamily="34" charset="-122"/>
              </a:rPr>
              <a:t>用做</a:t>
            </a:r>
            <a:r>
              <a:rPr lang="zh-CN" altLang="en-US" sz="2000" dirty="0">
                <a:solidFill>
                  <a:srgbClr val="CC0099"/>
                </a:solidFill>
                <a:latin typeface="微软雅黑" panose="020B0503020204020204" pitchFamily="34" charset="-122"/>
                <a:ea typeface="微软雅黑" panose="020B0503020204020204" pitchFamily="34" charset="-122"/>
              </a:rPr>
              <a:t>占位</a:t>
            </a:r>
            <a:r>
              <a:rPr lang="zh-CN" altLang="en-US" sz="2000" dirty="0" smtClean="0">
                <a:solidFill>
                  <a:srgbClr val="CC0099"/>
                </a:solidFill>
                <a:latin typeface="微软雅黑" panose="020B0503020204020204" pitchFamily="34" charset="-122"/>
                <a:ea typeface="微软雅黑" panose="020B0503020204020204" pitchFamily="34" charset="-122"/>
              </a:rPr>
              <a:t>语句</a:t>
            </a:r>
            <a:r>
              <a:rPr lang="zh-CN" altLang="en-US" sz="2000" dirty="0" smtClean="0">
                <a:latin typeface="微软雅黑" panose="020B0503020204020204" pitchFamily="34" charset="-122"/>
                <a:ea typeface="微软雅黑" panose="020B0503020204020204" pitchFamily="34" charset="-122"/>
              </a:rPr>
              <a:t>，不做任何事情</a:t>
            </a:r>
            <a:endParaRPr lang="en-US" altLang="zh-CN" sz="2000" noProof="1">
              <a:solidFill>
                <a:srgbClr val="333333"/>
              </a:solidFill>
              <a:latin typeface="微软雅黑" pitchFamily="34" charset="-122"/>
              <a:ea typeface="微软雅黑" pitchFamily="34" charset="-122"/>
            </a:endParaRPr>
          </a:p>
        </p:txBody>
      </p:sp>
      <p:sp>
        <p:nvSpPr>
          <p:cNvPr id="10" name="Rectangle 2"/>
          <p:cNvSpPr>
            <a:spLocks noChangeArrowheads="1"/>
          </p:cNvSpPr>
          <p:nvPr/>
        </p:nvSpPr>
        <p:spPr bwMode="auto">
          <a:xfrm>
            <a:off x="1452833" y="3855313"/>
            <a:ext cx="2992446" cy="20277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pt-BR" altLang="zh-CN" sz="2000" noProof="1">
                <a:solidFill>
                  <a:srgbClr val="C678DD"/>
                </a:solidFill>
                <a:latin typeface="Arial Unicode MS"/>
                <a:ea typeface="Menlo"/>
              </a:rPr>
              <a:t>&gt;&gt;&gt; n = 1</a:t>
            </a:r>
          </a:p>
          <a:p>
            <a:pPr eaLnBrk="0" fontAlgn="ctr" hangingPunct="0">
              <a:spcBef>
                <a:spcPct val="0"/>
              </a:spcBef>
              <a:spcAft>
                <a:spcPct val="0"/>
              </a:spcAft>
            </a:pPr>
            <a:r>
              <a:rPr lang="pt-BR" altLang="zh-CN" sz="2000" noProof="1">
                <a:solidFill>
                  <a:srgbClr val="C678DD"/>
                </a:solidFill>
                <a:latin typeface="Arial Unicode MS"/>
                <a:ea typeface="Menlo"/>
              </a:rPr>
              <a:t>&gt;&gt;&gt; while n &lt;= 100:</a:t>
            </a:r>
          </a:p>
          <a:p>
            <a:pPr eaLnBrk="0" fontAlgn="ctr" hangingPunct="0">
              <a:spcBef>
                <a:spcPct val="0"/>
              </a:spcBef>
              <a:spcAft>
                <a:spcPct val="0"/>
              </a:spcAft>
            </a:pPr>
            <a:r>
              <a:rPr lang="pt-BR" altLang="zh-CN" sz="2000" noProof="1">
                <a:solidFill>
                  <a:srgbClr val="C678DD"/>
                </a:solidFill>
                <a:latin typeface="Arial Unicode MS"/>
                <a:ea typeface="Menlo"/>
              </a:rPr>
              <a:t>...     if n &gt; 10:</a:t>
            </a:r>
          </a:p>
          <a:p>
            <a:pPr eaLnBrk="0" fontAlgn="ctr" hangingPunct="0">
              <a:spcBef>
                <a:spcPct val="0"/>
              </a:spcBef>
              <a:spcAft>
                <a:spcPct val="0"/>
              </a:spcAft>
            </a:pPr>
            <a:r>
              <a:rPr lang="pt-BR" altLang="zh-CN" sz="2000" noProof="1">
                <a:solidFill>
                  <a:srgbClr val="C678DD"/>
                </a:solidFill>
                <a:latin typeface="Arial Unicode MS"/>
                <a:ea typeface="Menlo"/>
              </a:rPr>
              <a:t>...         break</a:t>
            </a:r>
          </a:p>
          <a:p>
            <a:pPr eaLnBrk="0" fontAlgn="ctr" hangingPunct="0">
              <a:spcBef>
                <a:spcPct val="0"/>
              </a:spcBef>
              <a:spcAft>
                <a:spcPct val="0"/>
              </a:spcAft>
            </a:pPr>
            <a:r>
              <a:rPr lang="pt-BR" altLang="zh-CN" sz="2000" noProof="1">
                <a:solidFill>
                  <a:srgbClr val="C678DD"/>
                </a:solidFill>
                <a:latin typeface="Arial Unicode MS"/>
                <a:ea typeface="Menlo"/>
              </a:rPr>
              <a:t>...     </a:t>
            </a:r>
            <a:r>
              <a:rPr lang="pt-BR" altLang="zh-CN" sz="2000" noProof="1" smtClean="0">
                <a:solidFill>
                  <a:srgbClr val="C678DD"/>
                </a:solidFill>
                <a:latin typeface="Arial Unicode MS"/>
                <a:ea typeface="Menlo"/>
              </a:rPr>
              <a:t>print(n)</a:t>
            </a:r>
            <a:endParaRPr lang="pt-BR" altLang="zh-CN" sz="2000" noProof="1">
              <a:solidFill>
                <a:srgbClr val="C678DD"/>
              </a:solidFill>
              <a:latin typeface="Arial Unicode MS"/>
              <a:ea typeface="Menlo"/>
            </a:endParaRPr>
          </a:p>
          <a:p>
            <a:pPr eaLnBrk="0" fontAlgn="ctr" hangingPunct="0">
              <a:spcBef>
                <a:spcPct val="0"/>
              </a:spcBef>
              <a:spcAft>
                <a:spcPct val="0"/>
              </a:spcAft>
            </a:pPr>
            <a:r>
              <a:rPr lang="pt-BR" altLang="zh-CN" sz="2000" noProof="1">
                <a:solidFill>
                  <a:srgbClr val="C678DD"/>
                </a:solidFill>
                <a:latin typeface="Arial Unicode MS"/>
                <a:ea typeface="Menlo"/>
              </a:rPr>
              <a:t>...     n += 1</a:t>
            </a:r>
            <a:endParaRPr lang="en-US" altLang="zh-CN" sz="2000" noProof="1">
              <a:solidFill>
                <a:srgbClr val="C678DD"/>
              </a:solidFill>
              <a:latin typeface="Arial Unicode MS"/>
              <a:ea typeface="Menlo"/>
            </a:endParaRPr>
          </a:p>
        </p:txBody>
      </p:sp>
      <p:sp>
        <p:nvSpPr>
          <p:cNvPr id="11" name="Rectangle 2"/>
          <p:cNvSpPr>
            <a:spLocks noChangeArrowheads="1"/>
          </p:cNvSpPr>
          <p:nvPr/>
        </p:nvSpPr>
        <p:spPr bwMode="auto">
          <a:xfrm>
            <a:off x="4605608" y="3852906"/>
            <a:ext cx="2992446" cy="20277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pt-BR" altLang="zh-CN" sz="2000" noProof="1">
                <a:solidFill>
                  <a:srgbClr val="C678DD"/>
                </a:solidFill>
                <a:latin typeface="Arial Unicode MS"/>
                <a:ea typeface="Menlo"/>
              </a:rPr>
              <a:t>&gt;&gt;&gt; n = 1</a:t>
            </a:r>
          </a:p>
          <a:p>
            <a:pPr eaLnBrk="0" fontAlgn="ctr" hangingPunct="0">
              <a:spcBef>
                <a:spcPct val="0"/>
              </a:spcBef>
              <a:spcAft>
                <a:spcPct val="0"/>
              </a:spcAft>
            </a:pPr>
            <a:r>
              <a:rPr lang="pt-BR" altLang="zh-CN" sz="2000" noProof="1">
                <a:solidFill>
                  <a:srgbClr val="C678DD"/>
                </a:solidFill>
                <a:latin typeface="Arial Unicode MS"/>
                <a:ea typeface="Menlo"/>
              </a:rPr>
              <a:t>&gt;&gt;&gt; while n </a:t>
            </a:r>
            <a:r>
              <a:rPr lang="pt-BR" altLang="zh-CN" sz="2000" noProof="1" smtClean="0">
                <a:solidFill>
                  <a:srgbClr val="C678DD"/>
                </a:solidFill>
                <a:latin typeface="Arial Unicode MS"/>
                <a:ea typeface="Menlo"/>
              </a:rPr>
              <a:t>&lt; 10</a:t>
            </a:r>
            <a:r>
              <a:rPr lang="pt-BR" altLang="zh-CN" sz="2000" noProof="1">
                <a:solidFill>
                  <a:srgbClr val="C678DD"/>
                </a:solidFill>
                <a:latin typeface="Arial Unicode MS"/>
                <a:ea typeface="Menlo"/>
              </a:rPr>
              <a:t>:</a:t>
            </a:r>
          </a:p>
          <a:p>
            <a:pPr eaLnBrk="0" fontAlgn="ctr" hangingPunct="0">
              <a:spcBef>
                <a:spcPct val="0"/>
              </a:spcBef>
              <a:spcAft>
                <a:spcPct val="0"/>
              </a:spcAft>
            </a:pPr>
            <a:r>
              <a:rPr lang="pt-BR" altLang="zh-CN" sz="2000" noProof="1">
                <a:solidFill>
                  <a:srgbClr val="C678DD"/>
                </a:solidFill>
                <a:latin typeface="Arial Unicode MS"/>
                <a:ea typeface="Menlo"/>
              </a:rPr>
              <a:t>...     </a:t>
            </a:r>
            <a:r>
              <a:rPr lang="en-US" altLang="zh-CN" sz="2000" noProof="1">
                <a:solidFill>
                  <a:srgbClr val="C678DD"/>
                </a:solidFill>
                <a:latin typeface="Arial Unicode MS"/>
                <a:ea typeface="Menlo"/>
              </a:rPr>
              <a:t>n</a:t>
            </a:r>
            <a:r>
              <a:rPr lang="en-US" altLang="zh-CN" sz="2000" noProof="1" smtClean="0">
                <a:solidFill>
                  <a:srgbClr val="C678DD"/>
                </a:solidFill>
                <a:latin typeface="Arial Unicode MS"/>
                <a:ea typeface="Menlo"/>
              </a:rPr>
              <a:t> = n + 1</a:t>
            </a:r>
            <a:endParaRPr lang="pt-BR" altLang="zh-CN" sz="2000" noProof="1">
              <a:solidFill>
                <a:srgbClr val="C678DD"/>
              </a:solidFill>
              <a:latin typeface="Arial Unicode MS"/>
              <a:ea typeface="Menlo"/>
            </a:endParaRPr>
          </a:p>
          <a:p>
            <a:pPr eaLnBrk="0" fontAlgn="ctr" hangingPunct="0">
              <a:spcBef>
                <a:spcPct val="0"/>
              </a:spcBef>
              <a:spcAft>
                <a:spcPct val="0"/>
              </a:spcAft>
            </a:pPr>
            <a:r>
              <a:rPr lang="pt-BR" altLang="zh-CN" sz="2000" noProof="1">
                <a:solidFill>
                  <a:srgbClr val="C678DD"/>
                </a:solidFill>
                <a:latin typeface="Arial Unicode MS"/>
                <a:ea typeface="Menlo"/>
              </a:rPr>
              <a:t>...     i</a:t>
            </a:r>
            <a:r>
              <a:rPr lang="pt-BR" altLang="zh-CN" sz="2000" noProof="1" smtClean="0">
                <a:solidFill>
                  <a:srgbClr val="C678DD"/>
                </a:solidFill>
                <a:latin typeface="Arial Unicode MS"/>
                <a:ea typeface="Menlo"/>
              </a:rPr>
              <a:t>f n % 2 == 0:</a:t>
            </a:r>
            <a:endParaRPr lang="pt-BR" altLang="zh-CN" sz="2000" noProof="1">
              <a:solidFill>
                <a:srgbClr val="C678DD"/>
              </a:solidFill>
              <a:latin typeface="Arial Unicode MS"/>
              <a:ea typeface="Menlo"/>
            </a:endParaRPr>
          </a:p>
          <a:p>
            <a:pPr eaLnBrk="0" fontAlgn="ctr" hangingPunct="0">
              <a:spcBef>
                <a:spcPct val="0"/>
              </a:spcBef>
              <a:spcAft>
                <a:spcPct val="0"/>
              </a:spcAft>
            </a:pPr>
            <a:r>
              <a:rPr lang="pt-BR" altLang="zh-CN" sz="2000" noProof="1">
                <a:solidFill>
                  <a:srgbClr val="C678DD"/>
                </a:solidFill>
                <a:latin typeface="Arial Unicode MS"/>
                <a:ea typeface="Menlo"/>
              </a:rPr>
              <a:t>...     </a:t>
            </a:r>
            <a:r>
              <a:rPr lang="pt-BR" altLang="zh-CN" sz="2000" noProof="1" smtClean="0">
                <a:solidFill>
                  <a:srgbClr val="C678DD"/>
                </a:solidFill>
                <a:latin typeface="Arial Unicode MS"/>
                <a:ea typeface="Menlo"/>
              </a:rPr>
              <a:t>    continue</a:t>
            </a:r>
            <a:endParaRPr lang="pt-BR" altLang="zh-CN" sz="2000" noProof="1">
              <a:solidFill>
                <a:srgbClr val="C678DD"/>
              </a:solidFill>
              <a:latin typeface="Arial Unicode MS"/>
              <a:ea typeface="Menlo"/>
            </a:endParaRPr>
          </a:p>
          <a:p>
            <a:pPr eaLnBrk="0" fontAlgn="ctr" hangingPunct="0">
              <a:spcBef>
                <a:spcPct val="0"/>
              </a:spcBef>
              <a:spcAft>
                <a:spcPct val="0"/>
              </a:spcAft>
            </a:pPr>
            <a:r>
              <a:rPr lang="pt-BR" altLang="zh-CN" sz="2000" noProof="1">
                <a:solidFill>
                  <a:srgbClr val="C678DD"/>
                </a:solidFill>
                <a:latin typeface="Arial Unicode MS"/>
                <a:ea typeface="Menlo"/>
              </a:rPr>
              <a:t>...     </a:t>
            </a:r>
            <a:r>
              <a:rPr lang="pt-BR" altLang="zh-CN" sz="2000" noProof="1" smtClean="0">
                <a:solidFill>
                  <a:srgbClr val="C678DD"/>
                </a:solidFill>
                <a:latin typeface="Arial Unicode MS"/>
                <a:ea typeface="Menlo"/>
              </a:rPr>
              <a:t>print(n)</a:t>
            </a:r>
            <a:endParaRPr lang="en-US" altLang="zh-CN" sz="2000" noProof="1">
              <a:solidFill>
                <a:srgbClr val="C678DD"/>
              </a:solidFill>
              <a:latin typeface="Arial Unicode MS"/>
              <a:ea typeface="Menlo"/>
            </a:endParaRPr>
          </a:p>
        </p:txBody>
      </p:sp>
      <p:sp>
        <p:nvSpPr>
          <p:cNvPr id="12" name="TextBox 22"/>
          <p:cNvSpPr txBox="1"/>
          <p:nvPr/>
        </p:nvSpPr>
        <p:spPr>
          <a:xfrm>
            <a:off x="1662276" y="5944330"/>
            <a:ext cx="2132578" cy="396583"/>
          </a:xfrm>
          <a:prstGeom prst="rect">
            <a:avLst/>
          </a:prstGeom>
          <a:noFill/>
        </p:spPr>
        <p:txBody>
          <a:bodyPr wrap="square" rtlCol="0">
            <a:spAutoFit/>
          </a:bodyPr>
          <a:lstStyle/>
          <a:p>
            <a:pPr lvl="0">
              <a:lnSpc>
                <a:spcPct val="120000"/>
              </a:lnSpc>
              <a:spcAft>
                <a:spcPct val="40000"/>
              </a:spcAft>
              <a:buClr>
                <a:srgbClr val="292929"/>
              </a:buClr>
            </a:pPr>
            <a:r>
              <a:rPr lang="zh-CN" altLang="en-US" noProof="1" smtClean="0">
                <a:solidFill>
                  <a:srgbClr val="FF3300"/>
                </a:solidFill>
                <a:latin typeface="微软雅黑" pitchFamily="34" charset="-122"/>
                <a:ea typeface="微软雅黑" pitchFamily="34" charset="-122"/>
              </a:rPr>
              <a:t>结果：打印</a:t>
            </a:r>
            <a:r>
              <a:rPr lang="en-US" altLang="zh-CN" noProof="1" smtClean="0">
                <a:solidFill>
                  <a:srgbClr val="FF3300"/>
                </a:solidFill>
                <a:latin typeface="微软雅黑" pitchFamily="34" charset="-122"/>
                <a:ea typeface="微软雅黑" pitchFamily="34" charset="-122"/>
              </a:rPr>
              <a:t>1~10</a:t>
            </a:r>
            <a:endParaRPr lang="en-US" altLang="zh-CN" noProof="1">
              <a:solidFill>
                <a:srgbClr val="FF3300"/>
              </a:solidFill>
              <a:latin typeface="微软雅黑" pitchFamily="34" charset="-122"/>
              <a:ea typeface="微软雅黑" pitchFamily="34" charset="-122"/>
            </a:endParaRPr>
          </a:p>
        </p:txBody>
      </p:sp>
      <p:sp>
        <p:nvSpPr>
          <p:cNvPr id="13" name="TextBox 22"/>
          <p:cNvSpPr txBox="1"/>
          <p:nvPr/>
        </p:nvSpPr>
        <p:spPr>
          <a:xfrm>
            <a:off x="4605607" y="5944330"/>
            <a:ext cx="2509569" cy="396583"/>
          </a:xfrm>
          <a:prstGeom prst="rect">
            <a:avLst/>
          </a:prstGeom>
          <a:noFill/>
        </p:spPr>
        <p:txBody>
          <a:bodyPr wrap="square" rtlCol="0">
            <a:spAutoFit/>
          </a:bodyPr>
          <a:lstStyle/>
          <a:p>
            <a:pPr lvl="0">
              <a:lnSpc>
                <a:spcPct val="120000"/>
              </a:lnSpc>
              <a:spcAft>
                <a:spcPct val="40000"/>
              </a:spcAft>
              <a:buClr>
                <a:srgbClr val="292929"/>
              </a:buClr>
            </a:pPr>
            <a:r>
              <a:rPr lang="zh-CN" altLang="en-US" noProof="1" smtClean="0">
                <a:solidFill>
                  <a:srgbClr val="FF3300"/>
                </a:solidFill>
                <a:latin typeface="微软雅黑" pitchFamily="34" charset="-122"/>
                <a:ea typeface="微软雅黑" pitchFamily="34" charset="-122"/>
              </a:rPr>
              <a:t>结果：打印</a:t>
            </a:r>
            <a:r>
              <a:rPr lang="en-US" altLang="zh-CN" noProof="1" smtClean="0">
                <a:solidFill>
                  <a:srgbClr val="FF3300"/>
                </a:solidFill>
                <a:latin typeface="微软雅黑" pitchFamily="34" charset="-122"/>
                <a:ea typeface="微软雅黑" pitchFamily="34" charset="-122"/>
              </a:rPr>
              <a:t>1,3,5,7,9</a:t>
            </a:r>
            <a:endParaRPr lang="en-US" altLang="zh-CN" noProof="1">
              <a:solidFill>
                <a:srgbClr val="FF3300"/>
              </a:solidFill>
              <a:latin typeface="微软雅黑" pitchFamily="34" charset="-122"/>
              <a:ea typeface="微软雅黑" pitchFamily="34" charset="-122"/>
            </a:endParaRPr>
          </a:p>
        </p:txBody>
      </p:sp>
      <p:sp>
        <p:nvSpPr>
          <p:cNvPr id="14" name="Rectangle 2"/>
          <p:cNvSpPr>
            <a:spLocks noChangeArrowheads="1"/>
          </p:cNvSpPr>
          <p:nvPr/>
        </p:nvSpPr>
        <p:spPr bwMode="auto">
          <a:xfrm>
            <a:off x="7758383" y="2009263"/>
            <a:ext cx="3457309" cy="387440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pt-BR" altLang="zh-CN" sz="2000" noProof="1">
                <a:solidFill>
                  <a:srgbClr val="C678DD"/>
                </a:solidFill>
                <a:latin typeface="Arial Unicode MS"/>
                <a:ea typeface="Menlo"/>
              </a:rPr>
              <a:t>&gt;&gt;&gt; for letter in </a:t>
            </a:r>
            <a:r>
              <a:rPr lang="pt-BR" altLang="zh-CN" sz="2000" noProof="1" smtClean="0">
                <a:solidFill>
                  <a:srgbClr val="C678DD"/>
                </a:solidFill>
                <a:latin typeface="Arial Unicode MS"/>
                <a:ea typeface="Menlo"/>
              </a:rPr>
              <a:t>'Room':</a:t>
            </a:r>
            <a:endParaRPr lang="pt-BR" altLang="zh-CN" sz="2000" noProof="1">
              <a:solidFill>
                <a:srgbClr val="C678DD"/>
              </a:solidFill>
              <a:latin typeface="Arial Unicode MS"/>
              <a:ea typeface="Menlo"/>
            </a:endParaRPr>
          </a:p>
          <a:p>
            <a:pPr eaLnBrk="0" fontAlgn="ctr" hangingPunct="0">
              <a:spcBef>
                <a:spcPct val="0"/>
              </a:spcBef>
              <a:spcAft>
                <a:spcPct val="0"/>
              </a:spcAft>
            </a:pPr>
            <a:r>
              <a:rPr lang="pt-BR" altLang="zh-CN" sz="2000" noProof="1">
                <a:solidFill>
                  <a:srgbClr val="C678DD"/>
                </a:solidFill>
                <a:latin typeface="Arial Unicode MS"/>
                <a:ea typeface="Menlo"/>
              </a:rPr>
              <a:t>...     if letter == 'o':</a:t>
            </a:r>
          </a:p>
          <a:p>
            <a:pPr eaLnBrk="0" fontAlgn="ctr" hangingPunct="0">
              <a:spcBef>
                <a:spcPct val="0"/>
              </a:spcBef>
              <a:spcAft>
                <a:spcPct val="0"/>
              </a:spcAft>
            </a:pPr>
            <a:r>
              <a:rPr lang="pt-BR" altLang="zh-CN" sz="2000" noProof="1">
                <a:solidFill>
                  <a:srgbClr val="C678DD"/>
                </a:solidFill>
                <a:latin typeface="Arial Unicode MS"/>
                <a:ea typeface="Menlo"/>
              </a:rPr>
              <a:t>...         pass</a:t>
            </a:r>
          </a:p>
          <a:p>
            <a:pPr eaLnBrk="0" fontAlgn="ctr" hangingPunct="0">
              <a:spcBef>
                <a:spcPct val="0"/>
              </a:spcBef>
              <a:spcAft>
                <a:spcPct val="0"/>
              </a:spcAft>
            </a:pPr>
            <a:r>
              <a:rPr lang="pt-BR" altLang="zh-CN" sz="2000" noProof="1">
                <a:solidFill>
                  <a:srgbClr val="C678DD"/>
                </a:solidFill>
                <a:latin typeface="Arial Unicode MS"/>
                <a:ea typeface="Menlo"/>
              </a:rPr>
              <a:t>...         print('pass'</a:t>
            </a:r>
            <a:r>
              <a:rPr lang="en-US" altLang="zh-CN" sz="2000" noProof="1" smtClean="0">
                <a:solidFill>
                  <a:srgbClr val="C678DD"/>
                </a:solidFill>
                <a:latin typeface="Arial Unicode MS"/>
                <a:ea typeface="Menlo"/>
              </a:rPr>
              <a:t>)</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     </a:t>
            </a:r>
            <a:r>
              <a:rPr lang="pt-BR" altLang="zh-CN" sz="2000" noProof="1" smtClean="0">
                <a:solidFill>
                  <a:srgbClr val="C678DD"/>
                </a:solidFill>
                <a:latin typeface="Arial Unicode MS"/>
                <a:ea typeface="Menlo"/>
              </a:rPr>
              <a:t>print(letter)</a:t>
            </a:r>
            <a:endParaRPr lang="pt-BR" altLang="zh-CN" sz="2000" noProof="1">
              <a:solidFill>
                <a:srgbClr val="C678DD"/>
              </a:solidFill>
              <a:latin typeface="Arial Unicode MS"/>
              <a:ea typeface="Menlo"/>
            </a:endParaRPr>
          </a:p>
          <a:p>
            <a:pPr eaLnBrk="0" fontAlgn="ctr" hangingPunct="0">
              <a:spcBef>
                <a:spcPct val="0"/>
              </a:spcBef>
              <a:spcAft>
                <a:spcPct val="0"/>
              </a:spcAft>
            </a:pPr>
            <a:r>
              <a:rPr lang="pt-BR" altLang="zh-CN" sz="2000" noProof="1" smtClean="0">
                <a:solidFill>
                  <a:srgbClr val="C678DD"/>
                </a:solidFill>
                <a:latin typeface="Arial Unicode MS"/>
                <a:ea typeface="Menlo"/>
              </a:rPr>
              <a:t>...</a:t>
            </a:r>
          </a:p>
          <a:p>
            <a:pPr eaLnBrk="0" fontAlgn="ctr" hangingPunct="0">
              <a:spcBef>
                <a:spcPct val="0"/>
              </a:spcBef>
              <a:spcAft>
                <a:spcPct val="0"/>
              </a:spcAft>
            </a:pPr>
            <a:r>
              <a:rPr lang="pt-BR" altLang="zh-CN" sz="2000" noProof="1">
                <a:solidFill>
                  <a:srgbClr val="C678DD"/>
                </a:solidFill>
                <a:latin typeface="Arial Unicode MS"/>
                <a:ea typeface="Menlo"/>
              </a:rPr>
              <a:t>R</a:t>
            </a:r>
          </a:p>
          <a:p>
            <a:pPr eaLnBrk="0" fontAlgn="ctr" hangingPunct="0">
              <a:spcBef>
                <a:spcPct val="0"/>
              </a:spcBef>
              <a:spcAft>
                <a:spcPct val="0"/>
              </a:spcAft>
            </a:pPr>
            <a:r>
              <a:rPr lang="pt-BR" altLang="zh-CN" sz="2000" noProof="1">
                <a:solidFill>
                  <a:srgbClr val="C678DD"/>
                </a:solidFill>
                <a:latin typeface="Arial Unicode MS"/>
                <a:ea typeface="Menlo"/>
              </a:rPr>
              <a:t>pass</a:t>
            </a:r>
          </a:p>
          <a:p>
            <a:pPr eaLnBrk="0" fontAlgn="ctr" hangingPunct="0">
              <a:spcBef>
                <a:spcPct val="0"/>
              </a:spcBef>
              <a:spcAft>
                <a:spcPct val="0"/>
              </a:spcAft>
            </a:pPr>
            <a:r>
              <a:rPr lang="pt-BR" altLang="zh-CN" sz="2000" noProof="1">
                <a:solidFill>
                  <a:srgbClr val="C678DD"/>
                </a:solidFill>
                <a:latin typeface="Arial Unicode MS"/>
                <a:ea typeface="Menlo"/>
              </a:rPr>
              <a:t>o</a:t>
            </a:r>
          </a:p>
          <a:p>
            <a:pPr eaLnBrk="0" fontAlgn="ctr" hangingPunct="0">
              <a:spcBef>
                <a:spcPct val="0"/>
              </a:spcBef>
              <a:spcAft>
                <a:spcPct val="0"/>
              </a:spcAft>
            </a:pPr>
            <a:r>
              <a:rPr lang="pt-BR" altLang="zh-CN" sz="2000" noProof="1">
                <a:solidFill>
                  <a:srgbClr val="C678DD"/>
                </a:solidFill>
                <a:latin typeface="Arial Unicode MS"/>
                <a:ea typeface="Menlo"/>
              </a:rPr>
              <a:t>pass</a:t>
            </a:r>
          </a:p>
          <a:p>
            <a:pPr eaLnBrk="0" fontAlgn="ctr" hangingPunct="0">
              <a:spcBef>
                <a:spcPct val="0"/>
              </a:spcBef>
              <a:spcAft>
                <a:spcPct val="0"/>
              </a:spcAft>
            </a:pPr>
            <a:r>
              <a:rPr lang="pt-BR" altLang="zh-CN" sz="2000" noProof="1">
                <a:solidFill>
                  <a:srgbClr val="C678DD"/>
                </a:solidFill>
                <a:latin typeface="Arial Unicode MS"/>
                <a:ea typeface="Menlo"/>
              </a:rPr>
              <a:t>o</a:t>
            </a:r>
          </a:p>
          <a:p>
            <a:pPr eaLnBrk="0" fontAlgn="ctr" hangingPunct="0">
              <a:spcBef>
                <a:spcPct val="0"/>
              </a:spcBef>
              <a:spcAft>
                <a:spcPct val="0"/>
              </a:spcAft>
            </a:pPr>
            <a:r>
              <a:rPr lang="pt-BR" altLang="zh-CN" sz="2000" noProof="1">
                <a:solidFill>
                  <a:srgbClr val="C678DD"/>
                </a:solidFill>
                <a:latin typeface="Arial Unicode MS"/>
                <a:ea typeface="Menlo"/>
              </a:rPr>
              <a:t>m</a:t>
            </a: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80068" y="1391411"/>
            <a:ext cx="528435" cy="528435"/>
          </a:xfrm>
          <a:prstGeom prst="rect">
            <a:avLst/>
          </a:prstGeom>
        </p:spPr>
      </p:pic>
    </p:spTree>
    <p:extLst>
      <p:ext uri="{BB962C8B-B14F-4D97-AF65-F5344CB8AC3E}">
        <p14:creationId xmlns:p14="http://schemas.microsoft.com/office/powerpoint/2010/main" val="11153265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068375" y="1684160"/>
            <a:ext cx="4078976"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概述</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椭圆 2"/>
          <p:cNvSpPr/>
          <p:nvPr/>
        </p:nvSpPr>
        <p:spPr>
          <a:xfrm>
            <a:off x="1719253" y="1630786"/>
            <a:ext cx="830580" cy="823085"/>
          </a:xfrm>
          <a:prstGeom prst="ellipse">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1</a:t>
            </a:r>
            <a:endParaRPr lang="zh-CN" altLang="en-US" sz="3200" dirty="0">
              <a:solidFill>
                <a:schemeClr val="tx1"/>
              </a:solidFill>
            </a:endParaRPr>
          </a:p>
        </p:txBody>
      </p:sp>
      <p:sp>
        <p:nvSpPr>
          <p:cNvPr id="10" name="圆角矩形 9"/>
          <p:cNvSpPr/>
          <p:nvPr/>
        </p:nvSpPr>
        <p:spPr>
          <a:xfrm>
            <a:off x="2068374" y="2772732"/>
            <a:ext cx="4078977" cy="769711"/>
          </a:xfrm>
          <a:prstGeom prst="roundRect">
            <a:avLst/>
          </a:prstGeom>
          <a:solidFill>
            <a:schemeClr val="tx2">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Python</a:t>
            </a:r>
            <a:r>
              <a:rPr lang="zh-CN" altLang="en-US" sz="2800" dirty="0" smtClean="0">
                <a:solidFill>
                  <a:schemeClr val="tx1"/>
                </a:solidFill>
                <a:latin typeface="微软雅黑" panose="020B0503020204020204" pitchFamily="34" charset="-122"/>
                <a:ea typeface="微软雅黑" panose="020B0503020204020204" pitchFamily="34" charset="-122"/>
              </a:rPr>
              <a:t>基础语法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1719253" y="2719358"/>
            <a:ext cx="830580" cy="823085"/>
          </a:xfrm>
          <a:prstGeom prst="ellipse">
            <a:avLst/>
          </a:prstGeom>
          <a:solidFill>
            <a:schemeClr val="tx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2</a:t>
            </a:r>
            <a:endParaRPr lang="zh-CN" altLang="en-US" sz="3200" dirty="0">
              <a:solidFill>
                <a:schemeClr val="tx1"/>
              </a:solidFill>
            </a:endParaRPr>
          </a:p>
        </p:txBody>
      </p:sp>
      <p:sp>
        <p:nvSpPr>
          <p:cNvPr id="12" name="圆角矩形 11"/>
          <p:cNvSpPr/>
          <p:nvPr/>
        </p:nvSpPr>
        <p:spPr>
          <a:xfrm>
            <a:off x="2068375" y="3914678"/>
            <a:ext cx="4078976" cy="769711"/>
          </a:xfrm>
          <a:prstGeom prst="roundRect">
            <a:avLst/>
          </a:prstGeom>
          <a:solidFill>
            <a:schemeClr val="accent4">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机器学习</a:t>
            </a:r>
            <a:r>
              <a:rPr lang="zh-CN" altLang="en-US" sz="2800" dirty="0">
                <a:solidFill>
                  <a:schemeClr val="tx1"/>
                </a:solidFill>
                <a:latin typeface="微软雅黑" panose="020B0503020204020204" pitchFamily="34" charset="-122"/>
                <a:ea typeface="微软雅黑" panose="020B0503020204020204" pitchFamily="34" charset="-122"/>
              </a:rPr>
              <a:t>四</a:t>
            </a:r>
            <a:r>
              <a:rPr lang="zh-CN" altLang="en-US" sz="2800" dirty="0" smtClean="0">
                <a:solidFill>
                  <a:schemeClr val="tx1"/>
                </a:solidFill>
                <a:latin typeface="微软雅黑" panose="020B0503020204020204" pitchFamily="34" charset="-122"/>
                <a:ea typeface="微软雅黑" panose="020B0503020204020204" pitchFamily="34" charset="-122"/>
              </a:rPr>
              <a:t>剑客</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3" name="椭圆 12"/>
          <p:cNvSpPr/>
          <p:nvPr/>
        </p:nvSpPr>
        <p:spPr>
          <a:xfrm>
            <a:off x="1719253" y="3861304"/>
            <a:ext cx="830580" cy="823085"/>
          </a:xfrm>
          <a:prstGeom prst="ellipse">
            <a:avLst/>
          </a:prstGeom>
          <a:solidFill>
            <a:schemeClr val="accent4">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3</a:t>
            </a:r>
            <a:endParaRPr lang="zh-CN" altLang="en-US" sz="3200" dirty="0">
              <a:solidFill>
                <a:schemeClr val="tx1"/>
              </a:solidFill>
            </a:endParaRPr>
          </a:p>
        </p:txBody>
      </p:sp>
      <p:sp>
        <p:nvSpPr>
          <p:cNvPr id="14" name="圆角矩形 13"/>
          <p:cNvSpPr/>
          <p:nvPr/>
        </p:nvSpPr>
        <p:spPr>
          <a:xfrm>
            <a:off x="2068375" y="5003250"/>
            <a:ext cx="4078976" cy="769711"/>
          </a:xfrm>
          <a:prstGeom prst="roundRect">
            <a:avLst/>
          </a:prstGeom>
          <a:solidFill>
            <a:schemeClr val="accent6"/>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课程实践</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5" name="椭圆 14"/>
          <p:cNvSpPr/>
          <p:nvPr/>
        </p:nvSpPr>
        <p:spPr>
          <a:xfrm>
            <a:off x="1719253" y="4949876"/>
            <a:ext cx="830580" cy="823085"/>
          </a:xfrm>
          <a:prstGeom prst="ellipse">
            <a:avLst/>
          </a:prstGeom>
          <a:solidFill>
            <a:schemeClr val="accent6"/>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4</a:t>
            </a:r>
            <a:endParaRPr lang="zh-CN" altLang="en-US" sz="3200" dirty="0">
              <a:solidFill>
                <a:schemeClr val="tx1"/>
              </a:solidFill>
            </a:endParaRPr>
          </a:p>
        </p:txBody>
      </p:sp>
      <p:sp>
        <p:nvSpPr>
          <p:cNvPr id="2" name="矩形 1"/>
          <p:cNvSpPr/>
          <p:nvPr/>
        </p:nvSpPr>
        <p:spPr>
          <a:xfrm>
            <a:off x="1719253" y="336030"/>
            <a:ext cx="1159885" cy="652007"/>
          </a:xfrm>
          <a:prstGeom prst="rect">
            <a:avLst/>
          </a:prstGeom>
        </p:spPr>
        <p:txBody>
          <a:bodyPr wrap="square">
            <a:spAutoFit/>
          </a:bodyPr>
          <a:lstStyle/>
          <a:p>
            <a:r>
              <a:rPr kumimoji="1"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329113" y="3918903"/>
            <a:ext cx="3947001" cy="707886"/>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en-US" altLang="zh-CN" dirty="0" err="1" smtClean="0">
                <a:solidFill>
                  <a:srgbClr val="FF0000"/>
                </a:solidFill>
              </a:rPr>
              <a:t>Numpy</a:t>
            </a:r>
            <a:r>
              <a:rPr lang="zh-CN" altLang="en-US" dirty="0" smtClean="0">
                <a:solidFill>
                  <a:srgbClr val="FF0000"/>
                </a:solidFill>
              </a:rPr>
              <a:t>、</a:t>
            </a:r>
            <a:r>
              <a:rPr lang="en-US" altLang="zh-CN" dirty="0" smtClean="0">
                <a:solidFill>
                  <a:srgbClr val="FF0000"/>
                </a:solidFill>
              </a:rPr>
              <a:t>Pandas</a:t>
            </a:r>
            <a:r>
              <a:rPr lang="zh-CN" altLang="en-US" dirty="0" smtClean="0">
                <a:solidFill>
                  <a:srgbClr val="FF0000"/>
                </a:solidFill>
              </a:rPr>
              <a:t>、</a:t>
            </a:r>
            <a:r>
              <a:rPr lang="en-US" altLang="zh-CN" dirty="0" smtClean="0">
                <a:solidFill>
                  <a:srgbClr val="FF0000"/>
                </a:solidFill>
              </a:rPr>
              <a:t>PIL</a:t>
            </a:r>
            <a:r>
              <a:rPr lang="zh-CN" altLang="en-US" dirty="0" smtClean="0">
                <a:solidFill>
                  <a:srgbClr val="FF0000"/>
                </a:solidFill>
              </a:rPr>
              <a:t>、</a:t>
            </a:r>
            <a:r>
              <a:rPr lang="en-US" altLang="zh-CN" dirty="0">
                <a:solidFill>
                  <a:srgbClr val="FF0000"/>
                </a:solidFill>
              </a:rPr>
              <a:t> </a:t>
            </a:r>
            <a:r>
              <a:rPr lang="en-US" altLang="zh-CN" dirty="0" err="1">
                <a:solidFill>
                  <a:srgbClr val="FF0000"/>
                </a:solidFill>
              </a:rPr>
              <a:t>Matplotlib</a:t>
            </a:r>
            <a:endParaRPr lang="zh-CN" altLang="en-US" dirty="0">
              <a:solidFill>
                <a:srgbClr val="FF0000"/>
              </a:solidFill>
            </a:endParaRPr>
          </a:p>
        </p:txBody>
      </p:sp>
      <p:sp>
        <p:nvSpPr>
          <p:cNvPr id="21" name="文本框 20"/>
          <p:cNvSpPr txBox="1"/>
          <p:nvPr/>
        </p:nvSpPr>
        <p:spPr>
          <a:xfrm>
            <a:off x="6329112" y="5161363"/>
            <a:ext cx="3947002" cy="40011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smtClean="0"/>
              <a:t>实践：豆瓣高分电影爬取</a:t>
            </a:r>
            <a:endParaRPr lang="zh-CN" altLang="en-US" dirty="0"/>
          </a:p>
        </p:txBody>
      </p:sp>
      <p:sp>
        <p:nvSpPr>
          <p:cNvPr id="22" name="文本框 21"/>
          <p:cNvSpPr txBox="1"/>
          <p:nvPr/>
        </p:nvSpPr>
        <p:spPr>
          <a:xfrm>
            <a:off x="6329119" y="1868960"/>
            <a:ext cx="3946995"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基本概念、语言优势、典型应用</a:t>
            </a:r>
            <a:endParaRPr lang="zh-CN" altLang="en-US" sz="20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6329119" y="2930845"/>
            <a:ext cx="3946995"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数据类型、运算符、循环语句</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55000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机器学习四剑客</a:t>
            </a:r>
            <a:endParaRPr lang="zh-CN" altLang="en-US" sz="36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3688862" y="1670814"/>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a:solidFill>
                  <a:schemeClr val="tx1"/>
                </a:solidFill>
                <a:latin typeface="微软雅黑" panose="020B0503020204020204" pitchFamily="34" charset="-122"/>
                <a:ea typeface="微软雅黑" panose="020B0503020204020204" pitchFamily="34" charset="-122"/>
              </a:rPr>
              <a:t>numpy</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18" name="圆角矩形 17"/>
          <p:cNvSpPr/>
          <p:nvPr/>
        </p:nvSpPr>
        <p:spPr>
          <a:xfrm>
            <a:off x="3688862" y="2709308"/>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a:t>
            </a:r>
            <a:r>
              <a:rPr lang="en-US" altLang="zh-CN" sz="2800" dirty="0" smtClean="0">
                <a:solidFill>
                  <a:schemeClr val="tx1"/>
                </a:solidFill>
                <a:latin typeface="微软雅黑" panose="020B0503020204020204" pitchFamily="34" charset="-122"/>
                <a:ea typeface="微软雅黑" panose="020B0503020204020204" pitchFamily="34" charset="-122"/>
              </a:rPr>
              <a:t>andas</a:t>
            </a:r>
            <a:r>
              <a:rPr lang="zh-CN" altLang="en-US" sz="2800" dirty="0" smtClean="0">
                <a:solidFill>
                  <a:schemeClr val="tx1"/>
                </a:solidFill>
                <a:latin typeface="微软雅黑" panose="020B0503020204020204" pitchFamily="34" charset="-122"/>
                <a:ea typeface="微软雅黑" panose="020B0503020204020204" pitchFamily="34" charset="-122"/>
              </a:rPr>
              <a:t>库</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3688862" y="3747802"/>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PIL</a:t>
            </a:r>
            <a:r>
              <a:rPr lang="zh-CN" altLang="en-US" sz="2800" dirty="0" smtClean="0">
                <a:solidFill>
                  <a:schemeClr val="tx1"/>
                </a:solidFill>
                <a:latin typeface="微软雅黑" panose="020B0503020204020204" pitchFamily="34" charset="-122"/>
                <a:ea typeface="微软雅黑" panose="020B0503020204020204" pitchFamily="34" charset="-122"/>
              </a:rPr>
              <a:t>库</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6" name="圆角矩形 5"/>
          <p:cNvSpPr/>
          <p:nvPr/>
        </p:nvSpPr>
        <p:spPr>
          <a:xfrm>
            <a:off x="3688862" y="4786296"/>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smtClean="0">
                <a:solidFill>
                  <a:schemeClr val="tx1"/>
                </a:solidFill>
                <a:latin typeface="微软雅黑" panose="020B0503020204020204" pitchFamily="34" charset="-122"/>
                <a:ea typeface="微软雅黑" panose="020B0503020204020204" pitchFamily="34" charset="-122"/>
              </a:rPr>
              <a:t>Matplotlib</a:t>
            </a:r>
            <a:r>
              <a:rPr lang="zh-CN" altLang="en-US" sz="2800" dirty="0" smtClean="0">
                <a:solidFill>
                  <a:schemeClr val="tx1"/>
                </a:solidFill>
                <a:latin typeface="微软雅黑" panose="020B0503020204020204" pitchFamily="34" charset="-122"/>
                <a:ea typeface="微软雅黑" panose="020B0503020204020204" pitchFamily="34" charset="-122"/>
              </a:rPr>
              <a:t>库</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53795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a:t>
            </a:r>
            <a:r>
              <a:rPr lang="en-US" altLang="zh-CN" sz="3600" b="1" dirty="0" err="1" smtClean="0">
                <a:latin typeface="微软雅黑" panose="020B0503020204020204" pitchFamily="34" charset="-122"/>
                <a:ea typeface="微软雅黑" panose="020B0503020204020204" pitchFamily="34" charset="-122"/>
              </a:rPr>
              <a:t>umpy</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2677381" cy="581762"/>
          </a:xfrm>
          <a:prstGeom prst="rect">
            <a:avLst/>
          </a:prstGeom>
        </p:spPr>
        <p:txBody>
          <a:bodyPr wrap="square">
            <a:spAutoFit/>
          </a:bodyPr>
          <a:lstStyle/>
          <a:p>
            <a:pPr>
              <a:lnSpc>
                <a:spcPct val="125000"/>
              </a:lnSpc>
            </a:pPr>
            <a:r>
              <a:rPr lang="en-US" altLang="zh-CN" sz="2800" b="1" dirty="0" err="1">
                <a:solidFill>
                  <a:schemeClr val="accent2">
                    <a:lumMod val="75000"/>
                  </a:schemeClr>
                </a:solidFill>
                <a:latin typeface="微软雅黑" panose="020B0503020204020204" pitchFamily="34" charset="-122"/>
                <a:ea typeface="微软雅黑" panose="020B0503020204020204" pitchFamily="34" charset="-122"/>
              </a:rPr>
              <a:t>numpy</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库介绍</a:t>
            </a:r>
          </a:p>
        </p:txBody>
      </p:sp>
      <p:sp>
        <p:nvSpPr>
          <p:cNvPr id="11" name="矩形 10"/>
          <p:cNvSpPr/>
          <p:nvPr/>
        </p:nvSpPr>
        <p:spPr>
          <a:xfrm>
            <a:off x="960678" y="1952037"/>
            <a:ext cx="10394950" cy="3508653"/>
          </a:xfrm>
          <a:prstGeom prst="rect">
            <a:avLst/>
          </a:prstGeom>
        </p:spPr>
        <p:txBody>
          <a:bodyPr>
            <a:spAutoFit/>
          </a:bodyPr>
          <a:lstStyle/>
          <a:p>
            <a:pPr marL="285750" indent="-285750" eaLnBrk="1" fontAlgn="auto" hangingPunct="1">
              <a:lnSpc>
                <a:spcPct val="150000"/>
              </a:lnSpc>
              <a:spcBef>
                <a:spcPts val="0"/>
              </a:spcBef>
              <a:spcAft>
                <a:spcPts val="0"/>
              </a:spcAft>
              <a:buFont typeface="Wingdings" panose="05000000000000000000" charset="0"/>
              <a:buChar char="u"/>
              <a:defRPr/>
            </a:pPr>
            <a:r>
              <a:rPr lang="en-US" altLang="zh-CN" sz="2400" dirty="0" err="1" smtClean="0">
                <a:solidFill>
                  <a:srgbClr val="CC0099"/>
                </a:solidFill>
                <a:latin typeface="微软雅黑" panose="020B0503020204020204" pitchFamily="34" charset="-122"/>
                <a:ea typeface="微软雅黑" panose="020B0503020204020204" pitchFamily="34" charset="-122"/>
                <a:cs typeface="+mj-cs"/>
              </a:rPr>
              <a:t>numpy</a:t>
            </a:r>
            <a:r>
              <a:rPr lang="zh-CN" altLang="en-US" sz="2400" dirty="0" smtClean="0">
                <a:latin typeface="微软雅黑" panose="020B0503020204020204" pitchFamily="34" charset="-122"/>
                <a:ea typeface="微软雅黑" panose="020B0503020204020204" pitchFamily="34" charset="-122"/>
                <a:cs typeface="+mj-cs"/>
              </a:rPr>
              <a:t>（</a:t>
            </a:r>
            <a:r>
              <a:rPr lang="en-US" altLang="zh-CN" sz="2400" dirty="0" smtClean="0">
                <a:latin typeface="微软雅黑" panose="020B0503020204020204" pitchFamily="34" charset="-122"/>
                <a:ea typeface="微软雅黑" panose="020B0503020204020204" pitchFamily="34" charset="-122"/>
                <a:cs typeface="+mj-cs"/>
              </a:rPr>
              <a:t>Numerical Python</a:t>
            </a:r>
            <a:r>
              <a:rPr lang="zh-CN" altLang="en-US" sz="2400" dirty="0" smtClean="0">
                <a:latin typeface="微软雅黑" panose="020B0503020204020204" pitchFamily="34" charset="-122"/>
                <a:ea typeface="微软雅黑" panose="020B0503020204020204" pitchFamily="34" charset="-122"/>
                <a:cs typeface="+mj-cs"/>
              </a:rPr>
              <a:t>的简称）是高性能科学计算和数据分析的基础包。</a:t>
            </a:r>
            <a:r>
              <a:rPr lang="zh-CN" altLang="en-US" sz="2400" dirty="0">
                <a:latin typeface="微软雅黑" panose="020B0503020204020204" pitchFamily="34" charset="-122"/>
                <a:ea typeface="微软雅黑" panose="020B0503020204020204" pitchFamily="34" charset="-122"/>
                <a:cs typeface="+mj-cs"/>
              </a:rPr>
              <a:t>其部分功能如下：</a:t>
            </a:r>
            <a:endParaRPr lang="en-US" altLang="zh-CN" sz="2400" dirty="0">
              <a:latin typeface="微软雅黑" panose="020B0503020204020204" pitchFamily="34" charset="-122"/>
              <a:ea typeface="微软雅黑" panose="020B0503020204020204" pitchFamily="34" charset="-122"/>
              <a:cs typeface="+mj-cs"/>
            </a:endParaRPr>
          </a:p>
          <a:p>
            <a:pPr marL="800100" lvl="1" indent="-342900" eaLnBrk="1" fontAlgn="auto" hangingPunct="1">
              <a:lnSpc>
                <a:spcPct val="150000"/>
              </a:lnSpc>
              <a:spcBef>
                <a:spcPts val="0"/>
              </a:spcBef>
              <a:spcAft>
                <a:spcPts val="0"/>
              </a:spcAft>
              <a:buFont typeface="Wingdings" panose="05000000000000000000" pitchFamily="2" charset="2"/>
              <a:buChar char="Ø"/>
              <a:defRPr/>
            </a:pPr>
            <a:r>
              <a:rPr lang="en-US" altLang="zh-CN" sz="2000" dirty="0" err="1">
                <a:latin typeface="微软雅黑" panose="020B0503020204020204" pitchFamily="34" charset="-122"/>
                <a:ea typeface="微软雅黑" panose="020B0503020204020204" pitchFamily="34" charset="-122"/>
                <a:cs typeface="+mj-cs"/>
              </a:rPr>
              <a:t>ndarray</a:t>
            </a:r>
            <a:r>
              <a:rPr lang="zh-CN" altLang="en-US" sz="2000" dirty="0">
                <a:latin typeface="微软雅黑" panose="020B0503020204020204" pitchFamily="34" charset="-122"/>
                <a:ea typeface="微软雅黑" panose="020B0503020204020204" pitchFamily="34" charset="-122"/>
                <a:cs typeface="+mj-cs"/>
              </a:rPr>
              <a:t>，一</a:t>
            </a:r>
            <a:r>
              <a:rPr lang="zh-CN" altLang="en-US" sz="2000" dirty="0" smtClean="0">
                <a:latin typeface="微软雅黑" panose="020B0503020204020204" pitchFamily="34" charset="-122"/>
                <a:ea typeface="微软雅黑" panose="020B0503020204020204" pitchFamily="34" charset="-122"/>
                <a:cs typeface="+mj-cs"/>
              </a:rPr>
              <a:t>个具有矢量算术运算和复杂广播能力的快速且节省空间的多维数组。</a:t>
            </a:r>
            <a:endParaRPr lang="en-US" altLang="zh-CN" sz="2000" dirty="0" smtClean="0">
              <a:latin typeface="微软雅黑" panose="020B0503020204020204" pitchFamily="34" charset="-122"/>
              <a:ea typeface="微软雅黑" panose="020B0503020204020204" pitchFamily="34" charset="-122"/>
              <a:cs typeface="+mj-cs"/>
            </a:endParaRPr>
          </a:p>
          <a:p>
            <a:pPr marL="800100" lvl="1" indent="-342900" eaLnBrk="1" fontAlgn="auto" hangingPunct="1">
              <a:lnSpc>
                <a:spcPct val="150000"/>
              </a:lnSpc>
              <a:spcBef>
                <a:spcPts val="0"/>
              </a:spcBef>
              <a:spcAft>
                <a:spcPts val="0"/>
              </a:spcAft>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cs typeface="+mj-cs"/>
              </a:rPr>
              <a:t>用于对整组数据进行快速运算的标准数学函数（无需编写循环）。</a:t>
            </a:r>
            <a:endParaRPr lang="en-US" altLang="zh-CN" sz="2000" dirty="0" smtClean="0">
              <a:latin typeface="微软雅黑" panose="020B0503020204020204" pitchFamily="34" charset="-122"/>
              <a:ea typeface="微软雅黑" panose="020B0503020204020204" pitchFamily="34" charset="-122"/>
              <a:cs typeface="+mj-cs"/>
            </a:endParaRPr>
          </a:p>
          <a:p>
            <a:pPr marL="800100" lvl="1" indent="-342900" eaLnBrk="1" fontAlgn="auto" hangingPunct="1">
              <a:lnSpc>
                <a:spcPct val="150000"/>
              </a:lnSpc>
              <a:spcBef>
                <a:spcPts val="0"/>
              </a:spcBef>
              <a:spcAft>
                <a:spcPts val="0"/>
              </a:spcAft>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cs typeface="+mj-cs"/>
              </a:rPr>
              <a:t>用于读写磁盘数据的工具以及用于操作内存映射文件的工具。</a:t>
            </a:r>
            <a:endParaRPr lang="en-US" altLang="zh-CN" sz="2000" dirty="0" smtClean="0">
              <a:latin typeface="微软雅黑" panose="020B0503020204020204" pitchFamily="34" charset="-122"/>
              <a:ea typeface="微软雅黑" panose="020B0503020204020204" pitchFamily="34" charset="-122"/>
              <a:cs typeface="+mj-cs"/>
            </a:endParaRPr>
          </a:p>
          <a:p>
            <a:pPr marL="800100" lvl="1" indent="-342900" eaLnBrk="1" fontAlgn="auto" hangingPunct="1">
              <a:lnSpc>
                <a:spcPct val="150000"/>
              </a:lnSpc>
              <a:spcBef>
                <a:spcPts val="0"/>
              </a:spcBef>
              <a:spcAft>
                <a:spcPts val="0"/>
              </a:spcAft>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cs typeface="+mj-cs"/>
              </a:rPr>
              <a:t>线性代数、随机数生成以及傅里叶变换功能。</a:t>
            </a:r>
            <a:endParaRPr lang="en-US" altLang="zh-CN" sz="2000" dirty="0" smtClean="0">
              <a:latin typeface="微软雅黑" panose="020B0503020204020204" pitchFamily="34" charset="-122"/>
              <a:ea typeface="微软雅黑" panose="020B0503020204020204" pitchFamily="34" charset="-122"/>
              <a:cs typeface="+mj-cs"/>
            </a:endParaRPr>
          </a:p>
          <a:p>
            <a:pPr marL="800100" lvl="1" indent="-342900" eaLnBrk="1" fontAlgn="auto" hangingPunct="1">
              <a:lnSpc>
                <a:spcPct val="150000"/>
              </a:lnSpc>
              <a:spcBef>
                <a:spcPts val="0"/>
              </a:spcBef>
              <a:spcAft>
                <a:spcPts val="0"/>
              </a:spcAft>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cs typeface="+mj-cs"/>
              </a:rPr>
              <a:t>用于集成由</a:t>
            </a:r>
            <a:r>
              <a:rPr lang="en-US" altLang="zh-CN" sz="2000" dirty="0" smtClean="0">
                <a:latin typeface="微软雅黑" panose="020B0503020204020204" pitchFamily="34" charset="-122"/>
                <a:ea typeface="微软雅黑" panose="020B0503020204020204" pitchFamily="34" charset="-122"/>
                <a:cs typeface="+mj-cs"/>
              </a:rPr>
              <a:t>C</a:t>
            </a:r>
            <a:r>
              <a:rPr lang="zh-CN" altLang="en-US" sz="2000" dirty="0" smtClean="0">
                <a:latin typeface="微软雅黑" panose="020B0503020204020204" pitchFamily="34" charset="-122"/>
                <a:ea typeface="微软雅黑" panose="020B0503020204020204" pitchFamily="34" charset="-122"/>
                <a:cs typeface="+mj-cs"/>
              </a:rPr>
              <a:t>、</a:t>
            </a:r>
            <a:r>
              <a:rPr lang="en-US" altLang="zh-CN" sz="2000" dirty="0" smtClean="0">
                <a:latin typeface="微软雅黑" panose="020B0503020204020204" pitchFamily="34" charset="-122"/>
                <a:ea typeface="微软雅黑" panose="020B0503020204020204" pitchFamily="34" charset="-122"/>
                <a:cs typeface="+mj-cs"/>
              </a:rPr>
              <a:t>C++</a:t>
            </a:r>
            <a:r>
              <a:rPr lang="zh-CN" altLang="en-US" sz="2000" dirty="0" smtClean="0">
                <a:latin typeface="微软雅黑" panose="020B0503020204020204" pitchFamily="34" charset="-122"/>
                <a:ea typeface="微软雅黑" panose="020B0503020204020204" pitchFamily="34" charset="-122"/>
                <a:cs typeface="+mj-cs"/>
              </a:rPr>
              <a:t>、</a:t>
            </a:r>
            <a:r>
              <a:rPr lang="en-US" altLang="zh-CN" sz="2000" dirty="0" smtClean="0">
                <a:latin typeface="微软雅黑" panose="020B0503020204020204" pitchFamily="34" charset="-122"/>
                <a:ea typeface="微软雅黑" panose="020B0503020204020204" pitchFamily="34" charset="-122"/>
                <a:cs typeface="+mj-cs"/>
              </a:rPr>
              <a:t>Fortran</a:t>
            </a:r>
            <a:r>
              <a:rPr lang="zh-CN" altLang="en-US" sz="2000" dirty="0" smtClean="0">
                <a:latin typeface="微软雅黑" panose="020B0503020204020204" pitchFamily="34" charset="-122"/>
                <a:ea typeface="微软雅黑" panose="020B0503020204020204" pitchFamily="34" charset="-122"/>
                <a:cs typeface="+mj-cs"/>
              </a:rPr>
              <a:t>等语言编写的代码的工具。</a:t>
            </a:r>
            <a:endParaRPr lang="zh-CN" altLang="en-US" sz="2000" dirty="0">
              <a:latin typeface="微软雅黑" panose="020B0503020204020204" pitchFamily="34" charset="-122"/>
              <a:ea typeface="微软雅黑" panose="020B0503020204020204" pitchFamily="34" charset="-122"/>
              <a:cs typeface="+mj-cs"/>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Tree>
    <p:extLst>
      <p:ext uri="{BB962C8B-B14F-4D97-AF65-F5344CB8AC3E}">
        <p14:creationId xmlns:p14="http://schemas.microsoft.com/office/powerpoint/2010/main" val="1460020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1159885" cy="652007"/>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概述</a:t>
            </a:r>
          </a:p>
        </p:txBody>
      </p:sp>
      <p:sp>
        <p:nvSpPr>
          <p:cNvPr id="17" name="圆角矩形 16"/>
          <p:cNvSpPr/>
          <p:nvPr/>
        </p:nvSpPr>
        <p:spPr>
          <a:xfrm>
            <a:off x="3646001" y="2350029"/>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基本概念</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3646001" y="3303217"/>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语言优势</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646001" y="4256405"/>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典型应用</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29348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a:t>
            </a:r>
            <a:r>
              <a:rPr lang="en-US" altLang="zh-CN" sz="3600" b="1" dirty="0" err="1" smtClean="0">
                <a:latin typeface="微软雅黑" panose="020B0503020204020204" pitchFamily="34" charset="-122"/>
                <a:ea typeface="微软雅黑" panose="020B0503020204020204" pitchFamily="34" charset="-122"/>
              </a:rPr>
              <a:t>umpy</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11" name="矩形 10"/>
          <p:cNvSpPr/>
          <p:nvPr/>
        </p:nvSpPr>
        <p:spPr>
          <a:xfrm>
            <a:off x="1080204" y="1952037"/>
            <a:ext cx="10394950" cy="1422954"/>
          </a:xfrm>
          <a:prstGeom prst="rect">
            <a:avLst/>
          </a:prstGeom>
        </p:spPr>
        <p:txBody>
          <a:bodyPr>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创建</a:t>
            </a:r>
            <a:r>
              <a:rPr lang="en-US" altLang="zh-CN" sz="2000" dirty="0" err="1">
                <a:latin typeface="微软雅黑" panose="020B0503020204020204" pitchFamily="34" charset="-122"/>
                <a:ea typeface="微软雅黑" panose="020B0503020204020204" pitchFamily="34" charset="-122"/>
              </a:rPr>
              <a:t>ndarray</a:t>
            </a:r>
            <a:r>
              <a:rPr lang="zh-CN" altLang="en-US" sz="2000" dirty="0">
                <a:latin typeface="微软雅黑" panose="020B0503020204020204" pitchFamily="34" charset="-122"/>
                <a:ea typeface="微软雅黑" panose="020B0503020204020204" pitchFamily="34" charset="-122"/>
              </a:rPr>
              <a:t>：创建数组最简单的办法就是使用</a:t>
            </a:r>
            <a:r>
              <a:rPr lang="en-US" altLang="zh-CN" sz="2000" dirty="0">
                <a:latin typeface="微软雅黑" panose="020B0503020204020204" pitchFamily="34" charset="-122"/>
                <a:ea typeface="微软雅黑" panose="020B0503020204020204" pitchFamily="34" charset="-122"/>
              </a:rPr>
              <a:t>array</a:t>
            </a:r>
            <a:r>
              <a:rPr lang="zh-CN" altLang="en-US" sz="2000" dirty="0">
                <a:latin typeface="微软雅黑" panose="020B0503020204020204" pitchFamily="34" charset="-122"/>
                <a:ea typeface="微软雅黑" panose="020B0503020204020204" pitchFamily="34" charset="-122"/>
              </a:rPr>
              <a:t>函数。它接受一切序列型的对象（包括其他数组），然后产生一个新的含有传入数据</a:t>
            </a:r>
            <a:r>
              <a:rPr lang="zh-CN" altLang="en-US" sz="2000" dirty="0" smtClean="0">
                <a:latin typeface="微软雅黑" panose="020B0503020204020204" pitchFamily="34" charset="-122"/>
                <a:ea typeface="微软雅黑" panose="020B0503020204020204" pitchFamily="34" charset="-122"/>
              </a:rPr>
              <a:t>的</a:t>
            </a:r>
            <a:r>
              <a:rPr lang="en-US" altLang="zh-CN" sz="2000" dirty="0" err="1">
                <a:latin typeface="微软雅黑" panose="020B0503020204020204" pitchFamily="34" charset="-122"/>
                <a:ea typeface="微软雅黑" panose="020B0503020204020204" pitchFamily="34" charset="-122"/>
              </a:rPr>
              <a:t>n</a:t>
            </a:r>
            <a:r>
              <a:rPr lang="en-US" altLang="zh-CN" sz="2000" dirty="0" err="1" smtClean="0">
                <a:latin typeface="微软雅黑" panose="020B0503020204020204" pitchFamily="34" charset="-122"/>
                <a:ea typeface="微软雅黑" panose="020B0503020204020204" pitchFamily="34" charset="-122"/>
              </a:rPr>
              <a:t>umpy</a:t>
            </a:r>
            <a:r>
              <a:rPr lang="zh-CN" altLang="en-US" sz="2000" dirty="0">
                <a:latin typeface="微软雅黑" panose="020B0503020204020204" pitchFamily="34" charset="-122"/>
                <a:ea typeface="微软雅黑" panose="020B0503020204020204" pitchFamily="34" charset="-122"/>
              </a:rPr>
              <a:t>数组。其中，嵌套序列（比如由一组等长列表组成的列表）将会被转换为一个多维数组</a:t>
            </a:r>
            <a:endParaRPr lang="en-US" altLang="zh-CN" sz="2000" dirty="0">
              <a:latin typeface="微软雅黑" panose="020B0503020204020204" pitchFamily="34" charset="-122"/>
              <a:ea typeface="微软雅黑" panose="020B0503020204020204" pitchFamily="34" charset="-122"/>
              <a:cs typeface="+mj-cs"/>
            </a:endParaRPr>
          </a:p>
        </p:txBody>
      </p:sp>
      <p:sp>
        <p:nvSpPr>
          <p:cNvPr id="12" name="矩形 11"/>
          <p:cNvSpPr/>
          <p:nvPr/>
        </p:nvSpPr>
        <p:spPr>
          <a:xfrm>
            <a:off x="1080204" y="3276308"/>
            <a:ext cx="10394950" cy="1477328"/>
          </a:xfrm>
          <a:prstGeom prst="rect">
            <a:avLst/>
          </a:prstGeom>
        </p:spPr>
        <p:txBody>
          <a:bodyPr>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除了</a:t>
            </a:r>
            <a:r>
              <a:rPr lang="en-US" altLang="zh-CN" sz="2000" dirty="0" err="1">
                <a:latin typeface="微软雅黑" panose="020B0503020204020204" pitchFamily="34" charset="-122"/>
                <a:ea typeface="微软雅黑" panose="020B0503020204020204" pitchFamily="34" charset="-122"/>
              </a:rPr>
              <a:t>np.array</a:t>
            </a:r>
            <a:r>
              <a:rPr lang="zh-CN" altLang="en-US" sz="2000" dirty="0">
                <a:latin typeface="微软雅黑" panose="020B0503020204020204" pitchFamily="34" charset="-122"/>
                <a:ea typeface="微软雅黑" panose="020B0503020204020204" pitchFamily="34" charset="-122"/>
              </a:rPr>
              <a:t>之外，还有一些函数也可以新建</a:t>
            </a:r>
            <a:r>
              <a:rPr lang="zh-CN" altLang="en-US" sz="2000" dirty="0" smtClean="0">
                <a:latin typeface="微软雅黑" panose="020B0503020204020204" pitchFamily="34" charset="-122"/>
                <a:ea typeface="微软雅黑" panose="020B0503020204020204" pitchFamily="34" charset="-122"/>
              </a:rPr>
              <a:t>数组：</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defRPr/>
            </a:pPr>
            <a:r>
              <a:rPr lang="en-US" altLang="zh-CN" sz="2000" dirty="0">
                <a:latin typeface="微软雅黑" panose="020B0503020204020204" pitchFamily="34" charset="-122"/>
                <a:ea typeface="微软雅黑" panose="020B0503020204020204" pitchFamily="34" charset="-122"/>
              </a:rPr>
              <a:t>zeros</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ones</a:t>
            </a:r>
            <a:r>
              <a:rPr lang="zh-CN" altLang="en-US" sz="2000" dirty="0">
                <a:latin typeface="微软雅黑" panose="020B0503020204020204" pitchFamily="34" charset="-122"/>
                <a:ea typeface="微软雅黑" panose="020B0503020204020204" pitchFamily="34" charset="-122"/>
              </a:rPr>
              <a:t>分别可以创建指定长度或者形状的全</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或全</a:t>
            </a:r>
            <a:r>
              <a:rPr lang="en-US" altLang="zh-CN" sz="2000" dirty="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数组</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defRPr/>
            </a:pPr>
            <a:r>
              <a:rPr lang="en-US" altLang="zh-CN" sz="2000" dirty="0">
                <a:latin typeface="微软雅黑" panose="020B0503020204020204" pitchFamily="34" charset="-122"/>
                <a:ea typeface="微软雅黑" panose="020B0503020204020204" pitchFamily="34" charset="-122"/>
              </a:rPr>
              <a:t>Empty</a:t>
            </a:r>
            <a:r>
              <a:rPr lang="zh-CN" altLang="en-US" sz="2000" dirty="0">
                <a:latin typeface="微软雅黑" panose="020B0503020204020204" pitchFamily="34" charset="-122"/>
                <a:ea typeface="微软雅黑" panose="020B0503020204020204" pitchFamily="34" charset="-122"/>
              </a:rPr>
              <a:t>可以创建一个没有任何具体值的</a:t>
            </a:r>
            <a:r>
              <a:rPr lang="zh-CN" altLang="en-US" sz="2000" dirty="0" smtClean="0">
                <a:latin typeface="微软雅黑" panose="020B0503020204020204" pitchFamily="34" charset="-122"/>
                <a:ea typeface="微软雅黑" panose="020B0503020204020204" pitchFamily="34" charset="-122"/>
              </a:rPr>
              <a:t>数组</a:t>
            </a:r>
            <a:endParaRPr lang="en-US" altLang="zh-CN" sz="2000" dirty="0" smtClean="0">
              <a:latin typeface="微软雅黑" panose="020B0503020204020204" pitchFamily="34" charset="-122"/>
              <a:ea typeface="微软雅黑" panose="020B0503020204020204" pitchFamily="34" charset="-122"/>
            </a:endParaRPr>
          </a:p>
        </p:txBody>
      </p:sp>
      <p:sp>
        <p:nvSpPr>
          <p:cNvPr id="13" name="Rectangle 2"/>
          <p:cNvSpPr>
            <a:spLocks noChangeArrowheads="1"/>
          </p:cNvSpPr>
          <p:nvPr/>
        </p:nvSpPr>
        <p:spPr bwMode="auto">
          <a:xfrm>
            <a:off x="1237392" y="4764729"/>
            <a:ext cx="5289739" cy="171996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pt-BR" altLang="zh-CN" sz="2000" noProof="1">
                <a:solidFill>
                  <a:srgbClr val="C678DD"/>
                </a:solidFill>
                <a:latin typeface="Arial Unicode MS"/>
                <a:ea typeface="Menlo"/>
              </a:rPr>
              <a:t>&gt;&gt;&gt; import numpy as </a:t>
            </a:r>
            <a:r>
              <a:rPr lang="pt-BR" altLang="zh-CN" sz="2000" noProof="1" smtClean="0">
                <a:solidFill>
                  <a:srgbClr val="C678DD"/>
                </a:solidFill>
                <a:latin typeface="Arial Unicode MS"/>
                <a:ea typeface="Menlo"/>
              </a:rPr>
              <a:t>np</a:t>
            </a:r>
            <a:endParaRPr lang="pt-BR" altLang="zh-CN" sz="2000" noProof="1">
              <a:solidFill>
                <a:srgbClr val="C678DD"/>
              </a:solidFill>
              <a:latin typeface="Arial Unicode MS"/>
              <a:ea typeface="Menlo"/>
            </a:endParaRPr>
          </a:p>
          <a:p>
            <a:pPr eaLnBrk="0" fontAlgn="ctr" hangingPunct="0">
              <a:spcBef>
                <a:spcPct val="0"/>
              </a:spcBef>
              <a:spcAft>
                <a:spcPct val="0"/>
              </a:spcAft>
            </a:pPr>
            <a:r>
              <a:rPr lang="pt-BR" altLang="zh-CN" sz="2000" noProof="1">
                <a:solidFill>
                  <a:srgbClr val="C678DD"/>
                </a:solidFill>
                <a:latin typeface="Arial Unicode MS"/>
                <a:ea typeface="Menlo"/>
              </a:rPr>
              <a:t>&gt;&gt;&gt; a = [1, 2, 3, 4]   # </a:t>
            </a:r>
            <a:r>
              <a:rPr lang="zh-CN" altLang="en-US" sz="2000" noProof="1">
                <a:solidFill>
                  <a:srgbClr val="C678DD"/>
                </a:solidFill>
                <a:latin typeface="Arial Unicode MS"/>
                <a:ea typeface="Menlo"/>
              </a:rPr>
              <a:t>创建简单的列表</a:t>
            </a:r>
          </a:p>
          <a:p>
            <a:pPr eaLnBrk="0" fontAlgn="ctr" hangingPunct="0">
              <a:spcBef>
                <a:spcPct val="0"/>
              </a:spcBef>
              <a:spcAft>
                <a:spcPct val="0"/>
              </a:spcAft>
            </a:pPr>
            <a:r>
              <a:rPr lang="en-US" altLang="zh-CN" sz="2000" noProof="1">
                <a:solidFill>
                  <a:srgbClr val="C678DD"/>
                </a:solidFill>
                <a:latin typeface="Arial Unicode MS"/>
                <a:ea typeface="Menlo"/>
              </a:rPr>
              <a:t>&gt;&gt;&gt; </a:t>
            </a:r>
            <a:r>
              <a:rPr lang="pt-BR" altLang="zh-CN" sz="2000" noProof="1">
                <a:solidFill>
                  <a:srgbClr val="C678DD"/>
                </a:solidFill>
                <a:latin typeface="Arial Unicode MS"/>
                <a:ea typeface="Menlo"/>
              </a:rPr>
              <a:t>b = np.array(a)    # </a:t>
            </a:r>
            <a:r>
              <a:rPr lang="zh-CN" altLang="en-US" sz="2000" noProof="1">
                <a:solidFill>
                  <a:srgbClr val="C678DD"/>
                </a:solidFill>
                <a:latin typeface="Arial Unicode MS"/>
                <a:ea typeface="Menlo"/>
              </a:rPr>
              <a:t>将列表转换为数组</a:t>
            </a:r>
          </a:p>
          <a:p>
            <a:pPr eaLnBrk="0" fontAlgn="ctr" hangingPunct="0">
              <a:spcBef>
                <a:spcPct val="0"/>
              </a:spcBef>
              <a:spcAft>
                <a:spcPct val="0"/>
              </a:spcAft>
            </a:pPr>
            <a:r>
              <a:rPr lang="en-US" altLang="zh-CN" sz="2000" noProof="1">
                <a:solidFill>
                  <a:srgbClr val="C678DD"/>
                </a:solidFill>
                <a:latin typeface="Arial Unicode MS"/>
                <a:ea typeface="Menlo"/>
              </a:rPr>
              <a:t>&gt;&gt;&gt; </a:t>
            </a:r>
            <a:r>
              <a:rPr lang="pt-BR" altLang="zh-CN" sz="2000" noProof="1">
                <a:solidFill>
                  <a:srgbClr val="C678DD"/>
                </a:solidFill>
                <a:latin typeface="Arial Unicode MS"/>
                <a:ea typeface="Menlo"/>
              </a:rPr>
              <a:t>b</a:t>
            </a:r>
          </a:p>
          <a:p>
            <a:pPr eaLnBrk="0" fontAlgn="ctr" hangingPunct="0">
              <a:spcBef>
                <a:spcPct val="0"/>
              </a:spcBef>
              <a:spcAft>
                <a:spcPct val="0"/>
              </a:spcAft>
            </a:pPr>
            <a:r>
              <a:rPr lang="pt-BR" altLang="zh-CN" sz="2000" noProof="1">
                <a:solidFill>
                  <a:srgbClr val="C678DD"/>
                </a:solidFill>
                <a:latin typeface="Arial Unicode MS"/>
                <a:ea typeface="Menlo"/>
              </a:rPr>
              <a:t>array([1, 2, 3, 4])</a:t>
            </a:r>
            <a:endParaRPr lang="en-US" altLang="zh-CN" sz="2000" noProof="1">
              <a:solidFill>
                <a:srgbClr val="C678DD"/>
              </a:solidFill>
              <a:latin typeface="Arial Unicode MS"/>
              <a:ea typeface="Menlo"/>
            </a:endParaRPr>
          </a:p>
        </p:txBody>
      </p:sp>
      <p:sp>
        <p:nvSpPr>
          <p:cNvPr id="14" name="Rectangle 2"/>
          <p:cNvSpPr>
            <a:spLocks noChangeArrowheads="1"/>
          </p:cNvSpPr>
          <p:nvPr/>
        </p:nvSpPr>
        <p:spPr bwMode="auto">
          <a:xfrm>
            <a:off x="6843744" y="4761435"/>
            <a:ext cx="4514822" cy="79663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pt-BR" altLang="zh-CN" sz="2000" noProof="1" smtClean="0">
                <a:solidFill>
                  <a:srgbClr val="C678DD"/>
                </a:solidFill>
                <a:latin typeface="Arial Unicode MS"/>
                <a:ea typeface="Menlo"/>
              </a:rPr>
              <a:t># </a:t>
            </a:r>
            <a:r>
              <a:rPr lang="zh-CN" altLang="en-US" sz="2000" dirty="0" smtClean="0">
                <a:solidFill>
                  <a:srgbClr val="C678DD"/>
                </a:solidFill>
                <a:latin typeface="Arial Unicode MS"/>
                <a:ea typeface="Menlo"/>
              </a:rPr>
              <a:t>创建</a:t>
            </a:r>
            <a:r>
              <a:rPr lang="en-US" altLang="zh-CN" sz="2000" dirty="0">
                <a:solidFill>
                  <a:srgbClr val="C678DD"/>
                </a:solidFill>
                <a:latin typeface="Arial Unicode MS"/>
                <a:ea typeface="Menlo"/>
              </a:rPr>
              <a:t>10</a:t>
            </a:r>
            <a:r>
              <a:rPr lang="zh-CN" altLang="en-US" sz="2000" dirty="0">
                <a:solidFill>
                  <a:srgbClr val="C678DD"/>
                </a:solidFill>
                <a:latin typeface="Arial Unicode MS"/>
                <a:ea typeface="Menlo"/>
              </a:rPr>
              <a:t>行</a:t>
            </a:r>
            <a:r>
              <a:rPr lang="en-US" altLang="zh-CN" sz="2000" dirty="0">
                <a:solidFill>
                  <a:srgbClr val="C678DD"/>
                </a:solidFill>
                <a:latin typeface="Arial Unicode MS"/>
                <a:ea typeface="Menlo"/>
              </a:rPr>
              <a:t>10</a:t>
            </a:r>
            <a:r>
              <a:rPr lang="zh-CN" altLang="en-US" sz="2000" dirty="0">
                <a:solidFill>
                  <a:srgbClr val="C678DD"/>
                </a:solidFill>
                <a:latin typeface="Arial Unicode MS"/>
                <a:ea typeface="Menlo"/>
              </a:rPr>
              <a:t>列的数值为浮点</a:t>
            </a:r>
            <a:r>
              <a:rPr lang="en-US" altLang="zh-CN" sz="2000" dirty="0">
                <a:solidFill>
                  <a:srgbClr val="C678DD"/>
                </a:solidFill>
                <a:latin typeface="Arial Unicode MS"/>
                <a:ea typeface="Menlo"/>
              </a:rPr>
              <a:t>0</a:t>
            </a:r>
            <a:r>
              <a:rPr lang="zh-CN" altLang="en-US" sz="2000" dirty="0">
                <a:solidFill>
                  <a:srgbClr val="C678DD"/>
                </a:solidFill>
                <a:latin typeface="Arial Unicode MS"/>
                <a:ea typeface="Menlo"/>
              </a:rPr>
              <a:t>的</a:t>
            </a:r>
            <a:r>
              <a:rPr lang="zh-CN" altLang="en-US" sz="2000" dirty="0" smtClean="0">
                <a:solidFill>
                  <a:srgbClr val="C678DD"/>
                </a:solidFill>
                <a:latin typeface="Arial Unicode MS"/>
                <a:ea typeface="Menlo"/>
              </a:rPr>
              <a:t>矩阵</a:t>
            </a:r>
            <a:endParaRPr lang="pt-BR"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smtClean="0">
                <a:solidFill>
                  <a:srgbClr val="C678DD"/>
                </a:solidFill>
                <a:latin typeface="Arial Unicode MS"/>
                <a:ea typeface="Menlo"/>
              </a:rPr>
              <a:t>array_zero = np.zeros([10,10])</a:t>
            </a:r>
            <a:endParaRPr lang="en-US" altLang="zh-CN" sz="2000" noProof="1">
              <a:solidFill>
                <a:srgbClr val="C678DD"/>
              </a:solidFill>
              <a:latin typeface="Arial Unicode MS"/>
              <a:ea typeface="Menlo"/>
            </a:endParaRPr>
          </a:p>
        </p:txBody>
      </p:sp>
      <p:sp>
        <p:nvSpPr>
          <p:cNvPr id="15" name="Rectangle 2"/>
          <p:cNvSpPr>
            <a:spLocks noChangeArrowheads="1"/>
          </p:cNvSpPr>
          <p:nvPr/>
        </p:nvSpPr>
        <p:spPr bwMode="auto">
          <a:xfrm>
            <a:off x="6843744" y="5701945"/>
            <a:ext cx="4514822" cy="79663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pt-BR" altLang="zh-CN" sz="2000" noProof="1" smtClean="0">
                <a:solidFill>
                  <a:srgbClr val="C678DD"/>
                </a:solidFill>
                <a:latin typeface="Arial Unicode MS"/>
                <a:ea typeface="Menlo"/>
              </a:rPr>
              <a:t># </a:t>
            </a:r>
            <a:r>
              <a:rPr lang="zh-CN" altLang="en-US" sz="2000" dirty="0" smtClean="0">
                <a:solidFill>
                  <a:srgbClr val="C678DD"/>
                </a:solidFill>
                <a:latin typeface="Arial Unicode MS"/>
                <a:ea typeface="Menlo"/>
              </a:rPr>
              <a:t>创建</a:t>
            </a:r>
            <a:r>
              <a:rPr lang="en-US" altLang="zh-CN" sz="2000" dirty="0">
                <a:solidFill>
                  <a:srgbClr val="C678DD"/>
                </a:solidFill>
                <a:latin typeface="Arial Unicode MS"/>
                <a:ea typeface="Menlo"/>
              </a:rPr>
              <a:t>10</a:t>
            </a:r>
            <a:r>
              <a:rPr lang="zh-CN" altLang="en-US" sz="2000" dirty="0">
                <a:solidFill>
                  <a:srgbClr val="C678DD"/>
                </a:solidFill>
                <a:latin typeface="Arial Unicode MS"/>
                <a:ea typeface="Menlo"/>
              </a:rPr>
              <a:t>行</a:t>
            </a:r>
            <a:r>
              <a:rPr lang="en-US" altLang="zh-CN" sz="2000" dirty="0">
                <a:solidFill>
                  <a:srgbClr val="C678DD"/>
                </a:solidFill>
                <a:latin typeface="Arial Unicode MS"/>
                <a:ea typeface="Menlo"/>
              </a:rPr>
              <a:t>10</a:t>
            </a:r>
            <a:r>
              <a:rPr lang="zh-CN" altLang="en-US" sz="2000" dirty="0">
                <a:solidFill>
                  <a:srgbClr val="C678DD"/>
                </a:solidFill>
                <a:latin typeface="Arial Unicode MS"/>
                <a:ea typeface="Menlo"/>
              </a:rPr>
              <a:t>列的数值为</a:t>
            </a:r>
            <a:r>
              <a:rPr lang="zh-CN" altLang="en-US" sz="2000" dirty="0" smtClean="0">
                <a:solidFill>
                  <a:srgbClr val="C678DD"/>
                </a:solidFill>
                <a:latin typeface="Arial Unicode MS"/>
                <a:ea typeface="Menlo"/>
              </a:rPr>
              <a:t>浮点</a:t>
            </a:r>
            <a:r>
              <a:rPr lang="en-US" altLang="zh-CN" sz="2000" dirty="0" smtClean="0">
                <a:solidFill>
                  <a:srgbClr val="C678DD"/>
                </a:solidFill>
                <a:latin typeface="Arial Unicode MS"/>
                <a:ea typeface="Menlo"/>
              </a:rPr>
              <a:t>1</a:t>
            </a:r>
            <a:r>
              <a:rPr lang="zh-CN" altLang="en-US" sz="2000" dirty="0" smtClean="0">
                <a:solidFill>
                  <a:srgbClr val="C678DD"/>
                </a:solidFill>
                <a:latin typeface="Arial Unicode MS"/>
                <a:ea typeface="Menlo"/>
              </a:rPr>
              <a:t>的矩阵</a:t>
            </a:r>
            <a:endParaRPr lang="pt-BR"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smtClean="0">
                <a:solidFill>
                  <a:srgbClr val="C678DD"/>
                </a:solidFill>
                <a:latin typeface="Arial Unicode MS"/>
                <a:ea typeface="Menlo"/>
              </a:rPr>
              <a:t>array_one = np.ones([10,10])</a:t>
            </a:r>
            <a:endParaRPr lang="en-US" altLang="zh-CN" sz="2000" noProof="1">
              <a:solidFill>
                <a:srgbClr val="C678DD"/>
              </a:solidFill>
              <a:latin typeface="Arial Unicode MS"/>
              <a:ea typeface="Menlo"/>
            </a:endParaRPr>
          </a:p>
        </p:txBody>
      </p:sp>
      <p:sp>
        <p:nvSpPr>
          <p:cNvPr id="19" name="矩形 18"/>
          <p:cNvSpPr/>
          <p:nvPr/>
        </p:nvSpPr>
        <p:spPr>
          <a:xfrm>
            <a:off x="1104389" y="1287149"/>
            <a:ext cx="2677381"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ndarray</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636" y="1507566"/>
            <a:ext cx="314379" cy="307179"/>
          </a:xfrm>
          <a:prstGeom prst="rect">
            <a:avLst/>
          </a:prstGeom>
        </p:spPr>
      </p:pic>
    </p:spTree>
    <p:extLst>
      <p:ext uri="{BB962C8B-B14F-4D97-AF65-F5344CB8AC3E}">
        <p14:creationId xmlns:p14="http://schemas.microsoft.com/office/powerpoint/2010/main" val="30462800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a:t>
            </a:r>
            <a:r>
              <a:rPr lang="en-US" altLang="zh-CN" sz="3600" b="1" dirty="0" err="1" smtClean="0">
                <a:latin typeface="微软雅黑" panose="020B0503020204020204" pitchFamily="34" charset="-122"/>
                <a:ea typeface="微软雅黑" panose="020B0503020204020204" pitchFamily="34" charset="-122"/>
              </a:rPr>
              <a:t>umpy</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104389" y="1287149"/>
            <a:ext cx="2677381"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ndarray</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636" y="1507566"/>
            <a:ext cx="314379" cy="307179"/>
          </a:xfrm>
          <a:prstGeom prst="rect">
            <a:avLst/>
          </a:prstGeom>
        </p:spPr>
      </p:pic>
      <p:sp>
        <p:nvSpPr>
          <p:cNvPr id="11" name="矩形 10"/>
          <p:cNvSpPr/>
          <p:nvPr/>
        </p:nvSpPr>
        <p:spPr>
          <a:xfrm>
            <a:off x="923015" y="1868911"/>
            <a:ext cx="10394950" cy="3785652"/>
          </a:xfrm>
          <a:prstGeom prst="rect">
            <a:avLst/>
          </a:prstGeom>
        </p:spPr>
        <p:txBody>
          <a:bodyPr>
            <a:spAutoFit/>
          </a:bodyPr>
          <a:lstStyle/>
          <a:p>
            <a:pPr marL="285750" indent="-285750">
              <a:lnSpc>
                <a:spcPct val="150000"/>
              </a:lnSpc>
              <a:buFont typeface="Wingdings" panose="05000000000000000000" charset="0"/>
              <a:buChar char="u"/>
              <a:defRPr/>
            </a:pPr>
            <a:r>
              <a:rPr lang="zh-CN" altLang="en-US" sz="2000" dirty="0" smtClean="0">
                <a:latin typeface="微软雅黑" panose="020B0503020204020204" pitchFamily="34" charset="-122"/>
                <a:ea typeface="微软雅黑" panose="020B0503020204020204" pitchFamily="34" charset="-122"/>
              </a:rPr>
              <a:t>创建随机数组</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cs typeface="+mj-cs"/>
              </a:rPr>
              <a:t>均匀分布</a:t>
            </a:r>
            <a:endParaRPr lang="en-US" altLang="zh-CN" sz="2000" dirty="0" smtClean="0">
              <a:latin typeface="微软雅黑" panose="020B0503020204020204" pitchFamily="34" charset="-122"/>
              <a:ea typeface="微软雅黑" panose="020B0503020204020204" pitchFamily="34" charset="-122"/>
              <a:cs typeface="+mj-cs"/>
            </a:endParaRPr>
          </a:p>
          <a:p>
            <a:pPr marL="1257300" lvl="2" indent="-342900">
              <a:lnSpc>
                <a:spcPct val="150000"/>
              </a:lnSpc>
              <a:buFont typeface="Wingdings" panose="05000000000000000000" pitchFamily="2" charset="2"/>
              <a:buChar char="ü"/>
              <a:defRPr/>
            </a:pPr>
            <a:r>
              <a:rPr lang="en-US" altLang="zh-CN" sz="2000" dirty="0" err="1">
                <a:latin typeface="微软雅黑" panose="020B0503020204020204" pitchFamily="34" charset="-122"/>
                <a:ea typeface="微软雅黑" panose="020B0503020204020204" pitchFamily="34" charset="-122"/>
                <a:cs typeface="+mj-cs"/>
              </a:rPr>
              <a:t>n</a:t>
            </a:r>
            <a:r>
              <a:rPr lang="en-US" altLang="zh-CN" sz="2000" dirty="0" err="1" smtClean="0">
                <a:latin typeface="微软雅黑" panose="020B0503020204020204" pitchFamily="34" charset="-122"/>
                <a:ea typeface="微软雅黑" panose="020B0503020204020204" pitchFamily="34" charset="-122"/>
                <a:cs typeface="+mj-cs"/>
              </a:rPr>
              <a:t>p.random.rand</a:t>
            </a:r>
            <a:r>
              <a:rPr lang="en-US" altLang="zh-CN" sz="2000" dirty="0" smtClean="0">
                <a:latin typeface="微软雅黑" panose="020B0503020204020204" pitchFamily="34" charset="-122"/>
                <a:ea typeface="微软雅黑" panose="020B0503020204020204" pitchFamily="34" charset="-122"/>
                <a:cs typeface="+mj-cs"/>
              </a:rPr>
              <a:t>(10, 10)    </a:t>
            </a:r>
            <a:r>
              <a:rPr lang="zh-CN" altLang="en-US" sz="2000" dirty="0" smtClean="0">
                <a:latin typeface="微软雅黑" panose="020B0503020204020204" pitchFamily="34" charset="-122"/>
                <a:ea typeface="微软雅黑" panose="020B0503020204020204" pitchFamily="34" charset="-122"/>
              </a:rPr>
              <a:t>创建</a:t>
            </a:r>
            <a:r>
              <a:rPr lang="zh-CN" altLang="en-US" sz="2000" dirty="0">
                <a:latin typeface="微软雅黑" panose="020B0503020204020204" pitchFamily="34" charset="-122"/>
                <a:ea typeface="微软雅黑" panose="020B0503020204020204" pitchFamily="34" charset="-122"/>
              </a:rPr>
              <a:t>指定形状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示例为</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行</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列</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的数组</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范围在</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至</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之间</a:t>
            </a:r>
            <a:r>
              <a:rPr lang="en-US" altLang="zh-CN" sz="2000" dirty="0" smtClean="0">
                <a:latin typeface="微软雅黑" panose="020B0503020204020204" pitchFamily="34" charset="-122"/>
                <a:ea typeface="微软雅黑" panose="020B0503020204020204" pitchFamily="34" charset="-122"/>
              </a:rPr>
              <a:t>)</a:t>
            </a:r>
          </a:p>
          <a:p>
            <a:pPr marL="1257300" lvl="2" indent="-342900">
              <a:lnSpc>
                <a:spcPct val="150000"/>
              </a:lnSpc>
              <a:buFont typeface="Wingdings" panose="05000000000000000000" pitchFamily="2" charset="2"/>
              <a:buChar char="ü"/>
              <a:defRPr/>
            </a:pPr>
            <a:r>
              <a:rPr lang="en-US" altLang="zh-CN" sz="2000" dirty="0" err="1">
                <a:latin typeface="微软雅黑" panose="020B0503020204020204" pitchFamily="34" charset="-122"/>
                <a:ea typeface="微软雅黑" panose="020B0503020204020204" pitchFamily="34" charset="-122"/>
                <a:cs typeface="+mj-cs"/>
              </a:rPr>
              <a:t>np.random.uniform</a:t>
            </a:r>
            <a:r>
              <a:rPr lang="en-US" altLang="zh-CN" sz="2000" dirty="0">
                <a:latin typeface="微软雅黑" panose="020B0503020204020204" pitchFamily="34" charset="-122"/>
                <a:ea typeface="微软雅黑" panose="020B0503020204020204" pitchFamily="34" charset="-122"/>
                <a:cs typeface="+mj-cs"/>
              </a:rPr>
              <a:t>(0, 100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创建指定范围内的一</a:t>
            </a:r>
            <a:r>
              <a:rPr lang="zh-CN" altLang="en-US" sz="2000" dirty="0" smtClean="0">
                <a:latin typeface="微软雅黑" panose="020B0503020204020204" pitchFamily="34" charset="-122"/>
                <a:ea typeface="微软雅黑" panose="020B0503020204020204" pitchFamily="34" charset="-122"/>
              </a:rPr>
              <a:t>个数</a:t>
            </a:r>
            <a:endParaRPr lang="en-US" altLang="zh-CN" sz="2000" dirty="0" smtClean="0">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ü"/>
              <a:defRPr/>
            </a:pPr>
            <a:r>
              <a:rPr lang="en-US" altLang="zh-CN" sz="2000" dirty="0" err="1">
                <a:latin typeface="微软雅黑" panose="020B0503020204020204" pitchFamily="34" charset="-122"/>
                <a:ea typeface="微软雅黑" panose="020B0503020204020204" pitchFamily="34" charset="-122"/>
                <a:cs typeface="+mj-cs"/>
              </a:rPr>
              <a:t>np.random.randint</a:t>
            </a:r>
            <a:r>
              <a:rPr lang="en-US" altLang="zh-CN" sz="2000" dirty="0">
                <a:latin typeface="微软雅黑" panose="020B0503020204020204" pitchFamily="34" charset="-122"/>
                <a:ea typeface="微软雅黑" panose="020B0503020204020204" pitchFamily="34" charset="-122"/>
                <a:cs typeface="+mj-cs"/>
              </a:rPr>
              <a:t>(0, 100)    </a:t>
            </a:r>
            <a:r>
              <a:rPr lang="zh-CN" altLang="en-US" sz="2000" dirty="0">
                <a:latin typeface="微软雅黑" panose="020B0503020204020204" pitchFamily="34" charset="-122"/>
                <a:ea typeface="微软雅黑" panose="020B0503020204020204" pitchFamily="34" charset="-122"/>
              </a:rPr>
              <a:t>创建指定范围内的一个</a:t>
            </a:r>
            <a:r>
              <a:rPr lang="zh-CN" altLang="en-US" sz="2000" dirty="0" smtClean="0">
                <a:latin typeface="微软雅黑" panose="020B0503020204020204" pitchFamily="34" charset="-122"/>
                <a:ea typeface="微软雅黑" panose="020B0503020204020204" pitchFamily="34" charset="-122"/>
              </a:rPr>
              <a:t>整数</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rPr>
              <a:t>正态分布</a:t>
            </a:r>
            <a:endParaRPr lang="en-US" altLang="zh-CN" sz="2000" dirty="0" smtClean="0">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ü"/>
              <a:defRPr/>
            </a:pPr>
            <a:r>
              <a:rPr lang="en-US" altLang="zh-CN" sz="2000" dirty="0" err="1">
                <a:latin typeface="微软雅黑" panose="020B0503020204020204" pitchFamily="34" charset="-122"/>
                <a:ea typeface="微软雅黑" panose="020B0503020204020204" pitchFamily="34" charset="-122"/>
                <a:cs typeface="+mj-cs"/>
              </a:rPr>
              <a:t>np.random.normal</a:t>
            </a:r>
            <a:r>
              <a:rPr lang="en-US" altLang="zh-CN" sz="2000" dirty="0">
                <a:latin typeface="微软雅黑" panose="020B0503020204020204" pitchFamily="34" charset="-122"/>
                <a:ea typeface="微软雅黑" panose="020B0503020204020204" pitchFamily="34" charset="-122"/>
                <a:cs typeface="+mj-cs"/>
              </a:rPr>
              <a:t>(1.75, 0.1, (2, 3))     </a:t>
            </a:r>
            <a:r>
              <a:rPr lang="zh-CN" altLang="en-US" sz="2000" dirty="0">
                <a:latin typeface="微软雅黑" panose="020B0503020204020204" pitchFamily="34" charset="-122"/>
                <a:ea typeface="微软雅黑" panose="020B0503020204020204" pitchFamily="34" charset="-122"/>
              </a:rPr>
              <a:t>给定均值</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标准差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维度的</a:t>
            </a:r>
            <a:r>
              <a:rPr lang="zh-CN" altLang="en-US" sz="2000" dirty="0" smtClean="0">
                <a:latin typeface="微软雅黑" panose="020B0503020204020204" pitchFamily="34" charset="-122"/>
                <a:ea typeface="微软雅黑" panose="020B0503020204020204" pitchFamily="34" charset="-122"/>
              </a:rPr>
              <a:t>正态分布</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61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a:t>
            </a:r>
            <a:r>
              <a:rPr lang="en-US" altLang="zh-CN" sz="3600" b="1" dirty="0" err="1" smtClean="0">
                <a:latin typeface="微软雅黑" panose="020B0503020204020204" pitchFamily="34" charset="-122"/>
                <a:ea typeface="微软雅黑" panose="020B0503020204020204" pitchFamily="34" charset="-122"/>
              </a:rPr>
              <a:t>umpy</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2677381"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ndarray</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952037"/>
            <a:ext cx="10394950" cy="499624"/>
          </a:xfrm>
          <a:prstGeom prst="rect">
            <a:avLst/>
          </a:prstGeom>
        </p:spPr>
        <p:txBody>
          <a:bodyPr>
            <a:spAutoFit/>
          </a:bodyPr>
          <a:lstStyle/>
          <a:p>
            <a:pPr marL="285750" indent="-285750">
              <a:lnSpc>
                <a:spcPct val="150000"/>
              </a:lnSpc>
              <a:buFont typeface="Wingdings" panose="05000000000000000000" charset="0"/>
              <a:buChar char="u"/>
              <a:defRPr/>
            </a:pPr>
            <a:r>
              <a:rPr lang="zh-CN" altLang="en-US" sz="2000" dirty="0" smtClean="0">
                <a:latin typeface="微软雅黑" panose="020B0503020204020204" pitchFamily="34" charset="-122"/>
                <a:ea typeface="微软雅黑" panose="020B0503020204020204" pitchFamily="34" charset="-122"/>
                <a:cs typeface="+mj-cs"/>
              </a:rPr>
              <a:t>查看数组属性的用法</a:t>
            </a:r>
            <a:endParaRPr lang="en-US" altLang="zh-CN" sz="2000" dirty="0">
              <a:latin typeface="微软雅黑" panose="020B0503020204020204" pitchFamily="34" charset="-122"/>
              <a:ea typeface="微软雅黑" panose="020B0503020204020204" pitchFamily="34" charset="-122"/>
              <a:cs typeface="+mj-cs"/>
            </a:endParaRPr>
          </a:p>
        </p:txBody>
      </p:sp>
      <p:graphicFrame>
        <p:nvGraphicFramePr>
          <p:cNvPr id="6" name="表格 5"/>
          <p:cNvGraphicFramePr>
            <a:graphicFrameLocks noGrp="1"/>
          </p:cNvGraphicFramePr>
          <p:nvPr>
            <p:extLst>
              <p:ext uri="{D42A27DB-BD31-4B8C-83A1-F6EECF244321}">
                <p14:modId xmlns:p14="http://schemas.microsoft.com/office/powerpoint/2010/main" val="1757160980"/>
              </p:ext>
            </p:extLst>
          </p:nvPr>
        </p:nvGraphicFramePr>
        <p:xfrm>
          <a:off x="3109002" y="2831902"/>
          <a:ext cx="5149175" cy="1981200"/>
        </p:xfrm>
        <a:graphic>
          <a:graphicData uri="http://schemas.openxmlformats.org/drawingml/2006/table">
            <a:tbl>
              <a:tblPr firstRow="1" bandRow="1">
                <a:tableStyleId>{5C22544A-7EE6-4342-B048-85BDC9FD1C3A}</a:tableStyleId>
              </a:tblPr>
              <a:tblGrid>
                <a:gridCol w="2091648">
                  <a:extLst>
                    <a:ext uri="{9D8B030D-6E8A-4147-A177-3AD203B41FA5}">
                      <a16:colId xmlns:a16="http://schemas.microsoft.com/office/drawing/2014/main" xmlns="" val="1111937899"/>
                    </a:ext>
                  </a:extLst>
                </a:gridCol>
                <a:gridCol w="3057527">
                  <a:extLst>
                    <a:ext uri="{9D8B030D-6E8A-4147-A177-3AD203B41FA5}">
                      <a16:colId xmlns:a16="http://schemas.microsoft.com/office/drawing/2014/main" xmlns="" val="331544585"/>
                    </a:ext>
                  </a:extLst>
                </a:gridCol>
              </a:tblGrid>
              <a:tr h="370840">
                <a:tc>
                  <a:txBody>
                    <a:bodyPr/>
                    <a:lstStyle/>
                    <a:p>
                      <a:pPr algn="ctr"/>
                      <a:r>
                        <a:rPr lang="zh-CN" altLang="en-US" sz="2000" dirty="0" smtClean="0">
                          <a:latin typeface="微软雅黑" panose="020B0503020204020204" pitchFamily="34" charset="-122"/>
                          <a:ea typeface="微软雅黑" panose="020B0503020204020204" pitchFamily="34" charset="-122"/>
                        </a:rPr>
                        <a:t>用法</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说明</a:t>
                      </a:r>
                      <a:endParaRPr lang="zh-CN" altLang="en-US" sz="2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14633409"/>
                  </a:ext>
                </a:extLst>
              </a:tr>
              <a:tr h="370840">
                <a:tc>
                  <a:txBody>
                    <a:bodyPr/>
                    <a:lstStyle/>
                    <a:p>
                      <a:pPr algn="ctr"/>
                      <a:r>
                        <a:rPr lang="en-US" altLang="zh-CN" sz="2000" dirty="0" err="1" smtClean="0">
                          <a:solidFill>
                            <a:srgbClr val="FF0000"/>
                          </a:solidFill>
                          <a:latin typeface="微软雅黑" panose="020B0503020204020204" pitchFamily="34" charset="-122"/>
                          <a:ea typeface="微软雅黑" panose="020B0503020204020204" pitchFamily="34" charset="-122"/>
                        </a:rPr>
                        <a:t>b.size</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数组元素个数</a:t>
                      </a:r>
                      <a:endParaRPr lang="zh-CN" altLang="en-US" sz="2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961729370"/>
                  </a:ext>
                </a:extLst>
              </a:tr>
              <a:tr h="370840">
                <a:tc>
                  <a:txBody>
                    <a:bodyPr/>
                    <a:lstStyle/>
                    <a:p>
                      <a:pPr algn="ctr"/>
                      <a:r>
                        <a:rPr lang="en-US" altLang="zh-CN" sz="2000" dirty="0" err="1" smtClean="0">
                          <a:solidFill>
                            <a:srgbClr val="FF0000"/>
                          </a:solidFill>
                          <a:latin typeface="微软雅黑" panose="020B0503020204020204" pitchFamily="34" charset="-122"/>
                          <a:ea typeface="微软雅黑" panose="020B0503020204020204" pitchFamily="34" charset="-122"/>
                        </a:rPr>
                        <a:t>b.Shape</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数组形状</a:t>
                      </a:r>
                      <a:endParaRPr lang="zh-CN" altLang="en-US" sz="2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278318818"/>
                  </a:ext>
                </a:extLst>
              </a:tr>
              <a:tr h="370840">
                <a:tc>
                  <a:txBody>
                    <a:bodyPr/>
                    <a:lstStyle/>
                    <a:p>
                      <a:pPr algn="ctr"/>
                      <a:r>
                        <a:rPr lang="en-US" altLang="zh-CN" sz="2000" dirty="0" err="1" smtClean="0">
                          <a:solidFill>
                            <a:srgbClr val="FF0000"/>
                          </a:solidFill>
                          <a:latin typeface="微软雅黑" panose="020B0503020204020204" pitchFamily="34" charset="-122"/>
                          <a:ea typeface="微软雅黑" panose="020B0503020204020204" pitchFamily="34" charset="-122"/>
                        </a:rPr>
                        <a:t>b.ndim</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数组维度</a:t>
                      </a:r>
                      <a:endParaRPr lang="zh-CN" altLang="en-US" sz="2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19434360"/>
                  </a:ext>
                </a:extLst>
              </a:tr>
              <a:tr h="370840">
                <a:tc>
                  <a:txBody>
                    <a:bodyPr/>
                    <a:lstStyle/>
                    <a:p>
                      <a:pPr algn="ctr"/>
                      <a:r>
                        <a:rPr lang="en-US" altLang="zh-CN" sz="2000" dirty="0" err="1" smtClean="0">
                          <a:solidFill>
                            <a:srgbClr val="FF0000"/>
                          </a:solidFill>
                          <a:latin typeface="微软雅黑" panose="020B0503020204020204" pitchFamily="34" charset="-122"/>
                          <a:ea typeface="微软雅黑" panose="020B0503020204020204" pitchFamily="34" charset="-122"/>
                        </a:rPr>
                        <a:t>b.dtype</a:t>
                      </a:r>
                      <a:endParaRPr lang="zh-CN" altLang="en-US" sz="2000" dirty="0">
                        <a:solidFill>
                          <a:srgbClr val="FF0000"/>
                        </a:solidFill>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数组元素类型</a:t>
                      </a:r>
                      <a:endParaRPr lang="zh-CN" altLang="en-US" sz="2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66535586"/>
                  </a:ext>
                </a:extLst>
              </a:tr>
            </a:tbl>
          </a:graphicData>
        </a:graphic>
      </p:graphicFrame>
    </p:spTree>
    <p:extLst>
      <p:ext uri="{BB962C8B-B14F-4D97-AF65-F5344CB8AC3E}">
        <p14:creationId xmlns:p14="http://schemas.microsoft.com/office/powerpoint/2010/main" val="2296765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a:t>
            </a:r>
            <a:r>
              <a:rPr lang="en-US" altLang="zh-CN" sz="3600" b="1" dirty="0" err="1" smtClean="0">
                <a:latin typeface="微软雅黑" panose="020B0503020204020204" pitchFamily="34" charset="-122"/>
                <a:ea typeface="微软雅黑" panose="020B0503020204020204" pitchFamily="34" charset="-122"/>
              </a:rPr>
              <a:t>umpy</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630942"/>
          </a:xfrm>
          <a:prstGeom prst="rect">
            <a:avLst/>
          </a:prstGeom>
        </p:spPr>
        <p:txBody>
          <a:bodyPr wrap="square">
            <a:spAutoFit/>
          </a:bodyPr>
          <a:lstStyle/>
          <a:p>
            <a:pPr>
              <a:lnSpc>
                <a:spcPct val="125000"/>
              </a:lnSpc>
            </a:pPr>
            <a:r>
              <a:rPr lang="zh-CN" altLang="en-US" sz="2800" b="1" dirty="0" smtClean="0">
                <a:solidFill>
                  <a:srgbClr val="CC0099"/>
                </a:solidFill>
                <a:latin typeface="微软雅黑" panose="020B0503020204020204" pitchFamily="34" charset="-122"/>
                <a:ea typeface="微软雅黑" panose="020B0503020204020204" pitchFamily="34" charset="-122"/>
              </a:rPr>
              <a:t>数组和标量之间的运算</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2001216"/>
            <a:ext cx="10392659" cy="1477328"/>
          </a:xfrm>
          <a:prstGeom prst="rect">
            <a:avLst/>
          </a:prstGeom>
        </p:spPr>
        <p:txBody>
          <a:bodyPr wrap="square">
            <a:spAutoFit/>
          </a:bodyPr>
          <a:lstStyle/>
          <a:p>
            <a:pPr marL="342900" indent="-342900">
              <a:lnSpc>
                <a:spcPct val="150000"/>
              </a:lnSpc>
              <a:buFont typeface="Wingdings" panose="05000000000000000000" pitchFamily="2" charset="2"/>
              <a:buChar char="u"/>
              <a:defRPr/>
            </a:pPr>
            <a:r>
              <a:rPr lang="zh-CN" altLang="en-US" sz="2000" dirty="0">
                <a:latin typeface="微软雅黑" panose="020B0503020204020204" pitchFamily="34" charset="-122"/>
                <a:ea typeface="微软雅黑" panose="020B0503020204020204" pitchFamily="34" charset="-122"/>
              </a:rPr>
              <a:t>数组很重要，因为它可以使我们不用编写循环即可对数据执行批量运算。这通常叫做</a:t>
            </a:r>
            <a:r>
              <a:rPr lang="zh-CN" altLang="en-US" sz="2000" dirty="0">
                <a:solidFill>
                  <a:srgbClr val="FF0000"/>
                </a:solidFill>
                <a:latin typeface="微软雅黑" panose="020B0503020204020204" pitchFamily="34" charset="-122"/>
                <a:ea typeface="微软雅黑" panose="020B0503020204020204" pitchFamily="34" charset="-122"/>
              </a:rPr>
              <a:t>矢量化</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vectorization</a:t>
            </a:r>
            <a:r>
              <a:rPr lang="zh-CN" altLang="en-US" sz="2000" dirty="0">
                <a:latin typeface="微软雅黑" panose="020B0503020204020204" pitchFamily="34" charset="-122"/>
                <a:ea typeface="微软雅黑" panose="020B0503020204020204" pitchFamily="34" charset="-122"/>
              </a:rPr>
              <a:t>）。大小相等的数组之间的任何算术运算都会将运算应用到元素级。同样，数组与标量的算术运算也会将那个标量值传播到各个元素</a:t>
            </a:r>
            <a:endParaRPr lang="en-US" altLang="zh-CN" sz="2000" dirty="0">
              <a:latin typeface="微软雅黑" panose="020B0503020204020204" pitchFamily="34" charset="-122"/>
              <a:ea typeface="微软雅黑" panose="020B0503020204020204" pitchFamily="34" charset="-122"/>
              <a:cs typeface="+mj-cs"/>
            </a:endParaRPr>
          </a:p>
        </p:txBody>
      </p:sp>
      <p:sp>
        <p:nvSpPr>
          <p:cNvPr id="12" name="Rectangle 2"/>
          <p:cNvSpPr>
            <a:spLocks noChangeArrowheads="1"/>
          </p:cNvSpPr>
          <p:nvPr/>
        </p:nvSpPr>
        <p:spPr bwMode="auto">
          <a:xfrm>
            <a:off x="1080204" y="3489807"/>
            <a:ext cx="4988088" cy="141218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 = np.array([[1., 2., 3.], [4., 5., 6.]])</a:t>
            </a:r>
          </a:p>
          <a:p>
            <a:pPr eaLnBrk="0" fontAlgn="ctr" hangingPunct="0">
              <a:spcBef>
                <a:spcPct val="0"/>
              </a:spcBef>
              <a:spcAft>
                <a:spcPct val="0"/>
              </a:spcAft>
            </a:pPr>
            <a:r>
              <a:rPr lang="en-US" altLang="zh-CN" sz="2000" noProof="1">
                <a:solidFill>
                  <a:srgbClr val="C678DD"/>
                </a:solidFill>
                <a:latin typeface="Arial Unicode MS"/>
                <a:ea typeface="Menlo"/>
              </a:rPr>
              <a:t>&gt;&gt;&gt; arr</a:t>
            </a:r>
          </a:p>
          <a:p>
            <a:pPr eaLnBrk="0" fontAlgn="ctr" hangingPunct="0">
              <a:spcBef>
                <a:spcPct val="0"/>
              </a:spcBef>
              <a:spcAft>
                <a:spcPct val="0"/>
              </a:spcAft>
            </a:pPr>
            <a:r>
              <a:rPr lang="en-US" altLang="zh-CN" sz="2000" noProof="1">
                <a:solidFill>
                  <a:srgbClr val="C678DD"/>
                </a:solidFill>
                <a:latin typeface="Arial Unicode MS"/>
                <a:ea typeface="Menlo"/>
              </a:rPr>
              <a:t>array([[1., 2., 3.],</a:t>
            </a:r>
          </a:p>
          <a:p>
            <a:pPr eaLnBrk="0" fontAlgn="ctr" hangingPunct="0">
              <a:spcBef>
                <a:spcPct val="0"/>
              </a:spcBef>
              <a:spcAft>
                <a:spcPct val="0"/>
              </a:spcAft>
            </a:pPr>
            <a:r>
              <a:rPr lang="en-US" altLang="zh-CN" sz="2000" noProof="1">
                <a:solidFill>
                  <a:srgbClr val="C678DD"/>
                </a:solidFill>
                <a:latin typeface="Arial Unicode MS"/>
                <a:ea typeface="Menlo"/>
              </a:rPr>
              <a:t>       [4., 5., 6.]])</a:t>
            </a:r>
          </a:p>
        </p:txBody>
      </p:sp>
      <p:sp>
        <p:nvSpPr>
          <p:cNvPr id="18" name="Rectangle 2"/>
          <p:cNvSpPr>
            <a:spLocks noChangeArrowheads="1"/>
          </p:cNvSpPr>
          <p:nvPr/>
        </p:nvSpPr>
        <p:spPr bwMode="auto">
          <a:xfrm>
            <a:off x="8907607" y="3489807"/>
            <a:ext cx="2180109"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 * arr</a:t>
            </a:r>
          </a:p>
          <a:p>
            <a:pPr eaLnBrk="0" fontAlgn="ctr" hangingPunct="0">
              <a:spcBef>
                <a:spcPct val="0"/>
              </a:spcBef>
              <a:spcAft>
                <a:spcPct val="0"/>
              </a:spcAft>
            </a:pPr>
            <a:r>
              <a:rPr lang="en-US" altLang="zh-CN" sz="2000" noProof="1">
                <a:solidFill>
                  <a:srgbClr val="C678DD"/>
                </a:solidFill>
                <a:latin typeface="Arial Unicode MS"/>
                <a:ea typeface="Menlo"/>
              </a:rPr>
              <a:t>array([[ 1.,  4.,  9.],</a:t>
            </a:r>
          </a:p>
          <a:p>
            <a:pPr eaLnBrk="0" fontAlgn="ctr" hangingPunct="0">
              <a:spcBef>
                <a:spcPct val="0"/>
              </a:spcBef>
              <a:spcAft>
                <a:spcPct val="0"/>
              </a:spcAft>
            </a:pPr>
            <a:r>
              <a:rPr lang="en-US" altLang="zh-CN" sz="2000" noProof="1">
                <a:solidFill>
                  <a:srgbClr val="C678DD"/>
                </a:solidFill>
                <a:latin typeface="Arial Unicode MS"/>
                <a:ea typeface="Menlo"/>
              </a:rPr>
              <a:t>       [16., 25., 36.]])</a:t>
            </a:r>
          </a:p>
        </p:txBody>
      </p:sp>
      <p:sp>
        <p:nvSpPr>
          <p:cNvPr id="19" name="Rectangle 2"/>
          <p:cNvSpPr>
            <a:spLocks noChangeArrowheads="1"/>
          </p:cNvSpPr>
          <p:nvPr/>
        </p:nvSpPr>
        <p:spPr bwMode="auto">
          <a:xfrm>
            <a:off x="1080204" y="4967633"/>
            <a:ext cx="4334760"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1 / arr</a:t>
            </a:r>
          </a:p>
          <a:p>
            <a:pPr eaLnBrk="0" fontAlgn="ctr" hangingPunct="0">
              <a:spcBef>
                <a:spcPct val="0"/>
              </a:spcBef>
              <a:spcAft>
                <a:spcPct val="0"/>
              </a:spcAft>
            </a:pPr>
            <a:r>
              <a:rPr lang="en-US" altLang="zh-CN" sz="2000" noProof="1">
                <a:solidFill>
                  <a:srgbClr val="C678DD"/>
                </a:solidFill>
                <a:latin typeface="Arial Unicode MS"/>
                <a:ea typeface="Menlo"/>
              </a:rPr>
              <a:t>array([[1</a:t>
            </a:r>
            <a:r>
              <a:rPr lang="en-US" altLang="zh-CN" sz="2000" noProof="1" smtClean="0">
                <a:solidFill>
                  <a:srgbClr val="C678DD"/>
                </a:solidFill>
                <a:latin typeface="Arial Unicode MS"/>
                <a:ea typeface="Menlo"/>
              </a:rPr>
              <a:t>.        , </a:t>
            </a:r>
            <a:r>
              <a:rPr lang="en-US" altLang="zh-CN" sz="2000" noProof="1">
                <a:solidFill>
                  <a:srgbClr val="C678DD"/>
                </a:solidFill>
                <a:latin typeface="Arial Unicode MS"/>
                <a:ea typeface="Menlo"/>
              </a:rPr>
              <a:t>0.5    </a:t>
            </a:r>
            <a:r>
              <a:rPr lang="en-US" altLang="zh-CN" sz="2000" noProof="1" smtClean="0">
                <a:solidFill>
                  <a:srgbClr val="C678DD"/>
                </a:solidFill>
                <a:latin typeface="Arial Unicode MS"/>
                <a:ea typeface="Menlo"/>
              </a:rPr>
              <a:t>, </a:t>
            </a:r>
            <a:r>
              <a:rPr lang="en-US" altLang="zh-CN" sz="2000" noProof="1">
                <a:solidFill>
                  <a:srgbClr val="C678DD"/>
                </a:solidFill>
                <a:latin typeface="Arial Unicode MS"/>
                <a:ea typeface="Menlo"/>
              </a:rPr>
              <a:t>0.33333333],</a:t>
            </a:r>
          </a:p>
          <a:p>
            <a:pPr eaLnBrk="0" fontAlgn="ctr" hangingPunct="0">
              <a:spcBef>
                <a:spcPct val="0"/>
              </a:spcBef>
              <a:spcAft>
                <a:spcPct val="0"/>
              </a:spcAft>
            </a:pPr>
            <a:r>
              <a:rPr lang="en-US" altLang="zh-CN" sz="2000" noProof="1">
                <a:solidFill>
                  <a:srgbClr val="C678DD"/>
                </a:solidFill>
                <a:latin typeface="Arial Unicode MS"/>
                <a:ea typeface="Menlo"/>
              </a:rPr>
              <a:t>       [0.25   </a:t>
            </a:r>
            <a:r>
              <a:rPr lang="en-US" altLang="zh-CN" sz="2000" noProof="1" smtClean="0">
                <a:solidFill>
                  <a:srgbClr val="C678DD"/>
                </a:solidFill>
                <a:latin typeface="Arial Unicode MS"/>
                <a:ea typeface="Menlo"/>
              </a:rPr>
              <a:t>   , </a:t>
            </a:r>
            <a:r>
              <a:rPr lang="en-US" altLang="zh-CN" sz="2000" noProof="1">
                <a:solidFill>
                  <a:srgbClr val="C678DD"/>
                </a:solidFill>
                <a:latin typeface="Arial Unicode MS"/>
                <a:ea typeface="Menlo"/>
              </a:rPr>
              <a:t>0.2    </a:t>
            </a:r>
            <a:r>
              <a:rPr lang="en-US" altLang="zh-CN" sz="2000" noProof="1" smtClean="0">
                <a:solidFill>
                  <a:srgbClr val="C678DD"/>
                </a:solidFill>
                <a:latin typeface="Arial Unicode MS"/>
                <a:ea typeface="Menlo"/>
              </a:rPr>
              <a:t>, </a:t>
            </a:r>
            <a:r>
              <a:rPr lang="en-US" altLang="zh-CN" sz="2000" noProof="1">
                <a:solidFill>
                  <a:srgbClr val="C678DD"/>
                </a:solidFill>
                <a:latin typeface="Arial Unicode MS"/>
                <a:ea typeface="Menlo"/>
              </a:rPr>
              <a:t>0.16666667]])</a:t>
            </a:r>
          </a:p>
        </p:txBody>
      </p:sp>
      <p:sp>
        <p:nvSpPr>
          <p:cNvPr id="20" name="Rectangle 2"/>
          <p:cNvSpPr>
            <a:spLocks noChangeArrowheads="1"/>
          </p:cNvSpPr>
          <p:nvPr/>
        </p:nvSpPr>
        <p:spPr bwMode="auto">
          <a:xfrm>
            <a:off x="6423612" y="4659856"/>
            <a:ext cx="4967990"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 ** 0.5</a:t>
            </a:r>
          </a:p>
          <a:p>
            <a:pPr eaLnBrk="0" fontAlgn="ctr" hangingPunct="0">
              <a:spcBef>
                <a:spcPct val="0"/>
              </a:spcBef>
              <a:spcAft>
                <a:spcPct val="0"/>
              </a:spcAft>
            </a:pPr>
            <a:r>
              <a:rPr lang="en-US" altLang="zh-CN" sz="2000" noProof="1">
                <a:solidFill>
                  <a:srgbClr val="C678DD"/>
                </a:solidFill>
                <a:latin typeface="Arial Unicode MS"/>
                <a:ea typeface="Menlo"/>
              </a:rPr>
              <a:t>array([[1. </a:t>
            </a:r>
            <a:r>
              <a:rPr lang="en-US" altLang="zh-CN" sz="2000" noProof="1" smtClean="0">
                <a:solidFill>
                  <a:srgbClr val="C678DD"/>
                </a:solidFill>
                <a:latin typeface="Arial Unicode MS"/>
                <a:ea typeface="Menlo"/>
              </a:rPr>
              <a:t>, </a:t>
            </a:r>
            <a:r>
              <a:rPr lang="en-US" altLang="zh-CN" sz="2000" noProof="1">
                <a:solidFill>
                  <a:srgbClr val="C678DD"/>
                </a:solidFill>
                <a:latin typeface="Arial Unicode MS"/>
                <a:ea typeface="Menlo"/>
              </a:rPr>
              <a:t>1.41421356, 1.73205081],</a:t>
            </a:r>
          </a:p>
          <a:p>
            <a:pPr eaLnBrk="0" fontAlgn="ctr" hangingPunct="0">
              <a:spcBef>
                <a:spcPct val="0"/>
              </a:spcBef>
              <a:spcAft>
                <a:spcPct val="0"/>
              </a:spcAft>
            </a:pPr>
            <a:r>
              <a:rPr lang="en-US" altLang="zh-CN" sz="2000" noProof="1">
                <a:solidFill>
                  <a:srgbClr val="C678DD"/>
                </a:solidFill>
                <a:latin typeface="Arial Unicode MS"/>
                <a:ea typeface="Menlo"/>
              </a:rPr>
              <a:t>       [2. </a:t>
            </a:r>
            <a:r>
              <a:rPr lang="en-US" altLang="zh-CN" sz="2000" noProof="1" smtClean="0">
                <a:solidFill>
                  <a:srgbClr val="C678DD"/>
                </a:solidFill>
                <a:latin typeface="Arial Unicode MS"/>
                <a:ea typeface="Menlo"/>
              </a:rPr>
              <a:t>, </a:t>
            </a:r>
            <a:r>
              <a:rPr lang="en-US" altLang="zh-CN" sz="2000" noProof="1">
                <a:solidFill>
                  <a:srgbClr val="C678DD"/>
                </a:solidFill>
                <a:latin typeface="Arial Unicode MS"/>
                <a:ea typeface="Menlo"/>
              </a:rPr>
              <a:t>2.23606798, 2.44948974]])</a:t>
            </a:r>
          </a:p>
        </p:txBody>
      </p:sp>
      <p:sp>
        <p:nvSpPr>
          <p:cNvPr id="21" name="Rectangle 2"/>
          <p:cNvSpPr>
            <a:spLocks noChangeArrowheads="1"/>
          </p:cNvSpPr>
          <p:nvPr/>
        </p:nvSpPr>
        <p:spPr bwMode="auto">
          <a:xfrm>
            <a:off x="6489335" y="3489807"/>
            <a:ext cx="1997229"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 - arr</a:t>
            </a:r>
          </a:p>
          <a:p>
            <a:pPr eaLnBrk="0" fontAlgn="ctr" hangingPunct="0">
              <a:spcBef>
                <a:spcPct val="0"/>
              </a:spcBef>
              <a:spcAft>
                <a:spcPct val="0"/>
              </a:spcAft>
            </a:pPr>
            <a:r>
              <a:rPr lang="en-US" altLang="zh-CN" sz="2000" noProof="1">
                <a:solidFill>
                  <a:srgbClr val="C678DD"/>
                </a:solidFill>
                <a:latin typeface="Arial Unicode MS"/>
                <a:ea typeface="Menlo"/>
              </a:rPr>
              <a:t>array([[0., 0., 0.],</a:t>
            </a:r>
          </a:p>
          <a:p>
            <a:pPr eaLnBrk="0" fontAlgn="ctr" hangingPunct="0">
              <a:spcBef>
                <a:spcPct val="0"/>
              </a:spcBef>
              <a:spcAft>
                <a:spcPct val="0"/>
              </a:spcAft>
            </a:pPr>
            <a:r>
              <a:rPr lang="en-US" altLang="zh-CN" sz="2000" noProof="1">
                <a:solidFill>
                  <a:srgbClr val="C678DD"/>
                </a:solidFill>
                <a:latin typeface="Arial Unicode MS"/>
                <a:ea typeface="Menlo"/>
              </a:rPr>
              <a:t>       [0., 0., 0.]])</a:t>
            </a:r>
          </a:p>
        </p:txBody>
      </p:sp>
    </p:spTree>
    <p:extLst>
      <p:ext uri="{BB962C8B-B14F-4D97-AF65-F5344CB8AC3E}">
        <p14:creationId xmlns:p14="http://schemas.microsoft.com/office/powerpoint/2010/main" val="36659469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a:t>
            </a:r>
            <a:r>
              <a:rPr lang="en-US" altLang="zh-CN" sz="3600" b="1" dirty="0" err="1" smtClean="0">
                <a:latin typeface="微软雅黑" panose="020B0503020204020204" pitchFamily="34" charset="-122"/>
                <a:ea typeface="微软雅黑" panose="020B0503020204020204" pitchFamily="34" charset="-122"/>
              </a:rPr>
              <a:t>umpy</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4" y="1189471"/>
            <a:ext cx="3206020" cy="630942"/>
          </a:xfrm>
          <a:prstGeom prst="rect">
            <a:avLst/>
          </a:prstGeom>
        </p:spPr>
        <p:txBody>
          <a:bodyPr wrap="square">
            <a:spAutoFit/>
          </a:bodyPr>
          <a:lstStyle/>
          <a:p>
            <a:pPr>
              <a:lnSpc>
                <a:spcPct val="125000"/>
              </a:lnSpc>
            </a:pPr>
            <a:r>
              <a:rPr lang="zh-CN" altLang="en-US" sz="2800" b="1" dirty="0" smtClean="0">
                <a:solidFill>
                  <a:srgbClr val="CC0099"/>
                </a:solidFill>
                <a:latin typeface="微软雅黑" panose="020B0503020204020204" pitchFamily="34" charset="-122"/>
                <a:ea typeface="微软雅黑" panose="020B0503020204020204" pitchFamily="34" charset="-122"/>
              </a:rPr>
              <a:t>基本的索引和切片</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417852"/>
            <a:ext cx="314379" cy="307179"/>
          </a:xfrm>
          <a:prstGeom prst="rect">
            <a:avLst/>
          </a:prstGeom>
        </p:spPr>
      </p:pic>
      <p:sp>
        <p:nvSpPr>
          <p:cNvPr id="11" name="矩形 10"/>
          <p:cNvSpPr/>
          <p:nvPr/>
        </p:nvSpPr>
        <p:spPr>
          <a:xfrm>
            <a:off x="1080204" y="1528913"/>
            <a:ext cx="10749873" cy="2400657"/>
          </a:xfrm>
          <a:prstGeom prst="rect">
            <a:avLst/>
          </a:prstGeom>
        </p:spPr>
        <p:txBody>
          <a:bodyPr wrap="square">
            <a:spAutoFit/>
          </a:bodyPr>
          <a:lstStyle/>
          <a:p>
            <a:pPr marL="342900" indent="-342900">
              <a:lnSpc>
                <a:spcPct val="150000"/>
              </a:lnSpc>
              <a:buFont typeface="Wingdings" panose="05000000000000000000" pitchFamily="2" charset="2"/>
              <a:buChar char="ü"/>
              <a:defRPr/>
            </a:pPr>
            <a:r>
              <a:rPr lang="en-US" altLang="zh-CN" sz="2000" dirty="0" err="1">
                <a:latin typeface="微软雅黑" panose="020B0503020204020204" pitchFamily="34" charset="-122"/>
                <a:ea typeface="微软雅黑" panose="020B0503020204020204" pitchFamily="34" charset="-122"/>
              </a:rPr>
              <a:t>n</a:t>
            </a:r>
            <a:r>
              <a:rPr lang="en-US" altLang="zh-CN" sz="2000" dirty="0" err="1" smtClean="0">
                <a:latin typeface="微软雅黑" panose="020B0503020204020204" pitchFamily="34" charset="-122"/>
                <a:ea typeface="微软雅黑" panose="020B0503020204020204" pitchFamily="34" charset="-122"/>
              </a:rPr>
              <a:t>umpy</a:t>
            </a:r>
            <a:r>
              <a:rPr lang="zh-CN" altLang="en-US" sz="2000" dirty="0">
                <a:latin typeface="微软雅黑" panose="020B0503020204020204" pitchFamily="34" charset="-122"/>
                <a:ea typeface="微软雅黑" panose="020B0503020204020204" pitchFamily="34" charset="-122"/>
              </a:rPr>
              <a:t>数组的索引是一个内容丰富的主题，因为选取数据子集或的单个元素的方式有</a:t>
            </a:r>
            <a:r>
              <a:rPr lang="zh-CN" altLang="en-US" sz="2000" dirty="0" smtClean="0">
                <a:latin typeface="微软雅黑" panose="020B0503020204020204" pitchFamily="34" charset="-122"/>
                <a:ea typeface="微软雅黑" panose="020B0503020204020204" pitchFamily="34" charset="-122"/>
              </a:rPr>
              <a:t>很多</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一维数组很简单。从表面上看，它们跟</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列表的功能</a:t>
            </a:r>
            <a:r>
              <a:rPr lang="zh-CN" altLang="en-US" sz="2000" dirty="0" smtClean="0">
                <a:latin typeface="微软雅黑" panose="020B0503020204020204" pitchFamily="34" charset="-122"/>
                <a:ea typeface="微软雅黑" panose="020B0503020204020204" pitchFamily="34" charset="-122"/>
              </a:rPr>
              <a:t>差不多</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跟列表最重要的区别在于，数组切片是原始数组的视图。这意味着数据不会被复制，视图上的任何修改都会直接反映到源数组</a:t>
            </a:r>
            <a:r>
              <a:rPr lang="zh-CN" altLang="en-US" sz="2000" dirty="0" smtClean="0">
                <a:latin typeface="微软雅黑" panose="020B0503020204020204" pitchFamily="34" charset="-122"/>
                <a:ea typeface="微软雅黑" panose="020B0503020204020204" pitchFamily="34" charset="-122"/>
              </a:rPr>
              <a:t>上</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将一个标量值赋值给一个切片时，该值会自动传播到整个选区（如下</a:t>
            </a:r>
            <a:r>
              <a:rPr lang="zh-CN" altLang="en-US" sz="2000" dirty="0" smtClean="0">
                <a:latin typeface="微软雅黑" panose="020B0503020204020204" pitchFamily="34" charset="-122"/>
                <a:ea typeface="微软雅黑" panose="020B0503020204020204" pitchFamily="34" charset="-122"/>
              </a:rPr>
              <a:t>图所</a:t>
            </a:r>
            <a:r>
              <a:rPr lang="zh-CN" altLang="en-US" sz="2000" dirty="0">
                <a:latin typeface="微软雅黑" panose="020B0503020204020204" pitchFamily="34" charset="-122"/>
                <a:ea typeface="微软雅黑" panose="020B0503020204020204" pitchFamily="34" charset="-122"/>
              </a:rPr>
              <a:t>示）</a:t>
            </a:r>
            <a:endParaRPr lang="en-US" altLang="zh-CN" sz="2000" dirty="0">
              <a:latin typeface="微软雅黑" panose="020B0503020204020204" pitchFamily="34" charset="-122"/>
              <a:ea typeface="微软雅黑" panose="020B0503020204020204" pitchFamily="34" charset="-122"/>
              <a:cs typeface="+mj-cs"/>
            </a:endParaRPr>
          </a:p>
        </p:txBody>
      </p:sp>
      <p:sp>
        <p:nvSpPr>
          <p:cNvPr id="12" name="Rectangle 2"/>
          <p:cNvSpPr>
            <a:spLocks noChangeArrowheads="1"/>
          </p:cNvSpPr>
          <p:nvPr/>
        </p:nvSpPr>
        <p:spPr bwMode="auto">
          <a:xfrm>
            <a:off x="437281" y="3844859"/>
            <a:ext cx="4806246" cy="26432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 = np.arange(10)</a:t>
            </a:r>
          </a:p>
          <a:p>
            <a:pPr eaLnBrk="0" fontAlgn="ctr" hangingPunct="0">
              <a:spcBef>
                <a:spcPct val="0"/>
              </a:spcBef>
              <a:spcAft>
                <a:spcPct val="0"/>
              </a:spcAft>
            </a:pPr>
            <a:r>
              <a:rPr lang="en-US" altLang="zh-CN" sz="2000" noProof="1">
                <a:solidFill>
                  <a:srgbClr val="C678DD"/>
                </a:solidFill>
                <a:latin typeface="Arial Unicode MS"/>
                <a:ea typeface="Menlo"/>
              </a:rPr>
              <a:t>&gt;&gt;&gt; arr</a:t>
            </a:r>
          </a:p>
          <a:p>
            <a:pPr eaLnBrk="0" fontAlgn="ctr" hangingPunct="0">
              <a:spcBef>
                <a:spcPct val="0"/>
              </a:spcBef>
              <a:spcAft>
                <a:spcPct val="0"/>
              </a:spcAft>
            </a:pPr>
            <a:r>
              <a:rPr lang="en-US" altLang="zh-CN" sz="2000" noProof="1">
                <a:solidFill>
                  <a:srgbClr val="C678DD"/>
                </a:solidFill>
                <a:latin typeface="Arial Unicode MS"/>
                <a:ea typeface="Menlo"/>
              </a:rPr>
              <a:t>array([0, 1, 2, 3, 4, 5, 6, 7, 8, 9])</a:t>
            </a:r>
          </a:p>
          <a:p>
            <a:pPr eaLnBrk="0" fontAlgn="ctr" hangingPunct="0">
              <a:spcBef>
                <a:spcPct val="0"/>
              </a:spcBef>
              <a:spcAft>
                <a:spcPct val="0"/>
              </a:spcAft>
            </a:pPr>
            <a:r>
              <a:rPr lang="en-US" altLang="zh-CN" sz="2000" noProof="1">
                <a:solidFill>
                  <a:srgbClr val="C678DD"/>
                </a:solidFill>
                <a:latin typeface="Arial Unicode MS"/>
                <a:ea typeface="Menlo"/>
              </a:rPr>
              <a:t>&gt;&gt;&gt; arr[5]</a:t>
            </a:r>
          </a:p>
          <a:p>
            <a:pPr eaLnBrk="0" fontAlgn="ctr" hangingPunct="0">
              <a:spcBef>
                <a:spcPct val="0"/>
              </a:spcBef>
              <a:spcAft>
                <a:spcPct val="0"/>
              </a:spcAft>
            </a:pPr>
            <a:r>
              <a:rPr lang="en-US" altLang="zh-CN" sz="2000" noProof="1">
                <a:solidFill>
                  <a:srgbClr val="C678DD"/>
                </a:solidFill>
                <a:latin typeface="Arial Unicode MS"/>
                <a:ea typeface="Menlo"/>
              </a:rPr>
              <a:t>5</a:t>
            </a:r>
          </a:p>
          <a:p>
            <a:pPr eaLnBrk="0" fontAlgn="ctr" hangingPunct="0">
              <a:spcBef>
                <a:spcPct val="0"/>
              </a:spcBef>
              <a:spcAft>
                <a:spcPct val="0"/>
              </a:spcAft>
            </a:pPr>
            <a:r>
              <a:rPr lang="en-US" altLang="zh-CN" sz="2000" noProof="1">
                <a:solidFill>
                  <a:srgbClr val="C678DD"/>
                </a:solidFill>
                <a:latin typeface="Arial Unicode MS"/>
                <a:ea typeface="Menlo"/>
              </a:rPr>
              <a:t>&gt;&gt;&gt; arr[5:8]</a:t>
            </a:r>
          </a:p>
          <a:p>
            <a:pPr eaLnBrk="0" fontAlgn="ctr" hangingPunct="0">
              <a:spcBef>
                <a:spcPct val="0"/>
              </a:spcBef>
              <a:spcAft>
                <a:spcPct val="0"/>
              </a:spcAft>
            </a:pPr>
            <a:r>
              <a:rPr lang="en-US" altLang="zh-CN" sz="2000" noProof="1">
                <a:solidFill>
                  <a:srgbClr val="C678DD"/>
                </a:solidFill>
                <a:latin typeface="Arial Unicode MS"/>
                <a:ea typeface="Menlo"/>
              </a:rPr>
              <a:t>array([5, 6, 7])</a:t>
            </a:r>
          </a:p>
          <a:p>
            <a:pPr eaLnBrk="0" fontAlgn="ctr" hangingPunct="0">
              <a:spcBef>
                <a:spcPct val="0"/>
              </a:spcBef>
              <a:spcAft>
                <a:spcPct val="0"/>
              </a:spcAft>
            </a:pPr>
            <a:r>
              <a:rPr lang="en-US" altLang="zh-CN" sz="2000" noProof="1">
                <a:solidFill>
                  <a:srgbClr val="C678DD"/>
                </a:solidFill>
                <a:latin typeface="Arial Unicode MS"/>
                <a:ea typeface="Menlo"/>
              </a:rPr>
              <a:t>&gt;&gt;&gt; arr[5:8] = </a:t>
            </a:r>
            <a:r>
              <a:rPr lang="en-US" altLang="zh-CN" sz="2000" noProof="1" smtClean="0">
                <a:solidFill>
                  <a:srgbClr val="C678DD"/>
                </a:solidFill>
                <a:latin typeface="Arial Unicode MS"/>
                <a:ea typeface="Menlo"/>
              </a:rPr>
              <a:t>12</a:t>
            </a:r>
            <a:endParaRPr lang="en-US" altLang="zh-CN" sz="2000" noProof="1">
              <a:solidFill>
                <a:srgbClr val="C678DD"/>
              </a:solidFill>
              <a:latin typeface="Arial Unicode MS"/>
              <a:ea typeface="Menlo"/>
            </a:endParaRPr>
          </a:p>
        </p:txBody>
      </p:sp>
      <p:sp>
        <p:nvSpPr>
          <p:cNvPr id="13" name="Rectangle 2"/>
          <p:cNvSpPr>
            <a:spLocks noChangeArrowheads="1"/>
          </p:cNvSpPr>
          <p:nvPr/>
        </p:nvSpPr>
        <p:spPr bwMode="auto">
          <a:xfrm>
            <a:off x="5414963" y="3844859"/>
            <a:ext cx="6415114"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a:t>
            </a:r>
          </a:p>
          <a:p>
            <a:pPr eaLnBrk="0" fontAlgn="ctr" hangingPunct="0">
              <a:spcBef>
                <a:spcPct val="0"/>
              </a:spcBef>
              <a:spcAft>
                <a:spcPct val="0"/>
              </a:spcAft>
            </a:pPr>
            <a:r>
              <a:rPr lang="en-US" altLang="zh-CN" sz="2000" noProof="1">
                <a:solidFill>
                  <a:srgbClr val="C678DD"/>
                </a:solidFill>
                <a:latin typeface="Arial Unicode MS"/>
                <a:ea typeface="Menlo"/>
              </a:rPr>
              <a:t>array([ 0,  1,  2,  3,  4, 12, 12, 12,  8,  9])</a:t>
            </a:r>
          </a:p>
          <a:p>
            <a:pPr eaLnBrk="0" fontAlgn="ctr" hangingPunct="0">
              <a:spcBef>
                <a:spcPct val="0"/>
              </a:spcBef>
              <a:spcAft>
                <a:spcPct val="0"/>
              </a:spcAft>
            </a:pPr>
            <a:r>
              <a:rPr lang="en-US" altLang="zh-CN" sz="2000" noProof="1">
                <a:solidFill>
                  <a:srgbClr val="C678DD"/>
                </a:solidFill>
                <a:latin typeface="Arial Unicode MS"/>
                <a:ea typeface="Menlo"/>
              </a:rPr>
              <a:t>&gt;&gt;&gt; arr_slice = arr[5:8]</a:t>
            </a:r>
          </a:p>
          <a:p>
            <a:pPr eaLnBrk="0" fontAlgn="ctr" hangingPunct="0">
              <a:spcBef>
                <a:spcPct val="0"/>
              </a:spcBef>
              <a:spcAft>
                <a:spcPct val="0"/>
              </a:spcAft>
            </a:pPr>
            <a:r>
              <a:rPr lang="en-US" altLang="zh-CN" sz="2000" noProof="1">
                <a:solidFill>
                  <a:srgbClr val="C678DD"/>
                </a:solidFill>
                <a:latin typeface="Arial Unicode MS"/>
                <a:ea typeface="Menlo"/>
              </a:rPr>
              <a:t>&gt;&gt;&gt; arr_slice[1] = 12345</a:t>
            </a:r>
          </a:p>
          <a:p>
            <a:pPr eaLnBrk="0" fontAlgn="ctr" hangingPunct="0">
              <a:spcBef>
                <a:spcPct val="0"/>
              </a:spcBef>
              <a:spcAft>
                <a:spcPct val="0"/>
              </a:spcAft>
            </a:pPr>
            <a:r>
              <a:rPr lang="en-US" altLang="zh-CN" sz="2000" noProof="1">
                <a:solidFill>
                  <a:srgbClr val="C678DD"/>
                </a:solidFill>
                <a:latin typeface="Arial Unicode MS"/>
                <a:ea typeface="Menlo"/>
              </a:rPr>
              <a:t>&gt;&gt;&gt; arr</a:t>
            </a:r>
          </a:p>
          <a:p>
            <a:pPr eaLnBrk="0" fontAlgn="ctr" hangingPunct="0">
              <a:spcBef>
                <a:spcPct val="0"/>
              </a:spcBef>
              <a:spcAft>
                <a:spcPct val="0"/>
              </a:spcAft>
            </a:pPr>
            <a:r>
              <a:rPr lang="en-US" altLang="zh-CN" sz="2000" noProof="1">
                <a:solidFill>
                  <a:srgbClr val="C678DD"/>
                </a:solidFill>
                <a:latin typeface="Arial Unicode MS"/>
                <a:ea typeface="Menlo"/>
              </a:rPr>
              <a:t>array([ </a:t>
            </a:r>
            <a:r>
              <a:rPr lang="en-US" altLang="zh-CN" sz="2000" noProof="1" smtClean="0">
                <a:solidFill>
                  <a:srgbClr val="C678DD"/>
                </a:solidFill>
                <a:latin typeface="Arial Unicode MS"/>
                <a:ea typeface="Menlo"/>
              </a:rPr>
              <a:t>0</a:t>
            </a: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1</a:t>
            </a: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2</a:t>
            </a: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3</a:t>
            </a: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4</a:t>
            </a: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12</a:t>
            </a:r>
            <a:r>
              <a:rPr lang="en-US" altLang="zh-CN" sz="2000" noProof="1">
                <a:solidFill>
                  <a:srgbClr val="C678DD"/>
                </a:solidFill>
                <a:latin typeface="Arial Unicode MS"/>
                <a:ea typeface="Menlo"/>
              </a:rPr>
              <a:t>, 12345, </a:t>
            </a:r>
            <a:r>
              <a:rPr lang="en-US" altLang="zh-CN" sz="2000" noProof="1" smtClean="0">
                <a:solidFill>
                  <a:srgbClr val="C678DD"/>
                </a:solidFill>
                <a:latin typeface="Arial Unicode MS"/>
                <a:ea typeface="Menlo"/>
              </a:rPr>
              <a:t>12</a:t>
            </a: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8,  9</a:t>
            </a:r>
            <a:r>
              <a:rPr lang="en-US" altLang="zh-CN" sz="2000" noProof="1">
                <a:solidFill>
                  <a:srgbClr val="C678DD"/>
                </a:solidFill>
                <a:latin typeface="Arial Unicode MS"/>
                <a:ea typeface="Menlo"/>
              </a:rPr>
              <a:t>])</a:t>
            </a:r>
          </a:p>
          <a:p>
            <a:pPr eaLnBrk="0" fontAlgn="ctr" hangingPunct="0">
              <a:spcBef>
                <a:spcPct val="0"/>
              </a:spcBef>
              <a:spcAft>
                <a:spcPct val="0"/>
              </a:spcAft>
            </a:pPr>
            <a:r>
              <a:rPr lang="en-US" altLang="zh-CN" sz="2000" noProof="1">
                <a:solidFill>
                  <a:srgbClr val="C678DD"/>
                </a:solidFill>
                <a:latin typeface="Arial Unicode MS"/>
                <a:ea typeface="Menlo"/>
              </a:rPr>
              <a:t>&gt;&gt;&gt; arr_slice[:] = 64</a:t>
            </a:r>
          </a:p>
          <a:p>
            <a:pPr eaLnBrk="0" fontAlgn="ctr" hangingPunct="0">
              <a:spcBef>
                <a:spcPct val="0"/>
              </a:spcBef>
              <a:spcAft>
                <a:spcPct val="0"/>
              </a:spcAft>
            </a:pPr>
            <a:r>
              <a:rPr lang="en-US" altLang="zh-CN" sz="2000" noProof="1">
                <a:solidFill>
                  <a:srgbClr val="C678DD"/>
                </a:solidFill>
                <a:latin typeface="Arial Unicode MS"/>
                <a:ea typeface="Menlo"/>
              </a:rPr>
              <a:t>&gt;&gt;&gt; arr</a:t>
            </a:r>
          </a:p>
          <a:p>
            <a:pPr eaLnBrk="0" fontAlgn="ctr" hangingPunct="0">
              <a:spcBef>
                <a:spcPct val="0"/>
              </a:spcBef>
              <a:spcAft>
                <a:spcPct val="0"/>
              </a:spcAft>
            </a:pPr>
            <a:r>
              <a:rPr lang="en-US" altLang="zh-CN" sz="2000" noProof="1">
                <a:solidFill>
                  <a:srgbClr val="C678DD"/>
                </a:solidFill>
                <a:latin typeface="Arial Unicode MS"/>
                <a:ea typeface="Menlo"/>
              </a:rPr>
              <a:t>array([ 0,  1,  2,  3,  4, 64, 64, 64,  8,  9])</a:t>
            </a:r>
          </a:p>
        </p:txBody>
      </p:sp>
    </p:spTree>
    <p:extLst>
      <p:ext uri="{BB962C8B-B14F-4D97-AF65-F5344CB8AC3E}">
        <p14:creationId xmlns:p14="http://schemas.microsoft.com/office/powerpoint/2010/main" val="24149840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a:t>
            </a:r>
            <a:r>
              <a:rPr lang="en-US" altLang="zh-CN" sz="3600" b="1" dirty="0" err="1" smtClean="0">
                <a:latin typeface="微软雅黑" panose="020B0503020204020204" pitchFamily="34" charset="-122"/>
                <a:ea typeface="微软雅黑" panose="020B0503020204020204" pitchFamily="34" charset="-122"/>
              </a:rPr>
              <a:t>umpy</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03775"/>
            <a:ext cx="3977545" cy="581762"/>
          </a:xfrm>
          <a:prstGeom prst="rect">
            <a:avLst/>
          </a:prstGeom>
        </p:spPr>
        <p:txBody>
          <a:bodyPr wrap="square">
            <a:spAutoFit/>
          </a:bodyPr>
          <a:lstStyle/>
          <a:p>
            <a:pPr>
              <a:lnSpc>
                <a:spcPct val="125000"/>
              </a:lnSpc>
            </a:pPr>
            <a:r>
              <a:rPr lang="zh-CN" altLang="en-US" sz="2800" b="1" dirty="0" smtClean="0">
                <a:solidFill>
                  <a:srgbClr val="CC0099"/>
                </a:solidFill>
                <a:latin typeface="微软雅黑" panose="020B0503020204020204" pitchFamily="34" charset="-122"/>
                <a:ea typeface="微软雅黑" panose="020B0503020204020204" pitchFamily="34" charset="-122"/>
              </a:rPr>
              <a:t>基本的索引和切片</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449031"/>
            <a:ext cx="314379" cy="307179"/>
          </a:xfrm>
          <a:prstGeom prst="rect">
            <a:avLst/>
          </a:prstGeom>
        </p:spPr>
      </p:pic>
      <p:sp>
        <p:nvSpPr>
          <p:cNvPr id="11" name="矩形 10"/>
          <p:cNvSpPr/>
          <p:nvPr/>
        </p:nvSpPr>
        <p:spPr>
          <a:xfrm>
            <a:off x="1080203" y="1775477"/>
            <a:ext cx="10392659" cy="1938992"/>
          </a:xfrm>
          <a:prstGeom prst="rect">
            <a:avLst/>
          </a:prstGeom>
        </p:spPr>
        <p:txBody>
          <a:bodyPr wrap="square">
            <a:spAutoFit/>
          </a:bodyPr>
          <a:lstStyle/>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在二维数组中，各索引位置上的元素不再是标量而是一维数</a:t>
            </a:r>
            <a:r>
              <a:rPr lang="zh-CN" altLang="en-US" sz="2000" dirty="0" smtClean="0">
                <a:latin typeface="微软雅黑" panose="020B0503020204020204" pitchFamily="34" charset="-122"/>
                <a:ea typeface="微软雅黑" panose="020B0503020204020204" pitchFamily="34" charset="-122"/>
              </a:rPr>
              <a:t>组</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可以对各个元素进行递归访问，但是这样有点</a:t>
            </a:r>
            <a:r>
              <a:rPr lang="zh-CN" altLang="en-US" sz="2000" dirty="0" smtClean="0">
                <a:latin typeface="微软雅黑" panose="020B0503020204020204" pitchFamily="34" charset="-122"/>
                <a:ea typeface="微软雅黑" panose="020B0503020204020204" pitchFamily="34" charset="-122"/>
              </a:rPr>
              <a:t>麻烦</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还有一种方式是传入一个以逗号隔开的索引列表来选取单个</a:t>
            </a:r>
            <a:r>
              <a:rPr lang="zh-CN" altLang="en-US" sz="2000" dirty="0" smtClean="0">
                <a:latin typeface="微软雅黑" panose="020B0503020204020204" pitchFamily="34" charset="-122"/>
                <a:ea typeface="微软雅黑" panose="020B0503020204020204" pitchFamily="34" charset="-122"/>
              </a:rPr>
              <a:t>元素</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在多维数组中，如果省略了后面的索引，则返回对象会是一个维度低一点的</a:t>
            </a:r>
            <a:r>
              <a:rPr lang="en-US" altLang="zh-CN" sz="2000" dirty="0" err="1">
                <a:latin typeface="微软雅黑" panose="020B0503020204020204" pitchFamily="34" charset="-122"/>
                <a:ea typeface="微软雅黑" panose="020B0503020204020204" pitchFamily="34" charset="-122"/>
              </a:rPr>
              <a:t>ndarray</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cs typeface="+mj-cs"/>
            </a:endParaRPr>
          </a:p>
        </p:txBody>
      </p:sp>
      <p:sp>
        <p:nvSpPr>
          <p:cNvPr id="9" name="Rectangle 2"/>
          <p:cNvSpPr>
            <a:spLocks noChangeArrowheads="1"/>
          </p:cNvSpPr>
          <p:nvPr/>
        </p:nvSpPr>
        <p:spPr bwMode="auto">
          <a:xfrm>
            <a:off x="1237393" y="3655668"/>
            <a:ext cx="9392507" cy="20277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arr3d = np.array([[[1, 2, 3], [4, </a:t>
            </a:r>
            <a:r>
              <a:rPr lang="en-US" altLang="zh-CN" sz="2000" noProof="1" smtClean="0">
                <a:solidFill>
                  <a:srgbClr val="C678DD"/>
                </a:solidFill>
                <a:latin typeface="Arial Unicode MS"/>
                <a:ea typeface="Menlo"/>
              </a:rPr>
              <a:t>5, </a:t>
            </a:r>
            <a:r>
              <a:rPr lang="en-US" altLang="zh-CN" sz="2000" noProof="1">
                <a:solidFill>
                  <a:srgbClr val="C678DD"/>
                </a:solidFill>
                <a:latin typeface="Arial Unicode MS"/>
                <a:ea typeface="Menlo"/>
              </a:rPr>
              <a:t>6]], [[7, 8, 9], [10, 11, 12]]])</a:t>
            </a:r>
          </a:p>
          <a:p>
            <a:pPr eaLnBrk="0" fontAlgn="ctr" hangingPunct="0">
              <a:spcBef>
                <a:spcPct val="0"/>
              </a:spcBef>
              <a:spcAft>
                <a:spcPct val="0"/>
              </a:spcAft>
            </a:pPr>
            <a:r>
              <a:rPr lang="en-US" altLang="zh-CN" sz="2000" noProof="1">
                <a:solidFill>
                  <a:srgbClr val="C678DD"/>
                </a:solidFill>
                <a:latin typeface="Arial Unicode MS"/>
                <a:ea typeface="Menlo"/>
              </a:rPr>
              <a:t>&gt;&gt;&gt; arr3d</a:t>
            </a:r>
          </a:p>
          <a:p>
            <a:pPr eaLnBrk="0" fontAlgn="ctr" hangingPunct="0">
              <a:spcBef>
                <a:spcPct val="0"/>
              </a:spcBef>
              <a:spcAft>
                <a:spcPct val="0"/>
              </a:spcAft>
            </a:pPr>
            <a:r>
              <a:rPr lang="en-US" altLang="zh-CN" sz="2000" noProof="1">
                <a:solidFill>
                  <a:srgbClr val="C678DD"/>
                </a:solidFill>
                <a:latin typeface="Arial Unicode MS"/>
                <a:ea typeface="Menlo"/>
              </a:rPr>
              <a:t>array([[[ 1,  2,  3],</a:t>
            </a:r>
          </a:p>
          <a:p>
            <a:pPr eaLnBrk="0" fontAlgn="ctr" hangingPunct="0">
              <a:spcBef>
                <a:spcPct val="0"/>
              </a:spcBef>
              <a:spcAft>
                <a:spcPct val="0"/>
              </a:spcAft>
            </a:pPr>
            <a:r>
              <a:rPr lang="en-US" altLang="zh-CN" sz="2000" noProof="1">
                <a:solidFill>
                  <a:srgbClr val="C678DD"/>
                </a:solidFill>
                <a:latin typeface="Arial Unicode MS"/>
                <a:ea typeface="Menlo"/>
              </a:rPr>
              <a:t>        [ 4,  5,  6</a:t>
            </a:r>
            <a:r>
              <a:rPr lang="en-US" altLang="zh-CN" sz="2000" noProof="1" smtClean="0">
                <a:solidFill>
                  <a:srgbClr val="C678DD"/>
                </a:solidFill>
                <a:latin typeface="Arial Unicode MS"/>
                <a:ea typeface="Menlo"/>
              </a:rPr>
              <a:t>]],</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       [[ 7,  8,  9],</a:t>
            </a:r>
          </a:p>
          <a:p>
            <a:pPr eaLnBrk="0" fontAlgn="ctr" hangingPunct="0">
              <a:spcBef>
                <a:spcPct val="0"/>
              </a:spcBef>
              <a:spcAft>
                <a:spcPct val="0"/>
              </a:spcAft>
            </a:pPr>
            <a:r>
              <a:rPr lang="en-US" altLang="zh-CN" sz="2000" noProof="1">
                <a:solidFill>
                  <a:srgbClr val="C678DD"/>
                </a:solidFill>
                <a:latin typeface="Arial Unicode MS"/>
                <a:ea typeface="Menlo"/>
              </a:rPr>
              <a:t>        [10, 11, 12]]])</a:t>
            </a:r>
          </a:p>
        </p:txBody>
      </p:sp>
      <p:sp>
        <p:nvSpPr>
          <p:cNvPr id="12" name="Rectangle 2"/>
          <p:cNvSpPr>
            <a:spLocks noChangeArrowheads="1"/>
          </p:cNvSpPr>
          <p:nvPr/>
        </p:nvSpPr>
        <p:spPr bwMode="auto">
          <a:xfrm>
            <a:off x="1237393" y="5729666"/>
            <a:ext cx="2624995"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arr3d[0]</a:t>
            </a:r>
          </a:p>
          <a:p>
            <a:pPr eaLnBrk="0" fontAlgn="ctr" hangingPunct="0">
              <a:spcBef>
                <a:spcPct val="0"/>
              </a:spcBef>
              <a:spcAft>
                <a:spcPct val="0"/>
              </a:spcAft>
            </a:pPr>
            <a:r>
              <a:rPr lang="en-US" altLang="zh-CN" sz="2000" noProof="1">
                <a:solidFill>
                  <a:srgbClr val="C678DD"/>
                </a:solidFill>
                <a:latin typeface="Arial Unicode MS"/>
                <a:ea typeface="Menlo"/>
              </a:rPr>
              <a:t>array([[1, 2, 3],</a:t>
            </a:r>
          </a:p>
          <a:p>
            <a:pPr eaLnBrk="0" fontAlgn="ctr" hangingPunct="0">
              <a:spcBef>
                <a:spcPct val="0"/>
              </a:spcBef>
              <a:spcAft>
                <a:spcPct val="0"/>
              </a:spcAft>
            </a:pPr>
            <a:r>
              <a:rPr lang="en-US" altLang="zh-CN" sz="2000" noProof="1">
                <a:solidFill>
                  <a:srgbClr val="C678DD"/>
                </a:solidFill>
                <a:latin typeface="Arial Unicode MS"/>
                <a:ea typeface="Menlo"/>
              </a:rPr>
              <a:t>       [4, 5, 6]])</a:t>
            </a:r>
          </a:p>
        </p:txBody>
      </p:sp>
      <p:sp>
        <p:nvSpPr>
          <p:cNvPr id="13" name="Rectangle 2"/>
          <p:cNvSpPr>
            <a:spLocks noChangeArrowheads="1"/>
          </p:cNvSpPr>
          <p:nvPr/>
        </p:nvSpPr>
        <p:spPr bwMode="auto">
          <a:xfrm>
            <a:off x="3909584" y="5729666"/>
            <a:ext cx="2405491" cy="79663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arr3d[0][1]</a:t>
            </a:r>
          </a:p>
          <a:p>
            <a:pPr eaLnBrk="0" fontAlgn="ctr" hangingPunct="0">
              <a:spcBef>
                <a:spcPct val="0"/>
              </a:spcBef>
              <a:spcAft>
                <a:spcPct val="0"/>
              </a:spcAft>
            </a:pPr>
            <a:r>
              <a:rPr lang="en-US" altLang="zh-CN" sz="2000" noProof="1">
                <a:solidFill>
                  <a:srgbClr val="C678DD"/>
                </a:solidFill>
                <a:latin typeface="Arial Unicode MS"/>
                <a:ea typeface="Menlo"/>
              </a:rPr>
              <a:t>array([4, 5, 6])</a:t>
            </a:r>
          </a:p>
        </p:txBody>
      </p:sp>
      <p:sp>
        <p:nvSpPr>
          <p:cNvPr id="14" name="Rectangle 2"/>
          <p:cNvSpPr>
            <a:spLocks noChangeArrowheads="1"/>
          </p:cNvSpPr>
          <p:nvPr/>
        </p:nvSpPr>
        <p:spPr bwMode="auto">
          <a:xfrm>
            <a:off x="6362271" y="5729666"/>
            <a:ext cx="2405491" cy="79663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arr3d[0, 1]</a:t>
            </a:r>
          </a:p>
          <a:p>
            <a:pPr eaLnBrk="0" fontAlgn="ctr" hangingPunct="0">
              <a:spcBef>
                <a:spcPct val="0"/>
              </a:spcBef>
              <a:spcAft>
                <a:spcPct val="0"/>
              </a:spcAft>
            </a:pPr>
            <a:r>
              <a:rPr lang="en-US" altLang="zh-CN" sz="2000" noProof="1">
                <a:solidFill>
                  <a:srgbClr val="C678DD"/>
                </a:solidFill>
                <a:latin typeface="Arial Unicode MS"/>
                <a:ea typeface="Menlo"/>
              </a:rPr>
              <a:t>array([4, 5, 6])</a:t>
            </a:r>
          </a:p>
        </p:txBody>
      </p:sp>
    </p:spTree>
    <p:extLst>
      <p:ext uri="{BB962C8B-B14F-4D97-AF65-F5344CB8AC3E}">
        <p14:creationId xmlns:p14="http://schemas.microsoft.com/office/powerpoint/2010/main" val="20084007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a:t>
            </a:r>
            <a:r>
              <a:rPr lang="en-US" altLang="zh-CN" sz="3600" b="1" dirty="0" err="1" smtClean="0">
                <a:latin typeface="微软雅黑" panose="020B0503020204020204" pitchFamily="34" charset="-122"/>
                <a:ea typeface="微软雅黑" panose="020B0503020204020204" pitchFamily="34" charset="-122"/>
              </a:rPr>
              <a:t>umpy</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zh-CN" altLang="en-US" sz="2800" b="1" dirty="0" smtClean="0">
                <a:solidFill>
                  <a:srgbClr val="CC0099"/>
                </a:solidFill>
                <a:latin typeface="微软雅黑" panose="020B0503020204020204" pitchFamily="34" charset="-122"/>
                <a:ea typeface="微软雅黑" panose="020B0503020204020204" pitchFamily="34" charset="-122"/>
              </a:rPr>
              <a:t>数学和统计方法</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1477328"/>
          </a:xfrm>
          <a:prstGeom prst="rect">
            <a:avLst/>
          </a:prstGeom>
        </p:spPr>
        <p:txBody>
          <a:bodyPr wrap="square">
            <a:spAutoFit/>
          </a:bodyPr>
          <a:lstStyle/>
          <a:p>
            <a:pPr marL="342900"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可以通过数组上的一组数学函数对整个数组或某个轴向的数据进行统计</a:t>
            </a:r>
            <a:r>
              <a:rPr lang="zh-CN" altLang="en-US" sz="2000" dirty="0" smtClean="0">
                <a:latin typeface="微软雅黑" panose="020B0503020204020204" pitchFamily="34" charset="-122"/>
                <a:ea typeface="微软雅黑" panose="020B0503020204020204" pitchFamily="34" charset="-122"/>
              </a:rPr>
              <a:t>计算</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defRPr/>
            </a:pPr>
            <a:r>
              <a:rPr lang="en-US" altLang="zh-CN" sz="2000" dirty="0">
                <a:latin typeface="微软雅黑" panose="020B0503020204020204" pitchFamily="34" charset="-122"/>
                <a:ea typeface="微软雅黑" panose="020B0503020204020204" pitchFamily="34" charset="-122"/>
              </a:rPr>
              <a:t>sum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mean</a:t>
            </a:r>
            <a:r>
              <a:rPr lang="zh-CN" altLang="en-US" sz="2000" dirty="0">
                <a:latin typeface="微软雅黑" panose="020B0503020204020204" pitchFamily="34" charset="-122"/>
                <a:ea typeface="微软雅黑" panose="020B0503020204020204" pitchFamily="34" charset="-122"/>
              </a:rPr>
              <a:t>以及标准差</a:t>
            </a:r>
            <a:r>
              <a:rPr lang="en-US" altLang="zh-CN" sz="2000" dirty="0" err="1">
                <a:latin typeface="微软雅黑" panose="020B0503020204020204" pitchFamily="34" charset="-122"/>
                <a:ea typeface="微软雅黑" panose="020B0503020204020204" pitchFamily="34" charset="-122"/>
              </a:rPr>
              <a:t>std</a:t>
            </a:r>
            <a:r>
              <a:rPr lang="zh-CN" altLang="en-US" sz="2000" dirty="0">
                <a:latin typeface="微软雅黑" panose="020B0503020204020204" pitchFamily="34" charset="-122"/>
                <a:ea typeface="微软雅黑" panose="020B0503020204020204" pitchFamily="34" charset="-122"/>
              </a:rPr>
              <a:t>等聚合计算既可以当做数组的实例方法调用，也可以当做顶级</a:t>
            </a: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函数</a:t>
            </a:r>
            <a:r>
              <a:rPr lang="zh-CN" altLang="en-US" sz="2000" dirty="0" smtClean="0">
                <a:latin typeface="微软雅黑" panose="020B0503020204020204" pitchFamily="34" charset="-122"/>
                <a:ea typeface="微软雅黑" panose="020B0503020204020204" pitchFamily="34" charset="-122"/>
              </a:rPr>
              <a:t>使用</a:t>
            </a:r>
            <a:endParaRPr lang="en-US" altLang="zh-CN" sz="2000" dirty="0" smtClean="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2286976" y="3722865"/>
            <a:ext cx="7370397" cy="23355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 = np.random.randn(5, 4)  # </a:t>
            </a:r>
            <a:r>
              <a:rPr lang="zh-CN" altLang="en-US" sz="2000" noProof="1">
                <a:solidFill>
                  <a:srgbClr val="C678DD"/>
                </a:solidFill>
                <a:latin typeface="Arial Unicode MS"/>
                <a:ea typeface="Menlo"/>
              </a:rPr>
              <a:t>正态分布的数据</a:t>
            </a:r>
          </a:p>
          <a:p>
            <a:pPr eaLnBrk="0" fontAlgn="ctr" hangingPunct="0">
              <a:spcBef>
                <a:spcPct val="0"/>
              </a:spcBef>
              <a:spcAft>
                <a:spcPct val="0"/>
              </a:spcAft>
            </a:pPr>
            <a:r>
              <a:rPr lang="en-US" altLang="zh-CN" sz="2000" noProof="1">
                <a:solidFill>
                  <a:srgbClr val="C678DD"/>
                </a:solidFill>
                <a:latin typeface="Arial Unicode MS"/>
                <a:ea typeface="Menlo"/>
              </a:rPr>
              <a:t>&gt;&gt;&gt; arr.mean()</a:t>
            </a:r>
          </a:p>
          <a:p>
            <a:pPr eaLnBrk="0" fontAlgn="ctr" hangingPunct="0">
              <a:spcBef>
                <a:spcPct val="0"/>
              </a:spcBef>
              <a:spcAft>
                <a:spcPct val="0"/>
              </a:spcAft>
            </a:pPr>
            <a:r>
              <a:rPr lang="en-US" altLang="zh-CN" sz="2000" noProof="1">
                <a:solidFill>
                  <a:srgbClr val="C678DD"/>
                </a:solidFill>
                <a:latin typeface="Arial Unicode MS"/>
                <a:ea typeface="Menlo"/>
              </a:rPr>
              <a:t>-0.022341797127577216</a:t>
            </a:r>
          </a:p>
          <a:p>
            <a:pPr eaLnBrk="0" fontAlgn="ctr" hangingPunct="0">
              <a:spcBef>
                <a:spcPct val="0"/>
              </a:spcBef>
              <a:spcAft>
                <a:spcPct val="0"/>
              </a:spcAft>
            </a:pPr>
            <a:r>
              <a:rPr lang="en-US" altLang="zh-CN" sz="2000" noProof="1">
                <a:solidFill>
                  <a:srgbClr val="C678DD"/>
                </a:solidFill>
                <a:latin typeface="Arial Unicode MS"/>
                <a:ea typeface="Menlo"/>
              </a:rPr>
              <a:t>&gt;&gt;&gt; np.mean(arr)</a:t>
            </a:r>
          </a:p>
          <a:p>
            <a:pPr eaLnBrk="0" fontAlgn="ctr" hangingPunct="0">
              <a:spcBef>
                <a:spcPct val="0"/>
              </a:spcBef>
              <a:spcAft>
                <a:spcPct val="0"/>
              </a:spcAft>
            </a:pPr>
            <a:r>
              <a:rPr lang="en-US" altLang="zh-CN" sz="2000" noProof="1">
                <a:solidFill>
                  <a:srgbClr val="C678DD"/>
                </a:solidFill>
                <a:latin typeface="Arial Unicode MS"/>
                <a:ea typeface="Menlo"/>
              </a:rPr>
              <a:t>-0.022341797127577216</a:t>
            </a:r>
          </a:p>
          <a:p>
            <a:pPr eaLnBrk="0" fontAlgn="ctr" hangingPunct="0">
              <a:spcBef>
                <a:spcPct val="0"/>
              </a:spcBef>
              <a:spcAft>
                <a:spcPct val="0"/>
              </a:spcAft>
            </a:pPr>
            <a:r>
              <a:rPr lang="en-US" altLang="zh-CN" sz="2000" noProof="1">
                <a:solidFill>
                  <a:srgbClr val="C678DD"/>
                </a:solidFill>
                <a:latin typeface="Arial Unicode MS"/>
                <a:ea typeface="Menlo"/>
              </a:rPr>
              <a:t>&gt;&gt;&gt; arr.sum()</a:t>
            </a:r>
          </a:p>
          <a:p>
            <a:pPr eaLnBrk="0" fontAlgn="ctr" hangingPunct="0">
              <a:spcBef>
                <a:spcPct val="0"/>
              </a:spcBef>
              <a:spcAft>
                <a:spcPct val="0"/>
              </a:spcAft>
            </a:pPr>
            <a:r>
              <a:rPr lang="en-US" altLang="zh-CN" sz="2000" noProof="1">
                <a:solidFill>
                  <a:srgbClr val="C678DD"/>
                </a:solidFill>
                <a:latin typeface="Arial Unicode MS"/>
                <a:ea typeface="Menlo"/>
              </a:rPr>
              <a:t>-0.44683594255154435</a:t>
            </a:r>
          </a:p>
        </p:txBody>
      </p:sp>
    </p:spTree>
    <p:extLst>
      <p:ext uri="{BB962C8B-B14F-4D97-AF65-F5344CB8AC3E}">
        <p14:creationId xmlns:p14="http://schemas.microsoft.com/office/powerpoint/2010/main" val="4839749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a:t>
            </a:r>
            <a:r>
              <a:rPr lang="en-US" altLang="zh-CN" sz="3600" b="1" dirty="0" err="1" smtClean="0">
                <a:latin typeface="微软雅黑" panose="020B0503020204020204" pitchFamily="34" charset="-122"/>
                <a:ea typeface="微软雅黑" panose="020B0503020204020204" pitchFamily="34" charset="-122"/>
              </a:rPr>
              <a:t>umpy</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zh-CN" altLang="en-US" sz="2800" b="1" dirty="0" smtClean="0">
                <a:solidFill>
                  <a:srgbClr val="CC0099"/>
                </a:solidFill>
                <a:latin typeface="微软雅黑" panose="020B0503020204020204" pitchFamily="34" charset="-122"/>
                <a:ea typeface="微软雅黑" panose="020B0503020204020204" pitchFamily="34" charset="-122"/>
              </a:rPr>
              <a:t>数学和统计方法</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961289"/>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mean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sum </a:t>
            </a:r>
            <a:r>
              <a:rPr lang="zh-CN" altLang="en-US" sz="2000" dirty="0">
                <a:latin typeface="微软雅黑" panose="020B0503020204020204" pitchFamily="34" charset="-122"/>
                <a:ea typeface="微软雅黑" panose="020B0503020204020204" pitchFamily="34" charset="-122"/>
              </a:rPr>
              <a:t>这类的函数可以接受一个 </a:t>
            </a:r>
            <a:r>
              <a:rPr lang="en-US" altLang="zh-CN" sz="2000" dirty="0">
                <a:latin typeface="微软雅黑" panose="020B0503020204020204" pitchFamily="34" charset="-122"/>
                <a:ea typeface="微软雅黑" panose="020B0503020204020204" pitchFamily="34" charset="-122"/>
              </a:rPr>
              <a:t>axis </a:t>
            </a:r>
            <a:r>
              <a:rPr lang="zh-CN" altLang="en-US" sz="2000" dirty="0">
                <a:latin typeface="微软雅黑" panose="020B0503020204020204" pitchFamily="34" charset="-122"/>
                <a:ea typeface="微软雅黑" panose="020B0503020204020204" pitchFamily="34" charset="-122"/>
              </a:rPr>
              <a:t>参数（用于计算该轴向上的统计值），最终结果是一个少一维的</a:t>
            </a:r>
            <a:r>
              <a:rPr lang="zh-CN" altLang="en-US" sz="2000" dirty="0" smtClean="0">
                <a:latin typeface="微软雅黑" panose="020B0503020204020204" pitchFamily="34" charset="-122"/>
                <a:ea typeface="微软雅黑" panose="020B0503020204020204" pitchFamily="34" charset="-122"/>
              </a:rPr>
              <a:t>数组</a:t>
            </a:r>
            <a:endParaRPr lang="en-US" altLang="zh-CN" sz="2000" dirty="0" smtClean="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2061894" y="3092799"/>
            <a:ext cx="8429275" cy="171996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arr.mean(axis=1)</a:t>
            </a:r>
          </a:p>
          <a:p>
            <a:pPr eaLnBrk="0" fontAlgn="ctr" hangingPunct="0">
              <a:spcBef>
                <a:spcPct val="0"/>
              </a:spcBef>
              <a:spcAft>
                <a:spcPct val="0"/>
              </a:spcAft>
            </a:pPr>
            <a:r>
              <a:rPr lang="en-US" altLang="zh-CN" sz="2000" noProof="1">
                <a:solidFill>
                  <a:srgbClr val="C678DD"/>
                </a:solidFill>
                <a:latin typeface="Arial Unicode MS"/>
                <a:ea typeface="Menlo"/>
              </a:rPr>
              <a:t>array([-0.11320162, -0.032351  , -0.24522299,  0.13275031,  0.14631631])</a:t>
            </a:r>
          </a:p>
          <a:p>
            <a:pPr eaLnBrk="0" fontAlgn="ctr" hangingPunct="0">
              <a:spcBef>
                <a:spcPct val="0"/>
              </a:spcBef>
              <a:spcAft>
                <a:spcPct val="0"/>
              </a:spcAft>
            </a:pPr>
            <a:r>
              <a:rPr lang="en-US" altLang="zh-CN" sz="2000" noProof="1">
                <a:solidFill>
                  <a:srgbClr val="C678DD"/>
                </a:solidFill>
                <a:latin typeface="Arial Unicode MS"/>
                <a:ea typeface="Menlo"/>
              </a:rPr>
              <a:t>&gt;&gt;&gt; arr.sum(0)</a:t>
            </a:r>
          </a:p>
          <a:p>
            <a:pPr eaLnBrk="0" fontAlgn="ctr" hangingPunct="0">
              <a:spcBef>
                <a:spcPct val="0"/>
              </a:spcBef>
              <a:spcAft>
                <a:spcPct val="0"/>
              </a:spcAft>
            </a:pPr>
            <a:r>
              <a:rPr lang="en-US" altLang="zh-CN" sz="2000" noProof="1">
                <a:solidFill>
                  <a:srgbClr val="C678DD"/>
                </a:solidFill>
                <a:latin typeface="Arial Unicode MS"/>
                <a:ea typeface="Menlo"/>
              </a:rPr>
              <a:t>array([-1.71093252,  3.4431099 , -1.78081725, -0.39819607])</a:t>
            </a:r>
          </a:p>
        </p:txBody>
      </p:sp>
    </p:spTree>
    <p:extLst>
      <p:ext uri="{BB962C8B-B14F-4D97-AF65-F5344CB8AC3E}">
        <p14:creationId xmlns:p14="http://schemas.microsoft.com/office/powerpoint/2010/main" val="16103800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a:t>
            </a:r>
            <a:r>
              <a:rPr lang="en-US" altLang="zh-CN" sz="3600" b="1" dirty="0" err="1" smtClean="0">
                <a:latin typeface="微软雅黑" panose="020B0503020204020204" pitchFamily="34" charset="-122"/>
                <a:ea typeface="微软雅黑" panose="020B0503020204020204" pitchFamily="34" charset="-122"/>
              </a:rPr>
              <a:t>umpy</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zh-CN" altLang="en-US" sz="2800" b="1" dirty="0" smtClean="0">
                <a:solidFill>
                  <a:srgbClr val="CC0099"/>
                </a:solidFill>
                <a:latin typeface="微软雅黑" panose="020B0503020204020204" pitchFamily="34" charset="-122"/>
                <a:ea typeface="微软雅黑" panose="020B0503020204020204" pitchFamily="34" charset="-122"/>
              </a:rPr>
              <a:t>数学和统计方法</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9476961" cy="1015663"/>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其他如 </a:t>
            </a:r>
            <a:r>
              <a:rPr lang="en-US" altLang="zh-CN" sz="2000" dirty="0" err="1">
                <a:latin typeface="微软雅黑" panose="020B0503020204020204" pitchFamily="34" charset="-122"/>
                <a:ea typeface="微软雅黑" panose="020B0503020204020204" pitchFamily="34" charset="-122"/>
              </a:rPr>
              <a:t>cumsum</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 </a:t>
            </a:r>
            <a:r>
              <a:rPr lang="en-US" altLang="zh-CN" sz="2000" dirty="0" err="1">
                <a:latin typeface="微软雅黑" panose="020B0503020204020204" pitchFamily="34" charset="-122"/>
                <a:ea typeface="微软雅黑" panose="020B0503020204020204" pitchFamily="34" charset="-122"/>
              </a:rPr>
              <a:t>cumprod</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之类的方法则不聚合，而是产生一个由中间结果组成的</a:t>
            </a:r>
            <a:r>
              <a:rPr lang="zh-CN" altLang="en-US" sz="2000" dirty="0" smtClean="0">
                <a:latin typeface="微软雅黑" panose="020B0503020204020204" pitchFamily="34" charset="-122"/>
                <a:ea typeface="微软雅黑" panose="020B0503020204020204" pitchFamily="34" charset="-122"/>
              </a:rPr>
              <a:t>数组</a:t>
            </a:r>
            <a:endParaRPr lang="en-US" altLang="zh-CN" sz="2000" dirty="0" smtClean="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2033320" y="2967555"/>
            <a:ext cx="7267844"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arr = np.array([[0, 1 ,2], [3, 4, 5], [6, 7, 8]])</a:t>
            </a:r>
          </a:p>
          <a:p>
            <a:pPr eaLnBrk="0" fontAlgn="ctr" hangingPunct="0">
              <a:spcBef>
                <a:spcPct val="0"/>
              </a:spcBef>
              <a:spcAft>
                <a:spcPct val="0"/>
              </a:spcAft>
            </a:pPr>
            <a:r>
              <a:rPr lang="en-US" altLang="zh-CN" sz="2000" noProof="1">
                <a:solidFill>
                  <a:srgbClr val="C678DD"/>
                </a:solidFill>
                <a:latin typeface="Arial Unicode MS"/>
                <a:ea typeface="Menlo"/>
              </a:rPr>
              <a:t>&gt;&gt;&gt; arr.cumsum(0)</a:t>
            </a:r>
          </a:p>
          <a:p>
            <a:pPr eaLnBrk="0" fontAlgn="ctr" hangingPunct="0">
              <a:spcBef>
                <a:spcPct val="0"/>
              </a:spcBef>
              <a:spcAft>
                <a:spcPct val="0"/>
              </a:spcAft>
            </a:pPr>
            <a:r>
              <a:rPr lang="en-US" altLang="zh-CN" sz="2000" noProof="1">
                <a:solidFill>
                  <a:srgbClr val="C678DD"/>
                </a:solidFill>
                <a:latin typeface="Arial Unicode MS"/>
                <a:ea typeface="Menlo"/>
              </a:rPr>
              <a:t>array([[ 0,  1,  2],</a:t>
            </a:r>
          </a:p>
          <a:p>
            <a:pPr eaLnBrk="0" fontAlgn="ctr" hangingPunct="0">
              <a:spcBef>
                <a:spcPct val="0"/>
              </a:spcBef>
              <a:spcAft>
                <a:spcPct val="0"/>
              </a:spcAft>
            </a:pPr>
            <a:r>
              <a:rPr lang="en-US" altLang="zh-CN" sz="2000" noProof="1">
                <a:solidFill>
                  <a:srgbClr val="C678DD"/>
                </a:solidFill>
                <a:latin typeface="Arial Unicode MS"/>
                <a:ea typeface="Menlo"/>
              </a:rPr>
              <a:t>       [ 3,  5,  7],</a:t>
            </a:r>
          </a:p>
          <a:p>
            <a:pPr eaLnBrk="0" fontAlgn="ctr" hangingPunct="0">
              <a:spcBef>
                <a:spcPct val="0"/>
              </a:spcBef>
              <a:spcAft>
                <a:spcPct val="0"/>
              </a:spcAft>
            </a:pPr>
            <a:r>
              <a:rPr lang="en-US" altLang="zh-CN" sz="2000" noProof="1">
                <a:solidFill>
                  <a:srgbClr val="C678DD"/>
                </a:solidFill>
                <a:latin typeface="Arial Unicode MS"/>
                <a:ea typeface="Menlo"/>
              </a:rPr>
              <a:t>       [ 9, 12, 15]], dtype=int32)</a:t>
            </a:r>
          </a:p>
          <a:p>
            <a:pPr eaLnBrk="0" fontAlgn="ctr" hangingPunct="0">
              <a:spcBef>
                <a:spcPct val="0"/>
              </a:spcBef>
              <a:spcAft>
                <a:spcPct val="0"/>
              </a:spcAft>
            </a:pPr>
            <a:r>
              <a:rPr lang="en-US" altLang="zh-CN" sz="2000" noProof="1">
                <a:solidFill>
                  <a:srgbClr val="C678DD"/>
                </a:solidFill>
                <a:latin typeface="Arial Unicode MS"/>
                <a:ea typeface="Menlo"/>
              </a:rPr>
              <a:t>&gt;&gt;&gt; arr.cumprod(1)</a:t>
            </a:r>
          </a:p>
          <a:p>
            <a:pPr eaLnBrk="0" fontAlgn="ctr" hangingPunct="0">
              <a:spcBef>
                <a:spcPct val="0"/>
              </a:spcBef>
              <a:spcAft>
                <a:spcPct val="0"/>
              </a:spcAft>
            </a:pPr>
            <a:r>
              <a:rPr lang="en-US" altLang="zh-CN" sz="2000" noProof="1">
                <a:solidFill>
                  <a:srgbClr val="C678DD"/>
                </a:solidFill>
                <a:latin typeface="Arial Unicode MS"/>
                <a:ea typeface="Menlo"/>
              </a:rPr>
              <a:t>array([[  0,   0,   0],</a:t>
            </a:r>
          </a:p>
          <a:p>
            <a:pPr eaLnBrk="0" fontAlgn="ctr" hangingPunct="0">
              <a:spcBef>
                <a:spcPct val="0"/>
              </a:spcBef>
              <a:spcAft>
                <a:spcPct val="0"/>
              </a:spcAft>
            </a:pPr>
            <a:r>
              <a:rPr lang="en-US" altLang="zh-CN" sz="2000" noProof="1">
                <a:solidFill>
                  <a:srgbClr val="C678DD"/>
                </a:solidFill>
                <a:latin typeface="Arial Unicode MS"/>
                <a:ea typeface="Menlo"/>
              </a:rPr>
              <a:t>       [  3,  12,  60],</a:t>
            </a:r>
          </a:p>
          <a:p>
            <a:pPr eaLnBrk="0" fontAlgn="ctr" hangingPunct="0">
              <a:spcBef>
                <a:spcPct val="0"/>
              </a:spcBef>
              <a:spcAft>
                <a:spcPct val="0"/>
              </a:spcAft>
            </a:pPr>
            <a:r>
              <a:rPr lang="en-US" altLang="zh-CN" sz="2000" noProof="1">
                <a:solidFill>
                  <a:srgbClr val="C678DD"/>
                </a:solidFill>
                <a:latin typeface="Arial Unicode MS"/>
                <a:ea typeface="Menlo"/>
              </a:rPr>
              <a:t>       [  6,  42, 336]], dtype=int32)</a:t>
            </a:r>
          </a:p>
        </p:txBody>
      </p:sp>
    </p:spTree>
    <p:extLst>
      <p:ext uri="{BB962C8B-B14F-4D97-AF65-F5344CB8AC3E}">
        <p14:creationId xmlns:p14="http://schemas.microsoft.com/office/powerpoint/2010/main" val="33846285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a:t>
            </a:r>
            <a:r>
              <a:rPr lang="en-US" altLang="zh-CN" sz="3600" b="1" dirty="0" err="1" smtClean="0">
                <a:latin typeface="微软雅黑" panose="020B0503020204020204" pitchFamily="34" charset="-122"/>
                <a:ea typeface="微软雅黑" panose="020B0503020204020204" pitchFamily="34" charset="-122"/>
              </a:rPr>
              <a:t>umpy</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zh-CN" altLang="en-US" sz="2800" b="1" dirty="0" smtClean="0">
                <a:solidFill>
                  <a:srgbClr val="CC0099"/>
                </a:solidFill>
                <a:latin typeface="微软雅黑" panose="020B0503020204020204" pitchFamily="34" charset="-122"/>
                <a:ea typeface="微软雅黑" panose="020B0503020204020204" pitchFamily="34" charset="-122"/>
              </a:rPr>
              <a:t>数学和统计方法</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458908"/>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b="1" dirty="0">
                <a:latin typeface="微软雅黑" panose="020B0503020204020204" pitchFamily="34" charset="-122"/>
                <a:ea typeface="微软雅黑" panose="020B0503020204020204" pitchFamily="34" charset="-122"/>
              </a:rPr>
              <a:t>基本数组统计方法如下</a:t>
            </a: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995926373"/>
              </p:ext>
            </p:extLst>
          </p:nvPr>
        </p:nvGraphicFramePr>
        <p:xfrm>
          <a:off x="1862128" y="2715116"/>
          <a:ext cx="9096386" cy="2961640"/>
        </p:xfrm>
        <a:graphic>
          <a:graphicData uri="http://schemas.openxmlformats.org/drawingml/2006/table">
            <a:tbl>
              <a:tblPr firstRow="1" bandRow="1">
                <a:tableStyleId>{5C22544A-7EE6-4342-B048-85BDC9FD1C3A}</a:tableStyleId>
              </a:tblPr>
              <a:tblGrid>
                <a:gridCol w="2395548">
                  <a:extLst>
                    <a:ext uri="{9D8B030D-6E8A-4147-A177-3AD203B41FA5}">
                      <a16:colId xmlns:a16="http://schemas.microsoft.com/office/drawing/2014/main" xmlns="" val="4140610347"/>
                    </a:ext>
                  </a:extLst>
                </a:gridCol>
                <a:gridCol w="6700838">
                  <a:extLst>
                    <a:ext uri="{9D8B030D-6E8A-4147-A177-3AD203B41FA5}">
                      <a16:colId xmlns:a16="http://schemas.microsoft.com/office/drawing/2014/main" xmlns="" val="1594177153"/>
                    </a:ext>
                  </a:extLst>
                </a:gridCol>
              </a:tblGrid>
              <a:tr h="0">
                <a:tc>
                  <a:txBody>
                    <a:bodyPr/>
                    <a:lstStyle/>
                    <a:p>
                      <a:pPr algn="ctr"/>
                      <a:r>
                        <a:rPr lang="zh-CN" altLang="en-US" dirty="0" smtClean="0">
                          <a:latin typeface="微软雅黑" panose="020B0503020204020204" pitchFamily="34" charset="-122"/>
                          <a:ea typeface="微软雅黑" panose="020B0503020204020204" pitchFamily="34" charset="-122"/>
                        </a:rPr>
                        <a:t>方法</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说明</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750048357"/>
                  </a:ext>
                </a:extLst>
              </a:tr>
              <a:tr h="370840">
                <a:tc>
                  <a:txBody>
                    <a:bodyPr/>
                    <a:lstStyle/>
                    <a:p>
                      <a:r>
                        <a:rPr lang="en-US" altLang="zh-CN" dirty="0" smtClean="0">
                          <a:latin typeface="微软雅黑" panose="020B0503020204020204" pitchFamily="34" charset="-122"/>
                          <a:ea typeface="微软雅黑" panose="020B0503020204020204" pitchFamily="34" charset="-122"/>
                        </a:rPr>
                        <a:t>sum</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对数组中全部或某轴向的元素求和。零长度的数组的</a:t>
                      </a:r>
                      <a:r>
                        <a:rPr lang="en-US" altLang="zh-CN" dirty="0" smtClean="0">
                          <a:latin typeface="微软雅黑" panose="020B0503020204020204" pitchFamily="34" charset="-122"/>
                          <a:ea typeface="微软雅黑" panose="020B0503020204020204" pitchFamily="34" charset="-122"/>
                        </a:rPr>
                        <a:t>sum</a:t>
                      </a:r>
                      <a:r>
                        <a:rPr lang="zh-CN" altLang="en-US" dirty="0" smtClean="0">
                          <a:latin typeface="微软雅黑" panose="020B0503020204020204" pitchFamily="34" charset="-122"/>
                          <a:ea typeface="微软雅黑" panose="020B0503020204020204" pitchFamily="34" charset="-122"/>
                        </a:rPr>
                        <a:t>为</a:t>
                      </a:r>
                      <a:r>
                        <a:rPr lang="en-US" altLang="zh-CN" dirty="0" smtClean="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869737130"/>
                  </a:ext>
                </a:extLst>
              </a:tr>
              <a:tr h="370840">
                <a:tc>
                  <a:txBody>
                    <a:bodyPr/>
                    <a:lstStyle/>
                    <a:p>
                      <a:r>
                        <a:rPr lang="en-US" altLang="zh-CN" dirty="0" smtClean="0">
                          <a:latin typeface="微软雅黑" panose="020B0503020204020204" pitchFamily="34" charset="-122"/>
                          <a:ea typeface="微软雅黑" panose="020B0503020204020204" pitchFamily="34" charset="-122"/>
                        </a:rPr>
                        <a:t>mean</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算术平均数。零长度的数组的</a:t>
                      </a:r>
                      <a:r>
                        <a:rPr lang="en-US" altLang="zh-CN" dirty="0" smtClean="0">
                          <a:latin typeface="微软雅黑" panose="020B0503020204020204" pitchFamily="34" charset="-122"/>
                          <a:ea typeface="微软雅黑" panose="020B0503020204020204" pitchFamily="34" charset="-122"/>
                        </a:rPr>
                        <a:t>mean</a:t>
                      </a:r>
                      <a:r>
                        <a:rPr lang="zh-CN" altLang="en-US" dirty="0" smtClean="0">
                          <a:latin typeface="微软雅黑" panose="020B0503020204020204" pitchFamily="34" charset="-122"/>
                          <a:ea typeface="微软雅黑" panose="020B0503020204020204" pitchFamily="34" charset="-122"/>
                        </a:rPr>
                        <a:t>为</a:t>
                      </a:r>
                      <a:r>
                        <a:rPr lang="en-US" altLang="zh-CN" dirty="0" err="1" smtClean="0">
                          <a:latin typeface="微软雅黑" panose="020B0503020204020204" pitchFamily="34" charset="-122"/>
                          <a:ea typeface="微软雅黑" panose="020B0503020204020204" pitchFamily="34" charset="-122"/>
                        </a:rPr>
                        <a:t>NaN</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087601292"/>
                  </a:ext>
                </a:extLst>
              </a:tr>
              <a:tr h="370840">
                <a:tc>
                  <a:txBody>
                    <a:bodyPr/>
                    <a:lstStyle/>
                    <a:p>
                      <a:r>
                        <a:rPr lang="en-US" altLang="zh-CN" dirty="0" err="1" smtClean="0">
                          <a:latin typeface="微软雅黑" panose="020B0503020204020204" pitchFamily="34" charset="-122"/>
                          <a:ea typeface="微软雅黑" panose="020B0503020204020204" pitchFamily="34" charset="-122"/>
                        </a:rPr>
                        <a:t>std</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var</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分别为标准差和方差，自由度可调（默认为</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945773559"/>
                  </a:ext>
                </a:extLst>
              </a:tr>
              <a:tr h="370840">
                <a:tc>
                  <a:txBody>
                    <a:bodyPr/>
                    <a:lstStyle/>
                    <a:p>
                      <a:r>
                        <a:rPr lang="en-US" altLang="zh-CN" dirty="0" smtClean="0">
                          <a:latin typeface="微软雅黑" panose="020B0503020204020204" pitchFamily="34" charset="-122"/>
                          <a:ea typeface="微软雅黑" panose="020B0503020204020204" pitchFamily="34" charset="-122"/>
                        </a:rPr>
                        <a:t>min, max</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最大值和最小值</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3231934931"/>
                  </a:ext>
                </a:extLst>
              </a:tr>
              <a:tr h="370840">
                <a:tc>
                  <a:txBody>
                    <a:bodyPr/>
                    <a:lstStyle/>
                    <a:p>
                      <a:r>
                        <a:rPr lang="en-US" altLang="zh-CN" dirty="0" err="1" smtClean="0">
                          <a:latin typeface="微软雅黑" panose="020B0503020204020204" pitchFamily="34" charset="-122"/>
                          <a:ea typeface="微软雅黑" panose="020B0503020204020204" pitchFamily="34" charset="-122"/>
                        </a:rPr>
                        <a:t>argmin</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argmax</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分别为最大和最小元素的索引</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30362403"/>
                  </a:ext>
                </a:extLst>
              </a:tr>
              <a:tr h="370840">
                <a:tc>
                  <a:txBody>
                    <a:bodyPr/>
                    <a:lstStyle/>
                    <a:p>
                      <a:r>
                        <a:rPr lang="en-US" altLang="zh-CN" dirty="0" err="1" smtClean="0">
                          <a:latin typeface="微软雅黑" panose="020B0503020204020204" pitchFamily="34" charset="-122"/>
                          <a:ea typeface="微软雅黑" panose="020B0503020204020204" pitchFamily="34" charset="-122"/>
                        </a:rPr>
                        <a:t>cumsum</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所有元素的累加</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24586271"/>
                  </a:ext>
                </a:extLst>
              </a:tr>
              <a:tr h="370840">
                <a:tc>
                  <a:txBody>
                    <a:bodyPr/>
                    <a:lstStyle/>
                    <a:p>
                      <a:r>
                        <a:rPr lang="en-US" altLang="zh-CN" dirty="0" err="1" smtClean="0">
                          <a:latin typeface="微软雅黑" panose="020B0503020204020204" pitchFamily="34" charset="-122"/>
                          <a:ea typeface="微软雅黑" panose="020B0503020204020204" pitchFamily="34" charset="-122"/>
                        </a:rPr>
                        <a:t>cumprod</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所有元素的累积</a:t>
                      </a:r>
                    </a:p>
                  </a:txBody>
                  <a:tcPr/>
                </a:tc>
                <a:extLst>
                  <a:ext uri="{0D108BD9-81ED-4DB2-BD59-A6C34878D82A}">
                    <a16:rowId xmlns:a16="http://schemas.microsoft.com/office/drawing/2014/main" xmlns="" val="1959783927"/>
                  </a:ext>
                </a:extLst>
              </a:tr>
            </a:tbl>
          </a:graphicData>
        </a:graphic>
      </p:graphicFrame>
    </p:spTree>
    <p:extLst>
      <p:ext uri="{BB962C8B-B14F-4D97-AF65-F5344CB8AC3E}">
        <p14:creationId xmlns:p14="http://schemas.microsoft.com/office/powerpoint/2010/main" val="620043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5019172"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Python</a:t>
            </a:r>
            <a:r>
              <a:rPr lang="zh-CN" altLang="en-US" sz="3600" b="1" dirty="0" smtClean="0">
                <a:latin typeface="微软雅黑" panose="020B0503020204020204" pitchFamily="34" charset="-122"/>
                <a:ea typeface="微软雅黑" panose="020B0503020204020204" pitchFamily="34" charset="-122"/>
              </a:rPr>
              <a:t>及其发展历程</a:t>
            </a:r>
            <a:endParaRPr lang="zh-CN" altLang="en-US" sz="3600" b="1" dirty="0">
              <a:latin typeface="微软雅黑" panose="020B0503020204020204" pitchFamily="34" charset="-122"/>
              <a:ea typeface="微软雅黑" panose="020B0503020204020204" pitchFamily="34" charset="-122"/>
            </a:endParaRPr>
          </a:p>
        </p:txBody>
      </p:sp>
      <p:sp>
        <p:nvSpPr>
          <p:cNvPr id="10" name="圆角矩形 9"/>
          <p:cNvSpPr/>
          <p:nvPr/>
        </p:nvSpPr>
        <p:spPr>
          <a:xfrm>
            <a:off x="4419975" y="1401490"/>
            <a:ext cx="7251925" cy="790466"/>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4594374" y="1462746"/>
            <a:ext cx="6934651" cy="646331"/>
          </a:xfrm>
          <a:prstGeom prst="rect">
            <a:avLst/>
          </a:prstGeom>
        </p:spPr>
        <p:txBody>
          <a:bodyPr wrap="square">
            <a:spAutoFit/>
          </a:bodyPr>
          <a:lstStyle/>
          <a:p>
            <a:r>
              <a:rPr lang="en-US" altLang="zh-CN" dirty="0" smtClean="0">
                <a:latin typeface="微软雅黑" panose="020B0503020204020204" pitchFamily="34" charset="-122"/>
                <a:ea typeface="微软雅黑" panose="020B0503020204020204" pitchFamily="34" charset="-122"/>
              </a:rPr>
              <a:t>Python is a programming language that lets you work quickly </a:t>
            </a:r>
          </a:p>
          <a:p>
            <a:pPr algn="ctr"/>
            <a:r>
              <a:rPr lang="en-US" altLang="zh-CN" dirty="0" smtClean="0">
                <a:latin typeface="微软雅黑" panose="020B0503020204020204" pitchFamily="34" charset="-122"/>
                <a:ea typeface="微软雅黑" panose="020B0503020204020204" pitchFamily="34" charset="-122"/>
              </a:rPr>
              <a:t>and integrate systems more effectively.</a:t>
            </a:r>
            <a:endParaRPr lang="en-US" altLang="zh-CN" dirty="0">
              <a:latin typeface="微软雅黑" panose="020B0503020204020204" pitchFamily="34" charset="-122"/>
              <a:ea typeface="微软雅黑" panose="020B0503020204020204" pitchFamily="34" charset="-122"/>
            </a:endParaRPr>
          </a:p>
        </p:txBody>
      </p:sp>
      <p:sp>
        <p:nvSpPr>
          <p:cNvPr id="13" name="圆角矩形 12"/>
          <p:cNvSpPr/>
          <p:nvPr/>
        </p:nvSpPr>
        <p:spPr>
          <a:xfrm>
            <a:off x="4472284" y="2733597"/>
            <a:ext cx="7251925" cy="790466"/>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4646683" y="2794853"/>
            <a:ext cx="6934651" cy="646331"/>
          </a:xfrm>
          <a:prstGeom prst="rect">
            <a:avLst/>
          </a:prstGeom>
        </p:spPr>
        <p:txBody>
          <a:bodyPr wrap="square">
            <a:spAutoFit/>
          </a:bodyPr>
          <a:lstStyle/>
          <a:p>
            <a:pPr marL="285750" indent="-285750">
              <a:buFont typeface="Wingdings" panose="05000000000000000000" pitchFamily="2" charset="2"/>
              <a:buChar char="l"/>
            </a:pPr>
            <a:r>
              <a:rPr lang="en-US" altLang="zh-CN" dirty="0" smtClean="0">
                <a:latin typeface="微软雅黑" panose="020B0503020204020204" pitchFamily="34" charset="-122"/>
                <a:ea typeface="微软雅黑" panose="020B0503020204020204" pitchFamily="34" charset="-122"/>
              </a:rPr>
              <a:t>Python</a:t>
            </a:r>
            <a:r>
              <a:rPr lang="zh-CN" altLang="en-US" dirty="0" smtClean="0">
                <a:latin typeface="微软雅黑" panose="020B0503020204020204" pitchFamily="34" charset="-122"/>
                <a:ea typeface="微软雅黑" panose="020B0503020204020204" pitchFamily="34" charset="-122"/>
              </a:rPr>
              <a:t>是一门</a:t>
            </a:r>
            <a:r>
              <a:rPr lang="zh-CN" altLang="en-US" dirty="0" smtClean="0">
                <a:solidFill>
                  <a:srgbClr val="00B0F0"/>
                </a:solidFill>
                <a:latin typeface="微软雅黑" panose="020B0503020204020204" pitchFamily="34" charset="-122"/>
                <a:ea typeface="微软雅黑" panose="020B0503020204020204" pitchFamily="34" charset="-122"/>
              </a:rPr>
              <a:t>解释型</a:t>
            </a:r>
            <a:r>
              <a:rPr lang="zh-CN" altLang="en-US" dirty="0" smtClean="0">
                <a:latin typeface="微软雅黑" panose="020B0503020204020204" pitchFamily="34" charset="-122"/>
                <a:ea typeface="微软雅黑" panose="020B0503020204020204" pitchFamily="34" charset="-122"/>
              </a:rPr>
              <a:t>、</a:t>
            </a:r>
            <a:r>
              <a:rPr lang="zh-CN" altLang="en-US" dirty="0" smtClean="0">
                <a:solidFill>
                  <a:srgbClr val="00B0F0"/>
                </a:solidFill>
                <a:latin typeface="微软雅黑" panose="020B0503020204020204" pitchFamily="34" charset="-122"/>
                <a:ea typeface="微软雅黑" panose="020B0503020204020204" pitchFamily="34" charset="-122"/>
              </a:rPr>
              <a:t>面向对象</a:t>
            </a:r>
            <a:r>
              <a:rPr lang="zh-CN" altLang="en-US" dirty="0" smtClean="0">
                <a:latin typeface="微软雅黑" panose="020B0503020204020204" pitchFamily="34" charset="-122"/>
                <a:ea typeface="微软雅黑" panose="020B0503020204020204" pitchFamily="34" charset="-122"/>
              </a:rPr>
              <a:t>的高级编程语言</a:t>
            </a:r>
            <a:r>
              <a:rPr lang="en-US" altLang="zh-CN" dirty="0" smtClean="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l"/>
            </a:pPr>
            <a:r>
              <a:rPr lang="en-US" altLang="zh-CN" dirty="0" smtClean="0">
                <a:latin typeface="微软雅黑" panose="020B0503020204020204" pitchFamily="34" charset="-122"/>
                <a:ea typeface="微软雅黑" panose="020B0503020204020204" pitchFamily="34" charset="-122"/>
              </a:rPr>
              <a:t>Python</a:t>
            </a:r>
            <a:r>
              <a:rPr lang="zh-CN" altLang="en-US" dirty="0" smtClean="0">
                <a:latin typeface="微软雅黑" panose="020B0503020204020204" pitchFamily="34" charset="-122"/>
                <a:ea typeface="微软雅黑" panose="020B0503020204020204" pitchFamily="34" charset="-122"/>
              </a:rPr>
              <a:t>是</a:t>
            </a:r>
            <a:r>
              <a:rPr lang="zh-CN" altLang="en-US" dirty="0" smtClean="0">
                <a:solidFill>
                  <a:srgbClr val="00B0F0"/>
                </a:solidFill>
                <a:latin typeface="微软雅黑" panose="020B0503020204020204" pitchFamily="34" charset="-122"/>
                <a:ea typeface="微软雅黑" panose="020B0503020204020204" pitchFamily="34" charset="-122"/>
              </a:rPr>
              <a:t>开源免费</a:t>
            </a:r>
            <a:r>
              <a:rPr lang="zh-CN" altLang="en-US" dirty="0" smtClean="0">
                <a:latin typeface="微软雅黑" panose="020B0503020204020204" pitchFamily="34" charset="-122"/>
                <a:ea typeface="微软雅黑" panose="020B0503020204020204" pitchFamily="34" charset="-122"/>
              </a:rPr>
              <a:t>的、支持交互式、可跨平台移植的脚本语言</a:t>
            </a:r>
            <a:r>
              <a:rPr lang="en-US" altLang="zh-CN" dirty="0" smtClean="0">
                <a:latin typeface="微软雅黑" panose="020B0503020204020204" pitchFamily="34" charset="-122"/>
                <a:ea typeface="微软雅黑" panose="020B0503020204020204" pitchFamily="34" charset="-122"/>
              </a:rPr>
              <a:t>.</a:t>
            </a:r>
          </a:p>
        </p:txBody>
      </p:sp>
      <p:pic>
        <p:nvPicPr>
          <p:cNvPr id="1026" name="Picture 2" descr="âpythonâçå¾çæç´¢ç»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37893"/>
            <a:ext cx="4859338" cy="245348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474367" y="3691383"/>
            <a:ext cx="5114435" cy="511807"/>
          </a:xfrm>
          <a:prstGeom prst="rect">
            <a:avLst/>
          </a:prstGeom>
        </p:spPr>
        <p:txBody>
          <a:bodyPr wrap="square">
            <a:spAutoFit/>
          </a:bodyPr>
          <a:lstStyle/>
          <a:p>
            <a:pPr>
              <a:lnSpc>
                <a:spcPct val="125000"/>
              </a:lnSpc>
            </a:pPr>
            <a:r>
              <a:rPr lang="zh-CN" altLang="en-US" sz="2400" b="1" dirty="0" smtClean="0">
                <a:solidFill>
                  <a:srgbClr val="0033CC"/>
                </a:solidFill>
                <a:latin typeface="微软雅黑" panose="020B0503020204020204" pitchFamily="34" charset="-122"/>
                <a:ea typeface="微软雅黑" panose="020B0503020204020204" pitchFamily="34" charset="-122"/>
              </a:rPr>
              <a:t>诞生和发展</a:t>
            </a:r>
            <a:endParaRPr lang="en-US" altLang="zh-CN" sz="2400" b="1" dirty="0">
              <a:solidFill>
                <a:srgbClr val="0033CC"/>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932" y="3691384"/>
            <a:ext cx="498965" cy="498965"/>
          </a:xfrm>
          <a:prstGeom prst="rect">
            <a:avLst/>
          </a:prstGeom>
        </p:spPr>
      </p:pic>
      <p:sp>
        <p:nvSpPr>
          <p:cNvPr id="12" name="矩形 11"/>
          <p:cNvSpPr/>
          <p:nvPr/>
        </p:nvSpPr>
        <p:spPr>
          <a:xfrm>
            <a:off x="1017932" y="4244884"/>
            <a:ext cx="10668021" cy="2585323"/>
          </a:xfrm>
          <a:prstGeom prst="rect">
            <a:avLst/>
          </a:prstGeom>
        </p:spPr>
        <p:txBody>
          <a:bodyPr wrap="square">
            <a:spAutoFit/>
          </a:bodyPr>
          <a:lstStyle/>
          <a:p>
            <a:pPr marL="457200" indent="-457200">
              <a:lnSpc>
                <a:spcPct val="150000"/>
              </a:lnSpc>
              <a:buFont typeface="Wingdings" panose="05000000000000000000" pitchFamily="2" charset="2"/>
              <a:buChar char="l"/>
            </a:pPr>
            <a:r>
              <a:rPr lang="en-US" altLang="zh-CN" dirty="0">
                <a:latin typeface="微软雅黑" panose="020B0503020204020204" pitchFamily="34" charset="-122"/>
                <a:ea typeface="微软雅黑" panose="020B0503020204020204" pitchFamily="34" charset="-122"/>
              </a:rPr>
              <a:t>1991</a:t>
            </a:r>
            <a:r>
              <a:rPr lang="zh-CN" altLang="en-US" dirty="0">
                <a:latin typeface="微软雅黑" panose="020B0503020204020204" pitchFamily="34" charset="-122"/>
                <a:ea typeface="微软雅黑" panose="020B0503020204020204" pitchFamily="34" charset="-122"/>
              </a:rPr>
              <a:t>年，第一个</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编译器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同时也是解释器</a:t>
            </a:r>
            <a:r>
              <a:rPr lang="en-US" altLang="zh-CN"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诞生。</a:t>
            </a:r>
            <a:r>
              <a:rPr lang="zh-CN" altLang="en-US" dirty="0">
                <a:latin typeface="微软雅黑" panose="020B0503020204020204" pitchFamily="34" charset="-122"/>
                <a:ea typeface="微软雅黑" panose="020B0503020204020204" pitchFamily="34" charset="-122"/>
              </a:rPr>
              <a:t>它是用</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语言实现的，并能够调用</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库</a:t>
            </a:r>
            <a:r>
              <a:rPr lang="en-US" altLang="zh-CN" dirty="0">
                <a:latin typeface="微软雅黑" panose="020B0503020204020204" pitchFamily="34" charset="-122"/>
                <a:ea typeface="微软雅黑" panose="020B0503020204020204" pitchFamily="34" charset="-122"/>
              </a:rPr>
              <a:t>(.so</a:t>
            </a:r>
            <a:r>
              <a:rPr lang="zh-CN" altLang="en-US" dirty="0">
                <a:latin typeface="微软雅黑" panose="020B0503020204020204" pitchFamily="34" charset="-122"/>
                <a:ea typeface="微软雅黑" panose="020B0503020204020204" pitchFamily="34" charset="-122"/>
              </a:rPr>
              <a:t>文件</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从</a:t>
            </a:r>
            <a:r>
              <a:rPr lang="zh-CN" altLang="en-US" dirty="0">
                <a:latin typeface="微软雅黑" panose="020B0503020204020204" pitchFamily="34" charset="-122"/>
                <a:ea typeface="微软雅黑" panose="020B0503020204020204" pitchFamily="34" charset="-122"/>
              </a:rPr>
              <a:t>一出生，</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已经具有了：类，函数，异常处理，包含表和词典在内的核心数据类型，以及模块为基础的拓展</a:t>
            </a:r>
            <a:r>
              <a:rPr lang="zh-CN" altLang="en-US" dirty="0" smtClean="0">
                <a:latin typeface="微软雅黑" panose="020B0503020204020204" pitchFamily="34" charset="-122"/>
                <a:ea typeface="微软雅黑" panose="020B0503020204020204" pitchFamily="34" charset="-122"/>
              </a:rPr>
              <a:t>系统。</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pPr>
            <a:r>
              <a:rPr lang="en-US" altLang="zh-CN" dirty="0" smtClean="0">
                <a:latin typeface="微软雅黑" panose="020B0503020204020204" pitchFamily="34" charset="-122"/>
                <a:ea typeface="微软雅黑" panose="020B0503020204020204" pitchFamily="34" charset="-122"/>
              </a:rPr>
              <a:t>2000</a:t>
            </a:r>
            <a:r>
              <a:rPr lang="zh-CN" altLang="en-US" dirty="0" smtClean="0">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Python 2.0 </a:t>
            </a:r>
            <a:r>
              <a:rPr lang="zh-CN" altLang="en-US" dirty="0">
                <a:latin typeface="微软雅黑" panose="020B0503020204020204" pitchFamily="34" charset="-122"/>
                <a:ea typeface="微软雅黑" panose="020B0503020204020204" pitchFamily="34" charset="-122"/>
              </a:rPr>
              <a:t>由 </a:t>
            </a:r>
            <a:r>
              <a:rPr lang="en-US" altLang="zh-CN" dirty="0" err="1">
                <a:latin typeface="微软雅黑" panose="020B0503020204020204" pitchFamily="34" charset="-122"/>
                <a:ea typeface="微软雅黑" panose="020B0503020204020204" pitchFamily="34" charset="-122"/>
              </a:rPr>
              <a:t>BeOpen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PythonLabs</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团队发布，</a:t>
            </a:r>
            <a:r>
              <a:rPr lang="zh-CN" altLang="en-US" dirty="0" smtClean="0">
                <a:latin typeface="微软雅黑" panose="020B0503020204020204" pitchFamily="34" charset="-122"/>
                <a:ea typeface="微软雅黑" panose="020B0503020204020204" pitchFamily="34" charset="-122"/>
              </a:rPr>
              <a:t>加入</a:t>
            </a:r>
            <a:r>
              <a:rPr lang="zh-CN" altLang="en-US" dirty="0">
                <a:latin typeface="微软雅黑" panose="020B0503020204020204" pitchFamily="34" charset="-122"/>
                <a:ea typeface="微软雅黑" panose="020B0503020204020204" pitchFamily="34" charset="-122"/>
              </a:rPr>
              <a:t>内存回收机制</a:t>
            </a:r>
            <a:r>
              <a:rPr lang="zh-CN" altLang="en-US" dirty="0" smtClean="0">
                <a:latin typeface="微软雅黑" panose="020B0503020204020204" pitchFamily="34" charset="-122"/>
                <a:ea typeface="微软雅黑" panose="020B0503020204020204" pitchFamily="34" charset="-122"/>
              </a:rPr>
              <a:t>，奠定了</a:t>
            </a:r>
            <a:r>
              <a:rPr lang="en-US" altLang="zh-CN" dirty="0" smtClean="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语言框架的</a:t>
            </a:r>
            <a:r>
              <a:rPr lang="zh-CN" altLang="en-US" dirty="0" smtClean="0">
                <a:latin typeface="微软雅黑" panose="020B0503020204020204" pitchFamily="34" charset="-122"/>
                <a:ea typeface="微软雅黑" panose="020B0503020204020204" pitchFamily="34" charset="-122"/>
              </a:rPr>
              <a:t>基础</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pPr>
            <a:r>
              <a:rPr lang="en-US" altLang="zh-CN" dirty="0" smtClean="0">
                <a:latin typeface="微软雅黑" panose="020B0503020204020204" pitchFamily="34" charset="-122"/>
                <a:ea typeface="微软雅黑" panose="020B0503020204020204" pitchFamily="34" charset="-122"/>
              </a:rPr>
              <a:t>2008</a:t>
            </a:r>
            <a:r>
              <a:rPr lang="zh-CN" altLang="en-US" dirty="0" smtClean="0">
                <a:latin typeface="微软雅黑" panose="020B0503020204020204" pitchFamily="34" charset="-122"/>
                <a:ea typeface="微软雅黑" panose="020B0503020204020204" pitchFamily="34" charset="-122"/>
              </a:rPr>
              <a:t>年，</a:t>
            </a:r>
            <a:r>
              <a:rPr lang="en-US" altLang="zh-CN" dirty="0">
                <a:solidFill>
                  <a:srgbClr val="00B0F0"/>
                </a:solidFill>
                <a:latin typeface="微软雅黑" panose="020B0503020204020204" pitchFamily="34" charset="-122"/>
                <a:ea typeface="微软雅黑" panose="020B0503020204020204" pitchFamily="34" charset="-122"/>
              </a:rPr>
              <a:t>Python 3 </a:t>
            </a:r>
            <a:r>
              <a:rPr lang="zh-CN" altLang="en-US" dirty="0">
                <a:latin typeface="微软雅黑" panose="020B0503020204020204" pitchFamily="34" charset="-122"/>
                <a:ea typeface="微软雅黑" panose="020B0503020204020204" pitchFamily="34" charset="-122"/>
              </a:rPr>
              <a:t>在一个意想不到的情况下发布</a:t>
            </a:r>
            <a:r>
              <a:rPr lang="zh-CN" altLang="en-US" dirty="0" smtClean="0">
                <a:latin typeface="微软雅黑" panose="020B0503020204020204" pitchFamily="34" charset="-122"/>
                <a:ea typeface="微软雅黑" panose="020B0503020204020204" pitchFamily="34" charset="-122"/>
              </a:rPr>
              <a:t>了，对语言进行了彻底的修改，没有向后兼容</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20814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a:t>
            </a:r>
            <a:r>
              <a:rPr lang="en-US" altLang="zh-CN" sz="3600" b="1" dirty="0" err="1" smtClean="0">
                <a:latin typeface="微软雅黑" panose="020B0503020204020204" pitchFamily="34" charset="-122"/>
                <a:ea typeface="微软雅黑" panose="020B0503020204020204" pitchFamily="34" charset="-122"/>
              </a:rPr>
              <a:t>umpy</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zh-CN" altLang="en-US" sz="2800" b="1" dirty="0" smtClean="0">
                <a:solidFill>
                  <a:srgbClr val="CC0099"/>
                </a:solidFill>
                <a:latin typeface="微软雅黑" panose="020B0503020204020204" pitchFamily="34" charset="-122"/>
                <a:ea typeface="微软雅黑" panose="020B0503020204020204" pitchFamily="34" charset="-122"/>
              </a:rPr>
              <a:t>线性代数</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958352"/>
            <a:ext cx="4871710" cy="2862322"/>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线性代数（如矩阵乘法、矩阵分解、行列式以及其他方阵数学等）是任何数组库的重要</a:t>
            </a:r>
            <a:r>
              <a:rPr lang="zh-CN" altLang="en-US" sz="2000" dirty="0" smtClean="0">
                <a:latin typeface="微软雅黑" panose="020B0503020204020204" pitchFamily="34" charset="-122"/>
                <a:ea typeface="微软雅黑" panose="020B0503020204020204" pitchFamily="34" charset="-122"/>
              </a:rPr>
              <a:t>组成部分</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n</a:t>
            </a:r>
            <a:r>
              <a:rPr lang="en-US" altLang="zh-CN" sz="2000" dirty="0" err="1" smtClean="0">
                <a:latin typeface="微软雅黑" panose="020B0503020204020204" pitchFamily="34" charset="-122"/>
                <a:ea typeface="微软雅黑" panose="020B0503020204020204" pitchFamily="34" charset="-122"/>
              </a:rPr>
              <a:t>umpy</a:t>
            </a:r>
            <a:r>
              <a:rPr lang="zh-CN" altLang="en-US" sz="2000" dirty="0">
                <a:latin typeface="微软雅黑" panose="020B0503020204020204" pitchFamily="34" charset="-122"/>
                <a:ea typeface="微软雅黑" panose="020B0503020204020204" pitchFamily="34" charset="-122"/>
              </a:rPr>
              <a:t>提供了一个用于矩阵乘法的</a:t>
            </a:r>
            <a:r>
              <a:rPr lang="en-US" altLang="zh-CN" sz="2000" dirty="0">
                <a:latin typeface="微软雅黑" panose="020B0503020204020204" pitchFamily="34" charset="-122"/>
                <a:ea typeface="微软雅黑" panose="020B0503020204020204" pitchFamily="34" charset="-122"/>
              </a:rPr>
              <a:t>dot</a:t>
            </a:r>
            <a:r>
              <a:rPr lang="zh-CN" altLang="en-US" sz="2000" dirty="0">
                <a:latin typeface="微软雅黑" panose="020B0503020204020204" pitchFamily="34" charset="-122"/>
                <a:ea typeface="微软雅黑" panose="020B0503020204020204" pitchFamily="34" charset="-122"/>
              </a:rPr>
              <a:t>函数（既是一个数组方法，也是</a:t>
            </a:r>
            <a:r>
              <a:rPr lang="en-US" altLang="zh-CN" sz="2000" dirty="0" err="1">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命名空间中的一个函数）</a:t>
            </a:r>
            <a:endParaRPr lang="en-US" altLang="zh-CN" sz="2000" dirty="0" smtClean="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240097" y="1370275"/>
            <a:ext cx="4832456" cy="387440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x = np.array([[1., 2., 3.], [4., 5., 6.]])</a:t>
            </a:r>
          </a:p>
          <a:p>
            <a:pPr eaLnBrk="0" fontAlgn="ctr" hangingPunct="0">
              <a:spcBef>
                <a:spcPct val="0"/>
              </a:spcBef>
              <a:spcAft>
                <a:spcPct val="0"/>
              </a:spcAft>
            </a:pPr>
            <a:r>
              <a:rPr lang="en-US" altLang="zh-CN" sz="2000" noProof="1">
                <a:solidFill>
                  <a:srgbClr val="C678DD"/>
                </a:solidFill>
                <a:latin typeface="Arial Unicode MS"/>
                <a:ea typeface="Menlo"/>
              </a:rPr>
              <a:t>&gt;&gt;&gt; y = np.array([[6., 23.], [-1, 7], [8, 9]])</a:t>
            </a:r>
          </a:p>
          <a:p>
            <a:pPr eaLnBrk="0" fontAlgn="ctr" hangingPunct="0">
              <a:spcBef>
                <a:spcPct val="0"/>
              </a:spcBef>
              <a:spcAft>
                <a:spcPct val="0"/>
              </a:spcAft>
            </a:pPr>
            <a:r>
              <a:rPr lang="en-US" altLang="zh-CN" sz="2000" noProof="1">
                <a:solidFill>
                  <a:srgbClr val="C678DD"/>
                </a:solidFill>
                <a:latin typeface="Arial Unicode MS"/>
                <a:ea typeface="Menlo"/>
              </a:rPr>
              <a:t>&gt;&gt;&gt; x</a:t>
            </a:r>
          </a:p>
          <a:p>
            <a:pPr eaLnBrk="0" fontAlgn="ctr" hangingPunct="0">
              <a:spcBef>
                <a:spcPct val="0"/>
              </a:spcBef>
              <a:spcAft>
                <a:spcPct val="0"/>
              </a:spcAft>
            </a:pPr>
            <a:r>
              <a:rPr lang="en-US" altLang="zh-CN" sz="2000" noProof="1">
                <a:solidFill>
                  <a:srgbClr val="C678DD"/>
                </a:solidFill>
                <a:latin typeface="Arial Unicode MS"/>
                <a:ea typeface="Menlo"/>
              </a:rPr>
              <a:t>array([[1., 2., 3.],</a:t>
            </a:r>
          </a:p>
          <a:p>
            <a:pPr eaLnBrk="0" fontAlgn="ctr" hangingPunct="0">
              <a:spcBef>
                <a:spcPct val="0"/>
              </a:spcBef>
              <a:spcAft>
                <a:spcPct val="0"/>
              </a:spcAft>
            </a:pPr>
            <a:r>
              <a:rPr lang="en-US" altLang="zh-CN" sz="2000" noProof="1">
                <a:solidFill>
                  <a:srgbClr val="C678DD"/>
                </a:solidFill>
                <a:latin typeface="Arial Unicode MS"/>
                <a:ea typeface="Menlo"/>
              </a:rPr>
              <a:t>       [4., 5., 6.]])</a:t>
            </a:r>
          </a:p>
          <a:p>
            <a:pPr eaLnBrk="0" fontAlgn="ctr" hangingPunct="0">
              <a:spcBef>
                <a:spcPct val="0"/>
              </a:spcBef>
              <a:spcAft>
                <a:spcPct val="0"/>
              </a:spcAft>
            </a:pPr>
            <a:r>
              <a:rPr lang="en-US" altLang="zh-CN" sz="2000" noProof="1">
                <a:solidFill>
                  <a:srgbClr val="C678DD"/>
                </a:solidFill>
                <a:latin typeface="Arial Unicode MS"/>
                <a:ea typeface="Menlo"/>
              </a:rPr>
              <a:t>&gt;&gt;&gt; y</a:t>
            </a:r>
          </a:p>
          <a:p>
            <a:pPr eaLnBrk="0" fontAlgn="ctr" hangingPunct="0">
              <a:spcBef>
                <a:spcPct val="0"/>
              </a:spcBef>
              <a:spcAft>
                <a:spcPct val="0"/>
              </a:spcAft>
            </a:pPr>
            <a:r>
              <a:rPr lang="en-US" altLang="zh-CN" sz="2000" noProof="1">
                <a:solidFill>
                  <a:srgbClr val="C678DD"/>
                </a:solidFill>
                <a:latin typeface="Arial Unicode MS"/>
                <a:ea typeface="Menlo"/>
              </a:rPr>
              <a:t>array([[ 6., 23.],</a:t>
            </a:r>
          </a:p>
          <a:p>
            <a:pPr eaLnBrk="0" fontAlgn="ctr" hangingPunct="0">
              <a:spcBef>
                <a:spcPct val="0"/>
              </a:spcBef>
              <a:spcAft>
                <a:spcPct val="0"/>
              </a:spcAft>
            </a:pPr>
            <a:r>
              <a:rPr lang="en-US" altLang="zh-CN" sz="2000" noProof="1">
                <a:solidFill>
                  <a:srgbClr val="C678DD"/>
                </a:solidFill>
                <a:latin typeface="Arial Unicode MS"/>
                <a:ea typeface="Menlo"/>
              </a:rPr>
              <a:t>       [-1.,  7.],</a:t>
            </a:r>
          </a:p>
          <a:p>
            <a:pPr eaLnBrk="0" fontAlgn="ctr" hangingPunct="0">
              <a:spcBef>
                <a:spcPct val="0"/>
              </a:spcBef>
              <a:spcAft>
                <a:spcPct val="0"/>
              </a:spcAft>
            </a:pPr>
            <a:r>
              <a:rPr lang="en-US" altLang="zh-CN" sz="2000" noProof="1">
                <a:solidFill>
                  <a:srgbClr val="C678DD"/>
                </a:solidFill>
                <a:latin typeface="Arial Unicode MS"/>
                <a:ea typeface="Menlo"/>
              </a:rPr>
              <a:t>       [ 8.,  9.]])</a:t>
            </a:r>
          </a:p>
          <a:p>
            <a:pPr eaLnBrk="0" fontAlgn="ctr" hangingPunct="0">
              <a:spcBef>
                <a:spcPct val="0"/>
              </a:spcBef>
              <a:spcAft>
                <a:spcPct val="0"/>
              </a:spcAft>
            </a:pPr>
            <a:r>
              <a:rPr lang="en-US" altLang="zh-CN" sz="2000" noProof="1">
                <a:solidFill>
                  <a:srgbClr val="C678DD"/>
                </a:solidFill>
                <a:latin typeface="Arial Unicode MS"/>
                <a:ea typeface="Menlo"/>
              </a:rPr>
              <a:t>&gt;&gt;&gt; x.dot(y)  # </a:t>
            </a:r>
            <a:r>
              <a:rPr lang="zh-CN" altLang="en-US" sz="2000" noProof="1">
                <a:solidFill>
                  <a:srgbClr val="C678DD"/>
                </a:solidFill>
                <a:latin typeface="Arial Unicode MS"/>
                <a:ea typeface="Menlo"/>
              </a:rPr>
              <a:t>相当于</a:t>
            </a:r>
            <a:r>
              <a:rPr lang="en-US" altLang="zh-CN" sz="2000" noProof="1">
                <a:solidFill>
                  <a:srgbClr val="C678DD"/>
                </a:solidFill>
                <a:latin typeface="Arial Unicode MS"/>
                <a:ea typeface="Menlo"/>
              </a:rPr>
              <a:t>np.dot(x, y)</a:t>
            </a:r>
          </a:p>
          <a:p>
            <a:pPr eaLnBrk="0" fontAlgn="ctr" hangingPunct="0">
              <a:spcBef>
                <a:spcPct val="0"/>
              </a:spcBef>
              <a:spcAft>
                <a:spcPct val="0"/>
              </a:spcAft>
            </a:pPr>
            <a:r>
              <a:rPr lang="en-US" altLang="zh-CN" sz="2000" noProof="1">
                <a:solidFill>
                  <a:srgbClr val="C678DD"/>
                </a:solidFill>
                <a:latin typeface="Arial Unicode MS"/>
                <a:ea typeface="Menlo"/>
              </a:rPr>
              <a:t>array([[ 28.,  64.],</a:t>
            </a:r>
          </a:p>
          <a:p>
            <a:pPr eaLnBrk="0" fontAlgn="ctr" hangingPunct="0">
              <a:spcBef>
                <a:spcPct val="0"/>
              </a:spcBef>
              <a:spcAft>
                <a:spcPct val="0"/>
              </a:spcAft>
            </a:pPr>
            <a:r>
              <a:rPr lang="en-US" altLang="zh-CN" sz="2000" noProof="1">
                <a:solidFill>
                  <a:srgbClr val="C678DD"/>
                </a:solidFill>
                <a:latin typeface="Arial Unicode MS"/>
                <a:ea typeface="Menlo"/>
              </a:rPr>
              <a:t>       [ 67., 181.]])</a:t>
            </a:r>
          </a:p>
        </p:txBody>
      </p:sp>
    </p:spTree>
    <p:extLst>
      <p:ext uri="{BB962C8B-B14F-4D97-AF65-F5344CB8AC3E}">
        <p14:creationId xmlns:p14="http://schemas.microsoft.com/office/powerpoint/2010/main" val="36303468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a:latin typeface="微软雅黑" panose="020B0503020204020204" pitchFamily="34" charset="-122"/>
                <a:ea typeface="微软雅黑" panose="020B0503020204020204" pitchFamily="34" charset="-122"/>
              </a:rPr>
              <a:t>n</a:t>
            </a:r>
            <a:r>
              <a:rPr lang="en-US" altLang="zh-CN" sz="3600" b="1" dirty="0" err="1" smtClean="0">
                <a:latin typeface="微软雅黑" panose="020B0503020204020204" pitchFamily="34" charset="-122"/>
                <a:ea typeface="微软雅黑" panose="020B0503020204020204" pitchFamily="34" charset="-122"/>
              </a:rPr>
              <a:t>umpy</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zh-CN" altLang="en-US" sz="2800" b="1" dirty="0" smtClean="0">
                <a:solidFill>
                  <a:srgbClr val="CC0099"/>
                </a:solidFill>
                <a:latin typeface="微软雅黑" panose="020B0503020204020204" pitchFamily="34" charset="-122"/>
                <a:ea typeface="微软雅黑" panose="020B0503020204020204" pitchFamily="34" charset="-122"/>
              </a:rPr>
              <a:t>线性代数</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958352"/>
            <a:ext cx="3977572" cy="3785652"/>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numpy.linalg</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中有一组标准的矩阵分解运算以及诸如求逆和行列式之类的</a:t>
            </a:r>
            <a:r>
              <a:rPr lang="zh-CN" altLang="en-US" sz="2000" dirty="0" smtClean="0">
                <a:latin typeface="微软雅黑" panose="020B0503020204020204" pitchFamily="34" charset="-122"/>
                <a:ea typeface="微软雅黑" panose="020B0503020204020204" pitchFamily="34" charset="-122"/>
              </a:rPr>
              <a:t>东西</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它们跟 </a:t>
            </a:r>
            <a:r>
              <a:rPr lang="en-US" altLang="zh-CN" sz="2000" dirty="0">
                <a:latin typeface="微软雅黑" panose="020B0503020204020204" pitchFamily="34" charset="-122"/>
                <a:ea typeface="微软雅黑" panose="020B0503020204020204" pitchFamily="34" charset="-122"/>
              </a:rPr>
              <a:t>MATLAB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R </a:t>
            </a:r>
            <a:r>
              <a:rPr lang="zh-CN" altLang="en-US" sz="2000" dirty="0">
                <a:latin typeface="微软雅黑" panose="020B0503020204020204" pitchFamily="34" charset="-122"/>
                <a:ea typeface="微软雅黑" panose="020B0503020204020204" pitchFamily="34" charset="-122"/>
              </a:rPr>
              <a:t>等语言所使用的是相同的行业标准级</a:t>
            </a:r>
            <a:r>
              <a:rPr lang="en-US" altLang="zh-CN" sz="2000" dirty="0">
                <a:latin typeface="微软雅黑" panose="020B0503020204020204" pitchFamily="34" charset="-122"/>
                <a:ea typeface="微软雅黑" panose="020B0503020204020204" pitchFamily="34" charset="-122"/>
              </a:rPr>
              <a:t>Fortran</a:t>
            </a:r>
            <a:r>
              <a:rPr lang="zh-CN" altLang="en-US" sz="2000" dirty="0" smtClean="0">
                <a:latin typeface="微软雅黑" panose="020B0503020204020204" pitchFamily="34" charset="-122"/>
                <a:ea typeface="微软雅黑" panose="020B0503020204020204" pitchFamily="34" charset="-122"/>
              </a:rPr>
              <a:t>库</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smtClean="0">
                <a:latin typeface="微软雅黑" panose="020B0503020204020204" pitchFamily="34" charset="-122"/>
                <a:ea typeface="微软雅黑" panose="020B0503020204020204" pitchFamily="34" charset="-122"/>
              </a:rPr>
              <a:t>右</a:t>
            </a:r>
            <a:r>
              <a:rPr lang="zh-CN" altLang="en-US" sz="2000" dirty="0">
                <a:latin typeface="微软雅黑" panose="020B0503020204020204" pitchFamily="34" charset="-122"/>
                <a:ea typeface="微软雅黑" panose="020B0503020204020204" pitchFamily="34" charset="-122"/>
              </a:rPr>
              <a:t>边</a:t>
            </a:r>
            <a:r>
              <a:rPr lang="zh-CN" altLang="en-US" sz="2000" dirty="0" smtClean="0">
                <a:latin typeface="微软雅黑" panose="020B0503020204020204" pitchFamily="34" charset="-122"/>
                <a:ea typeface="微软雅黑" panose="020B0503020204020204" pitchFamily="34" charset="-122"/>
              </a:rPr>
              <a:t>为</a:t>
            </a:r>
            <a:r>
              <a:rPr lang="zh-CN" altLang="en-US" sz="2000" dirty="0">
                <a:latin typeface="微软雅黑" panose="020B0503020204020204" pitchFamily="34" charset="-122"/>
                <a:ea typeface="微软雅黑" panose="020B0503020204020204" pitchFamily="34" charset="-122"/>
              </a:rPr>
              <a:t>常用的 </a:t>
            </a:r>
            <a:r>
              <a:rPr lang="en-US" altLang="zh-CN" sz="2000" dirty="0" err="1">
                <a:latin typeface="微软雅黑" panose="020B0503020204020204" pitchFamily="34" charset="-122"/>
                <a:ea typeface="微软雅黑" panose="020B0503020204020204" pitchFamily="34" charset="-122"/>
              </a:rPr>
              <a:t>numpy.linalg</a:t>
            </a:r>
            <a:r>
              <a:rPr lang="en-US" altLang="zh-CN"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函数：</a:t>
            </a:r>
            <a:endParaRPr lang="en-US" altLang="zh-CN" sz="20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312212847"/>
              </p:ext>
            </p:extLst>
          </p:nvPr>
        </p:nvGraphicFramePr>
        <p:xfrm>
          <a:off x="5214938" y="1153273"/>
          <a:ext cx="6796150" cy="4719320"/>
        </p:xfrm>
        <a:graphic>
          <a:graphicData uri="http://schemas.openxmlformats.org/drawingml/2006/table">
            <a:tbl>
              <a:tblPr firstRow="1" bandRow="1">
                <a:tableStyleId>{5C22544A-7EE6-4342-B048-85BDC9FD1C3A}</a:tableStyleId>
              </a:tblPr>
              <a:tblGrid>
                <a:gridCol w="928113">
                  <a:extLst>
                    <a:ext uri="{9D8B030D-6E8A-4147-A177-3AD203B41FA5}">
                      <a16:colId xmlns:a16="http://schemas.microsoft.com/office/drawing/2014/main" xmlns="" val="3363754427"/>
                    </a:ext>
                  </a:extLst>
                </a:gridCol>
                <a:gridCol w="5868037">
                  <a:extLst>
                    <a:ext uri="{9D8B030D-6E8A-4147-A177-3AD203B41FA5}">
                      <a16:colId xmlns:a16="http://schemas.microsoft.com/office/drawing/2014/main" xmlns="" val="990238854"/>
                    </a:ext>
                  </a:extLst>
                </a:gridCol>
              </a:tblGrid>
              <a:tr h="370840">
                <a:tc>
                  <a:txBody>
                    <a:bodyPr/>
                    <a:lstStyle/>
                    <a:p>
                      <a:pPr algn="ctr"/>
                      <a:r>
                        <a:rPr lang="zh-CN" altLang="en-US" dirty="0" smtClean="0">
                          <a:latin typeface="微软雅黑" panose="020B0503020204020204" pitchFamily="34" charset="-122"/>
                          <a:ea typeface="微软雅黑" panose="020B0503020204020204" pitchFamily="34" charset="-122"/>
                        </a:rPr>
                        <a:t>函数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说明</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147479633"/>
                  </a:ext>
                </a:extLst>
              </a:tr>
              <a:tr h="370840">
                <a:tc>
                  <a:txBody>
                    <a:bodyPr/>
                    <a:lstStyle/>
                    <a:p>
                      <a:pPr algn="ctr"/>
                      <a:r>
                        <a:rPr lang="en-US" altLang="zh-CN" dirty="0" err="1" smtClean="0">
                          <a:latin typeface="微软雅黑" panose="020B0503020204020204" pitchFamily="34" charset="-122"/>
                          <a:ea typeface="微软雅黑" panose="020B0503020204020204" pitchFamily="34" charset="-122"/>
                        </a:rPr>
                        <a:t>diag</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以一维数组的形式返回方阵的对角线（或非对角线）元素，或将一维数组转换为方阵（非对角线元素为</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948246483"/>
                  </a:ext>
                </a:extLst>
              </a:tr>
              <a:tr h="370840">
                <a:tc>
                  <a:txBody>
                    <a:bodyPr/>
                    <a:lstStyle/>
                    <a:p>
                      <a:pPr algn="ctr"/>
                      <a:r>
                        <a:rPr lang="en-US" altLang="zh-CN" dirty="0" smtClean="0">
                          <a:latin typeface="微软雅黑" panose="020B0503020204020204" pitchFamily="34" charset="-122"/>
                          <a:ea typeface="微软雅黑" panose="020B0503020204020204" pitchFamily="34" charset="-122"/>
                        </a:rPr>
                        <a:t>dot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矩阵乘法</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370896951"/>
                  </a:ext>
                </a:extLst>
              </a:tr>
              <a:tr h="370840">
                <a:tc>
                  <a:txBody>
                    <a:bodyPr/>
                    <a:lstStyle/>
                    <a:p>
                      <a:pPr algn="ctr"/>
                      <a:r>
                        <a:rPr lang="en-US" altLang="zh-CN" dirty="0" smtClean="0">
                          <a:latin typeface="微软雅黑" panose="020B0503020204020204" pitchFamily="34" charset="-122"/>
                          <a:ea typeface="微软雅黑" panose="020B0503020204020204" pitchFamily="34" charset="-122"/>
                        </a:rPr>
                        <a:t>trace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计算对角线元素的和</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498958048"/>
                  </a:ext>
                </a:extLst>
              </a:tr>
              <a:tr h="370840">
                <a:tc>
                  <a:txBody>
                    <a:bodyPr/>
                    <a:lstStyle/>
                    <a:p>
                      <a:pPr algn="ctr"/>
                      <a:r>
                        <a:rPr lang="en-US" altLang="zh-CN" dirty="0" err="1" smtClean="0">
                          <a:latin typeface="微软雅黑" panose="020B0503020204020204" pitchFamily="34" charset="-122"/>
                          <a:ea typeface="微软雅黑" panose="020B0503020204020204" pitchFamily="34" charset="-122"/>
                        </a:rPr>
                        <a:t>det</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计算矩阵行列式</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510746306"/>
                  </a:ext>
                </a:extLst>
              </a:tr>
              <a:tr h="370840">
                <a:tc>
                  <a:txBody>
                    <a:bodyPr/>
                    <a:lstStyle/>
                    <a:p>
                      <a:pPr algn="ctr"/>
                      <a:r>
                        <a:rPr lang="en-US" altLang="zh-CN" dirty="0" err="1" smtClean="0">
                          <a:latin typeface="微软雅黑" panose="020B0503020204020204" pitchFamily="34" charset="-122"/>
                          <a:ea typeface="微软雅黑" panose="020B0503020204020204" pitchFamily="34" charset="-122"/>
                        </a:rPr>
                        <a:t>eig</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计算方阵的特征值和特征向量</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4202789075"/>
                  </a:ext>
                </a:extLst>
              </a:tr>
              <a:tr h="370840">
                <a:tc>
                  <a:txBody>
                    <a:bodyPr/>
                    <a:lstStyle/>
                    <a:p>
                      <a:pPr algn="ctr"/>
                      <a:r>
                        <a:rPr lang="en-US" altLang="zh-CN" dirty="0" err="1" smtClean="0">
                          <a:latin typeface="微软雅黑" panose="020B0503020204020204" pitchFamily="34" charset="-122"/>
                          <a:ea typeface="微软雅黑" panose="020B0503020204020204" pitchFamily="34" charset="-122"/>
                        </a:rPr>
                        <a:t>inv</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计算方阵的逆</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367497717"/>
                  </a:ext>
                </a:extLst>
              </a:tr>
              <a:tr h="370840">
                <a:tc>
                  <a:txBody>
                    <a:bodyPr/>
                    <a:lstStyle/>
                    <a:p>
                      <a:pPr algn="ctr"/>
                      <a:r>
                        <a:rPr lang="en-US" altLang="zh-CN" dirty="0" err="1" smtClean="0">
                          <a:latin typeface="微软雅黑" panose="020B0503020204020204" pitchFamily="34" charset="-122"/>
                          <a:ea typeface="微软雅黑" panose="020B0503020204020204" pitchFamily="34" charset="-122"/>
                        </a:rPr>
                        <a:t>pinv</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计算矩阵的</a:t>
                      </a:r>
                      <a:r>
                        <a:rPr lang="en-US" altLang="zh-CN" dirty="0" err="1" smtClean="0">
                          <a:latin typeface="微软雅黑" panose="020B0503020204020204" pitchFamily="34" charset="-122"/>
                          <a:ea typeface="微软雅黑" panose="020B0503020204020204" pitchFamily="34" charset="-122"/>
                        </a:rPr>
                        <a:t>Mooer</a:t>
                      </a:r>
                      <a:r>
                        <a:rPr lang="en-US" altLang="zh-CN" dirty="0" smtClean="0">
                          <a:latin typeface="微软雅黑" panose="020B0503020204020204" pitchFamily="34" charset="-122"/>
                          <a:ea typeface="微软雅黑" panose="020B0503020204020204" pitchFamily="34" charset="-122"/>
                        </a:rPr>
                        <a:t>-Penrose</a:t>
                      </a:r>
                      <a:r>
                        <a:rPr lang="zh-CN" altLang="en-US" dirty="0" smtClean="0">
                          <a:latin typeface="微软雅黑" panose="020B0503020204020204" pitchFamily="34" charset="-122"/>
                          <a:ea typeface="微软雅黑" panose="020B0503020204020204" pitchFamily="34" charset="-122"/>
                        </a:rPr>
                        <a:t>伪逆</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519689691"/>
                  </a:ext>
                </a:extLst>
              </a:tr>
              <a:tr h="370840">
                <a:tc>
                  <a:txBody>
                    <a:bodyPr/>
                    <a:lstStyle/>
                    <a:p>
                      <a:pPr algn="ctr"/>
                      <a:r>
                        <a:rPr lang="en-US" altLang="zh-CN" dirty="0" err="1" smtClean="0">
                          <a:latin typeface="微软雅黑" panose="020B0503020204020204" pitchFamily="34" charset="-122"/>
                          <a:ea typeface="微软雅黑" panose="020B0503020204020204" pitchFamily="34" charset="-122"/>
                        </a:rPr>
                        <a:t>qr</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计算</a:t>
                      </a:r>
                      <a:r>
                        <a:rPr lang="en-US" altLang="zh-CN" dirty="0" smtClean="0">
                          <a:latin typeface="微软雅黑" panose="020B0503020204020204" pitchFamily="34" charset="-122"/>
                          <a:ea typeface="微软雅黑" panose="020B0503020204020204" pitchFamily="34" charset="-122"/>
                        </a:rPr>
                        <a:t>OR</a:t>
                      </a:r>
                      <a:r>
                        <a:rPr lang="zh-CN" altLang="en-US" dirty="0" smtClean="0">
                          <a:latin typeface="微软雅黑" panose="020B0503020204020204" pitchFamily="34" charset="-122"/>
                          <a:ea typeface="微软雅黑" panose="020B0503020204020204" pitchFamily="34" charset="-122"/>
                        </a:rPr>
                        <a:t>分解</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81817160"/>
                  </a:ext>
                </a:extLst>
              </a:tr>
              <a:tr h="370840">
                <a:tc>
                  <a:txBody>
                    <a:bodyPr/>
                    <a:lstStyle/>
                    <a:p>
                      <a:pPr algn="ctr"/>
                      <a:r>
                        <a:rPr lang="en-US" altLang="zh-CN" dirty="0" err="1" smtClean="0">
                          <a:latin typeface="微软雅黑" panose="020B0503020204020204" pitchFamily="34" charset="-122"/>
                          <a:ea typeface="微软雅黑" panose="020B0503020204020204" pitchFamily="34" charset="-122"/>
                        </a:rPr>
                        <a:t>svd</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计算奇异值分解（</a:t>
                      </a:r>
                      <a:r>
                        <a:rPr lang="en-US" altLang="zh-CN" dirty="0" smtClean="0">
                          <a:latin typeface="微软雅黑" panose="020B0503020204020204" pitchFamily="34" charset="-122"/>
                          <a:ea typeface="微软雅黑" panose="020B0503020204020204" pitchFamily="34" charset="-122"/>
                        </a:rPr>
                        <a:t>SVD</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1530721220"/>
                  </a:ext>
                </a:extLst>
              </a:tr>
              <a:tr h="370840">
                <a:tc>
                  <a:txBody>
                    <a:bodyPr/>
                    <a:lstStyle/>
                    <a:p>
                      <a:pPr algn="ctr"/>
                      <a:r>
                        <a:rPr lang="en-US" altLang="zh-CN" dirty="0" smtClean="0">
                          <a:latin typeface="微软雅黑" panose="020B0503020204020204" pitchFamily="34" charset="-122"/>
                          <a:ea typeface="微软雅黑" panose="020B0503020204020204" pitchFamily="34" charset="-122"/>
                        </a:rPr>
                        <a:t>solve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解线性方程组</a:t>
                      </a:r>
                      <a:r>
                        <a:rPr lang="en-US" altLang="zh-CN" dirty="0" smtClean="0">
                          <a:latin typeface="微软雅黑" panose="020B0503020204020204" pitchFamily="34" charset="-122"/>
                          <a:ea typeface="微软雅黑" panose="020B0503020204020204" pitchFamily="34" charset="-122"/>
                        </a:rPr>
                        <a:t>Ax=b</a:t>
                      </a:r>
                      <a:r>
                        <a:rPr lang="zh-CN" altLang="en-US" dirty="0" smtClean="0">
                          <a:latin typeface="微软雅黑" panose="020B0503020204020204" pitchFamily="34" charset="-122"/>
                          <a:ea typeface="微软雅黑" panose="020B0503020204020204" pitchFamily="34" charset="-122"/>
                        </a:rPr>
                        <a:t>，其中</a:t>
                      </a:r>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为一个方阵</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100615084"/>
                  </a:ext>
                </a:extLst>
              </a:tr>
              <a:tr h="370840">
                <a:tc>
                  <a:txBody>
                    <a:bodyPr/>
                    <a:lstStyle/>
                    <a:p>
                      <a:pPr algn="ctr"/>
                      <a:r>
                        <a:rPr lang="en-US" altLang="zh-CN" dirty="0" err="1" smtClean="0">
                          <a:latin typeface="微软雅黑" panose="020B0503020204020204" pitchFamily="34" charset="-122"/>
                          <a:ea typeface="微软雅黑" panose="020B0503020204020204" pitchFamily="34" charset="-122"/>
                        </a:rPr>
                        <a:t>lstsq</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r>
                        <a:rPr lang="zh-CN" altLang="en-US" dirty="0" smtClean="0">
                          <a:latin typeface="微软雅黑" panose="020B0503020204020204" pitchFamily="34" charset="-122"/>
                          <a:ea typeface="微软雅黑" panose="020B0503020204020204" pitchFamily="34" charset="-122"/>
                        </a:rPr>
                        <a:t>计算</a:t>
                      </a:r>
                      <a:r>
                        <a:rPr lang="en-US" altLang="zh-CN" dirty="0" smtClean="0">
                          <a:latin typeface="微软雅黑" panose="020B0503020204020204" pitchFamily="34" charset="-122"/>
                          <a:ea typeface="微软雅黑" panose="020B0503020204020204" pitchFamily="34" charset="-122"/>
                        </a:rPr>
                        <a:t>Ax=b</a:t>
                      </a:r>
                      <a:r>
                        <a:rPr lang="zh-CN" altLang="en-US" dirty="0" smtClean="0">
                          <a:latin typeface="微软雅黑" panose="020B0503020204020204" pitchFamily="34" charset="-122"/>
                          <a:ea typeface="微软雅黑" panose="020B0503020204020204" pitchFamily="34" charset="-122"/>
                        </a:rPr>
                        <a:t>的最小二乘解</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xmlns="" val="2483427322"/>
                  </a:ext>
                </a:extLst>
              </a:tr>
            </a:tbl>
          </a:graphicData>
        </a:graphic>
      </p:graphicFrame>
    </p:spTree>
    <p:extLst>
      <p:ext uri="{BB962C8B-B14F-4D97-AF65-F5344CB8AC3E}">
        <p14:creationId xmlns:p14="http://schemas.microsoft.com/office/powerpoint/2010/main" val="24735833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机器学习四剑客</a:t>
            </a:r>
            <a:endParaRPr lang="zh-CN" altLang="en-US" sz="3600" b="1" dirty="0">
              <a:latin typeface="微软雅黑" panose="020B0503020204020204" pitchFamily="34" charset="-122"/>
              <a:ea typeface="微软雅黑" panose="020B0503020204020204" pitchFamily="34" charset="-122"/>
            </a:endParaRPr>
          </a:p>
        </p:txBody>
      </p:sp>
      <p:sp>
        <p:nvSpPr>
          <p:cNvPr id="6" name="圆角矩形 5"/>
          <p:cNvSpPr/>
          <p:nvPr/>
        </p:nvSpPr>
        <p:spPr>
          <a:xfrm>
            <a:off x="3688862" y="1670814"/>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a:solidFill>
                  <a:schemeClr val="tx1"/>
                </a:solidFill>
                <a:latin typeface="微软雅黑" panose="020B0503020204020204" pitchFamily="34" charset="-122"/>
                <a:ea typeface="微软雅黑" panose="020B0503020204020204" pitchFamily="34" charset="-122"/>
              </a:rPr>
              <a:t>numpy</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7" name="圆角矩形 6"/>
          <p:cNvSpPr/>
          <p:nvPr/>
        </p:nvSpPr>
        <p:spPr>
          <a:xfrm>
            <a:off x="3688862" y="2709308"/>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pandas</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8" name="圆角矩形 7"/>
          <p:cNvSpPr/>
          <p:nvPr/>
        </p:nvSpPr>
        <p:spPr>
          <a:xfrm>
            <a:off x="3688862" y="3747802"/>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PIL</a:t>
            </a:r>
            <a:r>
              <a:rPr lang="zh-CN" altLang="en-US" sz="2800" dirty="0" smtClean="0">
                <a:solidFill>
                  <a:schemeClr val="tx1"/>
                </a:solidFill>
                <a:latin typeface="微软雅黑" panose="020B0503020204020204" pitchFamily="34" charset="-122"/>
                <a:ea typeface="微软雅黑" panose="020B0503020204020204" pitchFamily="34" charset="-122"/>
              </a:rPr>
              <a:t>库</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3688862" y="4786296"/>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smtClean="0">
                <a:solidFill>
                  <a:schemeClr val="tx1"/>
                </a:solidFill>
                <a:latin typeface="微软雅黑" panose="020B0503020204020204" pitchFamily="34" charset="-122"/>
                <a:ea typeface="微软雅黑" panose="020B0503020204020204" pitchFamily="34" charset="-122"/>
              </a:rPr>
              <a:t>Matplotlib</a:t>
            </a:r>
            <a:r>
              <a:rPr lang="zh-CN" altLang="en-US" sz="2800" dirty="0" smtClean="0">
                <a:solidFill>
                  <a:schemeClr val="tx1"/>
                </a:solidFill>
                <a:latin typeface="微软雅黑" panose="020B0503020204020204" pitchFamily="34" charset="-122"/>
                <a:ea typeface="微软雅黑" panose="020B0503020204020204" pitchFamily="34" charset="-122"/>
              </a:rPr>
              <a:t>库</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7802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286500" y="1173546"/>
            <a:ext cx="3525673" cy="2720900"/>
          </a:xfrm>
          <a:prstGeom prst="rect">
            <a:avLst/>
          </a:prstGeom>
        </p:spPr>
      </p:pic>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pandas</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库介绍</a:t>
            </a:r>
          </a:p>
        </p:txBody>
      </p:sp>
      <p:sp>
        <p:nvSpPr>
          <p:cNvPr id="11" name="矩形 10"/>
          <p:cNvSpPr/>
          <p:nvPr/>
        </p:nvSpPr>
        <p:spPr>
          <a:xfrm>
            <a:off x="1080203" y="1958352"/>
            <a:ext cx="5206297" cy="3323987"/>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p</a:t>
            </a:r>
            <a:r>
              <a:rPr lang="en-US" altLang="zh-CN" sz="2000" dirty="0" smtClean="0">
                <a:latin typeface="微软雅黑" panose="020B0503020204020204" pitchFamily="34" charset="-122"/>
                <a:ea typeface="微软雅黑" panose="020B0503020204020204" pitchFamily="34" charset="-122"/>
              </a:rPr>
              <a:t>andas</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python</a:t>
            </a:r>
            <a:r>
              <a:rPr lang="zh-CN" altLang="en-US" sz="2000" dirty="0" smtClean="0">
                <a:latin typeface="微软雅黑" panose="020B0503020204020204" pitchFamily="34" charset="-122"/>
                <a:ea typeface="微软雅黑" panose="020B0503020204020204" pitchFamily="34" charset="-122"/>
              </a:rPr>
              <a:t>第三方库</a:t>
            </a:r>
            <a:r>
              <a:rPr lang="zh-CN" altLang="en-US" sz="2000" dirty="0">
                <a:latin typeface="微软雅黑" panose="020B0503020204020204" pitchFamily="34" charset="-122"/>
                <a:ea typeface="微软雅黑" panose="020B0503020204020204" pitchFamily="34" charset="-122"/>
              </a:rPr>
              <a:t>，提供高性能易用数据类型和分析</a:t>
            </a:r>
            <a:r>
              <a:rPr lang="zh-CN" altLang="en-US" sz="2000" dirty="0" smtClean="0">
                <a:latin typeface="微软雅黑" panose="020B0503020204020204" pitchFamily="34" charset="-122"/>
                <a:ea typeface="微软雅黑" panose="020B0503020204020204" pitchFamily="34" charset="-122"/>
              </a:rPr>
              <a:t>工具</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p</a:t>
            </a:r>
            <a:r>
              <a:rPr lang="en-US" altLang="zh-CN" sz="2000" dirty="0" smtClean="0">
                <a:latin typeface="微软雅黑" panose="020B0503020204020204" pitchFamily="34" charset="-122"/>
                <a:ea typeface="微软雅黑" panose="020B0503020204020204" pitchFamily="34" charset="-122"/>
              </a:rPr>
              <a:t>andas</a:t>
            </a:r>
            <a:r>
              <a:rPr lang="zh-CN" altLang="en-US" sz="2000" dirty="0" smtClean="0">
                <a:latin typeface="微软雅黑" panose="020B0503020204020204" pitchFamily="34" charset="-122"/>
                <a:ea typeface="微软雅黑" panose="020B0503020204020204" pitchFamily="34" charset="-122"/>
              </a:rPr>
              <a:t>基于</a:t>
            </a:r>
            <a:r>
              <a:rPr lang="en-US" altLang="zh-CN" sz="2000" dirty="0" err="1">
                <a:latin typeface="微软雅黑" panose="020B0503020204020204" pitchFamily="34" charset="-122"/>
                <a:ea typeface="微软雅黑" panose="020B0503020204020204" pitchFamily="34" charset="-122"/>
              </a:rPr>
              <a:t>n</a:t>
            </a:r>
            <a:r>
              <a:rPr lang="en-US" altLang="zh-CN" sz="2000" dirty="0" err="1" smtClean="0">
                <a:latin typeface="微软雅黑" panose="020B0503020204020204" pitchFamily="34" charset="-122"/>
                <a:ea typeface="微软雅黑" panose="020B0503020204020204" pitchFamily="34" charset="-122"/>
              </a:rPr>
              <a:t>umpy</a:t>
            </a:r>
            <a:r>
              <a:rPr lang="zh-CN" altLang="en-US" sz="2000" dirty="0">
                <a:latin typeface="微软雅黑" panose="020B0503020204020204" pitchFamily="34" charset="-122"/>
                <a:ea typeface="微软雅黑" panose="020B0503020204020204" pitchFamily="34" charset="-122"/>
              </a:rPr>
              <a:t>实现，常</a:t>
            </a:r>
            <a:r>
              <a:rPr lang="zh-CN" altLang="en-US" sz="2000" dirty="0" smtClean="0">
                <a:latin typeface="微软雅黑" panose="020B0503020204020204" pitchFamily="34" charset="-122"/>
                <a:ea typeface="微软雅黑" panose="020B0503020204020204" pitchFamily="34" charset="-122"/>
              </a:rPr>
              <a:t>与</a:t>
            </a:r>
            <a:r>
              <a:rPr lang="en-US" altLang="zh-CN" sz="2000" dirty="0" err="1">
                <a:latin typeface="微软雅黑" panose="020B0503020204020204" pitchFamily="34" charset="-122"/>
                <a:ea typeface="微软雅黑" panose="020B0503020204020204" pitchFamily="34" charset="-122"/>
              </a:rPr>
              <a:t>n</a:t>
            </a:r>
            <a:r>
              <a:rPr lang="en-US" altLang="zh-CN" sz="2000" dirty="0" err="1" smtClean="0">
                <a:latin typeface="微软雅黑" panose="020B0503020204020204" pitchFamily="34" charset="-122"/>
                <a:ea typeface="微软雅黑" panose="020B0503020204020204" pitchFamily="34" charset="-122"/>
              </a:rPr>
              <a:t>umpy</a:t>
            </a:r>
            <a:r>
              <a:rPr lang="zh-CN" altLang="en-US" sz="2000" dirty="0" smtClean="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m</a:t>
            </a:r>
            <a:r>
              <a:rPr lang="en-US" altLang="zh-CN" sz="2000" dirty="0" err="1" smtClean="0">
                <a:latin typeface="微软雅黑" panose="020B0503020204020204" pitchFamily="34" charset="-122"/>
                <a:ea typeface="微软雅黑" panose="020B0503020204020204" pitchFamily="34" charset="-122"/>
              </a:rPr>
              <a:t>atplotlib</a:t>
            </a:r>
            <a:r>
              <a:rPr lang="zh-CN" altLang="en-US" sz="2000" dirty="0">
                <a:latin typeface="微软雅黑" panose="020B0503020204020204" pitchFamily="34" charset="-122"/>
                <a:ea typeface="微软雅黑" panose="020B0503020204020204" pitchFamily="34" charset="-122"/>
              </a:rPr>
              <a:t>一同</a:t>
            </a:r>
            <a:r>
              <a:rPr lang="zh-CN" altLang="en-US" sz="2000" dirty="0" smtClean="0">
                <a:latin typeface="微软雅黑" panose="020B0503020204020204" pitchFamily="34" charset="-122"/>
                <a:ea typeface="微软雅黑" panose="020B0503020204020204" pitchFamily="34" charset="-122"/>
              </a:rPr>
              <a:t>使用</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p</a:t>
            </a:r>
            <a:r>
              <a:rPr lang="en-US" altLang="zh-CN" sz="2000" dirty="0" smtClean="0">
                <a:latin typeface="微软雅黑" panose="020B0503020204020204" pitchFamily="34" charset="-122"/>
                <a:ea typeface="微软雅黑" panose="020B0503020204020204" pitchFamily="34" charset="-122"/>
              </a:rPr>
              <a:t>andas</a:t>
            </a:r>
            <a:r>
              <a:rPr lang="zh-CN" altLang="en-US" sz="2000" dirty="0">
                <a:latin typeface="微软雅黑" panose="020B0503020204020204" pitchFamily="34" charset="-122"/>
                <a:ea typeface="微软雅黑" panose="020B0503020204020204" pitchFamily="34" charset="-122"/>
              </a:rPr>
              <a:t>中</a:t>
            </a:r>
            <a:r>
              <a:rPr lang="zh-CN" altLang="en-US" sz="2000" dirty="0" smtClean="0">
                <a:latin typeface="微软雅黑" panose="020B0503020204020204" pitchFamily="34" charset="-122"/>
                <a:ea typeface="微软雅黑" panose="020B0503020204020204" pitchFamily="34" charset="-122"/>
              </a:rPr>
              <a:t>有两大核心数据结构</a:t>
            </a:r>
            <a:r>
              <a:rPr lang="zh-CN" altLang="en-US" sz="2000" dirty="0">
                <a:latin typeface="微软雅黑" panose="020B0503020204020204" pitchFamily="34" charset="-122"/>
                <a:ea typeface="微软雅黑" panose="020B0503020204020204" pitchFamily="34" charset="-122"/>
              </a:rPr>
              <a:t>：</a:t>
            </a:r>
            <a:r>
              <a:rPr lang="en-US" altLang="zh-CN" sz="2000" dirty="0" smtClean="0">
                <a:solidFill>
                  <a:srgbClr val="FF0000"/>
                </a:solidFill>
                <a:latin typeface="微软雅黑" panose="020B0503020204020204" pitchFamily="34" charset="-122"/>
                <a:ea typeface="微软雅黑" panose="020B0503020204020204" pitchFamily="34" charset="-122"/>
              </a:rPr>
              <a:t>Series</a:t>
            </a:r>
            <a:r>
              <a:rPr lang="zh-CN" altLang="en-US" sz="2000" dirty="0" smtClean="0">
                <a:latin typeface="微软雅黑" panose="020B0503020204020204" pitchFamily="34" charset="-122"/>
                <a:ea typeface="微软雅黑" panose="020B0503020204020204" pitchFamily="34" charset="-122"/>
              </a:rPr>
              <a:t>（一维数据）</a:t>
            </a:r>
            <a:r>
              <a:rPr lang="en-US" altLang="zh-CN"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 </a:t>
            </a:r>
            <a:r>
              <a:rPr lang="en-US" altLang="zh-CN" sz="2000" dirty="0" err="1" smtClean="0">
                <a:solidFill>
                  <a:srgbClr val="FF0000"/>
                </a:solidFill>
                <a:latin typeface="微软雅黑" panose="020B0503020204020204" pitchFamily="34" charset="-122"/>
                <a:ea typeface="微软雅黑" panose="020B0503020204020204" pitchFamily="34" charset="-122"/>
              </a:rPr>
              <a:t>DataFrame</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多特征数据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既有行索引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又有列索引</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6250097" y="4110732"/>
            <a:ext cx="5323809" cy="2457143"/>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Tree>
    <p:extLst>
      <p:ext uri="{BB962C8B-B14F-4D97-AF65-F5344CB8AC3E}">
        <p14:creationId xmlns:p14="http://schemas.microsoft.com/office/powerpoint/2010/main" val="17077574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smtClean="0">
                <a:solidFill>
                  <a:srgbClr val="CC0099"/>
                </a:solidFill>
                <a:latin typeface="微软雅黑" panose="020B0503020204020204" pitchFamily="34" charset="-122"/>
                <a:ea typeface="微软雅黑" panose="020B0503020204020204" pitchFamily="34" charset="-122"/>
              </a:rPr>
              <a:t>Series</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4134735" cy="4708981"/>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是一种类似于一维数组的对象，它由一维数组（</a:t>
            </a:r>
            <a:r>
              <a:rPr lang="zh-CN" altLang="en-US" sz="2000" dirty="0" smtClean="0">
                <a:latin typeface="微软雅黑" panose="020B0503020204020204" pitchFamily="34" charset="-122"/>
                <a:ea typeface="微软雅黑" panose="020B0503020204020204" pitchFamily="34" charset="-122"/>
              </a:rPr>
              <a:t>各种</a:t>
            </a:r>
            <a:r>
              <a:rPr lang="en-US" altLang="zh-CN" sz="2000" dirty="0" err="1">
                <a:latin typeface="微软雅黑" panose="020B0503020204020204" pitchFamily="34" charset="-122"/>
                <a:ea typeface="微软雅黑" panose="020B0503020204020204" pitchFamily="34" charset="-122"/>
              </a:rPr>
              <a:t>n</a:t>
            </a:r>
            <a:r>
              <a:rPr lang="en-US" altLang="zh-CN" sz="2000" dirty="0" err="1" smtClean="0">
                <a:latin typeface="微软雅黑" panose="020B0503020204020204" pitchFamily="34" charset="-122"/>
                <a:ea typeface="微软雅黑" panose="020B0503020204020204" pitchFamily="34" charset="-122"/>
              </a:rPr>
              <a:t>umpy</a:t>
            </a:r>
            <a:r>
              <a:rPr lang="zh-CN" altLang="en-US" sz="2000" dirty="0">
                <a:latin typeface="微软雅黑" panose="020B0503020204020204" pitchFamily="34" charset="-122"/>
                <a:ea typeface="微软雅黑" panose="020B0503020204020204" pitchFamily="34" charset="-122"/>
              </a:rPr>
              <a:t>数据类型）以及一组与之相关的数据标签（即索引）</a:t>
            </a:r>
            <a:r>
              <a:rPr lang="zh-CN" altLang="en-US" sz="2000" dirty="0" smtClean="0">
                <a:latin typeface="微软雅黑" panose="020B0503020204020204" pitchFamily="34" charset="-122"/>
                <a:ea typeface="微软雅黑" panose="020B0503020204020204" pitchFamily="34" charset="-122"/>
              </a:rPr>
              <a:t>组成</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smtClean="0">
                <a:latin typeface="微软雅黑" panose="020B0503020204020204" pitchFamily="34" charset="-122"/>
                <a:ea typeface="微软雅黑" panose="020B0503020204020204" pitchFamily="34" charset="-122"/>
              </a:rPr>
              <a:t>Series</a:t>
            </a:r>
            <a:r>
              <a:rPr lang="zh-CN" altLang="en-US" sz="2000" dirty="0" smtClean="0">
                <a:latin typeface="微软雅黑" panose="020B0503020204020204" pitchFamily="34" charset="-122"/>
                <a:ea typeface="微软雅黑" panose="020B0503020204020204" pitchFamily="34" charset="-122"/>
              </a:rPr>
              <a:t>的创建：</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defRPr/>
            </a:pPr>
            <a:r>
              <a:rPr lang="zh-CN" altLang="en-US" sz="2000" dirty="0" smtClean="0">
                <a:latin typeface="微软雅黑" panose="020B0503020204020204" pitchFamily="34" charset="-122"/>
                <a:ea typeface="微软雅黑" panose="020B0503020204020204" pitchFamily="34" charset="-122"/>
              </a:rPr>
              <a:t>使用</a:t>
            </a:r>
            <a:r>
              <a:rPr lang="en-US" altLang="zh-CN" sz="2000" dirty="0" smtClean="0">
                <a:latin typeface="微软雅黑" panose="020B0503020204020204" pitchFamily="34" charset="-122"/>
                <a:ea typeface="微软雅黑" panose="020B0503020204020204" pitchFamily="34" charset="-122"/>
              </a:rPr>
              <a:t>Python</a:t>
            </a:r>
            <a:r>
              <a:rPr lang="zh-CN" altLang="en-US" sz="2000" dirty="0" smtClean="0">
                <a:latin typeface="微软雅黑" panose="020B0503020204020204" pitchFamily="34" charset="-122"/>
                <a:ea typeface="微软雅黑" panose="020B0503020204020204" pitchFamily="34" charset="-122"/>
              </a:rPr>
              <a:t>数组创建</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defRPr/>
            </a:pPr>
            <a:r>
              <a:rPr lang="zh-CN" altLang="en-US" sz="2000" dirty="0">
                <a:latin typeface="微软雅黑" panose="020B0503020204020204" pitchFamily="34" charset="-122"/>
                <a:ea typeface="微软雅黑" panose="020B0503020204020204" pitchFamily="34" charset="-122"/>
              </a:rPr>
              <a:t>使用</a:t>
            </a:r>
            <a:r>
              <a:rPr lang="en-US" altLang="zh-CN" sz="2000" dirty="0" err="1" smtClean="0">
                <a:latin typeface="微软雅黑" panose="020B0503020204020204" pitchFamily="34" charset="-122"/>
                <a:ea typeface="微软雅黑" panose="020B0503020204020204" pitchFamily="34" charset="-122"/>
              </a:rPr>
              <a:t>numpy</a:t>
            </a:r>
            <a:r>
              <a:rPr lang="zh-CN" altLang="en-US" sz="2000" dirty="0" smtClean="0">
                <a:latin typeface="微软雅黑" panose="020B0503020204020204" pitchFamily="34" charset="-122"/>
                <a:ea typeface="微软雅黑" panose="020B0503020204020204" pitchFamily="34" charset="-122"/>
              </a:rPr>
              <a:t>数组创建</a:t>
            </a:r>
            <a:endParaRPr lang="en-US" altLang="zh-CN" sz="2000" dirty="0" smtClean="0">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defRPr/>
            </a:pPr>
            <a:r>
              <a:rPr lang="zh-CN" altLang="en-US" sz="2000" dirty="0" smtClean="0">
                <a:latin typeface="微软雅黑" panose="020B0503020204020204" pitchFamily="34" charset="-122"/>
                <a:ea typeface="微软雅黑" panose="020B0503020204020204" pitchFamily="34" charset="-122"/>
              </a:rPr>
              <a:t>使用</a:t>
            </a:r>
            <a:r>
              <a:rPr lang="en-US" altLang="zh-CN" sz="2000" dirty="0" smtClean="0">
                <a:latin typeface="微软雅黑" panose="020B0503020204020204" pitchFamily="34" charset="-122"/>
                <a:ea typeface="微软雅黑" panose="020B0503020204020204" pitchFamily="34" charset="-122"/>
              </a:rPr>
              <a:t>python</a:t>
            </a:r>
            <a:r>
              <a:rPr lang="zh-CN" altLang="en-US" sz="2000" dirty="0" smtClean="0">
                <a:latin typeface="微软雅黑" panose="020B0503020204020204" pitchFamily="34" charset="-122"/>
                <a:ea typeface="微软雅黑" panose="020B0503020204020204" pitchFamily="34" charset="-122"/>
              </a:rPr>
              <a:t>字典创建</a:t>
            </a:r>
            <a:endParaRPr lang="en-US" altLang="zh-CN" sz="2000" dirty="0" smtClean="0">
              <a:latin typeface="微软雅黑" panose="020B0503020204020204" pitchFamily="34" charset="-122"/>
              <a:ea typeface="微软雅黑" panose="020B0503020204020204" pitchFamily="34" charset="-122"/>
            </a:endParaRPr>
          </a:p>
          <a:p>
            <a:pPr>
              <a:lnSpc>
                <a:spcPct val="150000"/>
              </a:lnSpc>
              <a:defRPr/>
            </a:pPr>
            <a:r>
              <a:rPr lang="zh-CN" altLang="en-US" sz="2000" dirty="0" smtClean="0">
                <a:solidFill>
                  <a:srgbClr val="FF0000"/>
                </a:solidFill>
                <a:latin typeface="微软雅黑" panose="020B0503020204020204" pitchFamily="34" charset="-122"/>
                <a:ea typeface="微软雅黑" panose="020B0503020204020204" pitchFamily="34" charset="-122"/>
              </a:rPr>
              <a:t>注意</a:t>
            </a:r>
            <a:r>
              <a:rPr lang="zh-CN" altLang="en-US" sz="2000" dirty="0" smtClean="0">
                <a:latin typeface="微软雅黑" panose="020B0503020204020204" pitchFamily="34" charset="-122"/>
                <a:ea typeface="微软雅黑" panose="020B0503020204020204" pitchFamily="34" charset="-122"/>
              </a:rPr>
              <a:t>：与字典不同的是：</a:t>
            </a:r>
            <a:r>
              <a:rPr lang="en-US" altLang="zh-CN" sz="2000" dirty="0" smtClean="0">
                <a:latin typeface="微软雅黑" panose="020B0503020204020204" pitchFamily="34" charset="-122"/>
                <a:ea typeface="微软雅黑" panose="020B0503020204020204" pitchFamily="34" charset="-122"/>
              </a:rPr>
              <a:t>Series</a:t>
            </a:r>
            <a:r>
              <a:rPr lang="zh-CN" altLang="en-US" sz="2000" dirty="0" smtClean="0">
                <a:latin typeface="微软雅黑" panose="020B0503020204020204" pitchFamily="34" charset="-122"/>
                <a:ea typeface="微软雅黑" panose="020B0503020204020204" pitchFamily="34" charset="-122"/>
              </a:rPr>
              <a:t>允许索引重复</a:t>
            </a:r>
            <a:endParaRPr lang="en-US" altLang="zh-CN" sz="2000" dirty="0" smtClean="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5414962" y="3293347"/>
            <a:ext cx="6586538" cy="171996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pd.Series(np.arange(3,6))</a:t>
            </a:r>
          </a:p>
          <a:p>
            <a:pPr eaLnBrk="0" fontAlgn="ctr" hangingPunct="0">
              <a:spcBef>
                <a:spcPct val="0"/>
              </a:spcBef>
              <a:spcAft>
                <a:spcPct val="0"/>
              </a:spcAft>
            </a:pPr>
            <a:r>
              <a:rPr lang="en-US" altLang="zh-CN" sz="2000" noProof="1">
                <a:solidFill>
                  <a:srgbClr val="C678DD"/>
                </a:solidFill>
                <a:latin typeface="Arial Unicode MS"/>
                <a:ea typeface="Menlo"/>
              </a:rPr>
              <a:t>0    3</a:t>
            </a:r>
          </a:p>
          <a:p>
            <a:pPr eaLnBrk="0" fontAlgn="ctr" hangingPunct="0">
              <a:spcBef>
                <a:spcPct val="0"/>
              </a:spcBef>
              <a:spcAft>
                <a:spcPct val="0"/>
              </a:spcAft>
            </a:pPr>
            <a:r>
              <a:rPr lang="en-US" altLang="zh-CN" sz="2000" noProof="1">
                <a:solidFill>
                  <a:srgbClr val="C678DD"/>
                </a:solidFill>
                <a:latin typeface="Arial Unicode MS"/>
                <a:ea typeface="Menlo"/>
              </a:rPr>
              <a:t>1    4</a:t>
            </a:r>
          </a:p>
          <a:p>
            <a:pPr eaLnBrk="0" fontAlgn="ctr" hangingPunct="0">
              <a:spcBef>
                <a:spcPct val="0"/>
              </a:spcBef>
              <a:spcAft>
                <a:spcPct val="0"/>
              </a:spcAft>
            </a:pPr>
            <a:r>
              <a:rPr lang="en-US" altLang="zh-CN" sz="2000" noProof="1">
                <a:solidFill>
                  <a:srgbClr val="C678DD"/>
                </a:solidFill>
                <a:latin typeface="Arial Unicode MS"/>
                <a:ea typeface="Menlo"/>
              </a:rPr>
              <a:t>2    5</a:t>
            </a:r>
          </a:p>
          <a:p>
            <a:pPr eaLnBrk="0" fontAlgn="ctr" hangingPunct="0">
              <a:spcBef>
                <a:spcPct val="0"/>
              </a:spcBef>
              <a:spcAft>
                <a:spcPct val="0"/>
              </a:spcAft>
            </a:pPr>
            <a:r>
              <a:rPr lang="en-US" altLang="zh-CN" sz="2000" noProof="1">
                <a:solidFill>
                  <a:srgbClr val="C678DD"/>
                </a:solidFill>
                <a:latin typeface="Arial Unicode MS"/>
                <a:ea typeface="Menlo"/>
              </a:rPr>
              <a:t>dtype: int32</a:t>
            </a:r>
          </a:p>
        </p:txBody>
      </p:sp>
      <p:sp>
        <p:nvSpPr>
          <p:cNvPr id="9" name="Rectangle 2"/>
          <p:cNvSpPr>
            <a:spLocks noChangeArrowheads="1"/>
          </p:cNvSpPr>
          <p:nvPr/>
        </p:nvSpPr>
        <p:spPr bwMode="auto">
          <a:xfrm>
            <a:off x="5414963" y="1095408"/>
            <a:ext cx="6586537" cy="20277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import pandas </a:t>
            </a:r>
            <a:r>
              <a:rPr lang="en-US" altLang="zh-CN" sz="2000" noProof="1" smtClean="0">
                <a:solidFill>
                  <a:srgbClr val="C678DD"/>
                </a:solidFill>
                <a:latin typeface="Arial Unicode MS"/>
                <a:ea typeface="Menlo"/>
              </a:rPr>
              <a:t>as </a:t>
            </a:r>
            <a:r>
              <a:rPr lang="en-US" altLang="zh-CN" sz="2000" noProof="1">
                <a:solidFill>
                  <a:srgbClr val="C678DD"/>
                </a:solidFill>
                <a:latin typeface="Arial Unicode MS"/>
                <a:ea typeface="Menlo"/>
              </a:rPr>
              <a:t>pd</a:t>
            </a:r>
          </a:p>
          <a:p>
            <a:pPr eaLnBrk="0" fontAlgn="ctr" hangingPunct="0">
              <a:spcBef>
                <a:spcPct val="0"/>
              </a:spcBef>
              <a:spcAft>
                <a:spcPct val="0"/>
              </a:spcAft>
            </a:pPr>
            <a:r>
              <a:rPr lang="en-US" altLang="zh-CN" sz="2000" noProof="1">
                <a:solidFill>
                  <a:srgbClr val="C678DD"/>
                </a:solidFill>
                <a:latin typeface="Arial Unicode MS"/>
                <a:ea typeface="Menlo"/>
              </a:rPr>
              <a:t>&gt;&gt;&gt; import numpy as np</a:t>
            </a:r>
          </a:p>
          <a:p>
            <a:pPr eaLnBrk="0" fontAlgn="ctr" hangingPunct="0">
              <a:spcBef>
                <a:spcPct val="0"/>
              </a:spcBef>
              <a:spcAft>
                <a:spcPct val="0"/>
              </a:spcAft>
            </a:pPr>
            <a:r>
              <a:rPr lang="en-US" altLang="zh-CN" sz="2000" noProof="1">
                <a:solidFill>
                  <a:srgbClr val="C678DD"/>
                </a:solidFill>
                <a:latin typeface="Arial Unicode MS"/>
                <a:ea typeface="Menlo"/>
              </a:rPr>
              <a:t>&gt;&gt;&gt; pd.Series([11, </a:t>
            </a:r>
            <a:r>
              <a:rPr lang="en-US" altLang="zh-CN" sz="2000" noProof="1" smtClean="0">
                <a:solidFill>
                  <a:srgbClr val="C678DD"/>
                </a:solidFill>
                <a:latin typeface="Arial Unicode MS"/>
                <a:ea typeface="Menlo"/>
              </a:rPr>
              <a:t>12], </a:t>
            </a:r>
            <a:r>
              <a:rPr lang="en-US" altLang="zh-CN" sz="2000" noProof="1">
                <a:solidFill>
                  <a:srgbClr val="C678DD"/>
                </a:solidFill>
                <a:latin typeface="Arial Unicode MS"/>
                <a:ea typeface="Menlo"/>
              </a:rPr>
              <a:t>index=["</a:t>
            </a:r>
            <a:r>
              <a:rPr lang="zh-CN" altLang="en-US" sz="2000" noProof="1">
                <a:solidFill>
                  <a:srgbClr val="C678DD"/>
                </a:solidFill>
                <a:latin typeface="Arial Unicode MS"/>
                <a:ea typeface="Menlo"/>
              </a:rPr>
              <a:t>北京</a:t>
            </a:r>
            <a:r>
              <a:rPr lang="en-US" altLang="zh-CN" sz="2000" noProof="1">
                <a:solidFill>
                  <a:srgbClr val="C678DD"/>
                </a:solidFill>
                <a:latin typeface="Arial Unicode MS"/>
                <a:ea typeface="Menlo"/>
              </a:rPr>
              <a:t>", "</a:t>
            </a:r>
            <a:r>
              <a:rPr lang="zh-CN" altLang="en-US" sz="2000" noProof="1">
                <a:solidFill>
                  <a:srgbClr val="C678DD"/>
                </a:solidFill>
                <a:latin typeface="Arial Unicode MS"/>
                <a:ea typeface="Menlo"/>
              </a:rPr>
              <a:t>上海</a:t>
            </a:r>
            <a:r>
              <a:rPr lang="en-US" altLang="zh-CN" sz="2000" noProof="1" smtClean="0">
                <a:solidFill>
                  <a:srgbClr val="C678DD"/>
                </a:solidFill>
                <a:latin typeface="Arial Unicode MS"/>
                <a:ea typeface="Menlo"/>
              </a:rPr>
              <a:t>"])</a:t>
            </a:r>
            <a:endParaRPr lang="en-US" altLang="zh-CN" sz="2000" noProof="1">
              <a:solidFill>
                <a:srgbClr val="C678DD"/>
              </a:solidFill>
              <a:latin typeface="Arial Unicode MS"/>
              <a:ea typeface="Menlo"/>
            </a:endParaRPr>
          </a:p>
          <a:p>
            <a:pPr eaLnBrk="0" fontAlgn="ctr" hangingPunct="0">
              <a:spcBef>
                <a:spcPct val="0"/>
              </a:spcBef>
              <a:spcAft>
                <a:spcPct val="0"/>
              </a:spcAft>
            </a:pPr>
            <a:r>
              <a:rPr lang="zh-CN" altLang="en-US" sz="2000" noProof="1">
                <a:solidFill>
                  <a:srgbClr val="C678DD"/>
                </a:solidFill>
                <a:latin typeface="Arial Unicode MS"/>
                <a:ea typeface="Menlo"/>
              </a:rPr>
              <a:t>北京    </a:t>
            </a:r>
            <a:r>
              <a:rPr lang="en-US" altLang="zh-CN" sz="2000" noProof="1">
                <a:solidFill>
                  <a:srgbClr val="C678DD"/>
                </a:solidFill>
                <a:latin typeface="Arial Unicode MS"/>
                <a:ea typeface="Menlo"/>
              </a:rPr>
              <a:t>11</a:t>
            </a:r>
          </a:p>
          <a:p>
            <a:pPr eaLnBrk="0" fontAlgn="ctr" hangingPunct="0">
              <a:spcBef>
                <a:spcPct val="0"/>
              </a:spcBef>
              <a:spcAft>
                <a:spcPct val="0"/>
              </a:spcAft>
            </a:pPr>
            <a:r>
              <a:rPr lang="zh-CN" altLang="en-US" sz="2000" noProof="1">
                <a:solidFill>
                  <a:srgbClr val="C678DD"/>
                </a:solidFill>
                <a:latin typeface="Arial Unicode MS"/>
                <a:ea typeface="Menlo"/>
              </a:rPr>
              <a:t>上海    </a:t>
            </a:r>
            <a:r>
              <a:rPr lang="en-US" altLang="zh-CN" sz="2000" noProof="1">
                <a:solidFill>
                  <a:srgbClr val="C678DD"/>
                </a:solidFill>
                <a:latin typeface="Arial Unicode MS"/>
                <a:ea typeface="Menlo"/>
              </a:rPr>
              <a:t>12</a:t>
            </a:r>
          </a:p>
          <a:p>
            <a:pPr eaLnBrk="0" fontAlgn="ctr" hangingPunct="0">
              <a:spcBef>
                <a:spcPct val="0"/>
              </a:spcBef>
              <a:spcAft>
                <a:spcPct val="0"/>
              </a:spcAft>
            </a:pPr>
            <a:r>
              <a:rPr lang="en-US" altLang="zh-CN" sz="2000" noProof="1" smtClean="0">
                <a:solidFill>
                  <a:srgbClr val="C678DD"/>
                </a:solidFill>
                <a:latin typeface="Arial Unicode MS"/>
                <a:ea typeface="Menlo"/>
              </a:rPr>
              <a:t>dtype</a:t>
            </a:r>
            <a:r>
              <a:rPr lang="en-US" altLang="zh-CN" sz="2000" noProof="1">
                <a:solidFill>
                  <a:srgbClr val="C678DD"/>
                </a:solidFill>
                <a:latin typeface="Arial Unicode MS"/>
                <a:ea typeface="Menlo"/>
              </a:rPr>
              <a:t>: int64</a:t>
            </a:r>
          </a:p>
        </p:txBody>
      </p:sp>
      <p:sp>
        <p:nvSpPr>
          <p:cNvPr id="12" name="Rectangle 2"/>
          <p:cNvSpPr>
            <a:spLocks noChangeArrowheads="1"/>
          </p:cNvSpPr>
          <p:nvPr/>
        </p:nvSpPr>
        <p:spPr bwMode="auto">
          <a:xfrm>
            <a:off x="5414962" y="5088950"/>
            <a:ext cx="6586538" cy="171996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pd.Series({"</a:t>
            </a:r>
            <a:r>
              <a:rPr lang="zh-CN" altLang="en-US" sz="2000" noProof="1">
                <a:solidFill>
                  <a:srgbClr val="C678DD"/>
                </a:solidFill>
                <a:latin typeface="Arial Unicode MS"/>
                <a:ea typeface="Menlo"/>
              </a:rPr>
              <a:t>北京</a:t>
            </a:r>
            <a:r>
              <a:rPr lang="en-US" altLang="zh-CN" sz="2000" noProof="1">
                <a:solidFill>
                  <a:srgbClr val="C678DD"/>
                </a:solidFill>
                <a:latin typeface="Arial Unicode MS"/>
                <a:ea typeface="Menlo"/>
              </a:rPr>
              <a:t>": 11, "</a:t>
            </a:r>
            <a:r>
              <a:rPr lang="zh-CN" altLang="en-US" sz="2000" noProof="1">
                <a:solidFill>
                  <a:srgbClr val="C678DD"/>
                </a:solidFill>
                <a:latin typeface="Arial Unicode MS"/>
                <a:ea typeface="Menlo"/>
              </a:rPr>
              <a:t>上海</a:t>
            </a:r>
            <a:r>
              <a:rPr lang="en-US" altLang="zh-CN" sz="2000" noProof="1">
                <a:solidFill>
                  <a:srgbClr val="C678DD"/>
                </a:solidFill>
                <a:latin typeface="Arial Unicode MS"/>
                <a:ea typeface="Menlo"/>
              </a:rPr>
              <a:t>": 12, "</a:t>
            </a:r>
            <a:r>
              <a:rPr lang="zh-CN" altLang="en-US" sz="2000" noProof="1">
                <a:solidFill>
                  <a:srgbClr val="C678DD"/>
                </a:solidFill>
                <a:latin typeface="Arial Unicode MS"/>
                <a:ea typeface="Menlo"/>
              </a:rPr>
              <a:t>深圳</a:t>
            </a:r>
            <a:r>
              <a:rPr lang="en-US" altLang="zh-CN" sz="2000" noProof="1">
                <a:solidFill>
                  <a:srgbClr val="C678DD"/>
                </a:solidFill>
                <a:latin typeface="Arial Unicode MS"/>
                <a:ea typeface="Menlo"/>
              </a:rPr>
              <a:t>": 14})</a:t>
            </a:r>
          </a:p>
          <a:p>
            <a:pPr eaLnBrk="0" fontAlgn="ctr" hangingPunct="0">
              <a:spcBef>
                <a:spcPct val="0"/>
              </a:spcBef>
              <a:spcAft>
                <a:spcPct val="0"/>
              </a:spcAft>
            </a:pPr>
            <a:r>
              <a:rPr lang="zh-CN" altLang="en-US" sz="2000" noProof="1">
                <a:solidFill>
                  <a:srgbClr val="C678DD"/>
                </a:solidFill>
                <a:latin typeface="Arial Unicode MS"/>
                <a:ea typeface="Menlo"/>
              </a:rPr>
              <a:t>北京    </a:t>
            </a:r>
            <a:r>
              <a:rPr lang="en-US" altLang="zh-CN" sz="2000" noProof="1">
                <a:solidFill>
                  <a:srgbClr val="C678DD"/>
                </a:solidFill>
                <a:latin typeface="Arial Unicode MS"/>
                <a:ea typeface="Menlo"/>
              </a:rPr>
              <a:t>11</a:t>
            </a:r>
          </a:p>
          <a:p>
            <a:pPr eaLnBrk="0" fontAlgn="ctr" hangingPunct="0">
              <a:spcBef>
                <a:spcPct val="0"/>
              </a:spcBef>
              <a:spcAft>
                <a:spcPct val="0"/>
              </a:spcAft>
            </a:pPr>
            <a:r>
              <a:rPr lang="zh-CN" altLang="en-US" sz="2000" noProof="1">
                <a:solidFill>
                  <a:srgbClr val="C678DD"/>
                </a:solidFill>
                <a:latin typeface="Arial Unicode MS"/>
                <a:ea typeface="Menlo"/>
              </a:rPr>
              <a:t>上海    </a:t>
            </a:r>
            <a:r>
              <a:rPr lang="en-US" altLang="zh-CN" sz="2000" noProof="1">
                <a:solidFill>
                  <a:srgbClr val="C678DD"/>
                </a:solidFill>
                <a:latin typeface="Arial Unicode MS"/>
                <a:ea typeface="Menlo"/>
              </a:rPr>
              <a:t>12</a:t>
            </a:r>
          </a:p>
          <a:p>
            <a:pPr eaLnBrk="0" fontAlgn="ctr" hangingPunct="0">
              <a:spcBef>
                <a:spcPct val="0"/>
              </a:spcBef>
              <a:spcAft>
                <a:spcPct val="0"/>
              </a:spcAft>
            </a:pPr>
            <a:r>
              <a:rPr lang="zh-CN" altLang="en-US" sz="2000" noProof="1">
                <a:solidFill>
                  <a:srgbClr val="C678DD"/>
                </a:solidFill>
                <a:latin typeface="Arial Unicode MS"/>
                <a:ea typeface="Menlo"/>
              </a:rPr>
              <a:t>深圳    </a:t>
            </a:r>
            <a:r>
              <a:rPr lang="en-US" altLang="zh-CN" sz="2000" noProof="1">
                <a:solidFill>
                  <a:srgbClr val="C678DD"/>
                </a:solidFill>
                <a:latin typeface="Arial Unicode MS"/>
                <a:ea typeface="Menlo"/>
              </a:rPr>
              <a:t>14</a:t>
            </a:r>
          </a:p>
          <a:p>
            <a:pPr eaLnBrk="0" fontAlgn="ctr" hangingPunct="0">
              <a:spcBef>
                <a:spcPct val="0"/>
              </a:spcBef>
              <a:spcAft>
                <a:spcPct val="0"/>
              </a:spcAft>
            </a:pPr>
            <a:r>
              <a:rPr lang="en-US" altLang="zh-CN" sz="2000" noProof="1">
                <a:solidFill>
                  <a:srgbClr val="C678DD"/>
                </a:solidFill>
                <a:latin typeface="Arial Unicode MS"/>
                <a:ea typeface="Menlo"/>
              </a:rPr>
              <a:t>dtype: int64</a:t>
            </a:r>
          </a:p>
        </p:txBody>
      </p:sp>
    </p:spTree>
    <p:extLst>
      <p:ext uri="{BB962C8B-B14F-4D97-AF65-F5344CB8AC3E}">
        <p14:creationId xmlns:p14="http://schemas.microsoft.com/office/powerpoint/2010/main" val="34458837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smtClean="0">
                <a:solidFill>
                  <a:srgbClr val="CC0099"/>
                </a:solidFill>
                <a:latin typeface="微软雅黑" panose="020B0503020204020204" pitchFamily="34" charset="-122"/>
                <a:ea typeface="微软雅黑" panose="020B0503020204020204" pitchFamily="34" charset="-122"/>
              </a:rPr>
              <a:t>Series</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1938992"/>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的字符串表现形式为：索引在左边，值在</a:t>
            </a:r>
            <a:r>
              <a:rPr lang="zh-CN" altLang="en-US" sz="2000" dirty="0" smtClean="0">
                <a:latin typeface="微软雅黑" panose="020B0503020204020204" pitchFamily="34" charset="-122"/>
                <a:ea typeface="微软雅黑" panose="020B0503020204020204" pitchFamily="34" charset="-122"/>
              </a:rPr>
              <a:t>右边</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如果</a:t>
            </a:r>
            <a:r>
              <a:rPr lang="zh-CN" altLang="en-US" sz="2000" dirty="0" smtClean="0">
                <a:latin typeface="微软雅黑" panose="020B0503020204020204" pitchFamily="34" charset="-122"/>
                <a:ea typeface="微软雅黑" panose="020B0503020204020204" pitchFamily="34" charset="-122"/>
              </a:rPr>
              <a:t>没有</a:t>
            </a:r>
            <a:r>
              <a:rPr lang="zh-CN" altLang="en-US" sz="2000" dirty="0">
                <a:latin typeface="微软雅黑" panose="020B0503020204020204" pitchFamily="34" charset="-122"/>
                <a:ea typeface="微软雅黑" panose="020B0503020204020204" pitchFamily="34" charset="-122"/>
              </a:rPr>
              <a:t>为数据指定索引</a:t>
            </a:r>
            <a:r>
              <a:rPr lang="zh-CN" altLang="en-US" sz="2000" dirty="0" smtClean="0">
                <a:latin typeface="微软雅黑" panose="020B0503020204020204" pitchFamily="34" charset="-122"/>
                <a:ea typeface="微软雅黑" panose="020B0503020204020204" pitchFamily="34" charset="-122"/>
              </a:rPr>
              <a:t>，则自动</a:t>
            </a:r>
            <a:r>
              <a:rPr lang="zh-CN" altLang="en-US" sz="2000" dirty="0">
                <a:latin typeface="微软雅黑" panose="020B0503020204020204" pitchFamily="34" charset="-122"/>
                <a:ea typeface="微软雅黑" panose="020B0503020204020204" pitchFamily="34" charset="-122"/>
              </a:rPr>
              <a:t>创建一个</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N-1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为数据的长度）的整数型</a:t>
            </a:r>
            <a:r>
              <a:rPr lang="zh-CN" altLang="en-US" sz="2000" dirty="0" smtClean="0">
                <a:latin typeface="微软雅黑" panose="020B0503020204020204" pitchFamily="34" charset="-122"/>
                <a:ea typeface="微软雅黑" panose="020B0503020204020204" pitchFamily="34" charset="-122"/>
              </a:rPr>
              <a:t>索引</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可以通过</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values</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index</a:t>
            </a:r>
            <a:r>
              <a:rPr lang="zh-CN" altLang="en-US" sz="2000" dirty="0">
                <a:latin typeface="微软雅黑" panose="020B0503020204020204" pitchFamily="34" charset="-122"/>
                <a:ea typeface="微软雅黑" panose="020B0503020204020204" pitchFamily="34" charset="-122"/>
              </a:rPr>
              <a:t>属性获取其数组表示形式和索引</a:t>
            </a:r>
            <a:r>
              <a:rPr lang="zh-CN" altLang="en-US" sz="2000" dirty="0" smtClean="0">
                <a:latin typeface="微软雅黑" panose="020B0503020204020204" pitchFamily="34" charset="-122"/>
                <a:ea typeface="微软雅黑" panose="020B0503020204020204" pitchFamily="34" charset="-122"/>
              </a:rPr>
              <a:t>对象</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与</a:t>
            </a:r>
            <a:r>
              <a:rPr lang="zh-CN" altLang="en-US" sz="2000" dirty="0" smtClean="0">
                <a:latin typeface="微软雅黑" panose="020B0503020204020204" pitchFamily="34" charset="-122"/>
                <a:ea typeface="微软雅黑" panose="020B0503020204020204" pitchFamily="34" charset="-122"/>
              </a:rPr>
              <a:t>普通</a:t>
            </a:r>
            <a:r>
              <a:rPr lang="en-US" altLang="zh-CN" sz="2000" dirty="0" err="1" smtClean="0">
                <a:latin typeface="微软雅黑" panose="020B0503020204020204" pitchFamily="34" charset="-122"/>
                <a:ea typeface="微软雅黑" panose="020B0503020204020204" pitchFamily="34" charset="-122"/>
              </a:rPr>
              <a:t>numpy</a:t>
            </a:r>
            <a:r>
              <a:rPr lang="zh-CN" altLang="en-US" sz="2000" dirty="0">
                <a:latin typeface="微软雅黑" panose="020B0503020204020204" pitchFamily="34" charset="-122"/>
                <a:ea typeface="微软雅黑" panose="020B0503020204020204" pitchFamily="34" charset="-122"/>
              </a:rPr>
              <a:t>数组相比，可以通过索引的方式选取</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中的单个或一组</a:t>
            </a:r>
            <a:r>
              <a:rPr lang="zh-CN" altLang="en-US" sz="2000" dirty="0" smtClean="0">
                <a:latin typeface="微软雅黑" panose="020B0503020204020204" pitchFamily="34" charset="-122"/>
                <a:ea typeface="微软雅黑" panose="020B0503020204020204" pitchFamily="34" charset="-122"/>
              </a:rPr>
              <a:t>值</a:t>
            </a:r>
            <a:endParaRPr lang="en-US" altLang="zh-CN" sz="2000" dirty="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1237393" y="3885836"/>
            <a:ext cx="4791932" cy="171996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obj = pd.Series([4, 7, -5, 3])</a:t>
            </a:r>
          </a:p>
          <a:p>
            <a:pPr eaLnBrk="0" fontAlgn="ctr" hangingPunct="0">
              <a:spcBef>
                <a:spcPct val="0"/>
              </a:spcBef>
              <a:spcAft>
                <a:spcPct val="0"/>
              </a:spcAft>
            </a:pPr>
            <a:r>
              <a:rPr lang="en-US" altLang="zh-CN" sz="2000" noProof="1">
                <a:solidFill>
                  <a:srgbClr val="C678DD"/>
                </a:solidFill>
                <a:latin typeface="Arial Unicode MS"/>
                <a:ea typeface="Menlo"/>
              </a:rPr>
              <a:t>&gt;&gt;&gt; obj.values</a:t>
            </a:r>
          </a:p>
          <a:p>
            <a:pPr eaLnBrk="0" fontAlgn="ctr" hangingPunct="0">
              <a:spcBef>
                <a:spcPct val="0"/>
              </a:spcBef>
              <a:spcAft>
                <a:spcPct val="0"/>
              </a:spcAft>
            </a:pPr>
            <a:r>
              <a:rPr lang="en-US" altLang="zh-CN" sz="2000" noProof="1">
                <a:solidFill>
                  <a:srgbClr val="C678DD"/>
                </a:solidFill>
                <a:latin typeface="Arial Unicode MS"/>
                <a:ea typeface="Menlo"/>
              </a:rPr>
              <a:t>array([ 4,  7, -5,  3], dtype=int64)</a:t>
            </a:r>
          </a:p>
          <a:p>
            <a:pPr eaLnBrk="0" fontAlgn="ctr" hangingPunct="0">
              <a:spcBef>
                <a:spcPct val="0"/>
              </a:spcBef>
              <a:spcAft>
                <a:spcPct val="0"/>
              </a:spcAft>
            </a:pPr>
            <a:r>
              <a:rPr lang="en-US" altLang="zh-CN" sz="2000" noProof="1">
                <a:solidFill>
                  <a:srgbClr val="C678DD"/>
                </a:solidFill>
                <a:latin typeface="Arial Unicode MS"/>
                <a:ea typeface="Menlo"/>
              </a:rPr>
              <a:t>&gt;&gt;&gt; obj.index</a:t>
            </a:r>
          </a:p>
          <a:p>
            <a:pPr eaLnBrk="0" fontAlgn="ctr" hangingPunct="0">
              <a:spcBef>
                <a:spcPct val="0"/>
              </a:spcBef>
              <a:spcAft>
                <a:spcPct val="0"/>
              </a:spcAft>
            </a:pPr>
            <a:r>
              <a:rPr lang="en-US" altLang="zh-CN" sz="2000" noProof="1">
                <a:solidFill>
                  <a:srgbClr val="C678DD"/>
                </a:solidFill>
                <a:latin typeface="Arial Unicode MS"/>
                <a:ea typeface="Menlo"/>
              </a:rPr>
              <a:t>RangeIndex(start=0, stop=4, step=1</a:t>
            </a:r>
            <a:r>
              <a:rPr lang="en-US" altLang="zh-CN" sz="2000" noProof="1" smtClean="0">
                <a:solidFill>
                  <a:srgbClr val="C678DD"/>
                </a:solidFill>
                <a:latin typeface="Arial Unicode MS"/>
                <a:ea typeface="Menlo"/>
              </a:rPr>
              <a:t>)</a:t>
            </a:r>
            <a:endParaRPr lang="en-US" altLang="zh-CN" sz="2000" noProof="1">
              <a:solidFill>
                <a:srgbClr val="C678DD"/>
              </a:solidFill>
              <a:latin typeface="Arial Unicode MS"/>
              <a:ea typeface="Menlo"/>
            </a:endParaRPr>
          </a:p>
        </p:txBody>
      </p:sp>
      <p:sp>
        <p:nvSpPr>
          <p:cNvPr id="9" name="Rectangle 2"/>
          <p:cNvSpPr>
            <a:spLocks noChangeArrowheads="1"/>
          </p:cNvSpPr>
          <p:nvPr/>
        </p:nvSpPr>
        <p:spPr bwMode="auto">
          <a:xfrm>
            <a:off x="6276532" y="3885836"/>
            <a:ext cx="4791932" cy="26432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nl-NL" altLang="zh-CN" sz="2000" noProof="1">
                <a:solidFill>
                  <a:srgbClr val="C678DD"/>
                </a:solidFill>
                <a:latin typeface="Arial Unicode MS"/>
                <a:ea typeface="Menlo"/>
              </a:rPr>
              <a:t>&gt;&gt;&gt; obj[2]</a:t>
            </a:r>
          </a:p>
          <a:p>
            <a:pPr eaLnBrk="0" fontAlgn="ctr" hangingPunct="0">
              <a:spcBef>
                <a:spcPct val="0"/>
              </a:spcBef>
              <a:spcAft>
                <a:spcPct val="0"/>
              </a:spcAft>
            </a:pPr>
            <a:r>
              <a:rPr lang="nl-NL" altLang="zh-CN" sz="2000" noProof="1">
                <a:solidFill>
                  <a:srgbClr val="C678DD"/>
                </a:solidFill>
                <a:latin typeface="Arial Unicode MS"/>
                <a:ea typeface="Menlo"/>
              </a:rPr>
              <a:t>-5</a:t>
            </a:r>
          </a:p>
          <a:p>
            <a:pPr eaLnBrk="0" fontAlgn="ctr" hangingPunct="0">
              <a:spcBef>
                <a:spcPct val="0"/>
              </a:spcBef>
              <a:spcAft>
                <a:spcPct val="0"/>
              </a:spcAft>
            </a:pPr>
            <a:r>
              <a:rPr lang="nl-NL" altLang="zh-CN" sz="2000" noProof="1">
                <a:solidFill>
                  <a:srgbClr val="C678DD"/>
                </a:solidFill>
                <a:latin typeface="Arial Unicode MS"/>
                <a:ea typeface="Menlo"/>
              </a:rPr>
              <a:t>&gt;&gt;&gt; obj[1] = 8</a:t>
            </a:r>
          </a:p>
          <a:p>
            <a:pPr eaLnBrk="0" fontAlgn="ctr" hangingPunct="0">
              <a:spcBef>
                <a:spcPct val="0"/>
              </a:spcBef>
              <a:spcAft>
                <a:spcPct val="0"/>
              </a:spcAft>
            </a:pPr>
            <a:r>
              <a:rPr lang="nl-NL" altLang="zh-CN" sz="2000" noProof="1">
                <a:solidFill>
                  <a:srgbClr val="C678DD"/>
                </a:solidFill>
                <a:latin typeface="Arial Unicode MS"/>
                <a:ea typeface="Menlo"/>
              </a:rPr>
              <a:t>&gt;&gt;&gt; obj[[0, 1, 3]]</a:t>
            </a:r>
          </a:p>
          <a:p>
            <a:pPr eaLnBrk="0" fontAlgn="ctr" hangingPunct="0">
              <a:spcBef>
                <a:spcPct val="0"/>
              </a:spcBef>
              <a:spcAft>
                <a:spcPct val="0"/>
              </a:spcAft>
            </a:pPr>
            <a:r>
              <a:rPr lang="nl-NL" altLang="zh-CN" sz="2000" noProof="1">
                <a:solidFill>
                  <a:srgbClr val="C678DD"/>
                </a:solidFill>
                <a:latin typeface="Arial Unicode MS"/>
                <a:ea typeface="Menlo"/>
              </a:rPr>
              <a:t>0    4</a:t>
            </a:r>
          </a:p>
          <a:p>
            <a:pPr eaLnBrk="0" fontAlgn="ctr" hangingPunct="0">
              <a:spcBef>
                <a:spcPct val="0"/>
              </a:spcBef>
              <a:spcAft>
                <a:spcPct val="0"/>
              </a:spcAft>
            </a:pPr>
            <a:r>
              <a:rPr lang="nl-NL" altLang="zh-CN" sz="2000" noProof="1">
                <a:solidFill>
                  <a:srgbClr val="C678DD"/>
                </a:solidFill>
                <a:latin typeface="Arial Unicode MS"/>
                <a:ea typeface="Menlo"/>
              </a:rPr>
              <a:t>1    8</a:t>
            </a:r>
          </a:p>
          <a:p>
            <a:pPr eaLnBrk="0" fontAlgn="ctr" hangingPunct="0">
              <a:spcBef>
                <a:spcPct val="0"/>
              </a:spcBef>
              <a:spcAft>
                <a:spcPct val="0"/>
              </a:spcAft>
            </a:pPr>
            <a:r>
              <a:rPr lang="nl-NL" altLang="zh-CN" sz="2000" noProof="1">
                <a:solidFill>
                  <a:srgbClr val="C678DD"/>
                </a:solidFill>
                <a:latin typeface="Arial Unicode MS"/>
                <a:ea typeface="Menlo"/>
              </a:rPr>
              <a:t>3    3</a:t>
            </a:r>
          </a:p>
          <a:p>
            <a:pPr eaLnBrk="0" fontAlgn="ctr" hangingPunct="0">
              <a:spcBef>
                <a:spcPct val="0"/>
              </a:spcBef>
              <a:spcAft>
                <a:spcPct val="0"/>
              </a:spcAft>
            </a:pPr>
            <a:r>
              <a:rPr lang="nl-NL" altLang="zh-CN" sz="2000" noProof="1">
                <a:solidFill>
                  <a:srgbClr val="C678DD"/>
                </a:solidFill>
                <a:latin typeface="Arial Unicode MS"/>
                <a:ea typeface="Menlo"/>
              </a:rPr>
              <a:t>dtype: int64</a:t>
            </a:r>
            <a:endParaRPr lang="en-US" altLang="zh-CN" sz="2000" noProof="1">
              <a:solidFill>
                <a:srgbClr val="C678DD"/>
              </a:solidFill>
              <a:latin typeface="Arial Unicode MS"/>
              <a:ea typeface="Menlo"/>
            </a:endParaRPr>
          </a:p>
        </p:txBody>
      </p:sp>
    </p:spTree>
    <p:extLst>
      <p:ext uri="{BB962C8B-B14F-4D97-AF65-F5344CB8AC3E}">
        <p14:creationId xmlns:p14="http://schemas.microsoft.com/office/powerpoint/2010/main" val="31786749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smtClean="0">
                <a:solidFill>
                  <a:srgbClr val="CC0099"/>
                </a:solidFill>
                <a:latin typeface="微软雅黑" panose="020B0503020204020204" pitchFamily="34" charset="-122"/>
                <a:ea typeface="微软雅黑" panose="020B0503020204020204" pitchFamily="34" charset="-122"/>
              </a:rPr>
              <a:t>Series</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9347165" cy="553998"/>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中最重要的一个功能是：它会在算术运算中自动对齐不同索引的</a:t>
            </a:r>
            <a:r>
              <a:rPr lang="zh-CN" altLang="en-US" sz="2000" dirty="0" smtClean="0">
                <a:latin typeface="微软雅黑" panose="020B0503020204020204" pitchFamily="34" charset="-122"/>
                <a:ea typeface="微软雅黑" panose="020B0503020204020204" pitchFamily="34" charset="-122"/>
              </a:rPr>
              <a:t>数据</a:t>
            </a:r>
            <a:endParaRPr lang="en-US" altLang="zh-CN" sz="2000" dirty="0">
              <a:latin typeface="微软雅黑" panose="020B0503020204020204" pitchFamily="34" charset="-122"/>
              <a:ea typeface="微软雅黑" panose="020B0503020204020204" pitchFamily="34" charset="-122"/>
            </a:endParaRPr>
          </a:p>
        </p:txBody>
      </p:sp>
      <p:sp>
        <p:nvSpPr>
          <p:cNvPr id="14" name="Rectangle 2"/>
          <p:cNvSpPr>
            <a:spLocks noChangeArrowheads="1"/>
          </p:cNvSpPr>
          <p:nvPr/>
        </p:nvSpPr>
        <p:spPr bwMode="auto">
          <a:xfrm>
            <a:off x="923015" y="2648756"/>
            <a:ext cx="10877889"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obj2 = pd.Series({"Ohio": 35000, "Oregon": 16000, "Texas": 71000, "Utah": </a:t>
            </a:r>
            <a:r>
              <a:rPr lang="en-US" altLang="zh-CN" sz="2000" noProof="1" smtClean="0">
                <a:solidFill>
                  <a:srgbClr val="C678DD"/>
                </a:solidFill>
                <a:latin typeface="Arial Unicode MS"/>
                <a:ea typeface="Menlo"/>
              </a:rPr>
              <a:t>5000})</a:t>
            </a:r>
          </a:p>
          <a:p>
            <a:pPr eaLnBrk="0" fontAlgn="ctr" hangingPunct="0">
              <a:spcBef>
                <a:spcPct val="0"/>
              </a:spcBef>
              <a:spcAft>
                <a:spcPct val="0"/>
              </a:spcAft>
            </a:pPr>
            <a:r>
              <a:rPr lang="en-US" altLang="zh-CN" sz="2000" noProof="1">
                <a:solidFill>
                  <a:srgbClr val="C678DD"/>
                </a:solidFill>
                <a:latin typeface="Arial Unicode MS"/>
                <a:ea typeface="Menlo"/>
              </a:rPr>
              <a:t>&gt;&gt;&gt; obj3 = pd.Series({"California": np.nan, "Ohio": 35000, "Oregon": 16000, "</a:t>
            </a:r>
            <a:r>
              <a:rPr lang="en-US" altLang="zh-CN" sz="2000" noProof="1" smtClean="0">
                <a:solidFill>
                  <a:srgbClr val="C678DD"/>
                </a:solidFill>
                <a:latin typeface="Arial Unicode MS"/>
                <a:ea typeface="Menlo"/>
              </a:rPr>
              <a:t>Texas</a:t>
            </a:r>
            <a:r>
              <a:rPr lang="en-US" altLang="zh-CN" sz="2000" noProof="1">
                <a:solidFill>
                  <a:srgbClr val="C678DD"/>
                </a:solidFill>
                <a:latin typeface="Arial Unicode MS"/>
                <a:ea typeface="Menlo"/>
              </a:rPr>
              <a:t>": 71000})</a:t>
            </a:r>
          </a:p>
        </p:txBody>
      </p:sp>
      <p:sp>
        <p:nvSpPr>
          <p:cNvPr id="15" name="Rectangle 2"/>
          <p:cNvSpPr>
            <a:spLocks noChangeArrowheads="1"/>
          </p:cNvSpPr>
          <p:nvPr/>
        </p:nvSpPr>
        <p:spPr bwMode="auto">
          <a:xfrm>
            <a:off x="4606548" y="3889574"/>
            <a:ext cx="3510822" cy="23355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obj2 + obj3</a:t>
            </a:r>
          </a:p>
          <a:p>
            <a:pPr eaLnBrk="0" fontAlgn="ctr" hangingPunct="0">
              <a:spcBef>
                <a:spcPct val="0"/>
              </a:spcBef>
              <a:spcAft>
                <a:spcPct val="0"/>
              </a:spcAft>
            </a:pPr>
            <a:r>
              <a:rPr lang="en-US" altLang="zh-CN" sz="2000" noProof="1">
                <a:solidFill>
                  <a:srgbClr val="C678DD"/>
                </a:solidFill>
                <a:latin typeface="Arial Unicode MS"/>
                <a:ea typeface="Menlo"/>
              </a:rPr>
              <a:t>California         NaN</a:t>
            </a:r>
          </a:p>
          <a:p>
            <a:pPr eaLnBrk="0" fontAlgn="ctr" hangingPunct="0">
              <a:spcBef>
                <a:spcPct val="0"/>
              </a:spcBef>
              <a:spcAft>
                <a:spcPct val="0"/>
              </a:spcAft>
            </a:pPr>
            <a:r>
              <a:rPr lang="en-US" altLang="zh-CN" sz="2000" noProof="1">
                <a:solidFill>
                  <a:srgbClr val="C678DD"/>
                </a:solidFill>
                <a:latin typeface="Arial Unicode MS"/>
                <a:ea typeface="Menlo"/>
              </a:rPr>
              <a:t>Ohio           70000.0</a:t>
            </a:r>
          </a:p>
          <a:p>
            <a:pPr eaLnBrk="0" fontAlgn="ctr" hangingPunct="0">
              <a:spcBef>
                <a:spcPct val="0"/>
              </a:spcBef>
              <a:spcAft>
                <a:spcPct val="0"/>
              </a:spcAft>
            </a:pPr>
            <a:r>
              <a:rPr lang="en-US" altLang="zh-CN" sz="2000" noProof="1">
                <a:solidFill>
                  <a:srgbClr val="C678DD"/>
                </a:solidFill>
                <a:latin typeface="Arial Unicode MS"/>
                <a:ea typeface="Menlo"/>
              </a:rPr>
              <a:t>Oregon         32000.0</a:t>
            </a:r>
          </a:p>
          <a:p>
            <a:pPr eaLnBrk="0" fontAlgn="ctr" hangingPunct="0">
              <a:spcBef>
                <a:spcPct val="0"/>
              </a:spcBef>
              <a:spcAft>
                <a:spcPct val="0"/>
              </a:spcAft>
            </a:pPr>
            <a:r>
              <a:rPr lang="en-US" altLang="zh-CN" sz="2000" noProof="1">
                <a:solidFill>
                  <a:srgbClr val="C678DD"/>
                </a:solidFill>
                <a:latin typeface="Arial Unicode MS"/>
                <a:ea typeface="Menlo"/>
              </a:rPr>
              <a:t>Texas         142000.0</a:t>
            </a:r>
          </a:p>
          <a:p>
            <a:pPr eaLnBrk="0" fontAlgn="ctr" hangingPunct="0">
              <a:spcBef>
                <a:spcPct val="0"/>
              </a:spcBef>
              <a:spcAft>
                <a:spcPct val="0"/>
              </a:spcAft>
            </a:pPr>
            <a:r>
              <a:rPr lang="en-US" altLang="zh-CN" sz="2000" noProof="1">
                <a:solidFill>
                  <a:srgbClr val="C678DD"/>
                </a:solidFill>
                <a:latin typeface="Arial Unicode MS"/>
                <a:ea typeface="Menlo"/>
              </a:rPr>
              <a:t>Utah               NaN</a:t>
            </a:r>
          </a:p>
          <a:p>
            <a:pPr eaLnBrk="0" fontAlgn="ctr" hangingPunct="0">
              <a:spcBef>
                <a:spcPct val="0"/>
              </a:spcBef>
              <a:spcAft>
                <a:spcPct val="0"/>
              </a:spcAft>
            </a:pPr>
            <a:r>
              <a:rPr lang="en-US" altLang="zh-CN" sz="2000" noProof="1">
                <a:solidFill>
                  <a:srgbClr val="C678DD"/>
                </a:solidFill>
                <a:latin typeface="Arial Unicode MS"/>
                <a:ea typeface="Menlo"/>
              </a:rPr>
              <a:t>dtype: float64</a:t>
            </a:r>
          </a:p>
        </p:txBody>
      </p:sp>
    </p:spTree>
    <p:extLst>
      <p:ext uri="{BB962C8B-B14F-4D97-AF65-F5344CB8AC3E}">
        <p14:creationId xmlns:p14="http://schemas.microsoft.com/office/powerpoint/2010/main" val="29910675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20400"/>
            <a:ext cx="3977545" cy="581762"/>
          </a:xfrm>
          <a:prstGeom prst="rect">
            <a:avLst/>
          </a:prstGeom>
        </p:spPr>
        <p:txBody>
          <a:bodyPr wrap="square">
            <a:spAutoFit/>
          </a:bodyPr>
          <a:lstStyle/>
          <a:p>
            <a:pPr>
              <a:lnSpc>
                <a:spcPct val="125000"/>
              </a:lnSpc>
            </a:pPr>
            <a:r>
              <a:rPr lang="en-US" altLang="zh-CN" sz="2800" b="1" dirty="0" smtClean="0">
                <a:solidFill>
                  <a:srgbClr val="CC0099"/>
                </a:solidFill>
                <a:latin typeface="微软雅黑" panose="020B0503020204020204" pitchFamily="34" charset="-122"/>
                <a:ea typeface="微软雅黑" panose="020B0503020204020204" pitchFamily="34" charset="-122"/>
              </a:rPr>
              <a:t>Series</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465656"/>
            <a:ext cx="314379" cy="307179"/>
          </a:xfrm>
          <a:prstGeom prst="rect">
            <a:avLst/>
          </a:prstGeom>
        </p:spPr>
      </p:pic>
      <p:sp>
        <p:nvSpPr>
          <p:cNvPr id="11" name="矩形 10"/>
          <p:cNvSpPr/>
          <p:nvPr/>
        </p:nvSpPr>
        <p:spPr>
          <a:xfrm>
            <a:off x="1080204" y="1741952"/>
            <a:ext cx="9427902" cy="1477328"/>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对象本身及其索引都有一个</a:t>
            </a:r>
            <a:r>
              <a:rPr lang="en-US" altLang="zh-CN" sz="2000" dirty="0">
                <a:latin typeface="微软雅黑" panose="020B0503020204020204" pitchFamily="34" charset="-122"/>
                <a:ea typeface="微软雅黑" panose="020B0503020204020204" pitchFamily="34" charset="-122"/>
              </a:rPr>
              <a:t>name</a:t>
            </a:r>
            <a:r>
              <a:rPr lang="zh-CN" altLang="en-US" sz="2000" dirty="0">
                <a:latin typeface="微软雅黑" panose="020B0503020204020204" pitchFamily="34" charset="-122"/>
                <a:ea typeface="微软雅黑" panose="020B0503020204020204" pitchFamily="34" charset="-122"/>
              </a:rPr>
              <a:t>属性，该属性跟</a:t>
            </a:r>
            <a:r>
              <a:rPr lang="en-US" altLang="zh-CN" sz="2000" dirty="0">
                <a:latin typeface="微软雅黑" panose="020B0503020204020204" pitchFamily="34" charset="-122"/>
                <a:ea typeface="微软雅黑" panose="020B0503020204020204" pitchFamily="34" charset="-122"/>
              </a:rPr>
              <a:t>pandas</a:t>
            </a:r>
            <a:r>
              <a:rPr lang="zh-CN" altLang="en-US" sz="2000" dirty="0">
                <a:latin typeface="微软雅黑" panose="020B0503020204020204" pitchFamily="34" charset="-122"/>
                <a:ea typeface="微软雅黑" panose="020B0503020204020204" pitchFamily="34" charset="-122"/>
              </a:rPr>
              <a:t>其他的关键功能关系非常</a:t>
            </a:r>
            <a:r>
              <a:rPr lang="zh-CN" altLang="en-US" sz="2000" dirty="0" smtClean="0">
                <a:latin typeface="微软雅黑" panose="020B0503020204020204" pitchFamily="34" charset="-122"/>
                <a:ea typeface="微软雅黑" panose="020B0503020204020204" pitchFamily="34" charset="-122"/>
              </a:rPr>
              <a:t>密切</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的索引可以通过赋值的方式就地修改</a:t>
            </a:r>
            <a:endParaRPr lang="en-US" altLang="zh-CN" sz="20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244700" y="3159776"/>
            <a:ext cx="4324843"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obj3.name= 'population'</a:t>
            </a:r>
          </a:p>
          <a:p>
            <a:pPr eaLnBrk="0" fontAlgn="ctr" hangingPunct="0">
              <a:spcBef>
                <a:spcPct val="0"/>
              </a:spcBef>
              <a:spcAft>
                <a:spcPct val="0"/>
              </a:spcAft>
            </a:pPr>
            <a:r>
              <a:rPr lang="en-US" altLang="zh-CN" sz="2000" noProof="1">
                <a:solidFill>
                  <a:srgbClr val="C678DD"/>
                </a:solidFill>
                <a:latin typeface="Arial Unicode MS"/>
                <a:ea typeface="Menlo"/>
              </a:rPr>
              <a:t>&gt;&gt;&gt; obj3.index.name = 'state'</a:t>
            </a:r>
          </a:p>
          <a:p>
            <a:pPr eaLnBrk="0" fontAlgn="ctr" hangingPunct="0">
              <a:spcBef>
                <a:spcPct val="0"/>
              </a:spcBef>
              <a:spcAft>
                <a:spcPct val="0"/>
              </a:spcAft>
            </a:pPr>
            <a:r>
              <a:rPr lang="en-US" altLang="zh-CN" sz="2000" noProof="1">
                <a:solidFill>
                  <a:srgbClr val="C678DD"/>
                </a:solidFill>
                <a:latin typeface="Arial Unicode MS"/>
                <a:ea typeface="Menlo"/>
              </a:rPr>
              <a:t>&gt;&gt;&gt; obj3</a:t>
            </a:r>
          </a:p>
          <a:p>
            <a:pPr eaLnBrk="0" fontAlgn="ctr" hangingPunct="0">
              <a:spcBef>
                <a:spcPct val="0"/>
              </a:spcBef>
              <a:spcAft>
                <a:spcPct val="0"/>
              </a:spcAft>
            </a:pPr>
            <a:r>
              <a:rPr lang="en-US" altLang="zh-CN" sz="2000" noProof="1">
                <a:solidFill>
                  <a:srgbClr val="C678DD"/>
                </a:solidFill>
                <a:latin typeface="Arial Unicode MS"/>
                <a:ea typeface="Menlo"/>
              </a:rPr>
              <a:t>state</a:t>
            </a:r>
          </a:p>
          <a:p>
            <a:pPr eaLnBrk="0" fontAlgn="ctr" hangingPunct="0">
              <a:spcBef>
                <a:spcPct val="0"/>
              </a:spcBef>
              <a:spcAft>
                <a:spcPct val="0"/>
              </a:spcAft>
            </a:pPr>
            <a:r>
              <a:rPr lang="en-US" altLang="zh-CN" sz="2000" noProof="1">
                <a:solidFill>
                  <a:srgbClr val="C678DD"/>
                </a:solidFill>
                <a:latin typeface="Arial Unicode MS"/>
                <a:ea typeface="Menlo"/>
              </a:rPr>
              <a:t>California        NaN</a:t>
            </a:r>
          </a:p>
          <a:p>
            <a:pPr eaLnBrk="0" fontAlgn="ctr" hangingPunct="0">
              <a:spcBef>
                <a:spcPct val="0"/>
              </a:spcBef>
              <a:spcAft>
                <a:spcPct val="0"/>
              </a:spcAft>
            </a:pPr>
            <a:r>
              <a:rPr lang="en-US" altLang="zh-CN" sz="2000" noProof="1">
                <a:solidFill>
                  <a:srgbClr val="C678DD"/>
                </a:solidFill>
                <a:latin typeface="Arial Unicode MS"/>
                <a:ea typeface="Menlo"/>
              </a:rPr>
              <a:t>Ohio          35000.0</a:t>
            </a:r>
          </a:p>
          <a:p>
            <a:pPr eaLnBrk="0" fontAlgn="ctr" hangingPunct="0">
              <a:spcBef>
                <a:spcPct val="0"/>
              </a:spcBef>
              <a:spcAft>
                <a:spcPct val="0"/>
              </a:spcAft>
            </a:pPr>
            <a:r>
              <a:rPr lang="en-US" altLang="zh-CN" sz="2000" noProof="1">
                <a:solidFill>
                  <a:srgbClr val="C678DD"/>
                </a:solidFill>
                <a:latin typeface="Arial Unicode MS"/>
                <a:ea typeface="Menlo"/>
              </a:rPr>
              <a:t>Oregon        16000.0</a:t>
            </a:r>
          </a:p>
          <a:p>
            <a:pPr eaLnBrk="0" fontAlgn="ctr" hangingPunct="0">
              <a:spcBef>
                <a:spcPct val="0"/>
              </a:spcBef>
              <a:spcAft>
                <a:spcPct val="0"/>
              </a:spcAft>
            </a:pPr>
            <a:r>
              <a:rPr lang="en-US" altLang="zh-CN" sz="2000" noProof="1">
                <a:solidFill>
                  <a:srgbClr val="C678DD"/>
                </a:solidFill>
                <a:latin typeface="Arial Unicode MS"/>
                <a:ea typeface="Menlo"/>
              </a:rPr>
              <a:t>Texas         71000.0</a:t>
            </a:r>
          </a:p>
          <a:p>
            <a:pPr eaLnBrk="0" fontAlgn="ctr" hangingPunct="0">
              <a:spcBef>
                <a:spcPct val="0"/>
              </a:spcBef>
              <a:spcAft>
                <a:spcPct val="0"/>
              </a:spcAft>
            </a:pPr>
            <a:r>
              <a:rPr lang="en-US" altLang="zh-CN" sz="2000" noProof="1">
                <a:solidFill>
                  <a:srgbClr val="C678DD"/>
                </a:solidFill>
                <a:latin typeface="Arial Unicode MS"/>
                <a:ea typeface="Menlo"/>
              </a:rPr>
              <a:t>Name: population, dtype: float64</a:t>
            </a:r>
          </a:p>
        </p:txBody>
      </p:sp>
      <p:sp>
        <p:nvSpPr>
          <p:cNvPr id="9" name="Rectangle 2"/>
          <p:cNvSpPr>
            <a:spLocks noChangeArrowheads="1"/>
          </p:cNvSpPr>
          <p:nvPr/>
        </p:nvSpPr>
        <p:spPr bwMode="auto">
          <a:xfrm>
            <a:off x="5734039" y="3159775"/>
            <a:ext cx="5013908"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obj = pd.Series([4, 7, -5, 3])</a:t>
            </a:r>
          </a:p>
          <a:p>
            <a:pPr eaLnBrk="0" fontAlgn="ctr" hangingPunct="0">
              <a:spcBef>
                <a:spcPct val="0"/>
              </a:spcBef>
              <a:spcAft>
                <a:spcPct val="0"/>
              </a:spcAft>
            </a:pPr>
            <a:r>
              <a:rPr lang="en-US" altLang="zh-CN" sz="2000" noProof="1">
                <a:solidFill>
                  <a:srgbClr val="C678DD"/>
                </a:solidFill>
                <a:latin typeface="Arial Unicode MS"/>
                <a:ea typeface="Menlo"/>
              </a:rPr>
              <a:t>&gt;&gt;&gt; obj.index = ['Bob', 'Steve', 'Jeff', 'Ryan']</a:t>
            </a:r>
          </a:p>
          <a:p>
            <a:pPr eaLnBrk="0" fontAlgn="ctr" hangingPunct="0">
              <a:spcBef>
                <a:spcPct val="0"/>
              </a:spcBef>
              <a:spcAft>
                <a:spcPct val="0"/>
              </a:spcAft>
            </a:pPr>
            <a:r>
              <a:rPr lang="en-US" altLang="zh-CN" sz="2000" noProof="1">
                <a:solidFill>
                  <a:srgbClr val="C678DD"/>
                </a:solidFill>
                <a:latin typeface="Arial Unicode MS"/>
                <a:ea typeface="Menlo"/>
              </a:rPr>
              <a:t>&gt;&gt;&gt; obj</a:t>
            </a:r>
          </a:p>
          <a:p>
            <a:pPr eaLnBrk="0" fontAlgn="ctr" hangingPunct="0">
              <a:spcBef>
                <a:spcPct val="0"/>
              </a:spcBef>
              <a:spcAft>
                <a:spcPct val="0"/>
              </a:spcAft>
            </a:pPr>
            <a:r>
              <a:rPr lang="en-US" altLang="zh-CN" sz="2000" noProof="1">
                <a:solidFill>
                  <a:srgbClr val="C678DD"/>
                </a:solidFill>
                <a:latin typeface="Arial Unicode MS"/>
                <a:ea typeface="Menlo"/>
              </a:rPr>
              <a:t>Bob      4</a:t>
            </a:r>
          </a:p>
          <a:p>
            <a:pPr eaLnBrk="0" fontAlgn="ctr" hangingPunct="0">
              <a:spcBef>
                <a:spcPct val="0"/>
              </a:spcBef>
              <a:spcAft>
                <a:spcPct val="0"/>
              </a:spcAft>
            </a:pPr>
            <a:r>
              <a:rPr lang="en-US" altLang="zh-CN" sz="2000" noProof="1">
                <a:solidFill>
                  <a:srgbClr val="C678DD"/>
                </a:solidFill>
                <a:latin typeface="Arial Unicode MS"/>
                <a:ea typeface="Menlo"/>
              </a:rPr>
              <a:t>Steve    7</a:t>
            </a:r>
          </a:p>
          <a:p>
            <a:pPr eaLnBrk="0" fontAlgn="ctr" hangingPunct="0">
              <a:spcBef>
                <a:spcPct val="0"/>
              </a:spcBef>
              <a:spcAft>
                <a:spcPct val="0"/>
              </a:spcAft>
            </a:pPr>
            <a:r>
              <a:rPr lang="en-US" altLang="zh-CN" sz="2000" noProof="1">
                <a:solidFill>
                  <a:srgbClr val="C678DD"/>
                </a:solidFill>
                <a:latin typeface="Arial Unicode MS"/>
                <a:ea typeface="Menlo"/>
              </a:rPr>
              <a:t>Jeff    -5</a:t>
            </a:r>
          </a:p>
          <a:p>
            <a:pPr eaLnBrk="0" fontAlgn="ctr" hangingPunct="0">
              <a:spcBef>
                <a:spcPct val="0"/>
              </a:spcBef>
              <a:spcAft>
                <a:spcPct val="0"/>
              </a:spcAft>
            </a:pPr>
            <a:r>
              <a:rPr lang="en-US" altLang="zh-CN" sz="2000" noProof="1">
                <a:solidFill>
                  <a:srgbClr val="C678DD"/>
                </a:solidFill>
                <a:latin typeface="Arial Unicode MS"/>
                <a:ea typeface="Menlo"/>
              </a:rPr>
              <a:t>Ryan     3</a:t>
            </a:r>
          </a:p>
          <a:p>
            <a:pPr eaLnBrk="0" fontAlgn="ctr" hangingPunct="0">
              <a:spcBef>
                <a:spcPct val="0"/>
              </a:spcBef>
              <a:spcAft>
                <a:spcPct val="0"/>
              </a:spcAft>
            </a:pPr>
            <a:r>
              <a:rPr lang="en-US" altLang="zh-CN" sz="2000" noProof="1">
                <a:solidFill>
                  <a:srgbClr val="C678DD"/>
                </a:solidFill>
                <a:latin typeface="Arial Unicode MS"/>
                <a:ea typeface="Menlo"/>
              </a:rPr>
              <a:t>dtype: int64</a:t>
            </a:r>
          </a:p>
        </p:txBody>
      </p:sp>
    </p:spTree>
    <p:extLst>
      <p:ext uri="{BB962C8B-B14F-4D97-AF65-F5344CB8AC3E}">
        <p14:creationId xmlns:p14="http://schemas.microsoft.com/office/powerpoint/2010/main" val="42447098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9667745" cy="3785652"/>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DataFrame</a:t>
            </a:r>
            <a:r>
              <a:rPr lang="zh-CN" altLang="en-US" sz="2000" dirty="0" smtClean="0">
                <a:latin typeface="微软雅黑" panose="020B0503020204020204" pitchFamily="34" charset="-122"/>
                <a:ea typeface="微软雅黑" panose="020B0503020204020204" pitchFamily="34" charset="-122"/>
              </a:rPr>
              <a:t>是一</a:t>
            </a:r>
            <a:r>
              <a:rPr lang="zh-CN" altLang="en-US" sz="2000" dirty="0">
                <a:latin typeface="微软雅黑" panose="020B0503020204020204" pitchFamily="34" charset="-122"/>
                <a:ea typeface="微软雅黑" panose="020B0503020204020204" pitchFamily="34" charset="-122"/>
              </a:rPr>
              <a:t>个表格型的数据结构，它含有一组有序的列，每列可以是不同的值类型（数值、字符串、布尔值等） </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既有行索引也有列索引，它可以被看做由</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组成的字典（共用同一个索引</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跟其他类似的数据结构相比（如</a:t>
            </a:r>
            <a:r>
              <a:rPr lang="en-US" altLang="zh-CN" sz="2000" dirty="0" smtClean="0">
                <a:latin typeface="微软雅黑" panose="020B0503020204020204" pitchFamily="34" charset="-122"/>
                <a:ea typeface="微软雅黑" panose="020B0503020204020204" pitchFamily="34" charset="-122"/>
              </a:rPr>
              <a:t>R</a:t>
            </a:r>
            <a:r>
              <a:rPr lang="zh-CN" altLang="en-US" sz="2000" dirty="0" smtClean="0">
                <a:latin typeface="微软雅黑" panose="020B0503020204020204" pitchFamily="34" charset="-122"/>
                <a:ea typeface="微软雅黑" panose="020B0503020204020204" pitchFamily="34" charset="-122"/>
              </a:rPr>
              <a:t>语言的</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中面向行和面向列的操作基本上是平衡</a:t>
            </a:r>
            <a:r>
              <a:rPr lang="zh-CN" altLang="en-US" sz="2000" dirty="0" smtClean="0">
                <a:latin typeface="微软雅黑" panose="020B0503020204020204" pitchFamily="34" charset="-122"/>
                <a:ea typeface="微软雅黑" panose="020B0503020204020204" pitchFamily="34" charset="-122"/>
              </a:rPr>
              <a:t>的</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中的数据是以一个或多个二维块存放的（而不是列表、字典或别的一维数据结构）</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29094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958352"/>
            <a:ext cx="9592794" cy="1477328"/>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构成</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的方法很多，最常用的一种是直接传入一个由等长列表</a:t>
            </a:r>
            <a:r>
              <a:rPr lang="zh-CN" altLang="en-US" sz="2000" dirty="0" smtClean="0">
                <a:latin typeface="微软雅黑" panose="020B0503020204020204" pitchFamily="34" charset="-122"/>
                <a:ea typeface="微软雅黑" panose="020B0503020204020204" pitchFamily="34" charset="-122"/>
              </a:rPr>
              <a:t>或</a:t>
            </a:r>
            <a:r>
              <a:rPr lang="en-US" altLang="zh-CN" sz="2000" dirty="0" err="1">
                <a:latin typeface="微软雅黑" panose="020B0503020204020204" pitchFamily="34" charset="-122"/>
                <a:ea typeface="微软雅黑" panose="020B0503020204020204" pitchFamily="34" charset="-122"/>
              </a:rPr>
              <a:t>n</a:t>
            </a:r>
            <a:r>
              <a:rPr lang="en-US" altLang="zh-CN" sz="2000" dirty="0" err="1" smtClean="0">
                <a:latin typeface="微软雅黑" panose="020B0503020204020204" pitchFamily="34" charset="-122"/>
                <a:ea typeface="微软雅黑" panose="020B0503020204020204" pitchFamily="34" charset="-122"/>
              </a:rPr>
              <a:t>umpy</a:t>
            </a:r>
            <a:r>
              <a:rPr lang="zh-CN" altLang="en-US" sz="2000" dirty="0">
                <a:latin typeface="微软雅黑" panose="020B0503020204020204" pitchFamily="34" charset="-122"/>
                <a:ea typeface="微软雅黑" panose="020B0503020204020204" pitchFamily="34" charset="-122"/>
              </a:rPr>
              <a:t>数组组成的</a:t>
            </a:r>
            <a:r>
              <a:rPr lang="zh-CN" altLang="en-US" sz="2000" dirty="0" smtClean="0">
                <a:latin typeface="微软雅黑" panose="020B0503020204020204" pitchFamily="34" charset="-122"/>
                <a:ea typeface="微软雅黑" panose="020B0503020204020204" pitchFamily="34" charset="-122"/>
              </a:rPr>
              <a:t>字典</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err="1" smtClean="0">
                <a:latin typeface="微软雅黑" panose="020B0503020204020204" pitchFamily="34" charset="-122"/>
                <a:ea typeface="微软雅黑" panose="020B0503020204020204" pitchFamily="34" charset="-122"/>
              </a:rPr>
              <a:t>DataFrame</a:t>
            </a:r>
            <a:r>
              <a:rPr lang="zh-CN" altLang="en-US" sz="2000" dirty="0" smtClean="0">
                <a:latin typeface="微软雅黑" panose="020B0503020204020204" pitchFamily="34" charset="-122"/>
                <a:ea typeface="微软雅黑" panose="020B0503020204020204" pitchFamily="34" charset="-122"/>
              </a:rPr>
              <a:t>结果会</a:t>
            </a:r>
            <a:r>
              <a:rPr lang="zh-CN" altLang="en-US" sz="2000" dirty="0">
                <a:latin typeface="微软雅黑" panose="020B0503020204020204" pitchFamily="34" charset="-122"/>
                <a:ea typeface="微软雅黑" panose="020B0503020204020204" pitchFamily="34" charset="-122"/>
              </a:rPr>
              <a:t>自动加上索引（跟</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一样），且全部会被有序</a:t>
            </a:r>
            <a:r>
              <a:rPr lang="zh-CN" altLang="en-US" sz="2000" dirty="0" smtClean="0">
                <a:latin typeface="微软雅黑" panose="020B0503020204020204" pitchFamily="34" charset="-122"/>
                <a:ea typeface="微软雅黑" panose="020B0503020204020204" pitchFamily="34" charset="-122"/>
              </a:rPr>
              <a:t>排列</a:t>
            </a:r>
            <a:endParaRPr lang="en-US" altLang="zh-CN" sz="2000" dirty="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237393" y="3281792"/>
            <a:ext cx="8753345" cy="356662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data = {'state': ['Ohio', 'Ohio', 'Ohio', 'Nevada', 'Nevada'], 'year': [2000</a:t>
            </a:r>
          </a:p>
          <a:p>
            <a:pPr eaLnBrk="0" fontAlgn="ctr" hangingPunct="0">
              <a:spcBef>
                <a:spcPct val="0"/>
              </a:spcBef>
              <a:spcAft>
                <a:spcPct val="0"/>
              </a:spcAft>
            </a:pPr>
            <a:r>
              <a:rPr lang="en-US" altLang="zh-CN" sz="2000" noProof="1">
                <a:solidFill>
                  <a:srgbClr val="C678DD"/>
                </a:solidFill>
                <a:latin typeface="Arial Unicode MS"/>
                <a:ea typeface="Menlo"/>
              </a:rPr>
              <a:t>, 2001, 2002, 2001, 2002], 'pop': [1.5, 1.7, 3.6, 2.4, 2.9]}</a:t>
            </a:r>
          </a:p>
          <a:p>
            <a:pPr eaLnBrk="0" fontAlgn="ctr" hangingPunct="0">
              <a:spcBef>
                <a:spcPct val="0"/>
              </a:spcBef>
              <a:spcAft>
                <a:spcPct val="0"/>
              </a:spcAft>
            </a:pPr>
            <a:r>
              <a:rPr lang="en-US" altLang="zh-CN" sz="2000" noProof="1">
                <a:solidFill>
                  <a:srgbClr val="C678DD"/>
                </a:solidFill>
                <a:latin typeface="Arial Unicode MS"/>
                <a:ea typeface="Menlo"/>
              </a:rPr>
              <a:t>&gt;&gt;&gt; frame = pd.DataFrame(data)</a:t>
            </a:r>
          </a:p>
          <a:p>
            <a:pPr eaLnBrk="0" fontAlgn="ctr" hangingPunct="0">
              <a:spcBef>
                <a:spcPct val="0"/>
              </a:spcBef>
              <a:spcAft>
                <a:spcPct val="0"/>
              </a:spcAft>
            </a:pPr>
            <a:r>
              <a:rPr lang="en-US" altLang="zh-CN" sz="2000" noProof="1">
                <a:solidFill>
                  <a:srgbClr val="C678DD"/>
                </a:solidFill>
                <a:latin typeface="Arial Unicode MS"/>
                <a:ea typeface="Menlo"/>
              </a:rPr>
              <a:t>&gt;&gt;&gt; frame</a:t>
            </a:r>
          </a:p>
          <a:p>
            <a:pPr eaLnBrk="0" fontAlgn="ctr" hangingPunct="0">
              <a:spcBef>
                <a:spcPct val="0"/>
              </a:spcBef>
              <a:spcAft>
                <a:spcPct val="0"/>
              </a:spcAft>
            </a:pPr>
            <a:r>
              <a:rPr lang="en-US" altLang="zh-CN" sz="2000" noProof="1">
                <a:solidFill>
                  <a:srgbClr val="C678DD"/>
                </a:solidFill>
                <a:latin typeface="Arial Unicode MS"/>
                <a:ea typeface="Menlo"/>
              </a:rPr>
              <a:t>    state  year  pop</a:t>
            </a:r>
          </a:p>
          <a:p>
            <a:pPr eaLnBrk="0" fontAlgn="ctr" hangingPunct="0">
              <a:spcBef>
                <a:spcPct val="0"/>
              </a:spcBef>
              <a:spcAft>
                <a:spcPct val="0"/>
              </a:spcAft>
            </a:pPr>
            <a:r>
              <a:rPr lang="en-US" altLang="zh-CN" sz="2000" noProof="1">
                <a:solidFill>
                  <a:srgbClr val="C678DD"/>
                </a:solidFill>
                <a:latin typeface="Arial Unicode MS"/>
                <a:ea typeface="Menlo"/>
              </a:rPr>
              <a:t>0    Ohio  2000  1.5</a:t>
            </a:r>
          </a:p>
          <a:p>
            <a:pPr eaLnBrk="0" fontAlgn="ctr" hangingPunct="0">
              <a:spcBef>
                <a:spcPct val="0"/>
              </a:spcBef>
              <a:spcAft>
                <a:spcPct val="0"/>
              </a:spcAft>
            </a:pPr>
            <a:r>
              <a:rPr lang="en-US" altLang="zh-CN" sz="2000" noProof="1">
                <a:solidFill>
                  <a:srgbClr val="C678DD"/>
                </a:solidFill>
                <a:latin typeface="Arial Unicode MS"/>
                <a:ea typeface="Menlo"/>
              </a:rPr>
              <a:t>1    Ohio  2001  1.7</a:t>
            </a:r>
          </a:p>
          <a:p>
            <a:pPr eaLnBrk="0" fontAlgn="ctr" hangingPunct="0">
              <a:spcBef>
                <a:spcPct val="0"/>
              </a:spcBef>
              <a:spcAft>
                <a:spcPct val="0"/>
              </a:spcAft>
            </a:pPr>
            <a:r>
              <a:rPr lang="en-US" altLang="zh-CN" sz="2000" noProof="1">
                <a:solidFill>
                  <a:srgbClr val="C678DD"/>
                </a:solidFill>
                <a:latin typeface="Arial Unicode MS"/>
                <a:ea typeface="Menlo"/>
              </a:rPr>
              <a:t>2    Ohio  2002  3.6</a:t>
            </a:r>
          </a:p>
          <a:p>
            <a:pPr eaLnBrk="0" fontAlgn="ctr" hangingPunct="0">
              <a:spcBef>
                <a:spcPct val="0"/>
              </a:spcBef>
              <a:spcAft>
                <a:spcPct val="0"/>
              </a:spcAft>
            </a:pPr>
            <a:r>
              <a:rPr lang="en-US" altLang="zh-CN" sz="2000" noProof="1">
                <a:solidFill>
                  <a:srgbClr val="C678DD"/>
                </a:solidFill>
                <a:latin typeface="Arial Unicode MS"/>
                <a:ea typeface="Menlo"/>
              </a:rPr>
              <a:t>3  Nevada  2001  2.4</a:t>
            </a:r>
          </a:p>
          <a:p>
            <a:pPr eaLnBrk="0" fontAlgn="ctr" hangingPunct="0">
              <a:spcBef>
                <a:spcPct val="0"/>
              </a:spcBef>
              <a:spcAft>
                <a:spcPct val="0"/>
              </a:spcAft>
            </a:pPr>
            <a:r>
              <a:rPr lang="en-US" altLang="zh-CN" sz="2000" noProof="1">
                <a:solidFill>
                  <a:srgbClr val="C678DD"/>
                </a:solidFill>
                <a:latin typeface="Arial Unicode MS"/>
                <a:ea typeface="Menlo"/>
              </a:rPr>
              <a:t>4  Nevada  2002  </a:t>
            </a:r>
            <a:r>
              <a:rPr lang="en-US" altLang="zh-CN" sz="2000" noProof="1" smtClean="0">
                <a:solidFill>
                  <a:srgbClr val="C678DD"/>
                </a:solidFill>
                <a:latin typeface="Arial Unicode MS"/>
                <a:ea typeface="Menlo"/>
              </a:rPr>
              <a:t>2.9</a:t>
            </a:r>
            <a:endParaRPr lang="en-US" altLang="zh-CN" sz="2000" noProof="1">
              <a:solidFill>
                <a:srgbClr val="C678DD"/>
              </a:solidFill>
              <a:latin typeface="Arial Unicode MS"/>
              <a:ea typeface="Menlo"/>
            </a:endParaRPr>
          </a:p>
        </p:txBody>
      </p:sp>
    </p:spTree>
    <p:extLst>
      <p:ext uri="{BB962C8B-B14F-4D97-AF65-F5344CB8AC3E}">
        <p14:creationId xmlns:p14="http://schemas.microsoft.com/office/powerpoint/2010/main" val="262048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1159885" cy="652007"/>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概述</a:t>
            </a:r>
            <a:endParaRPr lang="zh-CN" altLang="en-US" sz="36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3646001" y="2265635"/>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基本概念</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3646001" y="3218823"/>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语言优势</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3646000" y="4172011"/>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典型应用</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41018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1015663"/>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如果指定了列顺序，则</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的列就会按照指定顺序进行排列</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跟原</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一样，如果传入的列在数据中找不到，就会产生</a:t>
            </a:r>
            <a:r>
              <a:rPr lang="en-US" altLang="zh-CN" sz="2000" dirty="0">
                <a:latin typeface="微软雅黑" panose="020B0503020204020204" pitchFamily="34" charset="-122"/>
                <a:ea typeface="微软雅黑" panose="020B0503020204020204" pitchFamily="34" charset="-122"/>
              </a:rPr>
              <a:t>NAN</a:t>
            </a:r>
            <a:r>
              <a:rPr lang="zh-CN" altLang="en-US" sz="2000" dirty="0" smtClean="0">
                <a:latin typeface="微软雅黑" panose="020B0503020204020204" pitchFamily="34" charset="-122"/>
                <a:ea typeface="微软雅黑" panose="020B0503020204020204" pitchFamily="34" charset="-122"/>
              </a:rPr>
              <a:t>值</a:t>
            </a:r>
            <a:endParaRPr lang="en-US" altLang="zh-CN" sz="2000" dirty="0" smtClean="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84867" y="2985178"/>
            <a:ext cx="3529884"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pd.DataFrame(data, columns=['year', 'state', 'pop'])</a:t>
            </a:r>
          </a:p>
          <a:p>
            <a:pPr eaLnBrk="0" fontAlgn="ctr" hangingPunct="0">
              <a:spcBef>
                <a:spcPct val="0"/>
              </a:spcBef>
              <a:spcAft>
                <a:spcPct val="0"/>
              </a:spcAft>
            </a:pPr>
            <a:r>
              <a:rPr lang="en-US" altLang="zh-CN" sz="2000" noProof="1">
                <a:solidFill>
                  <a:srgbClr val="C678DD"/>
                </a:solidFill>
                <a:latin typeface="Arial Unicode MS"/>
                <a:ea typeface="Menlo"/>
              </a:rPr>
              <a:t>   year   state  pop</a:t>
            </a:r>
          </a:p>
          <a:p>
            <a:pPr eaLnBrk="0" fontAlgn="ctr" hangingPunct="0">
              <a:spcBef>
                <a:spcPct val="0"/>
              </a:spcBef>
              <a:spcAft>
                <a:spcPct val="0"/>
              </a:spcAft>
            </a:pPr>
            <a:r>
              <a:rPr lang="en-US" altLang="zh-CN" sz="2000" noProof="1">
                <a:solidFill>
                  <a:srgbClr val="C678DD"/>
                </a:solidFill>
                <a:latin typeface="Arial Unicode MS"/>
                <a:ea typeface="Menlo"/>
              </a:rPr>
              <a:t>0  2000    Ohio  1.5</a:t>
            </a:r>
          </a:p>
          <a:p>
            <a:pPr eaLnBrk="0" fontAlgn="ctr" hangingPunct="0">
              <a:spcBef>
                <a:spcPct val="0"/>
              </a:spcBef>
              <a:spcAft>
                <a:spcPct val="0"/>
              </a:spcAft>
            </a:pPr>
            <a:r>
              <a:rPr lang="en-US" altLang="zh-CN" sz="2000" noProof="1">
                <a:solidFill>
                  <a:srgbClr val="C678DD"/>
                </a:solidFill>
                <a:latin typeface="Arial Unicode MS"/>
                <a:ea typeface="Menlo"/>
              </a:rPr>
              <a:t>1  2001    Ohio  1.7</a:t>
            </a:r>
          </a:p>
          <a:p>
            <a:pPr eaLnBrk="0" fontAlgn="ctr" hangingPunct="0">
              <a:spcBef>
                <a:spcPct val="0"/>
              </a:spcBef>
              <a:spcAft>
                <a:spcPct val="0"/>
              </a:spcAft>
            </a:pPr>
            <a:r>
              <a:rPr lang="en-US" altLang="zh-CN" sz="2000" noProof="1">
                <a:solidFill>
                  <a:srgbClr val="C678DD"/>
                </a:solidFill>
                <a:latin typeface="Arial Unicode MS"/>
                <a:ea typeface="Menlo"/>
              </a:rPr>
              <a:t>2  2002    Ohio  3.6</a:t>
            </a:r>
          </a:p>
          <a:p>
            <a:pPr eaLnBrk="0" fontAlgn="ctr" hangingPunct="0">
              <a:spcBef>
                <a:spcPct val="0"/>
              </a:spcBef>
              <a:spcAft>
                <a:spcPct val="0"/>
              </a:spcAft>
            </a:pPr>
            <a:r>
              <a:rPr lang="en-US" altLang="zh-CN" sz="2000" noProof="1">
                <a:solidFill>
                  <a:srgbClr val="C678DD"/>
                </a:solidFill>
                <a:latin typeface="Arial Unicode MS"/>
                <a:ea typeface="Menlo"/>
              </a:rPr>
              <a:t>3  2001  Nevada  2.4</a:t>
            </a:r>
          </a:p>
          <a:p>
            <a:pPr eaLnBrk="0" fontAlgn="ctr" hangingPunct="0">
              <a:spcBef>
                <a:spcPct val="0"/>
              </a:spcBef>
              <a:spcAft>
                <a:spcPct val="0"/>
              </a:spcAft>
            </a:pPr>
            <a:r>
              <a:rPr lang="en-US" altLang="zh-CN" sz="2000" noProof="1">
                <a:solidFill>
                  <a:srgbClr val="C678DD"/>
                </a:solidFill>
                <a:latin typeface="Arial Unicode MS"/>
                <a:ea typeface="Menlo"/>
              </a:rPr>
              <a:t>4  2002  Nevada  2.9</a:t>
            </a:r>
          </a:p>
        </p:txBody>
      </p:sp>
      <p:sp>
        <p:nvSpPr>
          <p:cNvPr id="9" name="Rectangle 2"/>
          <p:cNvSpPr>
            <a:spLocks noChangeArrowheads="1"/>
          </p:cNvSpPr>
          <p:nvPr/>
        </p:nvSpPr>
        <p:spPr bwMode="auto">
          <a:xfrm>
            <a:off x="3845290" y="3000699"/>
            <a:ext cx="8118110" cy="356662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frame2 = pd.DataFrame(data, columns=['year', 'state', 'pop</a:t>
            </a:r>
            <a:r>
              <a:rPr lang="en-US" altLang="zh-CN" sz="2000" noProof="1" smtClean="0">
                <a:solidFill>
                  <a:srgbClr val="C678DD"/>
                </a:solidFill>
                <a:latin typeface="Arial Unicode MS"/>
                <a:ea typeface="Menlo"/>
              </a:rPr>
              <a:t>', 'debt</a:t>
            </a:r>
            <a:r>
              <a:rPr lang="en-US" altLang="zh-CN" sz="2000" noProof="1">
                <a:solidFill>
                  <a:srgbClr val="C678DD"/>
                </a:solidFill>
                <a:latin typeface="Arial Unicode MS"/>
                <a:ea typeface="Menlo"/>
              </a:rPr>
              <a:t>'], index</a:t>
            </a:r>
            <a:r>
              <a:rPr lang="en-US" altLang="zh-CN" sz="2000" noProof="1" smtClean="0">
                <a:solidFill>
                  <a:srgbClr val="C678DD"/>
                </a:solidFill>
                <a:latin typeface="Arial Unicode MS"/>
                <a:ea typeface="Menlo"/>
              </a:rPr>
              <a:t>=[</a:t>
            </a:r>
            <a:r>
              <a:rPr lang="en-US" altLang="zh-CN" sz="2000" noProof="1">
                <a:solidFill>
                  <a:srgbClr val="C678DD"/>
                </a:solidFill>
                <a:latin typeface="Arial Unicode MS"/>
                <a:ea typeface="Menlo"/>
              </a:rPr>
              <a:t>'one', 'two', 'three', 'four', 'five'])</a:t>
            </a:r>
          </a:p>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frame2</a:t>
            </a:r>
          </a:p>
          <a:p>
            <a:pPr eaLnBrk="0" fontAlgn="ctr" hangingPunct="0">
              <a:spcBef>
                <a:spcPct val="0"/>
              </a:spcBef>
              <a:spcAft>
                <a:spcPct val="0"/>
              </a:spcAft>
            </a:pPr>
            <a:r>
              <a:rPr lang="en-US" altLang="zh-CN" sz="2000" noProof="1">
                <a:solidFill>
                  <a:srgbClr val="C678DD"/>
                </a:solidFill>
                <a:latin typeface="Arial Unicode MS"/>
                <a:ea typeface="Menlo"/>
              </a:rPr>
              <a:t>       year   state  pop debt</a:t>
            </a:r>
          </a:p>
          <a:p>
            <a:pPr eaLnBrk="0" fontAlgn="ctr" hangingPunct="0">
              <a:spcBef>
                <a:spcPct val="0"/>
              </a:spcBef>
              <a:spcAft>
                <a:spcPct val="0"/>
              </a:spcAft>
            </a:pPr>
            <a:r>
              <a:rPr lang="en-US" altLang="zh-CN" sz="2000" noProof="1">
                <a:solidFill>
                  <a:srgbClr val="C678DD"/>
                </a:solidFill>
                <a:latin typeface="Arial Unicode MS"/>
                <a:ea typeface="Menlo"/>
              </a:rPr>
              <a:t>one    2000    Ohio  1.5  NaN</a:t>
            </a:r>
          </a:p>
          <a:p>
            <a:pPr eaLnBrk="0" fontAlgn="ctr" hangingPunct="0">
              <a:spcBef>
                <a:spcPct val="0"/>
              </a:spcBef>
              <a:spcAft>
                <a:spcPct val="0"/>
              </a:spcAft>
            </a:pPr>
            <a:r>
              <a:rPr lang="en-US" altLang="zh-CN" sz="2000" noProof="1">
                <a:solidFill>
                  <a:srgbClr val="C678DD"/>
                </a:solidFill>
                <a:latin typeface="Arial Unicode MS"/>
                <a:ea typeface="Menlo"/>
              </a:rPr>
              <a:t>two    2001    Ohio  1.7  NaN</a:t>
            </a:r>
          </a:p>
          <a:p>
            <a:pPr eaLnBrk="0" fontAlgn="ctr" hangingPunct="0">
              <a:spcBef>
                <a:spcPct val="0"/>
              </a:spcBef>
              <a:spcAft>
                <a:spcPct val="0"/>
              </a:spcAft>
            </a:pPr>
            <a:r>
              <a:rPr lang="en-US" altLang="zh-CN" sz="2000" noProof="1">
                <a:solidFill>
                  <a:srgbClr val="C678DD"/>
                </a:solidFill>
                <a:latin typeface="Arial Unicode MS"/>
                <a:ea typeface="Menlo"/>
              </a:rPr>
              <a:t>three  2002    Ohio  3.6  NaN</a:t>
            </a:r>
          </a:p>
          <a:p>
            <a:pPr eaLnBrk="0" fontAlgn="ctr" hangingPunct="0">
              <a:spcBef>
                <a:spcPct val="0"/>
              </a:spcBef>
              <a:spcAft>
                <a:spcPct val="0"/>
              </a:spcAft>
            </a:pPr>
            <a:r>
              <a:rPr lang="en-US" altLang="zh-CN" sz="2000" noProof="1">
                <a:solidFill>
                  <a:srgbClr val="C678DD"/>
                </a:solidFill>
                <a:latin typeface="Arial Unicode MS"/>
                <a:ea typeface="Menlo"/>
              </a:rPr>
              <a:t>four   2001  Nevada  2.4  NaN</a:t>
            </a:r>
          </a:p>
          <a:p>
            <a:pPr eaLnBrk="0" fontAlgn="ctr" hangingPunct="0">
              <a:spcBef>
                <a:spcPct val="0"/>
              </a:spcBef>
              <a:spcAft>
                <a:spcPct val="0"/>
              </a:spcAft>
            </a:pPr>
            <a:r>
              <a:rPr lang="en-US" altLang="zh-CN" sz="2000" noProof="1">
                <a:solidFill>
                  <a:srgbClr val="C678DD"/>
                </a:solidFill>
                <a:latin typeface="Arial Unicode MS"/>
                <a:ea typeface="Menlo"/>
              </a:rPr>
              <a:t>five   2002  Nevada  2.9  </a:t>
            </a:r>
            <a:r>
              <a:rPr lang="en-US" altLang="zh-CN" sz="2000" noProof="1" smtClean="0">
                <a:solidFill>
                  <a:srgbClr val="C678DD"/>
                </a:solidFill>
                <a:latin typeface="Arial Unicode MS"/>
                <a:ea typeface="Menlo"/>
              </a:rPr>
              <a:t>NaN</a:t>
            </a:r>
          </a:p>
          <a:p>
            <a:pPr eaLnBrk="0" fontAlgn="ctr" hangingPunct="0">
              <a:spcBef>
                <a:spcPct val="0"/>
              </a:spcBef>
              <a:spcAft>
                <a:spcPct val="0"/>
              </a:spcAft>
            </a:pPr>
            <a:r>
              <a:rPr lang="en-US" altLang="zh-CN" sz="2000" noProof="1">
                <a:solidFill>
                  <a:srgbClr val="C678DD"/>
                </a:solidFill>
                <a:latin typeface="Arial Unicode MS"/>
                <a:ea typeface="Menlo"/>
              </a:rPr>
              <a:t>&gt;&gt;&gt; frame2.columns</a:t>
            </a:r>
          </a:p>
          <a:p>
            <a:pPr eaLnBrk="0" fontAlgn="ctr" hangingPunct="0">
              <a:spcBef>
                <a:spcPct val="0"/>
              </a:spcBef>
              <a:spcAft>
                <a:spcPct val="0"/>
              </a:spcAft>
            </a:pPr>
            <a:r>
              <a:rPr lang="en-US" altLang="zh-CN" sz="2000" noProof="1">
                <a:solidFill>
                  <a:srgbClr val="C678DD"/>
                </a:solidFill>
                <a:latin typeface="Arial Unicode MS"/>
                <a:ea typeface="Menlo"/>
              </a:rPr>
              <a:t>Index(['year', 'state', 'pop', 'debt'], dtype='object')</a:t>
            </a:r>
          </a:p>
        </p:txBody>
      </p:sp>
    </p:spTree>
    <p:extLst>
      <p:ext uri="{BB962C8B-B14F-4D97-AF65-F5344CB8AC3E}">
        <p14:creationId xmlns:p14="http://schemas.microsoft.com/office/powerpoint/2010/main" val="13398894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8438551" cy="1938992"/>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通过类似字典标记的方式或属性的方式，可以将</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的列获取为一个</a:t>
            </a:r>
            <a:r>
              <a:rPr lang="en-US" altLang="zh-CN" sz="2000" dirty="0" smtClean="0">
                <a:latin typeface="微软雅黑" panose="020B0503020204020204" pitchFamily="34" charset="-122"/>
                <a:ea typeface="微软雅黑" panose="020B0503020204020204" pitchFamily="34" charset="-122"/>
              </a:rPr>
              <a:t>Series</a:t>
            </a: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返回的</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拥有原</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相同的索引，且其</a:t>
            </a:r>
            <a:r>
              <a:rPr lang="en-US" altLang="zh-CN" sz="2000" dirty="0">
                <a:latin typeface="微软雅黑" panose="020B0503020204020204" pitchFamily="34" charset="-122"/>
                <a:ea typeface="微软雅黑" panose="020B0503020204020204" pitchFamily="34" charset="-122"/>
              </a:rPr>
              <a:t>name</a:t>
            </a:r>
            <a:r>
              <a:rPr lang="zh-CN" altLang="en-US" sz="2000" dirty="0">
                <a:latin typeface="微软雅黑" panose="020B0503020204020204" pitchFamily="34" charset="-122"/>
                <a:ea typeface="微软雅黑" panose="020B0503020204020204" pitchFamily="34" charset="-122"/>
              </a:rPr>
              <a:t>属性也已经被相应地设置好了</a:t>
            </a:r>
            <a:endParaRPr lang="en-US" altLang="zh-CN" sz="2000" dirty="0" smtClean="0">
              <a:latin typeface="微软雅黑" panose="020B0503020204020204" pitchFamily="34" charset="-122"/>
              <a:ea typeface="微软雅黑" panose="020B0503020204020204" pitchFamily="34" charset="-122"/>
            </a:endParaRPr>
          </a:p>
        </p:txBody>
      </p:sp>
      <p:sp>
        <p:nvSpPr>
          <p:cNvPr id="13" name="Rectangle 2"/>
          <p:cNvSpPr>
            <a:spLocks noChangeArrowheads="1"/>
          </p:cNvSpPr>
          <p:nvPr/>
        </p:nvSpPr>
        <p:spPr bwMode="auto">
          <a:xfrm>
            <a:off x="1461223" y="3878963"/>
            <a:ext cx="3529884" cy="23355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frame2['state']</a:t>
            </a:r>
          </a:p>
          <a:p>
            <a:pPr eaLnBrk="0" fontAlgn="ctr" hangingPunct="0">
              <a:spcBef>
                <a:spcPct val="0"/>
              </a:spcBef>
              <a:spcAft>
                <a:spcPct val="0"/>
              </a:spcAft>
            </a:pPr>
            <a:r>
              <a:rPr lang="en-US" altLang="zh-CN" sz="2000" noProof="1">
                <a:solidFill>
                  <a:srgbClr val="C678DD"/>
                </a:solidFill>
                <a:latin typeface="Arial Unicode MS"/>
                <a:ea typeface="Menlo"/>
              </a:rPr>
              <a:t>one        Ohio</a:t>
            </a:r>
          </a:p>
          <a:p>
            <a:pPr eaLnBrk="0" fontAlgn="ctr" hangingPunct="0">
              <a:spcBef>
                <a:spcPct val="0"/>
              </a:spcBef>
              <a:spcAft>
                <a:spcPct val="0"/>
              </a:spcAft>
            </a:pPr>
            <a:r>
              <a:rPr lang="en-US" altLang="zh-CN" sz="2000" noProof="1">
                <a:solidFill>
                  <a:srgbClr val="C678DD"/>
                </a:solidFill>
                <a:latin typeface="Arial Unicode MS"/>
                <a:ea typeface="Menlo"/>
              </a:rPr>
              <a:t>two        Ohio</a:t>
            </a:r>
          </a:p>
          <a:p>
            <a:pPr eaLnBrk="0" fontAlgn="ctr" hangingPunct="0">
              <a:spcBef>
                <a:spcPct val="0"/>
              </a:spcBef>
              <a:spcAft>
                <a:spcPct val="0"/>
              </a:spcAft>
            </a:pPr>
            <a:r>
              <a:rPr lang="en-US" altLang="zh-CN" sz="2000" noProof="1">
                <a:solidFill>
                  <a:srgbClr val="C678DD"/>
                </a:solidFill>
                <a:latin typeface="Arial Unicode MS"/>
                <a:ea typeface="Menlo"/>
              </a:rPr>
              <a:t>three      Ohio</a:t>
            </a:r>
          </a:p>
          <a:p>
            <a:pPr eaLnBrk="0" fontAlgn="ctr" hangingPunct="0">
              <a:spcBef>
                <a:spcPct val="0"/>
              </a:spcBef>
              <a:spcAft>
                <a:spcPct val="0"/>
              </a:spcAft>
            </a:pPr>
            <a:r>
              <a:rPr lang="en-US" altLang="zh-CN" sz="2000" noProof="1">
                <a:solidFill>
                  <a:srgbClr val="C678DD"/>
                </a:solidFill>
                <a:latin typeface="Arial Unicode MS"/>
                <a:ea typeface="Menlo"/>
              </a:rPr>
              <a:t>four     Nevada</a:t>
            </a:r>
          </a:p>
          <a:p>
            <a:pPr eaLnBrk="0" fontAlgn="ctr" hangingPunct="0">
              <a:spcBef>
                <a:spcPct val="0"/>
              </a:spcBef>
              <a:spcAft>
                <a:spcPct val="0"/>
              </a:spcAft>
            </a:pPr>
            <a:r>
              <a:rPr lang="en-US" altLang="zh-CN" sz="2000" noProof="1">
                <a:solidFill>
                  <a:srgbClr val="C678DD"/>
                </a:solidFill>
                <a:latin typeface="Arial Unicode MS"/>
                <a:ea typeface="Menlo"/>
              </a:rPr>
              <a:t>five     Nevada</a:t>
            </a:r>
          </a:p>
          <a:p>
            <a:pPr eaLnBrk="0" fontAlgn="ctr" hangingPunct="0">
              <a:spcBef>
                <a:spcPct val="0"/>
              </a:spcBef>
              <a:spcAft>
                <a:spcPct val="0"/>
              </a:spcAft>
            </a:pPr>
            <a:r>
              <a:rPr lang="en-US" altLang="zh-CN" sz="2000" noProof="1">
                <a:solidFill>
                  <a:srgbClr val="C678DD"/>
                </a:solidFill>
                <a:latin typeface="Arial Unicode MS"/>
                <a:ea typeface="Menlo"/>
              </a:rPr>
              <a:t>Name: state, dtype: object</a:t>
            </a:r>
          </a:p>
        </p:txBody>
      </p:sp>
      <p:sp>
        <p:nvSpPr>
          <p:cNvPr id="14" name="Rectangle 2"/>
          <p:cNvSpPr>
            <a:spLocks noChangeArrowheads="1"/>
          </p:cNvSpPr>
          <p:nvPr/>
        </p:nvSpPr>
        <p:spPr bwMode="auto">
          <a:xfrm>
            <a:off x="5489988" y="3897344"/>
            <a:ext cx="3529884" cy="233551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frame2['year']</a:t>
            </a:r>
          </a:p>
          <a:p>
            <a:pPr eaLnBrk="0" fontAlgn="ctr" hangingPunct="0">
              <a:spcBef>
                <a:spcPct val="0"/>
              </a:spcBef>
              <a:spcAft>
                <a:spcPct val="0"/>
              </a:spcAft>
            </a:pPr>
            <a:r>
              <a:rPr lang="en-US" altLang="zh-CN" sz="2000" noProof="1">
                <a:solidFill>
                  <a:srgbClr val="C678DD"/>
                </a:solidFill>
                <a:latin typeface="Arial Unicode MS"/>
                <a:ea typeface="Menlo"/>
              </a:rPr>
              <a:t>one      2000</a:t>
            </a:r>
          </a:p>
          <a:p>
            <a:pPr eaLnBrk="0" fontAlgn="ctr" hangingPunct="0">
              <a:spcBef>
                <a:spcPct val="0"/>
              </a:spcBef>
              <a:spcAft>
                <a:spcPct val="0"/>
              </a:spcAft>
            </a:pPr>
            <a:r>
              <a:rPr lang="en-US" altLang="zh-CN" sz="2000" noProof="1">
                <a:solidFill>
                  <a:srgbClr val="C678DD"/>
                </a:solidFill>
                <a:latin typeface="Arial Unicode MS"/>
                <a:ea typeface="Menlo"/>
              </a:rPr>
              <a:t>two      2001</a:t>
            </a:r>
          </a:p>
          <a:p>
            <a:pPr eaLnBrk="0" fontAlgn="ctr" hangingPunct="0">
              <a:spcBef>
                <a:spcPct val="0"/>
              </a:spcBef>
              <a:spcAft>
                <a:spcPct val="0"/>
              </a:spcAft>
            </a:pPr>
            <a:r>
              <a:rPr lang="en-US" altLang="zh-CN" sz="2000" noProof="1">
                <a:solidFill>
                  <a:srgbClr val="C678DD"/>
                </a:solidFill>
                <a:latin typeface="Arial Unicode MS"/>
                <a:ea typeface="Menlo"/>
              </a:rPr>
              <a:t>three    2002</a:t>
            </a:r>
          </a:p>
          <a:p>
            <a:pPr eaLnBrk="0" fontAlgn="ctr" hangingPunct="0">
              <a:spcBef>
                <a:spcPct val="0"/>
              </a:spcBef>
              <a:spcAft>
                <a:spcPct val="0"/>
              </a:spcAft>
            </a:pPr>
            <a:r>
              <a:rPr lang="en-US" altLang="zh-CN" sz="2000" noProof="1">
                <a:solidFill>
                  <a:srgbClr val="C678DD"/>
                </a:solidFill>
                <a:latin typeface="Arial Unicode MS"/>
                <a:ea typeface="Menlo"/>
              </a:rPr>
              <a:t>four     2001</a:t>
            </a:r>
          </a:p>
          <a:p>
            <a:pPr eaLnBrk="0" fontAlgn="ctr" hangingPunct="0">
              <a:spcBef>
                <a:spcPct val="0"/>
              </a:spcBef>
              <a:spcAft>
                <a:spcPct val="0"/>
              </a:spcAft>
            </a:pPr>
            <a:r>
              <a:rPr lang="en-US" altLang="zh-CN" sz="2000" noProof="1">
                <a:solidFill>
                  <a:srgbClr val="C678DD"/>
                </a:solidFill>
                <a:latin typeface="Arial Unicode MS"/>
                <a:ea typeface="Menlo"/>
              </a:rPr>
              <a:t>five     2002</a:t>
            </a:r>
          </a:p>
          <a:p>
            <a:pPr eaLnBrk="0" fontAlgn="ctr" hangingPunct="0">
              <a:spcBef>
                <a:spcPct val="0"/>
              </a:spcBef>
              <a:spcAft>
                <a:spcPct val="0"/>
              </a:spcAft>
            </a:pPr>
            <a:r>
              <a:rPr lang="en-US" altLang="zh-CN" sz="2000" noProof="1">
                <a:solidFill>
                  <a:srgbClr val="C678DD"/>
                </a:solidFill>
                <a:latin typeface="Arial Unicode MS"/>
                <a:ea typeface="Menlo"/>
              </a:rPr>
              <a:t>Name: year, dtype: int64</a:t>
            </a:r>
          </a:p>
        </p:txBody>
      </p:sp>
    </p:spTree>
    <p:extLst>
      <p:ext uri="{BB962C8B-B14F-4D97-AF65-F5344CB8AC3E}">
        <p14:creationId xmlns:p14="http://schemas.microsoft.com/office/powerpoint/2010/main" val="2860484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958352"/>
            <a:ext cx="4855901" cy="1477328"/>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列可以通过赋值的方式进行</a:t>
            </a:r>
            <a:r>
              <a:rPr lang="zh-CN" altLang="en-US" sz="2000" dirty="0" smtClean="0">
                <a:latin typeface="微软雅黑" panose="020B0503020204020204" pitchFamily="34" charset="-122"/>
                <a:ea typeface="微软雅黑" panose="020B0503020204020204" pitchFamily="34" charset="-122"/>
              </a:rPr>
              <a:t>修改</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例如，给那个空的“</a:t>
            </a:r>
            <a:r>
              <a:rPr lang="en-US" altLang="zh-CN" sz="2000" dirty="0" err="1">
                <a:latin typeface="微软雅黑" panose="020B0503020204020204" pitchFamily="34" charset="-122"/>
                <a:ea typeface="微软雅黑" panose="020B0503020204020204" pitchFamily="34" charset="-122"/>
              </a:rPr>
              <a:t>delt</a:t>
            </a:r>
            <a:r>
              <a:rPr lang="zh-CN" altLang="en-US" sz="2000" dirty="0">
                <a:latin typeface="微软雅黑" panose="020B0503020204020204" pitchFamily="34" charset="-122"/>
                <a:ea typeface="微软雅黑" panose="020B0503020204020204" pitchFamily="34" charset="-122"/>
              </a:rPr>
              <a:t>”列赋上一个标量值或一组值</a:t>
            </a:r>
            <a:endParaRPr lang="en-US" altLang="zh-CN" sz="2000" dirty="0" smtClean="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6468120" y="1370275"/>
            <a:ext cx="4987208" cy="510550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frame2['debt'] = 16.5</a:t>
            </a:r>
          </a:p>
          <a:p>
            <a:pPr eaLnBrk="0" fontAlgn="ctr" hangingPunct="0">
              <a:spcBef>
                <a:spcPct val="0"/>
              </a:spcBef>
              <a:spcAft>
                <a:spcPct val="0"/>
              </a:spcAft>
            </a:pPr>
            <a:r>
              <a:rPr lang="en-US" altLang="zh-CN" sz="2000" noProof="1">
                <a:solidFill>
                  <a:srgbClr val="C678DD"/>
                </a:solidFill>
                <a:latin typeface="Arial Unicode MS"/>
                <a:ea typeface="Menlo"/>
              </a:rPr>
              <a:t>&gt;&gt;&gt; frame2</a:t>
            </a:r>
          </a:p>
          <a:p>
            <a:pPr eaLnBrk="0" fontAlgn="ctr" hangingPunct="0">
              <a:spcBef>
                <a:spcPct val="0"/>
              </a:spcBef>
              <a:spcAft>
                <a:spcPct val="0"/>
              </a:spcAft>
            </a:pPr>
            <a:r>
              <a:rPr lang="en-US" altLang="zh-CN" sz="2000" noProof="1">
                <a:solidFill>
                  <a:srgbClr val="C678DD"/>
                </a:solidFill>
                <a:latin typeface="Arial Unicode MS"/>
                <a:ea typeface="Menlo"/>
              </a:rPr>
              <a:t>       year   state  pop  debt</a:t>
            </a:r>
          </a:p>
          <a:p>
            <a:pPr eaLnBrk="0" fontAlgn="ctr" hangingPunct="0">
              <a:spcBef>
                <a:spcPct val="0"/>
              </a:spcBef>
              <a:spcAft>
                <a:spcPct val="0"/>
              </a:spcAft>
            </a:pPr>
            <a:r>
              <a:rPr lang="en-US" altLang="zh-CN" sz="2000" noProof="1">
                <a:solidFill>
                  <a:srgbClr val="C678DD"/>
                </a:solidFill>
                <a:latin typeface="Arial Unicode MS"/>
                <a:ea typeface="Menlo"/>
              </a:rPr>
              <a:t>one    2000    Ohio  1.5  16.5</a:t>
            </a:r>
          </a:p>
          <a:p>
            <a:pPr eaLnBrk="0" fontAlgn="ctr" hangingPunct="0">
              <a:spcBef>
                <a:spcPct val="0"/>
              </a:spcBef>
              <a:spcAft>
                <a:spcPct val="0"/>
              </a:spcAft>
            </a:pPr>
            <a:r>
              <a:rPr lang="en-US" altLang="zh-CN" sz="2000" noProof="1">
                <a:solidFill>
                  <a:srgbClr val="C678DD"/>
                </a:solidFill>
                <a:latin typeface="Arial Unicode MS"/>
                <a:ea typeface="Menlo"/>
              </a:rPr>
              <a:t>two    2001    Ohio  1.7  16.5</a:t>
            </a:r>
          </a:p>
          <a:p>
            <a:pPr eaLnBrk="0" fontAlgn="ctr" hangingPunct="0">
              <a:spcBef>
                <a:spcPct val="0"/>
              </a:spcBef>
              <a:spcAft>
                <a:spcPct val="0"/>
              </a:spcAft>
            </a:pPr>
            <a:r>
              <a:rPr lang="en-US" altLang="zh-CN" sz="2000" noProof="1">
                <a:solidFill>
                  <a:srgbClr val="C678DD"/>
                </a:solidFill>
                <a:latin typeface="Arial Unicode MS"/>
                <a:ea typeface="Menlo"/>
              </a:rPr>
              <a:t>three  2002    Ohio  3.6  16.5</a:t>
            </a:r>
          </a:p>
          <a:p>
            <a:pPr eaLnBrk="0" fontAlgn="ctr" hangingPunct="0">
              <a:spcBef>
                <a:spcPct val="0"/>
              </a:spcBef>
              <a:spcAft>
                <a:spcPct val="0"/>
              </a:spcAft>
            </a:pPr>
            <a:r>
              <a:rPr lang="en-US" altLang="zh-CN" sz="2000" noProof="1">
                <a:solidFill>
                  <a:srgbClr val="C678DD"/>
                </a:solidFill>
                <a:latin typeface="Arial Unicode MS"/>
                <a:ea typeface="Menlo"/>
              </a:rPr>
              <a:t>four   2001  Nevada  2.4  16.5</a:t>
            </a:r>
          </a:p>
          <a:p>
            <a:pPr eaLnBrk="0" fontAlgn="ctr" hangingPunct="0">
              <a:spcBef>
                <a:spcPct val="0"/>
              </a:spcBef>
              <a:spcAft>
                <a:spcPct val="0"/>
              </a:spcAft>
            </a:pPr>
            <a:r>
              <a:rPr lang="en-US" altLang="zh-CN" sz="2000" noProof="1">
                <a:solidFill>
                  <a:srgbClr val="C678DD"/>
                </a:solidFill>
                <a:latin typeface="Arial Unicode MS"/>
                <a:ea typeface="Menlo"/>
              </a:rPr>
              <a:t>five   2002  Nevada  2.9  16.5</a:t>
            </a:r>
          </a:p>
          <a:p>
            <a:pPr eaLnBrk="0" fontAlgn="ctr" hangingPunct="0">
              <a:spcBef>
                <a:spcPct val="0"/>
              </a:spcBef>
              <a:spcAft>
                <a:spcPct val="0"/>
              </a:spcAft>
            </a:pPr>
            <a:r>
              <a:rPr lang="en-US" altLang="zh-CN" sz="2000" noProof="1">
                <a:solidFill>
                  <a:srgbClr val="C678DD"/>
                </a:solidFill>
                <a:latin typeface="Arial Unicode MS"/>
                <a:ea typeface="Menlo"/>
              </a:rPr>
              <a:t>&gt;&gt;&gt; frame2['debt'] = np.arange(5.)</a:t>
            </a:r>
          </a:p>
          <a:p>
            <a:pPr eaLnBrk="0" fontAlgn="ctr" hangingPunct="0">
              <a:spcBef>
                <a:spcPct val="0"/>
              </a:spcBef>
              <a:spcAft>
                <a:spcPct val="0"/>
              </a:spcAft>
            </a:pPr>
            <a:r>
              <a:rPr lang="en-US" altLang="zh-CN" sz="2000" noProof="1">
                <a:solidFill>
                  <a:srgbClr val="C678DD"/>
                </a:solidFill>
                <a:latin typeface="Arial Unicode MS"/>
                <a:ea typeface="Menlo"/>
              </a:rPr>
              <a:t>&gt;&gt;&gt; frame2</a:t>
            </a:r>
          </a:p>
          <a:p>
            <a:pPr eaLnBrk="0" fontAlgn="ctr" hangingPunct="0">
              <a:spcBef>
                <a:spcPct val="0"/>
              </a:spcBef>
              <a:spcAft>
                <a:spcPct val="0"/>
              </a:spcAft>
            </a:pPr>
            <a:r>
              <a:rPr lang="en-US" altLang="zh-CN" sz="2000" noProof="1">
                <a:solidFill>
                  <a:srgbClr val="C678DD"/>
                </a:solidFill>
                <a:latin typeface="Arial Unicode MS"/>
                <a:ea typeface="Menlo"/>
              </a:rPr>
              <a:t>       year   state  pop  debt</a:t>
            </a:r>
          </a:p>
          <a:p>
            <a:pPr eaLnBrk="0" fontAlgn="ctr" hangingPunct="0">
              <a:spcBef>
                <a:spcPct val="0"/>
              </a:spcBef>
              <a:spcAft>
                <a:spcPct val="0"/>
              </a:spcAft>
            </a:pPr>
            <a:r>
              <a:rPr lang="en-US" altLang="zh-CN" sz="2000" noProof="1">
                <a:solidFill>
                  <a:srgbClr val="C678DD"/>
                </a:solidFill>
                <a:latin typeface="Arial Unicode MS"/>
                <a:ea typeface="Menlo"/>
              </a:rPr>
              <a:t>one    2000    Ohio  1.5   0.0</a:t>
            </a:r>
          </a:p>
          <a:p>
            <a:pPr eaLnBrk="0" fontAlgn="ctr" hangingPunct="0">
              <a:spcBef>
                <a:spcPct val="0"/>
              </a:spcBef>
              <a:spcAft>
                <a:spcPct val="0"/>
              </a:spcAft>
            </a:pPr>
            <a:r>
              <a:rPr lang="en-US" altLang="zh-CN" sz="2000" noProof="1">
                <a:solidFill>
                  <a:srgbClr val="C678DD"/>
                </a:solidFill>
                <a:latin typeface="Arial Unicode MS"/>
                <a:ea typeface="Menlo"/>
              </a:rPr>
              <a:t>two    2001    Ohio  1.7   1.0</a:t>
            </a:r>
          </a:p>
          <a:p>
            <a:pPr eaLnBrk="0" fontAlgn="ctr" hangingPunct="0">
              <a:spcBef>
                <a:spcPct val="0"/>
              </a:spcBef>
              <a:spcAft>
                <a:spcPct val="0"/>
              </a:spcAft>
            </a:pPr>
            <a:r>
              <a:rPr lang="en-US" altLang="zh-CN" sz="2000" noProof="1">
                <a:solidFill>
                  <a:srgbClr val="C678DD"/>
                </a:solidFill>
                <a:latin typeface="Arial Unicode MS"/>
                <a:ea typeface="Menlo"/>
              </a:rPr>
              <a:t>three  2002    Ohio  3.6   2.0</a:t>
            </a:r>
          </a:p>
          <a:p>
            <a:pPr eaLnBrk="0" fontAlgn="ctr" hangingPunct="0">
              <a:spcBef>
                <a:spcPct val="0"/>
              </a:spcBef>
              <a:spcAft>
                <a:spcPct val="0"/>
              </a:spcAft>
            </a:pPr>
            <a:r>
              <a:rPr lang="en-US" altLang="zh-CN" sz="2000" noProof="1">
                <a:solidFill>
                  <a:srgbClr val="C678DD"/>
                </a:solidFill>
                <a:latin typeface="Arial Unicode MS"/>
                <a:ea typeface="Menlo"/>
              </a:rPr>
              <a:t>four   2001  Nevada  2.4   3.0</a:t>
            </a:r>
          </a:p>
          <a:p>
            <a:pPr eaLnBrk="0" fontAlgn="ctr" hangingPunct="0">
              <a:spcBef>
                <a:spcPct val="0"/>
              </a:spcBef>
              <a:spcAft>
                <a:spcPct val="0"/>
              </a:spcAft>
            </a:pPr>
            <a:r>
              <a:rPr lang="en-US" altLang="zh-CN" sz="2000" noProof="1">
                <a:solidFill>
                  <a:srgbClr val="C678DD"/>
                </a:solidFill>
                <a:latin typeface="Arial Unicode MS"/>
                <a:ea typeface="Menlo"/>
              </a:rPr>
              <a:t>five   2002  Nevada  2.9   4.0</a:t>
            </a:r>
          </a:p>
        </p:txBody>
      </p:sp>
    </p:spTree>
    <p:extLst>
      <p:ext uri="{BB962C8B-B14F-4D97-AF65-F5344CB8AC3E}">
        <p14:creationId xmlns:p14="http://schemas.microsoft.com/office/powerpoint/2010/main" val="5342336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874407"/>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dirty="0">
                <a:latin typeface="微软雅黑" panose="020B0503020204020204" pitchFamily="34" charset="-122"/>
                <a:ea typeface="微软雅黑" panose="020B0503020204020204" pitchFamily="34" charset="-122"/>
              </a:rPr>
              <a:t>将列表或数组赋值给某个列时，其长度必须跟</a:t>
            </a:r>
            <a:r>
              <a:rPr lang="en-US" altLang="zh-CN" dirty="0" err="1">
                <a:latin typeface="微软雅黑" panose="020B0503020204020204" pitchFamily="34" charset="-122"/>
                <a:ea typeface="微软雅黑" panose="020B0503020204020204" pitchFamily="34" charset="-122"/>
              </a:rPr>
              <a:t>DataFrame</a:t>
            </a:r>
            <a:r>
              <a:rPr lang="zh-CN" altLang="en-US" dirty="0">
                <a:latin typeface="微软雅黑" panose="020B0503020204020204" pitchFamily="34" charset="-122"/>
                <a:ea typeface="微软雅黑" panose="020B0503020204020204" pitchFamily="34" charset="-122"/>
              </a:rPr>
              <a:t>的长度相</a:t>
            </a:r>
            <a:r>
              <a:rPr lang="zh-CN" altLang="en-US" dirty="0" smtClean="0">
                <a:latin typeface="微软雅黑" panose="020B0503020204020204" pitchFamily="34" charset="-122"/>
                <a:ea typeface="微软雅黑" panose="020B0503020204020204" pitchFamily="34" charset="-122"/>
              </a:rPr>
              <a:t>匹配</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dirty="0">
                <a:latin typeface="微软雅黑" panose="020B0503020204020204" pitchFamily="34" charset="-122"/>
                <a:ea typeface="微软雅黑" panose="020B0503020204020204" pitchFamily="34" charset="-122"/>
              </a:rPr>
              <a:t>如果赋值的是一个</a:t>
            </a:r>
            <a:r>
              <a:rPr lang="en-US" altLang="zh-CN" dirty="0">
                <a:latin typeface="微软雅黑" panose="020B0503020204020204" pitchFamily="34" charset="-122"/>
                <a:ea typeface="微软雅黑" panose="020B0503020204020204" pitchFamily="34" charset="-122"/>
              </a:rPr>
              <a:t>Series</a:t>
            </a:r>
            <a:r>
              <a:rPr lang="zh-CN" altLang="en-US" dirty="0">
                <a:latin typeface="微软雅黑" panose="020B0503020204020204" pitchFamily="34" charset="-122"/>
                <a:ea typeface="微软雅黑" panose="020B0503020204020204" pitchFamily="34" charset="-122"/>
              </a:rPr>
              <a:t>，就会精确匹配</a:t>
            </a:r>
            <a:r>
              <a:rPr lang="en-US" altLang="zh-CN" dirty="0" err="1">
                <a:latin typeface="微软雅黑" panose="020B0503020204020204" pitchFamily="34" charset="-122"/>
                <a:ea typeface="微软雅黑" panose="020B0503020204020204" pitchFamily="34" charset="-122"/>
              </a:rPr>
              <a:t>DataFrame</a:t>
            </a:r>
            <a:r>
              <a:rPr lang="zh-CN" altLang="en-US" dirty="0">
                <a:latin typeface="微软雅黑" panose="020B0503020204020204" pitchFamily="34" charset="-122"/>
                <a:ea typeface="微软雅黑" panose="020B0503020204020204" pitchFamily="34" charset="-122"/>
              </a:rPr>
              <a:t>的索引，所有空位都将被填上缺失值</a:t>
            </a:r>
            <a:endParaRPr lang="en-US" altLang="zh-CN" dirty="0" smtClean="0">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1237393" y="2990454"/>
            <a:ext cx="9086849"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val = pd.Series([-1.2, -1.5, -1.7], index=['two', 'four', 'five'])</a:t>
            </a:r>
          </a:p>
          <a:p>
            <a:pPr eaLnBrk="0" fontAlgn="ctr" hangingPunct="0">
              <a:spcBef>
                <a:spcPct val="0"/>
              </a:spcBef>
              <a:spcAft>
                <a:spcPct val="0"/>
              </a:spcAft>
            </a:pPr>
            <a:r>
              <a:rPr lang="en-US" altLang="zh-CN" sz="2000" noProof="1">
                <a:solidFill>
                  <a:srgbClr val="C678DD"/>
                </a:solidFill>
                <a:latin typeface="Arial Unicode MS"/>
                <a:ea typeface="Menlo"/>
              </a:rPr>
              <a:t>&gt;&gt;&gt; frame2['debt'] = val</a:t>
            </a:r>
          </a:p>
          <a:p>
            <a:pPr eaLnBrk="0" fontAlgn="ctr" hangingPunct="0">
              <a:spcBef>
                <a:spcPct val="0"/>
              </a:spcBef>
              <a:spcAft>
                <a:spcPct val="0"/>
              </a:spcAft>
            </a:pPr>
            <a:r>
              <a:rPr lang="en-US" altLang="zh-CN" sz="2000" noProof="1">
                <a:solidFill>
                  <a:srgbClr val="C678DD"/>
                </a:solidFill>
                <a:latin typeface="Arial Unicode MS"/>
                <a:ea typeface="Menlo"/>
              </a:rPr>
              <a:t>&gt;&gt;&gt; frame2</a:t>
            </a:r>
          </a:p>
          <a:p>
            <a:pPr eaLnBrk="0" fontAlgn="ctr" hangingPunct="0">
              <a:spcBef>
                <a:spcPct val="0"/>
              </a:spcBef>
              <a:spcAft>
                <a:spcPct val="0"/>
              </a:spcAft>
            </a:pPr>
            <a:r>
              <a:rPr lang="en-US" altLang="zh-CN" sz="2000" noProof="1">
                <a:solidFill>
                  <a:srgbClr val="C678DD"/>
                </a:solidFill>
                <a:latin typeface="Arial Unicode MS"/>
                <a:ea typeface="Menlo"/>
              </a:rPr>
              <a:t>       year   state  pop  debt</a:t>
            </a:r>
          </a:p>
          <a:p>
            <a:pPr eaLnBrk="0" fontAlgn="ctr" hangingPunct="0">
              <a:spcBef>
                <a:spcPct val="0"/>
              </a:spcBef>
              <a:spcAft>
                <a:spcPct val="0"/>
              </a:spcAft>
            </a:pPr>
            <a:r>
              <a:rPr lang="en-US" altLang="zh-CN" sz="2000" noProof="1">
                <a:solidFill>
                  <a:srgbClr val="C678DD"/>
                </a:solidFill>
                <a:latin typeface="Arial Unicode MS"/>
                <a:ea typeface="Menlo"/>
              </a:rPr>
              <a:t>one    2000    Ohio  1.5   NaN</a:t>
            </a:r>
          </a:p>
          <a:p>
            <a:pPr eaLnBrk="0" fontAlgn="ctr" hangingPunct="0">
              <a:spcBef>
                <a:spcPct val="0"/>
              </a:spcBef>
              <a:spcAft>
                <a:spcPct val="0"/>
              </a:spcAft>
            </a:pPr>
            <a:r>
              <a:rPr lang="en-US" altLang="zh-CN" sz="2000" noProof="1">
                <a:solidFill>
                  <a:srgbClr val="C678DD"/>
                </a:solidFill>
                <a:latin typeface="Arial Unicode MS"/>
                <a:ea typeface="Menlo"/>
              </a:rPr>
              <a:t>two    2001    Ohio  1.7  -1.2</a:t>
            </a:r>
          </a:p>
          <a:p>
            <a:pPr eaLnBrk="0" fontAlgn="ctr" hangingPunct="0">
              <a:spcBef>
                <a:spcPct val="0"/>
              </a:spcBef>
              <a:spcAft>
                <a:spcPct val="0"/>
              </a:spcAft>
            </a:pPr>
            <a:r>
              <a:rPr lang="en-US" altLang="zh-CN" sz="2000" noProof="1">
                <a:solidFill>
                  <a:srgbClr val="C678DD"/>
                </a:solidFill>
                <a:latin typeface="Arial Unicode MS"/>
                <a:ea typeface="Menlo"/>
              </a:rPr>
              <a:t>three  2002    Ohio  3.6   NaN</a:t>
            </a:r>
          </a:p>
          <a:p>
            <a:pPr eaLnBrk="0" fontAlgn="ctr" hangingPunct="0">
              <a:spcBef>
                <a:spcPct val="0"/>
              </a:spcBef>
              <a:spcAft>
                <a:spcPct val="0"/>
              </a:spcAft>
            </a:pPr>
            <a:r>
              <a:rPr lang="en-US" altLang="zh-CN" sz="2000" noProof="1">
                <a:solidFill>
                  <a:srgbClr val="C678DD"/>
                </a:solidFill>
                <a:latin typeface="Arial Unicode MS"/>
                <a:ea typeface="Menlo"/>
              </a:rPr>
              <a:t>four   2001  Nevada  2.4  -1.5</a:t>
            </a:r>
          </a:p>
          <a:p>
            <a:pPr eaLnBrk="0" fontAlgn="ctr" hangingPunct="0">
              <a:spcBef>
                <a:spcPct val="0"/>
              </a:spcBef>
              <a:spcAft>
                <a:spcPct val="0"/>
              </a:spcAft>
            </a:pPr>
            <a:r>
              <a:rPr lang="en-US" altLang="zh-CN" sz="2000" noProof="1">
                <a:solidFill>
                  <a:srgbClr val="C678DD"/>
                </a:solidFill>
                <a:latin typeface="Arial Unicode MS"/>
                <a:ea typeface="Menlo"/>
              </a:rPr>
              <a:t>five   2002  Nevada  2.9  -1.7</a:t>
            </a:r>
          </a:p>
        </p:txBody>
      </p:sp>
    </p:spTree>
    <p:extLst>
      <p:ext uri="{BB962C8B-B14F-4D97-AF65-F5344CB8AC3E}">
        <p14:creationId xmlns:p14="http://schemas.microsoft.com/office/powerpoint/2010/main" val="21580389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1015663"/>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为不存在的列赋值会创建出一个新</a:t>
            </a:r>
            <a:r>
              <a:rPr lang="zh-CN" altLang="en-US" sz="2000" dirty="0" smtClean="0">
                <a:latin typeface="微软雅黑" panose="020B0503020204020204" pitchFamily="34" charset="-122"/>
                <a:ea typeface="微软雅黑" panose="020B0503020204020204" pitchFamily="34" charset="-122"/>
              </a:rPr>
              <a:t>列</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关键字</a:t>
            </a:r>
            <a:r>
              <a:rPr lang="en-US" altLang="zh-CN" sz="2000" dirty="0">
                <a:latin typeface="微软雅黑" panose="020B0503020204020204" pitchFamily="34" charset="-122"/>
                <a:ea typeface="微软雅黑" panose="020B0503020204020204" pitchFamily="34" charset="-122"/>
              </a:rPr>
              <a:t>del</a:t>
            </a:r>
            <a:r>
              <a:rPr lang="zh-CN" altLang="en-US" sz="2000" dirty="0">
                <a:latin typeface="微软雅黑" panose="020B0503020204020204" pitchFamily="34" charset="-122"/>
                <a:ea typeface="微软雅黑" panose="020B0503020204020204" pitchFamily="34" charset="-122"/>
              </a:rPr>
              <a:t>用于删除列</a:t>
            </a:r>
            <a:endParaRPr lang="en-US" altLang="zh-CN" sz="2000" dirty="0" smtClean="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237393" y="2974015"/>
            <a:ext cx="7263723" cy="356662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frame2['eastern'] = frame2.state == 'Ohio'</a:t>
            </a:r>
          </a:p>
          <a:p>
            <a:pPr eaLnBrk="0" fontAlgn="ctr" hangingPunct="0">
              <a:spcBef>
                <a:spcPct val="0"/>
              </a:spcBef>
              <a:spcAft>
                <a:spcPct val="0"/>
              </a:spcAft>
            </a:pPr>
            <a:r>
              <a:rPr lang="en-US" altLang="zh-CN" sz="2000" noProof="1">
                <a:solidFill>
                  <a:srgbClr val="C678DD"/>
                </a:solidFill>
                <a:latin typeface="Arial Unicode MS"/>
                <a:ea typeface="Menlo"/>
              </a:rPr>
              <a:t>&gt;&gt;&gt; frame2</a:t>
            </a:r>
          </a:p>
          <a:p>
            <a:pPr eaLnBrk="0" fontAlgn="ctr" hangingPunct="0">
              <a:spcBef>
                <a:spcPct val="0"/>
              </a:spcBef>
              <a:spcAft>
                <a:spcPct val="0"/>
              </a:spcAft>
            </a:pPr>
            <a:r>
              <a:rPr lang="en-US" altLang="zh-CN" sz="2000" noProof="1">
                <a:solidFill>
                  <a:srgbClr val="C678DD"/>
                </a:solidFill>
                <a:latin typeface="Arial Unicode MS"/>
                <a:ea typeface="Menlo"/>
              </a:rPr>
              <a:t>       year   state  pop  debt  eastern</a:t>
            </a:r>
          </a:p>
          <a:p>
            <a:pPr eaLnBrk="0" fontAlgn="ctr" hangingPunct="0">
              <a:spcBef>
                <a:spcPct val="0"/>
              </a:spcBef>
              <a:spcAft>
                <a:spcPct val="0"/>
              </a:spcAft>
            </a:pPr>
            <a:r>
              <a:rPr lang="en-US" altLang="zh-CN" sz="2000" noProof="1">
                <a:solidFill>
                  <a:srgbClr val="C678DD"/>
                </a:solidFill>
                <a:latin typeface="Arial Unicode MS"/>
                <a:ea typeface="Menlo"/>
              </a:rPr>
              <a:t>one    2000    Ohio  1.5   NaN     True</a:t>
            </a:r>
          </a:p>
          <a:p>
            <a:pPr eaLnBrk="0" fontAlgn="ctr" hangingPunct="0">
              <a:spcBef>
                <a:spcPct val="0"/>
              </a:spcBef>
              <a:spcAft>
                <a:spcPct val="0"/>
              </a:spcAft>
            </a:pPr>
            <a:r>
              <a:rPr lang="en-US" altLang="zh-CN" sz="2000" noProof="1">
                <a:solidFill>
                  <a:srgbClr val="C678DD"/>
                </a:solidFill>
                <a:latin typeface="Arial Unicode MS"/>
                <a:ea typeface="Menlo"/>
              </a:rPr>
              <a:t>two    2001    Ohio  1.7  -1.2     True</a:t>
            </a:r>
          </a:p>
          <a:p>
            <a:pPr eaLnBrk="0" fontAlgn="ctr" hangingPunct="0">
              <a:spcBef>
                <a:spcPct val="0"/>
              </a:spcBef>
              <a:spcAft>
                <a:spcPct val="0"/>
              </a:spcAft>
            </a:pPr>
            <a:r>
              <a:rPr lang="en-US" altLang="zh-CN" sz="2000" noProof="1">
                <a:solidFill>
                  <a:srgbClr val="C678DD"/>
                </a:solidFill>
                <a:latin typeface="Arial Unicode MS"/>
                <a:ea typeface="Menlo"/>
              </a:rPr>
              <a:t>three  2002    Ohio  3.6   NaN     True</a:t>
            </a:r>
          </a:p>
          <a:p>
            <a:pPr eaLnBrk="0" fontAlgn="ctr" hangingPunct="0">
              <a:spcBef>
                <a:spcPct val="0"/>
              </a:spcBef>
              <a:spcAft>
                <a:spcPct val="0"/>
              </a:spcAft>
            </a:pPr>
            <a:r>
              <a:rPr lang="en-US" altLang="zh-CN" sz="2000" noProof="1">
                <a:solidFill>
                  <a:srgbClr val="C678DD"/>
                </a:solidFill>
                <a:latin typeface="Arial Unicode MS"/>
                <a:ea typeface="Menlo"/>
              </a:rPr>
              <a:t>four   2001  Nevada  2.4  -1.5    False</a:t>
            </a:r>
          </a:p>
          <a:p>
            <a:pPr eaLnBrk="0" fontAlgn="ctr" hangingPunct="0">
              <a:spcBef>
                <a:spcPct val="0"/>
              </a:spcBef>
              <a:spcAft>
                <a:spcPct val="0"/>
              </a:spcAft>
            </a:pPr>
            <a:r>
              <a:rPr lang="en-US" altLang="zh-CN" sz="2000" noProof="1">
                <a:solidFill>
                  <a:srgbClr val="C678DD"/>
                </a:solidFill>
                <a:latin typeface="Arial Unicode MS"/>
                <a:ea typeface="Menlo"/>
              </a:rPr>
              <a:t>five   2002  Nevada  2.9  -1.7    False</a:t>
            </a:r>
          </a:p>
          <a:p>
            <a:pPr eaLnBrk="0" fontAlgn="ctr" hangingPunct="0">
              <a:spcBef>
                <a:spcPct val="0"/>
              </a:spcBef>
              <a:spcAft>
                <a:spcPct val="0"/>
              </a:spcAft>
            </a:pPr>
            <a:r>
              <a:rPr lang="en-US" altLang="zh-CN" sz="2000" noProof="1">
                <a:solidFill>
                  <a:srgbClr val="C678DD"/>
                </a:solidFill>
                <a:latin typeface="Arial Unicode MS"/>
                <a:ea typeface="Menlo"/>
              </a:rPr>
              <a:t>&gt;&gt;&gt; del frame2['eastern']</a:t>
            </a:r>
          </a:p>
          <a:p>
            <a:pPr eaLnBrk="0" fontAlgn="ctr" hangingPunct="0">
              <a:spcBef>
                <a:spcPct val="0"/>
              </a:spcBef>
              <a:spcAft>
                <a:spcPct val="0"/>
              </a:spcAft>
            </a:pPr>
            <a:r>
              <a:rPr lang="en-US" altLang="zh-CN" sz="2000" noProof="1">
                <a:solidFill>
                  <a:srgbClr val="C678DD"/>
                </a:solidFill>
                <a:latin typeface="Arial Unicode MS"/>
                <a:ea typeface="Menlo"/>
              </a:rPr>
              <a:t>&gt;&gt;&gt; frame2.columns</a:t>
            </a:r>
          </a:p>
          <a:p>
            <a:pPr eaLnBrk="0" fontAlgn="ctr" hangingPunct="0">
              <a:spcBef>
                <a:spcPct val="0"/>
              </a:spcBef>
              <a:spcAft>
                <a:spcPct val="0"/>
              </a:spcAft>
            </a:pPr>
            <a:r>
              <a:rPr lang="en-US" altLang="zh-CN" sz="2000" noProof="1">
                <a:solidFill>
                  <a:srgbClr val="C678DD"/>
                </a:solidFill>
                <a:latin typeface="Arial Unicode MS"/>
                <a:ea typeface="Menlo"/>
              </a:rPr>
              <a:t>Index(['year', 'state', 'pop', 'debt'], dtype='object')</a:t>
            </a:r>
          </a:p>
        </p:txBody>
      </p:sp>
    </p:spTree>
    <p:extLst>
      <p:ext uri="{BB962C8B-B14F-4D97-AF65-F5344CB8AC3E}">
        <p14:creationId xmlns:p14="http://schemas.microsoft.com/office/powerpoint/2010/main" val="41258777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1477328"/>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将嵌套字典（也就是字典的字典）传给</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，它就会被解释为：外层字典的键作为列，内层键则作为行</a:t>
            </a:r>
            <a:r>
              <a:rPr lang="zh-CN" altLang="en-US" sz="2000" dirty="0" smtClean="0">
                <a:latin typeface="微软雅黑" panose="020B0503020204020204" pitchFamily="34" charset="-122"/>
                <a:ea typeface="微软雅黑" panose="020B0503020204020204" pitchFamily="34" charset="-122"/>
              </a:rPr>
              <a:t>索引</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也可以对上述结果进行转置</a:t>
            </a:r>
            <a:endParaRPr lang="en-US" altLang="zh-CN" sz="2000" dirty="0" smtClean="0">
              <a:latin typeface="微软雅黑" panose="020B0503020204020204" pitchFamily="34" charset="-122"/>
              <a:ea typeface="微软雅黑" panose="020B0503020204020204" pitchFamily="34" charset="-122"/>
            </a:endParaRPr>
          </a:p>
        </p:txBody>
      </p:sp>
      <p:sp>
        <p:nvSpPr>
          <p:cNvPr id="12" name="Rectangle 2"/>
          <p:cNvSpPr>
            <a:spLocks noChangeArrowheads="1"/>
          </p:cNvSpPr>
          <p:nvPr/>
        </p:nvSpPr>
        <p:spPr bwMode="auto">
          <a:xfrm>
            <a:off x="1237393" y="3448625"/>
            <a:ext cx="5723477"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pop = {'Nevada': {2001: 2.4, 2002: 2.9}, 'Ohio': {2000: 1.5, 2001: 1.7, 2002</a:t>
            </a:r>
          </a:p>
          <a:p>
            <a:pPr eaLnBrk="0" fontAlgn="ctr" hangingPunct="0">
              <a:spcBef>
                <a:spcPct val="0"/>
              </a:spcBef>
              <a:spcAft>
                <a:spcPct val="0"/>
              </a:spcAft>
            </a:pPr>
            <a:r>
              <a:rPr lang="en-US" altLang="zh-CN" sz="2000" noProof="1">
                <a:solidFill>
                  <a:srgbClr val="C678DD"/>
                </a:solidFill>
                <a:latin typeface="Arial Unicode MS"/>
                <a:ea typeface="Menlo"/>
              </a:rPr>
              <a:t>: 3.6}}</a:t>
            </a:r>
          </a:p>
          <a:p>
            <a:pPr eaLnBrk="0" fontAlgn="ctr" hangingPunct="0">
              <a:spcBef>
                <a:spcPct val="0"/>
              </a:spcBef>
              <a:spcAft>
                <a:spcPct val="0"/>
              </a:spcAft>
            </a:pPr>
            <a:r>
              <a:rPr lang="en-US" altLang="zh-CN" sz="2000" noProof="1">
                <a:solidFill>
                  <a:srgbClr val="C678DD"/>
                </a:solidFill>
                <a:latin typeface="Arial Unicode MS"/>
                <a:ea typeface="Menlo"/>
              </a:rPr>
              <a:t>&gt;&gt;&gt; frame3 = pd.DataFrame(pop)</a:t>
            </a:r>
          </a:p>
          <a:p>
            <a:pPr eaLnBrk="0" fontAlgn="ctr" hangingPunct="0">
              <a:spcBef>
                <a:spcPct val="0"/>
              </a:spcBef>
              <a:spcAft>
                <a:spcPct val="0"/>
              </a:spcAft>
            </a:pPr>
            <a:r>
              <a:rPr lang="en-US" altLang="zh-CN" sz="2000" noProof="1">
                <a:solidFill>
                  <a:srgbClr val="C678DD"/>
                </a:solidFill>
                <a:latin typeface="Arial Unicode MS"/>
                <a:ea typeface="Menlo"/>
              </a:rPr>
              <a:t>&gt;&gt;&gt; frame3</a:t>
            </a:r>
          </a:p>
          <a:p>
            <a:pPr eaLnBrk="0" fontAlgn="ctr" hangingPunct="0">
              <a:spcBef>
                <a:spcPct val="0"/>
              </a:spcBef>
              <a:spcAft>
                <a:spcPct val="0"/>
              </a:spcAft>
            </a:pPr>
            <a:r>
              <a:rPr lang="en-US" altLang="zh-CN" sz="2000" noProof="1">
                <a:solidFill>
                  <a:srgbClr val="C678DD"/>
                </a:solidFill>
                <a:latin typeface="Arial Unicode MS"/>
                <a:ea typeface="Menlo"/>
              </a:rPr>
              <a:t>      Nevada  Ohio</a:t>
            </a:r>
          </a:p>
          <a:p>
            <a:pPr eaLnBrk="0" fontAlgn="ctr" hangingPunct="0">
              <a:spcBef>
                <a:spcPct val="0"/>
              </a:spcBef>
              <a:spcAft>
                <a:spcPct val="0"/>
              </a:spcAft>
            </a:pPr>
            <a:r>
              <a:rPr lang="en-US" altLang="zh-CN" sz="2000" noProof="1">
                <a:solidFill>
                  <a:srgbClr val="C678DD"/>
                </a:solidFill>
                <a:latin typeface="Arial Unicode MS"/>
                <a:ea typeface="Menlo"/>
              </a:rPr>
              <a:t>2000     NaN   1.5</a:t>
            </a:r>
          </a:p>
          <a:p>
            <a:pPr eaLnBrk="0" fontAlgn="ctr" hangingPunct="0">
              <a:spcBef>
                <a:spcPct val="0"/>
              </a:spcBef>
              <a:spcAft>
                <a:spcPct val="0"/>
              </a:spcAft>
            </a:pPr>
            <a:r>
              <a:rPr lang="en-US" altLang="zh-CN" sz="2000" noProof="1">
                <a:solidFill>
                  <a:srgbClr val="C678DD"/>
                </a:solidFill>
                <a:latin typeface="Arial Unicode MS"/>
                <a:ea typeface="Menlo"/>
              </a:rPr>
              <a:t>2001     2.4   1.7</a:t>
            </a:r>
          </a:p>
          <a:p>
            <a:pPr eaLnBrk="0" fontAlgn="ctr" hangingPunct="0">
              <a:spcBef>
                <a:spcPct val="0"/>
              </a:spcBef>
              <a:spcAft>
                <a:spcPct val="0"/>
              </a:spcAft>
            </a:pPr>
            <a:r>
              <a:rPr lang="en-US" altLang="zh-CN" sz="2000" noProof="1">
                <a:solidFill>
                  <a:srgbClr val="C678DD"/>
                </a:solidFill>
                <a:latin typeface="Arial Unicode MS"/>
                <a:ea typeface="Menlo"/>
              </a:rPr>
              <a:t>2002     2.9   </a:t>
            </a:r>
            <a:r>
              <a:rPr lang="en-US" altLang="zh-CN" sz="2000" noProof="1" smtClean="0">
                <a:solidFill>
                  <a:srgbClr val="C678DD"/>
                </a:solidFill>
                <a:latin typeface="Arial Unicode MS"/>
                <a:ea typeface="Menlo"/>
              </a:rPr>
              <a:t>3.6</a:t>
            </a:r>
            <a:endParaRPr lang="en-US" altLang="zh-CN" sz="2000" noProof="1">
              <a:solidFill>
                <a:srgbClr val="C678DD"/>
              </a:solidFill>
              <a:latin typeface="Arial Unicode MS"/>
              <a:ea typeface="Menlo"/>
            </a:endParaRPr>
          </a:p>
        </p:txBody>
      </p:sp>
      <p:sp>
        <p:nvSpPr>
          <p:cNvPr id="18" name="Rectangle 2"/>
          <p:cNvSpPr>
            <a:spLocks noChangeArrowheads="1"/>
          </p:cNvSpPr>
          <p:nvPr/>
        </p:nvSpPr>
        <p:spPr bwMode="auto">
          <a:xfrm>
            <a:off x="7297823" y="3448625"/>
            <a:ext cx="3549480" cy="141218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frame3.T</a:t>
            </a:r>
          </a:p>
          <a:p>
            <a:pPr eaLnBrk="0" fontAlgn="ctr" hangingPunct="0">
              <a:spcBef>
                <a:spcPct val="0"/>
              </a:spcBef>
              <a:spcAft>
                <a:spcPct val="0"/>
              </a:spcAft>
            </a:pPr>
            <a:r>
              <a:rPr lang="en-US" altLang="zh-CN" sz="2000" noProof="1">
                <a:solidFill>
                  <a:srgbClr val="C678DD"/>
                </a:solidFill>
                <a:latin typeface="Arial Unicode MS"/>
                <a:ea typeface="Menlo"/>
              </a:rPr>
              <a:t>        2000  2001  2002</a:t>
            </a:r>
          </a:p>
          <a:p>
            <a:pPr eaLnBrk="0" fontAlgn="ctr" hangingPunct="0">
              <a:spcBef>
                <a:spcPct val="0"/>
              </a:spcBef>
              <a:spcAft>
                <a:spcPct val="0"/>
              </a:spcAft>
            </a:pPr>
            <a:r>
              <a:rPr lang="en-US" altLang="zh-CN" sz="2000" noProof="1">
                <a:solidFill>
                  <a:srgbClr val="C678DD"/>
                </a:solidFill>
                <a:latin typeface="Arial Unicode MS"/>
                <a:ea typeface="Menlo"/>
              </a:rPr>
              <a:t>Nevada   NaN   2.4   2.9</a:t>
            </a:r>
          </a:p>
          <a:p>
            <a:pPr eaLnBrk="0" fontAlgn="ctr" hangingPunct="0">
              <a:spcBef>
                <a:spcPct val="0"/>
              </a:spcBef>
              <a:spcAft>
                <a:spcPct val="0"/>
              </a:spcAft>
            </a:pPr>
            <a:r>
              <a:rPr lang="en-US" altLang="zh-CN" sz="2000" noProof="1">
                <a:solidFill>
                  <a:srgbClr val="C678DD"/>
                </a:solidFill>
                <a:latin typeface="Arial Unicode MS"/>
                <a:ea typeface="Menlo"/>
              </a:rPr>
              <a:t>Ohio     1.5   1.7   3.6</a:t>
            </a:r>
          </a:p>
        </p:txBody>
      </p:sp>
    </p:spTree>
    <p:extLst>
      <p:ext uri="{BB962C8B-B14F-4D97-AF65-F5344CB8AC3E}">
        <p14:creationId xmlns:p14="http://schemas.microsoft.com/office/powerpoint/2010/main" val="3133750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499624"/>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如果设置了</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index</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columns</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name</a:t>
            </a:r>
            <a:r>
              <a:rPr lang="zh-CN" altLang="en-US" sz="2000" dirty="0">
                <a:latin typeface="微软雅黑" panose="020B0503020204020204" pitchFamily="34" charset="-122"/>
                <a:ea typeface="微软雅黑" panose="020B0503020204020204" pitchFamily="34" charset="-122"/>
              </a:rPr>
              <a:t>属性，则这些信息也会被显示</a:t>
            </a:r>
            <a:r>
              <a:rPr lang="zh-CN" altLang="en-US" sz="2000" dirty="0" smtClean="0">
                <a:latin typeface="微软雅黑" panose="020B0503020204020204" pitchFamily="34" charset="-122"/>
                <a:ea typeface="微软雅黑" panose="020B0503020204020204" pitchFamily="34" charset="-122"/>
              </a:rPr>
              <a:t>出来</a:t>
            </a:r>
            <a:endParaRPr lang="en-US" altLang="zh-CN" sz="2000" dirty="0" smtClean="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3434812" y="2867984"/>
            <a:ext cx="4666202" cy="26432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frame3.index.name = 'year'</a:t>
            </a:r>
          </a:p>
          <a:p>
            <a:pPr eaLnBrk="0" fontAlgn="ctr" hangingPunct="0">
              <a:spcBef>
                <a:spcPct val="0"/>
              </a:spcBef>
              <a:spcAft>
                <a:spcPct val="0"/>
              </a:spcAft>
            </a:pPr>
            <a:r>
              <a:rPr lang="en-US" altLang="zh-CN" sz="2000" noProof="1">
                <a:solidFill>
                  <a:srgbClr val="C678DD"/>
                </a:solidFill>
                <a:latin typeface="Arial Unicode MS"/>
                <a:ea typeface="Menlo"/>
              </a:rPr>
              <a:t>&gt;&gt;&gt; frame3.columns.name = 'state'</a:t>
            </a:r>
          </a:p>
          <a:p>
            <a:pPr eaLnBrk="0" fontAlgn="ctr" hangingPunct="0">
              <a:spcBef>
                <a:spcPct val="0"/>
              </a:spcBef>
              <a:spcAft>
                <a:spcPct val="0"/>
              </a:spcAft>
            </a:pPr>
            <a:r>
              <a:rPr lang="en-US" altLang="zh-CN" sz="2000" noProof="1">
                <a:solidFill>
                  <a:srgbClr val="C678DD"/>
                </a:solidFill>
                <a:latin typeface="Arial Unicode MS"/>
                <a:ea typeface="Menlo"/>
              </a:rPr>
              <a:t>&gt;&gt;&gt; frame3</a:t>
            </a:r>
          </a:p>
          <a:p>
            <a:pPr eaLnBrk="0" fontAlgn="ctr" hangingPunct="0">
              <a:spcBef>
                <a:spcPct val="0"/>
              </a:spcBef>
              <a:spcAft>
                <a:spcPct val="0"/>
              </a:spcAft>
            </a:pPr>
            <a:r>
              <a:rPr lang="en-US" altLang="zh-CN" sz="2000" noProof="1">
                <a:solidFill>
                  <a:srgbClr val="C678DD"/>
                </a:solidFill>
                <a:latin typeface="Arial Unicode MS"/>
                <a:ea typeface="Menlo"/>
              </a:rPr>
              <a:t>state  Nevada  Ohio</a:t>
            </a:r>
          </a:p>
          <a:p>
            <a:pPr eaLnBrk="0" fontAlgn="ctr" hangingPunct="0">
              <a:spcBef>
                <a:spcPct val="0"/>
              </a:spcBef>
              <a:spcAft>
                <a:spcPct val="0"/>
              </a:spcAft>
            </a:pPr>
            <a:r>
              <a:rPr lang="en-US" altLang="zh-CN" sz="2000" noProof="1">
                <a:solidFill>
                  <a:srgbClr val="C678DD"/>
                </a:solidFill>
                <a:latin typeface="Arial Unicode MS"/>
                <a:ea typeface="Menlo"/>
              </a:rPr>
              <a:t>year</a:t>
            </a:r>
          </a:p>
          <a:p>
            <a:pPr eaLnBrk="0" fontAlgn="ctr" hangingPunct="0">
              <a:spcBef>
                <a:spcPct val="0"/>
              </a:spcBef>
              <a:spcAft>
                <a:spcPct val="0"/>
              </a:spcAft>
            </a:pPr>
            <a:r>
              <a:rPr lang="en-US" altLang="zh-CN" sz="2000" noProof="1">
                <a:solidFill>
                  <a:srgbClr val="C678DD"/>
                </a:solidFill>
                <a:latin typeface="Arial Unicode MS"/>
                <a:ea typeface="Menlo"/>
              </a:rPr>
              <a:t>2000      NaN   1.5</a:t>
            </a:r>
          </a:p>
          <a:p>
            <a:pPr eaLnBrk="0" fontAlgn="ctr" hangingPunct="0">
              <a:spcBef>
                <a:spcPct val="0"/>
              </a:spcBef>
              <a:spcAft>
                <a:spcPct val="0"/>
              </a:spcAft>
            </a:pPr>
            <a:r>
              <a:rPr lang="en-US" altLang="zh-CN" sz="2000" noProof="1">
                <a:solidFill>
                  <a:srgbClr val="C678DD"/>
                </a:solidFill>
                <a:latin typeface="Arial Unicode MS"/>
                <a:ea typeface="Menlo"/>
              </a:rPr>
              <a:t>2001      2.4   1.7</a:t>
            </a:r>
          </a:p>
          <a:p>
            <a:pPr eaLnBrk="0" fontAlgn="ctr" hangingPunct="0">
              <a:spcBef>
                <a:spcPct val="0"/>
              </a:spcBef>
              <a:spcAft>
                <a:spcPct val="0"/>
              </a:spcAft>
            </a:pPr>
            <a:r>
              <a:rPr lang="en-US" altLang="zh-CN" sz="2000" noProof="1">
                <a:solidFill>
                  <a:srgbClr val="C678DD"/>
                </a:solidFill>
                <a:latin typeface="Arial Unicode MS"/>
                <a:ea typeface="Menlo"/>
              </a:rPr>
              <a:t>2002      2.9   3.6</a:t>
            </a:r>
          </a:p>
        </p:txBody>
      </p:sp>
    </p:spTree>
    <p:extLst>
      <p:ext uri="{BB962C8B-B14F-4D97-AF65-F5344CB8AC3E}">
        <p14:creationId xmlns:p14="http://schemas.microsoft.com/office/powerpoint/2010/main" val="39455195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DataFrame</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1477328"/>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跟</a:t>
            </a:r>
            <a:r>
              <a:rPr lang="en-US" altLang="zh-CN" sz="2000" dirty="0">
                <a:latin typeface="微软雅黑" panose="020B0503020204020204" pitchFamily="34" charset="-122"/>
                <a:ea typeface="微软雅黑" panose="020B0503020204020204" pitchFamily="34" charset="-122"/>
              </a:rPr>
              <a:t>Series</a:t>
            </a:r>
            <a:r>
              <a:rPr lang="zh-CN" altLang="en-US" sz="2000" dirty="0">
                <a:latin typeface="微软雅黑" panose="020B0503020204020204" pitchFamily="34" charset="-122"/>
                <a:ea typeface="微软雅黑" panose="020B0503020204020204" pitchFamily="34" charset="-122"/>
              </a:rPr>
              <a:t>一样，</a:t>
            </a:r>
            <a:r>
              <a:rPr lang="en-US" altLang="zh-CN" sz="2000" dirty="0">
                <a:latin typeface="微软雅黑" panose="020B0503020204020204" pitchFamily="34" charset="-122"/>
                <a:ea typeface="微软雅黑" panose="020B0503020204020204" pitchFamily="34" charset="-122"/>
              </a:rPr>
              <a:t>values</a:t>
            </a:r>
            <a:r>
              <a:rPr lang="zh-CN" altLang="en-US" sz="2000" dirty="0">
                <a:latin typeface="微软雅黑" panose="020B0503020204020204" pitchFamily="34" charset="-122"/>
                <a:ea typeface="微软雅黑" panose="020B0503020204020204" pitchFamily="34" charset="-122"/>
              </a:rPr>
              <a:t>属性也会以二维</a:t>
            </a:r>
            <a:r>
              <a:rPr lang="en-US" altLang="zh-CN" sz="2000" dirty="0" err="1">
                <a:latin typeface="微软雅黑" panose="020B0503020204020204" pitchFamily="34" charset="-122"/>
                <a:ea typeface="微软雅黑" panose="020B0503020204020204" pitchFamily="34" charset="-122"/>
              </a:rPr>
              <a:t>ndarray</a:t>
            </a:r>
            <a:r>
              <a:rPr lang="zh-CN" altLang="en-US" sz="2000" dirty="0">
                <a:latin typeface="微软雅黑" panose="020B0503020204020204" pitchFamily="34" charset="-122"/>
                <a:ea typeface="微软雅黑" panose="020B0503020204020204" pitchFamily="34" charset="-122"/>
              </a:rPr>
              <a:t>的形式返回</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中的</a:t>
            </a:r>
            <a:r>
              <a:rPr lang="zh-CN" altLang="en-US" sz="2000" dirty="0" smtClean="0">
                <a:latin typeface="微软雅黑" panose="020B0503020204020204" pitchFamily="34" charset="-122"/>
                <a:ea typeface="微软雅黑" panose="020B0503020204020204" pitchFamily="34" charset="-122"/>
              </a:rPr>
              <a:t>数据</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如果</a:t>
            </a:r>
            <a:r>
              <a:rPr lang="en-US" altLang="zh-CN" sz="2000" dirty="0" err="1">
                <a:latin typeface="微软雅黑" panose="020B0503020204020204" pitchFamily="34" charset="-122"/>
                <a:ea typeface="微软雅黑" panose="020B0503020204020204" pitchFamily="34" charset="-122"/>
              </a:rPr>
              <a:t>DataFrame</a:t>
            </a:r>
            <a:r>
              <a:rPr lang="zh-CN" altLang="en-US" sz="2000" dirty="0">
                <a:latin typeface="微软雅黑" panose="020B0503020204020204" pitchFamily="34" charset="-122"/>
                <a:ea typeface="微软雅黑" panose="020B0503020204020204" pitchFamily="34" charset="-122"/>
              </a:rPr>
              <a:t>各列的数据类型不同，则数组的数据类型就会选用能兼容所有列的数据类型</a:t>
            </a:r>
            <a:endParaRPr lang="en-US" altLang="zh-CN" sz="2000" dirty="0" smtClean="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404549" y="3509962"/>
            <a:ext cx="2804561" cy="141218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frame3.values</a:t>
            </a:r>
          </a:p>
          <a:p>
            <a:pPr eaLnBrk="0" fontAlgn="ctr" hangingPunct="0">
              <a:spcBef>
                <a:spcPct val="0"/>
              </a:spcBef>
              <a:spcAft>
                <a:spcPct val="0"/>
              </a:spcAft>
            </a:pPr>
            <a:r>
              <a:rPr lang="en-US" altLang="zh-CN" sz="2000" noProof="1">
                <a:solidFill>
                  <a:srgbClr val="C678DD"/>
                </a:solidFill>
                <a:latin typeface="Arial Unicode MS"/>
                <a:ea typeface="Menlo"/>
              </a:rPr>
              <a:t>array([[nan, 1.5],</a:t>
            </a:r>
          </a:p>
          <a:p>
            <a:pPr eaLnBrk="0" fontAlgn="ctr" hangingPunct="0">
              <a:spcBef>
                <a:spcPct val="0"/>
              </a:spcBef>
              <a:spcAft>
                <a:spcPct val="0"/>
              </a:spcAft>
            </a:pPr>
            <a:r>
              <a:rPr lang="en-US" altLang="zh-CN" sz="2000" noProof="1">
                <a:solidFill>
                  <a:srgbClr val="C678DD"/>
                </a:solidFill>
                <a:latin typeface="Arial Unicode MS"/>
                <a:ea typeface="Menlo"/>
              </a:rPr>
              <a:t>       [2.4, 1.7],</a:t>
            </a:r>
          </a:p>
          <a:p>
            <a:pPr eaLnBrk="0" fontAlgn="ctr" hangingPunct="0">
              <a:spcBef>
                <a:spcPct val="0"/>
              </a:spcBef>
              <a:spcAft>
                <a:spcPct val="0"/>
              </a:spcAft>
            </a:pPr>
            <a:r>
              <a:rPr lang="en-US" altLang="zh-CN" sz="2000" noProof="1">
                <a:solidFill>
                  <a:srgbClr val="C678DD"/>
                </a:solidFill>
                <a:latin typeface="Arial Unicode MS"/>
                <a:ea typeface="Menlo"/>
              </a:rPr>
              <a:t>       [2.9, 3.6]])</a:t>
            </a:r>
          </a:p>
        </p:txBody>
      </p:sp>
      <p:sp>
        <p:nvSpPr>
          <p:cNvPr id="9" name="Rectangle 2"/>
          <p:cNvSpPr>
            <a:spLocks noChangeArrowheads="1"/>
          </p:cNvSpPr>
          <p:nvPr/>
        </p:nvSpPr>
        <p:spPr bwMode="auto">
          <a:xfrm>
            <a:off x="4533456" y="3202186"/>
            <a:ext cx="6810819" cy="20277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frame2.values</a:t>
            </a:r>
          </a:p>
          <a:p>
            <a:pPr eaLnBrk="0" fontAlgn="ctr" hangingPunct="0">
              <a:spcBef>
                <a:spcPct val="0"/>
              </a:spcBef>
              <a:spcAft>
                <a:spcPct val="0"/>
              </a:spcAft>
            </a:pPr>
            <a:r>
              <a:rPr lang="en-US" altLang="zh-CN" sz="2000" noProof="1">
                <a:solidFill>
                  <a:srgbClr val="C678DD"/>
                </a:solidFill>
                <a:latin typeface="Arial Unicode MS"/>
                <a:ea typeface="Menlo"/>
              </a:rPr>
              <a:t>array([[2000, 'Ohio', 1.5, nan],</a:t>
            </a:r>
          </a:p>
          <a:p>
            <a:pPr eaLnBrk="0" fontAlgn="ctr" hangingPunct="0">
              <a:spcBef>
                <a:spcPct val="0"/>
              </a:spcBef>
              <a:spcAft>
                <a:spcPct val="0"/>
              </a:spcAft>
            </a:pPr>
            <a:r>
              <a:rPr lang="en-US" altLang="zh-CN" sz="2000" noProof="1">
                <a:solidFill>
                  <a:srgbClr val="C678DD"/>
                </a:solidFill>
                <a:latin typeface="Arial Unicode MS"/>
                <a:ea typeface="Menlo"/>
              </a:rPr>
              <a:t>       [2001, 'Ohio', 1.7, -1.2],</a:t>
            </a:r>
          </a:p>
          <a:p>
            <a:pPr eaLnBrk="0" fontAlgn="ctr" hangingPunct="0">
              <a:spcBef>
                <a:spcPct val="0"/>
              </a:spcBef>
              <a:spcAft>
                <a:spcPct val="0"/>
              </a:spcAft>
            </a:pPr>
            <a:r>
              <a:rPr lang="en-US" altLang="zh-CN" sz="2000" noProof="1">
                <a:solidFill>
                  <a:srgbClr val="C678DD"/>
                </a:solidFill>
                <a:latin typeface="Arial Unicode MS"/>
                <a:ea typeface="Menlo"/>
              </a:rPr>
              <a:t>       [2002, 'Ohio', 3.6, nan],</a:t>
            </a:r>
          </a:p>
          <a:p>
            <a:pPr eaLnBrk="0" fontAlgn="ctr" hangingPunct="0">
              <a:spcBef>
                <a:spcPct val="0"/>
              </a:spcBef>
              <a:spcAft>
                <a:spcPct val="0"/>
              </a:spcAft>
            </a:pPr>
            <a:r>
              <a:rPr lang="en-US" altLang="zh-CN" sz="2000" noProof="1">
                <a:solidFill>
                  <a:srgbClr val="C678DD"/>
                </a:solidFill>
                <a:latin typeface="Arial Unicode MS"/>
                <a:ea typeface="Menlo"/>
              </a:rPr>
              <a:t>       [2001, 'Nevada', 2.4, -1.5],</a:t>
            </a:r>
          </a:p>
          <a:p>
            <a:pPr eaLnBrk="0" fontAlgn="ctr" hangingPunct="0">
              <a:spcBef>
                <a:spcPct val="0"/>
              </a:spcBef>
              <a:spcAft>
                <a:spcPct val="0"/>
              </a:spcAft>
            </a:pPr>
            <a:r>
              <a:rPr lang="en-US" altLang="zh-CN" sz="2000" noProof="1">
                <a:solidFill>
                  <a:srgbClr val="C678DD"/>
                </a:solidFill>
                <a:latin typeface="Arial Unicode MS"/>
                <a:ea typeface="Menlo"/>
              </a:rPr>
              <a:t>       [2002, 'Nevada', 2.9, -1.7]], dtype=object)</a:t>
            </a:r>
          </a:p>
        </p:txBody>
      </p:sp>
    </p:spTree>
    <p:extLst>
      <p:ext uri="{BB962C8B-B14F-4D97-AF65-F5344CB8AC3E}">
        <p14:creationId xmlns:p14="http://schemas.microsoft.com/office/powerpoint/2010/main" val="23544796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索引对象</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1338828"/>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dirty="0">
                <a:latin typeface="微软雅黑" panose="020B0503020204020204" pitchFamily="34" charset="-122"/>
                <a:ea typeface="微软雅黑" panose="020B0503020204020204" pitchFamily="34" charset="-122"/>
              </a:rPr>
              <a:t>p</a:t>
            </a:r>
            <a:r>
              <a:rPr lang="en-US" altLang="zh-CN" dirty="0" smtClean="0">
                <a:latin typeface="微软雅黑" panose="020B0503020204020204" pitchFamily="34" charset="-122"/>
                <a:ea typeface="微软雅黑" panose="020B0503020204020204" pitchFamily="34" charset="-122"/>
              </a:rPr>
              <a:t>andas</a:t>
            </a:r>
            <a:r>
              <a:rPr lang="zh-CN" altLang="en-US" dirty="0">
                <a:latin typeface="微软雅黑" panose="020B0503020204020204" pitchFamily="34" charset="-122"/>
                <a:ea typeface="微软雅黑" panose="020B0503020204020204" pitchFamily="34" charset="-122"/>
              </a:rPr>
              <a:t>的索引对象负责管理轴标签和其他元数据（比如轴名称等</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dirty="0">
                <a:latin typeface="微软雅黑" panose="020B0503020204020204" pitchFamily="34" charset="-122"/>
                <a:ea typeface="微软雅黑" panose="020B0503020204020204" pitchFamily="34" charset="-122"/>
              </a:rPr>
              <a:t>构建</a:t>
            </a:r>
            <a:r>
              <a:rPr lang="en-US" altLang="zh-CN" dirty="0" err="1">
                <a:latin typeface="微软雅黑" panose="020B0503020204020204" pitchFamily="34" charset="-122"/>
                <a:ea typeface="微软雅黑" panose="020B0503020204020204" pitchFamily="34" charset="-122"/>
              </a:rPr>
              <a:t>DataFrame</a:t>
            </a:r>
            <a:r>
              <a:rPr lang="zh-CN" altLang="en-US" dirty="0">
                <a:latin typeface="微软雅黑" panose="020B0503020204020204" pitchFamily="34" charset="-122"/>
                <a:ea typeface="微软雅黑" panose="020B0503020204020204" pitchFamily="34" charset="-122"/>
              </a:rPr>
              <a:t>时，所用到的任何数组或其他序列的标签都会被转换成</a:t>
            </a:r>
            <a:r>
              <a:rPr lang="zh-CN" altLang="en-US" dirty="0" smtClean="0">
                <a:latin typeface="微软雅黑" panose="020B0503020204020204" pitchFamily="34" charset="-122"/>
                <a:ea typeface="微软雅黑" panose="020B0503020204020204" pitchFamily="34" charset="-122"/>
              </a:rPr>
              <a:t>一</a:t>
            </a:r>
            <a:r>
              <a:rPr lang="zh-CN" altLang="en-US" dirty="0">
                <a:latin typeface="微软雅黑" panose="020B0503020204020204" pitchFamily="34" charset="-122"/>
                <a:ea typeface="微软雅黑" panose="020B0503020204020204" pitchFamily="34" charset="-122"/>
              </a:rPr>
              <a:t>个</a:t>
            </a:r>
            <a:r>
              <a:rPr lang="en-US" altLang="zh-CN" dirty="0" smtClean="0">
                <a:latin typeface="微软雅黑" panose="020B0503020204020204" pitchFamily="34" charset="-122"/>
                <a:ea typeface="微软雅黑" panose="020B0503020204020204" pitchFamily="34" charset="-122"/>
              </a:rPr>
              <a:t>Index</a:t>
            </a:r>
          </a:p>
          <a:p>
            <a:pPr marL="285750" indent="-285750">
              <a:lnSpc>
                <a:spcPct val="150000"/>
              </a:lnSpc>
              <a:buFont typeface="Wingdings" panose="05000000000000000000" charset="0"/>
              <a:buChar char="u"/>
              <a:defRPr/>
            </a:pPr>
            <a:r>
              <a:rPr lang="en-US" altLang="zh-CN" dirty="0">
                <a:latin typeface="微软雅黑" panose="020B0503020204020204" pitchFamily="34" charset="-122"/>
                <a:ea typeface="微软雅黑" panose="020B0503020204020204" pitchFamily="34" charset="-122"/>
              </a:rPr>
              <a:t>I</a:t>
            </a:r>
            <a:r>
              <a:rPr lang="en-US" altLang="zh-CN" dirty="0" smtClean="0">
                <a:latin typeface="微软雅黑" panose="020B0503020204020204" pitchFamily="34" charset="-122"/>
                <a:ea typeface="微软雅黑" panose="020B0503020204020204" pitchFamily="34" charset="-122"/>
              </a:rPr>
              <a:t>ndex</a:t>
            </a:r>
            <a:r>
              <a:rPr lang="zh-CN" altLang="en-US" dirty="0">
                <a:latin typeface="微软雅黑" panose="020B0503020204020204" pitchFamily="34" charset="-122"/>
                <a:ea typeface="微软雅黑" panose="020B0503020204020204" pitchFamily="34" charset="-122"/>
              </a:rPr>
              <a:t>对象是不可修改的，因此用户不能对其进行修改</a:t>
            </a:r>
            <a:endParaRPr lang="en-US" altLang="zh-CN" dirty="0" smtClean="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2218881" y="3417983"/>
            <a:ext cx="6810819" cy="202774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obj = pd.Series(range(3), index=['a', 'b', 'c'])</a:t>
            </a:r>
          </a:p>
          <a:p>
            <a:pPr eaLnBrk="0" fontAlgn="ctr" hangingPunct="0">
              <a:spcBef>
                <a:spcPct val="0"/>
              </a:spcBef>
              <a:spcAft>
                <a:spcPct val="0"/>
              </a:spcAft>
            </a:pPr>
            <a:r>
              <a:rPr lang="en-US" altLang="zh-CN" sz="2000" noProof="1">
                <a:solidFill>
                  <a:srgbClr val="C678DD"/>
                </a:solidFill>
                <a:latin typeface="Arial Unicode MS"/>
                <a:ea typeface="Menlo"/>
              </a:rPr>
              <a:t>&gt;&gt;&gt; index = obj.index</a:t>
            </a:r>
          </a:p>
          <a:p>
            <a:pPr eaLnBrk="0" fontAlgn="ctr" hangingPunct="0">
              <a:spcBef>
                <a:spcPct val="0"/>
              </a:spcBef>
              <a:spcAft>
                <a:spcPct val="0"/>
              </a:spcAft>
            </a:pPr>
            <a:r>
              <a:rPr lang="en-US" altLang="zh-CN" sz="2000" noProof="1">
                <a:solidFill>
                  <a:srgbClr val="C678DD"/>
                </a:solidFill>
                <a:latin typeface="Arial Unicode MS"/>
                <a:ea typeface="Menlo"/>
              </a:rPr>
              <a:t>&gt;&gt;&gt; index</a:t>
            </a:r>
          </a:p>
          <a:p>
            <a:pPr eaLnBrk="0" fontAlgn="ctr" hangingPunct="0">
              <a:spcBef>
                <a:spcPct val="0"/>
              </a:spcBef>
              <a:spcAft>
                <a:spcPct val="0"/>
              </a:spcAft>
            </a:pPr>
            <a:r>
              <a:rPr lang="en-US" altLang="zh-CN" sz="2000" noProof="1">
                <a:solidFill>
                  <a:srgbClr val="C678DD"/>
                </a:solidFill>
                <a:latin typeface="Arial Unicode MS"/>
                <a:ea typeface="Menlo"/>
              </a:rPr>
              <a:t>Index(['a', 'b', 'c'], dtype='object')</a:t>
            </a:r>
          </a:p>
          <a:p>
            <a:pPr eaLnBrk="0" fontAlgn="ctr" hangingPunct="0">
              <a:spcBef>
                <a:spcPct val="0"/>
              </a:spcBef>
              <a:spcAft>
                <a:spcPct val="0"/>
              </a:spcAft>
            </a:pPr>
            <a:r>
              <a:rPr lang="en-US" altLang="zh-CN" sz="2000" noProof="1">
                <a:solidFill>
                  <a:srgbClr val="C678DD"/>
                </a:solidFill>
                <a:latin typeface="Arial Unicode MS"/>
                <a:ea typeface="Menlo"/>
              </a:rPr>
              <a:t>&gt;&gt;&gt; index[1:]</a:t>
            </a:r>
          </a:p>
          <a:p>
            <a:pPr eaLnBrk="0" fontAlgn="ctr" hangingPunct="0">
              <a:spcBef>
                <a:spcPct val="0"/>
              </a:spcBef>
              <a:spcAft>
                <a:spcPct val="0"/>
              </a:spcAft>
            </a:pPr>
            <a:r>
              <a:rPr lang="en-US" altLang="zh-CN" sz="2000" noProof="1">
                <a:solidFill>
                  <a:srgbClr val="C678DD"/>
                </a:solidFill>
                <a:latin typeface="Arial Unicode MS"/>
                <a:ea typeface="Menlo"/>
              </a:rPr>
              <a:t>Index(['b', 'c'], dtype='object')</a:t>
            </a:r>
          </a:p>
        </p:txBody>
      </p:sp>
    </p:spTree>
    <p:extLst>
      <p:ext uri="{BB962C8B-B14F-4D97-AF65-F5344CB8AC3E}">
        <p14:creationId xmlns:p14="http://schemas.microsoft.com/office/powerpoint/2010/main" val="39075750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pandas</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zh-CN" altLang="en-US" sz="2800" b="1" dirty="0">
                <a:solidFill>
                  <a:srgbClr val="CC0099"/>
                </a:solidFill>
                <a:latin typeface="微软雅黑" panose="020B0503020204020204" pitchFamily="34" charset="-122"/>
                <a:ea typeface="微软雅黑" panose="020B0503020204020204" pitchFamily="34" charset="-122"/>
              </a:rPr>
              <a:t>索引对象</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958352"/>
            <a:ext cx="2829808" cy="3269613"/>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p</a:t>
            </a:r>
            <a:r>
              <a:rPr lang="en-US" altLang="zh-CN" sz="2000" dirty="0" smtClean="0">
                <a:latin typeface="微软雅黑" panose="020B0503020204020204" pitchFamily="34" charset="-122"/>
                <a:ea typeface="微软雅黑" panose="020B0503020204020204" pitchFamily="34" charset="-122"/>
              </a:rPr>
              <a:t>andas</a:t>
            </a:r>
            <a:r>
              <a:rPr lang="zh-CN" altLang="en-US" sz="2000" dirty="0">
                <a:latin typeface="微软雅黑" panose="020B0503020204020204" pitchFamily="34" charset="-122"/>
                <a:ea typeface="微软雅黑" panose="020B0503020204020204" pitchFamily="34" charset="-122"/>
              </a:rPr>
              <a:t>的每个索引都有一些方法和属性，它们可用于设置逻辑并回答有关该索引包含的数据的常见问题</a:t>
            </a:r>
            <a:r>
              <a:rPr lang="zh-CN" altLang="en-US" sz="2000" dirty="0" smtClean="0">
                <a:latin typeface="微软雅黑" panose="020B0503020204020204" pitchFamily="34" charset="-122"/>
                <a:ea typeface="微软雅黑" panose="020B0503020204020204" pitchFamily="34" charset="-122"/>
              </a:rPr>
              <a:t>。右表</a:t>
            </a:r>
            <a:r>
              <a:rPr lang="zh-CN" altLang="en-US" sz="2000" dirty="0">
                <a:latin typeface="微软雅黑" panose="020B0503020204020204" pitchFamily="34" charset="-122"/>
                <a:ea typeface="微软雅黑" panose="020B0503020204020204" pitchFamily="34" charset="-122"/>
              </a:rPr>
              <a:t>中列出</a:t>
            </a:r>
            <a:r>
              <a:rPr lang="zh-CN" altLang="en-US" sz="2000" dirty="0" smtClean="0">
                <a:latin typeface="微软雅黑" panose="020B0503020204020204" pitchFamily="34" charset="-122"/>
                <a:ea typeface="微软雅黑" panose="020B0503020204020204" pitchFamily="34" charset="-122"/>
              </a:rPr>
              <a:t>了</a:t>
            </a:r>
            <a:r>
              <a:rPr lang="en-US" altLang="zh-CN" sz="2000" dirty="0">
                <a:latin typeface="微软雅黑" panose="020B0503020204020204" pitchFamily="34" charset="-122"/>
                <a:ea typeface="微软雅黑" panose="020B0503020204020204" pitchFamily="34" charset="-122"/>
              </a:rPr>
              <a:t>I</a:t>
            </a:r>
            <a:r>
              <a:rPr lang="en-US" altLang="zh-CN" sz="2000" dirty="0" smtClean="0">
                <a:latin typeface="微软雅黑" panose="020B0503020204020204" pitchFamily="34" charset="-122"/>
                <a:ea typeface="微软雅黑" panose="020B0503020204020204" pitchFamily="34" charset="-122"/>
              </a:rPr>
              <a:t>ndex</a:t>
            </a:r>
            <a:r>
              <a:rPr lang="zh-CN" altLang="en-US" sz="2000" dirty="0">
                <a:latin typeface="微软雅黑" panose="020B0503020204020204" pitchFamily="34" charset="-122"/>
                <a:ea typeface="微软雅黑" panose="020B0503020204020204" pitchFamily="34" charset="-122"/>
              </a:rPr>
              <a:t>的方法和</a:t>
            </a:r>
            <a:r>
              <a:rPr lang="zh-CN" altLang="en-US" sz="2000" dirty="0" smtClean="0">
                <a:latin typeface="微软雅黑" panose="020B0503020204020204" pitchFamily="34" charset="-122"/>
                <a:ea typeface="微软雅黑" panose="020B0503020204020204" pitchFamily="34" charset="-122"/>
              </a:rPr>
              <a:t>属性</a:t>
            </a:r>
            <a:r>
              <a:rPr lang="zh-CN" altLang="en-US" sz="2000" dirty="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152363701"/>
              </p:ext>
            </p:extLst>
          </p:nvPr>
        </p:nvGraphicFramePr>
        <p:xfrm>
          <a:off x="3910012" y="1370275"/>
          <a:ext cx="8128000" cy="4445000"/>
        </p:xfrm>
        <a:graphic>
          <a:graphicData uri="http://schemas.openxmlformats.org/drawingml/2006/table">
            <a:tbl>
              <a:tblPr firstRow="1" bandRow="1">
                <a:tableStyleId>{5C22544A-7EE6-4342-B048-85BDC9FD1C3A}</a:tableStyleId>
              </a:tblPr>
              <a:tblGrid>
                <a:gridCol w="1676401">
                  <a:extLst>
                    <a:ext uri="{9D8B030D-6E8A-4147-A177-3AD203B41FA5}">
                      <a16:colId xmlns:a16="http://schemas.microsoft.com/office/drawing/2014/main" xmlns="" val="3654050517"/>
                    </a:ext>
                  </a:extLst>
                </a:gridCol>
                <a:gridCol w="6451599">
                  <a:extLst>
                    <a:ext uri="{9D8B030D-6E8A-4147-A177-3AD203B41FA5}">
                      <a16:colId xmlns:a16="http://schemas.microsoft.com/office/drawing/2014/main" xmlns="" val="3246289505"/>
                    </a:ext>
                  </a:extLst>
                </a:gridCol>
              </a:tblGrid>
              <a:tr h="323557">
                <a:tc>
                  <a:txBody>
                    <a:bodyPr/>
                    <a:lstStyle/>
                    <a:p>
                      <a:pPr algn="ctr"/>
                      <a:r>
                        <a:rPr lang="zh-CN" altLang="en-US" dirty="0" smtClean="0"/>
                        <a:t>方法</a:t>
                      </a:r>
                      <a:endParaRPr lang="zh-CN" altLang="en-US" dirty="0"/>
                    </a:p>
                  </a:txBody>
                  <a:tcPr/>
                </a:tc>
                <a:tc>
                  <a:txBody>
                    <a:bodyPr/>
                    <a:lstStyle/>
                    <a:p>
                      <a:pPr algn="ctr"/>
                      <a:r>
                        <a:rPr lang="zh-CN" altLang="en-US" dirty="0" smtClean="0"/>
                        <a:t>说明</a:t>
                      </a:r>
                      <a:endParaRPr lang="zh-CN" altLang="en-US" dirty="0"/>
                    </a:p>
                  </a:txBody>
                  <a:tcPr/>
                </a:tc>
                <a:extLst>
                  <a:ext uri="{0D108BD9-81ED-4DB2-BD59-A6C34878D82A}">
                    <a16:rowId xmlns:a16="http://schemas.microsoft.com/office/drawing/2014/main" xmlns="" val="1463458619"/>
                  </a:ext>
                </a:extLst>
              </a:tr>
              <a:tr h="370840">
                <a:tc>
                  <a:txBody>
                    <a:bodyPr/>
                    <a:lstStyle/>
                    <a:p>
                      <a:pPr algn="ctr"/>
                      <a:r>
                        <a:rPr lang="en-US" altLang="zh-CN" dirty="0" smtClean="0"/>
                        <a:t>append</a:t>
                      </a:r>
                      <a:endParaRPr lang="zh-CN" altLang="en-US" dirty="0"/>
                    </a:p>
                  </a:txBody>
                  <a:tcPr/>
                </a:tc>
                <a:tc>
                  <a:txBody>
                    <a:bodyPr/>
                    <a:lstStyle/>
                    <a:p>
                      <a:r>
                        <a:rPr lang="zh-CN" altLang="en-US" dirty="0" smtClean="0"/>
                        <a:t>连接另一个</a:t>
                      </a:r>
                      <a:r>
                        <a:rPr lang="en-US" altLang="zh-CN" dirty="0" smtClean="0"/>
                        <a:t>Index</a:t>
                      </a:r>
                      <a:r>
                        <a:rPr lang="zh-CN" altLang="en-US" dirty="0" smtClean="0"/>
                        <a:t>对象，产生一个新的</a:t>
                      </a:r>
                      <a:r>
                        <a:rPr lang="en-US" altLang="zh-CN" dirty="0" smtClean="0"/>
                        <a:t>Index</a:t>
                      </a:r>
                      <a:endParaRPr lang="zh-CN" altLang="en-US" dirty="0"/>
                    </a:p>
                  </a:txBody>
                  <a:tcPr/>
                </a:tc>
                <a:extLst>
                  <a:ext uri="{0D108BD9-81ED-4DB2-BD59-A6C34878D82A}">
                    <a16:rowId xmlns:a16="http://schemas.microsoft.com/office/drawing/2014/main" xmlns="" val="255697931"/>
                  </a:ext>
                </a:extLst>
              </a:tr>
              <a:tr h="370840">
                <a:tc>
                  <a:txBody>
                    <a:bodyPr/>
                    <a:lstStyle/>
                    <a:p>
                      <a:pPr algn="ctr"/>
                      <a:r>
                        <a:rPr lang="en-US" altLang="zh-CN" dirty="0" smtClean="0"/>
                        <a:t>diff</a:t>
                      </a:r>
                      <a:endParaRPr lang="zh-CN" altLang="en-US" dirty="0"/>
                    </a:p>
                  </a:txBody>
                  <a:tcPr/>
                </a:tc>
                <a:tc>
                  <a:txBody>
                    <a:bodyPr/>
                    <a:lstStyle/>
                    <a:p>
                      <a:r>
                        <a:rPr lang="zh-CN" altLang="en-US" dirty="0" smtClean="0"/>
                        <a:t>计算差集，并得到一个</a:t>
                      </a:r>
                      <a:r>
                        <a:rPr lang="en-US" altLang="zh-CN" dirty="0" smtClean="0"/>
                        <a:t>Index</a:t>
                      </a:r>
                      <a:endParaRPr lang="zh-CN" altLang="en-US" dirty="0"/>
                    </a:p>
                  </a:txBody>
                  <a:tcPr/>
                </a:tc>
                <a:extLst>
                  <a:ext uri="{0D108BD9-81ED-4DB2-BD59-A6C34878D82A}">
                    <a16:rowId xmlns:a16="http://schemas.microsoft.com/office/drawing/2014/main" xmlns="" val="538308672"/>
                  </a:ext>
                </a:extLst>
              </a:tr>
              <a:tr h="370840">
                <a:tc>
                  <a:txBody>
                    <a:bodyPr/>
                    <a:lstStyle/>
                    <a:p>
                      <a:pPr algn="ctr"/>
                      <a:r>
                        <a:rPr lang="en-US" altLang="zh-CN" dirty="0" smtClean="0"/>
                        <a:t>intersection</a:t>
                      </a:r>
                      <a:endParaRPr lang="zh-CN" altLang="en-US" dirty="0"/>
                    </a:p>
                  </a:txBody>
                  <a:tcPr/>
                </a:tc>
                <a:tc>
                  <a:txBody>
                    <a:bodyPr/>
                    <a:lstStyle/>
                    <a:p>
                      <a:r>
                        <a:rPr lang="zh-CN" altLang="en-US" dirty="0" smtClean="0"/>
                        <a:t>计算交集</a:t>
                      </a:r>
                      <a:endParaRPr lang="zh-CN" altLang="en-US" dirty="0"/>
                    </a:p>
                  </a:txBody>
                  <a:tcPr/>
                </a:tc>
                <a:extLst>
                  <a:ext uri="{0D108BD9-81ED-4DB2-BD59-A6C34878D82A}">
                    <a16:rowId xmlns:a16="http://schemas.microsoft.com/office/drawing/2014/main" xmlns="" val="3285099712"/>
                  </a:ext>
                </a:extLst>
              </a:tr>
              <a:tr h="370840">
                <a:tc>
                  <a:txBody>
                    <a:bodyPr/>
                    <a:lstStyle/>
                    <a:p>
                      <a:pPr algn="ctr"/>
                      <a:r>
                        <a:rPr lang="en-US" altLang="zh-CN" dirty="0" smtClean="0"/>
                        <a:t>union</a:t>
                      </a:r>
                      <a:endParaRPr lang="zh-CN" altLang="en-US" dirty="0"/>
                    </a:p>
                  </a:txBody>
                  <a:tcPr/>
                </a:tc>
                <a:tc>
                  <a:txBody>
                    <a:bodyPr/>
                    <a:lstStyle/>
                    <a:p>
                      <a:r>
                        <a:rPr lang="zh-CN" altLang="en-US" dirty="0" smtClean="0"/>
                        <a:t>计算并集</a:t>
                      </a:r>
                      <a:endParaRPr lang="zh-CN" altLang="en-US" dirty="0"/>
                    </a:p>
                  </a:txBody>
                  <a:tcPr/>
                </a:tc>
                <a:extLst>
                  <a:ext uri="{0D108BD9-81ED-4DB2-BD59-A6C34878D82A}">
                    <a16:rowId xmlns:a16="http://schemas.microsoft.com/office/drawing/2014/main" xmlns="" val="2930487486"/>
                  </a:ext>
                </a:extLst>
              </a:tr>
              <a:tr h="370840">
                <a:tc>
                  <a:txBody>
                    <a:bodyPr/>
                    <a:lstStyle/>
                    <a:p>
                      <a:pPr algn="ctr"/>
                      <a:r>
                        <a:rPr lang="en-US" altLang="zh-CN" dirty="0" err="1" smtClean="0"/>
                        <a:t>isin</a:t>
                      </a:r>
                      <a:endParaRPr lang="zh-CN" altLang="en-US" dirty="0"/>
                    </a:p>
                  </a:txBody>
                  <a:tcPr/>
                </a:tc>
                <a:tc>
                  <a:txBody>
                    <a:bodyPr/>
                    <a:lstStyle/>
                    <a:p>
                      <a:r>
                        <a:rPr lang="zh-CN" altLang="en-US" dirty="0" smtClean="0"/>
                        <a:t>计算一个指示各值是否都包含在参数集合中的布尔型数组</a:t>
                      </a:r>
                      <a:endParaRPr lang="zh-CN" altLang="en-US" dirty="0"/>
                    </a:p>
                  </a:txBody>
                  <a:tcPr/>
                </a:tc>
                <a:extLst>
                  <a:ext uri="{0D108BD9-81ED-4DB2-BD59-A6C34878D82A}">
                    <a16:rowId xmlns:a16="http://schemas.microsoft.com/office/drawing/2014/main" xmlns="" val="1898265498"/>
                  </a:ext>
                </a:extLst>
              </a:tr>
              <a:tr h="370840">
                <a:tc>
                  <a:txBody>
                    <a:bodyPr/>
                    <a:lstStyle/>
                    <a:p>
                      <a:pPr algn="ctr"/>
                      <a:r>
                        <a:rPr lang="en-US" altLang="zh-CN" dirty="0" smtClean="0"/>
                        <a:t>delete</a:t>
                      </a:r>
                      <a:endParaRPr lang="zh-CN" altLang="en-US" dirty="0"/>
                    </a:p>
                  </a:txBody>
                  <a:tcPr/>
                </a:tc>
                <a:tc>
                  <a:txBody>
                    <a:bodyPr/>
                    <a:lstStyle/>
                    <a:p>
                      <a:r>
                        <a:rPr lang="zh-CN" altLang="en-US" dirty="0" smtClean="0"/>
                        <a:t>删除索引处的元素，并得到新的</a:t>
                      </a:r>
                      <a:r>
                        <a:rPr lang="en-US" altLang="zh-CN" dirty="0" smtClean="0"/>
                        <a:t>Index</a:t>
                      </a:r>
                      <a:endParaRPr lang="zh-CN" altLang="en-US" dirty="0"/>
                    </a:p>
                  </a:txBody>
                  <a:tcPr/>
                </a:tc>
                <a:extLst>
                  <a:ext uri="{0D108BD9-81ED-4DB2-BD59-A6C34878D82A}">
                    <a16:rowId xmlns:a16="http://schemas.microsoft.com/office/drawing/2014/main" xmlns="" val="3118254042"/>
                  </a:ext>
                </a:extLst>
              </a:tr>
              <a:tr h="370840">
                <a:tc>
                  <a:txBody>
                    <a:bodyPr/>
                    <a:lstStyle/>
                    <a:p>
                      <a:pPr algn="ctr"/>
                      <a:r>
                        <a:rPr lang="en-US" altLang="zh-CN" dirty="0" smtClean="0"/>
                        <a:t>drop</a:t>
                      </a:r>
                      <a:endParaRPr lang="zh-CN" altLang="en-US" dirty="0"/>
                    </a:p>
                  </a:txBody>
                  <a:tcPr/>
                </a:tc>
                <a:tc>
                  <a:txBody>
                    <a:bodyPr/>
                    <a:lstStyle/>
                    <a:p>
                      <a:r>
                        <a:rPr lang="zh-CN" altLang="en-US" dirty="0" smtClean="0"/>
                        <a:t>删除传入的值，并得到新的</a:t>
                      </a:r>
                      <a:r>
                        <a:rPr lang="en-US" altLang="zh-CN" dirty="0" smtClean="0"/>
                        <a:t>Index</a:t>
                      </a:r>
                      <a:endParaRPr lang="zh-CN" altLang="en-US" dirty="0"/>
                    </a:p>
                  </a:txBody>
                  <a:tcPr/>
                </a:tc>
                <a:extLst>
                  <a:ext uri="{0D108BD9-81ED-4DB2-BD59-A6C34878D82A}">
                    <a16:rowId xmlns:a16="http://schemas.microsoft.com/office/drawing/2014/main" xmlns="" val="715211165"/>
                  </a:ext>
                </a:extLst>
              </a:tr>
              <a:tr h="370840">
                <a:tc>
                  <a:txBody>
                    <a:bodyPr/>
                    <a:lstStyle/>
                    <a:p>
                      <a:pPr algn="ctr"/>
                      <a:r>
                        <a:rPr lang="en-US" altLang="zh-CN" dirty="0" smtClean="0"/>
                        <a:t>insert</a:t>
                      </a:r>
                      <a:endParaRPr lang="zh-CN" altLang="en-US" dirty="0"/>
                    </a:p>
                  </a:txBody>
                  <a:tcPr/>
                </a:tc>
                <a:tc>
                  <a:txBody>
                    <a:bodyPr/>
                    <a:lstStyle/>
                    <a:p>
                      <a:r>
                        <a:rPr lang="zh-CN" altLang="en-US" dirty="0" smtClean="0"/>
                        <a:t>将元素插入到索引处，并得到新的</a:t>
                      </a:r>
                      <a:r>
                        <a:rPr lang="en-US" altLang="zh-CN" dirty="0" smtClean="0"/>
                        <a:t>Index</a:t>
                      </a:r>
                      <a:endParaRPr lang="zh-CN" altLang="en-US" dirty="0"/>
                    </a:p>
                  </a:txBody>
                  <a:tcPr/>
                </a:tc>
                <a:extLst>
                  <a:ext uri="{0D108BD9-81ED-4DB2-BD59-A6C34878D82A}">
                    <a16:rowId xmlns:a16="http://schemas.microsoft.com/office/drawing/2014/main" xmlns="" val="3149191514"/>
                  </a:ext>
                </a:extLst>
              </a:tr>
              <a:tr h="370840">
                <a:tc>
                  <a:txBody>
                    <a:bodyPr/>
                    <a:lstStyle/>
                    <a:p>
                      <a:pPr algn="ctr"/>
                      <a:r>
                        <a:rPr lang="en-US" altLang="zh-CN" dirty="0" err="1" smtClean="0"/>
                        <a:t>is_monotonic</a:t>
                      </a:r>
                      <a:endParaRPr lang="zh-CN" altLang="en-US" dirty="0"/>
                    </a:p>
                  </a:txBody>
                  <a:tcPr/>
                </a:tc>
                <a:tc>
                  <a:txBody>
                    <a:bodyPr/>
                    <a:lstStyle/>
                    <a:p>
                      <a:r>
                        <a:rPr lang="zh-CN" altLang="en-US" dirty="0" smtClean="0"/>
                        <a:t>当各元素均大于等于前一个元素时，返回</a:t>
                      </a:r>
                      <a:r>
                        <a:rPr lang="en-US" altLang="zh-CN" dirty="0" smtClean="0"/>
                        <a:t>True</a:t>
                      </a:r>
                      <a:endParaRPr lang="zh-CN" altLang="en-US" dirty="0"/>
                    </a:p>
                  </a:txBody>
                  <a:tcPr/>
                </a:tc>
                <a:extLst>
                  <a:ext uri="{0D108BD9-81ED-4DB2-BD59-A6C34878D82A}">
                    <a16:rowId xmlns:a16="http://schemas.microsoft.com/office/drawing/2014/main" xmlns="" val="1072410892"/>
                  </a:ext>
                </a:extLst>
              </a:tr>
              <a:tr h="370840">
                <a:tc>
                  <a:txBody>
                    <a:bodyPr/>
                    <a:lstStyle/>
                    <a:p>
                      <a:pPr algn="ctr"/>
                      <a:r>
                        <a:rPr lang="en-US" altLang="zh-CN" dirty="0" err="1" smtClean="0"/>
                        <a:t>is_unique</a:t>
                      </a:r>
                      <a:endParaRPr lang="zh-CN" altLang="en-US" dirty="0"/>
                    </a:p>
                  </a:txBody>
                  <a:tcPr/>
                </a:tc>
                <a:tc>
                  <a:txBody>
                    <a:bodyPr/>
                    <a:lstStyle/>
                    <a:p>
                      <a:r>
                        <a:rPr lang="zh-CN" altLang="en-US" dirty="0" smtClean="0"/>
                        <a:t>当</a:t>
                      </a:r>
                      <a:r>
                        <a:rPr lang="en-US" altLang="zh-CN" dirty="0" smtClean="0"/>
                        <a:t>Index</a:t>
                      </a:r>
                      <a:r>
                        <a:rPr lang="zh-CN" altLang="en-US" dirty="0" smtClean="0"/>
                        <a:t>没有重复值时，返回</a:t>
                      </a:r>
                      <a:r>
                        <a:rPr lang="en-US" altLang="zh-CN" dirty="0" smtClean="0"/>
                        <a:t>True</a:t>
                      </a:r>
                      <a:endParaRPr lang="zh-CN" altLang="en-US" dirty="0"/>
                    </a:p>
                  </a:txBody>
                  <a:tcPr/>
                </a:tc>
                <a:extLst>
                  <a:ext uri="{0D108BD9-81ED-4DB2-BD59-A6C34878D82A}">
                    <a16:rowId xmlns:a16="http://schemas.microsoft.com/office/drawing/2014/main" xmlns="" val="2884616781"/>
                  </a:ext>
                </a:extLst>
              </a:tr>
              <a:tr h="370840">
                <a:tc>
                  <a:txBody>
                    <a:bodyPr/>
                    <a:lstStyle/>
                    <a:p>
                      <a:pPr algn="ctr"/>
                      <a:r>
                        <a:rPr lang="en-US" altLang="zh-CN" dirty="0" smtClean="0"/>
                        <a:t>unique</a:t>
                      </a:r>
                      <a:endParaRPr lang="zh-CN" altLang="en-US" dirty="0"/>
                    </a:p>
                  </a:txBody>
                  <a:tcPr/>
                </a:tc>
                <a:tc>
                  <a:txBody>
                    <a:bodyPr/>
                    <a:lstStyle/>
                    <a:p>
                      <a:r>
                        <a:rPr lang="zh-CN" altLang="en-US" dirty="0" smtClean="0"/>
                        <a:t>计算</a:t>
                      </a:r>
                      <a:r>
                        <a:rPr lang="en-US" altLang="zh-CN" dirty="0" smtClean="0"/>
                        <a:t>Index</a:t>
                      </a:r>
                      <a:r>
                        <a:rPr lang="zh-CN" altLang="en-US" dirty="0" smtClean="0"/>
                        <a:t>中唯一值的数组</a:t>
                      </a:r>
                      <a:endParaRPr lang="zh-CN" altLang="en-US" dirty="0"/>
                    </a:p>
                  </a:txBody>
                  <a:tcPr/>
                </a:tc>
                <a:extLst>
                  <a:ext uri="{0D108BD9-81ED-4DB2-BD59-A6C34878D82A}">
                    <a16:rowId xmlns:a16="http://schemas.microsoft.com/office/drawing/2014/main" xmlns="" val="2617353753"/>
                  </a:ext>
                </a:extLst>
              </a:tr>
            </a:tbl>
          </a:graphicData>
        </a:graphic>
      </p:graphicFrame>
    </p:spTree>
    <p:extLst>
      <p:ext uri="{BB962C8B-B14F-4D97-AF65-F5344CB8AC3E}">
        <p14:creationId xmlns:p14="http://schemas.microsoft.com/office/powerpoint/2010/main" val="1956788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336030"/>
            <a:ext cx="4224347"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为什么选择</a:t>
            </a:r>
            <a:r>
              <a:rPr lang="en-US" altLang="zh-CN" sz="3600" b="1" dirty="0" smtClean="0">
                <a:latin typeface="微软雅黑" panose="020B0503020204020204" pitchFamily="34" charset="-122"/>
                <a:ea typeface="微软雅黑" panose="020B0503020204020204" pitchFamily="34" charset="-122"/>
              </a:rPr>
              <a:t>Python</a:t>
            </a:r>
            <a:endParaRPr lang="zh-CN" altLang="en-US" sz="3600" b="1" dirty="0">
              <a:latin typeface="微软雅黑" panose="020B0503020204020204" pitchFamily="34" charset="-122"/>
              <a:ea typeface="微软雅黑" panose="020B0503020204020204" pitchFamily="34" charset="-122"/>
            </a:endParaRPr>
          </a:p>
        </p:txBody>
      </p:sp>
      <p:sp>
        <p:nvSpPr>
          <p:cNvPr id="9" name="矩形 8"/>
          <p:cNvSpPr/>
          <p:nvPr/>
        </p:nvSpPr>
        <p:spPr>
          <a:xfrm>
            <a:off x="643454" y="1289671"/>
            <a:ext cx="11099931" cy="1135054"/>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400" dirty="0" smtClean="0">
                <a:solidFill>
                  <a:srgbClr val="CC0099"/>
                </a:solidFill>
                <a:latin typeface="微软雅黑" panose="020B0503020204020204" pitchFamily="34" charset="-122"/>
                <a:ea typeface="微软雅黑" panose="020B0503020204020204" pitchFamily="34" charset="-122"/>
              </a:rPr>
              <a:t>Stack Overflow 2017</a:t>
            </a:r>
            <a:r>
              <a:rPr lang="zh-CN" altLang="en-US" sz="2400" dirty="0" smtClean="0">
                <a:solidFill>
                  <a:srgbClr val="CC0099"/>
                </a:solidFill>
                <a:latin typeface="微软雅黑" panose="020B0503020204020204" pitchFamily="34" charset="-122"/>
                <a:ea typeface="微软雅黑" panose="020B0503020204020204" pitchFamily="34" charset="-122"/>
              </a:rPr>
              <a:t>年</a:t>
            </a:r>
            <a:r>
              <a:rPr lang="zh-CN" altLang="en-US" sz="2400" dirty="0" smtClean="0">
                <a:latin typeface="微软雅黑" panose="020B0503020204020204" pitchFamily="34" charset="-122"/>
                <a:ea typeface="微软雅黑" panose="020B0503020204020204" pitchFamily="34" charset="-122"/>
              </a:rPr>
              <a:t>开发者调查报告显示，</a:t>
            </a:r>
            <a:r>
              <a:rPr lang="en-US" altLang="zh-CN" sz="2400" dirty="0" smtClean="0">
                <a:solidFill>
                  <a:srgbClr val="FF0000"/>
                </a:solidFill>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作为</a:t>
            </a:r>
            <a:r>
              <a:rPr lang="zh-CN" altLang="en-US" sz="2400" dirty="0" smtClean="0">
                <a:latin typeface="微软雅黑" panose="020B0503020204020204" pitchFamily="34" charset="-122"/>
                <a:ea typeface="微软雅黑" panose="020B0503020204020204" pitchFamily="34" charset="-122"/>
              </a:rPr>
              <a:t>主流编程语言之一，发展势头已无可阻挡。</a:t>
            </a:r>
            <a:endParaRPr lang="zh-CN" altLang="en-US" sz="24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372298" y="3072347"/>
            <a:ext cx="5380952" cy="3428571"/>
          </a:xfrm>
          <a:prstGeom prst="rect">
            <a:avLst/>
          </a:prstGeom>
        </p:spPr>
      </p:pic>
      <p:pic>
        <p:nvPicPr>
          <p:cNvPr id="7" name="图片 6"/>
          <p:cNvPicPr>
            <a:picLocks noChangeAspect="1"/>
          </p:cNvPicPr>
          <p:nvPr/>
        </p:nvPicPr>
        <p:blipFill>
          <a:blip r:embed="rId3"/>
          <a:stretch>
            <a:fillRect/>
          </a:stretch>
        </p:blipFill>
        <p:spPr>
          <a:xfrm>
            <a:off x="581369" y="3091394"/>
            <a:ext cx="5514286" cy="3409524"/>
          </a:xfrm>
          <a:prstGeom prst="rect">
            <a:avLst/>
          </a:prstGeom>
        </p:spPr>
      </p:pic>
      <p:sp>
        <p:nvSpPr>
          <p:cNvPr id="15" name="圆角矩形 14"/>
          <p:cNvSpPr/>
          <p:nvPr/>
        </p:nvSpPr>
        <p:spPr>
          <a:xfrm>
            <a:off x="2078041" y="2499934"/>
            <a:ext cx="2636834" cy="497204"/>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2149478" y="2564510"/>
            <a:ext cx="2551109" cy="369332"/>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哪种编程语言</a:t>
            </a:r>
            <a:r>
              <a:rPr lang="zh-CN" altLang="en-US" dirty="0" smtClean="0">
                <a:solidFill>
                  <a:srgbClr val="FF0000"/>
                </a:solidFill>
                <a:latin typeface="微软雅黑" panose="020B0503020204020204" pitchFamily="34" charset="-122"/>
                <a:ea typeface="微软雅黑" panose="020B0503020204020204" pitchFamily="34" charset="-122"/>
              </a:rPr>
              <a:t>最流行</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7" name="圆角矩形 16"/>
          <p:cNvSpPr/>
          <p:nvPr/>
        </p:nvSpPr>
        <p:spPr>
          <a:xfrm>
            <a:off x="7795777" y="2499934"/>
            <a:ext cx="2755754" cy="497204"/>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7838638" y="2564510"/>
            <a:ext cx="2551109" cy="369332"/>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你</a:t>
            </a:r>
            <a:r>
              <a:rPr lang="zh-CN" altLang="en-US" dirty="0" smtClean="0">
                <a:solidFill>
                  <a:srgbClr val="FF0000"/>
                </a:solidFill>
                <a:latin typeface="微软雅黑" panose="020B0503020204020204" pitchFamily="34" charset="-122"/>
                <a:ea typeface="微软雅黑" panose="020B0503020204020204" pitchFamily="34" charset="-122"/>
              </a:rPr>
              <a:t>最希望使用</a:t>
            </a:r>
            <a:r>
              <a:rPr lang="zh-CN" altLang="en-US" dirty="0" smtClean="0">
                <a:latin typeface="微软雅黑" panose="020B0503020204020204" pitchFamily="34" charset="-122"/>
                <a:ea typeface="微软雅黑" panose="020B0503020204020204" pitchFamily="34" charset="-122"/>
              </a:rPr>
              <a:t>哪种语言？</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34706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机器学习四剑客</a:t>
            </a:r>
            <a:endParaRPr lang="zh-CN" altLang="en-US" sz="3600" b="1" dirty="0">
              <a:latin typeface="微软雅黑" panose="020B0503020204020204" pitchFamily="34" charset="-122"/>
              <a:ea typeface="微软雅黑" panose="020B0503020204020204" pitchFamily="34" charset="-122"/>
            </a:endParaRPr>
          </a:p>
        </p:txBody>
      </p:sp>
      <p:sp>
        <p:nvSpPr>
          <p:cNvPr id="6" name="圆角矩形 5"/>
          <p:cNvSpPr/>
          <p:nvPr/>
        </p:nvSpPr>
        <p:spPr>
          <a:xfrm>
            <a:off x="3688862" y="1670814"/>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a:solidFill>
                  <a:schemeClr val="tx1"/>
                </a:solidFill>
                <a:latin typeface="微软雅黑" panose="020B0503020204020204" pitchFamily="34" charset="-122"/>
                <a:ea typeface="微软雅黑" panose="020B0503020204020204" pitchFamily="34" charset="-122"/>
              </a:rPr>
              <a:t>numpy</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7" name="圆角矩形 6"/>
          <p:cNvSpPr/>
          <p:nvPr/>
        </p:nvSpPr>
        <p:spPr>
          <a:xfrm>
            <a:off x="3688862" y="2709308"/>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pandas</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8" name="圆角矩形 7"/>
          <p:cNvSpPr/>
          <p:nvPr/>
        </p:nvSpPr>
        <p:spPr>
          <a:xfrm>
            <a:off x="3688862" y="3747802"/>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PIL</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9" name="圆角矩形 8"/>
          <p:cNvSpPr/>
          <p:nvPr/>
        </p:nvSpPr>
        <p:spPr>
          <a:xfrm>
            <a:off x="3688862" y="4786296"/>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smtClean="0">
                <a:solidFill>
                  <a:schemeClr val="tx1"/>
                </a:solidFill>
                <a:latin typeface="微软雅黑" panose="020B0503020204020204" pitchFamily="34" charset="-122"/>
                <a:ea typeface="微软雅黑" panose="020B0503020204020204" pitchFamily="34" charset="-122"/>
              </a:rPr>
              <a:t>Matplotlib</a:t>
            </a:r>
            <a:r>
              <a:rPr lang="zh-CN" altLang="en-US" sz="2800" dirty="0" smtClean="0">
                <a:solidFill>
                  <a:schemeClr val="tx1"/>
                </a:solidFill>
                <a:latin typeface="微软雅黑" panose="020B0503020204020204" pitchFamily="34" charset="-122"/>
                <a:ea typeface="微软雅黑" panose="020B0503020204020204" pitchFamily="34" charset="-122"/>
              </a:rPr>
              <a:t>库</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24926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PIL</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a:solidFill>
                  <a:schemeClr val="accent2">
                    <a:lumMod val="75000"/>
                  </a:schemeClr>
                </a:solidFill>
                <a:latin typeface="微软雅黑" panose="020B0503020204020204" pitchFamily="34" charset="-122"/>
                <a:ea typeface="微软雅黑" panose="020B0503020204020204" pitchFamily="34" charset="-122"/>
              </a:rPr>
              <a:t>PIL</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库介绍</a:t>
            </a:r>
          </a:p>
        </p:txBody>
      </p:sp>
      <p:sp>
        <p:nvSpPr>
          <p:cNvPr id="11" name="矩形 10"/>
          <p:cNvSpPr/>
          <p:nvPr/>
        </p:nvSpPr>
        <p:spPr>
          <a:xfrm>
            <a:off x="1080204" y="1958352"/>
            <a:ext cx="6149272" cy="2400657"/>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PIL</a:t>
            </a:r>
            <a:r>
              <a:rPr lang="zh-CN" altLang="en-US" sz="2000" dirty="0">
                <a:latin typeface="微软雅黑" panose="020B0503020204020204" pitchFamily="34" charset="-122"/>
                <a:ea typeface="微软雅黑" panose="020B0503020204020204" pitchFamily="34" charset="-122"/>
              </a:rPr>
              <a:t>库是一个具有强大图像处理能力的第三方</a:t>
            </a:r>
            <a:r>
              <a:rPr lang="zh-CN" altLang="en-US" sz="2000" dirty="0" smtClean="0">
                <a:latin typeface="微软雅黑" panose="020B0503020204020204" pitchFamily="34" charset="-122"/>
                <a:ea typeface="微软雅黑" panose="020B0503020204020204" pitchFamily="34" charset="-122"/>
              </a:rPr>
              <a:t>库</a:t>
            </a:r>
            <a:endParaRPr lang="en-US" altLang="zh-CN" sz="2000" dirty="0" smtClean="0">
              <a:latin typeface="微软雅黑" panose="020B0503020204020204" pitchFamily="34" charset="-122"/>
              <a:ea typeface="微软雅黑" panose="020B0503020204020204" pitchFamily="34" charset="-122"/>
            </a:endParaRPr>
          </a:p>
          <a:p>
            <a:pPr marL="285750" lvl="1"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在命令行下的安装方法：</a:t>
            </a:r>
            <a:r>
              <a:rPr lang="en-US" altLang="zh-CN" sz="2000" dirty="0">
                <a:latin typeface="微软雅黑" panose="020B0503020204020204" pitchFamily="34" charset="-122"/>
                <a:ea typeface="微软雅黑" panose="020B0503020204020204" pitchFamily="34" charset="-122"/>
              </a:rPr>
              <a:t>pip install pillow</a:t>
            </a:r>
          </a:p>
          <a:p>
            <a:pPr marL="285750" lvl="1"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在使用过程中的引入方法：</a:t>
            </a:r>
            <a:r>
              <a:rPr lang="en-US" altLang="zh-CN" sz="2000" dirty="0">
                <a:latin typeface="微软雅黑" panose="020B0503020204020204" pitchFamily="34" charset="-122"/>
                <a:ea typeface="微软雅黑" panose="020B0503020204020204" pitchFamily="34" charset="-122"/>
              </a:rPr>
              <a:t>from PIL import Image</a:t>
            </a:r>
          </a:p>
          <a:p>
            <a:pPr marL="285750" lvl="1"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Image </a:t>
            </a:r>
            <a:r>
              <a:rPr lang="zh-CN" altLang="en-US" sz="2000" dirty="0">
                <a:latin typeface="微软雅黑" panose="020B0503020204020204" pitchFamily="34" charset="-122"/>
                <a:ea typeface="微软雅黑" panose="020B0503020204020204" pitchFamily="34" charset="-122"/>
              </a:rPr>
              <a:t>是 </a:t>
            </a:r>
            <a:r>
              <a:rPr lang="en-US" altLang="zh-CN" sz="2000" dirty="0">
                <a:latin typeface="微软雅黑" panose="020B0503020204020204" pitchFamily="34" charset="-122"/>
                <a:ea typeface="微软雅黑" panose="020B0503020204020204" pitchFamily="34" charset="-122"/>
              </a:rPr>
              <a:t>PIL </a:t>
            </a:r>
            <a:r>
              <a:rPr lang="zh-CN" altLang="en-US" sz="2000" dirty="0">
                <a:latin typeface="微软雅黑" panose="020B0503020204020204" pitchFamily="34" charset="-122"/>
                <a:ea typeface="微软雅黑" panose="020B0503020204020204" pitchFamily="34" charset="-122"/>
              </a:rPr>
              <a:t>库中代表一个图像的类（对象</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849677" y="1839335"/>
            <a:ext cx="2266667" cy="2809524"/>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Tree>
    <p:extLst>
      <p:ext uri="{BB962C8B-B14F-4D97-AF65-F5344CB8AC3E}">
        <p14:creationId xmlns:p14="http://schemas.microsoft.com/office/powerpoint/2010/main" val="30899561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PIL</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zh-CN" altLang="en-US" sz="2800" b="1" dirty="0" smtClean="0">
                <a:solidFill>
                  <a:srgbClr val="CC0099"/>
                </a:solidFill>
                <a:latin typeface="微软雅黑" panose="020B0503020204020204" pitchFamily="34" charset="-122"/>
                <a:ea typeface="微软雅黑" panose="020B0503020204020204" pitchFamily="34" charset="-122"/>
              </a:rPr>
              <a:t>图像的数组表示</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499624"/>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图像是一个由像素组成的二维矩阵，每个元素是一个</a:t>
            </a:r>
            <a:r>
              <a:rPr lang="en-US" altLang="zh-CN" sz="2000" dirty="0">
                <a:latin typeface="微软雅黑" panose="020B0503020204020204" pitchFamily="34" charset="-122"/>
                <a:ea typeface="微软雅黑" panose="020B0503020204020204" pitchFamily="34" charset="-122"/>
              </a:rPr>
              <a:t>RGB</a:t>
            </a:r>
            <a:r>
              <a:rPr lang="zh-CN" altLang="en-US" sz="2000" dirty="0" smtClean="0">
                <a:latin typeface="微软雅黑" panose="020B0503020204020204" pitchFamily="34" charset="-122"/>
                <a:ea typeface="微软雅黑" panose="020B0503020204020204" pitchFamily="34" charset="-122"/>
              </a:rPr>
              <a:t>值</a:t>
            </a:r>
            <a:endParaRPr lang="en-US" altLang="zh-CN" sz="2000" dirty="0" smtClean="0">
              <a:latin typeface="微软雅黑" panose="020B0503020204020204" pitchFamily="34" charset="-122"/>
              <a:ea typeface="微软雅黑" panose="020B0503020204020204" pitchFamily="34" charset="-122"/>
            </a:endParaRPr>
          </a:p>
        </p:txBody>
      </p:sp>
      <p:pic>
        <p:nvPicPr>
          <p:cNvPr id="7"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33369" y="2771515"/>
            <a:ext cx="40386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38682" y="2771515"/>
            <a:ext cx="4371975"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9456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PIL</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smtClean="0">
                <a:solidFill>
                  <a:srgbClr val="CC0099"/>
                </a:solidFill>
                <a:latin typeface="微软雅黑" panose="020B0503020204020204" pitchFamily="34" charset="-122"/>
                <a:ea typeface="微软雅黑" panose="020B0503020204020204" pitchFamily="34" charset="-122"/>
              </a:rPr>
              <a:t>PIL</a:t>
            </a:r>
            <a:r>
              <a:rPr lang="zh-CN" altLang="en-US" sz="2800" b="1" dirty="0" smtClean="0">
                <a:solidFill>
                  <a:srgbClr val="CC0099"/>
                </a:solidFill>
                <a:latin typeface="微软雅黑" panose="020B0503020204020204" pitchFamily="34" charset="-122"/>
                <a:ea typeface="微软雅黑" panose="020B0503020204020204" pitchFamily="34" charset="-122"/>
              </a:rPr>
              <a:t>库</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499624"/>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a:latin typeface="微软雅黑" panose="020B0503020204020204" pitchFamily="34" charset="-122"/>
                <a:ea typeface="微软雅黑" panose="020B0503020204020204" pitchFamily="34" charset="-122"/>
              </a:rPr>
              <a:t>Image </a:t>
            </a:r>
            <a:r>
              <a:rPr lang="zh-CN" altLang="en-US" sz="2000" dirty="0">
                <a:latin typeface="微软雅黑" panose="020B0503020204020204" pitchFamily="34" charset="-122"/>
                <a:ea typeface="微软雅黑" panose="020B0503020204020204" pitchFamily="34" charset="-122"/>
              </a:rPr>
              <a:t>模块中的一个简单的例子：读取图片，并进行</a:t>
            </a:r>
            <a:r>
              <a:rPr lang="en-US" altLang="zh-CN" sz="2000" dirty="0">
                <a:latin typeface="微软雅黑" panose="020B0503020204020204" pitchFamily="34" charset="-122"/>
                <a:ea typeface="微软雅黑" panose="020B0503020204020204" pitchFamily="34" charset="-122"/>
              </a:rPr>
              <a:t>45°</a:t>
            </a:r>
            <a:r>
              <a:rPr lang="zh-CN" altLang="en-US" sz="2000" dirty="0">
                <a:latin typeface="微软雅黑" panose="020B0503020204020204" pitchFamily="34" charset="-122"/>
                <a:ea typeface="微软雅黑" panose="020B0503020204020204" pitchFamily="34" charset="-122"/>
              </a:rPr>
              <a:t>旋转，然后进行可视化</a:t>
            </a:r>
            <a:endParaRPr lang="en-US" altLang="zh-CN" sz="2000" dirty="0" smtClean="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433069" y="2485721"/>
            <a:ext cx="9253981" cy="1104412"/>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from PIL import Image</a:t>
            </a:r>
          </a:p>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im = Image.open('test.png')  # </a:t>
            </a:r>
            <a:r>
              <a:rPr lang="zh-CN" altLang="en-US" sz="2000" noProof="1">
                <a:solidFill>
                  <a:srgbClr val="C678DD"/>
                </a:solidFill>
                <a:latin typeface="Arial Unicode MS"/>
                <a:ea typeface="Menlo"/>
              </a:rPr>
              <a:t>读取图片</a:t>
            </a:r>
          </a:p>
          <a:p>
            <a:pPr eaLnBrk="0" fontAlgn="ctr" hangingPunct="0">
              <a:spcBef>
                <a:spcPct val="0"/>
              </a:spcBef>
              <a:spcAft>
                <a:spcPct val="0"/>
              </a:spcAft>
            </a:pPr>
            <a:r>
              <a:rPr lang="en-US" altLang="zh-CN" sz="2000" noProof="1">
                <a:solidFill>
                  <a:srgbClr val="C678DD"/>
                </a:solidFill>
                <a:latin typeface="Arial Unicode MS"/>
                <a:ea typeface="Menlo"/>
              </a:rPr>
              <a:t>&gt;&gt;&gt; im.rotate(45).show()  # </a:t>
            </a:r>
            <a:r>
              <a:rPr lang="zh-CN" altLang="en-US" sz="2000" noProof="1">
                <a:solidFill>
                  <a:srgbClr val="C678DD"/>
                </a:solidFill>
                <a:latin typeface="Arial Unicode MS"/>
                <a:ea typeface="Menlo"/>
              </a:rPr>
              <a:t>将图片旋转，并用系统自带的图片工具显示图片</a:t>
            </a:r>
            <a:endParaRPr lang="en-US" altLang="zh-CN" sz="2000" noProof="1">
              <a:solidFill>
                <a:srgbClr val="C678DD"/>
              </a:solidFill>
              <a:latin typeface="Arial Unicode MS"/>
              <a:ea typeface="Menlo"/>
            </a:endParaRPr>
          </a:p>
        </p:txBody>
      </p:sp>
      <p:pic>
        <p:nvPicPr>
          <p:cNvPr id="3" name="图片 2"/>
          <p:cNvPicPr>
            <a:picLocks noChangeAspect="1"/>
          </p:cNvPicPr>
          <p:nvPr/>
        </p:nvPicPr>
        <p:blipFill>
          <a:blip r:embed="rId4"/>
          <a:stretch>
            <a:fillRect/>
          </a:stretch>
        </p:blipFill>
        <p:spPr>
          <a:xfrm>
            <a:off x="6060059" y="3658594"/>
            <a:ext cx="2276190" cy="2819048"/>
          </a:xfrm>
          <a:prstGeom prst="rect">
            <a:avLst/>
          </a:prstGeom>
        </p:spPr>
      </p:pic>
      <p:pic>
        <p:nvPicPr>
          <p:cNvPr id="13" name="图片 12"/>
          <p:cNvPicPr>
            <a:picLocks noChangeAspect="1"/>
          </p:cNvPicPr>
          <p:nvPr/>
        </p:nvPicPr>
        <p:blipFill>
          <a:blip r:embed="rId5"/>
          <a:stretch>
            <a:fillRect/>
          </a:stretch>
        </p:blipFill>
        <p:spPr>
          <a:xfrm>
            <a:off x="3567107" y="3668118"/>
            <a:ext cx="2266667" cy="2809524"/>
          </a:xfrm>
          <a:prstGeom prst="rect">
            <a:avLst/>
          </a:prstGeom>
        </p:spPr>
      </p:pic>
    </p:spTree>
    <p:extLst>
      <p:ext uri="{BB962C8B-B14F-4D97-AF65-F5344CB8AC3E}">
        <p14:creationId xmlns:p14="http://schemas.microsoft.com/office/powerpoint/2010/main" val="267355428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PIL</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smtClean="0">
                <a:solidFill>
                  <a:srgbClr val="CC0099"/>
                </a:solidFill>
                <a:latin typeface="微软雅黑" panose="020B0503020204020204" pitchFamily="34" charset="-122"/>
                <a:ea typeface="微软雅黑" panose="020B0503020204020204" pitchFamily="34" charset="-122"/>
              </a:rPr>
              <a:t>PIL</a:t>
            </a:r>
            <a:r>
              <a:rPr lang="zh-CN" altLang="en-US" sz="2800" b="1" dirty="0" smtClean="0">
                <a:solidFill>
                  <a:srgbClr val="CC0099"/>
                </a:solidFill>
                <a:latin typeface="微软雅黑" panose="020B0503020204020204" pitchFamily="34" charset="-122"/>
                <a:ea typeface="微软雅黑" panose="020B0503020204020204" pitchFamily="34" charset="-122"/>
              </a:rPr>
              <a:t>库</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872631"/>
            <a:ext cx="9307980" cy="1477328"/>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创建缩略</a:t>
            </a:r>
            <a:r>
              <a:rPr lang="zh-CN" altLang="en-US" sz="2000" dirty="0" smtClean="0">
                <a:latin typeface="微软雅黑" panose="020B0503020204020204" pitchFamily="34" charset="-122"/>
                <a:ea typeface="微软雅黑" panose="020B0503020204020204" pitchFamily="34" charset="-122"/>
              </a:rPr>
              <a:t>图</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缩略图不能直接双击打开，要使用</a:t>
            </a:r>
            <a:r>
              <a:rPr lang="en-US" altLang="zh-CN" sz="2000" dirty="0" err="1" smtClean="0">
                <a:latin typeface="微软雅黑" panose="020B0503020204020204" pitchFamily="34" charset="-122"/>
                <a:ea typeface="微软雅黑" panose="020B0503020204020204" pitchFamily="34" charset="-122"/>
              </a:rPr>
              <a:t>PIL.Image</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open</a:t>
            </a:r>
            <a:r>
              <a:rPr lang="zh-CN" altLang="en-US" sz="2000" dirty="0">
                <a:latin typeface="微软雅黑" panose="020B0503020204020204" pitchFamily="34" charset="-122"/>
                <a:ea typeface="微软雅黑" panose="020B0503020204020204" pitchFamily="34" charset="-122"/>
              </a:rPr>
              <a:t>读取，然后使用</a:t>
            </a:r>
            <a:r>
              <a:rPr lang="en-US" altLang="zh-CN" sz="2000" dirty="0">
                <a:latin typeface="微软雅黑" panose="020B0503020204020204" pitchFamily="34" charset="-122"/>
                <a:ea typeface="微软雅黑" panose="020B0503020204020204" pitchFamily="34" charset="-122"/>
              </a:rPr>
              <a:t>show()</a:t>
            </a:r>
            <a:r>
              <a:rPr lang="zh-CN" altLang="en-US" sz="2000" dirty="0">
                <a:latin typeface="微软雅黑" panose="020B0503020204020204" pitchFamily="34" charset="-122"/>
                <a:ea typeface="微软雅黑" panose="020B0503020204020204" pitchFamily="34" charset="-122"/>
              </a:rPr>
              <a:t>方法进行</a:t>
            </a:r>
            <a:r>
              <a:rPr lang="zh-CN" altLang="en-US" sz="2000" dirty="0" smtClean="0">
                <a:latin typeface="微软雅黑" panose="020B0503020204020204" pitchFamily="34" charset="-122"/>
                <a:ea typeface="微软雅黑" panose="020B0503020204020204" pitchFamily="34" charset="-122"/>
              </a:rPr>
              <a:t>显示。</a:t>
            </a:r>
            <a:endParaRPr lang="en-US" altLang="zh-CN" sz="2000" dirty="0" smtClean="0">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1521099" y="3349959"/>
            <a:ext cx="8426189" cy="325884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from PIL import Image</a:t>
            </a:r>
          </a:p>
          <a:p>
            <a:pPr eaLnBrk="0" fontAlgn="ctr" hangingPunct="0">
              <a:spcBef>
                <a:spcPct val="0"/>
              </a:spcBef>
              <a:spcAft>
                <a:spcPct val="0"/>
              </a:spcAft>
            </a:pPr>
            <a:r>
              <a:rPr lang="en-US" altLang="zh-CN" sz="2000" noProof="1" smtClean="0">
                <a:solidFill>
                  <a:srgbClr val="C678DD"/>
                </a:solidFill>
                <a:latin typeface="Arial Unicode MS"/>
                <a:ea typeface="Menlo"/>
              </a:rPr>
              <a:t>&gt;&gt;&gt; import glob, os</a:t>
            </a:r>
            <a:endParaRPr lang="zh-CN" altLang="en-US"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&gt;&gt;&gt; </a:t>
            </a:r>
            <a:r>
              <a:rPr lang="en-US" altLang="zh-CN" sz="2000" noProof="1" smtClean="0">
                <a:solidFill>
                  <a:srgbClr val="C678DD"/>
                </a:solidFill>
                <a:latin typeface="Arial Unicode MS"/>
                <a:ea typeface="Menlo"/>
              </a:rPr>
              <a:t>size = 128, 128</a:t>
            </a:r>
          </a:p>
          <a:p>
            <a:pPr eaLnBrk="0" fontAlgn="ctr" hangingPunct="0">
              <a:spcBef>
                <a:spcPct val="0"/>
              </a:spcBef>
              <a:spcAft>
                <a:spcPct val="0"/>
              </a:spcAft>
            </a:pPr>
            <a:r>
              <a:rPr lang="en-US" altLang="zh-CN" sz="2000" noProof="1">
                <a:solidFill>
                  <a:srgbClr val="C678DD"/>
                </a:solidFill>
                <a:latin typeface="Arial Unicode MS"/>
                <a:ea typeface="Menlo"/>
              </a:rPr>
              <a:t>&gt;&gt;&gt; </a:t>
            </a:r>
            <a:r>
              <a:rPr lang="en-US" altLang="zh-CN" sz="2000" noProof="1" smtClean="0">
                <a:solidFill>
                  <a:srgbClr val="C678DD"/>
                </a:solidFill>
                <a:latin typeface="Arial Unicode MS"/>
                <a:ea typeface="Menlo"/>
              </a:rPr>
              <a:t>for infile in glob.glob(</a:t>
            </a:r>
            <a:r>
              <a:rPr lang="en-US" altLang="zh-CN" sz="2000" noProof="1">
                <a:solidFill>
                  <a:srgbClr val="C678DD"/>
                </a:solidFill>
                <a:latin typeface="Arial Unicode MS"/>
                <a:ea typeface="Menlo"/>
              </a:rPr>
              <a:t>'</a:t>
            </a:r>
            <a:r>
              <a:rPr lang="zh-CN" altLang="en-US" sz="2000" noProof="1" smtClean="0">
                <a:solidFill>
                  <a:srgbClr val="C678DD"/>
                </a:solidFill>
                <a:latin typeface="Arial Unicode MS"/>
                <a:ea typeface="Menlo"/>
              </a:rPr>
              <a:t>*</a:t>
            </a:r>
            <a:r>
              <a:rPr lang="en-US" altLang="zh-CN" sz="2000" noProof="1" smtClean="0">
                <a:solidFill>
                  <a:srgbClr val="C678DD"/>
                </a:solidFill>
                <a:latin typeface="Arial Unicode MS"/>
                <a:ea typeface="Menlo"/>
              </a:rPr>
              <a:t>.jpg') # glob</a:t>
            </a:r>
            <a:r>
              <a:rPr lang="zh-CN" altLang="en-US" sz="2000" noProof="1" smtClean="0">
                <a:solidFill>
                  <a:srgbClr val="C678DD"/>
                </a:solidFill>
                <a:latin typeface="Arial Unicode MS"/>
                <a:ea typeface="Menlo"/>
              </a:rPr>
              <a:t>的作用是文件搜索，返回一个列表</a:t>
            </a:r>
            <a:endParaRPr lang="en-US" altLang="zh-CN" sz="2000" noProof="1" smtClean="0">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file, ext = os.path.splitext(infile)  # </a:t>
            </a:r>
            <a:r>
              <a:rPr lang="zh-CN" altLang="en-US" sz="2000" noProof="1" smtClean="0">
                <a:solidFill>
                  <a:srgbClr val="C678DD"/>
                </a:solidFill>
                <a:latin typeface="Arial Unicode MS"/>
                <a:ea typeface="Menlo"/>
              </a:rPr>
              <a:t>将文件名和扩展名分开，用于之后的重命名保存</a:t>
            </a:r>
            <a:endParaRPr lang="en-US" altLang="zh-CN" sz="2000" noProof="1" smtClean="0">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im </a:t>
            </a: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Image.open(infile)</a:t>
            </a:r>
          </a:p>
          <a:p>
            <a:pPr eaLnBrk="0" fontAlgn="ctr" hangingPunct="0">
              <a:spcBef>
                <a:spcPct val="0"/>
              </a:spcBef>
              <a:spcAft>
                <a:spcPct val="0"/>
              </a:spcAft>
            </a:pP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im.thumbnail(size, Image.ANTIALIAS)  # </a:t>
            </a:r>
            <a:r>
              <a:rPr lang="zh-CN" altLang="en-US" sz="2000" noProof="1" smtClean="0">
                <a:solidFill>
                  <a:srgbClr val="C678DD"/>
                </a:solidFill>
                <a:latin typeface="Arial Unicode MS"/>
                <a:ea typeface="Menlo"/>
              </a:rPr>
              <a:t>等比例缩放</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     </a:t>
            </a:r>
            <a:r>
              <a:rPr lang="en-US" altLang="zh-CN" sz="2000" noProof="1" smtClean="0">
                <a:solidFill>
                  <a:srgbClr val="C678DD"/>
                </a:solidFill>
                <a:latin typeface="Arial Unicode MS"/>
                <a:ea typeface="Menlo"/>
              </a:rPr>
              <a:t>im.save(file + </a:t>
            </a:r>
            <a:r>
              <a:rPr lang="en-US" altLang="zh-CN" sz="2000" noProof="1">
                <a:solidFill>
                  <a:srgbClr val="C678DD"/>
                </a:solidFill>
                <a:latin typeface="Arial Unicode MS"/>
                <a:ea typeface="Menlo"/>
              </a:rPr>
              <a:t>'</a:t>
            </a:r>
            <a:r>
              <a:rPr lang="en-US" altLang="zh-CN" sz="2000" noProof="1" smtClean="0">
                <a:solidFill>
                  <a:srgbClr val="C678DD"/>
                </a:solidFill>
                <a:latin typeface="Arial Unicode MS"/>
                <a:ea typeface="Menlo"/>
              </a:rPr>
              <a:t>.thumbnail</a:t>
            </a:r>
            <a:r>
              <a:rPr lang="en-US" altLang="zh-CN" sz="2000" noProof="1">
                <a:solidFill>
                  <a:srgbClr val="C678DD"/>
                </a:solidFill>
                <a:latin typeface="Arial Unicode MS"/>
                <a:ea typeface="Menlo"/>
              </a:rPr>
              <a:t>'</a:t>
            </a:r>
            <a:r>
              <a:rPr lang="en-US" altLang="zh-CN" sz="2000" noProof="1" smtClean="0">
                <a:solidFill>
                  <a:srgbClr val="C678DD"/>
                </a:solidFill>
                <a:latin typeface="Arial Unicode MS"/>
                <a:ea typeface="Menlo"/>
              </a:rPr>
              <a:t>, 'JPEG')</a:t>
            </a:r>
            <a:endParaRPr lang="en-US" altLang="zh-CN" sz="2000" noProof="1">
              <a:solidFill>
                <a:srgbClr val="C678DD"/>
              </a:solidFill>
              <a:latin typeface="Arial Unicode MS"/>
              <a:ea typeface="Menlo"/>
            </a:endParaRPr>
          </a:p>
        </p:txBody>
      </p:sp>
    </p:spTree>
    <p:extLst>
      <p:ext uri="{BB962C8B-B14F-4D97-AF65-F5344CB8AC3E}">
        <p14:creationId xmlns:p14="http://schemas.microsoft.com/office/powerpoint/2010/main" val="182701472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PIL</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smtClean="0">
                <a:solidFill>
                  <a:srgbClr val="CC0099"/>
                </a:solidFill>
                <a:latin typeface="微软雅黑" panose="020B0503020204020204" pitchFamily="34" charset="-122"/>
                <a:ea typeface="微软雅黑" panose="020B0503020204020204" pitchFamily="34" charset="-122"/>
              </a:rPr>
              <a:t>PIL</a:t>
            </a:r>
            <a:r>
              <a:rPr lang="zh-CN" altLang="en-US" sz="2800" b="1" dirty="0" smtClean="0">
                <a:solidFill>
                  <a:srgbClr val="CC0099"/>
                </a:solidFill>
                <a:latin typeface="微软雅黑" panose="020B0503020204020204" pitchFamily="34" charset="-122"/>
                <a:ea typeface="微软雅黑" panose="020B0503020204020204" pitchFamily="34" charset="-122"/>
              </a:rPr>
              <a:t>库</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2862322"/>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常用的图片的融合或者合成函数</a:t>
            </a:r>
            <a:r>
              <a:rPr lang="zh-CN" altLang="en-US" sz="2000" dirty="0" smtClean="0">
                <a:latin typeface="微软雅黑" panose="020B0503020204020204" pitchFamily="34" charset="-122"/>
                <a:ea typeface="微软雅黑" panose="020B0503020204020204" pitchFamily="34" charset="-122"/>
              </a:rPr>
              <a:t>如下</a:t>
            </a:r>
            <a:endParaRPr lang="en-US" altLang="zh-CN" sz="2000" dirty="0" smtClean="0">
              <a:latin typeface="微软雅黑" panose="020B0503020204020204" pitchFamily="34" charset="-122"/>
              <a:ea typeface="微软雅黑" panose="020B0503020204020204" pitchFamily="34" charset="-122"/>
            </a:endParaRPr>
          </a:p>
          <a:p>
            <a:pPr marL="742950" lvl="3" indent="-285750">
              <a:lnSpc>
                <a:spcPct val="150000"/>
              </a:lnSpc>
              <a:buFont typeface="Wingdings" panose="05000000000000000000" pitchFamily="2" charset="2"/>
              <a:buChar char="l"/>
              <a:defRPr/>
            </a:pPr>
            <a:r>
              <a:rPr lang="en-US" altLang="zh-CN" sz="2000" dirty="0" err="1">
                <a:latin typeface="微软雅黑" panose="020B0503020204020204" pitchFamily="34" charset="-122"/>
                <a:ea typeface="微软雅黑" panose="020B0503020204020204" pitchFamily="34" charset="-122"/>
              </a:rPr>
              <a:t>PIL.image.alpha_composite</a:t>
            </a:r>
            <a:r>
              <a:rPr lang="en-US" altLang="zh-CN" sz="2000" dirty="0">
                <a:latin typeface="微软雅黑" panose="020B0503020204020204" pitchFamily="34" charset="-122"/>
                <a:ea typeface="微软雅黑" panose="020B0503020204020204" pitchFamily="34" charset="-122"/>
              </a:rPr>
              <a:t>(im1,im2)</a:t>
            </a:r>
          </a:p>
          <a:p>
            <a:pPr marL="742950" lvl="3" indent="-285750">
              <a:lnSpc>
                <a:spcPct val="150000"/>
              </a:lnSpc>
              <a:buFont typeface="Wingdings" panose="05000000000000000000" pitchFamily="2" charset="2"/>
              <a:buChar char="l"/>
              <a:defRPr/>
            </a:pPr>
            <a:r>
              <a:rPr lang="en-US" altLang="zh-CN" sz="2000" dirty="0" err="1">
                <a:latin typeface="微软雅黑" panose="020B0503020204020204" pitchFamily="34" charset="-122"/>
                <a:ea typeface="微软雅黑" panose="020B0503020204020204" pitchFamily="34" charset="-122"/>
              </a:rPr>
              <a:t>PIL.image.blend</a:t>
            </a:r>
            <a:r>
              <a:rPr lang="en-US" altLang="zh-CN" sz="2000" dirty="0">
                <a:latin typeface="微软雅黑" panose="020B0503020204020204" pitchFamily="34" charset="-122"/>
                <a:ea typeface="微软雅黑" panose="020B0503020204020204" pitchFamily="34" charset="-122"/>
              </a:rPr>
              <a:t>(im1,im2,alpha)</a:t>
            </a:r>
          </a:p>
          <a:p>
            <a:pPr marL="742950" lvl="3" indent="-285750">
              <a:lnSpc>
                <a:spcPct val="150000"/>
              </a:lnSpc>
              <a:buFont typeface="Wingdings" panose="05000000000000000000" pitchFamily="2" charset="2"/>
              <a:buChar char="l"/>
              <a:defRPr/>
            </a:pPr>
            <a:r>
              <a:rPr lang="en-US" altLang="zh-CN" sz="2000" dirty="0" err="1">
                <a:latin typeface="微软雅黑" panose="020B0503020204020204" pitchFamily="34" charset="-122"/>
                <a:ea typeface="微软雅黑" panose="020B0503020204020204" pitchFamily="34" charset="-122"/>
              </a:rPr>
              <a:t>PIL.Image.composite</a:t>
            </a:r>
            <a:r>
              <a:rPr lang="en-US" altLang="zh-CN" sz="2000" dirty="0">
                <a:latin typeface="微软雅黑" panose="020B0503020204020204" pitchFamily="34" charset="-122"/>
                <a:ea typeface="微软雅黑" panose="020B0503020204020204" pitchFamily="34" charset="-122"/>
              </a:rPr>
              <a:t>(im1,im2,mask)</a:t>
            </a: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上述方法要求</a:t>
            </a:r>
            <a:r>
              <a:rPr lang="en-US" altLang="zh-CN" sz="2000" dirty="0">
                <a:latin typeface="微软雅黑" panose="020B0503020204020204" pitchFamily="34" charset="-122"/>
                <a:ea typeface="微软雅黑" panose="020B0503020204020204" pitchFamily="34" charset="-122"/>
              </a:rPr>
              <a:t>im1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im2</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mode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size</a:t>
            </a:r>
            <a:r>
              <a:rPr lang="zh-CN" altLang="en-US" sz="2000" dirty="0">
                <a:latin typeface="微软雅黑" panose="020B0503020204020204" pitchFamily="34" charset="-122"/>
                <a:ea typeface="微软雅黑" panose="020B0503020204020204" pitchFamily="34" charset="-122"/>
              </a:rPr>
              <a:t>要一致；</a:t>
            </a:r>
            <a:r>
              <a:rPr lang="en-US" altLang="zh-CN" sz="2000" dirty="0">
                <a:latin typeface="微软雅黑" panose="020B0503020204020204" pitchFamily="34" charset="-122"/>
                <a:ea typeface="微软雅黑" panose="020B0503020204020204" pitchFamily="34" charset="-122"/>
              </a:rPr>
              <a:t>alpha</a:t>
            </a:r>
            <a:r>
              <a:rPr lang="zh-CN" altLang="en-US" sz="2000" dirty="0">
                <a:latin typeface="微软雅黑" panose="020B0503020204020204" pitchFamily="34" charset="-122"/>
                <a:ea typeface="微软雅黑" panose="020B0503020204020204" pitchFamily="34" charset="-122"/>
              </a:rPr>
              <a:t>代表图片占比的意思；</a:t>
            </a:r>
            <a:r>
              <a:rPr lang="en-US" altLang="zh-CN" sz="2000" dirty="0">
                <a:latin typeface="微软雅黑" panose="020B0503020204020204" pitchFamily="34" charset="-122"/>
                <a:ea typeface="微软雅黑" panose="020B0503020204020204" pitchFamily="34" charset="-122"/>
              </a:rPr>
              <a:t>mask</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mode</a:t>
            </a:r>
            <a:r>
              <a:rPr lang="zh-CN" altLang="en-US" sz="2000" dirty="0">
                <a:latin typeface="微软雅黑" panose="020B0503020204020204" pitchFamily="34" charset="-122"/>
                <a:ea typeface="微软雅黑" panose="020B0503020204020204" pitchFamily="34" charset="-122"/>
              </a:rPr>
              <a:t>可以为”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或者”</a:t>
            </a:r>
            <a:r>
              <a:rPr lang="en-US" altLang="zh-CN" sz="2000" dirty="0">
                <a:latin typeface="微软雅黑" panose="020B0503020204020204" pitchFamily="34" charset="-122"/>
                <a:ea typeface="微软雅黑" panose="020B0503020204020204" pitchFamily="34" charset="-122"/>
              </a:rPr>
              <a:t>RGBA”</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size</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im1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im2</a:t>
            </a:r>
            <a:r>
              <a:rPr lang="zh-CN" altLang="en-US" sz="2000" dirty="0">
                <a:latin typeface="微软雅黑" panose="020B0503020204020204" pitchFamily="34" charset="-122"/>
                <a:ea typeface="微软雅黑" panose="020B0503020204020204" pitchFamily="34" charset="-122"/>
              </a:rPr>
              <a:t>一致</a:t>
            </a:r>
            <a:r>
              <a:rPr lang="zh-CN" altLang="en-US" sz="2000" dirty="0" smtClean="0">
                <a:latin typeface="微软雅黑" panose="020B0503020204020204" pitchFamily="34" charset="-122"/>
                <a:ea typeface="微软雅黑" panose="020B0503020204020204" pitchFamily="34" charset="-122"/>
              </a:rPr>
              <a:t>的</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00362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PIL</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smtClean="0">
                <a:solidFill>
                  <a:srgbClr val="CC0099"/>
                </a:solidFill>
                <a:latin typeface="微软雅黑" panose="020B0503020204020204" pitchFamily="34" charset="-122"/>
                <a:ea typeface="微软雅黑" panose="020B0503020204020204" pitchFamily="34" charset="-122"/>
              </a:rPr>
              <a:t>Image</a:t>
            </a:r>
            <a:r>
              <a:rPr lang="zh-CN" altLang="en-US" sz="2800" b="1" dirty="0" smtClean="0">
                <a:solidFill>
                  <a:srgbClr val="CC0099"/>
                </a:solidFill>
                <a:latin typeface="微软雅黑" panose="020B0503020204020204" pitchFamily="34" charset="-122"/>
                <a:ea typeface="微软雅黑" panose="020B0503020204020204" pitchFamily="34" charset="-122"/>
              </a:rPr>
              <a:t>模块</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10392659" cy="1477328"/>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smtClean="0">
                <a:latin typeface="微软雅黑" panose="020B0503020204020204" pitchFamily="34" charset="-122"/>
                <a:ea typeface="微软雅黑" panose="020B0503020204020204" pitchFamily="34" charset="-122"/>
              </a:rPr>
              <a:t>Image.convert</a:t>
            </a:r>
            <a:r>
              <a:rPr lang="en-US" altLang="zh-CN" sz="2000" dirty="0" smtClean="0">
                <a:latin typeface="微软雅黑" panose="020B0503020204020204" pitchFamily="34" charset="-122"/>
                <a:ea typeface="微软雅黑" panose="020B0503020204020204" pitchFamily="34" charset="-122"/>
              </a:rPr>
              <a:t>(mode=</a:t>
            </a:r>
            <a:r>
              <a:rPr lang="en-US" altLang="zh-CN" sz="2000" dirty="0" err="1" smtClean="0">
                <a:latin typeface="微软雅黑" panose="020B0503020204020204" pitchFamily="34" charset="-122"/>
                <a:ea typeface="微软雅黑" panose="020B0503020204020204" pitchFamily="34" charset="-122"/>
              </a:rPr>
              <a:t>None,matrix</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None,dither</a:t>
            </a:r>
            <a:r>
              <a:rPr lang="en-US" altLang="zh-CN" sz="2000" dirty="0" smtClean="0">
                <a:latin typeface="微软雅黑" panose="020B0503020204020204" pitchFamily="34" charset="-122"/>
                <a:ea typeface="微软雅黑" panose="020B0503020204020204" pitchFamily="34" charset="-122"/>
              </a:rPr>
              <a:t>=</a:t>
            </a:r>
            <a:r>
              <a:rPr lang="en-US" altLang="zh-CN" sz="2000" dirty="0" err="1" smtClean="0">
                <a:latin typeface="微软雅黑" panose="020B0503020204020204" pitchFamily="34" charset="-122"/>
                <a:ea typeface="微软雅黑" panose="020B0503020204020204" pitchFamily="34" charset="-122"/>
              </a:rPr>
              <a:t>None,palette</a:t>
            </a:r>
            <a:r>
              <a:rPr lang="en-US" altLang="zh-CN" sz="2000" dirty="0" smtClean="0">
                <a:latin typeface="微软雅黑" panose="020B0503020204020204" pitchFamily="34" charset="-122"/>
                <a:ea typeface="微软雅黑" panose="020B0503020204020204" pitchFamily="34" charset="-122"/>
              </a:rPr>
              <a:t>=0,color=256)</a:t>
            </a: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使用下面的方式也可以实现图像的灰度化</a:t>
            </a:r>
            <a:r>
              <a:rPr lang="zh-CN" altLang="en-US" sz="2000" dirty="0" smtClean="0">
                <a:latin typeface="微软雅黑" panose="020B0503020204020204" pitchFamily="34" charset="-122"/>
                <a:ea typeface="微软雅黑" panose="020B0503020204020204" pitchFamily="34" charset="-122"/>
              </a:rPr>
              <a:t>处理</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err="1" smtClean="0">
                <a:latin typeface="微软雅黑" panose="020B0503020204020204" pitchFamily="34" charset="-122"/>
                <a:ea typeface="微软雅黑" panose="020B0503020204020204" pitchFamily="34" charset="-122"/>
              </a:rPr>
              <a:t>Image.copy</a:t>
            </a:r>
            <a:r>
              <a:rPr lang="en-US" altLang="zh-CN" sz="2000" dirty="0" smtClean="0">
                <a:latin typeface="微软雅黑" panose="020B0503020204020204" pitchFamily="34" charset="-122"/>
                <a:ea typeface="微软雅黑" panose="020B0503020204020204" pitchFamily="34" charset="-122"/>
              </a:rPr>
              <a:t>()   # </a:t>
            </a:r>
            <a:r>
              <a:rPr lang="zh-CN" altLang="en-US" sz="2000" dirty="0" smtClean="0">
                <a:latin typeface="微软雅黑" panose="020B0503020204020204" pitchFamily="34" charset="-122"/>
                <a:ea typeface="微软雅黑" panose="020B0503020204020204" pitchFamily="34" charset="-122"/>
              </a:rPr>
              <a:t>将读取的图片复制一份</a:t>
            </a:r>
            <a:endParaRPr lang="en-US" altLang="zh-CN" sz="2000" dirty="0" smtClean="0">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1241336" y="3554697"/>
            <a:ext cx="4211066" cy="1412189"/>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from PIL import Image</a:t>
            </a:r>
          </a:p>
          <a:p>
            <a:pPr eaLnBrk="0" fontAlgn="ctr" hangingPunct="0">
              <a:spcBef>
                <a:spcPct val="0"/>
              </a:spcBef>
              <a:spcAft>
                <a:spcPct val="0"/>
              </a:spcAft>
            </a:pPr>
            <a:r>
              <a:rPr lang="en-US" altLang="zh-CN" sz="2000" noProof="1">
                <a:solidFill>
                  <a:srgbClr val="C678DD"/>
                </a:solidFill>
                <a:latin typeface="Arial Unicode MS"/>
                <a:ea typeface="Menlo"/>
              </a:rPr>
              <a:t>&gt;&gt;&gt; im = Image.open('test.png</a:t>
            </a:r>
            <a:r>
              <a:rPr lang="en-US" altLang="zh-CN" sz="2000" noProof="1" smtClean="0">
                <a:solidFill>
                  <a:srgbClr val="C678DD"/>
                </a:solidFill>
                <a:latin typeface="Arial Unicode MS"/>
                <a:ea typeface="Menlo"/>
              </a:rPr>
              <a:t>')</a:t>
            </a:r>
          </a:p>
          <a:p>
            <a:pPr eaLnBrk="0" fontAlgn="ctr" hangingPunct="0">
              <a:spcBef>
                <a:spcPct val="0"/>
              </a:spcBef>
              <a:spcAft>
                <a:spcPct val="0"/>
              </a:spcAft>
            </a:pPr>
            <a:r>
              <a:rPr lang="en-US" altLang="zh-CN" sz="2000" noProof="1">
                <a:solidFill>
                  <a:srgbClr val="C678DD"/>
                </a:solidFill>
                <a:latin typeface="Arial Unicode MS"/>
                <a:ea typeface="Menlo"/>
              </a:rPr>
              <a:t>&gt;&gt;&gt; im = im.convert("L")</a:t>
            </a:r>
          </a:p>
          <a:p>
            <a:pPr eaLnBrk="0" fontAlgn="ctr" hangingPunct="0">
              <a:spcBef>
                <a:spcPct val="0"/>
              </a:spcBef>
              <a:spcAft>
                <a:spcPct val="0"/>
              </a:spcAft>
            </a:pPr>
            <a:r>
              <a:rPr lang="en-US" altLang="zh-CN" sz="2000" noProof="1">
                <a:solidFill>
                  <a:srgbClr val="C678DD"/>
                </a:solidFill>
                <a:latin typeface="Arial Unicode MS"/>
                <a:ea typeface="Menlo"/>
              </a:rPr>
              <a:t>&gt;&gt;&gt; im.show()</a:t>
            </a:r>
          </a:p>
        </p:txBody>
      </p:sp>
      <p:pic>
        <p:nvPicPr>
          <p:cNvPr id="12" name="图片 11"/>
          <p:cNvPicPr>
            <a:picLocks noChangeAspect="1"/>
          </p:cNvPicPr>
          <p:nvPr/>
        </p:nvPicPr>
        <p:blipFill>
          <a:blip r:embed="rId4"/>
          <a:stretch>
            <a:fillRect/>
          </a:stretch>
        </p:blipFill>
        <p:spPr>
          <a:xfrm>
            <a:off x="6276532" y="2881682"/>
            <a:ext cx="2266667" cy="2809524"/>
          </a:xfrm>
          <a:prstGeom prst="rect">
            <a:avLst/>
          </a:prstGeom>
        </p:spPr>
      </p:pic>
      <p:pic>
        <p:nvPicPr>
          <p:cNvPr id="3" name="图片 2"/>
          <p:cNvPicPr>
            <a:picLocks noChangeAspect="1"/>
          </p:cNvPicPr>
          <p:nvPr/>
        </p:nvPicPr>
        <p:blipFill>
          <a:blip r:embed="rId5"/>
          <a:stretch>
            <a:fillRect/>
          </a:stretch>
        </p:blipFill>
        <p:spPr>
          <a:xfrm>
            <a:off x="8865173" y="2887997"/>
            <a:ext cx="2285714" cy="2819048"/>
          </a:xfrm>
          <a:prstGeom prst="rect">
            <a:avLst/>
          </a:prstGeom>
        </p:spPr>
      </p:pic>
    </p:spTree>
    <p:extLst>
      <p:ext uri="{BB962C8B-B14F-4D97-AF65-F5344CB8AC3E}">
        <p14:creationId xmlns:p14="http://schemas.microsoft.com/office/powerpoint/2010/main" val="20613850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PIL</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smtClean="0">
                <a:solidFill>
                  <a:srgbClr val="CC0099"/>
                </a:solidFill>
                <a:latin typeface="微软雅黑" panose="020B0503020204020204" pitchFamily="34" charset="-122"/>
                <a:ea typeface="微软雅黑" panose="020B0503020204020204" pitchFamily="34" charset="-122"/>
              </a:rPr>
              <a:t>Image</a:t>
            </a:r>
            <a:r>
              <a:rPr lang="zh-CN" altLang="en-US" sz="2800" b="1" dirty="0" smtClean="0">
                <a:solidFill>
                  <a:srgbClr val="CC0099"/>
                </a:solidFill>
                <a:latin typeface="微软雅黑" panose="020B0503020204020204" pitchFamily="34" charset="-122"/>
                <a:ea typeface="微软雅黑" panose="020B0503020204020204" pitchFamily="34" charset="-122"/>
              </a:rPr>
              <a:t>模块</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958352"/>
            <a:ext cx="2777422" cy="553998"/>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dirty="0">
                <a:latin typeface="微软雅黑" panose="020B0503020204020204" pitchFamily="34" charset="-122"/>
                <a:ea typeface="微软雅黑" panose="020B0503020204020204" pitchFamily="34" charset="-122"/>
              </a:rPr>
              <a:t>获取图片的基本</a:t>
            </a:r>
            <a:r>
              <a:rPr lang="zh-CN" altLang="en-US" sz="2000" dirty="0" smtClean="0">
                <a:latin typeface="微软雅黑" panose="020B0503020204020204" pitchFamily="34" charset="-122"/>
                <a:ea typeface="微软雅黑" panose="020B0503020204020204" pitchFamily="34" charset="-122"/>
              </a:rPr>
              <a:t>信息</a:t>
            </a:r>
            <a:endParaRPr lang="en-US" altLang="zh-CN" dirty="0" smtClean="0">
              <a:latin typeface="微软雅黑" panose="020B0503020204020204" pitchFamily="34" charset="-122"/>
              <a:ea typeface="微软雅黑" panose="020B0503020204020204" pitchFamily="34" charset="-122"/>
            </a:endParaRPr>
          </a:p>
        </p:txBody>
      </p:sp>
      <p:sp>
        <p:nvSpPr>
          <p:cNvPr id="13" name="Rectangle 2"/>
          <p:cNvSpPr>
            <a:spLocks noChangeArrowheads="1"/>
          </p:cNvSpPr>
          <p:nvPr/>
        </p:nvSpPr>
        <p:spPr bwMode="auto">
          <a:xfrm>
            <a:off x="2247037" y="2536277"/>
            <a:ext cx="7635145"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from PIL import </a:t>
            </a:r>
            <a:r>
              <a:rPr lang="en-US" altLang="zh-CN" sz="2000" noProof="1" smtClean="0">
                <a:solidFill>
                  <a:srgbClr val="C678DD"/>
                </a:solidFill>
                <a:latin typeface="Arial Unicode MS"/>
                <a:ea typeface="Menlo"/>
              </a:rPr>
              <a:t>Image</a:t>
            </a:r>
          </a:p>
          <a:p>
            <a:pPr eaLnBrk="0" fontAlgn="ctr" hangingPunct="0">
              <a:spcBef>
                <a:spcPct val="0"/>
              </a:spcBef>
              <a:spcAft>
                <a:spcPct val="0"/>
              </a:spcAft>
            </a:pPr>
            <a:r>
              <a:rPr lang="en-US" altLang="zh-CN" sz="2000" noProof="1">
                <a:solidFill>
                  <a:srgbClr val="C678DD"/>
                </a:solidFill>
                <a:latin typeface="Arial Unicode MS"/>
                <a:ea typeface="Menlo"/>
              </a:rPr>
              <a:t>&gt;&gt;&gt; im = Image.open('test.png')  # </a:t>
            </a:r>
            <a:r>
              <a:rPr lang="zh-CN" altLang="en-US" sz="2000" noProof="1">
                <a:solidFill>
                  <a:srgbClr val="C678DD"/>
                </a:solidFill>
                <a:latin typeface="Arial Unicode MS"/>
                <a:ea typeface="Menlo"/>
              </a:rPr>
              <a:t>读取图片</a:t>
            </a:r>
          </a:p>
          <a:p>
            <a:pPr eaLnBrk="0" fontAlgn="ctr" hangingPunct="0">
              <a:spcBef>
                <a:spcPct val="0"/>
              </a:spcBef>
              <a:spcAft>
                <a:spcPct val="0"/>
              </a:spcAft>
            </a:pPr>
            <a:r>
              <a:rPr lang="en-US" altLang="zh-CN" sz="2000" noProof="1">
                <a:solidFill>
                  <a:srgbClr val="C678DD"/>
                </a:solidFill>
                <a:latin typeface="Arial Unicode MS"/>
                <a:ea typeface="Menlo"/>
              </a:rPr>
              <a:t>&gt;&gt;&gt; bands = im.getbands</a:t>
            </a:r>
            <a:r>
              <a:rPr lang="en-US" altLang="zh-CN" sz="2000" noProof="1" smtClean="0">
                <a:solidFill>
                  <a:srgbClr val="C678DD"/>
                </a:solidFill>
                <a:latin typeface="Arial Unicode MS"/>
                <a:ea typeface="Menlo"/>
              </a:rPr>
              <a:t>()   # </a:t>
            </a:r>
            <a:r>
              <a:rPr lang="zh-CN" altLang="en-US" sz="2000" noProof="1" smtClean="0">
                <a:solidFill>
                  <a:srgbClr val="C678DD"/>
                </a:solidFill>
                <a:latin typeface="Arial Unicode MS"/>
                <a:ea typeface="Menlo"/>
              </a:rPr>
              <a:t>显示该图像的所有通道，返回一个</a:t>
            </a:r>
            <a:r>
              <a:rPr lang="en-US" altLang="zh-CN" sz="2000" noProof="1" smtClean="0">
                <a:solidFill>
                  <a:srgbClr val="C678DD"/>
                </a:solidFill>
                <a:latin typeface="Arial Unicode MS"/>
                <a:ea typeface="Menlo"/>
              </a:rPr>
              <a:t>tuple</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&gt;&gt;&gt; bands</a:t>
            </a:r>
          </a:p>
          <a:p>
            <a:pPr eaLnBrk="0" fontAlgn="ctr" hangingPunct="0">
              <a:spcBef>
                <a:spcPct val="0"/>
              </a:spcBef>
              <a:spcAft>
                <a:spcPct val="0"/>
              </a:spcAft>
            </a:pPr>
            <a:r>
              <a:rPr lang="en-US" altLang="zh-CN" sz="2000" noProof="1">
                <a:solidFill>
                  <a:srgbClr val="C678DD"/>
                </a:solidFill>
                <a:latin typeface="Arial Unicode MS"/>
                <a:ea typeface="Menlo"/>
              </a:rPr>
              <a:t>('R', 'G', 'B', 'A')</a:t>
            </a:r>
          </a:p>
          <a:p>
            <a:pPr eaLnBrk="0" fontAlgn="ctr" hangingPunct="0">
              <a:spcBef>
                <a:spcPct val="0"/>
              </a:spcBef>
              <a:spcAft>
                <a:spcPct val="0"/>
              </a:spcAft>
            </a:pPr>
            <a:r>
              <a:rPr lang="en-US" altLang="zh-CN" sz="2000" noProof="1">
                <a:solidFill>
                  <a:srgbClr val="C678DD"/>
                </a:solidFill>
                <a:latin typeface="Arial Unicode MS"/>
                <a:ea typeface="Menlo"/>
              </a:rPr>
              <a:t>&gt;&gt;&gt; bboxs = im.getbbox</a:t>
            </a:r>
            <a:r>
              <a:rPr lang="en-US" altLang="zh-CN" sz="2000" noProof="1" smtClean="0">
                <a:solidFill>
                  <a:srgbClr val="C678DD"/>
                </a:solidFill>
                <a:latin typeface="Arial Unicode MS"/>
                <a:ea typeface="Menlo"/>
              </a:rPr>
              <a:t>()   # </a:t>
            </a:r>
            <a:r>
              <a:rPr lang="zh-CN" altLang="en-US" sz="2000" noProof="1" smtClean="0">
                <a:solidFill>
                  <a:srgbClr val="C678DD"/>
                </a:solidFill>
                <a:latin typeface="Arial Unicode MS"/>
                <a:ea typeface="Menlo"/>
              </a:rPr>
              <a:t>返回一个像素坐标</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&gt;&gt;&gt; bboxs</a:t>
            </a:r>
          </a:p>
          <a:p>
            <a:pPr eaLnBrk="0" fontAlgn="ctr" hangingPunct="0">
              <a:spcBef>
                <a:spcPct val="0"/>
              </a:spcBef>
              <a:spcAft>
                <a:spcPct val="0"/>
              </a:spcAft>
            </a:pPr>
            <a:r>
              <a:rPr lang="en-US" altLang="zh-CN" sz="2000" noProof="1">
                <a:solidFill>
                  <a:srgbClr val="C678DD"/>
                </a:solidFill>
                <a:latin typeface="Arial Unicode MS"/>
                <a:ea typeface="Menlo"/>
              </a:rPr>
              <a:t>(0, 0, 238, 295</a:t>
            </a:r>
            <a:r>
              <a:rPr lang="en-US" altLang="zh-CN" sz="2000" noProof="1" smtClean="0">
                <a:solidFill>
                  <a:srgbClr val="C678DD"/>
                </a:solidFill>
                <a:latin typeface="Arial Unicode MS"/>
                <a:ea typeface="Menlo"/>
              </a:rPr>
              <a:t>)</a:t>
            </a:r>
            <a:endParaRPr lang="en-US" altLang="zh-CN" sz="2000" noProof="1">
              <a:solidFill>
                <a:srgbClr val="C678DD"/>
              </a:solidFill>
              <a:latin typeface="Arial Unicode MS"/>
              <a:ea typeface="Menlo"/>
            </a:endParaRPr>
          </a:p>
        </p:txBody>
      </p:sp>
    </p:spTree>
    <p:extLst>
      <p:ext uri="{BB962C8B-B14F-4D97-AF65-F5344CB8AC3E}">
        <p14:creationId xmlns:p14="http://schemas.microsoft.com/office/powerpoint/2010/main" val="37022760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PIL</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smtClean="0">
                <a:solidFill>
                  <a:srgbClr val="CC0099"/>
                </a:solidFill>
                <a:latin typeface="微软雅黑" panose="020B0503020204020204" pitchFamily="34" charset="-122"/>
                <a:ea typeface="微软雅黑" panose="020B0503020204020204" pitchFamily="34" charset="-122"/>
              </a:rPr>
              <a:t>Image</a:t>
            </a:r>
            <a:r>
              <a:rPr lang="zh-CN" altLang="en-US" sz="2800" b="1" dirty="0" smtClean="0">
                <a:solidFill>
                  <a:srgbClr val="CC0099"/>
                </a:solidFill>
                <a:latin typeface="微软雅黑" panose="020B0503020204020204" pitchFamily="34" charset="-122"/>
                <a:ea typeface="微软雅黑" panose="020B0503020204020204" pitchFamily="34" charset="-122"/>
              </a:rPr>
              <a:t>模块</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958352"/>
            <a:ext cx="8558472" cy="2400657"/>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图像粘贴</a:t>
            </a:r>
            <a:r>
              <a:rPr lang="zh-CN" altLang="en-US" sz="2000" dirty="0" smtClean="0">
                <a:latin typeface="微软雅黑" panose="020B0503020204020204" pitchFamily="34" charset="-122"/>
                <a:ea typeface="微软雅黑" panose="020B0503020204020204" pitchFamily="34" charset="-122"/>
              </a:rPr>
              <a:t>操作</a:t>
            </a:r>
            <a:endParaRPr lang="en-US" altLang="zh-CN" sz="2000" dirty="0" smtClean="0">
              <a:latin typeface="微软雅黑" panose="020B0503020204020204" pitchFamily="34" charset="-122"/>
              <a:ea typeface="微软雅黑" panose="020B0503020204020204" pitchFamily="34" charset="-122"/>
            </a:endParaRPr>
          </a:p>
          <a:p>
            <a:pPr marL="800100" lvl="2" indent="-342900">
              <a:lnSpc>
                <a:spcPct val="150000"/>
              </a:lnSpc>
              <a:buFont typeface="Wingdings" panose="05000000000000000000" pitchFamily="2" charset="2"/>
              <a:buChar char="Ø"/>
              <a:defRPr/>
            </a:pPr>
            <a:r>
              <a:rPr lang="en-US" altLang="zh-CN" sz="2000" dirty="0" err="1">
                <a:latin typeface="微软雅黑" panose="020B0503020204020204" pitchFamily="34" charset="-122"/>
                <a:ea typeface="微软雅黑" panose="020B0503020204020204" pitchFamily="34" charset="-122"/>
              </a:rPr>
              <a:t>Image.paste</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im</a:t>
            </a:r>
            <a:r>
              <a:rPr lang="en-US" altLang="zh-CN" sz="2000" dirty="0" smtClean="0">
                <a:latin typeface="微软雅黑" panose="020B0503020204020204" pitchFamily="34" charset="-122"/>
                <a:ea typeface="微软雅黑" panose="020B0503020204020204" pitchFamily="34" charset="-122"/>
              </a:rPr>
              <a:t>, box=None, </a:t>
            </a:r>
            <a:r>
              <a:rPr lang="en-US" altLang="zh-CN" sz="2000" dirty="0" err="1" smtClean="0">
                <a:latin typeface="微软雅黑" panose="020B0503020204020204" pitchFamily="34" charset="-122"/>
                <a:ea typeface="微软雅黑" panose="020B0503020204020204" pitchFamily="34" charset="-122"/>
              </a:rPr>
              <a:t>maske</a:t>
            </a:r>
            <a:r>
              <a:rPr lang="en-US" altLang="zh-CN" sz="2000" dirty="0" smtClean="0">
                <a:latin typeface="微软雅黑" panose="020B0503020204020204" pitchFamily="34" charset="-122"/>
                <a:ea typeface="微软雅黑" panose="020B0503020204020204" pitchFamily="34" charset="-122"/>
              </a:rPr>
              <a:t>=None</a:t>
            </a:r>
            <a:r>
              <a:rPr lang="en-US" altLang="zh-CN" sz="2000" dirty="0">
                <a:latin typeface="微软雅黑" panose="020B0503020204020204" pitchFamily="34" charset="-122"/>
                <a:ea typeface="微软雅黑" panose="020B0503020204020204" pitchFamily="34" charset="-122"/>
              </a:rPr>
              <a:t>)</a:t>
            </a:r>
          </a:p>
          <a:p>
            <a:pPr marL="800100" lvl="1" indent="-3429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im</a:t>
            </a:r>
            <a:r>
              <a:rPr lang="zh-CN" altLang="en-US" sz="2000" dirty="0">
                <a:latin typeface="微软雅黑" panose="020B0503020204020204" pitchFamily="34" charset="-122"/>
                <a:ea typeface="微软雅黑" panose="020B0503020204020204" pitchFamily="34" charset="-122"/>
              </a:rPr>
              <a:t>粘贴到原图片</a:t>
            </a:r>
            <a:r>
              <a:rPr lang="zh-CN" altLang="en-US" sz="2000" dirty="0" smtClean="0">
                <a:latin typeface="微软雅黑" panose="020B0503020204020204" pitchFamily="34" charset="-122"/>
                <a:ea typeface="微软雅黑" panose="020B0503020204020204" pitchFamily="34" charset="-122"/>
              </a:rPr>
              <a:t>中</a:t>
            </a:r>
            <a:endParaRPr lang="en-US" altLang="zh-CN" sz="2000" dirty="0" smtClean="0">
              <a:latin typeface="微软雅黑" panose="020B0503020204020204" pitchFamily="34" charset="-122"/>
              <a:ea typeface="微软雅黑" panose="020B0503020204020204" pitchFamily="34" charset="-122"/>
            </a:endParaRPr>
          </a:p>
          <a:p>
            <a:pPr marL="800100" lvl="2" indent="-3429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两个图片的</a:t>
            </a:r>
            <a:r>
              <a:rPr lang="en-US" altLang="zh-CN" sz="2000" dirty="0">
                <a:latin typeface="微软雅黑" panose="020B0503020204020204" pitchFamily="34" charset="-122"/>
                <a:ea typeface="微软雅黑" panose="020B0503020204020204" pitchFamily="34" charset="-122"/>
              </a:rPr>
              <a:t>mode</a:t>
            </a:r>
            <a:r>
              <a:rPr lang="zh-CN" altLang="en-US" sz="2000" dirty="0">
                <a:latin typeface="微软雅黑" panose="020B0503020204020204" pitchFamily="34" charset="-122"/>
                <a:ea typeface="微软雅黑" panose="020B0503020204020204" pitchFamily="34" charset="-122"/>
              </a:rPr>
              <a:t>和</a:t>
            </a:r>
            <a:r>
              <a:rPr lang="en-US" altLang="zh-CN" sz="2000" dirty="0" smtClean="0">
                <a:latin typeface="微软雅黑" panose="020B0503020204020204" pitchFamily="34" charset="-122"/>
                <a:ea typeface="微软雅黑" panose="020B0503020204020204" pitchFamily="34" charset="-122"/>
              </a:rPr>
              <a:t>size</a:t>
            </a:r>
            <a:r>
              <a:rPr lang="zh-CN" altLang="en-US" sz="2000" dirty="0" smtClean="0">
                <a:latin typeface="微软雅黑" panose="020B0503020204020204" pitchFamily="34" charset="-122"/>
                <a:ea typeface="微软雅黑" panose="020B0503020204020204" pitchFamily="34" charset="-122"/>
              </a:rPr>
              <a:t>要求一致，不一致可以使用</a:t>
            </a:r>
            <a:r>
              <a:rPr lang="en-US" altLang="zh-CN" sz="2000" dirty="0" smtClean="0">
                <a:latin typeface="微软雅黑" panose="020B0503020204020204" pitchFamily="34" charset="-122"/>
                <a:ea typeface="微软雅黑" panose="020B0503020204020204" pitchFamily="34" charset="-122"/>
              </a:rPr>
              <a:t>convert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resize()</a:t>
            </a:r>
            <a:r>
              <a:rPr lang="zh-CN" altLang="en-US" sz="2000" dirty="0" smtClean="0">
                <a:latin typeface="微软雅黑" panose="020B0503020204020204" pitchFamily="34" charset="-122"/>
                <a:ea typeface="微软雅黑" panose="020B0503020204020204" pitchFamily="34" charset="-122"/>
              </a:rPr>
              <a:t>进行调整</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33990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3" y="336030"/>
            <a:ext cx="3767147" cy="646331"/>
          </a:xfrm>
          <a:prstGeom prst="rect">
            <a:avLst/>
          </a:prstGeom>
        </p:spPr>
        <p:txBody>
          <a:bodyPr wrap="square">
            <a:spAutoFit/>
          </a:bodyPr>
          <a:lstStyle/>
          <a:p>
            <a:r>
              <a:rPr lang="zh-CN" altLang="en-US" sz="3600" b="1" dirty="0" smtClean="0">
                <a:latin typeface="微软雅黑" panose="020B0503020204020204" pitchFamily="34" charset="-122"/>
                <a:ea typeface="微软雅黑" panose="020B0503020204020204" pitchFamily="34" charset="-122"/>
              </a:rPr>
              <a:t>机器学习四剑客</a:t>
            </a:r>
            <a:endParaRPr lang="zh-CN" altLang="en-US" sz="3600" b="1" dirty="0">
              <a:latin typeface="微软雅黑" panose="020B0503020204020204" pitchFamily="34" charset="-122"/>
              <a:ea typeface="微软雅黑" panose="020B0503020204020204" pitchFamily="34" charset="-122"/>
            </a:endParaRPr>
          </a:p>
        </p:txBody>
      </p:sp>
      <p:sp>
        <p:nvSpPr>
          <p:cNvPr id="6" name="圆角矩形 5"/>
          <p:cNvSpPr/>
          <p:nvPr/>
        </p:nvSpPr>
        <p:spPr>
          <a:xfrm>
            <a:off x="3688862" y="1670814"/>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a:solidFill>
                  <a:schemeClr val="tx1"/>
                </a:solidFill>
                <a:latin typeface="微软雅黑" panose="020B0503020204020204" pitchFamily="34" charset="-122"/>
                <a:ea typeface="微软雅黑" panose="020B0503020204020204" pitchFamily="34" charset="-122"/>
              </a:rPr>
              <a:t>numpy</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7" name="圆角矩形 6"/>
          <p:cNvSpPr/>
          <p:nvPr/>
        </p:nvSpPr>
        <p:spPr>
          <a:xfrm>
            <a:off x="3688862" y="2709308"/>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pandas</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8" name="圆角矩形 7"/>
          <p:cNvSpPr/>
          <p:nvPr/>
        </p:nvSpPr>
        <p:spPr>
          <a:xfrm>
            <a:off x="3688862" y="3747802"/>
            <a:ext cx="5030967" cy="769711"/>
          </a:xfrm>
          <a:prstGeom prst="roundRect">
            <a:avLst/>
          </a:prstGeom>
          <a:no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PIL</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
        <p:nvSpPr>
          <p:cNvPr id="9" name="圆角矩形 8"/>
          <p:cNvSpPr/>
          <p:nvPr/>
        </p:nvSpPr>
        <p:spPr>
          <a:xfrm>
            <a:off x="3688862" y="4786296"/>
            <a:ext cx="5030967"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800" dirty="0" err="1">
                <a:solidFill>
                  <a:schemeClr val="tx1"/>
                </a:solidFill>
                <a:latin typeface="微软雅黑" panose="020B0503020204020204" pitchFamily="34" charset="-122"/>
                <a:ea typeface="微软雅黑" panose="020B0503020204020204" pitchFamily="34" charset="-122"/>
              </a:rPr>
              <a:t>Matplotlib</a:t>
            </a:r>
            <a:r>
              <a:rPr lang="zh-CN" altLang="en-US" sz="2800" dirty="0">
                <a:solidFill>
                  <a:schemeClr val="tx1"/>
                </a:solidFill>
                <a:latin typeface="微软雅黑" panose="020B0503020204020204" pitchFamily="34" charset="-122"/>
                <a:ea typeface="微软雅黑" panose="020B0503020204020204" pitchFamily="34" charset="-122"/>
              </a:rPr>
              <a:t>库</a:t>
            </a:r>
          </a:p>
        </p:txBody>
      </p:sp>
    </p:spTree>
    <p:extLst>
      <p:ext uri="{BB962C8B-B14F-4D97-AF65-F5344CB8AC3E}">
        <p14:creationId xmlns:p14="http://schemas.microsoft.com/office/powerpoint/2010/main" val="615595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336030"/>
            <a:ext cx="4224347"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Python</a:t>
            </a:r>
            <a:r>
              <a:rPr lang="zh-CN" altLang="en-US" sz="3600" b="1" dirty="0" smtClean="0">
                <a:latin typeface="微软雅黑" panose="020B0503020204020204" pitchFamily="34" charset="-122"/>
                <a:ea typeface="微软雅黑" panose="020B0503020204020204" pitchFamily="34" charset="-122"/>
              </a:rPr>
              <a:t>的优势</a:t>
            </a:r>
            <a:endParaRPr lang="zh-CN" altLang="en-US" sz="3600" b="1" dirty="0">
              <a:latin typeface="微软雅黑" panose="020B0503020204020204" pitchFamily="34" charset="-122"/>
              <a:ea typeface="微软雅黑" panose="020B0503020204020204" pitchFamily="34" charset="-122"/>
            </a:endParaRPr>
          </a:p>
        </p:txBody>
      </p:sp>
      <p:pic>
        <p:nvPicPr>
          <p:cNvPr id="1026" name="Picture 2" descr="https://timgsa.baidu.com/timg?image&amp;quality=80&amp;size=b9999_10000&amp;sec=1541847499776&amp;di=dcb8d16246a0225f70bc2b9bd65aa825&amp;imgtype=0&amp;src=http%3A%2F%2Fs4.51cto.com%2Fwyfs02%2FM00%2F97%2FDF%2FwKiom1k0rrjC6er6AAFp57pKt3I905.jpg-wh_651x-s_303132608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693" y="2805644"/>
            <a:ext cx="6096000" cy="2724151"/>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822334" y="1293838"/>
            <a:ext cx="10565360" cy="1200329"/>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	Python</a:t>
            </a:r>
            <a:r>
              <a:rPr lang="zh-CN" altLang="en-US" sz="2400" dirty="0" smtClean="0">
                <a:latin typeface="微软雅黑" panose="020B0503020204020204" pitchFamily="34" charset="-122"/>
                <a:ea typeface="微软雅黑" panose="020B0503020204020204" pitchFamily="34" charset="-122"/>
              </a:rPr>
              <a:t>的设计混合了传统语言的软件工程的特点和脚本语言的易用性，具有如下</a:t>
            </a:r>
            <a:r>
              <a:rPr lang="zh-CN" altLang="en-US" sz="2400" dirty="0" smtClean="0">
                <a:solidFill>
                  <a:srgbClr val="CC0099"/>
                </a:solidFill>
                <a:latin typeface="微软雅黑" panose="020B0503020204020204" pitchFamily="34" charset="-122"/>
                <a:ea typeface="微软雅黑" panose="020B0503020204020204" pitchFamily="34" charset="-122"/>
              </a:rPr>
              <a:t>特性</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2" name="矩形 11"/>
          <p:cNvSpPr/>
          <p:nvPr/>
        </p:nvSpPr>
        <p:spPr>
          <a:xfrm>
            <a:off x="822334" y="2679910"/>
            <a:ext cx="4028112" cy="3416320"/>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开源、易于维护</a:t>
            </a:r>
            <a:endParaRPr lang="en-US" altLang="zh-CN" sz="2400"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400"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可移植</a:t>
            </a:r>
            <a:endParaRPr lang="en-US" altLang="zh-CN" sz="2400"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易于</a:t>
            </a:r>
            <a:r>
              <a:rPr lang="zh-CN" altLang="en-US" sz="2400"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使用、简单优雅</a:t>
            </a:r>
            <a:endParaRPr lang="en-US" altLang="zh-CN" sz="2400"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400"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广泛的标准库、功能强大</a:t>
            </a:r>
            <a:endParaRPr lang="en-US" altLang="zh-CN" sz="2400"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zh-CN" altLang="en-US" sz="2400"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 可扩展、可嵌入</a:t>
            </a:r>
            <a:endParaRPr lang="en-US" altLang="zh-CN" sz="2400"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Ø"/>
            </a:pPr>
            <a:r>
              <a:rPr lang="en-US" altLang="zh-CN" sz="2400" dirty="0" smtClean="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566463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smtClean="0">
                <a:latin typeface="微软雅黑" panose="020B0503020204020204" pitchFamily="34" charset="-122"/>
                <a:ea typeface="微软雅黑" panose="020B0503020204020204" pitchFamily="34" charset="-122"/>
              </a:rPr>
              <a:t>Matplotlib</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a:solidFill>
                  <a:schemeClr val="accent2">
                    <a:lumMod val="75000"/>
                  </a:schemeClr>
                </a:solidFill>
                <a:latin typeface="微软雅黑" panose="020B0503020204020204" pitchFamily="34" charset="-122"/>
                <a:ea typeface="微软雅黑" panose="020B0503020204020204" pitchFamily="34" charset="-122"/>
              </a:rPr>
              <a:t>Matplotlib</a:t>
            </a:r>
            <a:r>
              <a:rPr lang="zh-CN" altLang="en-US" sz="2800" b="1" dirty="0">
                <a:solidFill>
                  <a:schemeClr val="accent2">
                    <a:lumMod val="75000"/>
                  </a:schemeClr>
                </a:solidFill>
                <a:latin typeface="微软雅黑" panose="020B0503020204020204" pitchFamily="34" charset="-122"/>
                <a:ea typeface="微软雅黑" panose="020B0503020204020204" pitchFamily="34" charset="-122"/>
              </a:rPr>
              <a:t>库介绍</a:t>
            </a:r>
          </a:p>
        </p:txBody>
      </p:sp>
      <p:sp>
        <p:nvSpPr>
          <p:cNvPr id="11" name="矩形 10"/>
          <p:cNvSpPr/>
          <p:nvPr/>
        </p:nvSpPr>
        <p:spPr>
          <a:xfrm>
            <a:off x="1080203" y="1958352"/>
            <a:ext cx="4020435" cy="2862322"/>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Matplotlib</a:t>
            </a:r>
            <a:r>
              <a:rPr lang="zh-CN" altLang="en-US" sz="2000" dirty="0">
                <a:latin typeface="微软雅黑" panose="020B0503020204020204" pitchFamily="34" charset="-122"/>
                <a:ea typeface="微软雅黑" panose="020B0503020204020204" pitchFamily="34" charset="-122"/>
              </a:rPr>
              <a:t>库由各种可视化类构成，内部结构</a:t>
            </a:r>
            <a:r>
              <a:rPr lang="zh-CN" altLang="en-US" sz="2000" dirty="0" smtClean="0">
                <a:latin typeface="微软雅黑" panose="020B0503020204020204" pitchFamily="34" charset="-122"/>
                <a:ea typeface="微软雅黑" panose="020B0503020204020204" pitchFamily="34" charset="-122"/>
              </a:rPr>
              <a:t>复杂</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zh-CN" altLang="en-US" sz="2000" dirty="0">
                <a:latin typeface="微软雅黑" panose="020B0503020204020204" pitchFamily="34" charset="-122"/>
                <a:ea typeface="微软雅黑" panose="020B0503020204020204" pitchFamily="34" charset="-122"/>
              </a:rPr>
              <a:t>受</a:t>
            </a:r>
            <a:r>
              <a:rPr lang="en-US" altLang="zh-CN" sz="2000" dirty="0" err="1">
                <a:latin typeface="微软雅黑" panose="020B0503020204020204" pitchFamily="34" charset="-122"/>
                <a:ea typeface="微软雅黑" panose="020B0503020204020204" pitchFamily="34" charset="-122"/>
              </a:rPr>
              <a:t>Matlab</a:t>
            </a:r>
            <a:r>
              <a:rPr lang="zh-CN" altLang="en-US" sz="2000" dirty="0">
                <a:latin typeface="微软雅黑" panose="020B0503020204020204" pitchFamily="34" charset="-122"/>
                <a:ea typeface="微软雅黑" panose="020B0503020204020204" pitchFamily="34" charset="-122"/>
              </a:rPr>
              <a:t>启发，</a:t>
            </a:r>
            <a:r>
              <a:rPr lang="en-US" altLang="zh-CN" sz="2000" dirty="0" err="1">
                <a:latin typeface="微软雅黑" panose="020B0503020204020204" pitchFamily="34" charset="-122"/>
                <a:ea typeface="微软雅黑" panose="020B0503020204020204" pitchFamily="34" charset="-122"/>
              </a:rPr>
              <a:t>matplotlib.pylot</a:t>
            </a:r>
            <a:r>
              <a:rPr lang="zh-CN" altLang="en-US" sz="2000" dirty="0">
                <a:latin typeface="微软雅黑" panose="020B0503020204020204" pitchFamily="34" charset="-122"/>
                <a:ea typeface="微软雅黑" panose="020B0503020204020204" pitchFamily="34" charset="-122"/>
              </a:rPr>
              <a:t>是绘制各类可视化图形的命令字库，相当于</a:t>
            </a:r>
            <a:r>
              <a:rPr lang="zh-CN" altLang="en-US" sz="2000" dirty="0" smtClean="0">
                <a:latin typeface="微软雅黑" panose="020B0503020204020204" pitchFamily="34" charset="-122"/>
                <a:ea typeface="微软雅黑" panose="020B0503020204020204" pitchFamily="34" charset="-122"/>
              </a:rPr>
              <a:t>快捷方式</a:t>
            </a:r>
            <a:endParaRPr lang="en-US" altLang="zh-CN" sz="2000" dirty="0" smtClean="0">
              <a:latin typeface="微软雅黑" panose="020B0503020204020204" pitchFamily="34" charset="-122"/>
              <a:ea typeface="微软雅黑" panose="020B0503020204020204" pitchFamily="34" charset="-122"/>
            </a:endParaRPr>
          </a:p>
        </p:txBody>
      </p:sp>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1532156"/>
            <a:ext cx="68961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124" y="1491790"/>
            <a:ext cx="461108" cy="461108"/>
          </a:xfrm>
          <a:prstGeom prst="rect">
            <a:avLst/>
          </a:prstGeom>
        </p:spPr>
      </p:pic>
    </p:spTree>
    <p:extLst>
      <p:ext uri="{BB962C8B-B14F-4D97-AF65-F5344CB8AC3E}">
        <p14:creationId xmlns:p14="http://schemas.microsoft.com/office/powerpoint/2010/main" val="8079232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smtClean="0">
                <a:latin typeface="微软雅黑" panose="020B0503020204020204" pitchFamily="34" charset="-122"/>
                <a:ea typeface="微软雅黑" panose="020B0503020204020204" pitchFamily="34" charset="-122"/>
              </a:rPr>
              <a:t>Matplotlib</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Matplotlib</a:t>
            </a:r>
            <a:r>
              <a:rPr lang="zh-CN" altLang="en-US" sz="2800" b="1" dirty="0" smtClean="0">
                <a:solidFill>
                  <a:srgbClr val="CC0099"/>
                </a:solidFill>
                <a:latin typeface="微软雅黑" panose="020B0503020204020204" pitchFamily="34" charset="-122"/>
                <a:ea typeface="微软雅黑" panose="020B0503020204020204" pitchFamily="34" charset="-122"/>
              </a:rPr>
              <a:t>库使用</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5" y="1958352"/>
            <a:ext cx="5259624" cy="2354491"/>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plt.plot</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只有一个输入列表或数组时，参数被当做</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轴，</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轴以索引自动</a:t>
            </a:r>
            <a:r>
              <a:rPr lang="zh-CN" altLang="en-US" sz="2000" dirty="0" smtClean="0">
                <a:latin typeface="微软雅黑" panose="020B0503020204020204" pitchFamily="34" charset="-122"/>
                <a:ea typeface="微软雅黑" panose="020B0503020204020204" pitchFamily="34" charset="-122"/>
              </a:rPr>
              <a:t>生成</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plt.savefig</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将输出图形存储为文件，默认</a:t>
            </a:r>
            <a:r>
              <a:rPr lang="en-US" altLang="zh-CN" sz="2000" dirty="0">
                <a:latin typeface="微软雅黑" panose="020B0503020204020204" pitchFamily="34" charset="-122"/>
                <a:ea typeface="微软雅黑" panose="020B0503020204020204" pitchFamily="34" charset="-122"/>
              </a:rPr>
              <a:t>PNG</a:t>
            </a:r>
            <a:r>
              <a:rPr lang="zh-CN" altLang="en-US" sz="2000" dirty="0">
                <a:latin typeface="微软雅黑" panose="020B0503020204020204" pitchFamily="34" charset="-122"/>
                <a:ea typeface="微软雅黑" panose="020B0503020204020204" pitchFamily="34" charset="-122"/>
              </a:rPr>
              <a:t>格式，可以通过</a:t>
            </a:r>
            <a:r>
              <a:rPr lang="en-US" altLang="zh-CN" sz="2000" dirty="0">
                <a:latin typeface="微软雅黑" panose="020B0503020204020204" pitchFamily="34" charset="-122"/>
                <a:ea typeface="微软雅黑" panose="020B0503020204020204" pitchFamily="34" charset="-122"/>
              </a:rPr>
              <a:t>dpi</a:t>
            </a:r>
            <a:r>
              <a:rPr lang="zh-CN" altLang="en-US" sz="2000" dirty="0">
                <a:latin typeface="微软雅黑" panose="020B0503020204020204" pitchFamily="34" charset="-122"/>
                <a:ea typeface="微软雅黑" panose="020B0503020204020204" pitchFamily="34" charset="-122"/>
              </a:rPr>
              <a:t>修改输出质量</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u"/>
              <a:defRPr/>
            </a:pPr>
            <a:endParaRPr lang="en-US" altLang="zh-CN" dirty="0" smtClean="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195079" y="3870448"/>
            <a:ext cx="5029876" cy="2951071"/>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import matplotlib.pyplot as plt</a:t>
            </a:r>
          </a:p>
          <a:p>
            <a:pPr eaLnBrk="0" fontAlgn="ctr" hangingPunct="0">
              <a:spcBef>
                <a:spcPct val="0"/>
              </a:spcBef>
              <a:spcAft>
                <a:spcPct val="0"/>
              </a:spcAft>
            </a:pPr>
            <a:r>
              <a:rPr lang="en-US" altLang="zh-CN" sz="2000" noProof="1">
                <a:solidFill>
                  <a:srgbClr val="C678DD"/>
                </a:solidFill>
                <a:latin typeface="Arial Unicode MS"/>
                <a:ea typeface="Menlo"/>
              </a:rPr>
              <a:t>&gt;&gt;&gt; plt.plot([3, 1, 4, 5, 2])</a:t>
            </a:r>
          </a:p>
          <a:p>
            <a:pPr eaLnBrk="0" fontAlgn="ctr" hangingPunct="0">
              <a:spcBef>
                <a:spcPct val="0"/>
              </a:spcBef>
              <a:spcAft>
                <a:spcPct val="0"/>
              </a:spcAft>
            </a:pPr>
            <a:r>
              <a:rPr lang="en-US" altLang="zh-CN" sz="2000" noProof="1">
                <a:solidFill>
                  <a:srgbClr val="C678DD"/>
                </a:solidFill>
                <a:latin typeface="Arial Unicode MS"/>
                <a:ea typeface="Menlo"/>
              </a:rPr>
              <a:t>[&lt;matplotlib.lines.Line2D object at 0x000000000B2A0978&gt;]</a:t>
            </a:r>
          </a:p>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plt.ylabel("Grade")</a:t>
            </a:r>
          </a:p>
          <a:p>
            <a:pPr eaLnBrk="0" fontAlgn="ctr" hangingPunct="0">
              <a:spcBef>
                <a:spcPct val="0"/>
              </a:spcBef>
              <a:spcAft>
                <a:spcPct val="0"/>
              </a:spcAft>
            </a:pPr>
            <a:r>
              <a:rPr lang="en-US" altLang="zh-CN" sz="2000" noProof="1">
                <a:solidFill>
                  <a:srgbClr val="C678DD"/>
                </a:solidFill>
                <a:latin typeface="Arial Unicode MS"/>
                <a:ea typeface="Menlo"/>
              </a:rPr>
              <a:t>Text(0, 0.5, 'Grade</a:t>
            </a:r>
            <a:r>
              <a:rPr lang="en-US" altLang="zh-CN" sz="2000" noProof="1" smtClean="0">
                <a:solidFill>
                  <a:srgbClr val="C678DD"/>
                </a:solidFill>
                <a:latin typeface="Arial Unicode MS"/>
                <a:ea typeface="Menlo"/>
              </a:rPr>
              <a:t>')</a:t>
            </a:r>
          </a:p>
          <a:p>
            <a:pPr eaLnBrk="0" fontAlgn="ctr" hangingPunct="0">
              <a:spcBef>
                <a:spcPct val="0"/>
              </a:spcBef>
              <a:spcAft>
                <a:spcPct val="0"/>
              </a:spcAft>
            </a:pPr>
            <a:r>
              <a:rPr lang="en-US" altLang="zh-CN" sz="2000" noProof="1">
                <a:solidFill>
                  <a:srgbClr val="C678DD"/>
                </a:solidFill>
                <a:latin typeface="Arial Unicode MS"/>
                <a:ea typeface="Menlo"/>
              </a:rPr>
              <a:t>&gt;&gt;&gt; plt.savefig("test", dpi=600)  # PNG</a:t>
            </a:r>
            <a:r>
              <a:rPr lang="zh-CN" altLang="en-US" sz="2000" noProof="1">
                <a:solidFill>
                  <a:srgbClr val="C678DD"/>
                </a:solidFill>
                <a:latin typeface="Arial Unicode MS"/>
                <a:ea typeface="Menlo"/>
              </a:rPr>
              <a:t>文件</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&gt;&gt;&gt; plt.show()</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828" y="1532156"/>
            <a:ext cx="5852172" cy="4389129"/>
          </a:xfrm>
          <a:prstGeom prst="rect">
            <a:avLst/>
          </a:prstGeom>
        </p:spPr>
      </p:pic>
    </p:spTree>
    <p:extLst>
      <p:ext uri="{BB962C8B-B14F-4D97-AF65-F5344CB8AC3E}">
        <p14:creationId xmlns:p14="http://schemas.microsoft.com/office/powerpoint/2010/main" val="2512847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smtClean="0">
                <a:latin typeface="微软雅黑" panose="020B0503020204020204" pitchFamily="34" charset="-122"/>
                <a:ea typeface="微软雅黑" panose="020B0503020204020204" pitchFamily="34" charset="-122"/>
              </a:rPr>
              <a:t>Matplotlib</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Matplotlib</a:t>
            </a:r>
            <a:r>
              <a:rPr lang="zh-CN" altLang="en-US" sz="2800" b="1" dirty="0" smtClean="0">
                <a:solidFill>
                  <a:srgbClr val="CC0099"/>
                </a:solidFill>
                <a:latin typeface="微软雅黑" panose="020B0503020204020204" pitchFamily="34" charset="-122"/>
                <a:ea typeface="微软雅黑" panose="020B0503020204020204" pitchFamily="34" charset="-122"/>
              </a:rPr>
              <a:t>库使用</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5406322" cy="961289"/>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plt.plot</a:t>
            </a:r>
            <a:r>
              <a:rPr lang="en-US" altLang="zh-CN" sz="2000" dirty="0">
                <a:latin typeface="微软雅黑" panose="020B0503020204020204" pitchFamily="34" charset="-122"/>
                <a:ea typeface="微软雅黑" panose="020B0503020204020204" pitchFamily="34" charset="-122"/>
              </a:rPr>
              <a:t>(x, y) </a:t>
            </a:r>
            <a:r>
              <a:rPr lang="zh-CN" altLang="en-US" sz="2000" dirty="0">
                <a:latin typeface="微软雅黑" panose="020B0503020204020204" pitchFamily="34" charset="-122"/>
                <a:ea typeface="微软雅黑" panose="020B0503020204020204" pitchFamily="34" charset="-122"/>
              </a:rPr>
              <a:t>当有两个以上参数时，按照</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轴和</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轴顺序绘制数据点</a:t>
            </a:r>
            <a:endParaRPr lang="en-US" altLang="zh-CN" sz="2000" dirty="0" smtClean="0">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1080203" y="3024881"/>
            <a:ext cx="4906260" cy="325884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import matplotlib.pyplot as plt</a:t>
            </a:r>
          </a:p>
          <a:p>
            <a:pPr eaLnBrk="0" fontAlgn="ctr" hangingPunct="0">
              <a:spcBef>
                <a:spcPct val="0"/>
              </a:spcBef>
              <a:spcAft>
                <a:spcPct val="0"/>
              </a:spcAft>
            </a:pPr>
            <a:r>
              <a:rPr lang="en-US" altLang="zh-CN" sz="2000" noProof="1">
                <a:solidFill>
                  <a:srgbClr val="C678DD"/>
                </a:solidFill>
                <a:latin typeface="Arial Unicode MS"/>
                <a:ea typeface="Menlo"/>
              </a:rPr>
              <a:t>&gt;&gt;&gt; plt.plot([0, 2, 4, 6, 8], [3, 1, 4, 5, 2])</a:t>
            </a:r>
          </a:p>
          <a:p>
            <a:pPr eaLnBrk="0" fontAlgn="ctr" hangingPunct="0">
              <a:spcBef>
                <a:spcPct val="0"/>
              </a:spcBef>
              <a:spcAft>
                <a:spcPct val="0"/>
              </a:spcAft>
            </a:pPr>
            <a:r>
              <a:rPr lang="en-US" altLang="zh-CN" sz="2000" noProof="1">
                <a:solidFill>
                  <a:srgbClr val="C678DD"/>
                </a:solidFill>
                <a:latin typeface="Arial Unicode MS"/>
                <a:ea typeface="Menlo"/>
              </a:rPr>
              <a:t>[&lt;matplotlib.lines.Line2D object at 0x000000000DA38470</a:t>
            </a:r>
            <a:r>
              <a:rPr lang="en-US" altLang="zh-CN" sz="2000" noProof="1" smtClean="0">
                <a:solidFill>
                  <a:srgbClr val="C678DD"/>
                </a:solidFill>
                <a:latin typeface="Arial Unicode MS"/>
                <a:ea typeface="Menlo"/>
              </a:rPr>
              <a:t>&gt;]</a:t>
            </a:r>
          </a:p>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plt.ylabel("Grade")</a:t>
            </a:r>
          </a:p>
          <a:p>
            <a:pPr eaLnBrk="0" fontAlgn="ctr" hangingPunct="0">
              <a:spcBef>
                <a:spcPct val="0"/>
              </a:spcBef>
              <a:spcAft>
                <a:spcPct val="0"/>
              </a:spcAft>
            </a:pPr>
            <a:r>
              <a:rPr lang="en-US" altLang="zh-CN" sz="2000" noProof="1">
                <a:solidFill>
                  <a:srgbClr val="C678DD"/>
                </a:solidFill>
                <a:latin typeface="Arial Unicode MS"/>
                <a:ea typeface="Menlo"/>
              </a:rPr>
              <a:t>Text(0, 0.5, 'Grade</a:t>
            </a:r>
            <a:r>
              <a:rPr lang="en-US" altLang="zh-CN" sz="2000" noProof="1" smtClean="0">
                <a:solidFill>
                  <a:srgbClr val="C678DD"/>
                </a:solidFill>
                <a:latin typeface="Arial Unicode MS"/>
                <a:ea typeface="Menlo"/>
              </a:rPr>
              <a:t>')</a:t>
            </a:r>
          </a:p>
          <a:p>
            <a:pPr eaLnBrk="0" fontAlgn="ctr" hangingPunct="0">
              <a:spcBef>
                <a:spcPct val="0"/>
              </a:spcBef>
              <a:spcAft>
                <a:spcPct val="0"/>
              </a:spcAft>
            </a:pPr>
            <a:r>
              <a:rPr lang="en-US" altLang="zh-CN" sz="2000" noProof="1">
                <a:solidFill>
                  <a:srgbClr val="C678DD"/>
                </a:solidFill>
                <a:latin typeface="Arial Unicode MS"/>
                <a:ea typeface="Menlo"/>
              </a:rPr>
              <a:t>&gt;&gt;&gt; plt.axis([-1, 10, 0, 6])</a:t>
            </a:r>
          </a:p>
          <a:p>
            <a:pPr eaLnBrk="0" fontAlgn="ctr" hangingPunct="0">
              <a:spcBef>
                <a:spcPct val="0"/>
              </a:spcBef>
              <a:spcAft>
                <a:spcPct val="0"/>
              </a:spcAft>
            </a:pPr>
            <a:r>
              <a:rPr lang="en-US" altLang="zh-CN" sz="2000" noProof="1">
                <a:solidFill>
                  <a:srgbClr val="C678DD"/>
                </a:solidFill>
                <a:latin typeface="Arial Unicode MS"/>
                <a:ea typeface="Menlo"/>
              </a:rPr>
              <a:t>[-1, 10, 0, 6]</a:t>
            </a:r>
          </a:p>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plt.show()</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532" y="1405996"/>
            <a:ext cx="5852172" cy="4389129"/>
          </a:xfrm>
          <a:prstGeom prst="rect">
            <a:avLst/>
          </a:prstGeom>
        </p:spPr>
      </p:pic>
    </p:spTree>
    <p:extLst>
      <p:ext uri="{BB962C8B-B14F-4D97-AF65-F5344CB8AC3E}">
        <p14:creationId xmlns:p14="http://schemas.microsoft.com/office/powerpoint/2010/main" val="387123170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smtClean="0">
                <a:latin typeface="微软雅黑" panose="020B0503020204020204" pitchFamily="34" charset="-122"/>
                <a:ea typeface="微软雅黑" panose="020B0503020204020204" pitchFamily="34" charset="-122"/>
              </a:rPr>
              <a:t>Matplotlib</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Matplotlib</a:t>
            </a:r>
            <a:r>
              <a:rPr lang="zh-CN" altLang="en-US" sz="2800" b="1" dirty="0" smtClean="0">
                <a:solidFill>
                  <a:srgbClr val="CC0099"/>
                </a:solidFill>
                <a:latin typeface="微软雅黑" panose="020B0503020204020204" pitchFamily="34" charset="-122"/>
                <a:ea typeface="微软雅黑" panose="020B0503020204020204" pitchFamily="34" charset="-122"/>
              </a:rPr>
              <a:t>库使用</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958352"/>
            <a:ext cx="5463472" cy="2400657"/>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pyplot</a:t>
            </a:r>
            <a:r>
              <a:rPr lang="zh-CN" altLang="en-US" sz="2000" dirty="0">
                <a:latin typeface="微软雅黑" panose="020B0503020204020204" pitchFamily="34" charset="-122"/>
                <a:ea typeface="微软雅黑" panose="020B0503020204020204" pitchFamily="34" charset="-122"/>
              </a:rPr>
              <a:t>的绘图</a:t>
            </a:r>
            <a:r>
              <a:rPr lang="zh-CN" altLang="en-US" sz="2000" dirty="0" smtClean="0">
                <a:latin typeface="微软雅黑" panose="020B0503020204020204" pitchFamily="34" charset="-122"/>
                <a:ea typeface="微软雅黑" panose="020B0503020204020204" pitchFamily="34" charset="-122"/>
              </a:rPr>
              <a:t>区域</a:t>
            </a:r>
            <a:endParaRPr lang="en-US" altLang="zh-CN" sz="2000" dirty="0" smtClean="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en-US" altLang="zh-CN" sz="2000" dirty="0" err="1">
                <a:latin typeface="微软雅黑" panose="020B0503020204020204" pitchFamily="34" charset="-122"/>
                <a:ea typeface="微软雅黑" panose="020B0503020204020204" pitchFamily="34" charset="-122"/>
              </a:rPr>
              <a:t>plt.subplot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nrows</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ncols</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plot_number</a:t>
            </a:r>
            <a:r>
              <a:rPr lang="en-US" altLang="zh-CN" sz="2000" dirty="0">
                <a:latin typeface="微软雅黑" panose="020B0503020204020204" pitchFamily="34" charset="-122"/>
                <a:ea typeface="微软雅黑" panose="020B0503020204020204" pitchFamily="34" charset="-122"/>
              </a:rPr>
              <a:t>)</a:t>
            </a:r>
          </a:p>
          <a:p>
            <a:pPr marL="742950" lvl="1" indent="-285750">
              <a:lnSpc>
                <a:spcPct val="150000"/>
              </a:lnSpc>
              <a:buFont typeface="Wingdings" panose="05000000000000000000" pitchFamily="2" charset="2"/>
              <a:buChar char="l"/>
              <a:defRPr/>
            </a:pPr>
            <a:r>
              <a:rPr lang="zh-CN" altLang="en-US" sz="2000" dirty="0">
                <a:latin typeface="微软雅黑" panose="020B0503020204020204" pitchFamily="34" charset="-122"/>
                <a:ea typeface="微软雅黑" panose="020B0503020204020204" pitchFamily="34" charset="-122"/>
              </a:rPr>
              <a:t>在全局绘图区域中创建一个分区体系，并定位到一</a:t>
            </a:r>
            <a:r>
              <a:rPr lang="zh-CN" altLang="en-US" sz="2000" dirty="0" smtClean="0">
                <a:latin typeface="微软雅黑" panose="020B0503020204020204" pitchFamily="34" charset="-122"/>
                <a:ea typeface="微软雅黑" panose="020B0503020204020204" pitchFamily="34" charset="-122"/>
              </a:rPr>
              <a:t>个子</a:t>
            </a:r>
            <a:r>
              <a:rPr lang="zh-CN" altLang="en-US" sz="2000" dirty="0">
                <a:latin typeface="微软雅黑" panose="020B0503020204020204" pitchFamily="34" charset="-122"/>
                <a:ea typeface="微软雅黑" panose="020B0503020204020204" pitchFamily="34" charset="-122"/>
              </a:rPr>
              <a:t>绘图</a:t>
            </a:r>
            <a:r>
              <a:rPr lang="zh-CN" altLang="en-US" sz="2000" dirty="0" smtClean="0">
                <a:latin typeface="微软雅黑" panose="020B0503020204020204" pitchFamily="34" charset="-122"/>
                <a:ea typeface="微软雅黑" panose="020B0503020204020204" pitchFamily="34" charset="-122"/>
              </a:rPr>
              <a:t>区域</a:t>
            </a:r>
            <a:endParaRPr lang="en-US" altLang="zh-CN" sz="2000" dirty="0">
              <a:latin typeface="微软雅黑" panose="020B0503020204020204" pitchFamily="34" charset="-122"/>
              <a:ea typeface="微软雅黑" panose="020B0503020204020204" pitchFamily="34" charset="-122"/>
            </a:endParaRPr>
          </a:p>
        </p:txBody>
      </p:sp>
      <p:pic>
        <p:nvPicPr>
          <p:cNvPr id="9"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43676" y="1370275"/>
            <a:ext cx="4559300"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51959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smtClean="0">
                <a:latin typeface="微软雅黑" panose="020B0503020204020204" pitchFamily="34" charset="-122"/>
                <a:ea typeface="微软雅黑" panose="020B0503020204020204" pitchFamily="34" charset="-122"/>
              </a:rPr>
              <a:t>Matplotlib</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Matplotlib</a:t>
            </a:r>
            <a:r>
              <a:rPr lang="zh-CN" altLang="en-US" sz="2800" b="1" dirty="0" smtClean="0">
                <a:solidFill>
                  <a:srgbClr val="CC0099"/>
                </a:solidFill>
                <a:latin typeface="微软雅黑" panose="020B0503020204020204" pitchFamily="34" charset="-122"/>
                <a:ea typeface="微软雅黑" panose="020B0503020204020204" pitchFamily="34" charset="-122"/>
              </a:rPr>
              <a:t>库使用</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3986471" cy="553998"/>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pyplot</a:t>
            </a:r>
            <a:r>
              <a:rPr lang="zh-CN" altLang="en-US" sz="2000" dirty="0">
                <a:latin typeface="微软雅黑" panose="020B0503020204020204" pitchFamily="34" charset="-122"/>
                <a:ea typeface="微软雅黑" panose="020B0503020204020204" pitchFamily="34" charset="-122"/>
              </a:rPr>
              <a:t>的基础图标函数</a:t>
            </a:r>
            <a:r>
              <a:rPr lang="zh-CN" altLang="en-US" sz="2000" dirty="0" smtClean="0">
                <a:latin typeface="微软雅黑" panose="020B0503020204020204" pitchFamily="34" charset="-122"/>
                <a:ea typeface="微软雅黑" panose="020B0503020204020204" pitchFamily="34" charset="-122"/>
              </a:rPr>
              <a:t>如下</a:t>
            </a:r>
            <a:endParaRPr lang="en-US" altLang="zh-CN" sz="20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10360199"/>
              </p:ext>
            </p:extLst>
          </p:nvPr>
        </p:nvGraphicFramePr>
        <p:xfrm>
          <a:off x="2074862" y="258520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454688068"/>
                    </a:ext>
                  </a:extLst>
                </a:gridCol>
                <a:gridCol w="4064000">
                  <a:extLst>
                    <a:ext uri="{9D8B030D-6E8A-4147-A177-3AD203B41FA5}">
                      <a16:colId xmlns:a16="http://schemas.microsoft.com/office/drawing/2014/main" xmlns="" val="2741868561"/>
                    </a:ext>
                  </a:extLst>
                </a:gridCol>
              </a:tblGrid>
              <a:tr h="370840">
                <a:tc>
                  <a:txBody>
                    <a:bodyPr/>
                    <a:lstStyle/>
                    <a:p>
                      <a:pPr algn="ctr"/>
                      <a:r>
                        <a:rPr lang="zh-CN" altLang="en-US" dirty="0" smtClean="0"/>
                        <a:t>函数</a:t>
                      </a:r>
                      <a:endParaRPr lang="zh-CN" altLang="en-US" dirty="0"/>
                    </a:p>
                  </a:txBody>
                  <a:tcPr/>
                </a:tc>
                <a:tc>
                  <a:txBody>
                    <a:bodyPr/>
                    <a:lstStyle/>
                    <a:p>
                      <a:pPr algn="ctr"/>
                      <a:r>
                        <a:rPr lang="zh-CN" altLang="en-US" dirty="0" smtClean="0"/>
                        <a:t>说明</a:t>
                      </a:r>
                      <a:endParaRPr lang="zh-CN" altLang="en-US" dirty="0"/>
                    </a:p>
                  </a:txBody>
                  <a:tcPr/>
                </a:tc>
                <a:extLst>
                  <a:ext uri="{0D108BD9-81ED-4DB2-BD59-A6C34878D82A}">
                    <a16:rowId xmlns:a16="http://schemas.microsoft.com/office/drawing/2014/main" xmlns="" val="2514780266"/>
                  </a:ext>
                </a:extLst>
              </a:tr>
              <a:tr h="370840">
                <a:tc>
                  <a:txBody>
                    <a:bodyPr/>
                    <a:lstStyle/>
                    <a:p>
                      <a:r>
                        <a:rPr lang="en-US" altLang="zh-CN" dirty="0" err="1" smtClean="0"/>
                        <a:t>plt.plot</a:t>
                      </a:r>
                      <a:r>
                        <a:rPr lang="en-US" altLang="zh-CN" dirty="0" smtClean="0"/>
                        <a:t>(</a:t>
                      </a:r>
                      <a:r>
                        <a:rPr lang="en-US" altLang="zh-CN" dirty="0" err="1" smtClean="0"/>
                        <a:t>x,y,fmt</a:t>
                      </a:r>
                      <a:r>
                        <a:rPr lang="en-US" altLang="zh-CN" dirty="0" smtClean="0"/>
                        <a:t>,…)</a:t>
                      </a:r>
                      <a:endParaRPr lang="zh-CN" altLang="en-US" dirty="0"/>
                    </a:p>
                  </a:txBody>
                  <a:tcPr/>
                </a:tc>
                <a:tc>
                  <a:txBody>
                    <a:bodyPr/>
                    <a:lstStyle/>
                    <a:p>
                      <a:r>
                        <a:rPr lang="zh-CN" altLang="en-US" dirty="0" smtClean="0"/>
                        <a:t>绘制一个坐标图</a:t>
                      </a:r>
                      <a:endParaRPr lang="zh-CN" altLang="en-US" dirty="0"/>
                    </a:p>
                  </a:txBody>
                  <a:tcPr/>
                </a:tc>
                <a:extLst>
                  <a:ext uri="{0D108BD9-81ED-4DB2-BD59-A6C34878D82A}">
                    <a16:rowId xmlns:a16="http://schemas.microsoft.com/office/drawing/2014/main" xmlns="" val="3584206604"/>
                  </a:ext>
                </a:extLst>
              </a:tr>
              <a:tr h="370840">
                <a:tc>
                  <a:txBody>
                    <a:bodyPr/>
                    <a:lstStyle/>
                    <a:p>
                      <a:r>
                        <a:rPr lang="en-US" altLang="zh-CN" dirty="0" err="1" smtClean="0"/>
                        <a:t>plt.boxplot</a:t>
                      </a:r>
                      <a:r>
                        <a:rPr lang="en-US" altLang="zh-CN" dirty="0" smtClean="0"/>
                        <a:t>(data, notch, position)</a:t>
                      </a:r>
                      <a:endParaRPr lang="zh-CN" altLang="en-US" dirty="0"/>
                    </a:p>
                  </a:txBody>
                  <a:tcPr/>
                </a:tc>
                <a:tc>
                  <a:txBody>
                    <a:bodyPr/>
                    <a:lstStyle/>
                    <a:p>
                      <a:r>
                        <a:rPr lang="zh-CN" altLang="en-US" dirty="0" smtClean="0"/>
                        <a:t>绘制一个箱形图</a:t>
                      </a:r>
                      <a:endParaRPr lang="zh-CN" altLang="en-US" dirty="0"/>
                    </a:p>
                  </a:txBody>
                  <a:tcPr/>
                </a:tc>
                <a:extLst>
                  <a:ext uri="{0D108BD9-81ED-4DB2-BD59-A6C34878D82A}">
                    <a16:rowId xmlns:a16="http://schemas.microsoft.com/office/drawing/2014/main" xmlns="" val="345912183"/>
                  </a:ext>
                </a:extLst>
              </a:tr>
              <a:tr h="370840">
                <a:tc>
                  <a:txBody>
                    <a:bodyPr/>
                    <a:lstStyle/>
                    <a:p>
                      <a:r>
                        <a:rPr lang="en-US" altLang="zh-CN" dirty="0" err="1" smtClean="0"/>
                        <a:t>plt.bar</a:t>
                      </a:r>
                      <a:r>
                        <a:rPr lang="en-US" altLang="zh-CN" dirty="0" smtClean="0"/>
                        <a:t>(left, height,</a:t>
                      </a:r>
                      <a:r>
                        <a:rPr lang="en-US" altLang="zh-CN" baseline="0" dirty="0" smtClean="0"/>
                        <a:t> width, bottom</a:t>
                      </a:r>
                      <a:r>
                        <a:rPr lang="en-US" altLang="zh-CN" dirty="0" smtClean="0"/>
                        <a:t>)</a:t>
                      </a:r>
                      <a:endParaRPr lang="zh-CN" altLang="en-US" dirty="0"/>
                    </a:p>
                  </a:txBody>
                  <a:tcPr/>
                </a:tc>
                <a:tc>
                  <a:txBody>
                    <a:bodyPr/>
                    <a:lstStyle/>
                    <a:p>
                      <a:r>
                        <a:rPr lang="zh-CN" altLang="en-US" dirty="0" smtClean="0"/>
                        <a:t>绘制一个条形图</a:t>
                      </a:r>
                      <a:endParaRPr lang="zh-CN" altLang="en-US" dirty="0"/>
                    </a:p>
                  </a:txBody>
                  <a:tcPr/>
                </a:tc>
                <a:extLst>
                  <a:ext uri="{0D108BD9-81ED-4DB2-BD59-A6C34878D82A}">
                    <a16:rowId xmlns:a16="http://schemas.microsoft.com/office/drawing/2014/main" xmlns="" val="378221791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plt.barh</a:t>
                      </a:r>
                      <a:r>
                        <a:rPr lang="en-US" altLang="zh-CN" dirty="0" smtClean="0"/>
                        <a:t>(</a:t>
                      </a:r>
                      <a:r>
                        <a:rPr lang="en-US" altLang="zh-CN" baseline="0" dirty="0" smtClean="0"/>
                        <a:t>width, bottom,</a:t>
                      </a:r>
                      <a:r>
                        <a:rPr lang="en-US" altLang="zh-CN" dirty="0" smtClean="0"/>
                        <a:t> left, height)</a:t>
                      </a:r>
                      <a:endParaRPr lang="zh-CN" altLang="en-US" dirty="0" smtClean="0"/>
                    </a:p>
                  </a:txBody>
                  <a:tcPr/>
                </a:tc>
                <a:tc>
                  <a:txBody>
                    <a:bodyPr/>
                    <a:lstStyle/>
                    <a:p>
                      <a:r>
                        <a:rPr lang="zh-CN" altLang="en-US" dirty="0" smtClean="0"/>
                        <a:t>绘制一个横向条形图</a:t>
                      </a:r>
                      <a:endParaRPr lang="zh-CN" altLang="en-US" dirty="0"/>
                    </a:p>
                  </a:txBody>
                  <a:tcPr/>
                </a:tc>
                <a:extLst>
                  <a:ext uri="{0D108BD9-81ED-4DB2-BD59-A6C34878D82A}">
                    <a16:rowId xmlns:a16="http://schemas.microsoft.com/office/drawing/2014/main" xmlns="" val="1500363064"/>
                  </a:ext>
                </a:extLst>
              </a:tr>
              <a:tr h="370840">
                <a:tc>
                  <a:txBody>
                    <a:bodyPr/>
                    <a:lstStyle/>
                    <a:p>
                      <a:r>
                        <a:rPr lang="en-US" altLang="zh-CN" dirty="0" err="1" smtClean="0"/>
                        <a:t>plt.polar</a:t>
                      </a:r>
                      <a:r>
                        <a:rPr lang="en-US" altLang="zh-CN" dirty="0" smtClean="0"/>
                        <a:t>(theta, r)</a:t>
                      </a:r>
                      <a:endParaRPr lang="zh-CN" altLang="en-US" dirty="0"/>
                    </a:p>
                  </a:txBody>
                  <a:tcPr/>
                </a:tc>
                <a:tc>
                  <a:txBody>
                    <a:bodyPr/>
                    <a:lstStyle/>
                    <a:p>
                      <a:r>
                        <a:rPr lang="zh-CN" altLang="en-US" dirty="0" smtClean="0"/>
                        <a:t>绘制极坐标图</a:t>
                      </a:r>
                      <a:endParaRPr lang="zh-CN" altLang="en-US" dirty="0"/>
                    </a:p>
                  </a:txBody>
                  <a:tcPr/>
                </a:tc>
                <a:extLst>
                  <a:ext uri="{0D108BD9-81ED-4DB2-BD59-A6C34878D82A}">
                    <a16:rowId xmlns:a16="http://schemas.microsoft.com/office/drawing/2014/main" xmlns="" val="1292712788"/>
                  </a:ext>
                </a:extLst>
              </a:tr>
              <a:tr h="370840">
                <a:tc>
                  <a:txBody>
                    <a:bodyPr/>
                    <a:lstStyle/>
                    <a:p>
                      <a:r>
                        <a:rPr lang="en-US" altLang="zh-CN" dirty="0" err="1" smtClean="0"/>
                        <a:t>plt.pie</a:t>
                      </a:r>
                      <a:r>
                        <a:rPr lang="en-US" altLang="zh-CN" dirty="0" smtClean="0"/>
                        <a:t>(data, explode)</a:t>
                      </a:r>
                      <a:endParaRPr lang="zh-CN" altLang="en-US" dirty="0"/>
                    </a:p>
                  </a:txBody>
                  <a:tcPr/>
                </a:tc>
                <a:tc>
                  <a:txBody>
                    <a:bodyPr/>
                    <a:lstStyle/>
                    <a:p>
                      <a:r>
                        <a:rPr lang="zh-CN" altLang="en-US" dirty="0" smtClean="0"/>
                        <a:t>绘制饼图</a:t>
                      </a:r>
                      <a:endParaRPr lang="zh-CN" altLang="en-US" dirty="0"/>
                    </a:p>
                  </a:txBody>
                  <a:tcPr/>
                </a:tc>
                <a:extLst>
                  <a:ext uri="{0D108BD9-81ED-4DB2-BD59-A6C34878D82A}">
                    <a16:rowId xmlns:a16="http://schemas.microsoft.com/office/drawing/2014/main" xmlns="" val="4012569954"/>
                  </a:ext>
                </a:extLst>
              </a:tr>
            </a:tbl>
          </a:graphicData>
        </a:graphic>
      </p:graphicFrame>
    </p:spTree>
    <p:extLst>
      <p:ext uri="{BB962C8B-B14F-4D97-AF65-F5344CB8AC3E}">
        <p14:creationId xmlns:p14="http://schemas.microsoft.com/office/powerpoint/2010/main" val="23083715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smtClean="0">
                <a:latin typeface="微软雅黑" panose="020B0503020204020204" pitchFamily="34" charset="-122"/>
                <a:ea typeface="微软雅黑" panose="020B0503020204020204" pitchFamily="34" charset="-122"/>
              </a:rPr>
              <a:t>Matplotlib</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Matplotlib</a:t>
            </a:r>
            <a:r>
              <a:rPr lang="zh-CN" altLang="en-US" sz="2800" b="1" dirty="0" smtClean="0">
                <a:solidFill>
                  <a:srgbClr val="CC0099"/>
                </a:solidFill>
                <a:latin typeface="微软雅黑" panose="020B0503020204020204" pitchFamily="34" charset="-122"/>
                <a:ea typeface="微软雅黑" panose="020B0503020204020204" pitchFamily="34" charset="-122"/>
              </a:rPr>
              <a:t>库使用</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958352"/>
            <a:ext cx="3634672" cy="507831"/>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pyplot</a:t>
            </a:r>
            <a:r>
              <a:rPr lang="zh-CN" altLang="en-US" sz="2000" dirty="0">
                <a:latin typeface="微软雅黑" panose="020B0503020204020204" pitchFamily="34" charset="-122"/>
                <a:ea typeface="微软雅黑" panose="020B0503020204020204" pitchFamily="34" charset="-122"/>
              </a:rPr>
              <a:t>的基础图标函数</a:t>
            </a:r>
            <a:r>
              <a:rPr lang="zh-CN" altLang="en-US" sz="2000" dirty="0" smtClean="0">
                <a:latin typeface="微软雅黑" panose="020B0503020204020204" pitchFamily="34" charset="-122"/>
                <a:ea typeface="微软雅黑" panose="020B0503020204020204" pitchFamily="34" charset="-122"/>
              </a:rPr>
              <a:t>如下</a:t>
            </a:r>
            <a:endParaRPr lang="en-US" altLang="zh-CN" sz="2000" dirty="0" smtClean="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249470661"/>
              </p:ext>
            </p:extLst>
          </p:nvPr>
        </p:nvGraphicFramePr>
        <p:xfrm>
          <a:off x="2117725" y="26632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454688068"/>
                    </a:ext>
                  </a:extLst>
                </a:gridCol>
                <a:gridCol w="4064000">
                  <a:extLst>
                    <a:ext uri="{9D8B030D-6E8A-4147-A177-3AD203B41FA5}">
                      <a16:colId xmlns:a16="http://schemas.microsoft.com/office/drawing/2014/main" xmlns="" val="2741868561"/>
                    </a:ext>
                  </a:extLst>
                </a:gridCol>
              </a:tblGrid>
              <a:tr h="370840">
                <a:tc>
                  <a:txBody>
                    <a:bodyPr/>
                    <a:lstStyle/>
                    <a:p>
                      <a:pPr algn="ctr"/>
                      <a:r>
                        <a:rPr lang="zh-CN" altLang="en-US" dirty="0" smtClean="0"/>
                        <a:t>函数</a:t>
                      </a:r>
                      <a:endParaRPr lang="zh-CN" altLang="en-US" dirty="0"/>
                    </a:p>
                  </a:txBody>
                  <a:tcPr/>
                </a:tc>
                <a:tc>
                  <a:txBody>
                    <a:bodyPr/>
                    <a:lstStyle/>
                    <a:p>
                      <a:pPr algn="ctr"/>
                      <a:r>
                        <a:rPr lang="zh-CN" altLang="en-US" dirty="0" smtClean="0"/>
                        <a:t>说明</a:t>
                      </a:r>
                      <a:endParaRPr lang="zh-CN" altLang="en-US" dirty="0"/>
                    </a:p>
                  </a:txBody>
                  <a:tcPr/>
                </a:tc>
                <a:extLst>
                  <a:ext uri="{0D108BD9-81ED-4DB2-BD59-A6C34878D82A}">
                    <a16:rowId xmlns:a16="http://schemas.microsoft.com/office/drawing/2014/main" xmlns="" val="2514780266"/>
                  </a:ext>
                </a:extLst>
              </a:tr>
              <a:tr h="370840">
                <a:tc>
                  <a:txBody>
                    <a:bodyPr/>
                    <a:lstStyle/>
                    <a:p>
                      <a:r>
                        <a:rPr lang="en-US" altLang="zh-CN" dirty="0" err="1" smtClean="0"/>
                        <a:t>plt.psd</a:t>
                      </a:r>
                      <a:r>
                        <a:rPr lang="en-US" altLang="zh-CN" dirty="0" smtClean="0"/>
                        <a:t>(x,</a:t>
                      </a:r>
                      <a:r>
                        <a:rPr lang="en-US" altLang="zh-CN" baseline="0" dirty="0" smtClean="0"/>
                        <a:t> NFFT=256, </a:t>
                      </a:r>
                      <a:r>
                        <a:rPr lang="en-US" altLang="zh-CN" baseline="0" dirty="0" err="1" smtClean="0"/>
                        <a:t>pad_to</a:t>
                      </a:r>
                      <a:r>
                        <a:rPr lang="en-US" altLang="zh-CN" baseline="0" dirty="0" smtClean="0"/>
                        <a:t>, Fs</a:t>
                      </a:r>
                      <a:r>
                        <a:rPr lang="en-US" altLang="zh-CN" dirty="0" smtClean="0"/>
                        <a:t>)</a:t>
                      </a:r>
                      <a:endParaRPr lang="zh-CN" altLang="en-US" dirty="0"/>
                    </a:p>
                  </a:txBody>
                  <a:tcPr/>
                </a:tc>
                <a:tc>
                  <a:txBody>
                    <a:bodyPr/>
                    <a:lstStyle/>
                    <a:p>
                      <a:r>
                        <a:rPr lang="zh-CN" altLang="en-US" dirty="0" smtClean="0"/>
                        <a:t>绘制功率谱密度图</a:t>
                      </a:r>
                      <a:endParaRPr lang="zh-CN" altLang="en-US" dirty="0"/>
                    </a:p>
                  </a:txBody>
                  <a:tcPr/>
                </a:tc>
                <a:extLst>
                  <a:ext uri="{0D108BD9-81ED-4DB2-BD59-A6C34878D82A}">
                    <a16:rowId xmlns:a16="http://schemas.microsoft.com/office/drawing/2014/main" xmlns="" val="3584206604"/>
                  </a:ext>
                </a:extLst>
              </a:tr>
              <a:tr h="370840">
                <a:tc>
                  <a:txBody>
                    <a:bodyPr/>
                    <a:lstStyle/>
                    <a:p>
                      <a:r>
                        <a:rPr lang="en-US" altLang="zh-CN" dirty="0" err="1" smtClean="0"/>
                        <a:t>plt.specgram</a:t>
                      </a:r>
                      <a:r>
                        <a:rPr lang="en-US" altLang="zh-CN" dirty="0" smtClean="0"/>
                        <a:t>(x,</a:t>
                      </a:r>
                      <a:r>
                        <a:rPr lang="en-US" altLang="zh-CN" baseline="0" dirty="0" smtClean="0"/>
                        <a:t> NFFT=256, </a:t>
                      </a:r>
                      <a:r>
                        <a:rPr lang="en-US" altLang="zh-CN" baseline="0" dirty="0" err="1" smtClean="0"/>
                        <a:t>pad_to</a:t>
                      </a:r>
                      <a:r>
                        <a:rPr lang="en-US" altLang="zh-CN" baseline="0" dirty="0" smtClean="0"/>
                        <a:t>, F</a:t>
                      </a:r>
                      <a:r>
                        <a:rPr lang="en-US" altLang="zh-CN" dirty="0" smtClean="0"/>
                        <a:t>)</a:t>
                      </a:r>
                      <a:endParaRPr lang="zh-CN" altLang="en-US" dirty="0"/>
                    </a:p>
                  </a:txBody>
                  <a:tcPr/>
                </a:tc>
                <a:tc>
                  <a:txBody>
                    <a:bodyPr/>
                    <a:lstStyle/>
                    <a:p>
                      <a:r>
                        <a:rPr lang="zh-CN" altLang="en-US" dirty="0" smtClean="0"/>
                        <a:t>绘制谱图</a:t>
                      </a:r>
                      <a:endParaRPr lang="zh-CN" altLang="en-US" dirty="0"/>
                    </a:p>
                  </a:txBody>
                  <a:tcPr/>
                </a:tc>
                <a:extLst>
                  <a:ext uri="{0D108BD9-81ED-4DB2-BD59-A6C34878D82A}">
                    <a16:rowId xmlns:a16="http://schemas.microsoft.com/office/drawing/2014/main" xmlns="" val="345912183"/>
                  </a:ext>
                </a:extLst>
              </a:tr>
              <a:tr h="370840">
                <a:tc>
                  <a:txBody>
                    <a:bodyPr/>
                    <a:lstStyle/>
                    <a:p>
                      <a:r>
                        <a:rPr lang="en-US" altLang="zh-CN" dirty="0" err="1" smtClean="0"/>
                        <a:t>plt.cohere</a:t>
                      </a:r>
                      <a:r>
                        <a:rPr lang="en-US" altLang="zh-CN" dirty="0" smtClean="0"/>
                        <a:t>(x, y,</a:t>
                      </a:r>
                      <a:r>
                        <a:rPr lang="en-US" altLang="zh-CN" baseline="0" dirty="0" smtClean="0"/>
                        <a:t> NFFT=256, Fs</a:t>
                      </a:r>
                      <a:r>
                        <a:rPr lang="en-US" altLang="zh-CN" dirty="0" smtClean="0"/>
                        <a:t>)</a:t>
                      </a:r>
                      <a:endParaRPr lang="zh-CN" altLang="en-US" dirty="0"/>
                    </a:p>
                  </a:txBody>
                  <a:tcPr/>
                </a:tc>
                <a:tc>
                  <a:txBody>
                    <a:bodyPr/>
                    <a:lstStyle/>
                    <a:p>
                      <a:r>
                        <a:rPr lang="zh-CN" altLang="en-US" dirty="0" smtClean="0"/>
                        <a:t>绘制</a:t>
                      </a:r>
                      <a:r>
                        <a:rPr lang="en-US" altLang="zh-CN" dirty="0" smtClean="0"/>
                        <a:t>X-Y</a:t>
                      </a:r>
                      <a:r>
                        <a:rPr lang="zh-CN" altLang="en-US" dirty="0" smtClean="0"/>
                        <a:t>的相关性函数</a:t>
                      </a:r>
                      <a:endParaRPr lang="zh-CN" altLang="en-US" dirty="0"/>
                    </a:p>
                  </a:txBody>
                  <a:tcPr/>
                </a:tc>
                <a:extLst>
                  <a:ext uri="{0D108BD9-81ED-4DB2-BD59-A6C34878D82A}">
                    <a16:rowId xmlns:a16="http://schemas.microsoft.com/office/drawing/2014/main" xmlns="" val="378221791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plt.scatter</a:t>
                      </a:r>
                      <a:r>
                        <a:rPr lang="en-US" altLang="zh-CN" dirty="0" smtClean="0"/>
                        <a:t>(x,</a:t>
                      </a:r>
                      <a:r>
                        <a:rPr lang="en-US" altLang="zh-CN" baseline="0" dirty="0" smtClean="0"/>
                        <a:t> y</a:t>
                      </a:r>
                      <a:r>
                        <a:rPr lang="en-US" altLang="zh-CN" dirty="0" smtClean="0"/>
                        <a:t>)</a:t>
                      </a:r>
                      <a:endParaRPr lang="zh-CN" altLang="en-US" dirty="0" smtClean="0"/>
                    </a:p>
                  </a:txBody>
                  <a:tcPr/>
                </a:tc>
                <a:tc>
                  <a:txBody>
                    <a:bodyPr/>
                    <a:lstStyle/>
                    <a:p>
                      <a:r>
                        <a:rPr lang="zh-CN" altLang="en-US" dirty="0" smtClean="0"/>
                        <a:t>绘制散点图，其中，</a:t>
                      </a:r>
                      <a:r>
                        <a:rPr lang="en-US" altLang="zh-CN" dirty="0" smtClean="0"/>
                        <a:t>x</a:t>
                      </a:r>
                      <a:r>
                        <a:rPr lang="zh-CN" altLang="en-US" dirty="0" smtClean="0"/>
                        <a:t>和</a:t>
                      </a:r>
                      <a:r>
                        <a:rPr lang="en-US" altLang="zh-CN" dirty="0" smtClean="0"/>
                        <a:t>y</a:t>
                      </a:r>
                      <a:r>
                        <a:rPr lang="zh-CN" altLang="en-US" dirty="0" smtClean="0"/>
                        <a:t>长度相同</a:t>
                      </a:r>
                      <a:endParaRPr lang="zh-CN" altLang="en-US" dirty="0"/>
                    </a:p>
                  </a:txBody>
                  <a:tcPr/>
                </a:tc>
                <a:extLst>
                  <a:ext uri="{0D108BD9-81ED-4DB2-BD59-A6C34878D82A}">
                    <a16:rowId xmlns:a16="http://schemas.microsoft.com/office/drawing/2014/main" xmlns="" val="1500363064"/>
                  </a:ext>
                </a:extLst>
              </a:tr>
              <a:tr h="370840">
                <a:tc>
                  <a:txBody>
                    <a:bodyPr/>
                    <a:lstStyle/>
                    <a:p>
                      <a:r>
                        <a:rPr lang="en-US" altLang="zh-CN" dirty="0" err="1" smtClean="0"/>
                        <a:t>plt.step</a:t>
                      </a:r>
                      <a:r>
                        <a:rPr lang="en-US" altLang="zh-CN" dirty="0" smtClean="0"/>
                        <a:t>(x,</a:t>
                      </a:r>
                      <a:r>
                        <a:rPr lang="en-US" altLang="zh-CN" baseline="0" dirty="0" smtClean="0"/>
                        <a:t> y, where</a:t>
                      </a:r>
                      <a:r>
                        <a:rPr lang="en-US" altLang="zh-CN" dirty="0" smtClean="0"/>
                        <a:t>)</a:t>
                      </a:r>
                      <a:endParaRPr lang="zh-CN" altLang="en-US" dirty="0"/>
                    </a:p>
                  </a:txBody>
                  <a:tcPr/>
                </a:tc>
                <a:tc>
                  <a:txBody>
                    <a:bodyPr/>
                    <a:lstStyle/>
                    <a:p>
                      <a:r>
                        <a:rPr lang="zh-CN" altLang="en-US" dirty="0" smtClean="0"/>
                        <a:t>绘制步阶图</a:t>
                      </a:r>
                      <a:endParaRPr lang="zh-CN" altLang="en-US" dirty="0"/>
                    </a:p>
                  </a:txBody>
                  <a:tcPr/>
                </a:tc>
                <a:extLst>
                  <a:ext uri="{0D108BD9-81ED-4DB2-BD59-A6C34878D82A}">
                    <a16:rowId xmlns:a16="http://schemas.microsoft.com/office/drawing/2014/main" xmlns="" val="1292712788"/>
                  </a:ext>
                </a:extLst>
              </a:tr>
              <a:tr h="370840">
                <a:tc>
                  <a:txBody>
                    <a:bodyPr/>
                    <a:lstStyle/>
                    <a:p>
                      <a:r>
                        <a:rPr lang="en-US" altLang="zh-CN" dirty="0" err="1" smtClean="0"/>
                        <a:t>plt.hist</a:t>
                      </a:r>
                      <a:r>
                        <a:rPr lang="en-US" altLang="zh-CN" dirty="0" smtClean="0"/>
                        <a:t>(x,</a:t>
                      </a:r>
                      <a:r>
                        <a:rPr lang="en-US" altLang="zh-CN" baseline="0" dirty="0" smtClean="0"/>
                        <a:t> bins, normed</a:t>
                      </a:r>
                      <a:r>
                        <a:rPr lang="en-US" altLang="zh-CN" dirty="0" smtClean="0"/>
                        <a:t>)</a:t>
                      </a:r>
                      <a:endParaRPr lang="zh-CN" altLang="en-US" dirty="0"/>
                    </a:p>
                  </a:txBody>
                  <a:tcPr/>
                </a:tc>
                <a:tc>
                  <a:txBody>
                    <a:bodyPr/>
                    <a:lstStyle/>
                    <a:p>
                      <a:r>
                        <a:rPr lang="zh-CN" altLang="en-US" dirty="0" smtClean="0"/>
                        <a:t>绘制直方图</a:t>
                      </a:r>
                      <a:endParaRPr lang="zh-CN" altLang="en-US" dirty="0"/>
                    </a:p>
                  </a:txBody>
                  <a:tcPr/>
                </a:tc>
                <a:extLst>
                  <a:ext uri="{0D108BD9-81ED-4DB2-BD59-A6C34878D82A}">
                    <a16:rowId xmlns:a16="http://schemas.microsoft.com/office/drawing/2014/main" xmlns="" val="4012569954"/>
                  </a:ext>
                </a:extLst>
              </a:tr>
            </a:tbl>
          </a:graphicData>
        </a:graphic>
      </p:graphicFrame>
    </p:spTree>
    <p:extLst>
      <p:ext uri="{BB962C8B-B14F-4D97-AF65-F5344CB8AC3E}">
        <p14:creationId xmlns:p14="http://schemas.microsoft.com/office/powerpoint/2010/main" val="12161228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smtClean="0">
                <a:latin typeface="微软雅黑" panose="020B0503020204020204" pitchFamily="34" charset="-122"/>
                <a:ea typeface="微软雅黑" panose="020B0503020204020204" pitchFamily="34" charset="-122"/>
              </a:rPr>
              <a:t>Matplotlib</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Matplotlib</a:t>
            </a:r>
            <a:r>
              <a:rPr lang="zh-CN" altLang="en-US" sz="2800" b="1" dirty="0" smtClean="0">
                <a:solidFill>
                  <a:srgbClr val="CC0099"/>
                </a:solidFill>
                <a:latin typeface="微软雅黑" panose="020B0503020204020204" pitchFamily="34" charset="-122"/>
                <a:ea typeface="微软雅黑" panose="020B0503020204020204" pitchFamily="34" charset="-122"/>
              </a:rPr>
              <a:t>库使用</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958352"/>
            <a:ext cx="4134734" cy="553998"/>
          </a:xfrm>
          <a:prstGeom prst="rect">
            <a:avLst/>
          </a:prstGeom>
        </p:spPr>
        <p:txBody>
          <a:bodyPr wrap="square">
            <a:spAutoFit/>
          </a:bodyPr>
          <a:lstStyle/>
          <a:p>
            <a:pPr marL="285750" indent="-285750">
              <a:lnSpc>
                <a:spcPct val="150000"/>
              </a:lnSpc>
              <a:buFont typeface="Wingdings" panose="05000000000000000000" charset="0"/>
              <a:buChar char="u"/>
              <a:defRPr/>
            </a:pPr>
            <a:r>
              <a:rPr lang="en-US" altLang="zh-CN" sz="2000" dirty="0" err="1">
                <a:latin typeface="微软雅黑" panose="020B0503020204020204" pitchFamily="34" charset="-122"/>
                <a:ea typeface="微软雅黑" panose="020B0503020204020204" pitchFamily="34" charset="-122"/>
              </a:rPr>
              <a:t>pyplot</a:t>
            </a:r>
            <a:r>
              <a:rPr lang="zh-CN" altLang="en-US" sz="2000" dirty="0">
                <a:latin typeface="微软雅黑" panose="020B0503020204020204" pitchFamily="34" charset="-122"/>
                <a:ea typeface="微软雅黑" panose="020B0503020204020204" pitchFamily="34" charset="-122"/>
              </a:rPr>
              <a:t>的基础图标函数</a:t>
            </a:r>
            <a:r>
              <a:rPr lang="zh-CN" altLang="en-US" sz="2000" dirty="0" smtClean="0">
                <a:latin typeface="微软雅黑" panose="020B0503020204020204" pitchFamily="34" charset="-122"/>
                <a:ea typeface="微软雅黑" panose="020B0503020204020204" pitchFamily="34" charset="-122"/>
              </a:rPr>
              <a:t>如下</a:t>
            </a:r>
            <a:endParaRPr lang="en-US" altLang="zh-CN" sz="2000" dirty="0" smtClean="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661378752"/>
              </p:ext>
            </p:extLst>
          </p:nvPr>
        </p:nvGraphicFramePr>
        <p:xfrm>
          <a:off x="2003425" y="290687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454688068"/>
                    </a:ext>
                  </a:extLst>
                </a:gridCol>
                <a:gridCol w="4064000">
                  <a:extLst>
                    <a:ext uri="{9D8B030D-6E8A-4147-A177-3AD203B41FA5}">
                      <a16:colId xmlns:a16="http://schemas.microsoft.com/office/drawing/2014/main" xmlns="" val="2741868561"/>
                    </a:ext>
                  </a:extLst>
                </a:gridCol>
              </a:tblGrid>
              <a:tr h="370840">
                <a:tc>
                  <a:txBody>
                    <a:bodyPr/>
                    <a:lstStyle/>
                    <a:p>
                      <a:pPr algn="ctr"/>
                      <a:r>
                        <a:rPr lang="zh-CN" altLang="en-US" dirty="0" smtClean="0"/>
                        <a:t>函数</a:t>
                      </a:r>
                      <a:endParaRPr lang="zh-CN" altLang="en-US" dirty="0"/>
                    </a:p>
                  </a:txBody>
                  <a:tcPr/>
                </a:tc>
                <a:tc>
                  <a:txBody>
                    <a:bodyPr/>
                    <a:lstStyle/>
                    <a:p>
                      <a:pPr algn="ctr"/>
                      <a:r>
                        <a:rPr lang="zh-CN" altLang="en-US" dirty="0" smtClean="0"/>
                        <a:t>说明</a:t>
                      </a:r>
                      <a:endParaRPr lang="zh-CN" altLang="en-US" dirty="0"/>
                    </a:p>
                  </a:txBody>
                  <a:tcPr/>
                </a:tc>
                <a:extLst>
                  <a:ext uri="{0D108BD9-81ED-4DB2-BD59-A6C34878D82A}">
                    <a16:rowId xmlns:a16="http://schemas.microsoft.com/office/drawing/2014/main" xmlns="" val="2514780266"/>
                  </a:ext>
                </a:extLst>
              </a:tr>
              <a:tr h="370840">
                <a:tc>
                  <a:txBody>
                    <a:bodyPr/>
                    <a:lstStyle/>
                    <a:p>
                      <a:r>
                        <a:rPr lang="en-US" altLang="zh-CN" dirty="0" err="1" smtClean="0"/>
                        <a:t>plt.contour</a:t>
                      </a:r>
                      <a:r>
                        <a:rPr lang="en-US" altLang="zh-CN" dirty="0" smtClean="0"/>
                        <a:t>(X,</a:t>
                      </a:r>
                      <a:r>
                        <a:rPr lang="en-US" altLang="zh-CN" baseline="0" dirty="0" smtClean="0"/>
                        <a:t> Y, Z, N</a:t>
                      </a:r>
                      <a:r>
                        <a:rPr lang="en-US" altLang="zh-CN" dirty="0" smtClean="0"/>
                        <a:t>)</a:t>
                      </a:r>
                      <a:endParaRPr lang="zh-CN" altLang="en-US" dirty="0"/>
                    </a:p>
                  </a:txBody>
                  <a:tcPr/>
                </a:tc>
                <a:tc>
                  <a:txBody>
                    <a:bodyPr/>
                    <a:lstStyle/>
                    <a:p>
                      <a:r>
                        <a:rPr lang="zh-CN" altLang="en-US" dirty="0" smtClean="0"/>
                        <a:t>绘制等值图</a:t>
                      </a:r>
                      <a:endParaRPr lang="zh-CN" altLang="en-US" dirty="0"/>
                    </a:p>
                  </a:txBody>
                  <a:tcPr/>
                </a:tc>
                <a:extLst>
                  <a:ext uri="{0D108BD9-81ED-4DB2-BD59-A6C34878D82A}">
                    <a16:rowId xmlns:a16="http://schemas.microsoft.com/office/drawing/2014/main" xmlns="" val="3584206604"/>
                  </a:ext>
                </a:extLst>
              </a:tr>
              <a:tr h="370840">
                <a:tc>
                  <a:txBody>
                    <a:bodyPr/>
                    <a:lstStyle/>
                    <a:p>
                      <a:r>
                        <a:rPr lang="en-US" altLang="zh-CN" dirty="0" err="1" smtClean="0"/>
                        <a:t>plt.vlines</a:t>
                      </a:r>
                      <a:r>
                        <a:rPr lang="en-US" altLang="zh-CN" dirty="0" smtClean="0"/>
                        <a:t>()</a:t>
                      </a:r>
                      <a:endParaRPr lang="zh-CN" altLang="en-US" dirty="0"/>
                    </a:p>
                  </a:txBody>
                  <a:tcPr/>
                </a:tc>
                <a:tc>
                  <a:txBody>
                    <a:bodyPr/>
                    <a:lstStyle/>
                    <a:p>
                      <a:r>
                        <a:rPr lang="zh-CN" altLang="en-US" dirty="0" smtClean="0"/>
                        <a:t>绘制垂直图</a:t>
                      </a:r>
                      <a:endParaRPr lang="zh-CN" altLang="en-US" dirty="0"/>
                    </a:p>
                  </a:txBody>
                  <a:tcPr/>
                </a:tc>
                <a:extLst>
                  <a:ext uri="{0D108BD9-81ED-4DB2-BD59-A6C34878D82A}">
                    <a16:rowId xmlns:a16="http://schemas.microsoft.com/office/drawing/2014/main" xmlns="" val="345912183"/>
                  </a:ext>
                </a:extLst>
              </a:tr>
              <a:tr h="370840">
                <a:tc>
                  <a:txBody>
                    <a:bodyPr/>
                    <a:lstStyle/>
                    <a:p>
                      <a:r>
                        <a:rPr lang="en-US" altLang="zh-CN" dirty="0" err="1" smtClean="0"/>
                        <a:t>plt.stem</a:t>
                      </a:r>
                      <a:r>
                        <a:rPr lang="en-US" altLang="zh-CN" dirty="0" smtClean="0"/>
                        <a:t>(x, y, </a:t>
                      </a:r>
                      <a:r>
                        <a:rPr lang="en-US" altLang="zh-CN" dirty="0" err="1" smtClean="0"/>
                        <a:t>linefmt</a:t>
                      </a:r>
                      <a:r>
                        <a:rPr lang="en-US" altLang="zh-CN" dirty="0" smtClean="0"/>
                        <a:t>, </a:t>
                      </a:r>
                      <a:r>
                        <a:rPr lang="en-US" altLang="zh-CN" dirty="0" err="1" smtClean="0"/>
                        <a:t>markerfmt</a:t>
                      </a:r>
                      <a:r>
                        <a:rPr lang="en-US" altLang="zh-CN" dirty="0" smtClean="0"/>
                        <a:t>)</a:t>
                      </a:r>
                      <a:endParaRPr lang="zh-CN" altLang="en-US" dirty="0"/>
                    </a:p>
                  </a:txBody>
                  <a:tcPr/>
                </a:tc>
                <a:tc>
                  <a:txBody>
                    <a:bodyPr/>
                    <a:lstStyle/>
                    <a:p>
                      <a:r>
                        <a:rPr lang="zh-CN" altLang="en-US" dirty="0" smtClean="0"/>
                        <a:t>绘制柴火图</a:t>
                      </a:r>
                      <a:endParaRPr lang="zh-CN" altLang="en-US" dirty="0"/>
                    </a:p>
                  </a:txBody>
                  <a:tcPr/>
                </a:tc>
                <a:extLst>
                  <a:ext uri="{0D108BD9-81ED-4DB2-BD59-A6C34878D82A}">
                    <a16:rowId xmlns:a16="http://schemas.microsoft.com/office/drawing/2014/main" xmlns="" val="378221791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plt.plot_date</a:t>
                      </a:r>
                      <a:r>
                        <a:rPr lang="en-US" altLang="zh-CN" dirty="0" smtClean="0"/>
                        <a:t>()</a:t>
                      </a:r>
                      <a:endParaRPr lang="zh-CN" altLang="en-US" dirty="0" smtClean="0"/>
                    </a:p>
                  </a:txBody>
                  <a:tcPr/>
                </a:tc>
                <a:tc>
                  <a:txBody>
                    <a:bodyPr/>
                    <a:lstStyle/>
                    <a:p>
                      <a:r>
                        <a:rPr lang="zh-CN" altLang="en-US" dirty="0" smtClean="0"/>
                        <a:t>绘制数据日期</a:t>
                      </a:r>
                      <a:endParaRPr lang="zh-CN" altLang="en-US" dirty="0"/>
                    </a:p>
                  </a:txBody>
                  <a:tcPr/>
                </a:tc>
                <a:extLst>
                  <a:ext uri="{0D108BD9-81ED-4DB2-BD59-A6C34878D82A}">
                    <a16:rowId xmlns:a16="http://schemas.microsoft.com/office/drawing/2014/main" xmlns="" val="1500363064"/>
                  </a:ext>
                </a:extLst>
              </a:tr>
            </a:tbl>
          </a:graphicData>
        </a:graphic>
      </p:graphicFrame>
    </p:spTree>
    <p:extLst>
      <p:ext uri="{BB962C8B-B14F-4D97-AF65-F5344CB8AC3E}">
        <p14:creationId xmlns:p14="http://schemas.microsoft.com/office/powerpoint/2010/main" val="92978157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smtClean="0">
                <a:latin typeface="微软雅黑" panose="020B0503020204020204" pitchFamily="34" charset="-122"/>
                <a:ea typeface="微软雅黑" panose="020B0503020204020204" pitchFamily="34" charset="-122"/>
              </a:rPr>
              <a:t>Matplotlib</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Matplotlib</a:t>
            </a:r>
            <a:r>
              <a:rPr lang="zh-CN" altLang="en-US" sz="2800" b="1" dirty="0" smtClean="0">
                <a:solidFill>
                  <a:srgbClr val="CC0099"/>
                </a:solidFill>
                <a:latin typeface="微软雅黑" panose="020B0503020204020204" pitchFamily="34" charset="-122"/>
                <a:ea typeface="微软雅黑" panose="020B0503020204020204" pitchFamily="34" charset="-122"/>
              </a:rPr>
              <a:t>库使用</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2705985" cy="507831"/>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b="1" dirty="0" smtClean="0">
                <a:latin typeface="微软雅黑" panose="020B0503020204020204" pitchFamily="34" charset="-122"/>
                <a:ea typeface="微软雅黑" panose="020B0503020204020204" pitchFamily="34" charset="-122"/>
              </a:rPr>
              <a:t>饼图的绘制</a:t>
            </a:r>
            <a:endParaRPr lang="en-US" altLang="zh-CN" sz="2000" b="1" dirty="0" smtClean="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1080203" y="2976750"/>
            <a:ext cx="6820786" cy="26432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import matplotlib.pyplot as plt</a:t>
            </a:r>
          </a:p>
          <a:p>
            <a:pPr eaLnBrk="0" fontAlgn="ctr" hangingPunct="0">
              <a:spcBef>
                <a:spcPct val="0"/>
              </a:spcBef>
              <a:spcAft>
                <a:spcPct val="0"/>
              </a:spcAft>
            </a:pPr>
            <a:r>
              <a:rPr lang="en-US" altLang="zh-CN" sz="2000" noProof="1">
                <a:solidFill>
                  <a:srgbClr val="C678DD"/>
                </a:solidFill>
                <a:latin typeface="Arial Unicode MS"/>
                <a:ea typeface="Menlo"/>
              </a:rPr>
              <a:t>&gt;&gt;&gt; labels = 'Frogs', 'Hogs', 'Dogs', 'Logs'</a:t>
            </a:r>
          </a:p>
          <a:p>
            <a:pPr eaLnBrk="0" fontAlgn="ctr" hangingPunct="0">
              <a:spcBef>
                <a:spcPct val="0"/>
              </a:spcBef>
              <a:spcAft>
                <a:spcPct val="0"/>
              </a:spcAft>
            </a:pPr>
            <a:r>
              <a:rPr lang="en-US" altLang="zh-CN" sz="2000" noProof="1">
                <a:solidFill>
                  <a:srgbClr val="C678DD"/>
                </a:solidFill>
                <a:latin typeface="Arial Unicode MS"/>
                <a:ea typeface="Menlo"/>
              </a:rPr>
              <a:t>&gt;&gt;&gt; sizes = [15, 30, 45, 10]</a:t>
            </a:r>
          </a:p>
          <a:p>
            <a:pPr eaLnBrk="0" fontAlgn="ctr" hangingPunct="0">
              <a:spcBef>
                <a:spcPct val="0"/>
              </a:spcBef>
              <a:spcAft>
                <a:spcPct val="0"/>
              </a:spcAft>
            </a:pPr>
            <a:r>
              <a:rPr lang="en-US" altLang="zh-CN" sz="2000" noProof="1">
                <a:solidFill>
                  <a:srgbClr val="C678DD"/>
                </a:solidFill>
                <a:latin typeface="Arial Unicode MS"/>
                <a:ea typeface="Menlo"/>
              </a:rPr>
              <a:t>&gt;&gt;&gt; explode = (0, 0.1, 0, 0)</a:t>
            </a:r>
          </a:p>
          <a:p>
            <a:pPr eaLnBrk="0" fontAlgn="ctr" hangingPunct="0">
              <a:spcBef>
                <a:spcPct val="0"/>
              </a:spcBef>
              <a:spcAft>
                <a:spcPct val="0"/>
              </a:spcAft>
            </a:pPr>
            <a:r>
              <a:rPr lang="en-US" altLang="zh-CN" sz="2000" noProof="1">
                <a:solidFill>
                  <a:srgbClr val="C678DD"/>
                </a:solidFill>
                <a:latin typeface="Arial Unicode MS"/>
                <a:ea typeface="Menlo"/>
              </a:rPr>
              <a:t>&gt;&gt;&gt; plt.pie(sizes, explode=explode, labels=labels, autopct='%1.1f%%', </a:t>
            </a:r>
            <a:r>
              <a:rPr lang="en-US" altLang="zh-CN" sz="2000" noProof="1" smtClean="0">
                <a:solidFill>
                  <a:srgbClr val="C678DD"/>
                </a:solidFill>
                <a:latin typeface="Arial Unicode MS"/>
                <a:ea typeface="Menlo"/>
              </a:rPr>
              <a:t>shadow=False</a:t>
            </a:r>
            <a:r>
              <a:rPr lang="en-US" altLang="zh-CN" sz="2000" noProof="1">
                <a:solidFill>
                  <a:srgbClr val="C678DD"/>
                </a:solidFill>
                <a:latin typeface="Arial Unicode MS"/>
                <a:ea typeface="Menlo"/>
              </a:rPr>
              <a:t>, startangle=90)</a:t>
            </a:r>
          </a:p>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plt.axis('equal</a:t>
            </a:r>
            <a:r>
              <a:rPr lang="en-US" altLang="zh-CN" sz="2000" noProof="1" smtClean="0">
                <a:solidFill>
                  <a:srgbClr val="C678DD"/>
                </a:solidFill>
                <a:latin typeface="Arial Unicode MS"/>
                <a:ea typeface="Menlo"/>
              </a:rPr>
              <a:t>')</a:t>
            </a:r>
            <a:endParaRPr lang="en-US" altLang="zh-CN" sz="2000" noProof="1">
              <a:solidFill>
                <a:srgbClr val="C678DD"/>
              </a:solidFill>
              <a:latin typeface="Arial Unicode MS"/>
              <a:ea typeface="Menlo"/>
            </a:endParaRPr>
          </a:p>
          <a:p>
            <a:pPr eaLnBrk="0" fontAlgn="ctr" hangingPunct="0">
              <a:spcBef>
                <a:spcPct val="0"/>
              </a:spcBef>
              <a:spcAft>
                <a:spcPct val="0"/>
              </a:spcAft>
            </a:pPr>
            <a:r>
              <a:rPr lang="en-US" altLang="zh-CN" sz="2000" noProof="1">
                <a:solidFill>
                  <a:srgbClr val="C678DD"/>
                </a:solidFill>
                <a:latin typeface="Arial Unicode MS"/>
                <a:ea typeface="Menlo"/>
              </a:rPr>
              <a:t>&gt;&gt;&gt; plt.show()</a:t>
            </a:r>
          </a:p>
        </p:txBody>
      </p:sp>
      <p:pic>
        <p:nvPicPr>
          <p:cNvPr id="3" name="图片 2"/>
          <p:cNvPicPr>
            <a:picLocks noChangeAspect="1"/>
          </p:cNvPicPr>
          <p:nvPr/>
        </p:nvPicPr>
        <p:blipFill>
          <a:blip r:embed="rId4"/>
          <a:stretch>
            <a:fillRect/>
          </a:stretch>
        </p:blipFill>
        <p:spPr>
          <a:xfrm>
            <a:off x="8077714" y="2417260"/>
            <a:ext cx="4114286" cy="3428571"/>
          </a:xfrm>
          <a:prstGeom prst="rect">
            <a:avLst/>
          </a:prstGeom>
        </p:spPr>
      </p:pic>
    </p:spTree>
    <p:extLst>
      <p:ext uri="{BB962C8B-B14F-4D97-AF65-F5344CB8AC3E}">
        <p14:creationId xmlns:p14="http://schemas.microsoft.com/office/powerpoint/2010/main" val="334426388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smtClean="0">
                <a:latin typeface="微软雅黑" panose="020B0503020204020204" pitchFamily="34" charset="-122"/>
                <a:ea typeface="微软雅黑" panose="020B0503020204020204" pitchFamily="34" charset="-122"/>
              </a:rPr>
              <a:t>Matplotlib</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Matplotlib</a:t>
            </a:r>
            <a:r>
              <a:rPr lang="zh-CN" altLang="en-US" sz="2800" b="1" dirty="0" smtClean="0">
                <a:solidFill>
                  <a:srgbClr val="CC0099"/>
                </a:solidFill>
                <a:latin typeface="微软雅黑" panose="020B0503020204020204" pitchFamily="34" charset="-122"/>
                <a:ea typeface="微软雅黑" panose="020B0503020204020204" pitchFamily="34" charset="-122"/>
              </a:rPr>
              <a:t>库使用</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958352"/>
            <a:ext cx="3248910" cy="507831"/>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b="1" dirty="0" smtClean="0">
                <a:latin typeface="微软雅黑" panose="020B0503020204020204" pitchFamily="34" charset="-122"/>
                <a:ea typeface="微软雅黑" panose="020B0503020204020204" pitchFamily="34" charset="-122"/>
              </a:rPr>
              <a:t>直方图的绘制</a:t>
            </a:r>
            <a:endParaRPr lang="en-US" altLang="zh-CN" b="1" dirty="0" smtClean="0">
              <a:latin typeface="微软雅黑" panose="020B0503020204020204" pitchFamily="34" charset="-122"/>
              <a:ea typeface="微软雅黑" panose="020B0503020204020204" pitchFamily="34" charset="-122"/>
            </a:endParaRPr>
          </a:p>
        </p:txBody>
      </p:sp>
      <p:sp>
        <p:nvSpPr>
          <p:cNvPr id="15" name="Rectangle 2"/>
          <p:cNvSpPr>
            <a:spLocks noChangeArrowheads="1"/>
          </p:cNvSpPr>
          <p:nvPr/>
        </p:nvSpPr>
        <p:spPr bwMode="auto">
          <a:xfrm>
            <a:off x="994454" y="2629938"/>
            <a:ext cx="5484814" cy="3566624"/>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import matplotlib.pyplot as plt</a:t>
            </a:r>
          </a:p>
          <a:p>
            <a:pPr eaLnBrk="0" fontAlgn="ctr" hangingPunct="0">
              <a:spcBef>
                <a:spcPct val="0"/>
              </a:spcBef>
              <a:spcAft>
                <a:spcPct val="0"/>
              </a:spcAft>
            </a:pPr>
            <a:r>
              <a:rPr lang="en-US" altLang="zh-CN" sz="2000" noProof="1">
                <a:solidFill>
                  <a:srgbClr val="C678DD"/>
                </a:solidFill>
                <a:latin typeface="Arial Unicode MS"/>
                <a:ea typeface="Menlo"/>
              </a:rPr>
              <a:t>&gt;&gt;&gt; import numpy as np</a:t>
            </a:r>
          </a:p>
          <a:p>
            <a:pPr eaLnBrk="0" fontAlgn="ctr" hangingPunct="0">
              <a:spcBef>
                <a:spcPct val="0"/>
              </a:spcBef>
              <a:spcAft>
                <a:spcPct val="0"/>
              </a:spcAft>
            </a:pPr>
            <a:r>
              <a:rPr lang="en-US" altLang="zh-CN" sz="2000" noProof="1">
                <a:solidFill>
                  <a:srgbClr val="C678DD"/>
                </a:solidFill>
                <a:latin typeface="Arial Unicode MS"/>
                <a:ea typeface="Menlo"/>
              </a:rPr>
              <a:t>&gt;&gt;&gt; np.random.seed(0)</a:t>
            </a:r>
          </a:p>
          <a:p>
            <a:pPr eaLnBrk="0" fontAlgn="ctr" hangingPunct="0">
              <a:spcBef>
                <a:spcPct val="0"/>
              </a:spcBef>
              <a:spcAft>
                <a:spcPct val="0"/>
              </a:spcAft>
            </a:pPr>
            <a:r>
              <a:rPr lang="en-US" altLang="zh-CN" sz="2000" noProof="1">
                <a:solidFill>
                  <a:srgbClr val="C678DD"/>
                </a:solidFill>
                <a:latin typeface="Arial Unicode MS"/>
                <a:ea typeface="Menlo"/>
              </a:rPr>
              <a:t>&gt;&gt;&gt; mu, sigma = 100, 20  # </a:t>
            </a:r>
            <a:r>
              <a:rPr lang="zh-CN" altLang="en-US" sz="2000" noProof="1">
                <a:solidFill>
                  <a:srgbClr val="C678DD"/>
                </a:solidFill>
                <a:latin typeface="Arial Unicode MS"/>
                <a:ea typeface="Menlo"/>
              </a:rPr>
              <a:t>均值和标准值</a:t>
            </a:r>
          </a:p>
          <a:p>
            <a:pPr eaLnBrk="0" fontAlgn="ctr" hangingPunct="0">
              <a:spcBef>
                <a:spcPct val="0"/>
              </a:spcBef>
              <a:spcAft>
                <a:spcPct val="0"/>
              </a:spcAft>
            </a:pPr>
            <a:r>
              <a:rPr lang="en-US" altLang="zh-CN" sz="2000" noProof="1">
                <a:solidFill>
                  <a:srgbClr val="C678DD"/>
                </a:solidFill>
                <a:latin typeface="Arial Unicode MS"/>
                <a:ea typeface="Menlo"/>
              </a:rPr>
              <a:t>&gt;&gt;&gt; a = np.random.normal(mu, sigma, size=100)</a:t>
            </a:r>
          </a:p>
          <a:p>
            <a:pPr eaLnBrk="0" fontAlgn="ctr" hangingPunct="0">
              <a:spcBef>
                <a:spcPct val="0"/>
              </a:spcBef>
              <a:spcAft>
                <a:spcPct val="0"/>
              </a:spcAft>
            </a:pPr>
            <a:r>
              <a:rPr lang="en-US" altLang="zh-CN" sz="2000" noProof="1">
                <a:solidFill>
                  <a:srgbClr val="C678DD"/>
                </a:solidFill>
                <a:latin typeface="Arial Unicode MS"/>
                <a:ea typeface="Menlo"/>
              </a:rPr>
              <a:t>&gt;&gt;&gt; plt.hist(a, 20, normed=1, histtype='stepfilled', facecolor='b', alpha=0.75)</a:t>
            </a:r>
          </a:p>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plt.title('Histogram')</a:t>
            </a:r>
          </a:p>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plt.show()</a:t>
            </a:r>
          </a:p>
        </p:txBody>
      </p:sp>
      <p:pic>
        <p:nvPicPr>
          <p:cNvPr id="3" name="图片 2"/>
          <p:cNvPicPr>
            <a:picLocks noChangeAspect="1"/>
          </p:cNvPicPr>
          <p:nvPr/>
        </p:nvPicPr>
        <p:blipFill>
          <a:blip r:embed="rId4"/>
          <a:stretch>
            <a:fillRect/>
          </a:stretch>
        </p:blipFill>
        <p:spPr>
          <a:xfrm>
            <a:off x="6636457" y="1459882"/>
            <a:ext cx="5285714" cy="4038095"/>
          </a:xfrm>
          <a:prstGeom prst="rect">
            <a:avLst/>
          </a:prstGeom>
        </p:spPr>
      </p:pic>
      <p:cxnSp>
        <p:nvCxnSpPr>
          <p:cNvPr id="5" name="直接箭头连接符 4"/>
          <p:cNvCxnSpPr/>
          <p:nvPr/>
        </p:nvCxnSpPr>
        <p:spPr>
          <a:xfrm flipV="1">
            <a:off x="3259394" y="4291781"/>
            <a:ext cx="722671" cy="1917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文本框 6"/>
          <p:cNvSpPr txBox="1"/>
          <p:nvPr/>
        </p:nvSpPr>
        <p:spPr>
          <a:xfrm>
            <a:off x="3982065" y="4121987"/>
            <a:ext cx="1725562" cy="369332"/>
          </a:xfrm>
          <a:prstGeom prst="rect">
            <a:avLst/>
          </a:prstGeom>
          <a:noFill/>
        </p:spPr>
        <p:txBody>
          <a:bodyPr wrap="square" rtlCol="0">
            <a:spAutoFit/>
          </a:bodyPr>
          <a:lstStyle/>
          <a:p>
            <a:r>
              <a:rPr lang="zh-CN" altLang="en-US" dirty="0" smtClean="0">
                <a:solidFill>
                  <a:schemeClr val="accent4"/>
                </a:solidFill>
              </a:rPr>
              <a:t>直方图的个数</a:t>
            </a:r>
            <a:endParaRPr lang="zh-CN" altLang="en-US" dirty="0">
              <a:solidFill>
                <a:schemeClr val="accent4"/>
              </a:solidFill>
            </a:endParaRPr>
          </a:p>
        </p:txBody>
      </p:sp>
    </p:spTree>
    <p:extLst>
      <p:ext uri="{BB962C8B-B14F-4D97-AF65-F5344CB8AC3E}">
        <p14:creationId xmlns:p14="http://schemas.microsoft.com/office/powerpoint/2010/main" val="305418181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smtClean="0">
                <a:latin typeface="微软雅黑" panose="020B0503020204020204" pitchFamily="34" charset="-122"/>
                <a:ea typeface="微软雅黑" panose="020B0503020204020204" pitchFamily="34" charset="-122"/>
              </a:rPr>
              <a:t>Matplotlib</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Matplotlib</a:t>
            </a:r>
            <a:r>
              <a:rPr lang="zh-CN" altLang="en-US" sz="2800" b="1" dirty="0" smtClean="0">
                <a:solidFill>
                  <a:srgbClr val="CC0099"/>
                </a:solidFill>
                <a:latin typeface="微软雅黑" panose="020B0503020204020204" pitchFamily="34" charset="-122"/>
                <a:ea typeface="微软雅黑" panose="020B0503020204020204" pitchFamily="34" charset="-122"/>
              </a:rPr>
              <a:t>库使用</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4" y="1958352"/>
            <a:ext cx="3006022" cy="507831"/>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b="1" dirty="0" smtClean="0">
                <a:latin typeface="微软雅黑" panose="020B0503020204020204" pitchFamily="34" charset="-122"/>
                <a:ea typeface="微软雅黑" panose="020B0503020204020204" pitchFamily="34" charset="-122"/>
              </a:rPr>
              <a:t>极坐标图的绘制</a:t>
            </a:r>
            <a:endParaRPr lang="en-US" altLang="zh-CN" sz="2000" b="1" dirty="0" smtClean="0">
              <a:latin typeface="微软雅黑" panose="020B0503020204020204" pitchFamily="34" charset="-122"/>
              <a:ea typeface="微软雅黑" panose="020B0503020204020204" pitchFamily="34" charset="-122"/>
            </a:endParaRPr>
          </a:p>
        </p:txBody>
      </p:sp>
      <p:sp>
        <p:nvSpPr>
          <p:cNvPr id="15" name="Rectangle 2"/>
          <p:cNvSpPr>
            <a:spLocks noChangeArrowheads="1"/>
          </p:cNvSpPr>
          <p:nvPr/>
        </p:nvSpPr>
        <p:spPr bwMode="auto">
          <a:xfrm>
            <a:off x="151517" y="2521934"/>
            <a:ext cx="7533496" cy="418217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import numpy as np</a:t>
            </a:r>
          </a:p>
          <a:p>
            <a:pPr eaLnBrk="0" fontAlgn="ctr" hangingPunct="0">
              <a:spcBef>
                <a:spcPct val="0"/>
              </a:spcBef>
              <a:spcAft>
                <a:spcPct val="0"/>
              </a:spcAft>
            </a:pPr>
            <a:r>
              <a:rPr lang="en-US" altLang="zh-CN" sz="2000" noProof="1">
                <a:solidFill>
                  <a:srgbClr val="C678DD"/>
                </a:solidFill>
                <a:latin typeface="Arial Unicode MS"/>
                <a:ea typeface="Menlo"/>
              </a:rPr>
              <a:t>&gt;&gt;&gt; import matplotlib.pyplot as plt</a:t>
            </a:r>
          </a:p>
          <a:p>
            <a:pPr eaLnBrk="0" fontAlgn="ctr" hangingPunct="0">
              <a:spcBef>
                <a:spcPct val="0"/>
              </a:spcBef>
              <a:spcAft>
                <a:spcPct val="0"/>
              </a:spcAft>
            </a:pPr>
            <a:r>
              <a:rPr lang="en-US" altLang="zh-CN" sz="2000" noProof="1">
                <a:solidFill>
                  <a:srgbClr val="C678DD"/>
                </a:solidFill>
                <a:latin typeface="Arial Unicode MS"/>
                <a:ea typeface="Menlo"/>
              </a:rPr>
              <a:t>&gt;&gt;&gt; N = 20</a:t>
            </a:r>
          </a:p>
          <a:p>
            <a:pPr eaLnBrk="0" fontAlgn="ctr" hangingPunct="0">
              <a:spcBef>
                <a:spcPct val="0"/>
              </a:spcBef>
              <a:spcAft>
                <a:spcPct val="0"/>
              </a:spcAft>
            </a:pPr>
            <a:r>
              <a:rPr lang="en-US" altLang="zh-CN" sz="2000" noProof="1">
                <a:solidFill>
                  <a:srgbClr val="C678DD"/>
                </a:solidFill>
                <a:latin typeface="Arial Unicode MS"/>
                <a:ea typeface="Menlo"/>
              </a:rPr>
              <a:t>&gt;&gt;&gt; theta = np.linspace(0.0, 2 * np.pi, N, endpoint=False)</a:t>
            </a:r>
          </a:p>
          <a:p>
            <a:pPr eaLnBrk="0" fontAlgn="ctr" hangingPunct="0">
              <a:spcBef>
                <a:spcPct val="0"/>
              </a:spcBef>
              <a:spcAft>
                <a:spcPct val="0"/>
              </a:spcAft>
            </a:pPr>
            <a:r>
              <a:rPr lang="en-US" altLang="zh-CN" sz="2000" noProof="1">
                <a:solidFill>
                  <a:srgbClr val="C678DD"/>
                </a:solidFill>
                <a:latin typeface="Arial Unicode MS"/>
                <a:ea typeface="Menlo"/>
              </a:rPr>
              <a:t>&gt;&gt;&gt; radii = 10 * np.random.rand(N)</a:t>
            </a:r>
          </a:p>
          <a:p>
            <a:pPr eaLnBrk="0" fontAlgn="ctr" hangingPunct="0">
              <a:spcBef>
                <a:spcPct val="0"/>
              </a:spcBef>
              <a:spcAft>
                <a:spcPct val="0"/>
              </a:spcAft>
            </a:pPr>
            <a:r>
              <a:rPr lang="en-US" altLang="zh-CN" sz="2000" noProof="1">
                <a:solidFill>
                  <a:srgbClr val="C678DD"/>
                </a:solidFill>
                <a:latin typeface="Arial Unicode MS"/>
                <a:ea typeface="Menlo"/>
              </a:rPr>
              <a:t>&gt;&gt;&gt; width = np.pi / 4 * np.random.rand(N)</a:t>
            </a:r>
          </a:p>
          <a:p>
            <a:pPr eaLnBrk="0" fontAlgn="ctr" hangingPunct="0">
              <a:spcBef>
                <a:spcPct val="0"/>
              </a:spcBef>
              <a:spcAft>
                <a:spcPct val="0"/>
              </a:spcAft>
            </a:pPr>
            <a:r>
              <a:rPr lang="en-US" altLang="zh-CN" sz="2000" noProof="1">
                <a:solidFill>
                  <a:srgbClr val="C678DD"/>
                </a:solidFill>
                <a:latin typeface="Arial Unicode MS"/>
                <a:ea typeface="Menlo"/>
              </a:rPr>
              <a:t>&gt;&gt;&gt; ax = plt.subplot(111, projection=</a:t>
            </a:r>
            <a:r>
              <a:rPr lang="en-US" altLang="zh-CN" sz="2000" noProof="1" smtClean="0">
                <a:solidFill>
                  <a:srgbClr val="C678DD"/>
                </a:solidFill>
                <a:latin typeface="Arial Unicode MS"/>
                <a:ea typeface="Menlo"/>
              </a:rPr>
              <a:t>'polar')</a:t>
            </a:r>
          </a:p>
          <a:p>
            <a:pPr eaLnBrk="0" fontAlgn="ctr" hangingPunct="0">
              <a:spcBef>
                <a:spcPct val="0"/>
              </a:spcBef>
              <a:spcAft>
                <a:spcPct val="0"/>
              </a:spcAft>
            </a:pPr>
            <a:r>
              <a:rPr lang="en-US" altLang="zh-CN" sz="2000" noProof="1">
                <a:solidFill>
                  <a:srgbClr val="C678DD"/>
                </a:solidFill>
                <a:latin typeface="Arial Unicode MS"/>
                <a:ea typeface="Menlo"/>
              </a:rPr>
              <a:t>&gt;&gt;&gt; bars = ax.bar(theta, radii, width=width, bottom=0.0)</a:t>
            </a:r>
          </a:p>
          <a:p>
            <a:pPr eaLnBrk="0" fontAlgn="ctr" hangingPunct="0">
              <a:spcBef>
                <a:spcPct val="0"/>
              </a:spcBef>
              <a:spcAft>
                <a:spcPct val="0"/>
              </a:spcAft>
            </a:pPr>
            <a:r>
              <a:rPr lang="en-US" altLang="zh-CN" sz="2000" noProof="1">
                <a:solidFill>
                  <a:srgbClr val="C678DD"/>
                </a:solidFill>
                <a:latin typeface="Arial Unicode MS"/>
                <a:ea typeface="Menlo"/>
              </a:rPr>
              <a:t>&gt;&gt;&gt; for r, bar in zip(radii, bars):</a:t>
            </a:r>
          </a:p>
          <a:p>
            <a:pPr eaLnBrk="0" fontAlgn="ctr" hangingPunct="0">
              <a:spcBef>
                <a:spcPct val="0"/>
              </a:spcBef>
              <a:spcAft>
                <a:spcPct val="0"/>
              </a:spcAft>
            </a:pPr>
            <a:r>
              <a:rPr lang="en-US" altLang="zh-CN" sz="2000" noProof="1">
                <a:solidFill>
                  <a:srgbClr val="C678DD"/>
                </a:solidFill>
                <a:latin typeface="Arial Unicode MS"/>
                <a:ea typeface="Menlo"/>
              </a:rPr>
              <a:t>...     bar.set_facecolor(plt.cm.viridis(r / 10.))</a:t>
            </a:r>
          </a:p>
          <a:p>
            <a:pPr eaLnBrk="0" fontAlgn="ctr" hangingPunct="0">
              <a:spcBef>
                <a:spcPct val="0"/>
              </a:spcBef>
              <a:spcAft>
                <a:spcPct val="0"/>
              </a:spcAft>
            </a:pPr>
            <a:r>
              <a:rPr lang="en-US" altLang="zh-CN" sz="2000" noProof="1">
                <a:solidFill>
                  <a:srgbClr val="C678DD"/>
                </a:solidFill>
                <a:latin typeface="Arial Unicode MS"/>
                <a:ea typeface="Menlo"/>
              </a:rPr>
              <a:t>...     bar.set_alpha(0.5)</a:t>
            </a:r>
          </a:p>
          <a:p>
            <a:pPr eaLnBrk="0" fontAlgn="ctr" hangingPunct="0">
              <a:spcBef>
                <a:spcPct val="0"/>
              </a:spcBef>
              <a:spcAft>
                <a:spcPct val="0"/>
              </a:spcAft>
            </a:pPr>
            <a:r>
              <a:rPr lang="en-US" altLang="zh-CN" sz="2000" noProof="1">
                <a:solidFill>
                  <a:srgbClr val="C678DD"/>
                </a:solidFill>
                <a:latin typeface="Arial Unicode MS"/>
                <a:ea typeface="Menlo"/>
              </a:rPr>
              <a:t>...</a:t>
            </a:r>
          </a:p>
          <a:p>
            <a:pPr eaLnBrk="0" fontAlgn="ctr" hangingPunct="0">
              <a:spcBef>
                <a:spcPct val="0"/>
              </a:spcBef>
              <a:spcAft>
                <a:spcPct val="0"/>
              </a:spcAft>
            </a:pPr>
            <a:r>
              <a:rPr lang="en-US" altLang="zh-CN" sz="2000" noProof="1">
                <a:solidFill>
                  <a:srgbClr val="C678DD"/>
                </a:solidFill>
                <a:latin typeface="Arial Unicode MS"/>
                <a:ea typeface="Menlo"/>
              </a:rPr>
              <a:t>&gt;&gt;&gt; plt.show</a:t>
            </a:r>
            <a:r>
              <a:rPr lang="en-US" altLang="zh-CN" sz="2000" noProof="1" smtClean="0">
                <a:solidFill>
                  <a:srgbClr val="C678DD"/>
                </a:solidFill>
                <a:latin typeface="Arial Unicode MS"/>
                <a:ea typeface="Menlo"/>
              </a:rPr>
              <a:t>()</a:t>
            </a:r>
            <a:endParaRPr lang="en-US" altLang="zh-CN" sz="2000" noProof="1">
              <a:solidFill>
                <a:srgbClr val="C678DD"/>
              </a:solidFill>
              <a:latin typeface="Arial Unicode MS"/>
              <a:ea typeface="Menlo"/>
            </a:endParaRPr>
          </a:p>
        </p:txBody>
      </p:sp>
      <p:pic>
        <p:nvPicPr>
          <p:cNvPr id="3" name="图片 2"/>
          <p:cNvPicPr>
            <a:picLocks noChangeAspect="1"/>
          </p:cNvPicPr>
          <p:nvPr/>
        </p:nvPicPr>
        <p:blipFill>
          <a:blip r:embed="rId4"/>
          <a:stretch>
            <a:fillRect/>
          </a:stretch>
        </p:blipFill>
        <p:spPr>
          <a:xfrm>
            <a:off x="7685012" y="1370275"/>
            <a:ext cx="4238095" cy="4114286"/>
          </a:xfrm>
          <a:prstGeom prst="rect">
            <a:avLst/>
          </a:prstGeom>
        </p:spPr>
      </p:pic>
    </p:spTree>
    <p:extLst>
      <p:ext uri="{BB962C8B-B14F-4D97-AF65-F5344CB8AC3E}">
        <p14:creationId xmlns:p14="http://schemas.microsoft.com/office/powerpoint/2010/main" val="949918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336030"/>
            <a:ext cx="4224347" cy="646331"/>
          </a:xfrm>
          <a:prstGeom prst="rect">
            <a:avLst/>
          </a:prstGeom>
        </p:spPr>
        <p:txBody>
          <a:bodyPr wrap="square">
            <a:spAutoFit/>
          </a:bodyPr>
          <a:lstStyle/>
          <a:p>
            <a:r>
              <a:rPr lang="en-US" altLang="zh-CN" sz="3600" b="1" dirty="0" smtClean="0">
                <a:latin typeface="微软雅黑" panose="020B0503020204020204" pitchFamily="34" charset="-122"/>
                <a:ea typeface="微软雅黑" panose="020B0503020204020204" pitchFamily="34" charset="-122"/>
              </a:rPr>
              <a:t>Python</a:t>
            </a:r>
            <a:r>
              <a:rPr lang="zh-CN" altLang="en-US" sz="3600" b="1" dirty="0" smtClean="0">
                <a:latin typeface="微软雅黑" panose="020B0503020204020204" pitchFamily="34" charset="-122"/>
                <a:ea typeface="微软雅黑" panose="020B0503020204020204" pitchFamily="34" charset="-122"/>
              </a:rPr>
              <a:t>也存在缺点</a:t>
            </a:r>
            <a:endParaRPr lang="zh-CN" altLang="en-US" sz="3600" b="1" dirty="0">
              <a:latin typeface="微软雅黑" panose="020B0503020204020204" pitchFamily="34" charset="-122"/>
              <a:ea typeface="微软雅黑" panose="020B0503020204020204" pitchFamily="34" charset="-122"/>
            </a:endParaRPr>
          </a:p>
        </p:txBody>
      </p:sp>
      <p:sp>
        <p:nvSpPr>
          <p:cNvPr id="12" name="矩形 11"/>
          <p:cNvSpPr/>
          <p:nvPr/>
        </p:nvSpPr>
        <p:spPr>
          <a:xfrm>
            <a:off x="539700" y="1225689"/>
            <a:ext cx="6956713" cy="5632311"/>
          </a:xfrm>
          <a:prstGeom prst="rect">
            <a:avLst/>
          </a:prstGeom>
        </p:spPr>
        <p:txBody>
          <a:bodyPr wrap="square">
            <a:spAutoFit/>
          </a:bodyPr>
          <a:lstStyle/>
          <a:p>
            <a:pPr marL="342900" indent="-342900">
              <a:lnSpc>
                <a:spcPct val="150000"/>
              </a:lnSpc>
              <a:buFont typeface="Wingdings" panose="05000000000000000000" pitchFamily="2" charset="2"/>
              <a:buChar char="u"/>
            </a:pPr>
            <a:r>
              <a:rPr lang="zh-CN" altLang="en-US" sz="2400" dirty="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运行速度</a:t>
            </a:r>
            <a:r>
              <a:rPr lang="zh-CN" altLang="en-US" sz="2400" dirty="0" smtClean="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慢</a:t>
            </a:r>
            <a:endParaRPr lang="en-US" altLang="zh-CN" sz="2400" dirty="0" smtClean="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2" indent="-342900">
              <a:lnSpc>
                <a:spcPct val="150000"/>
              </a:lnSpc>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400" dirty="0">
                <a:solidFill>
                  <a:srgbClr val="00B0F0"/>
                </a:solidFill>
                <a:latin typeface="Times New Roman" panose="02020603050405020304" pitchFamily="18" charset="0"/>
                <a:ea typeface="微软雅黑" panose="020B0503020204020204" pitchFamily="34" charset="-122"/>
                <a:cs typeface="Times New Roman" panose="02020603050405020304" pitchFamily="18" charset="0"/>
              </a:rPr>
              <a:t>解释型语言</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，运行时</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翻译为机器码非常</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耗时</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语言是运行前直接编译成</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能执行的</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机器码。</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但是大量的应用程序不需要这么快的运行速度，因为</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用户根本感觉不</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出来</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u"/>
            </a:pPr>
            <a:r>
              <a:rPr lang="zh-CN" altLang="en-US" sz="2400" dirty="0" smtClean="0">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代码不能加密</a:t>
            </a:r>
          </a:p>
          <a:p>
            <a:pPr marL="800100" lvl="1" indent="-342900">
              <a:lnSpc>
                <a:spcPct val="150000"/>
              </a:lnSpc>
              <a:buFont typeface="Wingdings" panose="05000000000000000000" pitchFamily="2" charset="2"/>
              <a:buChar char="Ø"/>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解释型语言发布程序就是发布源代码，而</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语言只需要把编译后的机器码发布</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出去，</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从机器码</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反推出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代码是不可能的</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7496413" y="1874895"/>
            <a:ext cx="3800000" cy="1771429"/>
          </a:xfrm>
          <a:prstGeom prst="rect">
            <a:avLst/>
          </a:prstGeom>
        </p:spPr>
      </p:pic>
      <p:pic>
        <p:nvPicPr>
          <p:cNvPr id="4" name="图片 3"/>
          <p:cNvPicPr>
            <a:picLocks noChangeAspect="1"/>
          </p:cNvPicPr>
          <p:nvPr/>
        </p:nvPicPr>
        <p:blipFill>
          <a:blip r:embed="rId4"/>
          <a:stretch>
            <a:fillRect/>
          </a:stretch>
        </p:blipFill>
        <p:spPr>
          <a:xfrm>
            <a:off x="7286889" y="4111857"/>
            <a:ext cx="4219048" cy="1714286"/>
          </a:xfrm>
          <a:prstGeom prst="rect">
            <a:avLst/>
          </a:prstGeom>
        </p:spPr>
      </p:pic>
    </p:spTree>
    <p:extLst>
      <p:ext uri="{BB962C8B-B14F-4D97-AF65-F5344CB8AC3E}">
        <p14:creationId xmlns:p14="http://schemas.microsoft.com/office/powerpoint/2010/main" val="37202563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9252" y="278880"/>
            <a:ext cx="3695711" cy="646331"/>
          </a:xfrm>
          <a:prstGeom prst="rect">
            <a:avLst/>
          </a:prstGeom>
        </p:spPr>
        <p:txBody>
          <a:bodyPr wrap="square">
            <a:spAutoFit/>
          </a:bodyPr>
          <a:lstStyle/>
          <a:p>
            <a:r>
              <a:rPr lang="en-US" altLang="zh-CN" sz="3600" b="1" dirty="0" err="1" smtClean="0">
                <a:latin typeface="微软雅黑" panose="020B0503020204020204" pitchFamily="34" charset="-122"/>
                <a:ea typeface="微软雅黑" panose="020B0503020204020204" pitchFamily="34" charset="-122"/>
              </a:rPr>
              <a:t>Matplotlib</a:t>
            </a:r>
            <a:r>
              <a:rPr lang="zh-CN" altLang="en-US" sz="3600" b="1" dirty="0" smtClean="0">
                <a:latin typeface="微软雅黑" panose="020B0503020204020204" pitchFamily="34" charset="-122"/>
                <a:ea typeface="微软雅黑" panose="020B0503020204020204" pitchFamily="34" charset="-122"/>
              </a:rPr>
              <a:t>库</a:t>
            </a:r>
            <a:endParaRPr lang="zh-CN" altLang="en-US" sz="3600" b="1" dirty="0">
              <a:latin typeface="微软雅黑" panose="020B0503020204020204" pitchFamily="34" charset="-122"/>
              <a:ea typeface="微软雅黑" panose="020B0503020204020204" pitchFamily="34" charset="-122"/>
            </a:endParaRPr>
          </a:p>
        </p:txBody>
      </p:sp>
      <p:sp>
        <p:nvSpPr>
          <p:cNvPr id="32" name="矩形 31"/>
          <p:cNvSpPr/>
          <p:nvPr/>
        </p:nvSpPr>
        <p:spPr>
          <a:xfrm>
            <a:off x="1237393" y="1370275"/>
            <a:ext cx="3977545" cy="581762"/>
          </a:xfrm>
          <a:prstGeom prst="rect">
            <a:avLst/>
          </a:prstGeom>
        </p:spPr>
        <p:txBody>
          <a:bodyPr wrap="square">
            <a:spAutoFit/>
          </a:bodyPr>
          <a:lstStyle/>
          <a:p>
            <a:pPr>
              <a:lnSpc>
                <a:spcPct val="125000"/>
              </a:lnSpc>
            </a:pPr>
            <a:r>
              <a:rPr lang="en-US" altLang="zh-CN" sz="2800" b="1" dirty="0" err="1" smtClean="0">
                <a:solidFill>
                  <a:srgbClr val="CC0099"/>
                </a:solidFill>
                <a:latin typeface="微软雅黑" panose="020B0503020204020204" pitchFamily="34" charset="-122"/>
                <a:ea typeface="微软雅黑" panose="020B0503020204020204" pitchFamily="34" charset="-122"/>
              </a:rPr>
              <a:t>Matplotlib</a:t>
            </a:r>
            <a:r>
              <a:rPr lang="zh-CN" altLang="en-US" sz="2800" b="1" dirty="0" smtClean="0">
                <a:solidFill>
                  <a:srgbClr val="CC0099"/>
                </a:solidFill>
                <a:latin typeface="微软雅黑" panose="020B0503020204020204" pitchFamily="34" charset="-122"/>
                <a:ea typeface="微软雅黑" panose="020B0503020204020204" pitchFamily="34" charset="-122"/>
              </a:rPr>
              <a:t>库使用</a:t>
            </a:r>
            <a:endParaRPr lang="zh-CN" altLang="en-US" sz="2800" b="1" dirty="0">
              <a:solidFill>
                <a:srgbClr val="CC009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015" y="1532156"/>
            <a:ext cx="314379" cy="307179"/>
          </a:xfrm>
          <a:prstGeom prst="rect">
            <a:avLst/>
          </a:prstGeom>
        </p:spPr>
      </p:pic>
      <p:sp>
        <p:nvSpPr>
          <p:cNvPr id="11" name="矩形 10"/>
          <p:cNvSpPr/>
          <p:nvPr/>
        </p:nvSpPr>
        <p:spPr>
          <a:xfrm>
            <a:off x="1080203" y="1958352"/>
            <a:ext cx="2748847" cy="507831"/>
          </a:xfrm>
          <a:prstGeom prst="rect">
            <a:avLst/>
          </a:prstGeom>
        </p:spPr>
        <p:txBody>
          <a:bodyPr wrap="square">
            <a:spAutoFit/>
          </a:bodyPr>
          <a:lstStyle/>
          <a:p>
            <a:pPr marL="285750" indent="-285750">
              <a:lnSpc>
                <a:spcPct val="150000"/>
              </a:lnSpc>
              <a:buFont typeface="Wingdings" panose="05000000000000000000" charset="0"/>
              <a:buChar char="u"/>
              <a:defRPr/>
            </a:pPr>
            <a:r>
              <a:rPr lang="zh-CN" altLang="en-US" sz="2000" b="1" dirty="0" smtClean="0">
                <a:latin typeface="微软雅黑" panose="020B0503020204020204" pitchFamily="34" charset="-122"/>
                <a:ea typeface="微软雅黑" panose="020B0503020204020204" pitchFamily="34" charset="-122"/>
              </a:rPr>
              <a:t>散点图的绘制</a:t>
            </a:r>
            <a:endParaRPr lang="en-US" altLang="zh-CN" sz="2000" b="1" dirty="0" smtClean="0">
              <a:latin typeface="微软雅黑" panose="020B0503020204020204" pitchFamily="34" charset="-122"/>
              <a:ea typeface="微软雅黑" panose="020B0503020204020204" pitchFamily="34" charset="-122"/>
            </a:endParaRPr>
          </a:p>
        </p:txBody>
      </p:sp>
      <p:sp>
        <p:nvSpPr>
          <p:cNvPr id="12" name="Rectangle 2"/>
          <p:cNvSpPr>
            <a:spLocks noChangeArrowheads="1"/>
          </p:cNvSpPr>
          <p:nvPr/>
        </p:nvSpPr>
        <p:spPr bwMode="auto">
          <a:xfrm>
            <a:off x="923015" y="2778575"/>
            <a:ext cx="5634921" cy="2643295"/>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eaLnBrk="0" fontAlgn="ctr" hangingPunct="0">
              <a:spcBef>
                <a:spcPct val="0"/>
              </a:spcBef>
              <a:spcAft>
                <a:spcPct val="0"/>
              </a:spcAft>
            </a:pPr>
            <a:r>
              <a:rPr lang="en-US" altLang="zh-CN" sz="2000" noProof="1">
                <a:solidFill>
                  <a:srgbClr val="C678DD"/>
                </a:solidFill>
                <a:latin typeface="Arial Unicode MS"/>
                <a:ea typeface="Menlo"/>
              </a:rPr>
              <a:t>&gt;&gt;&gt; import numpy as np</a:t>
            </a:r>
          </a:p>
          <a:p>
            <a:pPr eaLnBrk="0" fontAlgn="ctr" hangingPunct="0">
              <a:spcBef>
                <a:spcPct val="0"/>
              </a:spcBef>
              <a:spcAft>
                <a:spcPct val="0"/>
              </a:spcAft>
            </a:pPr>
            <a:r>
              <a:rPr lang="en-US" altLang="zh-CN" sz="2000" noProof="1">
                <a:solidFill>
                  <a:srgbClr val="C678DD"/>
                </a:solidFill>
                <a:latin typeface="Arial Unicode MS"/>
                <a:ea typeface="Menlo"/>
              </a:rPr>
              <a:t>&gt;&gt;&gt; import matplotlib.pyplot as plt</a:t>
            </a:r>
          </a:p>
          <a:p>
            <a:pPr eaLnBrk="0" fontAlgn="ctr" hangingPunct="0">
              <a:spcBef>
                <a:spcPct val="0"/>
              </a:spcBef>
              <a:spcAft>
                <a:spcPct val="0"/>
              </a:spcAft>
            </a:pPr>
            <a:r>
              <a:rPr lang="en-US" altLang="zh-CN" sz="2000" noProof="1">
                <a:solidFill>
                  <a:srgbClr val="C678DD"/>
                </a:solidFill>
                <a:latin typeface="Arial Unicode MS"/>
                <a:ea typeface="Menlo"/>
              </a:rPr>
              <a:t>&gt;&gt;&gt; fig, ax = plt.subplots()</a:t>
            </a:r>
          </a:p>
          <a:p>
            <a:pPr eaLnBrk="0" fontAlgn="ctr" hangingPunct="0">
              <a:spcBef>
                <a:spcPct val="0"/>
              </a:spcBef>
              <a:spcAft>
                <a:spcPct val="0"/>
              </a:spcAft>
            </a:pPr>
            <a:r>
              <a:rPr lang="en-US" altLang="zh-CN" sz="2000" noProof="1">
                <a:solidFill>
                  <a:srgbClr val="C678DD"/>
                </a:solidFill>
                <a:latin typeface="Arial Unicode MS"/>
                <a:ea typeface="Menlo"/>
              </a:rPr>
              <a:t>&gt;&gt;&gt; ax.plot(10 * np.random.randn(100), 10 * np.random.randn(100), 'o')</a:t>
            </a:r>
          </a:p>
          <a:p>
            <a:pPr eaLnBrk="0" fontAlgn="ctr" hangingPunct="0">
              <a:spcBef>
                <a:spcPct val="0"/>
              </a:spcBef>
              <a:spcAft>
                <a:spcPct val="0"/>
              </a:spcAft>
            </a:pPr>
            <a:r>
              <a:rPr lang="en-US" altLang="zh-CN" sz="2000" noProof="1" smtClean="0">
                <a:solidFill>
                  <a:srgbClr val="C678DD"/>
                </a:solidFill>
                <a:latin typeface="Arial Unicode MS"/>
                <a:ea typeface="Menlo"/>
              </a:rPr>
              <a:t>&gt;&gt;&gt; </a:t>
            </a:r>
            <a:r>
              <a:rPr lang="en-US" altLang="zh-CN" sz="2000" noProof="1">
                <a:solidFill>
                  <a:srgbClr val="C678DD"/>
                </a:solidFill>
                <a:latin typeface="Arial Unicode MS"/>
                <a:ea typeface="Menlo"/>
              </a:rPr>
              <a:t>ax.set_title('Simple Scatter')</a:t>
            </a:r>
          </a:p>
          <a:p>
            <a:pPr eaLnBrk="0" fontAlgn="ctr" hangingPunct="0">
              <a:spcBef>
                <a:spcPct val="0"/>
              </a:spcBef>
              <a:spcAft>
                <a:spcPct val="0"/>
              </a:spcAft>
            </a:pPr>
            <a:r>
              <a:rPr lang="en-US" altLang="zh-CN" sz="2000" noProof="1">
                <a:solidFill>
                  <a:srgbClr val="C678DD"/>
                </a:solidFill>
                <a:latin typeface="Arial Unicode MS"/>
                <a:ea typeface="Menlo"/>
              </a:rPr>
              <a:t>Text(0.5, 1.0, 'Simple Scatter')</a:t>
            </a:r>
          </a:p>
          <a:p>
            <a:pPr eaLnBrk="0" fontAlgn="ctr" hangingPunct="0">
              <a:spcBef>
                <a:spcPct val="0"/>
              </a:spcBef>
              <a:spcAft>
                <a:spcPct val="0"/>
              </a:spcAft>
            </a:pPr>
            <a:r>
              <a:rPr lang="en-US" altLang="zh-CN" sz="2000" noProof="1">
                <a:solidFill>
                  <a:srgbClr val="C678DD"/>
                </a:solidFill>
                <a:latin typeface="Arial Unicode MS"/>
                <a:ea typeface="Menlo"/>
              </a:rPr>
              <a:t>&gt;&gt;&gt; plt.show()</a:t>
            </a:r>
          </a:p>
        </p:txBody>
      </p:sp>
      <p:pic>
        <p:nvPicPr>
          <p:cNvPr id="3" name="图片 2"/>
          <p:cNvPicPr>
            <a:picLocks noChangeAspect="1"/>
          </p:cNvPicPr>
          <p:nvPr/>
        </p:nvPicPr>
        <p:blipFill>
          <a:blip r:embed="rId4"/>
          <a:stretch>
            <a:fillRect/>
          </a:stretch>
        </p:blipFill>
        <p:spPr>
          <a:xfrm>
            <a:off x="6715124" y="1370275"/>
            <a:ext cx="5171429" cy="400000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2637" y="233100"/>
            <a:ext cx="2409734" cy="857865"/>
          </a:xfrm>
          <a:prstGeom prst="rect">
            <a:avLst/>
          </a:prstGeom>
        </p:spPr>
      </p:pic>
    </p:spTree>
    <p:extLst>
      <p:ext uri="{BB962C8B-B14F-4D97-AF65-F5344CB8AC3E}">
        <p14:creationId xmlns:p14="http://schemas.microsoft.com/office/powerpoint/2010/main" val="33776377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068375" y="1684160"/>
            <a:ext cx="4078976" cy="769711"/>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概述</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椭圆 2"/>
          <p:cNvSpPr/>
          <p:nvPr/>
        </p:nvSpPr>
        <p:spPr>
          <a:xfrm>
            <a:off x="1719253" y="1630786"/>
            <a:ext cx="830580" cy="823085"/>
          </a:xfrm>
          <a:prstGeom prst="ellipse">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1</a:t>
            </a:r>
            <a:endParaRPr lang="zh-CN" altLang="en-US" sz="3200" dirty="0">
              <a:solidFill>
                <a:schemeClr val="tx1"/>
              </a:solidFill>
            </a:endParaRPr>
          </a:p>
        </p:txBody>
      </p:sp>
      <p:sp>
        <p:nvSpPr>
          <p:cNvPr id="10" name="圆角矩形 9"/>
          <p:cNvSpPr/>
          <p:nvPr/>
        </p:nvSpPr>
        <p:spPr>
          <a:xfrm>
            <a:off x="2068374" y="2772732"/>
            <a:ext cx="4078977" cy="769711"/>
          </a:xfrm>
          <a:prstGeom prst="roundRect">
            <a:avLst/>
          </a:prstGeom>
          <a:solidFill>
            <a:schemeClr val="tx2">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Python</a:t>
            </a:r>
            <a:r>
              <a:rPr lang="zh-CN" altLang="en-US" sz="2800" dirty="0" smtClean="0">
                <a:solidFill>
                  <a:schemeClr val="tx1"/>
                </a:solidFill>
                <a:latin typeface="微软雅黑" panose="020B0503020204020204" pitchFamily="34" charset="-122"/>
                <a:ea typeface="微软雅黑" panose="020B0503020204020204" pitchFamily="34" charset="-122"/>
              </a:rPr>
              <a:t>基础语法</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1" name="椭圆 10"/>
          <p:cNvSpPr/>
          <p:nvPr/>
        </p:nvSpPr>
        <p:spPr>
          <a:xfrm>
            <a:off x="1719253" y="2719358"/>
            <a:ext cx="830580" cy="823085"/>
          </a:xfrm>
          <a:prstGeom prst="ellipse">
            <a:avLst/>
          </a:prstGeom>
          <a:solidFill>
            <a:schemeClr val="tx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2</a:t>
            </a:r>
            <a:endParaRPr lang="zh-CN" altLang="en-US" sz="3200" dirty="0">
              <a:solidFill>
                <a:schemeClr val="tx1"/>
              </a:solidFill>
            </a:endParaRPr>
          </a:p>
        </p:txBody>
      </p:sp>
      <p:sp>
        <p:nvSpPr>
          <p:cNvPr id="12" name="圆角矩形 11"/>
          <p:cNvSpPr/>
          <p:nvPr/>
        </p:nvSpPr>
        <p:spPr>
          <a:xfrm>
            <a:off x="2068375" y="3914678"/>
            <a:ext cx="4078976" cy="769711"/>
          </a:xfrm>
          <a:prstGeom prst="roundRect">
            <a:avLst/>
          </a:prstGeom>
          <a:solidFill>
            <a:schemeClr val="accent4">
              <a:lumMod val="60000"/>
              <a:lumOff val="40000"/>
            </a:schemeClr>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机器学习</a:t>
            </a:r>
            <a:r>
              <a:rPr lang="zh-CN" altLang="en-US" sz="2800" dirty="0">
                <a:solidFill>
                  <a:schemeClr val="tx1"/>
                </a:solidFill>
                <a:latin typeface="微软雅黑" panose="020B0503020204020204" pitchFamily="34" charset="-122"/>
                <a:ea typeface="微软雅黑" panose="020B0503020204020204" pitchFamily="34" charset="-122"/>
              </a:rPr>
              <a:t>四</a:t>
            </a:r>
            <a:r>
              <a:rPr lang="zh-CN" altLang="en-US" sz="2800" dirty="0" smtClean="0">
                <a:solidFill>
                  <a:schemeClr val="tx1"/>
                </a:solidFill>
                <a:latin typeface="微软雅黑" panose="020B0503020204020204" pitchFamily="34" charset="-122"/>
                <a:ea typeface="微软雅黑" panose="020B0503020204020204" pitchFamily="34" charset="-122"/>
              </a:rPr>
              <a:t>剑客</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3" name="椭圆 12"/>
          <p:cNvSpPr/>
          <p:nvPr/>
        </p:nvSpPr>
        <p:spPr>
          <a:xfrm>
            <a:off x="1719253" y="3861304"/>
            <a:ext cx="830580" cy="823085"/>
          </a:xfrm>
          <a:prstGeom prst="ellipse">
            <a:avLst/>
          </a:prstGeom>
          <a:solidFill>
            <a:schemeClr val="accent4">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3</a:t>
            </a:r>
            <a:endParaRPr lang="zh-CN" altLang="en-US" sz="3200" dirty="0">
              <a:solidFill>
                <a:schemeClr val="tx1"/>
              </a:solidFill>
            </a:endParaRPr>
          </a:p>
        </p:txBody>
      </p:sp>
      <p:sp>
        <p:nvSpPr>
          <p:cNvPr id="14" name="圆角矩形 13"/>
          <p:cNvSpPr/>
          <p:nvPr/>
        </p:nvSpPr>
        <p:spPr>
          <a:xfrm>
            <a:off x="2068375" y="5003250"/>
            <a:ext cx="4078976" cy="769711"/>
          </a:xfrm>
          <a:prstGeom prst="roundRect">
            <a:avLst/>
          </a:prstGeom>
          <a:solidFill>
            <a:schemeClr val="accent6"/>
          </a:solidFill>
          <a:ln w="28575">
            <a:solidFill>
              <a:schemeClr val="tx1">
                <a:lumMod val="95000"/>
                <a:lumOff val="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课程实践</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5" name="椭圆 14"/>
          <p:cNvSpPr/>
          <p:nvPr/>
        </p:nvSpPr>
        <p:spPr>
          <a:xfrm>
            <a:off x="1719253" y="4949876"/>
            <a:ext cx="830580" cy="823085"/>
          </a:xfrm>
          <a:prstGeom prst="ellipse">
            <a:avLst/>
          </a:prstGeom>
          <a:solidFill>
            <a:schemeClr val="accent6"/>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3200" dirty="0">
                <a:solidFill>
                  <a:schemeClr val="tx1"/>
                </a:solidFill>
              </a:rPr>
              <a:t>4</a:t>
            </a:r>
            <a:endParaRPr lang="zh-CN" altLang="en-US" sz="3200" dirty="0">
              <a:solidFill>
                <a:schemeClr val="tx1"/>
              </a:solidFill>
            </a:endParaRPr>
          </a:p>
        </p:txBody>
      </p:sp>
      <p:sp>
        <p:nvSpPr>
          <p:cNvPr id="2" name="矩形 1"/>
          <p:cNvSpPr/>
          <p:nvPr/>
        </p:nvSpPr>
        <p:spPr>
          <a:xfrm>
            <a:off x="1719253" y="336030"/>
            <a:ext cx="1159885" cy="652007"/>
          </a:xfrm>
          <a:prstGeom prst="rect">
            <a:avLst/>
          </a:prstGeom>
        </p:spPr>
        <p:txBody>
          <a:bodyPr wrap="square">
            <a:spAutoFit/>
          </a:bodyPr>
          <a:lstStyle/>
          <a:p>
            <a:r>
              <a:rPr kumimoji="1" lang="zh-CN" altLang="en-US" sz="3600" b="1" dirty="0">
                <a:latin typeface="微软雅黑" panose="020B0503020204020204" pitchFamily="34" charset="-122"/>
                <a:ea typeface="微软雅黑" panose="020B0503020204020204" pitchFamily="34" charset="-122"/>
              </a:rPr>
              <a:t>目录</a:t>
            </a:r>
            <a:endParaRPr lang="zh-CN" altLang="en-US" sz="36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329112" y="4046104"/>
            <a:ext cx="4578373" cy="40011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en-US" altLang="zh-CN" dirty="0" err="1" smtClean="0"/>
              <a:t>Numpy</a:t>
            </a:r>
            <a:r>
              <a:rPr lang="zh-CN" altLang="en-US" dirty="0" smtClean="0"/>
              <a:t>、</a:t>
            </a:r>
            <a:r>
              <a:rPr lang="en-US" altLang="zh-CN" dirty="0" smtClean="0"/>
              <a:t>Pandas</a:t>
            </a:r>
            <a:r>
              <a:rPr lang="zh-CN" altLang="en-US" dirty="0" smtClean="0"/>
              <a:t>、</a:t>
            </a:r>
            <a:r>
              <a:rPr lang="en-US" altLang="zh-CN" dirty="0" smtClean="0"/>
              <a:t>PIL</a:t>
            </a:r>
            <a:r>
              <a:rPr lang="zh-CN" altLang="en-US" dirty="0" smtClean="0"/>
              <a:t>、</a:t>
            </a:r>
            <a:r>
              <a:rPr lang="en-US" altLang="zh-CN" dirty="0"/>
              <a:t> </a:t>
            </a:r>
            <a:r>
              <a:rPr lang="en-US" altLang="zh-CN" dirty="0" err="1"/>
              <a:t>Matplotlib</a:t>
            </a:r>
            <a:endParaRPr lang="zh-CN" altLang="en-US" dirty="0"/>
          </a:p>
        </p:txBody>
      </p:sp>
      <p:sp>
        <p:nvSpPr>
          <p:cNvPr id="21" name="文本框 20"/>
          <p:cNvSpPr txBox="1"/>
          <p:nvPr/>
        </p:nvSpPr>
        <p:spPr>
          <a:xfrm>
            <a:off x="6329112" y="5161363"/>
            <a:ext cx="3947002" cy="400110"/>
          </a:xfrm>
          <a:prstGeom prst="rect">
            <a:avLst/>
          </a:prstGeom>
          <a:noFill/>
        </p:spPr>
        <p:txBody>
          <a:bodyPr wrap="square" rtlCol="0">
            <a:spAutoFit/>
          </a:bodyPr>
          <a:lstStyle>
            <a:defPPr>
              <a:defRPr lang="zh-CN"/>
            </a:defPPr>
            <a:lvl1pPr>
              <a:defRPr sz="2000">
                <a:latin typeface="微软雅黑" panose="020B0503020204020204" pitchFamily="34" charset="-122"/>
                <a:ea typeface="微软雅黑" panose="020B0503020204020204" pitchFamily="34" charset="-122"/>
              </a:defRPr>
            </a:lvl1pPr>
          </a:lstStyle>
          <a:p>
            <a:r>
              <a:rPr lang="zh-CN" altLang="en-US" dirty="0" smtClean="0">
                <a:solidFill>
                  <a:srgbClr val="FF0000"/>
                </a:solidFill>
              </a:rPr>
              <a:t>实践：豆瓣高分电影爬取</a:t>
            </a:r>
            <a:endParaRPr lang="zh-CN" altLang="en-US" dirty="0">
              <a:solidFill>
                <a:srgbClr val="FF0000"/>
              </a:solidFill>
            </a:endParaRPr>
          </a:p>
        </p:txBody>
      </p:sp>
      <p:sp>
        <p:nvSpPr>
          <p:cNvPr id="22" name="文本框 21"/>
          <p:cNvSpPr txBox="1"/>
          <p:nvPr/>
        </p:nvSpPr>
        <p:spPr>
          <a:xfrm>
            <a:off x="6329119" y="1868960"/>
            <a:ext cx="3946995"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基本概念、语言优势、典型应用</a:t>
            </a:r>
            <a:endParaRPr lang="zh-CN" altLang="en-US" sz="20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6329119" y="2930845"/>
            <a:ext cx="3946995"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数据类型、运算符、循环语句</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35516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518210" y="400051"/>
            <a:ext cx="4468521"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课程</a:t>
            </a:r>
            <a:r>
              <a:rPr lang="zh-CN" altLang="en-US" sz="3600" b="1" dirty="0" smtClean="0">
                <a:latin typeface="微软雅黑" panose="020B0503020204020204" pitchFamily="34" charset="-122"/>
                <a:ea typeface="微软雅黑" panose="020B0503020204020204" pitchFamily="34" charset="-122"/>
              </a:rPr>
              <a:t>实践</a:t>
            </a:r>
            <a:endParaRPr lang="zh-CN" altLang="en-US" sz="3600" b="1" dirty="0">
              <a:latin typeface="微软雅黑" panose="020B0503020204020204" pitchFamily="34" charset="-122"/>
              <a:ea typeface="微软雅黑" panose="020B0503020204020204" pitchFamily="34" charset="-122"/>
            </a:endParaRPr>
          </a:p>
        </p:txBody>
      </p:sp>
      <p:sp>
        <p:nvSpPr>
          <p:cNvPr id="15" name="圆角矩形 14"/>
          <p:cNvSpPr/>
          <p:nvPr/>
        </p:nvSpPr>
        <p:spPr>
          <a:xfrm>
            <a:off x="3698543" y="2707630"/>
            <a:ext cx="4544705" cy="769620"/>
          </a:xfrm>
          <a:prstGeom prst="roundRect">
            <a:avLst/>
          </a:prstGeom>
          <a:solidFill>
            <a:schemeClr val="accent2">
              <a:lumMod val="60000"/>
              <a:lumOff val="40000"/>
            </a:schemeClr>
          </a:solidFill>
          <a:ln w="28575">
            <a:solidFill>
              <a:schemeClr val="tx1">
                <a:lumMod val="95000"/>
                <a:lumOff val="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实践：豆瓣高分电影爬取</a:t>
            </a:r>
          </a:p>
        </p:txBody>
      </p:sp>
    </p:spTree>
    <p:extLst>
      <p:ext uri="{BB962C8B-B14F-4D97-AF65-F5344CB8AC3E}">
        <p14:creationId xmlns:p14="http://schemas.microsoft.com/office/powerpoint/2010/main" val="3032793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13234</TotalTime>
  <Words>8117</Words>
  <Application>Microsoft Office PowerPoint</Application>
  <PresentationFormat>宽屏</PresentationFormat>
  <Paragraphs>1259</Paragraphs>
  <Slides>92</Slides>
  <Notes>72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92</vt:i4>
      </vt:variant>
    </vt:vector>
  </HeadingPairs>
  <TitlesOfParts>
    <vt:vector size="104" baseType="lpstr">
      <vt:lpstr>Arial Unicode MS</vt:lpstr>
      <vt:lpstr>Menlo</vt:lpstr>
      <vt:lpstr>黑体</vt:lpstr>
      <vt:lpstr>黑体-简</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wenxiaoxin</cp:lastModifiedBy>
  <cp:revision>17</cp:revision>
  <dcterms:created xsi:type="dcterms:W3CDTF">2018-09-09T14:30:22Z</dcterms:created>
  <dcterms:modified xsi:type="dcterms:W3CDTF">2019-07-26T05:38:50Z</dcterms:modified>
</cp:coreProperties>
</file>