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43" r:id="rId3"/>
    <p:sldId id="344" r:id="rId4"/>
    <p:sldId id="365" r:id="rId5"/>
    <p:sldId id="445" r:id="rId6"/>
    <p:sldId id="458" r:id="rId7"/>
    <p:sldId id="467" r:id="rId8"/>
    <p:sldId id="468" r:id="rId9"/>
    <p:sldId id="459" r:id="rId10"/>
    <p:sldId id="447" r:id="rId11"/>
    <p:sldId id="448" r:id="rId12"/>
    <p:sldId id="456" r:id="rId13"/>
    <p:sldId id="449" r:id="rId14"/>
    <p:sldId id="465" r:id="rId15"/>
    <p:sldId id="462" r:id="rId16"/>
    <p:sldId id="450" r:id="rId17"/>
    <p:sldId id="451" r:id="rId18"/>
    <p:sldId id="452" r:id="rId19"/>
    <p:sldId id="453" r:id="rId20"/>
    <p:sldId id="463" r:id="rId21"/>
    <p:sldId id="466" r:id="rId22"/>
    <p:sldId id="464" r:id="rId23"/>
    <p:sldId id="26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ng" initials="z" lastIdx="2" clrIdx="0">
    <p:extLst>
      <p:ext uri="{19B8F6BF-5375-455C-9EA6-DF929625EA0E}">
        <p15:presenceInfo xmlns:p15="http://schemas.microsoft.com/office/powerpoint/2012/main" userId="zh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9FF"/>
    <a:srgbClr val="CC0099"/>
    <a:srgbClr val="F98234"/>
    <a:srgbClr val="FFF4D0"/>
    <a:srgbClr val="EAF4DF"/>
    <a:srgbClr val="0432FF"/>
    <a:srgbClr val="CFEBF1"/>
    <a:srgbClr val="F2FFE9"/>
    <a:srgbClr val="FFE9D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8" autoAdjust="0"/>
    <p:restoredTop sz="91808" autoAdjust="0"/>
  </p:normalViewPr>
  <p:slideViewPr>
    <p:cSldViewPr snapToGrid="0">
      <p:cViewPr varScale="1">
        <p:scale>
          <a:sx n="68" d="100"/>
          <a:sy n="68" d="100"/>
        </p:scale>
        <p:origin x="54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C451-E700-5D48-8882-DCC6276494CF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05039-6962-D646-9A2B-17047581DB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61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651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Words </a:t>
            </a:r>
            <a:r>
              <a:rPr kumimoji="1" lang="zh-CN" altLang="en-US" dirty="0" smtClean="0"/>
              <a:t>需要确定代表什么，</a:t>
            </a:r>
            <a:r>
              <a:rPr kumimoji="1" lang="en-US" altLang="zh-CN" dirty="0" smtClean="0"/>
              <a:t>model </a:t>
            </a:r>
            <a:r>
              <a:rPr kumimoji="1" lang="zh-CN" altLang="en-US" dirty="0" smtClean="0"/>
              <a:t>中 第三个参数 </a:t>
            </a:r>
            <a:r>
              <a:rPr kumimoji="1" lang="en-US" altLang="zh-CN" dirty="0" smtClean="0"/>
              <a:t>15 </a:t>
            </a:r>
            <a:r>
              <a:rPr kumimoji="1" lang="zh-CN" altLang="en-US" dirty="0" smtClean="0"/>
              <a:t>的含义？？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749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84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065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166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336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324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78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需要在代码中更改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653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514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33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3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015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84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45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283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71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07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907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336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48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3261" y="5877247"/>
            <a:ext cx="2768600" cy="292461"/>
          </a:xfrm>
          <a:prstGeom prst="rect">
            <a:avLst/>
          </a:prstGeom>
        </p:spPr>
      </p:pic>
      <p:cxnSp>
        <p:nvCxnSpPr>
          <p:cNvPr id="8" name="直线连接符 8">
            <a:extLst>
              <a:ext uri="{FF2B5EF4-FFF2-40B4-BE49-F238E27FC236}">
                <a16:creationId xmlns="" xmlns:a16="http://schemas.microsoft.com/office/drawing/2014/main" id="{CBC6505F-F845-2D49-8CD2-0EDCD6760F67}"/>
              </a:ext>
            </a:extLst>
          </p:cNvPr>
          <p:cNvCxnSpPr/>
          <p:nvPr userDrawn="1"/>
        </p:nvCxnSpPr>
        <p:spPr>
          <a:xfrm>
            <a:off x="6157561" y="1318753"/>
            <a:ext cx="0" cy="990494"/>
          </a:xfrm>
          <a:prstGeom prst="line">
            <a:avLst/>
          </a:prstGeom>
          <a:ln>
            <a:solidFill>
              <a:srgbClr val="6082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 userDrawn="1"/>
        </p:nvSpPr>
        <p:spPr>
          <a:xfrm>
            <a:off x="4357692" y="4568847"/>
            <a:ext cx="3599738" cy="6630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中国科学院大学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32" y="1267265"/>
            <a:ext cx="1157129" cy="11571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51" y="1318753"/>
            <a:ext cx="2146410" cy="1054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9515" y="1102047"/>
            <a:ext cx="2768600" cy="2924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85200" y="6035636"/>
            <a:ext cx="2768600" cy="29246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60FECDB-090B-9B4D-BB82-F00DB117C43F}"/>
              </a:ext>
            </a:extLst>
          </p:cNvPr>
          <p:cNvSpPr/>
          <p:nvPr userDrawn="1"/>
        </p:nvSpPr>
        <p:spPr>
          <a:xfrm>
            <a:off x="755544" y="374787"/>
            <a:ext cx="436536" cy="436535"/>
          </a:xfrm>
          <a:prstGeom prst="rect">
            <a:avLst/>
          </a:prstGeom>
          <a:noFill/>
          <a:ln>
            <a:solidFill>
              <a:srgbClr val="6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1C0850D-FB41-9448-921F-F374578333D2}"/>
              </a:ext>
            </a:extLst>
          </p:cNvPr>
          <p:cNvSpPr/>
          <p:nvPr userDrawn="1"/>
        </p:nvSpPr>
        <p:spPr>
          <a:xfrm>
            <a:off x="946690" y="563348"/>
            <a:ext cx="436536" cy="436535"/>
          </a:xfrm>
          <a:prstGeom prst="rect">
            <a:avLst/>
          </a:prstGeom>
          <a:noFill/>
          <a:ln>
            <a:solidFill>
              <a:srgbClr val="6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AC499913-55DD-9B45-8796-E86AC45DA457}"/>
              </a:ext>
            </a:extLst>
          </p:cNvPr>
          <p:cNvSpPr/>
          <p:nvPr userDrawn="1"/>
        </p:nvSpPr>
        <p:spPr>
          <a:xfrm>
            <a:off x="958962" y="561036"/>
            <a:ext cx="233118" cy="250285"/>
          </a:xfrm>
          <a:prstGeom prst="rect">
            <a:avLst/>
          </a:prstGeom>
          <a:solidFill>
            <a:srgbClr val="608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78C6FF"/>
                </a:solidFill>
              </a:ln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0" y="0"/>
            <a:ext cx="2146410" cy="1054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emf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80346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-简" panose="02000000000000000000" charset="-122"/>
              </a:rPr>
              <a:t>文本分类</a:t>
            </a:r>
            <a:endParaRPr kumimoji="1" lang="zh-CN" altLang="en-US" sz="4800" b="1" dirty="0">
              <a:latin typeface="黑体" panose="02010609060101010101" pitchFamily="49" charset="-122"/>
              <a:ea typeface="黑体" panose="02010609060101010101" pitchFamily="49" charset="-122"/>
              <a:cs typeface="黑体-简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9073" y="1386395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定义网络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"/>
          <p:cNvSpPr txBox="1"/>
          <p:nvPr/>
        </p:nvSpPr>
        <p:spPr>
          <a:xfrm>
            <a:off x="731047" y="5597957"/>
            <a:ext cx="9198933" cy="499624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定义的网络结构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是：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输入层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--&gt;&gt;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卷积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池化层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--&gt;&gt;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591" y="1586335"/>
            <a:ext cx="6877410" cy="39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2192" y="1310537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定义数据层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sp>
        <p:nvSpPr>
          <p:cNvPr id="13" name="文本框 3"/>
          <p:cNvSpPr txBox="1"/>
          <p:nvPr/>
        </p:nvSpPr>
        <p:spPr>
          <a:xfrm>
            <a:off x="743146" y="2897061"/>
            <a:ext cx="9489122" cy="14773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fluid.layers.data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():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配置数据层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张量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words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：数据类型为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int64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lod_level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不为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则输入数据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为序列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张量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label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代表文本分类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后的类别，形状为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[1],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数据类型为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int64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2192" y="4617092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获取分类器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46" y="2005324"/>
            <a:ext cx="9412144" cy="49988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779" y="5214453"/>
            <a:ext cx="5968358" cy="98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9574" y="1274067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定义损失函数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sp>
        <p:nvSpPr>
          <p:cNvPr id="13" name="文本框 3"/>
          <p:cNvSpPr txBox="1"/>
          <p:nvPr/>
        </p:nvSpPr>
        <p:spPr>
          <a:xfrm>
            <a:off x="980766" y="3813066"/>
            <a:ext cx="9025969" cy="13388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交叉熵损失函数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在分类任务上比较常用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了一个损失函数之后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还要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它求平均值，因为定义的是一个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Batch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的损失值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我们还可以定义一个准确率函数，这个可以在我们训练的时候输出分类的准确率。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80766" y="2014538"/>
            <a:ext cx="8543922" cy="1414462"/>
            <a:chOff x="669574" y="2014538"/>
            <a:chExt cx="8543922" cy="1414462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74" y="2014538"/>
              <a:ext cx="8543922" cy="1414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1717970" y="2398604"/>
              <a:ext cx="3681343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535365" y="3053450"/>
              <a:ext cx="2999574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05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7050" y="1299982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定义优化算法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94371E4D-E8FB-4EDB-BF87-483CAF059351}"/>
              </a:ext>
            </a:extLst>
          </p:cNvPr>
          <p:cNvSpPr/>
          <p:nvPr/>
        </p:nvSpPr>
        <p:spPr>
          <a:xfrm>
            <a:off x="1921157" y="3847807"/>
            <a:ext cx="6136644" cy="1687038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能够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在训练中自动的对学习率进行调整，对于出现频率较低参数采用较大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学习率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α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更新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；相反，对于出现频率较高的参数采用较小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的学习率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α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更新，适合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处理稀疏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数据。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圆角矩形 7">
            <a:extLst>
              <a:ext uri="{FF2B5EF4-FFF2-40B4-BE49-F238E27FC236}">
                <a16:creationId xmlns:a16="http://schemas.microsoft.com/office/drawing/2014/main" xmlns="" id="{07060B65-67A1-4B2C-8CB4-462A6CF5DD3B}"/>
              </a:ext>
            </a:extLst>
          </p:cNvPr>
          <p:cNvSpPr/>
          <p:nvPr/>
        </p:nvSpPr>
        <p:spPr>
          <a:xfrm>
            <a:off x="2925570" y="3429000"/>
            <a:ext cx="3956452" cy="4950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Adagrad</a:t>
            </a:r>
            <a:r>
              <a:rPr lang="zh-CN" altLang="en-US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优化器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79" y="2053206"/>
            <a:ext cx="8203390" cy="95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7614" y="1422892"/>
            <a:ext cx="916472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模型配置完毕后，得到两个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fluid.Program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err="1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fluid.default_startup_program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初始化操作会被写入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fluid.default_startup_program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err="1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fluid.default_main_program</a:t>
            </a:r>
            <a:r>
              <a:rPr lang="en-US" altLang="zh-CN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  <a:endParaRPr lang="en-US" altLang="zh-CN" sz="2000" b="1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获取默认或全局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program(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主程序用于训练和测试模型。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fluid.layers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函数可以向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default_main_program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中添加算子和变量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许多编程接口的缺省值。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437" y="1244062"/>
            <a:ext cx="1219467" cy="43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501" y="1330123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创建训练用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472861" y="1952466"/>
            <a:ext cx="6386657" cy="1038225"/>
            <a:chOff x="1110493" y="2289174"/>
            <a:chExt cx="6386657" cy="10382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493" y="2289174"/>
              <a:ext cx="6386657" cy="1038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3314257" y="2935288"/>
              <a:ext cx="3696143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571501" y="4802728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定义数据映射器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571501" y="3158045"/>
            <a:ext cx="9677399" cy="14773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sym typeface="Wingdings"/>
              </a:rPr>
              <a:t>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指定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程序运行的设备，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fluid.CPUPlace</a:t>
            </a:r>
            <a:r>
              <a:rPr lang="en-US" altLang="zh-CN" sz="2000" dirty="0">
                <a:sym typeface="Wingdings" panose="05000000000000000000"/>
              </a:rPr>
              <a:t>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和 </a:t>
            </a:r>
            <a:r>
              <a:rPr lang="en-US" altLang="zh-CN" sz="2000" dirty="0" err="1">
                <a:sym typeface="Wingdings" panose="05000000000000000000"/>
              </a:rPr>
              <a:t>fluid.CUDAPlace</a:t>
            </a:r>
            <a:r>
              <a:rPr lang="en-US" altLang="zh-CN" sz="2000" dirty="0">
                <a:sym typeface="Wingdings" panose="05000000000000000000"/>
              </a:rPr>
              <a:t>(0)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分别表示为</a:t>
            </a:r>
            <a:r>
              <a:rPr lang="en-US" altLang="zh-CN" sz="2000" dirty="0">
                <a:sym typeface="Wingdings" panose="05000000000000000000"/>
              </a:rPr>
              <a:t>CPU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和</a:t>
            </a:r>
            <a:r>
              <a:rPr lang="en-US" altLang="zh-CN" sz="2000" dirty="0">
                <a:sym typeface="Wingdings" panose="05000000000000000000"/>
              </a:rPr>
              <a:t>GPU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sym typeface="Wingdings"/>
              </a:rPr>
              <a:t>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创建一个</a:t>
            </a:r>
            <a:r>
              <a:rPr lang="en-US" altLang="zh-CN" sz="2000" dirty="0">
                <a:sym typeface="Wingdings"/>
              </a:rPr>
              <a:t>Executor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实例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sym typeface="Wingdings"/>
              </a:rPr>
              <a:t>  </a:t>
            </a:r>
            <a:r>
              <a:rPr lang="en-US" altLang="zh-CN" sz="2000" dirty="0">
                <a:sym typeface="Wingdings"/>
              </a:rPr>
              <a:t>Executor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接收传入的</a:t>
            </a:r>
            <a:r>
              <a:rPr lang="en-US" altLang="zh-CN" sz="2000" dirty="0">
                <a:sym typeface="Wingdings"/>
              </a:rPr>
              <a:t>Program</a:t>
            </a:r>
            <a:r>
              <a:rPr lang="zh-CN" altLang="en-US" sz="2000" dirty="0">
                <a:sym typeface="Wingdings"/>
              </a:rPr>
              <a:t>，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并通过</a:t>
            </a:r>
            <a:r>
              <a:rPr lang="en-US" altLang="zh-CN" sz="2000" dirty="0">
                <a:sym typeface="Wingdings"/>
              </a:rPr>
              <a:t>run()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方法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运行</a:t>
            </a:r>
            <a:r>
              <a:rPr lang="en-US" altLang="zh-CN" sz="2000" dirty="0">
                <a:sym typeface="Wingdings"/>
              </a:rPr>
              <a:t>P</a:t>
            </a:r>
            <a:r>
              <a:rPr lang="en-US" altLang="zh-CN" sz="2000" dirty="0" smtClean="0">
                <a:sym typeface="Wingdings"/>
              </a:rPr>
              <a:t>rogram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098" y="5469707"/>
            <a:ext cx="8383789" cy="61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45" y="1703534"/>
            <a:ext cx="8001500" cy="230409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8396" y="1149536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开始训练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"/>
          <p:cNvSpPr txBox="1"/>
          <p:nvPr/>
        </p:nvSpPr>
        <p:spPr>
          <a:xfrm>
            <a:off x="1518210" y="4720167"/>
            <a:ext cx="7732317" cy="13388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</a:t>
            </a:r>
            <a:r>
              <a:rPr lang="en-US" altLang="zh-CN" b="1" dirty="0" err="1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train_reader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中的每次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batch,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exe.run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运行执行器</a:t>
            </a:r>
            <a:r>
              <a:rPr lang="zh-CN" altLang="en-US" b="1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</a:t>
            </a:r>
            <a:r>
              <a:rPr lang="zh-CN" altLang="en-US" b="1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喂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入每个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的训练数据，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损失值、准确率。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</a:t>
            </a:r>
            <a:r>
              <a:rPr lang="en-US" altLang="zh-CN" b="1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</a:t>
            </a:r>
            <a:r>
              <a:rPr lang="zh-CN" altLang="en-US" b="1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打印一次损失值和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准确率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320999" y="3279610"/>
            <a:ext cx="7750336" cy="601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57" y="1935779"/>
            <a:ext cx="8547539" cy="24639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3384" y="1242981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开始测试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"/>
          <p:cNvSpPr txBox="1"/>
          <p:nvPr/>
        </p:nvSpPr>
        <p:spPr>
          <a:xfrm>
            <a:off x="1802864" y="4900740"/>
            <a:ext cx="8200533" cy="13388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test_reader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中的每次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batch,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exe.run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运行执行器</a:t>
            </a:r>
            <a:r>
              <a:rPr lang="zh-CN" altLang="en-US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</a:t>
            </a:r>
            <a:r>
              <a:rPr lang="zh-CN" altLang="en-US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测试。</a:t>
            </a:r>
            <a:endParaRPr lang="en-US" altLang="zh-CN" dirty="0" smtClean="0">
              <a:solidFill>
                <a:srgbClr val="17B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喂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入每个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的训练数据，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损失值、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准确率。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r>
              <a:rPr lang="zh-CN" altLang="en-US" b="1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</a:t>
            </a:r>
            <a:r>
              <a:rPr lang="zh-CN" altLang="en-US" b="1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b="1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误差平均值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、误差准确率，然后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50290" y="2147677"/>
            <a:ext cx="6855448" cy="601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6791325" y="2153151"/>
            <a:ext cx="1295400" cy="180975"/>
          </a:xfrm>
          <a:prstGeom prst="round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957" y="4550433"/>
            <a:ext cx="7912781" cy="338153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805770" y="4538279"/>
            <a:ext cx="8181475" cy="259556"/>
          </a:xfrm>
          <a:prstGeom prst="round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50" y="2021349"/>
            <a:ext cx="8166107" cy="19580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7894" y="1287027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保存模型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3312" y="4205902"/>
            <a:ext cx="9196949" cy="1938992"/>
          </a:xfrm>
          <a:prstGeom prst="rect">
            <a:avLst/>
          </a:prstGeom>
          <a:noFill/>
          <a:ln w="28575">
            <a:solidFill>
              <a:srgbClr val="F98234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第一个参数：</a:t>
            </a:r>
            <a:r>
              <a:rPr lang="en-US" altLang="zh-CN" sz="2000" b="1" dirty="0" err="1" smtClean="0"/>
              <a:t>dirname</a:t>
            </a:r>
            <a:r>
              <a:rPr lang="en-US" altLang="zh-CN" sz="2000" dirty="0"/>
              <a:t> 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 – </a:t>
            </a:r>
            <a:r>
              <a:rPr lang="zh-CN" altLang="en-US" sz="2000" dirty="0"/>
              <a:t>保存推理</a:t>
            </a:r>
            <a:r>
              <a:rPr lang="en-US" altLang="zh-CN" sz="2000" dirty="0"/>
              <a:t>model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路径</a:t>
            </a:r>
            <a:endParaRPr lang="en-US" altLang="zh-CN" sz="2000" dirty="0" smtClean="0">
              <a:solidFill>
                <a:srgbClr val="2F323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第二个参数：</a:t>
            </a:r>
            <a:r>
              <a:rPr lang="en-US" altLang="zh-CN" sz="2000" b="1" dirty="0" err="1" smtClean="0"/>
              <a:t>feeded_var_names</a:t>
            </a:r>
            <a:r>
              <a:rPr lang="en-US" altLang="zh-CN" sz="2000" dirty="0"/>
              <a:t> (list[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]) – </a:t>
            </a:r>
            <a:r>
              <a:rPr lang="zh-CN" altLang="en-US" sz="2000" dirty="0"/>
              <a:t>推理（</a:t>
            </a:r>
            <a:r>
              <a:rPr lang="en-US" altLang="zh-CN" sz="2000" dirty="0"/>
              <a:t>inference</a:t>
            </a:r>
            <a:r>
              <a:rPr lang="zh-CN" altLang="en-US" sz="2000" dirty="0"/>
              <a:t>）需要 </a:t>
            </a:r>
            <a:r>
              <a:rPr lang="en-US" altLang="zh-CN" sz="2000" dirty="0"/>
              <a:t>feed 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数据</a:t>
            </a:r>
            <a:endParaRPr lang="en-US" altLang="zh-CN" sz="2000" dirty="0" smtClean="0">
              <a:solidFill>
                <a:srgbClr val="2F323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sz="2000" dirty="0" smtClean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个参数：</a:t>
            </a:r>
            <a:r>
              <a:rPr lang="en-US" altLang="zh-CN" sz="2000" b="1" dirty="0" err="1" smtClean="0"/>
              <a:t>target_vars</a:t>
            </a:r>
            <a:r>
              <a:rPr lang="en-US" altLang="zh-CN" sz="2000" dirty="0"/>
              <a:t> (list[Variable]) – </a:t>
            </a:r>
            <a:r>
              <a:rPr lang="zh-CN" altLang="en-US" sz="2000" dirty="0"/>
              <a:t>保存推理（</a:t>
            </a:r>
            <a:r>
              <a:rPr lang="en-US" altLang="zh-CN" sz="2000" dirty="0"/>
              <a:t>inference</a:t>
            </a:r>
            <a:r>
              <a:rPr lang="zh-CN" altLang="en-US" sz="2000" dirty="0"/>
              <a:t>）结果的 </a:t>
            </a:r>
            <a:r>
              <a:rPr lang="en-US" altLang="zh-CN" sz="2000" dirty="0" smtClean="0"/>
              <a:t>Variables</a:t>
            </a:r>
            <a:endParaRPr lang="en-US" altLang="zh-CN" sz="2000" dirty="0" smtClean="0">
              <a:solidFill>
                <a:srgbClr val="2F323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第四个参数：</a:t>
            </a:r>
            <a:r>
              <a:rPr lang="pt-BR" altLang="zh-CN" sz="2000" b="1" dirty="0" smtClean="0"/>
              <a:t>executor</a:t>
            </a:r>
            <a:r>
              <a:rPr lang="pt-BR" altLang="zh-CN" sz="2000" dirty="0"/>
              <a:t> (Executor) – executor </a:t>
            </a:r>
            <a:r>
              <a:rPr lang="zh-CN" altLang="pt-BR" sz="2000" dirty="0"/>
              <a:t>保存 </a:t>
            </a:r>
            <a:r>
              <a:rPr lang="pt-BR" altLang="zh-CN" sz="2000" dirty="0"/>
              <a:t>inference </a:t>
            </a:r>
            <a:r>
              <a:rPr lang="pt-BR" altLang="zh-CN" sz="2000" dirty="0" smtClean="0"/>
              <a:t>model</a:t>
            </a:r>
            <a:endParaRPr lang="pt-BR" altLang="zh-CN" sz="20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94371E4D-E8FB-4EDB-BF87-483CAF059351}"/>
              </a:ext>
            </a:extLst>
          </p:cNvPr>
          <p:cNvSpPr/>
          <p:nvPr/>
        </p:nvSpPr>
        <p:spPr>
          <a:xfrm>
            <a:off x="4576098" y="271129"/>
            <a:ext cx="4186146" cy="179640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构建一个专门用于推的 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Program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，然后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xecutor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把它和所有相关参数保存到 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dirname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圆角矩形 7">
            <a:extLst>
              <a:ext uri="{FF2B5EF4-FFF2-40B4-BE49-F238E27FC236}">
                <a16:creationId xmlns:a16="http://schemas.microsoft.com/office/drawing/2014/main" xmlns="" id="{07060B65-67A1-4B2C-8CB4-462A6CF5DD3B}"/>
              </a:ext>
            </a:extLst>
          </p:cNvPr>
          <p:cNvSpPr/>
          <p:nvPr/>
        </p:nvSpPr>
        <p:spPr>
          <a:xfrm>
            <a:off x="5096004" y="131768"/>
            <a:ext cx="3135808" cy="278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save_inference_model</a:t>
            </a:r>
            <a:r>
              <a:rPr lang="en-US" altLang="zh-CN" b="1" dirty="0" smtClean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b="1" dirty="0">
              <a:solidFill>
                <a:srgbClr val="2F323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6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2463" y="1304974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观察训练过程中间结果如下：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3"/>
          <p:cNvSpPr txBox="1"/>
          <p:nvPr/>
        </p:nvSpPr>
        <p:spPr>
          <a:xfrm>
            <a:off x="964093" y="1929421"/>
            <a:ext cx="9238382" cy="55399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到模型经过训练误差降低，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准确率提升，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接下来可以使用该模型进行预测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304" y="1304974"/>
            <a:ext cx="1219467" cy="43698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466" y="2742011"/>
            <a:ext cx="4597636" cy="11811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4466" y="4207856"/>
            <a:ext cx="4648439" cy="13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2922" y="369078"/>
            <a:ext cx="5385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609969" y="1403210"/>
            <a:ext cx="11290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作为自然语言处理领域最经典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的任务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，本实践采用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对文本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垃圾邮件识别，情感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实践平台：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实训平台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Studio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26" y="3704931"/>
            <a:ext cx="9362025" cy="23129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61" y="2140354"/>
            <a:ext cx="2676190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109" y="1046382"/>
            <a:ext cx="1219467" cy="436987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1973263"/>
            <a:ext cx="805723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53142" y="2715099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读取预测模型</a:t>
            </a:r>
            <a:endParaRPr lang="en-US" altLang="zh-CN" sz="2000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01452" y="3323470"/>
            <a:ext cx="9947657" cy="1462087"/>
            <a:chOff x="698498" y="3516313"/>
            <a:chExt cx="9947657" cy="1462087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498" y="3516313"/>
              <a:ext cx="9947657" cy="1462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2649272" y="4247356"/>
              <a:ext cx="3408628" cy="24844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4699" y="4812196"/>
            <a:ext cx="10311662" cy="193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ym typeface="Wingdings"/>
              </a:rPr>
              <a:t>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load_inference_model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这个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函数的返回有三个元素的元组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Program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推理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Program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feed_target_names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，包含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需要在推理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Program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中提供数据的变量的名称。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fetch_targets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`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Variable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列表，从中我们可以得到推断结果。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4529" y="1317015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创建预测用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</a:p>
        </p:txBody>
      </p:sp>
    </p:spTree>
    <p:extLst>
      <p:ext uri="{BB962C8B-B14F-4D97-AF65-F5344CB8AC3E}">
        <p14:creationId xmlns:p14="http://schemas.microsoft.com/office/powerpoint/2010/main" val="18096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84" y="1892716"/>
            <a:ext cx="6328056" cy="29235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</a:p>
        </p:txBody>
      </p:sp>
      <p:sp>
        <p:nvSpPr>
          <p:cNvPr id="4" name="矩形 3"/>
          <p:cNvSpPr/>
          <p:nvPr/>
        </p:nvSpPr>
        <p:spPr>
          <a:xfrm>
            <a:off x="534529" y="1317015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数据处理并生成预测数据</a:t>
            </a:r>
            <a:endParaRPr lang="en-US" altLang="zh-CN" sz="2000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221" y="3972715"/>
            <a:ext cx="7347847" cy="21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46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858738" y="5484778"/>
            <a:ext cx="1318943" cy="395605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输出结果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6127" y="1251238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开始预测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109" y="1152148"/>
            <a:ext cx="1219467" cy="436987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96127" y="3058965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481" y="1843841"/>
            <a:ext cx="6667843" cy="10160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112" y="5247654"/>
            <a:ext cx="5448580" cy="965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481" y="3558589"/>
            <a:ext cx="8107264" cy="147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87223" y="400051"/>
            <a:ext cx="6570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pic>
        <p:nvPicPr>
          <p:cNvPr id="8" name="Picture 3" descr="C:\Users\Fire\AppData\Local\Microsoft\Windows\Temporary Internet Files\Content.IE5\GNBL4RG2\MC900356213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2342" y="2217375"/>
            <a:ext cx="2000264" cy="2517030"/>
          </a:xfrm>
          <a:prstGeom prst="rect">
            <a:avLst/>
          </a:prstGeom>
          <a:noFill/>
        </p:spPr>
      </p:pic>
      <p:sp>
        <p:nvSpPr>
          <p:cNvPr id="5" name="圆角矩形 4"/>
          <p:cNvSpPr/>
          <p:nvPr/>
        </p:nvSpPr>
        <p:spPr>
          <a:xfrm>
            <a:off x="5720373" y="2788185"/>
            <a:ext cx="4439920" cy="1375410"/>
          </a:xfrm>
          <a:prstGeom prst="roundRect">
            <a:avLst/>
          </a:prstGeom>
          <a:solidFill>
            <a:srgbClr val="F2FFF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有什么问题吗？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39479" y="400051"/>
            <a:ext cx="291997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6" name="矩形 5"/>
          <p:cNvSpPr/>
          <p:nvPr/>
        </p:nvSpPr>
        <p:spPr>
          <a:xfrm>
            <a:off x="609969" y="1224210"/>
            <a:ext cx="1129029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Convolutional Neural Networks, CNN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使用卷积处理输入的</a:t>
            </a:r>
            <a:r>
              <a:rPr lang="zh-CN" altLang="en-US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词向量序列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，产生一个</a:t>
            </a:r>
            <a:r>
              <a:rPr lang="zh-CN" altLang="en-US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特征图（</a:t>
            </a:r>
            <a:r>
              <a:rPr lang="en-US" altLang="zh-CN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r>
              <a:rPr lang="zh-CN" altLang="en-US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对特征图采用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时间维度上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的最大池化（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pooling over time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）操作得到此卷积核对应的</a:t>
            </a:r>
            <a:r>
              <a:rPr lang="zh-CN" altLang="en-US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整句话的特征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，最后，将所有卷积核得到的特征</a:t>
            </a:r>
            <a:r>
              <a:rPr lang="zh-CN" altLang="en-US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拼接起来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即为文本的定长向量表示，对于文本分类问题，将其连接至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即构建出完整的模型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github.com/PaddlePaddle/book/blob/develop/05.recommender_system/image/text_cnn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69" y="3075701"/>
            <a:ext cx="7361457" cy="317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776006" y="3070869"/>
            <a:ext cx="38209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在实际应用中，我们会使用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多个卷积核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来处理句子，窗口大小相同的卷积核堆叠起来形成一个矩阵，这样可以更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的完成运算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，我们也可使用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窗口大小不同的卷积核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来处理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句子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276511" y="6251423"/>
            <a:ext cx="9936633" cy="55399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对于一般的短文本分类问题，上文所述的简单的文本卷积网络即可达到很高的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正确率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5719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sp>
        <p:nvSpPr>
          <p:cNvPr id="4" name="矩形 3"/>
          <p:cNvSpPr/>
          <p:nvPr/>
        </p:nvSpPr>
        <p:spPr>
          <a:xfrm>
            <a:off x="609968" y="1403210"/>
            <a:ext cx="11180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爬虫爬取的中文文本数据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爬取</a:t>
            </a:r>
            <a:r>
              <a:rPr lang="en-US" altLang="zh-CN" sz="2000" b="1" dirty="0" smtClean="0">
                <a:solidFill>
                  <a:srgbClr val="17B9FF"/>
                </a:solidFill>
                <a:latin typeface="微软雅黑" pitchFamily="34" charset="-122"/>
                <a:ea typeface="微软雅黑" pitchFamily="34" charset="-122"/>
              </a:rPr>
              <a:t>56821</a:t>
            </a:r>
            <a:r>
              <a:rPr lang="zh-CN" altLang="en-US" sz="2000" b="1" dirty="0" smtClean="0">
                <a:solidFill>
                  <a:srgbClr val="17B9FF"/>
                </a:solidFill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数据中文新闻标题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sz="2000" b="1" dirty="0" smtClean="0">
                <a:solidFill>
                  <a:srgbClr val="17B9FF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 smtClean="0">
                <a:solidFill>
                  <a:srgbClr val="17B9FF"/>
                </a:solidFill>
                <a:latin typeface="微软雅黑" pitchFamily="34" charset="-122"/>
                <a:ea typeface="微软雅黑" pitchFamily="34" charset="-122"/>
              </a:rPr>
              <a:t>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类别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b="1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国际、文化、娱乐、体育、财经、汽车、教育、科技、房产、证券</a:t>
            </a:r>
            <a:endParaRPr lang="en-US" altLang="zh-CN" sz="2000" b="1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endParaRPr lang="en-US" altLang="zh-CN" dirty="0"/>
          </a:p>
          <a:p>
            <a:pPr marL="285750" lvl="1" indent="-285750">
              <a:lnSpc>
                <a:spcPct val="150000"/>
              </a:lnSpc>
              <a:buFont typeface="Wingdings"/>
              <a:buChar char="l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43895"/>
              </p:ext>
            </p:extLst>
          </p:nvPr>
        </p:nvGraphicFramePr>
        <p:xfrm>
          <a:off x="1992875" y="3662607"/>
          <a:ext cx="6641992" cy="191950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60498"/>
                <a:gridCol w="1660498"/>
                <a:gridCol w="1660498"/>
                <a:gridCol w="1660498"/>
              </a:tblGrid>
              <a:tr h="436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4354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汽车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7469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文化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5110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8066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娱乐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6043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科技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6017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体育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4818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证券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3654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财经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7432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房产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3858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5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实践流程</a:t>
            </a:r>
          </a:p>
        </p:txBody>
      </p:sp>
      <p:sp>
        <p:nvSpPr>
          <p:cNvPr id="24" name="TextBox 2"/>
          <p:cNvSpPr txBox="1"/>
          <p:nvPr/>
        </p:nvSpPr>
        <p:spPr>
          <a:xfrm>
            <a:off x="680729" y="1377028"/>
            <a:ext cx="3629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实践流程</a:t>
            </a:r>
            <a:endParaRPr lang="en-US" altLang="zh-CN" sz="24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定义网络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定义损失函数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定义优化算法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94371E4D-E8FB-4EDB-BF87-483CAF059351}"/>
              </a:ext>
            </a:extLst>
          </p:cNvPr>
          <p:cNvSpPr/>
          <p:nvPr/>
        </p:nvSpPr>
        <p:spPr>
          <a:xfrm>
            <a:off x="3902450" y="1861423"/>
            <a:ext cx="5741620" cy="324644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360045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好模型结构之后，我们要通过以下几个步骤进行模型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训练。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正向传播计算网络输出和损失函数。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根据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损失函数进行反向误差传播，将网络误差从输出层依次向前传递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并更新网络中的参数。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1~2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步骤，直至网络训练误差达到规定的程度或训练轮次达到设定值。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圆角矩形 7">
            <a:extLst>
              <a:ext uri="{FF2B5EF4-FFF2-40B4-BE49-F238E27FC236}">
                <a16:creationId xmlns="" xmlns:a16="http://schemas.microsoft.com/office/drawing/2014/main" id="{07060B65-67A1-4B2C-8CB4-462A6CF5DD3B}"/>
              </a:ext>
            </a:extLst>
          </p:cNvPr>
          <p:cNvSpPr/>
          <p:nvPr/>
        </p:nvSpPr>
        <p:spPr>
          <a:xfrm>
            <a:off x="5313871" y="1644217"/>
            <a:ext cx="2608407" cy="3182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训练网络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495694" y="3910818"/>
            <a:ext cx="1406756" cy="253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99" y="1214382"/>
            <a:ext cx="1219467" cy="43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8396" y="1244062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入必要的包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372" y="1941366"/>
            <a:ext cx="5194567" cy="15748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14321" y="3713927"/>
            <a:ext cx="88892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paddle.fluid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飞桨核心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------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中多进程管理包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17B9FF"/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----------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一个第三方库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，提供科学计算模块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shutil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的模块，可以使用该模块实现对文本的操作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的模块，可使用该模块对操作系统进行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035" y="1152148"/>
            <a:ext cx="6358140" cy="47706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999" y="1244062"/>
            <a:ext cx="76146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数据集准备</a:t>
            </a:r>
            <a:endParaRPr lang="en-US" altLang="zh-CN" sz="2000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训练数据集准备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data_mapper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创建数据读取器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train_reader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测试数据集准备</a:t>
            </a:r>
            <a:endParaRPr lang="en-US" altLang="zh-CN" sz="2000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test_reader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66" y="294283"/>
            <a:ext cx="2409734" cy="8578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370" y="1244062"/>
            <a:ext cx="76146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数据集准备</a:t>
            </a:r>
            <a:endParaRPr lang="en-US" altLang="zh-CN" sz="2000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训练数据集准备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data_mapper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创建数据读取器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train_reader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测试数据集准备</a:t>
            </a:r>
            <a:endParaRPr lang="en-US" altLang="zh-CN" sz="2000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test_reader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66" y="294283"/>
            <a:ext cx="2409734" cy="857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805" y="1190486"/>
            <a:ext cx="5639090" cy="54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128" y="2374420"/>
            <a:ext cx="5807421" cy="182791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1370" y="1244062"/>
            <a:ext cx="761461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数据集准备</a:t>
            </a:r>
            <a:endParaRPr lang="en-US" altLang="zh-CN" sz="2000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训练数据集准备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data_mapper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train_reader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测试数据集准备</a:t>
            </a:r>
            <a:endParaRPr lang="en-US" altLang="zh-CN" sz="2000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数据读取器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test_reader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66" y="294283"/>
            <a:ext cx="2409734" cy="857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128" y="1406662"/>
            <a:ext cx="4251609" cy="9677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697" y="4245075"/>
            <a:ext cx="6029778" cy="17396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8236</TotalTime>
  <Words>1072</Words>
  <Application>Microsoft Office PowerPoint</Application>
  <PresentationFormat>宽屏</PresentationFormat>
  <Paragraphs>173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黑体</vt:lpstr>
      <vt:lpstr>黑体-简</vt:lpstr>
      <vt:lpstr>华文楷体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2018-11-24T09:23:12Z</dcterms:created>
  <dcterms:modified xsi:type="dcterms:W3CDTF">2019-07-14T11:17:10Z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