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43" r:id="rId3"/>
    <p:sldId id="458" r:id="rId4"/>
    <p:sldId id="344" r:id="rId5"/>
    <p:sldId id="460" r:id="rId6"/>
    <p:sldId id="515" r:id="rId7"/>
    <p:sldId id="461" r:id="rId8"/>
    <p:sldId id="475" r:id="rId9"/>
    <p:sldId id="514" r:id="rId10"/>
    <p:sldId id="516" r:id="rId11"/>
    <p:sldId id="518" r:id="rId12"/>
    <p:sldId id="519" r:id="rId13"/>
    <p:sldId id="480" r:id="rId14"/>
    <p:sldId id="481" r:id="rId15"/>
    <p:sldId id="482" r:id="rId16"/>
    <p:sldId id="489" r:id="rId17"/>
    <p:sldId id="484" r:id="rId18"/>
    <p:sldId id="466" r:id="rId19"/>
    <p:sldId id="467" r:id="rId20"/>
    <p:sldId id="485" r:id="rId21"/>
    <p:sldId id="474" r:id="rId22"/>
    <p:sldId id="486" r:id="rId23"/>
    <p:sldId id="487" r:id="rId24"/>
    <p:sldId id="488" r:id="rId25"/>
    <p:sldId id="26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9FF"/>
    <a:srgbClr val="CC0099"/>
    <a:srgbClr val="FF3300"/>
    <a:srgbClr val="F98234"/>
    <a:srgbClr val="FFF4D0"/>
    <a:srgbClr val="EAF4DF"/>
    <a:srgbClr val="0432FF"/>
    <a:srgbClr val="CFEBF1"/>
    <a:srgbClr val="F2FFE9"/>
    <a:srgbClr val="FF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8" autoAdjust="0"/>
    <p:restoredTop sz="91808" autoAdjust="0"/>
  </p:normalViewPr>
  <p:slideViewPr>
    <p:cSldViewPr snapToGrid="0">
      <p:cViewPr>
        <p:scale>
          <a:sx n="75" d="100"/>
          <a:sy n="75" d="100"/>
        </p:scale>
        <p:origin x="-270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2019-8-3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7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466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4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4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019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177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855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50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14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07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776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39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109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468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3799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59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58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65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2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16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742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97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60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974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13" name="直线连接符 8"/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47991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猫狗分类</a:t>
            </a:r>
            <a:endParaRPr kumimoji="1"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668" y="124436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75" y="2037080"/>
            <a:ext cx="4971415" cy="1615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5783" y="4005799"/>
            <a:ext cx="8882892" cy="1938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train_reader()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表示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获取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cifar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的</a:t>
            </a:r>
            <a:r>
              <a:rPr lang="zh-CN" altLang="en-US" sz="2000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训练集</a:t>
            </a:r>
            <a:endParaRPr lang="en-US" altLang="zh-CN" sz="2000" b="1" dirty="0">
              <a:solidFill>
                <a:srgbClr val="17B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paddle.reader.shuffle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表示每次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BATCH*100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数据项，并进行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paddle.batch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表示按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批次读取乱序后的数据，批次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大小为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BATCH_SIZE 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/>
              <a:buChar char="ü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验证集提供器</a:t>
            </a:r>
            <a:r>
              <a:rPr lang="zh-CN" altLang="en-US" sz="2000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test_reader的定义与train_reader类似</a:t>
            </a:r>
            <a:endParaRPr lang="zh-CN" altLang="en-US" sz="2000" b="1" dirty="0" smtClean="0">
              <a:solidFill>
                <a:srgbClr val="17B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4048" y="1246495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8" y="1899012"/>
            <a:ext cx="6578696" cy="40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20108" y="2207623"/>
            <a:ext cx="9441977" cy="1765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0107" y="4170487"/>
            <a:ext cx="9441977" cy="177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33671" y="2695373"/>
            <a:ext cx="21699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第一个卷积池化层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0972" y="4639906"/>
            <a:ext cx="2169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卷积池化层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94675" y="2271990"/>
            <a:ext cx="554265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47075" y="2942374"/>
            <a:ext cx="554265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01340" y="3825341"/>
            <a:ext cx="838200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22342" y="4170487"/>
            <a:ext cx="554265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74742" y="4873074"/>
            <a:ext cx="554265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101340" y="5778152"/>
            <a:ext cx="838200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8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4048" y="1246495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8" y="2277981"/>
            <a:ext cx="7013081" cy="29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27079" y="2272437"/>
            <a:ext cx="9574447" cy="2325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7079" y="4748686"/>
            <a:ext cx="9574447" cy="303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78218" y="4613304"/>
            <a:ext cx="25233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7567129" y="2927450"/>
            <a:ext cx="2169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卷积池化层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3760" y="4826349"/>
            <a:ext cx="213360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61375" y="2584234"/>
            <a:ext cx="653325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24207" y="3457103"/>
            <a:ext cx="696233" cy="148216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0781" y="1281349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2" y="1908640"/>
            <a:ext cx="9515768" cy="10466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文本框 3"/>
          <p:cNvSpPr txBox="1"/>
          <p:nvPr/>
        </p:nvSpPr>
        <p:spPr>
          <a:xfrm>
            <a:off x="1929720" y="3334566"/>
            <a:ext cx="7162380" cy="923330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彩色图像三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，形状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[3,32,32],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float32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：代表图像分类后的类别，形状为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int64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781" y="447605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获取分类器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10" y="5120369"/>
            <a:ext cx="6901970" cy="7426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" name="矩形 14"/>
          <p:cNvSpPr/>
          <p:nvPr/>
        </p:nvSpPr>
        <p:spPr>
          <a:xfrm>
            <a:off x="2028914" y="2346097"/>
            <a:ext cx="2210095" cy="339191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43662" y="2682840"/>
            <a:ext cx="2210095" cy="339191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9573" y="142951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13" name="文本框 3"/>
          <p:cNvSpPr txBox="1"/>
          <p:nvPr/>
        </p:nvSpPr>
        <p:spPr>
          <a:xfrm>
            <a:off x="206457" y="3919453"/>
            <a:ext cx="10088804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交叉熵损失函数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在分类任务上比较常用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了一个损失函数之后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还要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它求平均值，因为定义的是一个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我们还可以定义一个准确率函数，这个可以在我们训练的时候输出分类的准确率。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27982" y="2157527"/>
            <a:ext cx="9025969" cy="1533538"/>
            <a:chOff x="669573" y="2312272"/>
            <a:chExt cx="9025969" cy="153353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73" y="2312272"/>
              <a:ext cx="9025969" cy="153353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4" name="矩形 13"/>
            <p:cNvSpPr/>
            <p:nvPr/>
          </p:nvSpPr>
          <p:spPr>
            <a:xfrm>
              <a:off x="1639234" y="2667689"/>
              <a:ext cx="3861914" cy="3391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62454" y="3316610"/>
              <a:ext cx="3142280" cy="3391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1474" y="258534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049446" y="4985843"/>
            <a:ext cx="6136644" cy="171275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简单，计算高效，对内存需求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少；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参数的更新不受梯度的伸缩变换影响；更新的步长能够被限制在大致的范围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内等等。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具有以上一些优势，在很多情况下默认为性能比较优秀的优化器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圆角矩形 7"/>
          <p:cNvSpPr/>
          <p:nvPr/>
        </p:nvSpPr>
        <p:spPr>
          <a:xfrm>
            <a:off x="3053859" y="4567036"/>
            <a:ext cx="3956452" cy="4950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Adam</a:t>
            </a:r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优化器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8010" y="3187213"/>
            <a:ext cx="8909433" cy="1277579"/>
            <a:chOff x="798010" y="2380019"/>
            <a:chExt cx="8909433" cy="127757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10" y="2380019"/>
              <a:ext cx="8909433" cy="127757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2730615" y="2753357"/>
              <a:ext cx="3419462" cy="3391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0" y="1571050"/>
            <a:ext cx="7892057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9247" y="1887376"/>
            <a:ext cx="890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克隆</a:t>
            </a:r>
            <a:r>
              <a:rPr lang="en-US" altLang="zh-CN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用于训练时，将 </a:t>
            </a:r>
            <a:r>
              <a:rPr lang="en-US" altLang="zh-CN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for_test </a:t>
            </a:r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设置为</a:t>
            </a:r>
            <a:r>
              <a:rPr lang="en-US" altLang="zh-CN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fontAlgn="base"/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克隆</a:t>
            </a:r>
            <a:r>
              <a:rPr lang="en-US" altLang="zh-CN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用于测试时，将 </a:t>
            </a:r>
            <a:r>
              <a:rPr lang="en-US" altLang="zh-CN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for_test </a:t>
            </a:r>
            <a:r>
              <a:rPr lang="zh-CN" altLang="en-US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设置为</a:t>
            </a:r>
            <a:r>
              <a:rPr lang="en-US" altLang="zh-CN" sz="200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sz="2000" smtClean="0">
                <a:solidFill>
                  <a:schemeClr val="dk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000">
              <a:solidFill>
                <a:schemeClr val="dk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614" y="1422892"/>
            <a:ext cx="916472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模型配置完毕后，得到两个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fluid.Program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初始化操作会被写入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fluid.default_main_program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  <a:endParaRPr lang="en-US" altLang="zh-CN" sz="20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获取默认或全局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program(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主程序用于训练和测试模型。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fluid.layers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函数可以向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default_main_program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中添加算子和变量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许多编程接口的缺省值。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37" y="1244062"/>
            <a:ext cx="1219467" cy="436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1" y="1266969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创建训练用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3541" y="4830670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定义数据映射器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637414" y="3371958"/>
            <a:ext cx="9677399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 panose="05000000000000000000"/>
              </a:rPr>
              <a:t>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指定程序运行的设备，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fluid.CPUPlace</a:t>
            </a:r>
            <a:r>
              <a:rPr lang="en-US" altLang="zh-CN" sz="2000" dirty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 </a:t>
            </a:r>
            <a:r>
              <a:rPr lang="en-US" altLang="zh-CN" sz="2000" dirty="0" err="1">
                <a:sym typeface="Wingdings" panose="05000000000000000000"/>
              </a:rPr>
              <a:t>fluid.CUDAPlace</a:t>
            </a:r>
            <a:r>
              <a:rPr lang="en-US" altLang="zh-CN" sz="2000" dirty="0">
                <a:sym typeface="Wingdings" panose="05000000000000000000"/>
              </a:rPr>
              <a:t>(0)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分别表示为</a:t>
            </a:r>
            <a:r>
              <a:rPr lang="en-US" altLang="zh-CN" sz="2000" dirty="0">
                <a:sym typeface="Wingdings" panose="0500000000000000000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</a:t>
            </a:r>
            <a:r>
              <a:rPr lang="en-US" altLang="zh-CN" sz="2000" dirty="0">
                <a:sym typeface="Wingdings" panose="05000000000000000000"/>
              </a:rPr>
              <a:t>GPU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 panose="05000000000000000000"/>
              </a:rPr>
              <a:t>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创建一个</a:t>
            </a:r>
            <a:r>
              <a:rPr lang="en-US" altLang="zh-CN" sz="2000" dirty="0">
                <a:sym typeface="Wingdings" panose="05000000000000000000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实例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 panose="05000000000000000000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 panose="05000000000000000000"/>
              </a:rPr>
              <a:t>  </a:t>
            </a:r>
            <a:r>
              <a:rPr lang="en-US" altLang="zh-CN" sz="2000" dirty="0">
                <a:sym typeface="Wingdings" panose="05000000000000000000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接收传入的</a:t>
            </a:r>
            <a:r>
              <a:rPr lang="en-US" altLang="zh-CN" sz="2000" dirty="0">
                <a:sym typeface="Wingdings" panose="05000000000000000000"/>
              </a:rPr>
              <a:t>Program</a:t>
            </a:r>
            <a:r>
              <a:rPr lang="zh-CN" altLang="en-US" sz="2000" dirty="0">
                <a:sym typeface="Wingdings" panose="05000000000000000000"/>
              </a:rPr>
              <a:t>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并通过</a:t>
            </a:r>
            <a:r>
              <a:rPr lang="en-US" altLang="zh-CN" sz="2000" dirty="0">
                <a:sym typeface="Wingdings" panose="05000000000000000000"/>
              </a:rPr>
              <a:t>run()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方法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运行</a:t>
            </a:r>
            <a:r>
              <a:rPr lang="en-US" altLang="zh-CN" sz="2000" dirty="0">
                <a:sym typeface="Wingdings" panose="05000000000000000000"/>
              </a:rPr>
              <a:t>P</a:t>
            </a:r>
            <a:r>
              <a:rPr lang="en-US" altLang="zh-CN" sz="2000" dirty="0" smtClean="0">
                <a:sym typeface="Wingdings" panose="05000000000000000000"/>
              </a:rPr>
              <a:t>rogram</a:t>
            </a:r>
            <a:endParaRPr lang="en-US" altLang="zh-CN" sz="2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999763" y="6213967"/>
            <a:ext cx="8928597" cy="599718"/>
            <a:chOff x="1011816" y="6011881"/>
            <a:chExt cx="8604109" cy="49280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816" y="6011881"/>
              <a:ext cx="8604109" cy="49280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2080308" y="6081301"/>
              <a:ext cx="222351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25363" y="5351152"/>
            <a:ext cx="967739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DataFeeder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reader(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返回的数据转成一种特殊的数据结构，使它们可以输入到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89813" y="1874838"/>
            <a:ext cx="7906790" cy="1173162"/>
            <a:chOff x="789813" y="1874838"/>
            <a:chExt cx="7906790" cy="117316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13" y="1874838"/>
              <a:ext cx="7906790" cy="1173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1649488" y="2752090"/>
              <a:ext cx="3316212" cy="2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28" name="矩形 27"/>
          <p:cNvSpPr/>
          <p:nvPr/>
        </p:nvSpPr>
        <p:spPr>
          <a:xfrm>
            <a:off x="384883" y="1297840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25" y="1851838"/>
            <a:ext cx="8725292" cy="25458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/>
        </p:nvSpPr>
        <p:spPr>
          <a:xfrm>
            <a:off x="6328637" y="2848142"/>
            <a:ext cx="2993923" cy="323165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9613" y="3051018"/>
            <a:ext cx="597912" cy="323165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19613" y="3387266"/>
            <a:ext cx="1224117" cy="323165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3"/>
          <p:cNvSpPr txBox="1"/>
          <p:nvPr/>
        </p:nvSpPr>
        <p:spPr>
          <a:xfrm>
            <a:off x="1518210" y="4720167"/>
            <a:ext cx="7732317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</a:t>
            </a:r>
            <a:r>
              <a:rPr lang="en-US" altLang="zh-CN" b="1" dirty="0" err="1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train_reader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损失值、准确率。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en-US" altLang="zh-CN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打印一次损失值和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91" y="1905268"/>
            <a:ext cx="10218023" cy="265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28" name="矩形 27"/>
          <p:cNvSpPr/>
          <p:nvPr/>
        </p:nvSpPr>
        <p:spPr>
          <a:xfrm>
            <a:off x="521266" y="124406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95750" y="2692400"/>
            <a:ext cx="1073150" cy="158384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3"/>
          <p:cNvSpPr txBox="1"/>
          <p:nvPr/>
        </p:nvSpPr>
        <p:spPr>
          <a:xfrm>
            <a:off x="1688615" y="4940230"/>
            <a:ext cx="7474857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test_reader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</a:t>
            </a:r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altLang="en-US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测试。</a:t>
            </a:r>
            <a:endParaRPr lang="en-US" altLang="zh-CN" dirty="0" smtClean="0">
              <a:solidFill>
                <a:srgbClr val="17B9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喂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入每个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损失值、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准确率。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zh-CN" altLang="en-US" b="1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b="1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误差平均值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、误差准确率，然后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输出。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71850" y="2872826"/>
            <a:ext cx="450850" cy="158384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77940" y="3073900"/>
            <a:ext cx="844810" cy="158384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609969" y="1352675"/>
            <a:ext cx="10967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图像分类是根据图像的语义信息将不同类别图像区分开来，是计算机视觉中重要的基本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猫狗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属于图像分类中的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粗粒度分类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平台：百度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实训平台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3" descr="D:\learning\ppt\pics\6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06" y="3107323"/>
            <a:ext cx="4535670" cy="2365376"/>
          </a:xfrm>
          <a:prstGeom prst="rect">
            <a:avLst/>
          </a:prstGeom>
          <a:noFill/>
        </p:spPr>
      </p:pic>
      <p:pic>
        <p:nvPicPr>
          <p:cNvPr id="11" name="Picture 10" descr="âflower image classificationâçå¾çæç´¢ç»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63" y="2922443"/>
            <a:ext cx="4819301" cy="2868008"/>
          </a:xfrm>
          <a:prstGeom prst="rect">
            <a:avLst/>
          </a:prstGeom>
          <a:noFill/>
        </p:spPr>
      </p:pic>
      <p:sp>
        <p:nvSpPr>
          <p:cNvPr id="12" name="TextBox 2"/>
          <p:cNvSpPr txBox="1"/>
          <p:nvPr/>
        </p:nvSpPr>
        <p:spPr>
          <a:xfrm>
            <a:off x="1855463" y="5790451"/>
            <a:ext cx="203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粗粒度图像识别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328" y="5790451"/>
            <a:ext cx="203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细粒度图像识别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9" y="1974930"/>
            <a:ext cx="6080055" cy="2057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315552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1242" y="4137570"/>
            <a:ext cx="9037635" cy="1938992"/>
          </a:xfrm>
          <a:prstGeom prst="rect">
            <a:avLst/>
          </a:prstGeom>
          <a:noFill/>
          <a:ln w="28575">
            <a:solidFill>
              <a:srgbClr val="F98234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第一个参数：</a:t>
            </a:r>
            <a:r>
              <a:rPr lang="en-US" altLang="zh-CN" sz="2000" b="1" dirty="0" err="1" smtClean="0"/>
              <a:t>dirname</a:t>
            </a:r>
            <a:r>
              <a:rPr lang="en-US" altLang="zh-CN" sz="2000" dirty="0"/>
              <a:t> 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– </a:t>
            </a:r>
            <a:r>
              <a:rPr lang="zh-CN" altLang="en-US" sz="2000" dirty="0"/>
              <a:t>保存推理</a:t>
            </a:r>
            <a:r>
              <a:rPr lang="en-US" altLang="zh-CN" sz="2000" dirty="0"/>
              <a:t>model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路径</a:t>
            </a:r>
            <a:endParaRPr lang="en-US" altLang="zh-CN" sz="2000" dirty="0" smtClean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第二个参数：</a:t>
            </a:r>
            <a:r>
              <a:rPr lang="en-US" altLang="zh-CN" sz="2000" b="1" dirty="0" err="1" smtClean="0"/>
              <a:t>feeded_var_names</a:t>
            </a:r>
            <a:r>
              <a:rPr lang="en-US" altLang="zh-CN" sz="2000" dirty="0"/>
              <a:t> (list[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]) – </a:t>
            </a:r>
            <a:r>
              <a:rPr lang="zh-CN" altLang="en-US" sz="2000" dirty="0"/>
              <a:t>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）需要 </a:t>
            </a:r>
            <a:r>
              <a:rPr lang="en-US" altLang="zh-CN" sz="2000" dirty="0"/>
              <a:t>feed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en-US" altLang="zh-CN" sz="2000" dirty="0" smtClean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</a:t>
            </a: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个参数：</a:t>
            </a:r>
            <a:r>
              <a:rPr lang="en-US" altLang="zh-CN" sz="2000" b="1" dirty="0" err="1" smtClean="0"/>
              <a:t>target_vars</a:t>
            </a:r>
            <a:r>
              <a:rPr lang="en-US" altLang="zh-CN" sz="2000" dirty="0"/>
              <a:t> (list[Variable]) – </a:t>
            </a:r>
            <a:r>
              <a:rPr lang="zh-CN" altLang="en-US" sz="2000" dirty="0"/>
              <a:t>保存推理（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）结果的 </a:t>
            </a:r>
            <a:r>
              <a:rPr lang="en-US" altLang="zh-CN" sz="2000" dirty="0" smtClean="0"/>
              <a:t>Variables</a:t>
            </a:r>
            <a:endParaRPr lang="en-US" altLang="zh-CN" sz="2000" dirty="0" smtClean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第四个参数：</a:t>
            </a:r>
            <a:r>
              <a:rPr lang="pt-BR" altLang="zh-CN" sz="2000" b="1" dirty="0" smtClean="0"/>
              <a:t>executor</a:t>
            </a:r>
            <a:r>
              <a:rPr lang="pt-BR" altLang="zh-CN" sz="2000" dirty="0"/>
              <a:t> (Executor) – executor </a:t>
            </a:r>
            <a:r>
              <a:rPr lang="zh-CN" altLang="pt-BR" sz="2000" dirty="0"/>
              <a:t>保存 </a:t>
            </a:r>
            <a:r>
              <a:rPr lang="pt-BR" altLang="zh-CN" sz="2000" dirty="0"/>
              <a:t>inference </a:t>
            </a:r>
            <a:r>
              <a:rPr lang="pt-BR" altLang="zh-CN" sz="2000" dirty="0" smtClean="0"/>
              <a:t>model</a:t>
            </a:r>
            <a:endParaRPr lang="pt-BR" altLang="zh-CN" sz="20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4871310" y="400051"/>
            <a:ext cx="4186146" cy="179640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构建一个专门用于推的 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xecutor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把它和所有相关参数保存到 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dirname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圆角矩形 7"/>
          <p:cNvSpPr/>
          <p:nvPr/>
        </p:nvSpPr>
        <p:spPr>
          <a:xfrm>
            <a:off x="5573306" y="260690"/>
            <a:ext cx="3135808" cy="278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save_inference_model</a:t>
            </a:r>
            <a:r>
              <a:rPr lang="en-US" altLang="zh-CN" b="1" dirty="0" smtClean="0">
                <a:solidFill>
                  <a:srgbClr val="2F32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b="1" dirty="0">
              <a:solidFill>
                <a:srgbClr val="2F32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24" y="2064436"/>
            <a:ext cx="4058057" cy="4438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304" y="1304974"/>
            <a:ext cx="1219467" cy="43698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43754" y="1271887"/>
            <a:ext cx="41848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网络训练过程中输出如下：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4090" y="3095879"/>
            <a:ext cx="33805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在训练过程中，我们可以看到输出的损失值在不断减小，证明我们的模型在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不断收敛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右箭头 16"/>
          <p:cNvSpPr/>
          <p:nvPr/>
        </p:nvSpPr>
        <p:spPr>
          <a:xfrm>
            <a:off x="5986696" y="3671257"/>
            <a:ext cx="326571" cy="32657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83050" y="2051390"/>
            <a:ext cx="4230821" cy="226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87970" y="6038270"/>
            <a:ext cx="4230821" cy="226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327893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图片预处理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6632154" y="2608081"/>
            <a:ext cx="3908322" cy="2400657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调整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大小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32*32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，与训练集相同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将图像转换成一维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向量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再对一维向量进行归一化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77" y="1327893"/>
            <a:ext cx="1219467" cy="436987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9" y="1982300"/>
            <a:ext cx="6117462" cy="4008949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046382"/>
            <a:ext cx="1219467" cy="436987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84" y="1759014"/>
            <a:ext cx="8057232" cy="6429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矩形 6"/>
          <p:cNvSpPr/>
          <p:nvPr/>
        </p:nvSpPr>
        <p:spPr>
          <a:xfrm>
            <a:off x="534529" y="250825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读取预测模型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1452" y="3142009"/>
            <a:ext cx="9947657" cy="1462087"/>
            <a:chOff x="698498" y="3516313"/>
            <a:chExt cx="9947657" cy="14620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98" y="3516313"/>
              <a:ext cx="9947657" cy="1462087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矩形 9"/>
            <p:cNvSpPr/>
            <p:nvPr/>
          </p:nvSpPr>
          <p:spPr>
            <a:xfrm>
              <a:off x="2649272" y="4247356"/>
              <a:ext cx="3408628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34529" y="1229406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创建预测用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337447" y="4701315"/>
            <a:ext cx="10311662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ym typeface="Wingdings" panose="05000000000000000000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load_inference_model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这个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函数的返回有三个元素的元组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feed_target_names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，包含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需要在推理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中提供数据的变量的名称。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fetch_targets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Variable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列表，从中我们可以得到推断结果。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1337040" y="5324221"/>
            <a:ext cx="1318943" cy="395605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输出结果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6127" y="1280057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开始预测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152148"/>
            <a:ext cx="1219467" cy="4369876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29" y="5139295"/>
            <a:ext cx="3087766" cy="66824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" name="组合 3"/>
          <p:cNvGrpSpPr/>
          <p:nvPr/>
        </p:nvGrpSpPr>
        <p:grpSpPr>
          <a:xfrm>
            <a:off x="1038504" y="1977206"/>
            <a:ext cx="8550733" cy="2654596"/>
            <a:chOff x="858738" y="2005534"/>
            <a:chExt cx="8550733" cy="2654596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38" y="2005534"/>
              <a:ext cx="8550733" cy="265459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矩形 14"/>
            <p:cNvSpPr/>
            <p:nvPr/>
          </p:nvSpPr>
          <p:spPr>
            <a:xfrm>
              <a:off x="3483449" y="2455107"/>
              <a:ext cx="2032448" cy="27334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475032" y="2728452"/>
              <a:ext cx="642487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3483449" y="2976896"/>
              <a:ext cx="1177041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有什么问题吗？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pic>
        <p:nvPicPr>
          <p:cNvPr id="15" name="Picture 2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95" y="2881319"/>
            <a:ext cx="8790814" cy="3292559"/>
          </a:xfrm>
          <a:prstGeom prst="rect">
            <a:avLst/>
          </a:prstGeom>
          <a:noFill/>
        </p:spPr>
      </p:pic>
      <p:sp>
        <p:nvSpPr>
          <p:cNvPr id="16" name="矩形 15"/>
          <p:cNvSpPr/>
          <p:nvPr/>
        </p:nvSpPr>
        <p:spPr>
          <a:xfrm>
            <a:off x="540695" y="1261191"/>
            <a:ext cx="6151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图像分类的挑战</a:t>
            </a:r>
            <a:endParaRPr lang="en-US" altLang="zh-CN" sz="24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相似的视觉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不同的语义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相似的视觉特性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相同的语义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6" descr="http://www.nasha.lv/newsimages/image-17-b6248ea8589781694e19415a65a874d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5385" y="1015409"/>
            <a:ext cx="2419961" cy="16741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39479" y="400051"/>
            <a:ext cx="291997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8" name="矩形 7"/>
          <p:cNvSpPr/>
          <p:nvPr/>
        </p:nvSpPr>
        <p:spPr>
          <a:xfrm>
            <a:off x="609969" y="1238110"/>
            <a:ext cx="7591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卷积神经网络（</a:t>
            </a:r>
            <a:r>
              <a:rPr lang="en-US" altLang="zh-CN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34499" y="4130875"/>
            <a:ext cx="1087120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卷积操作提取底层到高层的特征，发掘出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图片“局部特性”；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化层：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通过降采样的方式，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在不影响图像质量的情况下，压缩图片，减少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连接层：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池化完成后，将数据“拍平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Flatten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层，然后把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Flatten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的输出放到全连接层里，可采用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对其进行分类。</a:t>
            </a:r>
          </a:p>
        </p:txBody>
      </p:sp>
      <p:sp>
        <p:nvSpPr>
          <p:cNvPr id="6" name="矩形 5"/>
          <p:cNvSpPr/>
          <p:nvPr/>
        </p:nvSpPr>
        <p:spPr>
          <a:xfrm>
            <a:off x="834499" y="2077340"/>
            <a:ext cx="1293726" cy="11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3x32x32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57231" y="2077340"/>
            <a:ext cx="1293726" cy="11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9963" y="2077340"/>
            <a:ext cx="1293726" cy="11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2695" y="2077340"/>
            <a:ext cx="1293726" cy="11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Conv3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925427" y="2077340"/>
            <a:ext cx="1293726" cy="11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Full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Connected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792415" y="2077340"/>
            <a:ext cx="1293726" cy="11549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6" idx="3"/>
            <a:endCxn id="13" idx="1"/>
          </p:cNvCxnSpPr>
          <p:nvPr/>
        </p:nvCxnSpPr>
        <p:spPr>
          <a:xfrm>
            <a:off x="2128225" y="2654794"/>
            <a:ext cx="72900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3"/>
            <a:endCxn id="19" idx="1"/>
          </p:cNvCxnSpPr>
          <p:nvPr/>
        </p:nvCxnSpPr>
        <p:spPr>
          <a:xfrm>
            <a:off x="4150957" y="2654794"/>
            <a:ext cx="72900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3"/>
            <a:endCxn id="20" idx="1"/>
          </p:cNvCxnSpPr>
          <p:nvPr/>
        </p:nvCxnSpPr>
        <p:spPr>
          <a:xfrm>
            <a:off x="6173689" y="2654794"/>
            <a:ext cx="72900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0" idx="3"/>
            <a:endCxn id="21" idx="1"/>
          </p:cNvCxnSpPr>
          <p:nvPr/>
        </p:nvCxnSpPr>
        <p:spPr>
          <a:xfrm>
            <a:off x="8196421" y="2654794"/>
            <a:ext cx="729006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1" idx="3"/>
            <a:endCxn id="22" idx="1"/>
          </p:cNvCxnSpPr>
          <p:nvPr/>
        </p:nvCxnSpPr>
        <p:spPr>
          <a:xfrm>
            <a:off x="10219153" y="2654794"/>
            <a:ext cx="57326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919548" y="3374520"/>
            <a:ext cx="138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Max Pooling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879963" y="3358396"/>
            <a:ext cx="138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Max Pooling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854656" y="3328697"/>
            <a:ext cx="138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Max Pooling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10481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144" y="1298656"/>
            <a:ext cx="6548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6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4" y="2103215"/>
            <a:ext cx="3801611" cy="296525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811541" y="1600941"/>
            <a:ext cx="7188201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cifar-10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共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60000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张彩色图像，图像大小为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3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通道的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32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*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32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，分为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10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类，每类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6000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张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  </a:t>
            </a:r>
            <a:r>
              <a:rPr lang="zh-CN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训练集：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50000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张用于训练，构成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5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个训练批，每批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10000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张图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  </a:t>
            </a:r>
            <a:r>
              <a:rPr lang="zh-CN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</a:t>
            </a:r>
            <a:r>
              <a:rPr lang="zh-CN" altLang="en-US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测试集：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其余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10000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张用于测试，单独成一批。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 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测试集从每类中随机取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1000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张，其余为训练集数据。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其余公开图像数据集：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ImageNet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、</a:t>
            </a:r>
            <a:r>
              <a:rPr lang="en-US" altLang="zh-CN" sz="2000" dirty="0">
                <a:solidFill>
                  <a:srgbClr val="00B0F0"/>
                </a:solidFill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PASCAL 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VOC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7848" y="5254744"/>
            <a:ext cx="4506202" cy="808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771" y="5298600"/>
            <a:ext cx="4466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中代表的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种类，右侧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为每一类的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个随机图片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10481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0144" y="1298656"/>
            <a:ext cx="6548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6" descr="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4" y="2103215"/>
            <a:ext cx="3801611" cy="2965257"/>
          </a:xfrm>
          <a:prstGeom prst="rect">
            <a:avLst/>
          </a:prstGeom>
          <a:noFill/>
        </p:spPr>
      </p:pic>
      <p:sp>
        <p:nvSpPr>
          <p:cNvPr id="7" name="圆角矩形 6"/>
          <p:cNvSpPr/>
          <p:nvPr/>
        </p:nvSpPr>
        <p:spPr>
          <a:xfrm>
            <a:off x="267848" y="5254744"/>
            <a:ext cx="4506202" cy="808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771" y="5298600"/>
            <a:ext cx="44660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中代表的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种类，右侧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为每一类的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个随机图片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005" y="3086100"/>
            <a:ext cx="2580005" cy="275653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2491" y="1434571"/>
            <a:ext cx="7188201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数据集获取：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   http://ai-atest.bj.bcebos.com/cifar-10-python.tar.gz</a:t>
            </a:r>
            <a:endParaRPr lang="zh-CN" altLang="en-US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将数据集进行解压： 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 </a:t>
            </a:r>
            <a:endParaRPr lang="en-US" altLang="zh-CN" sz="20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4570" y="3261360"/>
            <a:ext cx="402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可通过此方法进行数据读取：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454900" y="3766820"/>
            <a:ext cx="4243070" cy="956310"/>
            <a:chOff x="11740" y="5932"/>
            <a:chExt cx="6682" cy="150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40" y="5932"/>
              <a:ext cx="6682" cy="1506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1740" y="5932"/>
              <a:ext cx="2440" cy="3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567274" y="1426052"/>
            <a:ext cx="3629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11849" y="2253384"/>
            <a:ext cx="5741620" cy="32464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360045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好模型结构之后，我们要通过以下几个步骤进行模型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正向传播计算网络输出和损失函数。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根据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损失函数进行反向误差传播，将网络误差从输出层依次向前传递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并更新网络中的参数。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步骤，直至网络训练误差达到规定的程度或训练轮次达到设定值。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7"/>
          <p:cNvSpPr/>
          <p:nvPr/>
        </p:nvSpPr>
        <p:spPr>
          <a:xfrm>
            <a:off x="5323270" y="2036178"/>
            <a:ext cx="2608407" cy="318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训练网络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351987" y="3812345"/>
            <a:ext cx="1584850" cy="370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99" y="1214382"/>
            <a:ext cx="1219467" cy="436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6531" y="1263699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入必要的包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36113" y="3900256"/>
            <a:ext cx="8889255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paddle.fluid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桨核心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基本库，用于科学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第三方图像处理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的绘图库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pyplot:matplotlib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的绘图框架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的模块，可使用该模块对操作系统进行操作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1866900"/>
            <a:ext cx="4561205" cy="203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668" y="124436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463044" y="1743989"/>
            <a:ext cx="7803658" cy="4133852"/>
            <a:chOff x="170371" y="1905270"/>
            <a:chExt cx="7803658" cy="413385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56" y="1905270"/>
              <a:ext cx="7751373" cy="2714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18"/>
            <p:cNvGrpSpPr/>
            <p:nvPr/>
          </p:nvGrpSpPr>
          <p:grpSpPr>
            <a:xfrm>
              <a:off x="170371" y="4337957"/>
              <a:ext cx="4737100" cy="1701165"/>
              <a:chOff x="8188" y="6996"/>
              <a:chExt cx="7460" cy="267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88" y="8006"/>
                <a:ext cx="7460" cy="1669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/>
            </p:nvSpPr>
            <p:spPr>
              <a:xfrm>
                <a:off x="13571" y="6996"/>
                <a:ext cx="1731" cy="3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813" y="8061"/>
                <a:ext cx="1731" cy="3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65669" y="2097042"/>
              <a:ext cx="714492" cy="19685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1201</Words>
  <Application>Microsoft Office PowerPoint</Application>
  <PresentationFormat>自定义</PresentationFormat>
  <Paragraphs>176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wenruijie</dc:creator>
  <cp:lastModifiedBy>user</cp:lastModifiedBy>
  <cp:revision>94</cp:revision>
  <dcterms:created xsi:type="dcterms:W3CDTF">2018-11-24T09:23:00Z</dcterms:created>
  <dcterms:modified xsi:type="dcterms:W3CDTF">2019-08-03T04:41:38Z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