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343" r:id="rId3"/>
    <p:sldId id="344" r:id="rId4"/>
    <p:sldId id="473" r:id="rId5"/>
    <p:sldId id="474" r:id="rId6"/>
    <p:sldId id="475" r:id="rId7"/>
    <p:sldId id="489" r:id="rId8"/>
    <p:sldId id="493" r:id="rId9"/>
    <p:sldId id="491" r:id="rId10"/>
    <p:sldId id="492" r:id="rId11"/>
    <p:sldId id="494" r:id="rId12"/>
    <p:sldId id="496" r:id="rId13"/>
    <p:sldId id="497" r:id="rId14"/>
    <p:sldId id="498" r:id="rId15"/>
    <p:sldId id="499" r:id="rId16"/>
    <p:sldId id="500" r:id="rId17"/>
    <p:sldId id="502" r:id="rId18"/>
    <p:sldId id="503" r:id="rId19"/>
    <p:sldId id="504" r:id="rId20"/>
    <p:sldId id="484" r:id="rId21"/>
    <p:sldId id="505" r:id="rId22"/>
    <p:sldId id="506" r:id="rId23"/>
    <p:sldId id="487" r:id="rId24"/>
    <p:sldId id="26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B9FF"/>
    <a:srgbClr val="CC0099"/>
    <a:srgbClr val="FF3300"/>
    <a:srgbClr val="F98234"/>
    <a:srgbClr val="FFF4D0"/>
    <a:srgbClr val="EAF4DF"/>
    <a:srgbClr val="0432FF"/>
    <a:srgbClr val="CFEBF1"/>
    <a:srgbClr val="F2FFE9"/>
    <a:srgbClr val="FF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98" autoAdjust="0"/>
    <p:restoredTop sz="91808" autoAdjust="0"/>
  </p:normalViewPr>
  <p:slideViewPr>
    <p:cSldViewPr snapToGrid="0">
      <p:cViewPr varScale="1">
        <p:scale>
          <a:sx n="68" d="100"/>
          <a:sy n="68" d="100"/>
        </p:scale>
        <p:origin x="54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6C451-E700-5D48-8882-DCC6276494CF}" type="datetimeFigureOut">
              <a:rPr kumimoji="1" lang="zh-CN" altLang="en-US" smtClean="0"/>
              <a:t>2019/7/14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05039-6962-D646-9A2B-17047581DB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618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8651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5749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384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8065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0027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0336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1324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7783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653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8431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3665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734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03360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05742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9843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3434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8359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9624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0336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0336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0336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505039-6962-D646-9A2B-17047581DB2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2485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773261" y="5877247"/>
            <a:ext cx="2768600" cy="292461"/>
          </a:xfrm>
          <a:prstGeom prst="rect">
            <a:avLst/>
          </a:prstGeom>
        </p:spPr>
      </p:pic>
      <p:cxnSp>
        <p:nvCxnSpPr>
          <p:cNvPr id="13" name="直线连接符 8">
            <a:extLst>
              <a:ext uri="{FF2B5EF4-FFF2-40B4-BE49-F238E27FC236}">
                <a16:creationId xmlns:a16="http://schemas.microsoft.com/office/drawing/2014/main" xmlns="" id="{CBC6505F-F845-2D49-8CD2-0EDCD6760F67}"/>
              </a:ext>
            </a:extLst>
          </p:cNvPr>
          <p:cNvCxnSpPr/>
          <p:nvPr userDrawn="1"/>
        </p:nvCxnSpPr>
        <p:spPr>
          <a:xfrm>
            <a:off x="6157561" y="1318753"/>
            <a:ext cx="0" cy="990494"/>
          </a:xfrm>
          <a:prstGeom prst="line">
            <a:avLst/>
          </a:prstGeom>
          <a:ln>
            <a:solidFill>
              <a:srgbClr val="6082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 userDrawn="1"/>
        </p:nvSpPr>
        <p:spPr>
          <a:xfrm>
            <a:off x="4357692" y="4568847"/>
            <a:ext cx="3599738" cy="663073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中国科学院大学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732" y="1267265"/>
            <a:ext cx="1157129" cy="115712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151" y="1318753"/>
            <a:ext cx="2146410" cy="10541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79515" y="1102047"/>
            <a:ext cx="2768600" cy="29246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8585200" y="6035636"/>
            <a:ext cx="2768600" cy="292461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260FECDB-090B-9B4D-BB82-F00DB117C43F}"/>
              </a:ext>
            </a:extLst>
          </p:cNvPr>
          <p:cNvSpPr/>
          <p:nvPr userDrawn="1"/>
        </p:nvSpPr>
        <p:spPr>
          <a:xfrm>
            <a:off x="755544" y="374787"/>
            <a:ext cx="436536" cy="436535"/>
          </a:xfrm>
          <a:prstGeom prst="rect">
            <a:avLst/>
          </a:prstGeom>
          <a:noFill/>
          <a:ln>
            <a:solidFill>
              <a:srgbClr val="6082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41C0850D-FB41-9448-921F-F374578333D2}"/>
              </a:ext>
            </a:extLst>
          </p:cNvPr>
          <p:cNvSpPr/>
          <p:nvPr userDrawn="1"/>
        </p:nvSpPr>
        <p:spPr>
          <a:xfrm>
            <a:off x="946690" y="563348"/>
            <a:ext cx="436536" cy="436535"/>
          </a:xfrm>
          <a:prstGeom prst="rect">
            <a:avLst/>
          </a:prstGeom>
          <a:noFill/>
          <a:ln>
            <a:solidFill>
              <a:srgbClr val="6082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AC499913-55DD-9B45-8796-E86AC45DA457}"/>
              </a:ext>
            </a:extLst>
          </p:cNvPr>
          <p:cNvSpPr/>
          <p:nvPr userDrawn="1"/>
        </p:nvSpPr>
        <p:spPr>
          <a:xfrm>
            <a:off x="958962" y="561036"/>
            <a:ext cx="233118" cy="250285"/>
          </a:xfrm>
          <a:prstGeom prst="rect">
            <a:avLst/>
          </a:prstGeom>
          <a:solidFill>
            <a:srgbClr val="608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rgbClr val="78C6FF"/>
                </a:solidFill>
              </a:ln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00" y="0"/>
            <a:ext cx="2146410" cy="10541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7FAA2-0FD1-4CA9-9E3C-4FCDD1695E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2789399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b="1" dirty="0" smtClean="0">
                <a:latin typeface="黑体" panose="02010609060101010101" pitchFamily="49" charset="-122"/>
                <a:ea typeface="黑体" panose="02010609060101010101" pitchFamily="49" charset="-122"/>
                <a:cs typeface="黑体-简" panose="02000000000000000000" charset="-122"/>
              </a:rPr>
              <a:t>电影评论情感分析</a:t>
            </a:r>
            <a:endParaRPr kumimoji="1" lang="zh-CN" altLang="en-US" sz="4800" b="1" dirty="0">
              <a:latin typeface="黑体" panose="02010609060101010101" pitchFamily="49" charset="-122"/>
              <a:ea typeface="黑体" panose="02010609060101010101" pitchFamily="49" charset="-122"/>
              <a:cs typeface="黑体-简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准备数据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7535" y="3933996"/>
            <a:ext cx="8984731" cy="1477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/>
              <a:buChar char="ü"/>
            </a:pP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测试</a:t>
            </a:r>
            <a:r>
              <a:rPr lang="zh-CN" altLang="en-US" sz="20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数据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提供器</a:t>
            </a:r>
            <a:endParaRPr lang="en-US" altLang="zh-CN" sz="20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Wingdings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000" dirty="0"/>
              <a:t>     </a:t>
            </a:r>
            <a:r>
              <a:rPr lang="zh-CN" altLang="en-US" sz="2000" dirty="0" smtClean="0">
                <a:sym typeface="Wingdings"/>
              </a:rPr>
              <a:t>  </a:t>
            </a:r>
            <a:r>
              <a:rPr lang="en-US" altLang="zh-CN" sz="2000" dirty="0" err="1" smtClean="0">
                <a:sym typeface="Wingdings"/>
              </a:rPr>
              <a:t>paddle.dataset.imdb.test</a:t>
            </a:r>
            <a:r>
              <a:rPr lang="en-US" altLang="zh-CN" sz="2000" dirty="0" smtClean="0">
                <a:sym typeface="Wingdings"/>
              </a:rPr>
              <a:t>()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表示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获取</a:t>
            </a: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imdb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的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测试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集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  <a:sym typeface="Wingdings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000" dirty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    </a:t>
            </a:r>
            <a:r>
              <a:rPr lang="zh-CN" altLang="en-US" sz="2000" dirty="0" smtClean="0">
                <a:sym typeface="Wingdings"/>
              </a:rPr>
              <a:t>  </a:t>
            </a:r>
            <a:r>
              <a:rPr lang="en-US" altLang="zh-CN" sz="2000" dirty="0" err="1" smtClean="0">
                <a:sym typeface="Wingdings"/>
              </a:rPr>
              <a:t>paddle.batch</a:t>
            </a:r>
            <a:r>
              <a:rPr lang="en-US" altLang="zh-CN" sz="2000" dirty="0" smtClean="0">
                <a:sym typeface="Wingdings"/>
              </a:rPr>
              <a:t>()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表示按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批次读取乱序后的数据，批次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大小为</a:t>
            </a:r>
            <a:r>
              <a:rPr lang="en-US" altLang="zh-CN" sz="2000" dirty="0"/>
              <a:t>BATCH_SIZE </a:t>
            </a:r>
          </a:p>
        </p:txBody>
      </p:sp>
      <p:sp>
        <p:nvSpPr>
          <p:cNvPr id="12" name="矩形 11"/>
          <p:cNvSpPr/>
          <p:nvPr/>
        </p:nvSpPr>
        <p:spPr>
          <a:xfrm>
            <a:off x="373651" y="1158008"/>
            <a:ext cx="76146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数据集准备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101" y="1244062"/>
            <a:ext cx="1219467" cy="4369876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266" y="294283"/>
            <a:ext cx="2409734" cy="857865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1008420" y="2168934"/>
            <a:ext cx="8821105" cy="869233"/>
            <a:chOff x="1008420" y="2168934"/>
            <a:chExt cx="8821105" cy="869233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420" y="2168934"/>
              <a:ext cx="8821105" cy="869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矩形 12"/>
            <p:cNvSpPr/>
            <p:nvPr/>
          </p:nvSpPr>
          <p:spPr>
            <a:xfrm>
              <a:off x="2846436" y="2441967"/>
              <a:ext cx="1687106" cy="323165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4685942" y="2441967"/>
              <a:ext cx="3145452" cy="323165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15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746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配置网络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3651" y="1340694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定义网络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"/>
          <p:cNvSpPr txBox="1"/>
          <p:nvPr/>
        </p:nvSpPr>
        <p:spPr>
          <a:xfrm>
            <a:off x="233520" y="5148896"/>
            <a:ext cx="10164093" cy="1338828"/>
          </a:xfrm>
          <a:prstGeom prst="rect">
            <a:avLst/>
          </a:prstGeom>
          <a:solidFill>
            <a:srgbClr val="FFE9DA"/>
          </a:solidFill>
          <a:ln w="28575">
            <a:solidFill>
              <a:srgbClr val="17B9FF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在网络的开始同样是经过一个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接口，接着是一个全连接层，紧接的是一个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dynamic_lstm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长短期记接口，有这个接口，我们很容易就搭建一个长短期记忆网络。然后是经过两个序列池操作，该序列池的类型是最大化。最后也是一个大小为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的输出层。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570" y="1244062"/>
            <a:ext cx="1219467" cy="4369876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57" y="1943554"/>
            <a:ext cx="7835289" cy="3084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828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746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配置网络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3651" y="1315552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定义数据层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570" y="1244062"/>
            <a:ext cx="1219467" cy="4369876"/>
          </a:xfrm>
          <a:prstGeom prst="rect">
            <a:avLst/>
          </a:prstGeom>
        </p:spPr>
      </p:pic>
      <p:sp>
        <p:nvSpPr>
          <p:cNvPr id="40" name="文本框 3"/>
          <p:cNvSpPr txBox="1"/>
          <p:nvPr/>
        </p:nvSpPr>
        <p:spPr>
          <a:xfrm>
            <a:off x="482192" y="3104833"/>
            <a:ext cx="9489122" cy="1477328"/>
          </a:xfrm>
          <a:prstGeom prst="rect">
            <a:avLst/>
          </a:prstGeom>
          <a:solidFill>
            <a:srgbClr val="FFE9DA"/>
          </a:solidFill>
          <a:ln w="28575">
            <a:solidFill>
              <a:srgbClr val="17B9FF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fluid.layers.data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():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配置数据层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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张量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words: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为词的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，所以数据类型为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int64,lod_level=1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表示数据属于序列数据，默认为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10" name="矩形 9"/>
          <p:cNvSpPr/>
          <p:nvPr/>
        </p:nvSpPr>
        <p:spPr>
          <a:xfrm>
            <a:off x="374496" y="4690123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获取分类器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82192" y="1989962"/>
            <a:ext cx="9753189" cy="699335"/>
            <a:chOff x="482192" y="1989962"/>
            <a:chExt cx="9753189" cy="699335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192" y="2043420"/>
              <a:ext cx="9753189" cy="539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1386345" y="1989962"/>
              <a:ext cx="2101845" cy="323165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386344" y="2366132"/>
              <a:ext cx="2101845" cy="323165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29" y="5490113"/>
            <a:ext cx="5819636" cy="497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424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746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配置网络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69574" y="1274067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定义损失函数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570" y="1244062"/>
            <a:ext cx="1219467" cy="4369876"/>
          </a:xfrm>
          <a:prstGeom prst="rect">
            <a:avLst/>
          </a:prstGeom>
        </p:spPr>
      </p:pic>
      <p:sp>
        <p:nvSpPr>
          <p:cNvPr id="13" name="文本框 3"/>
          <p:cNvSpPr txBox="1"/>
          <p:nvPr/>
        </p:nvSpPr>
        <p:spPr>
          <a:xfrm>
            <a:off x="555209" y="3906656"/>
            <a:ext cx="9025969" cy="1338828"/>
          </a:xfrm>
          <a:prstGeom prst="rect">
            <a:avLst/>
          </a:prstGeom>
          <a:solidFill>
            <a:srgbClr val="FFE9DA"/>
          </a:solidFill>
          <a:ln w="28575">
            <a:solidFill>
              <a:srgbClr val="17B9FF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交叉熵损失函数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在分类任务上比较常用。定义了一个损失函数之后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还要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它求平均值，因为定义的是一个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Batch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的损失值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同时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我们还可以定义一个准确率函数，这个可以在我们训练的时候输出分类的准确率。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40846" y="2126226"/>
            <a:ext cx="9254697" cy="1036526"/>
            <a:chOff x="440847" y="2351138"/>
            <a:chExt cx="9623759" cy="1077861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847" y="2351138"/>
              <a:ext cx="9623759" cy="1077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1518210" y="2351138"/>
              <a:ext cx="4233661" cy="323165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316648" y="3042504"/>
              <a:ext cx="3476578" cy="323165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009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746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配置网络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13185" y="1580008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定义优化算法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570" y="1244062"/>
            <a:ext cx="1219467" cy="4369876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37" y="2555771"/>
            <a:ext cx="8579773" cy="67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矩形 11"/>
          <p:cNvSpPr/>
          <p:nvPr/>
        </p:nvSpPr>
        <p:spPr>
          <a:xfrm>
            <a:off x="2486633" y="2537810"/>
            <a:ext cx="4164890" cy="310772"/>
          </a:xfrm>
          <a:prstGeom prst="rect">
            <a:avLst/>
          </a:prstGeom>
          <a:solidFill>
            <a:schemeClr val="accent4">
              <a:lumMod val="60000"/>
              <a:lumOff val="4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3"/>
          <p:cNvSpPr txBox="1"/>
          <p:nvPr/>
        </p:nvSpPr>
        <p:spPr>
          <a:xfrm>
            <a:off x="820673" y="3906656"/>
            <a:ext cx="9025969" cy="871392"/>
          </a:xfrm>
          <a:prstGeom prst="rect">
            <a:avLst/>
          </a:prstGeom>
          <a:solidFill>
            <a:srgbClr val="FFE9DA"/>
          </a:solidFill>
          <a:ln w="28575">
            <a:solidFill>
              <a:srgbClr val="17B9FF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定义优化方法，这里使用的时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Adagrad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优化方法，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Adagrad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优化方法多用于处理稀疏数据，设置学习率为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0.002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1682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配置网络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7274" y="1546006"/>
            <a:ext cx="916472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上述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模型配置完毕后，得到两个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fluid.Program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</a:t>
            </a:r>
            <a:r>
              <a:rPr lang="en-US" altLang="zh-CN" sz="2000" b="1" dirty="0" err="1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fluid.default_startup_program</a:t>
            </a:r>
            <a:r>
              <a:rPr lang="en-US" altLang="zh-CN" sz="20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endParaRPr lang="en-US" altLang="zh-CN" sz="2000" b="1" dirty="0" smtClean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参数初始化操作会被写入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fluid.default_startup_program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 </a:t>
            </a:r>
            <a:r>
              <a:rPr lang="en-US" altLang="zh-CN" sz="2000" b="1" dirty="0" err="1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fluid.default_main_program</a:t>
            </a:r>
            <a:r>
              <a:rPr lang="en-US" altLang="zh-CN" sz="20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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获取默认或全局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 program(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主程序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  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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主程序用于训练和测试模型。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fluid.layers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中的所有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layer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函数可以向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default_main_program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中添加算子和变量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/>
              </a:rPr>
              <a:t>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Fluid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许多编程接口的缺省值。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8437" y="1244062"/>
            <a:ext cx="1219467" cy="436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0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训练网络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8882" y="1415676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创建训练用</a:t>
            </a:r>
            <a:r>
              <a:rPr lang="en-US" altLang="zh-CN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Executor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299" y="1244062"/>
            <a:ext cx="1219467" cy="4369876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110493" y="2058645"/>
            <a:ext cx="6386657" cy="1038225"/>
            <a:chOff x="1110493" y="2289174"/>
            <a:chExt cx="6386657" cy="1038225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493" y="2289174"/>
              <a:ext cx="6386657" cy="1038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矩形 8"/>
            <p:cNvSpPr/>
            <p:nvPr/>
          </p:nvSpPr>
          <p:spPr>
            <a:xfrm>
              <a:off x="3314257" y="2935288"/>
              <a:ext cx="3696143" cy="323165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/>
        </p:nvSpPr>
        <p:spPr>
          <a:xfrm>
            <a:off x="796891" y="5201898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定义数据映射器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3"/>
          <p:cNvSpPr txBox="1"/>
          <p:nvPr/>
        </p:nvSpPr>
        <p:spPr>
          <a:xfrm>
            <a:off x="571501" y="3429000"/>
            <a:ext cx="9677399" cy="1477328"/>
          </a:xfrm>
          <a:prstGeom prst="rect">
            <a:avLst/>
          </a:prstGeom>
          <a:solidFill>
            <a:srgbClr val="FFE9DA"/>
          </a:solidFill>
          <a:ln w="28575">
            <a:solidFill>
              <a:srgbClr val="17B9FF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zh-CN" altLang="en-US" sz="2000" dirty="0" smtClean="0">
                <a:sym typeface="Wingdings"/>
              </a:rPr>
              <a:t> 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指定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程序运行的设备，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fluid.CPUPlace</a:t>
            </a:r>
            <a:r>
              <a:rPr lang="en-US" altLang="zh-CN" sz="2000" dirty="0">
                <a:sym typeface="Wingdings" panose="05000000000000000000"/>
              </a:rPr>
              <a:t>()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和 </a:t>
            </a:r>
            <a:r>
              <a:rPr lang="en-US" altLang="zh-CN" sz="2000" dirty="0" err="1">
                <a:sym typeface="Wingdings" panose="05000000000000000000"/>
              </a:rPr>
              <a:t>fluid.CUDAPlace</a:t>
            </a:r>
            <a:r>
              <a:rPr lang="en-US" altLang="zh-CN" sz="2000" dirty="0">
                <a:sym typeface="Wingdings" panose="05000000000000000000"/>
              </a:rPr>
              <a:t>(0)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分别表示为</a:t>
            </a:r>
            <a:r>
              <a:rPr lang="en-US" altLang="zh-CN" sz="2000" dirty="0">
                <a:sym typeface="Wingdings" panose="05000000000000000000"/>
              </a:rPr>
              <a:t>CPU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 panose="05000000000000000000"/>
              </a:rPr>
              <a:t>和</a:t>
            </a:r>
            <a:r>
              <a:rPr lang="en-US" altLang="zh-CN" sz="2000" dirty="0" smtClean="0">
                <a:sym typeface="Wingdings"/>
              </a:rPr>
              <a:t>GPU</a:t>
            </a:r>
            <a:endParaRPr lang="en-US" altLang="zh-CN" sz="2000" dirty="0">
              <a:sym typeface="Wingdings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000" dirty="0" smtClean="0">
                <a:sym typeface="Wingdings"/>
              </a:rPr>
              <a:t>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创建一个</a:t>
            </a:r>
            <a:r>
              <a:rPr lang="en-US" altLang="zh-CN" sz="2000" dirty="0" smtClean="0">
                <a:sym typeface="Wingdings"/>
              </a:rPr>
              <a:t>Executor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实例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  <a:sym typeface="Wingdings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000" dirty="0" smtClean="0">
                <a:sym typeface="Wingdings"/>
              </a:rPr>
              <a:t>  </a:t>
            </a:r>
            <a:r>
              <a:rPr lang="en-US" altLang="zh-CN" sz="2000" dirty="0">
                <a:sym typeface="Wingdings"/>
              </a:rPr>
              <a:t>Executor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接收传入的</a:t>
            </a:r>
            <a:r>
              <a:rPr lang="en-US" altLang="zh-CN" sz="2000" dirty="0">
                <a:sym typeface="Wingdings"/>
              </a:rPr>
              <a:t>Program</a:t>
            </a:r>
            <a:r>
              <a:rPr lang="zh-CN" altLang="en-US" sz="2000" dirty="0">
                <a:sym typeface="Wingdings"/>
              </a:rPr>
              <a:t>，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并通过</a:t>
            </a:r>
            <a:r>
              <a:rPr lang="en-US" altLang="zh-CN" sz="2000" dirty="0">
                <a:sym typeface="Wingdings"/>
              </a:rPr>
              <a:t>run()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方法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运行</a:t>
            </a:r>
            <a:r>
              <a:rPr lang="en-US" altLang="zh-CN" sz="2000" dirty="0">
                <a:sym typeface="Wingdings"/>
              </a:rPr>
              <a:t>P</a:t>
            </a:r>
            <a:r>
              <a:rPr lang="en-US" altLang="zh-CN" sz="2000" dirty="0" smtClean="0">
                <a:sym typeface="Wingdings"/>
              </a:rPr>
              <a:t>rogram</a:t>
            </a:r>
            <a:endParaRPr lang="en-US" altLang="zh-CN" sz="20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473" y="5900896"/>
            <a:ext cx="8224992" cy="39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028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746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3651" y="1155898"/>
            <a:ext cx="76146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开始训练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"/>
          <p:cNvSpPr txBox="1"/>
          <p:nvPr/>
        </p:nvSpPr>
        <p:spPr>
          <a:xfrm>
            <a:off x="298121" y="4628725"/>
            <a:ext cx="10182177" cy="1938992"/>
          </a:xfrm>
          <a:prstGeom prst="rect">
            <a:avLst/>
          </a:prstGeom>
          <a:solidFill>
            <a:srgbClr val="FFE9DA"/>
          </a:solidFill>
          <a:ln w="28575">
            <a:solidFill>
              <a:srgbClr val="17B9FF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在每轮训练中：</a:t>
            </a: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）对于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train_reader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中的每次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batch,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exe.run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运行执行器开始训练；喂入每个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batch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的训练数据，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fetch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损失</a:t>
            </a:r>
            <a:r>
              <a:rPr lang="zh-CN" altLang="en-US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值。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</a:t>
            </a: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40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batch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打印一次损失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值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299" y="1244062"/>
            <a:ext cx="1219467" cy="4369876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632895" y="1832334"/>
            <a:ext cx="9145285" cy="2442835"/>
            <a:chOff x="632895" y="1832334"/>
            <a:chExt cx="9145285" cy="2442835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895" y="1832334"/>
              <a:ext cx="9145285" cy="2442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矩形 15"/>
            <p:cNvSpPr/>
            <p:nvPr/>
          </p:nvSpPr>
          <p:spPr>
            <a:xfrm>
              <a:off x="4406101" y="2908462"/>
              <a:ext cx="2741616" cy="290577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3544512" y="3169543"/>
              <a:ext cx="636447" cy="212433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534683" y="3411472"/>
              <a:ext cx="1081563" cy="212433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518211" y="2937958"/>
              <a:ext cx="5841234" cy="68594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257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13" y="1742607"/>
            <a:ext cx="7620392" cy="288585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518210" y="400051"/>
            <a:ext cx="746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3651" y="1242982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开始测试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"/>
          <p:cNvSpPr txBox="1"/>
          <p:nvPr/>
        </p:nvSpPr>
        <p:spPr>
          <a:xfrm>
            <a:off x="463013" y="5121385"/>
            <a:ext cx="9579428" cy="1338828"/>
          </a:xfrm>
          <a:prstGeom prst="rect">
            <a:avLst/>
          </a:prstGeom>
          <a:solidFill>
            <a:srgbClr val="FFE9DA"/>
          </a:solidFill>
          <a:ln w="28575">
            <a:solidFill>
              <a:srgbClr val="17B9FF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每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40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batch,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test_reader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中每个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batch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的数据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exe.run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运行执行器开始测试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喂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入每个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batch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的训练数据，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fetch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损失值、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准确率；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计算每轮的误差平均值、准确率平均值，并打印出来，以便能了解模型训练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效果；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0299" y="1244062"/>
            <a:ext cx="1219467" cy="4369876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457700" y="1968525"/>
            <a:ext cx="1257300" cy="290577"/>
          </a:xfrm>
          <a:prstGeom prst="rect">
            <a:avLst/>
          </a:prstGeom>
          <a:solidFill>
            <a:srgbClr val="FF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028061" y="2275414"/>
            <a:ext cx="647787" cy="290577"/>
          </a:xfrm>
          <a:prstGeom prst="rect">
            <a:avLst/>
          </a:prstGeom>
          <a:solidFill>
            <a:schemeClr val="accent4">
              <a:lumMod val="60000"/>
              <a:lumOff val="4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191956" y="2614124"/>
            <a:ext cx="1090902" cy="290577"/>
          </a:xfrm>
          <a:prstGeom prst="rect">
            <a:avLst/>
          </a:prstGeom>
          <a:solidFill>
            <a:schemeClr val="accent4">
              <a:lumMod val="60000"/>
              <a:lumOff val="4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24691" y="1958785"/>
            <a:ext cx="7163575" cy="9459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619124" y="4699347"/>
            <a:ext cx="6638925" cy="290577"/>
            <a:chOff x="5086350" y="3354096"/>
            <a:chExt cx="4876800" cy="290577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17724" y="3395851"/>
              <a:ext cx="4845426" cy="207069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5086350" y="3354096"/>
              <a:ext cx="4876800" cy="290577"/>
            </a:xfrm>
            <a:prstGeom prst="rect">
              <a:avLst/>
            </a:prstGeom>
            <a:solidFill>
              <a:srgbClr val="FF0000">
                <a:alpha val="5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763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3651" y="2638528"/>
            <a:ext cx="9838210" cy="1726995"/>
            <a:chOff x="373651" y="2638528"/>
            <a:chExt cx="9838210" cy="1726995"/>
          </a:xfrm>
        </p:grpSpPr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651" y="2638528"/>
              <a:ext cx="9838210" cy="17269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矩形 13"/>
            <p:cNvSpPr/>
            <p:nvPr/>
          </p:nvSpPr>
          <p:spPr>
            <a:xfrm>
              <a:off x="1442316" y="3356736"/>
              <a:ext cx="2333272" cy="290577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/>
          <p:cNvSpPr/>
          <p:nvPr/>
        </p:nvSpPr>
        <p:spPr>
          <a:xfrm>
            <a:off x="1518210" y="400051"/>
            <a:ext cx="746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3651" y="1315552"/>
            <a:ext cx="76146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保存模型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3651" y="4650293"/>
            <a:ext cx="9670402" cy="1938992"/>
          </a:xfrm>
          <a:prstGeom prst="rect">
            <a:avLst/>
          </a:prstGeom>
          <a:noFill/>
          <a:ln w="28575">
            <a:solidFill>
              <a:srgbClr val="F98234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2F323A"/>
                </a:solidFill>
                <a:latin typeface="微软雅黑" pitchFamily="34" charset="-122"/>
                <a:ea typeface="微软雅黑" pitchFamily="34" charset="-122"/>
              </a:rPr>
              <a:t>第一个参数：</a:t>
            </a:r>
            <a:r>
              <a:rPr lang="en-US" altLang="zh-CN" sz="2000" b="1" dirty="0" err="1" smtClean="0"/>
              <a:t>dirname</a:t>
            </a:r>
            <a:r>
              <a:rPr lang="en-US" altLang="zh-CN" sz="2000" dirty="0"/>
              <a:t> (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) – </a:t>
            </a:r>
            <a:r>
              <a:rPr lang="zh-CN" altLang="en-US" sz="2000" dirty="0"/>
              <a:t>保存推理</a:t>
            </a:r>
            <a:r>
              <a:rPr lang="en-US" altLang="zh-CN" sz="2000" dirty="0"/>
              <a:t>model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路径</a:t>
            </a:r>
            <a:endParaRPr lang="en-US" altLang="zh-CN" sz="2000" dirty="0" smtClean="0">
              <a:solidFill>
                <a:srgbClr val="2F323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2F323A"/>
                </a:solidFill>
                <a:latin typeface="微软雅黑" pitchFamily="34" charset="-122"/>
                <a:ea typeface="微软雅黑" pitchFamily="34" charset="-122"/>
              </a:rPr>
              <a:t>第二个参数：</a:t>
            </a:r>
            <a:r>
              <a:rPr lang="en-US" altLang="zh-CN" sz="2000" b="1" dirty="0" err="1" smtClean="0"/>
              <a:t>feeded_var_names</a:t>
            </a:r>
            <a:r>
              <a:rPr lang="en-US" altLang="zh-CN" sz="2000" dirty="0"/>
              <a:t> (list[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]) – </a:t>
            </a:r>
            <a:r>
              <a:rPr lang="zh-CN" altLang="en-US" sz="2000" dirty="0"/>
              <a:t>推理（</a:t>
            </a:r>
            <a:r>
              <a:rPr lang="en-US" altLang="zh-CN" sz="2000" dirty="0"/>
              <a:t>inference</a:t>
            </a:r>
            <a:r>
              <a:rPr lang="zh-CN" altLang="en-US" sz="2000" dirty="0"/>
              <a:t>）需要 </a:t>
            </a:r>
            <a:r>
              <a:rPr lang="en-US" altLang="zh-CN" sz="2000" dirty="0"/>
              <a:t>feed 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数据</a:t>
            </a:r>
            <a:endParaRPr lang="en-US" altLang="zh-CN" sz="2000" dirty="0" smtClean="0">
              <a:solidFill>
                <a:srgbClr val="2F323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2F323A"/>
                </a:solidFill>
                <a:latin typeface="微软雅黑" pitchFamily="34" charset="-122"/>
                <a:ea typeface="微软雅黑" pitchFamily="34" charset="-122"/>
              </a:rPr>
              <a:t>第三</a:t>
            </a:r>
            <a:r>
              <a:rPr lang="zh-CN" altLang="en-US" sz="2000" dirty="0" smtClean="0">
                <a:solidFill>
                  <a:srgbClr val="2F323A"/>
                </a:solidFill>
                <a:latin typeface="微软雅黑" pitchFamily="34" charset="-122"/>
                <a:ea typeface="微软雅黑" pitchFamily="34" charset="-122"/>
              </a:rPr>
              <a:t>个参数：</a:t>
            </a:r>
            <a:r>
              <a:rPr lang="en-US" altLang="zh-CN" sz="2000" b="1" dirty="0" err="1" smtClean="0"/>
              <a:t>target_vars</a:t>
            </a:r>
            <a:r>
              <a:rPr lang="en-US" altLang="zh-CN" sz="2000" dirty="0"/>
              <a:t> (list[Variable]) – </a:t>
            </a:r>
            <a:r>
              <a:rPr lang="zh-CN" altLang="en-US" sz="2000" dirty="0"/>
              <a:t>保存推理（</a:t>
            </a:r>
            <a:r>
              <a:rPr lang="en-US" altLang="zh-CN" sz="2000" dirty="0"/>
              <a:t>inference</a:t>
            </a:r>
            <a:r>
              <a:rPr lang="zh-CN" altLang="en-US" sz="2000" dirty="0"/>
              <a:t>）结果的 </a:t>
            </a:r>
            <a:r>
              <a:rPr lang="en-US" altLang="zh-CN" sz="2000" dirty="0" smtClean="0"/>
              <a:t>Variables</a:t>
            </a:r>
            <a:endParaRPr lang="en-US" altLang="zh-CN" sz="2000" dirty="0" smtClean="0">
              <a:solidFill>
                <a:srgbClr val="2F323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2F323A"/>
                </a:solidFill>
                <a:latin typeface="微软雅黑" pitchFamily="34" charset="-122"/>
                <a:ea typeface="微软雅黑" pitchFamily="34" charset="-122"/>
              </a:rPr>
              <a:t>第四个参数：</a:t>
            </a:r>
            <a:r>
              <a:rPr lang="pt-BR" altLang="zh-CN" sz="2000" b="1" dirty="0" smtClean="0"/>
              <a:t>executor</a:t>
            </a:r>
            <a:r>
              <a:rPr lang="pt-BR" altLang="zh-CN" sz="2000" dirty="0"/>
              <a:t> (Executor) – executor </a:t>
            </a:r>
            <a:r>
              <a:rPr lang="zh-CN" altLang="pt-BR" sz="2000" dirty="0"/>
              <a:t>保存 </a:t>
            </a:r>
            <a:r>
              <a:rPr lang="pt-BR" altLang="zh-CN" sz="2000" dirty="0"/>
              <a:t>inference </a:t>
            </a:r>
            <a:r>
              <a:rPr lang="pt-BR" altLang="zh-CN" sz="2000" dirty="0" smtClean="0"/>
              <a:t>model</a:t>
            </a:r>
            <a:endParaRPr lang="pt-BR" altLang="zh-CN" sz="2000" dirty="0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0299" y="1244062"/>
            <a:ext cx="1219467" cy="4369876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="" xmlns:a16="http://schemas.microsoft.com/office/drawing/2014/main" id="{94371E4D-E8FB-4EDB-BF87-483CAF059351}"/>
              </a:ext>
            </a:extLst>
          </p:cNvPr>
          <p:cNvSpPr/>
          <p:nvPr/>
        </p:nvSpPr>
        <p:spPr>
          <a:xfrm>
            <a:off x="5640025" y="1112087"/>
            <a:ext cx="4186146" cy="1796405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>
              <a:lnSpc>
                <a:spcPct val="150000"/>
              </a:lnSpc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构建一个专门用于推的 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Program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，然后 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xecutor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把它和所有相关参数保存到 </a:t>
            </a: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dirname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6" name="圆角矩形 7">
            <a:extLst>
              <a:ext uri="{FF2B5EF4-FFF2-40B4-BE49-F238E27FC236}">
                <a16:creationId xmlns="" xmlns:a16="http://schemas.microsoft.com/office/drawing/2014/main" id="{07060B65-67A1-4B2C-8CB4-462A6CF5DD3B}"/>
              </a:ext>
            </a:extLst>
          </p:cNvPr>
          <p:cNvSpPr/>
          <p:nvPr/>
        </p:nvSpPr>
        <p:spPr>
          <a:xfrm>
            <a:off x="6342021" y="972726"/>
            <a:ext cx="3135808" cy="2787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solidFill>
                  <a:srgbClr val="2F323A"/>
                </a:solidFill>
                <a:latin typeface="微软雅黑" pitchFamily="34" charset="-122"/>
                <a:ea typeface="微软雅黑" pitchFamily="34" charset="-122"/>
              </a:rPr>
              <a:t>save_inference_model</a:t>
            </a:r>
            <a:r>
              <a:rPr lang="en-US" altLang="zh-CN" b="1" dirty="0" smtClean="0">
                <a:solidFill>
                  <a:srgbClr val="2F323A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en-US" altLang="zh-CN" b="1" dirty="0">
              <a:solidFill>
                <a:srgbClr val="2F323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11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42922" y="369078"/>
            <a:ext cx="53856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任务介绍</a:t>
            </a:r>
          </a:p>
        </p:txBody>
      </p:sp>
      <p:sp>
        <p:nvSpPr>
          <p:cNvPr id="9" name="矩形 8"/>
          <p:cNvSpPr/>
          <p:nvPr/>
        </p:nvSpPr>
        <p:spPr>
          <a:xfrm>
            <a:off x="609969" y="1299974"/>
            <a:ext cx="1115062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情感分析：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在自然语言处理中，情感分析一般是指判断一段文本所表达的情绪状态，属于文本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分类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问题。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一句话、一个段落、一个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情绪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：正面、负面；积极、消极、中性等等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经典应用</a:t>
            </a:r>
            <a:r>
              <a:rPr lang="zh-CN" altLang="en-US" sz="200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电影、购物、社交、金融、机器人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电影评论情感</a:t>
            </a: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分析：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正面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负面（二分类）。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实践平台：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百度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实训平台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 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Studio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Picture 2" descr="D:\learning\ppt\pics\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922" y="4650500"/>
            <a:ext cx="8307144" cy="196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01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746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模型评估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6248" y="1325047"/>
            <a:ext cx="76146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观察训练过程中间结果如下：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3"/>
          <p:cNvSpPr txBox="1"/>
          <p:nvPr/>
        </p:nvSpPr>
        <p:spPr>
          <a:xfrm>
            <a:off x="2814557" y="5167018"/>
            <a:ext cx="6049223" cy="1015663"/>
          </a:xfrm>
          <a:prstGeom prst="rect">
            <a:avLst/>
          </a:prstGeom>
          <a:solidFill>
            <a:srgbClr val="FFE9DA"/>
          </a:solidFill>
          <a:ln w="28575">
            <a:solidFill>
              <a:srgbClr val="17B9FF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观察到模型的误差在降低，而准确率在提高。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接下来可以使用该模型进行预测</a:t>
            </a: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304" y="1304974"/>
            <a:ext cx="1219467" cy="436987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656" y="2090228"/>
            <a:ext cx="4410240" cy="258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3835656" y="2381607"/>
            <a:ext cx="3538538" cy="2532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835656" y="4414855"/>
            <a:ext cx="3538538" cy="2532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53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50" y="2549214"/>
            <a:ext cx="9529627" cy="905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1518210" y="400051"/>
            <a:ext cx="746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模型预测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58270" y="1145013"/>
            <a:ext cx="94263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创建预测数据</a:t>
            </a:r>
            <a:endParaRPr lang="en-US" altLang="zh-CN" sz="2000" dirty="0" smtClean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我们先定义三个句子，第一句是中性的，第二句偏向正面，第三句偏向负面。然后把这些句子读取到一个列表中。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"/>
          <p:cNvSpPr txBox="1"/>
          <p:nvPr/>
        </p:nvSpPr>
        <p:spPr>
          <a:xfrm>
            <a:off x="8111050" y="4786475"/>
            <a:ext cx="2525804" cy="1015663"/>
          </a:xfrm>
          <a:prstGeom prst="rect">
            <a:avLst/>
          </a:prstGeom>
          <a:solidFill>
            <a:srgbClr val="FFE9DA"/>
          </a:solidFill>
          <a:ln w="28575">
            <a:solidFill>
              <a:srgbClr val="17B9FF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000" dirty="0" smtClean="0">
                <a:sym typeface="Wingdings"/>
              </a:rPr>
              <a:t>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Wingdings"/>
              </a:rPr>
              <a:t>将要预测的数据转换成张量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3177" y="1327893"/>
            <a:ext cx="1219467" cy="4369876"/>
          </a:xfrm>
          <a:prstGeom prst="rect">
            <a:avLst/>
          </a:prstGeom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90" y="3844727"/>
            <a:ext cx="7741060" cy="167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661509" y="3345103"/>
            <a:ext cx="9426388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预测数据处理</a:t>
            </a:r>
            <a:endParaRPr lang="en-US" altLang="zh-CN" sz="2000" dirty="0" smtClean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97" y="5559909"/>
            <a:ext cx="6729891" cy="1011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019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9109" y="1046382"/>
            <a:ext cx="1219467" cy="4369876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" y="1973263"/>
            <a:ext cx="8057232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583427" y="2829108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读取预测模型</a:t>
            </a:r>
            <a:endParaRPr lang="en-US" altLang="zh-CN" sz="2000" dirty="0" smtClean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98497" y="3485356"/>
            <a:ext cx="9947657" cy="1462087"/>
            <a:chOff x="698498" y="3516313"/>
            <a:chExt cx="9947657" cy="1462087"/>
          </a:xfrm>
        </p:grpSpPr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498" y="3516313"/>
              <a:ext cx="9947657" cy="1462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" name="矩形 9"/>
            <p:cNvSpPr/>
            <p:nvPr/>
          </p:nvSpPr>
          <p:spPr>
            <a:xfrm>
              <a:off x="2649272" y="4247356"/>
              <a:ext cx="3408628" cy="24844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34529" y="5101642"/>
            <a:ext cx="9327343" cy="16312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000" dirty="0" smtClean="0">
                <a:sym typeface="Wingdings"/>
              </a:rPr>
              <a:t>  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load_inference_model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()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这个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函数的返回有三个元素的元组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1"/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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Program 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是推理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Program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1"/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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feed_target_names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是一个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str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列表，它包含需要在推理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Program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中提供数据的变量的名称。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marL="0" lvl="1"/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  </a:t>
            </a:r>
            <a:r>
              <a:rPr lang="en-US" altLang="zh-CN" sz="2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fetch_targets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`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是一个 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Variable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列表，从中我们可以得到推断结果。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09597" y="1317808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创建预测用</a:t>
            </a:r>
            <a:r>
              <a:rPr lang="en-US" altLang="zh-CN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Executor</a:t>
            </a:r>
          </a:p>
        </p:txBody>
      </p:sp>
    </p:spTree>
    <p:extLst>
      <p:ext uri="{BB962C8B-B14F-4D97-AF65-F5344CB8AC3E}">
        <p14:creationId xmlns:p14="http://schemas.microsoft.com/office/powerpoint/2010/main" val="44819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746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模型预测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0885" y="1365257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进行预测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"/>
          <p:cNvSpPr txBox="1"/>
          <p:nvPr/>
        </p:nvSpPr>
        <p:spPr>
          <a:xfrm>
            <a:off x="683723" y="4431571"/>
            <a:ext cx="1318943" cy="395605"/>
          </a:xfrm>
          <a:prstGeom prst="rect">
            <a:avLst/>
          </a:prstGeom>
          <a:solidFill>
            <a:srgbClr val="FFE9DA"/>
          </a:solidFill>
          <a:ln w="28575">
            <a:solidFill>
              <a:srgbClr val="17B9FF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 lvl="0" algn="l">
              <a:lnSpc>
                <a:spcPct val="90000"/>
              </a:lnSpc>
            </a:pP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charset="0"/>
                <a:ea typeface="微软雅黑" panose="020B0503020204020204" pitchFamily="34" charset="-122"/>
                <a:sym typeface="+mn-ea"/>
              </a:rPr>
              <a:t>输出结果</a:t>
            </a:r>
            <a:endParaRPr lang="zh-CN" altLang="en-US" sz="2200" dirty="0">
              <a:solidFill>
                <a:srgbClr val="000000"/>
              </a:solidFill>
              <a:latin typeface="Times New Roman" panose="0202060305040502030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3177" y="1327893"/>
            <a:ext cx="1219467" cy="436987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526" y="4271300"/>
            <a:ext cx="8330566" cy="780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520885" y="2056479"/>
            <a:ext cx="10049207" cy="1420697"/>
            <a:chOff x="520885" y="2056479"/>
            <a:chExt cx="10049207" cy="1420697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885" y="2085975"/>
              <a:ext cx="10049207" cy="1391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6" name="矩形 15"/>
            <p:cNvSpPr/>
            <p:nvPr/>
          </p:nvSpPr>
          <p:spPr>
            <a:xfrm>
              <a:off x="2841000" y="2056479"/>
              <a:ext cx="1704314" cy="267788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841000" y="2265275"/>
              <a:ext cx="551129" cy="28629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2875416" y="2511757"/>
              <a:ext cx="1047655" cy="28629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733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87223" y="400051"/>
            <a:ext cx="6570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</a:p>
        </p:txBody>
      </p:sp>
      <p:pic>
        <p:nvPicPr>
          <p:cNvPr id="8" name="Picture 3" descr="C:\Users\Fire\AppData\Local\Microsoft\Windows\Temporary Internet Files\Content.IE5\GNBL4RG2\MC900356213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42342" y="2217375"/>
            <a:ext cx="2000264" cy="2517030"/>
          </a:xfrm>
          <a:prstGeom prst="rect">
            <a:avLst/>
          </a:prstGeom>
          <a:noFill/>
        </p:spPr>
      </p:pic>
      <p:sp>
        <p:nvSpPr>
          <p:cNvPr id="5" name="圆角矩形 4"/>
          <p:cNvSpPr/>
          <p:nvPr/>
        </p:nvSpPr>
        <p:spPr>
          <a:xfrm>
            <a:off x="5720373" y="2788185"/>
            <a:ext cx="4439920" cy="1375410"/>
          </a:xfrm>
          <a:prstGeom prst="roundRect">
            <a:avLst/>
          </a:prstGeom>
          <a:solidFill>
            <a:srgbClr val="F2FFFB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有什么问题吗？</a:t>
            </a:r>
            <a:endParaRPr kumimoji="1"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39479" y="400051"/>
            <a:ext cx="2919979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模型选择</a:t>
            </a:r>
          </a:p>
        </p:txBody>
      </p:sp>
      <p:sp>
        <p:nvSpPr>
          <p:cNvPr id="8" name="矩形 7"/>
          <p:cNvSpPr/>
          <p:nvPr/>
        </p:nvSpPr>
        <p:spPr>
          <a:xfrm>
            <a:off x="609969" y="1238110"/>
            <a:ext cx="6548477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循环神经网络（</a:t>
            </a:r>
            <a:r>
              <a:rPr lang="en-US" altLang="zh-CN" sz="24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sz="24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12" name="Picture 2" descr="D:\learning\ppt\pics\5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479" y="1983303"/>
            <a:ext cx="2734868" cy="254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9"/>
          <p:cNvSpPr txBox="1"/>
          <p:nvPr/>
        </p:nvSpPr>
        <p:spPr>
          <a:xfrm>
            <a:off x="4970336" y="1423255"/>
            <a:ext cx="5473338" cy="2807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rgbClr val="17B9FF"/>
                </a:solidFill>
              </a:rPr>
              <a:t>x:</a:t>
            </a:r>
            <a:r>
              <a:rPr lang="zh-CN" altLang="en-US" sz="2000" b="0" dirty="0">
                <a:solidFill>
                  <a:schemeClr val="tx1"/>
                </a:solidFill>
              </a:rPr>
              <a:t>当前状态下数据的输入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rgbClr val="17B9FF"/>
                </a:solidFill>
              </a:rPr>
              <a:t>h:</a:t>
            </a:r>
            <a:r>
              <a:rPr lang="zh-CN" altLang="en-US" sz="2000" b="0" dirty="0">
                <a:solidFill>
                  <a:schemeClr val="tx1"/>
                </a:solidFill>
              </a:rPr>
              <a:t>上一个节点的输出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rgbClr val="17B9FF"/>
                </a:solidFill>
              </a:rPr>
              <a:t>y:</a:t>
            </a:r>
            <a:r>
              <a:rPr lang="zh-CN" altLang="en-US" sz="2000" b="0" dirty="0">
                <a:solidFill>
                  <a:schemeClr val="tx1"/>
                </a:solidFill>
              </a:rPr>
              <a:t>当前节点的输出，</a:t>
            </a:r>
            <a:r>
              <a:rPr lang="en-US" altLang="zh-CN" sz="2000" b="0" dirty="0">
                <a:solidFill>
                  <a:schemeClr val="tx1"/>
                </a:solidFill>
              </a:rPr>
              <a:t>y</a:t>
            </a:r>
            <a:r>
              <a:rPr lang="zh-CN" altLang="en-US" sz="2000" b="0" dirty="0">
                <a:solidFill>
                  <a:schemeClr val="tx1"/>
                </a:solidFill>
              </a:rPr>
              <a:t>常使用</a:t>
            </a:r>
            <a:r>
              <a:rPr lang="en-US" altLang="zh-CN" sz="2000" b="0" dirty="0">
                <a:solidFill>
                  <a:schemeClr val="tx1"/>
                </a:solidFill>
              </a:rPr>
              <a:t>h</a:t>
            </a:r>
            <a:r>
              <a:rPr lang="zh-CN" altLang="en-US" sz="2000" b="0" dirty="0">
                <a:solidFill>
                  <a:schemeClr val="tx1"/>
                </a:solidFill>
              </a:rPr>
              <a:t>’投入到线性层，然后使用</a:t>
            </a:r>
            <a:r>
              <a:rPr lang="en-US" altLang="zh-CN" sz="2000" b="0" dirty="0" err="1">
                <a:solidFill>
                  <a:schemeClr val="tx1"/>
                </a:solidFill>
              </a:rPr>
              <a:t>softmax</a:t>
            </a:r>
            <a:r>
              <a:rPr lang="zh-CN" altLang="en-US" sz="2000" b="0" dirty="0">
                <a:solidFill>
                  <a:schemeClr val="tx1"/>
                </a:solidFill>
              </a:rPr>
              <a:t>进行分类得到需要的数据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000" dirty="0">
                <a:solidFill>
                  <a:srgbClr val="17B9FF"/>
                </a:solidFill>
              </a:rPr>
              <a:t>h’:</a:t>
            </a:r>
            <a:r>
              <a:rPr lang="zh-CN" altLang="en-US" sz="2000" b="0" dirty="0">
                <a:solidFill>
                  <a:schemeClr val="tx1"/>
                </a:solidFill>
              </a:rPr>
              <a:t>传递到下一节点的输出，</a:t>
            </a:r>
            <a:r>
              <a:rPr lang="en-US" altLang="zh-CN" sz="2000" b="0" dirty="0">
                <a:solidFill>
                  <a:schemeClr val="tx1"/>
                </a:solidFill>
              </a:rPr>
              <a:t>h’</a:t>
            </a:r>
            <a:r>
              <a:rPr lang="zh-CN" altLang="en-US" sz="2000" b="0" dirty="0">
                <a:solidFill>
                  <a:schemeClr val="tx1"/>
                </a:solidFill>
              </a:rPr>
              <a:t>与</a:t>
            </a:r>
            <a:r>
              <a:rPr lang="en-US" altLang="zh-CN" sz="2000" b="0" dirty="0">
                <a:solidFill>
                  <a:schemeClr val="tx1"/>
                </a:solidFill>
              </a:rPr>
              <a:t>x</a:t>
            </a:r>
            <a:r>
              <a:rPr lang="zh-CN" altLang="en-US" sz="2000" b="0" dirty="0">
                <a:solidFill>
                  <a:schemeClr val="tx1"/>
                </a:solidFill>
              </a:rPr>
              <a:t>、</a:t>
            </a:r>
            <a:r>
              <a:rPr lang="en-US" altLang="zh-CN" sz="2000" b="0" dirty="0">
                <a:solidFill>
                  <a:schemeClr val="tx1"/>
                </a:solidFill>
              </a:rPr>
              <a:t>h</a:t>
            </a:r>
            <a:r>
              <a:rPr lang="zh-CN" altLang="en-US" sz="2000" b="0" dirty="0">
                <a:solidFill>
                  <a:schemeClr val="tx1"/>
                </a:solidFill>
              </a:rPr>
              <a:t>有关</a:t>
            </a:r>
            <a:endParaRPr lang="en-US" altLang="zh-CN" sz="2000" b="0" dirty="0">
              <a:solidFill>
                <a:schemeClr val="tx1"/>
              </a:solidFill>
            </a:endParaRPr>
          </a:p>
        </p:txBody>
      </p:sp>
      <p:sp>
        <p:nvSpPr>
          <p:cNvPr id="16" name="文本框 3"/>
          <p:cNvSpPr txBox="1"/>
          <p:nvPr/>
        </p:nvSpPr>
        <p:spPr>
          <a:xfrm>
            <a:off x="715761" y="4748173"/>
            <a:ext cx="10389774" cy="1015663"/>
          </a:xfrm>
          <a:prstGeom prst="rect">
            <a:avLst/>
          </a:prstGeom>
          <a:solidFill>
            <a:srgbClr val="FFE9DA"/>
          </a:solidFill>
          <a:ln w="28575">
            <a:solidFill>
              <a:srgbClr val="17B9FF"/>
            </a:solidFill>
            <a:prstDash val="dash"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自然语言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是典型的序列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数据，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RNN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是一种能对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序列数据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进行精确建模的有力工具。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分析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较长的序列数据，容易出现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梯度消失或爆炸现象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7196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96943" y="400051"/>
            <a:ext cx="51577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模型选择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8369" y="1301610"/>
            <a:ext cx="55049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长短期记忆（</a:t>
            </a:r>
            <a:r>
              <a:rPr lang="en-US" altLang="zh-CN" sz="24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LSTM </a:t>
            </a:r>
            <a:r>
              <a:rPr lang="zh-CN" altLang="en-US" sz="2400" b="1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增强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了其处理远距离依赖问题的能力。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缩短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梯度传播路径。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2" descr="这里写图片描述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369" y="3826488"/>
            <a:ext cx="7797198" cy="2929520"/>
          </a:xfrm>
          <a:prstGeom prst="rect">
            <a:avLst/>
          </a:prstGeom>
          <a:noFill/>
        </p:spPr>
      </p:pic>
      <p:sp>
        <p:nvSpPr>
          <p:cNvPr id="12" name="椭圆 11"/>
          <p:cNvSpPr/>
          <p:nvPr/>
        </p:nvSpPr>
        <p:spPr>
          <a:xfrm>
            <a:off x="2770277" y="4528336"/>
            <a:ext cx="996593" cy="40069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12700">
                  <a:solidFill>
                    <a:schemeClr val="tx1"/>
                  </a:solidFill>
                </a:ln>
                <a:solidFill>
                  <a:srgbClr val="000000"/>
                </a:solidFill>
                <a:latin typeface="Microsoft YaHei Regular" charset="-122"/>
                <a:ea typeface="Microsoft YaHei Regular" charset="-122"/>
              </a:rPr>
              <a:t>Ct-1</a:t>
            </a:r>
            <a:endParaRPr lang="zh-CN" altLang="en-US" dirty="0">
              <a:ln w="12700">
                <a:solidFill>
                  <a:schemeClr val="tx1"/>
                </a:solidFill>
              </a:ln>
              <a:solidFill>
                <a:srgbClr val="000000"/>
              </a:solidFill>
              <a:latin typeface="Microsoft YaHei Regular" charset="-122"/>
              <a:ea typeface="Microsoft YaHei Regular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316557" y="4506075"/>
            <a:ext cx="750013" cy="400692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n w="12700">
                  <a:solidFill>
                    <a:schemeClr val="tx1"/>
                  </a:solidFill>
                </a:ln>
                <a:solidFill>
                  <a:srgbClr val="000000"/>
                </a:solidFill>
                <a:latin typeface="Microsoft YaHei Regular" charset="-122"/>
                <a:ea typeface="Microsoft YaHei Regular" charset="-122"/>
              </a:rPr>
              <a:t>Ct</a:t>
            </a:r>
            <a:endParaRPr lang="zh-CN" altLang="en-US" dirty="0">
              <a:ln w="12700">
                <a:solidFill>
                  <a:schemeClr val="tx1"/>
                </a:solidFill>
              </a:ln>
              <a:solidFill>
                <a:srgbClr val="000000"/>
              </a:solidFill>
              <a:latin typeface="Microsoft YaHei Regular" charset="-122"/>
              <a:ea typeface="Microsoft YaHei Regular" charset="-122"/>
            </a:endParaRPr>
          </a:p>
        </p:txBody>
      </p:sp>
      <p:sp>
        <p:nvSpPr>
          <p:cNvPr id="14" name="TextBox 1"/>
          <p:cNvSpPr txBox="1"/>
          <p:nvPr/>
        </p:nvSpPr>
        <p:spPr>
          <a:xfrm>
            <a:off x="5691563" y="884096"/>
            <a:ext cx="6239882" cy="28623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遗忘门：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它决定了上一时刻的单元状态 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c_t-1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 有多少保留到当前时刻 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c_t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输入门：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它决定了当前时刻网络的输入 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x_t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 有多少保存到单元状态 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c_t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门：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控制单元状态 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c_t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 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有多少输出到 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LSTM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的当前输出值 </a:t>
            </a:r>
            <a:r>
              <a:rPr lang="en-US" altLang="zh-CN" sz="2000" dirty="0" err="1">
                <a:latin typeface="微软雅黑" pitchFamily="34" charset="-122"/>
                <a:ea typeface="微软雅黑" pitchFamily="34" charset="-122"/>
              </a:rPr>
              <a:t>h_t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830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7469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969" y="1403210"/>
            <a:ext cx="9172297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40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IMDB</a:t>
            </a:r>
            <a:r>
              <a:rPr lang="zh-CN" altLang="en-US" sz="240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情感分析数据集</a:t>
            </a:r>
            <a:endParaRPr lang="en-US" altLang="zh-CN" sz="24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短文本情感分析二分类数据集，每条样本是一个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txt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文件，包括训练集，测试集，和没有标签的数据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训练集和测试集分别包含</a:t>
            </a:r>
            <a:r>
              <a:rPr lang="en-US" altLang="zh-CN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25000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已标注过的电影评论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，负面评论的得分小于等于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，正面评论的得分大于等于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，满分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PaddlePaddle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提供了获取</a:t>
            </a:r>
            <a:r>
              <a:rPr lang="en-US" altLang="zh-CN" sz="20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imdb</a:t>
            </a:r>
            <a:r>
              <a:rPr lang="zh-CN" altLang="en-US" sz="20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数据集的接口：</a:t>
            </a:r>
            <a:r>
              <a:rPr lang="en-US" altLang="zh-CN" sz="2000" dirty="0" err="1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paddle.dataset.imdb</a:t>
            </a:r>
            <a:endParaRPr lang="en-US" altLang="zh-CN" sz="2000"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  <a:sym typeface="Wingdings"/>
              </a:rPr>
              <a:t>    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  <a:sym typeface="Wingdings"/>
              </a:rPr>
              <a:t>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自动下载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  <a:sym typeface="Wingdings"/>
              </a:rPr>
              <a:t>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  <a:sym typeface="Wingdings"/>
              </a:rPr>
              <a:t>读取字典、训练数据、测试数据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030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实践流程</a:t>
            </a:r>
          </a:p>
        </p:txBody>
      </p:sp>
      <p:sp>
        <p:nvSpPr>
          <p:cNvPr id="24" name="TextBox 2"/>
          <p:cNvSpPr txBox="1"/>
          <p:nvPr/>
        </p:nvSpPr>
        <p:spPr>
          <a:xfrm>
            <a:off x="680729" y="1369781"/>
            <a:ext cx="3629930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实践流程</a:t>
            </a:r>
            <a:endParaRPr lang="en-US" altLang="zh-CN" sz="24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ü"/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准备数据</a:t>
            </a:r>
            <a:endParaRPr lang="en-US" altLang="zh-CN" sz="20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ü"/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配置网络</a:t>
            </a:r>
            <a:endParaRPr lang="en-US" altLang="zh-CN" sz="20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定义网络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定义损失函数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定义优化算法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ü"/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训练网络</a:t>
            </a:r>
            <a:endParaRPr lang="en-US" altLang="zh-CN" sz="20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ü"/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模型评估</a:t>
            </a:r>
            <a:endParaRPr lang="en-US" altLang="zh-CN" sz="20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ü"/>
            </a:pPr>
            <a:r>
              <a:rPr lang="zh-CN" altLang="en-US" sz="20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模型预测</a:t>
            </a:r>
            <a:endParaRPr lang="en-US" altLang="zh-CN" sz="20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000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94371E4D-E8FB-4EDB-BF87-483CAF059351}"/>
              </a:ext>
            </a:extLst>
          </p:cNvPr>
          <p:cNvSpPr/>
          <p:nvPr/>
        </p:nvSpPr>
        <p:spPr>
          <a:xfrm>
            <a:off x="3905021" y="1586987"/>
            <a:ext cx="5946902" cy="3246446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indent="360045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好模型结构之后，我们要通过以下几个步骤进行模型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训练。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1.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网络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正向传播计算网络输出和损失函数。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根据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损失函数进行反向误差传播，将网络误差从输出层依次向前传递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并更新网络中的参数。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重复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1~2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步骤，直至网络训练误差达到规定的程度或训练轮次达到设定值。</a:t>
            </a:r>
            <a:endParaRPr lang="zh-CN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1" name="圆角矩形 7">
            <a:extLst>
              <a:ext uri="{FF2B5EF4-FFF2-40B4-BE49-F238E27FC236}">
                <a16:creationId xmlns="" xmlns:a16="http://schemas.microsoft.com/office/drawing/2014/main" id="{07060B65-67A1-4B2C-8CB4-462A6CF5DD3B}"/>
              </a:ext>
            </a:extLst>
          </p:cNvPr>
          <p:cNvSpPr/>
          <p:nvPr/>
        </p:nvSpPr>
        <p:spPr>
          <a:xfrm>
            <a:off x="5316442" y="1214382"/>
            <a:ext cx="2608407" cy="4736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训练网络</a:t>
            </a:r>
            <a:endParaRPr lang="zh-CN" altLang="en-US" sz="24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2212258" y="3953589"/>
            <a:ext cx="1586019" cy="3381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7399" y="1214382"/>
            <a:ext cx="1219467" cy="436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准备数据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3651" y="1315552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导入必要的包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101" y="1244062"/>
            <a:ext cx="1219467" cy="4369876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15" y="2096920"/>
            <a:ext cx="4633850" cy="1422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577106" y="3730909"/>
            <a:ext cx="8889255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paddle.fluid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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飞桨核心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框架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------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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基本库，用于科学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计算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 err="1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----------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 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的模块，可使用该模块对操作系统进行操作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287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准备数据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3651" y="1407820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获取数据字典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101" y="1244062"/>
            <a:ext cx="1219467" cy="4369876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266" y="294283"/>
            <a:ext cx="2409734" cy="857865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742361" y="2255580"/>
            <a:ext cx="6071394" cy="1726485"/>
            <a:chOff x="742361" y="2255580"/>
            <a:chExt cx="5664489" cy="1431515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361" y="2255580"/>
              <a:ext cx="5664489" cy="14315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矩形 12"/>
            <p:cNvSpPr/>
            <p:nvPr/>
          </p:nvSpPr>
          <p:spPr>
            <a:xfrm>
              <a:off x="2225228" y="2809754"/>
              <a:ext cx="3747869" cy="323165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565669" y="4435441"/>
            <a:ext cx="9872432" cy="18950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lvl="1" indent="457200">
              <a:lnSpc>
                <a:spcPct val="150000"/>
              </a:lnSpc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读取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数据字典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，每个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句子都是以一串整数来表示的，每个数字都是对应一个单词。所以这个数据集就会有一个数据集字典，这个字典是训练数据中出现单词对应的数字标签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。上述代码中，</a:t>
            </a: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word_dict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是一个字典序列，是词和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label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的对应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关系。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每行是如（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'limited': 1726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）的对应关系，该行表示单词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limited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所对应的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label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1726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23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518210" y="400051"/>
            <a:ext cx="37956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准备数据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5669" y="4435441"/>
            <a:ext cx="8984731" cy="1938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Wingdings"/>
              <a:buChar char="ü"/>
            </a:pPr>
            <a:r>
              <a:rPr lang="zh-CN" altLang="en-US" sz="20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训练数据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提供器</a:t>
            </a:r>
            <a:endParaRPr lang="en-US" altLang="zh-CN" sz="20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Wingdings"/>
            </a:endParaRPr>
          </a:p>
          <a:p>
            <a:pPr marL="0" lvl="1">
              <a:lnSpc>
                <a:spcPct val="150000"/>
              </a:lnSpc>
            </a:pPr>
            <a:r>
              <a:rPr lang="zh-CN" altLang="en-US" sz="2000" dirty="0"/>
              <a:t>     </a:t>
            </a:r>
            <a:r>
              <a:rPr lang="zh-CN" altLang="en-US" sz="2000" dirty="0" smtClean="0">
                <a:sym typeface="Wingdings"/>
              </a:rPr>
              <a:t>  </a:t>
            </a:r>
            <a:r>
              <a:rPr lang="en-US" altLang="zh-CN" sz="2000" dirty="0" err="1" smtClean="0">
                <a:sym typeface="Wingdings"/>
              </a:rPr>
              <a:t>paddle.dataset.imdb.train</a:t>
            </a:r>
            <a:r>
              <a:rPr lang="en-US" altLang="zh-CN" sz="2000" dirty="0" smtClean="0">
                <a:sym typeface="Wingdings"/>
              </a:rPr>
              <a:t>()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表示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获取</a:t>
            </a:r>
            <a:r>
              <a:rPr lang="en-US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imdb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的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训练集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  <a:sym typeface="Wingdings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000" dirty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    </a:t>
            </a:r>
            <a:r>
              <a:rPr lang="zh-CN" altLang="en-US" sz="2000" dirty="0" smtClean="0">
                <a:sym typeface="Wingdings"/>
              </a:rPr>
              <a:t>  </a:t>
            </a:r>
            <a:r>
              <a:rPr lang="en-US" altLang="zh-CN" sz="2000" dirty="0" err="1" smtClean="0"/>
              <a:t>paddle.reader.shuffle</a:t>
            </a:r>
            <a:r>
              <a:rPr lang="en-US" altLang="zh-CN" sz="2000" dirty="0"/>
              <a:t>()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表示每次缓存</a:t>
            </a:r>
            <a:r>
              <a:rPr lang="en-US" altLang="zh-CN" sz="2000" dirty="0"/>
              <a:t>BUF_SIZE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个数据项，并进行打乱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1">
              <a:lnSpc>
                <a:spcPct val="150000"/>
              </a:lnSpc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zh-CN" altLang="en-US" sz="2000" dirty="0">
                <a:sym typeface="Wingdings"/>
              </a:rPr>
              <a:t>  </a:t>
            </a:r>
            <a:r>
              <a:rPr lang="en-US" altLang="zh-CN" sz="2000" dirty="0" err="1" smtClean="0">
                <a:sym typeface="Wingdings"/>
              </a:rPr>
              <a:t>paddle.batch</a:t>
            </a:r>
            <a:r>
              <a:rPr lang="en-US" altLang="zh-CN" sz="2000" dirty="0" smtClean="0">
                <a:sym typeface="Wingdings"/>
              </a:rPr>
              <a:t>()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表示按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批次读取乱序后的数据，批次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Wingdings"/>
              </a:rPr>
              <a:t>大小为</a:t>
            </a:r>
            <a:r>
              <a:rPr lang="en-US" altLang="zh-CN" sz="2000" dirty="0"/>
              <a:t>BATCH_SIZE </a:t>
            </a:r>
          </a:p>
        </p:txBody>
      </p:sp>
      <p:sp>
        <p:nvSpPr>
          <p:cNvPr id="12" name="矩形 11"/>
          <p:cNvSpPr/>
          <p:nvPr/>
        </p:nvSpPr>
        <p:spPr>
          <a:xfrm>
            <a:off x="373651" y="1158008"/>
            <a:ext cx="761461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训练数据集准备</a:t>
            </a:r>
            <a:endParaRPr lang="en-US" altLang="zh-CN" sz="2000" dirty="0">
              <a:solidFill>
                <a:srgbClr val="CC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101" y="1244062"/>
            <a:ext cx="1219467" cy="4369876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266" y="294283"/>
            <a:ext cx="2409734" cy="85786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565667" y="1810031"/>
            <a:ext cx="9554346" cy="1950807"/>
            <a:chOff x="565667" y="1810031"/>
            <a:chExt cx="9554346" cy="1950807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667" y="1810031"/>
              <a:ext cx="9554346" cy="1950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" name="矩形 19"/>
            <p:cNvSpPr/>
            <p:nvPr/>
          </p:nvSpPr>
          <p:spPr>
            <a:xfrm>
              <a:off x="2403985" y="2649706"/>
              <a:ext cx="1687106" cy="323165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4011762" y="2889210"/>
              <a:ext cx="2698753" cy="323165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032099" y="3229912"/>
              <a:ext cx="3238856" cy="323165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620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8365</TotalTime>
  <Words>1289</Words>
  <Application>Microsoft Office PowerPoint</Application>
  <PresentationFormat>宽屏</PresentationFormat>
  <Paragraphs>158</Paragraphs>
  <Slides>24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Microsoft YaHei Regular</vt:lpstr>
      <vt:lpstr>黑体</vt:lpstr>
      <vt:lpstr>黑体-简</vt:lpstr>
      <vt:lpstr>华文楷体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2018-11-24T09:23:12Z</dcterms:created>
  <dcterms:modified xsi:type="dcterms:W3CDTF">2019-07-14T11:18:40Z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2052-1.2.6.548</vt:lpwstr>
  </property>
</Properties>
</file>