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343" r:id="rId3"/>
    <p:sldId id="466" r:id="rId4"/>
    <p:sldId id="467" r:id="rId5"/>
    <p:sldId id="365" r:id="rId6"/>
    <p:sldId id="468" r:id="rId7"/>
    <p:sldId id="469" r:id="rId8"/>
    <p:sldId id="445" r:id="rId9"/>
    <p:sldId id="476" r:id="rId10"/>
    <p:sldId id="477" r:id="rId11"/>
    <p:sldId id="486" r:id="rId12"/>
    <p:sldId id="485" r:id="rId13"/>
    <p:sldId id="480" r:id="rId14"/>
    <p:sldId id="481" r:id="rId15"/>
    <p:sldId id="482" r:id="rId16"/>
    <p:sldId id="487" r:id="rId17"/>
    <p:sldId id="484" r:id="rId18"/>
    <p:sldId id="453" r:id="rId19"/>
    <p:sldId id="454" r:id="rId20"/>
    <p:sldId id="475" r:id="rId21"/>
    <p:sldId id="26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9FF"/>
    <a:srgbClr val="CC0099"/>
    <a:srgbClr val="F98234"/>
    <a:srgbClr val="FFF4D0"/>
    <a:srgbClr val="EAF4DF"/>
    <a:srgbClr val="0432FF"/>
    <a:srgbClr val="CFEBF1"/>
    <a:srgbClr val="F2FFE9"/>
    <a:srgbClr val="FFE9D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8" autoAdjust="0"/>
    <p:restoredTop sz="91808" autoAdjust="0"/>
  </p:normalViewPr>
  <p:slideViewPr>
    <p:cSldViewPr snapToGrid="0">
      <p:cViewPr>
        <p:scale>
          <a:sx n="73" d="100"/>
          <a:sy n="73" d="100"/>
        </p:scale>
        <p:origin x="-354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C451-E700-5D48-8882-DCC6276494CF}" type="datetimeFigureOut">
              <a:rPr kumimoji="1" lang="zh-CN" altLang="en-US" smtClean="0"/>
              <a:t>2019-8-4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05039-6962-D646-9A2B-17047581DB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6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65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5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5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5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5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514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9514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665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66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832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09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453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45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453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28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715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71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3261" y="5877247"/>
            <a:ext cx="2768600" cy="292461"/>
          </a:xfrm>
          <a:prstGeom prst="rect">
            <a:avLst/>
          </a:prstGeom>
        </p:spPr>
      </p:pic>
      <p:cxnSp>
        <p:nvCxnSpPr>
          <p:cNvPr id="8" name="直线连接符 8">
            <a:extLst>
              <a:ext uri="{FF2B5EF4-FFF2-40B4-BE49-F238E27FC236}">
                <a16:creationId xmlns:a16="http://schemas.microsoft.com/office/drawing/2014/main" xmlns="" id="{CBC6505F-F845-2D49-8CD2-0EDCD6760F67}"/>
              </a:ext>
            </a:extLst>
          </p:cNvPr>
          <p:cNvCxnSpPr/>
          <p:nvPr userDrawn="1"/>
        </p:nvCxnSpPr>
        <p:spPr>
          <a:xfrm>
            <a:off x="6157561" y="1318753"/>
            <a:ext cx="0" cy="990494"/>
          </a:xfrm>
          <a:prstGeom prst="line">
            <a:avLst/>
          </a:prstGeom>
          <a:ln>
            <a:solidFill>
              <a:srgbClr val="6082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 userDrawn="1"/>
        </p:nvSpPr>
        <p:spPr>
          <a:xfrm>
            <a:off x="4357692" y="4568847"/>
            <a:ext cx="3599738" cy="663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中国科学院大学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32" y="1267265"/>
            <a:ext cx="1157129" cy="11571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1" y="1318753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9515" y="1102047"/>
            <a:ext cx="2768600" cy="29246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85200" y="6035636"/>
            <a:ext cx="2768600" cy="29246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60FECDB-090B-9B4D-BB82-F00DB117C43F}"/>
              </a:ext>
            </a:extLst>
          </p:cNvPr>
          <p:cNvSpPr/>
          <p:nvPr userDrawn="1"/>
        </p:nvSpPr>
        <p:spPr>
          <a:xfrm>
            <a:off x="755544" y="374787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41C0850D-FB41-9448-921F-F374578333D2}"/>
              </a:ext>
            </a:extLst>
          </p:cNvPr>
          <p:cNvSpPr/>
          <p:nvPr userDrawn="1"/>
        </p:nvSpPr>
        <p:spPr>
          <a:xfrm>
            <a:off x="946690" y="563348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AC499913-55DD-9B45-8796-E86AC45DA457}"/>
              </a:ext>
            </a:extLst>
          </p:cNvPr>
          <p:cNvSpPr/>
          <p:nvPr userDrawn="1"/>
        </p:nvSpPr>
        <p:spPr>
          <a:xfrm>
            <a:off x="958962" y="561036"/>
            <a:ext cx="233118" cy="250285"/>
          </a:xfrm>
          <a:prstGeom prst="rect">
            <a:avLst/>
          </a:prstGeom>
          <a:solidFill>
            <a:srgbClr val="6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78C6FF"/>
                </a:solidFill>
              </a:ln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0" y="0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addlepaddle.org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jreddie.com/projects/pascal-voc-dataset-mirr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859737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-简" panose="02000000000000000000" charset="-122"/>
              </a:rPr>
              <a:t>目标检测</a:t>
            </a:r>
            <a:endParaRPr kumimoji="1"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黑体-简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396" y="1244062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zh-CN" altLang="en-US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数据读取器</a:t>
            </a:r>
            <a:endParaRPr lang="en-US" altLang="zh-CN" sz="200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19" y="2285999"/>
            <a:ext cx="7847948" cy="147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105798" y="3156237"/>
            <a:ext cx="1190718" cy="272763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7645" y="1604681"/>
            <a:ext cx="94052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一个卷积神经网络实现“端到端”的检测：输入为原始图像，输出为检测结果，无需借助外部工具或流程进行特征提取、候选框生成等。本实践中将使用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MobileNet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作为基础网络进行图像特征提取。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MobileNet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MobileNet</a:t>
            </a:r>
            <a:r>
              <a:rPr lang="zh-CN" altLang="zh-CN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Google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提出的一种小巧而高效的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CNN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模型。其核心是采用了可分解的深度可分离卷积（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depthwise separable convolution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），其不仅可以降低模型计算复杂度，而且可以大大降低模型大小。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200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08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1803" y="2401671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conv+bn+relu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3" y="2940685"/>
            <a:ext cx="4900923" cy="362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252726" y="2641845"/>
            <a:ext cx="5445753" cy="4111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input: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格式为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[N,C,H,W]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格式的输入图像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num_filters: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滤波器数。和输出图像通道相同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filter_size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滤波器大小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stride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：步长大小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：填充（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）大小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groups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 卷积二维层（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Conv2D Layer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）的组数。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：激活函数类型，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表示未使用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use_cudnn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：是否用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cudnn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核，仅当下载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cudnn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库才有效。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param_attr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的可学习参数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权重的参数属性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bias_attr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conv2d bias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的参数属性。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803" y="1397726"/>
            <a:ext cx="9807339" cy="92333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  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可分离卷积较普通卷积层增加了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层和非线性激活函数，也是为了引入更多的非线性。首先定义一个卷积层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+BN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+RELU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的基本操作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61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4570" y="3407900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depthwise_separable</a:t>
            </a:r>
            <a:r>
              <a:rPr lang="zh-CN" altLang="en-US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17" y="3991067"/>
            <a:ext cx="6996250" cy="274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64570" y="1348566"/>
            <a:ext cx="9807339" cy="212090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深度可分离卷积实际上是一种可分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解卷积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可以分解为两个更小的操作：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depthwise convolution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pointwise convolution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depthwise convolution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和标准卷积不同，对于标准卷积其卷积核是用在所有的输入通道上（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input channels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depthwise convolution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针对每个输入通道采用不同的卷积核，就是说一个卷积核对应一个输入通道；而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pointwise convolution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为普通的卷积，只不过其采用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1x1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的卷积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73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9073" y="138639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extra_block</a:t>
            </a:r>
            <a:r>
              <a:rPr lang="zh-CN" altLang="en-US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025650"/>
            <a:ext cx="6935396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74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9073" y="1386395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MobileNet</a:t>
            </a:r>
            <a:r>
              <a:rPr lang="zh-CN" altLang="en-US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网络定义，并生成候选框。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114550"/>
            <a:ext cx="44100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8" y="2276475"/>
            <a:ext cx="5516562" cy="207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00638" y="4486697"/>
            <a:ext cx="5014033" cy="1338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本实践使用的是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mobile-net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网络结构。若要修改网络，请参考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PaddlePaddle API: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http://www.paddlepaddle.org/</a:t>
            </a:r>
            <a:endParaRPr lang="en-US" altLang="zh-CN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0829" y="2394237"/>
            <a:ext cx="2005772" cy="272763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42072" y="1296957"/>
            <a:ext cx="9198827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构造训练用</a:t>
            </a:r>
            <a:r>
              <a:rPr lang="en-US" altLang="zh-CN" sz="200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rogram</a:t>
            </a:r>
            <a:endParaRPr lang="en-US" altLang="zh-CN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34526" y="1996957"/>
            <a:ext cx="8531543" cy="3077909"/>
            <a:chOff x="834526" y="2398532"/>
            <a:chExt cx="9391943" cy="338831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526" y="2398532"/>
              <a:ext cx="9391943" cy="3388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2082887" y="4829271"/>
              <a:ext cx="1927411" cy="27276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504586" y="5202182"/>
              <a:ext cx="1927411" cy="27276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66206" y="5242173"/>
            <a:ext cx="92354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PaddlePaddle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ssd_loss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接口，用于计算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ssd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算法中回归损失和分类损失的加权和。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sym typeface="Wingdings"/>
              </a:rPr>
              <a:t>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了自适应学习率的方法。对于训练这种比较大的网络结构，尽量使用阶段性调整学习率的方式。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463" y="1161281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开始训练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304" y="1304974"/>
            <a:ext cx="1219467" cy="436987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9" y="1700094"/>
            <a:ext cx="7922773" cy="4957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601990" y="1411093"/>
            <a:ext cx="2770509" cy="45243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个批次打印一次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损失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个批次，进行一次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模型参数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频率进行一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  <a:p>
            <a:pPr>
              <a:lnSpc>
                <a:spcPct val="150000"/>
              </a:lnSpc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验证过程中，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大于所设置的最小的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map,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或损失小于所设置的最小的损失，认为目标识别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次目标识别正确，则停止训练。</a:t>
            </a:r>
          </a:p>
        </p:txBody>
      </p:sp>
    </p:spTree>
    <p:extLst>
      <p:ext uri="{BB962C8B-B14F-4D97-AF65-F5344CB8AC3E}">
        <p14:creationId xmlns:p14="http://schemas.microsoft.com/office/powerpoint/2010/main" val="60761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463" y="1304974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观察训练过程中间结果如下：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304" y="1304974"/>
            <a:ext cx="1219467" cy="4369876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39" y="2117564"/>
            <a:ext cx="6529594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270" y="1327893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77" y="1327893"/>
            <a:ext cx="1219467" cy="43698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2561" y="5236104"/>
            <a:ext cx="9552227" cy="507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预测，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非极大值抑制来移除一些多余的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候选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结果保存到一副新的图片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1054" y="2073905"/>
            <a:ext cx="6135687" cy="2754798"/>
            <a:chOff x="911054" y="2073905"/>
            <a:chExt cx="6135687" cy="2754798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054" y="2073905"/>
              <a:ext cx="6135687" cy="2754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3200400" y="2473064"/>
              <a:ext cx="1645920" cy="23094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259035" y="4514355"/>
              <a:ext cx="1491690" cy="27276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5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2922" y="369078"/>
            <a:ext cx="538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614512" y="1394927"/>
            <a:ext cx="75869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目标检测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机器视觉领域的核心问题之一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给定一张图像或是一个视频帧，让计算机找出其中所有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目标的位置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，并给出每个目标的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具体类别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为训练目标检测算法，需要一个已经框出目标的图像训练集。通过训练，算法去学习如何在目标上放置矩形以及放置在何处。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最小化推断的</a:t>
            </a:r>
            <a:r>
              <a:rPr lang="zh-CN" altLang="en-US" sz="2000" dirty="0">
                <a:solidFill>
                  <a:srgbClr val="17B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边界框和真实标注边界框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之间的误差，以优化模型达到正确地检测目标的效果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实践平台：百度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实训平台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FF67F47-BBC8-7546-8C09-C83D1754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662" y="2212956"/>
            <a:ext cx="3341276" cy="2505958"/>
          </a:xfrm>
          <a:prstGeom prst="rect">
            <a:avLst/>
          </a:prstGeom>
        </p:spPr>
      </p:pic>
      <p:sp>
        <p:nvSpPr>
          <p:cNvPr id="10" name="文本框 10">
            <a:extLst>
              <a:ext uri="{FF2B5EF4-FFF2-40B4-BE49-F238E27FC236}">
                <a16:creationId xmlns="" xmlns:a16="http://schemas.microsoft.com/office/drawing/2014/main" id="{DD57FB3B-7D0E-9245-99F0-0F11D4857323}"/>
              </a:ext>
            </a:extLst>
          </p:cNvPr>
          <p:cNvSpPr txBox="1"/>
          <p:nvPr/>
        </p:nvSpPr>
        <p:spPr>
          <a:xfrm>
            <a:off x="9012512" y="4968970"/>
            <a:ext cx="2039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Cat </a:t>
            </a:r>
            <a:r>
              <a:rPr kumimoji="1" lang="en-US" altLang="zh-CN" sz="2800" dirty="0">
                <a:solidFill>
                  <a:srgbClr val="00B0F0"/>
                </a:solidFill>
              </a:rPr>
              <a:t>dog</a:t>
            </a:r>
            <a:r>
              <a:rPr kumimoji="1" lang="en-US" altLang="zh-CN" dirty="0"/>
              <a:t> </a:t>
            </a:r>
            <a:r>
              <a:rPr kumimoji="1" lang="en-US" altLang="zh-CN" sz="2800" dirty="0">
                <a:solidFill>
                  <a:srgbClr val="00ED00"/>
                </a:solidFill>
              </a:rPr>
              <a:t>duck</a:t>
            </a:r>
            <a:endParaRPr kumimoji="1" lang="zh-CN" altLang="en-US" sz="2800" dirty="0">
              <a:solidFill>
                <a:srgbClr val="00E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270" y="1327893"/>
            <a:ext cx="95763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绘制外接矩形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77" y="1327893"/>
            <a:ext cx="1219467" cy="4369876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91" y="2104228"/>
            <a:ext cx="9103147" cy="19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4991" y="4272840"/>
            <a:ext cx="3870566" cy="507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给图片画上外接矩形框</a:t>
            </a:r>
          </a:p>
        </p:txBody>
      </p:sp>
    </p:spTree>
    <p:extLst>
      <p:ext uri="{BB962C8B-B14F-4D97-AF65-F5344CB8AC3E}">
        <p14:creationId xmlns:p14="http://schemas.microsoft.com/office/powerpoint/2010/main" val="19892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87223" y="400051"/>
            <a:ext cx="65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pic>
        <p:nvPicPr>
          <p:cNvPr id="8" name="Picture 3" descr="C:\Users\Fire\AppData\Local\Microsoft\Windows\Temporary Internet Files\Content.IE5\GNBL4RG2\MC90035621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2342" y="2217375"/>
            <a:ext cx="2000264" cy="2517030"/>
          </a:xfrm>
          <a:prstGeom prst="rect">
            <a:avLst/>
          </a:prstGeom>
          <a:noFill/>
        </p:spPr>
      </p:pic>
      <p:sp>
        <p:nvSpPr>
          <p:cNvPr id="5" name="圆角矩形 4"/>
          <p:cNvSpPr/>
          <p:nvPr/>
        </p:nvSpPr>
        <p:spPr>
          <a:xfrm>
            <a:off x="5720373" y="2788185"/>
            <a:ext cx="4439920" cy="1375410"/>
          </a:xfrm>
          <a:prstGeom prst="roundRect">
            <a:avLst/>
          </a:prstGeom>
          <a:solidFill>
            <a:srgbClr val="F2FFF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有什么问题吗？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0332" y="400051"/>
            <a:ext cx="478975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模型选择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C626F709-DBE7-6B4C-A663-170462945DB7}"/>
              </a:ext>
            </a:extLst>
          </p:cNvPr>
          <p:cNvSpPr/>
          <p:nvPr/>
        </p:nvSpPr>
        <p:spPr>
          <a:xfrm>
            <a:off x="9056915" y="2244861"/>
            <a:ext cx="2699860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在不同尺度的特征图，直接提取预设数目</a:t>
            </a:r>
            <a:r>
              <a:rPr lang="en" altLang="zh-CN" sz="200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default box</a:t>
            </a:r>
            <a:r>
              <a:rPr lang="zh-CN" altLang="en-US" sz="2000" dirty="0">
                <a:solidFill>
                  <a:srgbClr val="191919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进行预测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kumimoji="1"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提高检测精度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（尤其在小目标有提升）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FBBFC14-075F-9A4B-A65E-483D359A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5" y="2596968"/>
            <a:ext cx="8991600" cy="2565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5107" y="1321465"/>
            <a:ext cx="758695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SSD </a:t>
            </a: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网络结构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：速度快，精度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5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C095F6D-994A-324E-A867-448C3D80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32" y="1591653"/>
            <a:ext cx="7285056" cy="770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9C1C126-56DE-C946-A7BB-729CD9874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691" y="3193821"/>
            <a:ext cx="6526242" cy="10173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836C7350-3BE7-C54A-A854-3BEC46E27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149" y="4800394"/>
            <a:ext cx="5725811" cy="11140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C99F563-9612-C64D-91F8-7C69D8C428B5}"/>
              </a:ext>
            </a:extLst>
          </p:cNvPr>
          <p:cNvSpPr/>
          <p:nvPr/>
        </p:nvSpPr>
        <p:spPr>
          <a:xfrm>
            <a:off x="6723978" y="1792150"/>
            <a:ext cx="1586174" cy="411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10F00298-7106-D04E-A0FA-9EF627BA4C8F}"/>
              </a:ext>
            </a:extLst>
          </p:cNvPr>
          <p:cNvSpPr/>
          <p:nvPr/>
        </p:nvSpPr>
        <p:spPr>
          <a:xfrm>
            <a:off x="8913365" y="1778929"/>
            <a:ext cx="1586174" cy="43072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1A33BBB8-EF29-EB4F-BB68-4F21B42F3ABE}"/>
              </a:ext>
            </a:extLst>
          </p:cNvPr>
          <p:cNvSpPr txBox="1"/>
          <p:nvPr/>
        </p:nvSpPr>
        <p:spPr>
          <a:xfrm>
            <a:off x="6916731" y="2276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分类损失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9A93675-C42F-F444-B677-B26B268A58E1}"/>
              </a:ext>
            </a:extLst>
          </p:cNvPr>
          <p:cNvSpPr txBox="1"/>
          <p:nvPr/>
        </p:nvSpPr>
        <p:spPr>
          <a:xfrm>
            <a:off x="9146042" y="22762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定位损失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BC3E95F-B6DF-6342-8017-5E3FE8D4E919}"/>
              </a:ext>
            </a:extLst>
          </p:cNvPr>
          <p:cNvSpPr/>
          <p:nvPr/>
        </p:nvSpPr>
        <p:spPr>
          <a:xfrm>
            <a:off x="5494402" y="1894827"/>
            <a:ext cx="254381" cy="336377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="" xmlns:a16="http://schemas.microsoft.com/office/drawing/2014/main" id="{C4E5662E-5EC1-5642-92F6-F1DFCE3E9206}"/>
              </a:ext>
            </a:extLst>
          </p:cNvPr>
          <p:cNvCxnSpPr/>
          <p:nvPr/>
        </p:nvCxnSpPr>
        <p:spPr>
          <a:xfrm flipV="1">
            <a:off x="5631906" y="1410541"/>
            <a:ext cx="0" cy="4037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4CE6C1B2-C36B-0746-9E52-5E66FE779180}"/>
              </a:ext>
            </a:extLst>
          </p:cNvPr>
          <p:cNvSpPr txBox="1"/>
          <p:nvPr/>
        </p:nvSpPr>
        <p:spPr>
          <a:xfrm>
            <a:off x="5006992" y="1158310"/>
            <a:ext cx="136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Ground</a:t>
            </a:r>
            <a:r>
              <a:rPr kumimoji="1" lang="zh-CN" altLang="en-US" sz="1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truth</a:t>
            </a:r>
            <a:endParaRPr kumimoji="1" lang="zh-CN" altLang="en-US" sz="1400" dirty="0">
              <a:solidFill>
                <a:srgbClr val="00B05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76F818E8-2D86-264A-8B1C-45B30E5F4F5E}"/>
              </a:ext>
            </a:extLst>
          </p:cNvPr>
          <p:cNvSpPr/>
          <p:nvPr/>
        </p:nvSpPr>
        <p:spPr>
          <a:xfrm>
            <a:off x="5214772" y="1813082"/>
            <a:ext cx="254381" cy="336377"/>
          </a:xfrm>
          <a:prstGeom prst="rect">
            <a:avLst/>
          </a:prstGeom>
          <a:noFill/>
          <a:ln w="15875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="" xmlns:a16="http://schemas.microsoft.com/office/drawing/2014/main" id="{F1C3C885-76FF-3C4B-A141-552F7CE16526}"/>
              </a:ext>
            </a:extLst>
          </p:cNvPr>
          <p:cNvCxnSpPr>
            <a:cxnSpLocks/>
          </p:cNvCxnSpPr>
          <p:nvPr/>
        </p:nvCxnSpPr>
        <p:spPr>
          <a:xfrm>
            <a:off x="5315416" y="2187076"/>
            <a:ext cx="0" cy="311478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20E8FAEF-AB01-4C42-8C8D-3028C276518A}"/>
              </a:ext>
            </a:extLst>
          </p:cNvPr>
          <p:cNvSpPr txBox="1"/>
          <p:nvPr/>
        </p:nvSpPr>
        <p:spPr>
          <a:xfrm>
            <a:off x="4749054" y="247766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CC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预测框的坐标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FCB895CE-A32D-9A44-9A66-B7B9BC8EE8AA}"/>
              </a:ext>
            </a:extLst>
          </p:cNvPr>
          <p:cNvSpPr/>
          <p:nvPr/>
        </p:nvSpPr>
        <p:spPr>
          <a:xfrm>
            <a:off x="5006992" y="1874469"/>
            <a:ext cx="185803" cy="294555"/>
          </a:xfrm>
          <a:prstGeom prst="rect">
            <a:avLst/>
          </a:prstGeom>
          <a:noFill/>
          <a:ln w="158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="" xmlns:a16="http://schemas.microsoft.com/office/drawing/2014/main" id="{8715B29C-94FD-BF4F-A792-F84402D2534C}"/>
              </a:ext>
            </a:extLst>
          </p:cNvPr>
          <p:cNvCxnSpPr/>
          <p:nvPr/>
        </p:nvCxnSpPr>
        <p:spPr>
          <a:xfrm flipV="1">
            <a:off x="5116267" y="1043206"/>
            <a:ext cx="0" cy="831263"/>
          </a:xfrm>
          <a:prstGeom prst="straightConnector1">
            <a:avLst/>
          </a:prstGeom>
          <a:ln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3092E197-4A08-8D44-8311-73F13097ED65}"/>
              </a:ext>
            </a:extLst>
          </p:cNvPr>
          <p:cNvSpPr txBox="1"/>
          <p:nvPr/>
        </p:nvSpPr>
        <p:spPr>
          <a:xfrm>
            <a:off x="4531055" y="764968"/>
            <a:ext cx="1367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0432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分类的置信度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20699636-D58B-3349-83B6-E96CE9F89FD4}"/>
              </a:ext>
            </a:extLst>
          </p:cNvPr>
          <p:cNvSpPr/>
          <p:nvPr/>
        </p:nvSpPr>
        <p:spPr>
          <a:xfrm>
            <a:off x="5781609" y="3447852"/>
            <a:ext cx="407187" cy="43775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="" xmlns:a16="http://schemas.microsoft.com/office/drawing/2014/main" id="{D507957F-8CDE-EC44-91AB-C5BBE1547AC8}"/>
              </a:ext>
            </a:extLst>
          </p:cNvPr>
          <p:cNvCxnSpPr/>
          <p:nvPr/>
        </p:nvCxnSpPr>
        <p:spPr>
          <a:xfrm>
            <a:off x="6010938" y="3885608"/>
            <a:ext cx="803500" cy="446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95C98E07-9FF4-E842-A854-2E2AE3E97E19}"/>
              </a:ext>
            </a:extLst>
          </p:cNvPr>
          <p:cNvSpPr txBox="1"/>
          <p:nvPr/>
        </p:nvSpPr>
        <p:spPr>
          <a:xfrm>
            <a:off x="6916731" y="4332496"/>
            <a:ext cx="4360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个预测框与第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个真实框关于类别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是否匹配：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="" xmlns:a16="http://schemas.microsoft.com/office/drawing/2014/main" id="{F6123097-9358-8E40-B884-7BB2F1B000A5}"/>
              </a:ext>
            </a:extLst>
          </p:cNvPr>
          <p:cNvSpPr/>
          <p:nvPr/>
        </p:nvSpPr>
        <p:spPr>
          <a:xfrm>
            <a:off x="4531055" y="5127195"/>
            <a:ext cx="1250554" cy="44355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="" xmlns:a16="http://schemas.microsoft.com/office/drawing/2014/main" id="{A444D2DE-87FE-2E47-B1BD-B538D470BEE6}"/>
              </a:ext>
            </a:extLst>
          </p:cNvPr>
          <p:cNvSpPr/>
          <p:nvPr/>
        </p:nvSpPr>
        <p:spPr>
          <a:xfrm>
            <a:off x="6619473" y="5105948"/>
            <a:ext cx="1141617" cy="443553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496BB4EE-3928-4347-967C-0E9816CF5713}"/>
              </a:ext>
            </a:extLst>
          </p:cNvPr>
          <p:cNvSpPr txBox="1"/>
          <p:nvPr/>
        </p:nvSpPr>
        <p:spPr>
          <a:xfrm>
            <a:off x="4271613" y="4396079"/>
            <a:ext cx="188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预测框</a:t>
            </a:r>
            <a:r>
              <a:rPr kumimoji="1" lang="en-US" altLang="zh-CN" sz="1200" dirty="0" err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与真实框</a:t>
            </a:r>
            <a:r>
              <a:rPr kumimoji="1" lang="en-US" altLang="zh-CN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关于类别</a:t>
            </a:r>
            <a:r>
              <a:rPr kumimoji="1" lang="en-US" altLang="zh-CN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的匹配，预测为</a:t>
            </a:r>
            <a:r>
              <a:rPr kumimoji="1" lang="en-US" altLang="zh-CN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类的概率越高，则损失越小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9225563A-82EC-5344-89D9-101A420E4D5C}"/>
              </a:ext>
            </a:extLst>
          </p:cNvPr>
          <p:cNvSpPr txBox="1"/>
          <p:nvPr/>
        </p:nvSpPr>
        <p:spPr>
          <a:xfrm>
            <a:off x="6247123" y="5751350"/>
            <a:ext cx="188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预测框其实没有物体，则预测为背景类概率越高，损失越小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CA4D2D86-6D0B-1A44-A8E6-CB89F960F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6515" y="4935389"/>
            <a:ext cx="1942979" cy="844009"/>
          </a:xfrm>
          <a:prstGeom prst="rect">
            <a:avLst/>
          </a:prstGeom>
        </p:spPr>
      </p:pic>
      <p:sp>
        <p:nvSpPr>
          <p:cNvPr id="34" name="椭圆 33">
            <a:extLst>
              <a:ext uri="{FF2B5EF4-FFF2-40B4-BE49-F238E27FC236}">
                <a16:creationId xmlns="" xmlns:a16="http://schemas.microsoft.com/office/drawing/2014/main" id="{849E8920-7B01-A248-8CDF-2945F9D8329D}"/>
              </a:ext>
            </a:extLst>
          </p:cNvPr>
          <p:cNvSpPr/>
          <p:nvPr/>
        </p:nvSpPr>
        <p:spPr>
          <a:xfrm>
            <a:off x="7129997" y="5195400"/>
            <a:ext cx="258022" cy="305212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="" xmlns:a16="http://schemas.microsoft.com/office/drawing/2014/main" id="{99454F6F-BACD-AB4D-8769-4E4501C2D6AC}"/>
              </a:ext>
            </a:extLst>
          </p:cNvPr>
          <p:cNvCxnSpPr>
            <a:stCxn id="34" idx="6"/>
            <a:endCxn id="33" idx="1"/>
          </p:cNvCxnSpPr>
          <p:nvPr/>
        </p:nvCxnSpPr>
        <p:spPr>
          <a:xfrm>
            <a:off x="7388019" y="5348006"/>
            <a:ext cx="1038496" cy="938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C6D6BFB7-8DCD-9849-B90C-2F483EBFED64}"/>
              </a:ext>
            </a:extLst>
          </p:cNvPr>
          <p:cNvSpPr txBox="1"/>
          <p:nvPr/>
        </p:nvSpPr>
        <p:spPr>
          <a:xfrm>
            <a:off x="8426515" y="5700300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概率通过</a:t>
            </a:r>
            <a:r>
              <a:rPr kumimoji="1" lang="en-US" altLang="zh-CN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5C15CCB0-327F-764B-8649-F997EF5CA6F7}"/>
              </a:ext>
            </a:extLst>
          </p:cNvPr>
          <p:cNvSpPr/>
          <p:nvPr/>
        </p:nvSpPr>
        <p:spPr>
          <a:xfrm>
            <a:off x="8426515" y="4983894"/>
            <a:ext cx="2016483" cy="1024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490332" y="400051"/>
            <a:ext cx="478975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4744" y="1292952"/>
            <a:ext cx="758695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C0099"/>
              </a:buClr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损失函数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24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sp>
        <p:nvSpPr>
          <p:cNvPr id="8" name="矩形 7"/>
          <p:cNvSpPr/>
          <p:nvPr/>
        </p:nvSpPr>
        <p:spPr>
          <a:xfrm>
            <a:off x="585454" y="1307676"/>
            <a:ext cx="104934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</a:t>
            </a:r>
            <a:r>
              <a:rPr kumimoji="1" lang="en-US" altLang="zh-CN" sz="2000" dirty="0" smtClean="0">
                <a:solidFill>
                  <a:srgbClr val="CC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PASCAL VOC</a:t>
            </a:r>
            <a:r>
              <a:rPr kumimoji="1" lang="zh-CN" altLang="en-US" sz="2000" dirty="0" smtClean="0">
                <a:solidFill>
                  <a:srgbClr val="CC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图片集包括</a:t>
            </a:r>
            <a:r>
              <a:rPr kumimoji="1" lang="en-US" altLang="zh-CN" sz="2000" dirty="0" smtClean="0">
                <a:solidFill>
                  <a:srgbClr val="CC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sz="2000" dirty="0" smtClean="0">
                <a:solidFill>
                  <a:srgbClr val="CC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个目录：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</a:t>
            </a: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人类； </a:t>
            </a:r>
            <a:endParaRPr kumimoji="1"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</a:t>
            </a: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动物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鸟、猫、牛、狗、马、羊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</a:t>
            </a: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交通工具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飞机、自行车、船、公共汽车、小轿车、摩托车、火车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</a:t>
            </a: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室内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瓶子、椅子、餐桌、盆栽植物、沙发、电视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</a:t>
            </a:r>
            <a:r>
              <a:rPr kumimoji="1" lang="zh-CN" altLang="en-US" sz="2000" dirty="0">
                <a:solidFill>
                  <a:srgbClr val="CC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数据</a:t>
            </a:r>
            <a:r>
              <a:rPr kumimoji="1" lang="zh-CN" altLang="en-US" sz="2000" dirty="0" smtClean="0">
                <a:solidFill>
                  <a:srgbClr val="CC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集镜像</a:t>
            </a:r>
            <a:r>
              <a:rPr kumimoji="1" lang="zh-CN" altLang="en-US" sz="2000" dirty="0" smtClean="0">
                <a:solidFill>
                  <a:srgbClr val="CC00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</a:t>
            </a:r>
            <a:r>
              <a:rPr kumimoji="1"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Wingdings"/>
              </a:rPr>
              <a:t>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://pjreddie.com/projects/pascal-voc-dataset-mirror/</a:t>
            </a:r>
            <a:endParaRPr kumimoji="1"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2">
              <a:lnSpc>
                <a:spcPct val="150000"/>
              </a:lnSpc>
            </a:pPr>
            <a:endParaRPr lang="en-US" altLang="zh-CN" sz="2000" dirty="0" smtClean="0"/>
          </a:p>
          <a:p>
            <a:pPr marL="0" lvl="1">
              <a:lnSpc>
                <a:spcPct val="150000"/>
              </a:lnSpc>
            </a:pPr>
            <a:endParaRPr lang="en-US" altLang="zh-CN" dirty="0"/>
          </a:p>
          <a:p>
            <a:pPr marL="285750" lvl="1" indent="-285750">
              <a:lnSpc>
                <a:spcPct val="150000"/>
              </a:lnSpc>
              <a:buFont typeface="Wingdings"/>
              <a:buChar char="l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5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25" y="2386797"/>
            <a:ext cx="3151549" cy="339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3242" y="1371134"/>
            <a:ext cx="10879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   将获取的数据集进行解压缩后，得到文件夹</a:t>
            </a:r>
            <a:r>
              <a:rPr lang="en-US" altLang="zh-CN" sz="2000" dirty="0" err="1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VOCdevkit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，里面有两个文件夹，分别为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VOC2007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</a:rPr>
              <a:t>VOC2012</a:t>
            </a:r>
            <a:endParaRPr lang="zh-CN" altLang="en-US" sz="2000" dirty="0">
              <a:solidFill>
                <a:srgbClr val="CC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85852" y="2386797"/>
            <a:ext cx="749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存放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xml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文件，每个文件对应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JPEGImage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里面的一张图片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5852" y="2798277"/>
            <a:ext cx="749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存放记录各个人物正负样本的 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txt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文件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1092" y="4642317"/>
            <a:ext cx="749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存放图片，每张图片都有对应的编号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5852" y="4977597"/>
            <a:ext cx="749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存放分割图片，按类分，相同的类用同一个颜色表示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5852" y="5343357"/>
            <a:ext cx="7490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存放分割图片，按物体分，不同的物体用不同的颜色表示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168243" y="2586852"/>
            <a:ext cx="1386348" cy="0"/>
          </a:xfrm>
          <a:prstGeom prst="straightConnector1">
            <a:avLst/>
          </a:prstGeom>
          <a:ln w="28575"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168243" y="2998332"/>
            <a:ext cx="1386348" cy="0"/>
          </a:xfrm>
          <a:prstGeom prst="straightConnector1">
            <a:avLst/>
          </a:prstGeom>
          <a:ln w="28575"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73163" y="4774476"/>
            <a:ext cx="1386348" cy="0"/>
          </a:xfrm>
          <a:prstGeom prst="straightConnector1">
            <a:avLst/>
          </a:prstGeom>
          <a:ln w="28575"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850110" y="5177652"/>
            <a:ext cx="709401" cy="0"/>
          </a:xfrm>
          <a:prstGeom prst="straightConnector1">
            <a:avLst/>
          </a:prstGeom>
          <a:ln w="28575"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76451" y="5543412"/>
            <a:ext cx="578140" cy="0"/>
          </a:xfrm>
          <a:prstGeom prst="straightConnector1">
            <a:avLst/>
          </a:prstGeom>
          <a:ln w="28575">
            <a:solidFill>
              <a:srgbClr val="CC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8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11" y="1247917"/>
            <a:ext cx="4088529" cy="5610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1389061" y="1533980"/>
            <a:ext cx="8256384" cy="287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691402" y="1533980"/>
            <a:ext cx="4219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对应的图片文件名</a:t>
            </a:r>
          </a:p>
        </p:txBody>
      </p:sp>
      <p:sp>
        <p:nvSpPr>
          <p:cNvPr id="22" name="矩形 21"/>
          <p:cNvSpPr/>
          <p:nvPr/>
        </p:nvSpPr>
        <p:spPr>
          <a:xfrm>
            <a:off x="1389060" y="3674158"/>
            <a:ext cx="8256385" cy="583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765142" y="3655255"/>
            <a:ext cx="3349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图片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的宽度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、图片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的高度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、图片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的深度</a:t>
            </a:r>
          </a:p>
        </p:txBody>
      </p:sp>
      <p:sp>
        <p:nvSpPr>
          <p:cNvPr id="24" name="矩形 23"/>
          <p:cNvSpPr/>
          <p:nvPr/>
        </p:nvSpPr>
        <p:spPr>
          <a:xfrm>
            <a:off x="1393981" y="4696533"/>
            <a:ext cx="8251464" cy="281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765142" y="4652289"/>
            <a:ext cx="334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对应的类别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8901" y="5217634"/>
            <a:ext cx="8246544" cy="317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55314" y="5196741"/>
            <a:ext cx="3349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是否难以识别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389059" y="5640611"/>
            <a:ext cx="8256386" cy="725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30738" y="5635497"/>
            <a:ext cx="3590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左下角的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坐标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左下角的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坐标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右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上角的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坐标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右上角的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坐标</a:t>
            </a:r>
            <a:endParaRPr lang="zh-CN" altLang="en-US" sz="16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49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680729" y="1377028"/>
            <a:ext cx="3629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  <a:endParaRPr lang="en-US" altLang="zh-CN" sz="24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定义网络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94371E4D-E8FB-4EDB-BF87-483CAF059351}"/>
              </a:ext>
            </a:extLst>
          </p:cNvPr>
          <p:cNvSpPr/>
          <p:nvPr/>
        </p:nvSpPr>
        <p:spPr>
          <a:xfrm>
            <a:off x="3902450" y="1861423"/>
            <a:ext cx="5741620" cy="324644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360045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好模型结构之后，我们要通过以下几个步骤进行模型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训练。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正向传播计算网络输出和损失函数。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 根据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损失函数进行反向误差传播，将网络误差从输出层依次向前传递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并更新网络中的参数。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1~2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步骤，直至网络训练误差达到规定的程度或训练轮次达到设定值。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圆角矩形 7">
            <a:extLst>
              <a:ext uri="{FF2B5EF4-FFF2-40B4-BE49-F238E27FC236}">
                <a16:creationId xmlns:a16="http://schemas.microsoft.com/office/drawing/2014/main" xmlns="" id="{07060B65-67A1-4B2C-8CB4-462A6CF5DD3B}"/>
              </a:ext>
            </a:extLst>
          </p:cNvPr>
          <p:cNvSpPr/>
          <p:nvPr/>
        </p:nvSpPr>
        <p:spPr>
          <a:xfrm>
            <a:off x="5313871" y="1644217"/>
            <a:ext cx="2608407" cy="318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训练网络</a:t>
            </a:r>
            <a:endParaRPr lang="zh-CN" altLang="en-US" sz="2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495694" y="3910818"/>
            <a:ext cx="1406756" cy="253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99" y="1214382"/>
            <a:ext cx="1219467" cy="43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8396" y="124406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自定义数据集处理器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5" y="1843286"/>
            <a:ext cx="7191635" cy="457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107101" y="2454697"/>
            <a:ext cx="3218000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获取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标注框的信息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对训练数据进行预处理</a:t>
            </a:r>
            <a:endParaRPr lang="en-US" altLang="zh-CN" sz="2000" smtClean="0">
              <a:latin typeface="微软雅黑" panose="020B0503020204020204" pitchFamily="34" charset="-122"/>
              <a:ea typeface="微软雅黑" panose="020B0503020204020204" pitchFamily="34" charset="-122"/>
              <a:sym typeface="Wingding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48597" y="6215122"/>
            <a:ext cx="2665273" cy="272763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9380</TotalTime>
  <Words>1168</Words>
  <Application>Microsoft Office PowerPoint</Application>
  <PresentationFormat>自定义</PresentationFormat>
  <Paragraphs>136</Paragraphs>
  <Slides>21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wenruijie</dc:creator>
  <cp:lastModifiedBy>user</cp:lastModifiedBy>
  <cp:revision>99</cp:revision>
  <dcterms:created xsi:type="dcterms:W3CDTF">2018-11-24T09:23:12Z</dcterms:created>
  <dcterms:modified xsi:type="dcterms:W3CDTF">2019-08-04T02:26:43Z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