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343" r:id="rId3"/>
    <p:sldId id="458" r:id="rId4"/>
    <p:sldId id="474" r:id="rId5"/>
    <p:sldId id="475" r:id="rId6"/>
    <p:sldId id="505" r:id="rId7"/>
    <p:sldId id="506" r:id="rId8"/>
    <p:sldId id="489" r:id="rId9"/>
    <p:sldId id="492" r:id="rId10"/>
    <p:sldId id="507" r:id="rId11"/>
    <p:sldId id="508" r:id="rId12"/>
    <p:sldId id="509" r:id="rId13"/>
    <p:sldId id="510" r:id="rId14"/>
    <p:sldId id="512" r:id="rId15"/>
    <p:sldId id="513" r:id="rId16"/>
    <p:sldId id="514" r:id="rId17"/>
    <p:sldId id="515" r:id="rId18"/>
    <p:sldId id="50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B9FF"/>
    <a:srgbClr val="CC0099"/>
    <a:srgbClr val="FF3300"/>
    <a:srgbClr val="F98234"/>
    <a:srgbClr val="FFF4D0"/>
    <a:srgbClr val="EAF4DF"/>
    <a:srgbClr val="0432FF"/>
    <a:srgbClr val="CFEBF1"/>
    <a:srgbClr val="F2FFE9"/>
    <a:srgbClr val="FF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98" autoAdjust="0"/>
    <p:restoredTop sz="91808" autoAdjust="0"/>
  </p:normalViewPr>
  <p:slideViewPr>
    <p:cSldViewPr snapToGrid="0">
      <p:cViewPr varScale="1">
        <p:scale>
          <a:sx n="68" d="100"/>
          <a:sy n="68" d="100"/>
        </p:scale>
        <p:origin x="54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6C451-E700-5D48-8882-DCC6276494CF}" type="datetimeFigureOut">
              <a:rPr kumimoji="1" lang="zh-CN" altLang="en-US" smtClean="0"/>
              <a:t>2019/7/14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05039-6962-D646-9A2B-17047581DB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61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651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84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0027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0336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1324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653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3665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3665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984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8514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3434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8359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0336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0336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9624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9624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74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73261" y="5877247"/>
            <a:ext cx="2768600" cy="292461"/>
          </a:xfrm>
          <a:prstGeom prst="rect">
            <a:avLst/>
          </a:prstGeom>
        </p:spPr>
      </p:pic>
      <p:cxnSp>
        <p:nvCxnSpPr>
          <p:cNvPr id="13" name="直线连接符 8">
            <a:extLst>
              <a:ext uri="{FF2B5EF4-FFF2-40B4-BE49-F238E27FC236}">
                <a16:creationId xmlns="" xmlns:a16="http://schemas.microsoft.com/office/drawing/2014/main" id="{CBC6505F-F845-2D49-8CD2-0EDCD6760F67}"/>
              </a:ext>
            </a:extLst>
          </p:cNvPr>
          <p:cNvCxnSpPr/>
          <p:nvPr userDrawn="1"/>
        </p:nvCxnSpPr>
        <p:spPr>
          <a:xfrm>
            <a:off x="6157561" y="1318753"/>
            <a:ext cx="0" cy="990494"/>
          </a:xfrm>
          <a:prstGeom prst="line">
            <a:avLst/>
          </a:prstGeom>
          <a:ln>
            <a:solidFill>
              <a:srgbClr val="6082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 userDrawn="1"/>
        </p:nvSpPr>
        <p:spPr>
          <a:xfrm>
            <a:off x="4357692" y="4568847"/>
            <a:ext cx="3599738" cy="66307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中国科学院大学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732" y="1267265"/>
            <a:ext cx="1157129" cy="115712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151" y="1318753"/>
            <a:ext cx="2146410" cy="10541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9515" y="1102047"/>
            <a:ext cx="2768600" cy="2924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585200" y="6035636"/>
            <a:ext cx="2768600" cy="29246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260FECDB-090B-9B4D-BB82-F00DB117C43F}"/>
              </a:ext>
            </a:extLst>
          </p:cNvPr>
          <p:cNvSpPr/>
          <p:nvPr userDrawn="1"/>
        </p:nvSpPr>
        <p:spPr>
          <a:xfrm>
            <a:off x="755544" y="374787"/>
            <a:ext cx="436536" cy="436535"/>
          </a:xfrm>
          <a:prstGeom prst="rect">
            <a:avLst/>
          </a:prstGeom>
          <a:noFill/>
          <a:ln>
            <a:solidFill>
              <a:srgbClr val="608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41C0850D-FB41-9448-921F-F374578333D2}"/>
              </a:ext>
            </a:extLst>
          </p:cNvPr>
          <p:cNvSpPr/>
          <p:nvPr userDrawn="1"/>
        </p:nvSpPr>
        <p:spPr>
          <a:xfrm>
            <a:off x="946690" y="563348"/>
            <a:ext cx="436536" cy="436535"/>
          </a:xfrm>
          <a:prstGeom prst="rect">
            <a:avLst/>
          </a:prstGeom>
          <a:noFill/>
          <a:ln>
            <a:solidFill>
              <a:srgbClr val="608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AC499913-55DD-9B45-8796-E86AC45DA457}"/>
              </a:ext>
            </a:extLst>
          </p:cNvPr>
          <p:cNvSpPr/>
          <p:nvPr userDrawn="1"/>
        </p:nvSpPr>
        <p:spPr>
          <a:xfrm>
            <a:off x="958962" y="561036"/>
            <a:ext cx="233118" cy="250285"/>
          </a:xfrm>
          <a:prstGeom prst="rect">
            <a:avLst/>
          </a:prstGeom>
          <a:solidFill>
            <a:srgbClr val="608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rgbClr val="78C6FF"/>
                </a:solidFill>
              </a:ln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0" y="0"/>
            <a:ext cx="2146410" cy="10541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291600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-简" panose="02000000000000000000" charset="-122"/>
              </a:rPr>
              <a:t>机器翻译</a:t>
            </a:r>
            <a:endParaRPr kumimoji="1" lang="zh-CN" altLang="en-US" sz="4800" b="1" dirty="0">
              <a:latin typeface="黑体" panose="02010609060101010101" pitchFamily="49" charset="-122"/>
              <a:ea typeface="黑体" panose="02010609060101010101" pitchFamily="49" charset="-122"/>
              <a:cs typeface="黑体-简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1169" y="3356164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定义数据层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1169" y="1361700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获取编码</a:t>
            </a:r>
            <a:r>
              <a:rPr lang="en-US" altLang="zh-CN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解码结果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53" y="1994056"/>
            <a:ext cx="7071158" cy="1070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700416" y="4044896"/>
            <a:ext cx="9247105" cy="600842"/>
            <a:chOff x="700416" y="3897416"/>
            <a:chExt cx="9247105" cy="600842"/>
          </a:xfrm>
        </p:grpSpPr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416" y="3897416"/>
              <a:ext cx="9247105" cy="600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矩形 14"/>
            <p:cNvSpPr/>
            <p:nvPr/>
          </p:nvSpPr>
          <p:spPr>
            <a:xfrm>
              <a:off x="1621450" y="3897416"/>
              <a:ext cx="2139390" cy="265108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10622605" y="1786461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79309" y="1864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准备数据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10625813" y="2721977"/>
            <a:ext cx="1021404" cy="5435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579309" y="2800117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配置网络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10625813" y="3609736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579309" y="3687876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训练网络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10625813" y="4504318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79310" y="4582458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模型预测</a:t>
            </a:r>
            <a:endParaRPr lang="zh-CN" altLang="en-US" b="1" dirty="0"/>
          </a:p>
        </p:txBody>
      </p:sp>
      <p:cxnSp>
        <p:nvCxnSpPr>
          <p:cNvPr id="22" name="直接箭头连接符 21"/>
          <p:cNvCxnSpPr>
            <a:stCxn id="12" idx="2"/>
            <a:endCxn id="14" idx="0"/>
          </p:cNvCxnSpPr>
          <p:nvPr/>
        </p:nvCxnSpPr>
        <p:spPr>
          <a:xfrm>
            <a:off x="11133307" y="2329993"/>
            <a:ext cx="3208" cy="39198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2"/>
            <a:endCxn id="17" idx="0"/>
          </p:cNvCxnSpPr>
          <p:nvPr/>
        </p:nvCxnSpPr>
        <p:spPr>
          <a:xfrm>
            <a:off x="11136515" y="3265509"/>
            <a:ext cx="0" cy="34422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2"/>
            <a:endCxn id="19" idx="0"/>
          </p:cNvCxnSpPr>
          <p:nvPr/>
        </p:nvCxnSpPr>
        <p:spPr>
          <a:xfrm>
            <a:off x="11136515" y="4153268"/>
            <a:ext cx="0" cy="3510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55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9574" y="1569027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定义损失函数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669574" y="3478959"/>
            <a:ext cx="9025969" cy="874407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交叉熵损失函数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在分类任务上比较常用。定义了一个损失函数之后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还要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它求平均值，因为定义的是一个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Batch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的损失值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69574" y="2296908"/>
            <a:ext cx="9043856" cy="977234"/>
            <a:chOff x="669574" y="2296908"/>
            <a:chExt cx="9043856" cy="977234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574" y="2296908"/>
              <a:ext cx="9043856" cy="977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矩形 14"/>
            <p:cNvSpPr/>
            <p:nvPr/>
          </p:nvSpPr>
          <p:spPr>
            <a:xfrm>
              <a:off x="1719197" y="2623942"/>
              <a:ext cx="3870442" cy="32316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678581" y="4477286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定义优化函数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89666" y="5110782"/>
            <a:ext cx="7044966" cy="1364876"/>
            <a:chOff x="889666" y="5110782"/>
            <a:chExt cx="7044966" cy="1364876"/>
          </a:xfrm>
        </p:grpSpPr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666" y="5110782"/>
              <a:ext cx="7044966" cy="136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矩形 17"/>
            <p:cNvSpPr/>
            <p:nvPr/>
          </p:nvSpPr>
          <p:spPr>
            <a:xfrm>
              <a:off x="2107570" y="5110782"/>
              <a:ext cx="2833139" cy="32316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10622605" y="1786461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79309" y="1864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准备数据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10625813" y="2721977"/>
            <a:ext cx="1021404" cy="5435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579309" y="2800117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配置网络</a:t>
            </a:r>
            <a:endParaRPr lang="zh-CN" altLang="en-US" b="1" dirty="0"/>
          </a:p>
        </p:txBody>
      </p:sp>
      <p:sp>
        <p:nvSpPr>
          <p:cNvPr id="21" name="矩形 20"/>
          <p:cNvSpPr/>
          <p:nvPr/>
        </p:nvSpPr>
        <p:spPr>
          <a:xfrm>
            <a:off x="10625813" y="3609736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579309" y="3687876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训练网络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10625813" y="4504318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579310" y="4582458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模型预测</a:t>
            </a:r>
            <a:endParaRPr lang="zh-CN" altLang="en-US" b="1" dirty="0"/>
          </a:p>
        </p:txBody>
      </p:sp>
      <p:cxnSp>
        <p:nvCxnSpPr>
          <p:cNvPr id="25" name="直接箭头连接符 24"/>
          <p:cNvCxnSpPr>
            <a:stCxn id="14" idx="2"/>
            <a:endCxn id="19" idx="0"/>
          </p:cNvCxnSpPr>
          <p:nvPr/>
        </p:nvCxnSpPr>
        <p:spPr>
          <a:xfrm>
            <a:off x="11133307" y="2329993"/>
            <a:ext cx="3208" cy="39198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9" idx="2"/>
            <a:endCxn id="21" idx="0"/>
          </p:cNvCxnSpPr>
          <p:nvPr/>
        </p:nvCxnSpPr>
        <p:spPr>
          <a:xfrm>
            <a:off x="11136515" y="3265509"/>
            <a:ext cx="0" cy="34422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2"/>
            <a:endCxn id="23" idx="0"/>
          </p:cNvCxnSpPr>
          <p:nvPr/>
        </p:nvCxnSpPr>
        <p:spPr>
          <a:xfrm>
            <a:off x="11136515" y="4153268"/>
            <a:ext cx="0" cy="3510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274" y="1546006"/>
            <a:ext cx="916472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模型配置完毕后，得到两个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fluid.Program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</a:t>
            </a:r>
            <a:r>
              <a:rPr lang="en-US" altLang="zh-CN" sz="2000" b="1" dirty="0" err="1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fluid.default_startup_program</a:t>
            </a:r>
            <a:r>
              <a:rPr lang="en-US" altLang="zh-CN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endParaRPr lang="en-US" altLang="zh-CN" sz="2000" b="1" dirty="0" smtClean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参数初始化操作会被写入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fluid.default_startup_program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 </a:t>
            </a:r>
            <a:r>
              <a:rPr lang="en-US" altLang="zh-CN" sz="2000" b="1" dirty="0" err="1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fluid.default_main_program</a:t>
            </a:r>
            <a:r>
              <a:rPr lang="en-US" altLang="zh-CN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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获取默认或全局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 program(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主程序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 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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主程序用于训练和测试模型。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fluid.layers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中的所有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函数可以向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default_main_program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中添加算子和变量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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许多编程接口的缺省值。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22605" y="1786461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79309" y="1864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准备数据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10625813" y="2721977"/>
            <a:ext cx="1021404" cy="5435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579309" y="2800117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配置网络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10625813" y="3609736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579309" y="3687876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训练网络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10625813" y="4504318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579310" y="4582458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模型预测</a:t>
            </a:r>
            <a:endParaRPr lang="zh-CN" altLang="en-US" b="1" dirty="0"/>
          </a:p>
        </p:txBody>
      </p:sp>
      <p:cxnSp>
        <p:nvCxnSpPr>
          <p:cNvPr id="16" name="直接箭头连接符 15"/>
          <p:cNvCxnSpPr>
            <a:stCxn id="5" idx="2"/>
            <a:endCxn id="8" idx="0"/>
          </p:cNvCxnSpPr>
          <p:nvPr/>
        </p:nvCxnSpPr>
        <p:spPr>
          <a:xfrm>
            <a:off x="11133307" y="2329993"/>
            <a:ext cx="3208" cy="39198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2"/>
            <a:endCxn id="10" idx="0"/>
          </p:cNvCxnSpPr>
          <p:nvPr/>
        </p:nvCxnSpPr>
        <p:spPr>
          <a:xfrm>
            <a:off x="11136515" y="3265509"/>
            <a:ext cx="0" cy="34422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2"/>
            <a:endCxn id="13" idx="0"/>
          </p:cNvCxnSpPr>
          <p:nvPr/>
        </p:nvCxnSpPr>
        <p:spPr>
          <a:xfrm>
            <a:off x="11136515" y="4153268"/>
            <a:ext cx="0" cy="3510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1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8882" y="1415676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创建训练用</a:t>
            </a:r>
            <a:r>
              <a:rPr lang="en-US" altLang="zh-CN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10493" y="2058645"/>
            <a:ext cx="6386657" cy="1038225"/>
            <a:chOff x="1110493" y="2289174"/>
            <a:chExt cx="6386657" cy="103822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493" y="2289174"/>
              <a:ext cx="6386657" cy="1038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3314257" y="2935288"/>
              <a:ext cx="3696143" cy="32316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841135" y="4995426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定义数据映射器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3"/>
          <p:cNvSpPr txBox="1"/>
          <p:nvPr/>
        </p:nvSpPr>
        <p:spPr>
          <a:xfrm>
            <a:off x="571501" y="3429000"/>
            <a:ext cx="9677399" cy="1477328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000" dirty="0" smtClean="0">
                <a:sym typeface="Wingdings"/>
              </a:rPr>
              <a:t> 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指定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程序运行的设备，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fluid.CPUPlace</a:t>
            </a:r>
            <a:r>
              <a:rPr lang="en-US" altLang="zh-CN" sz="2000" dirty="0">
                <a:sym typeface="Wingdings" panose="05000000000000000000"/>
              </a:rPr>
              <a:t>()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和 </a:t>
            </a:r>
            <a:r>
              <a:rPr lang="en-US" altLang="zh-CN" sz="2000" dirty="0" err="1">
                <a:sym typeface="Wingdings" panose="05000000000000000000"/>
              </a:rPr>
              <a:t>fluid.CUDAPlace</a:t>
            </a:r>
            <a:r>
              <a:rPr lang="en-US" altLang="zh-CN" sz="2000" dirty="0">
                <a:sym typeface="Wingdings" panose="05000000000000000000"/>
              </a:rPr>
              <a:t>(0)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分别表示为</a:t>
            </a:r>
            <a:r>
              <a:rPr lang="en-US" altLang="zh-CN" sz="2000" dirty="0">
                <a:sym typeface="Wingdings" panose="05000000000000000000"/>
              </a:rPr>
              <a:t>CPU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和</a:t>
            </a:r>
            <a:r>
              <a:rPr lang="en-US" altLang="zh-CN" sz="2000" dirty="0">
                <a:sym typeface="Wingdings" panose="05000000000000000000"/>
              </a:rPr>
              <a:t>GPU</a:t>
            </a:r>
          </a:p>
          <a:p>
            <a:pPr marL="0" lvl="1">
              <a:lnSpc>
                <a:spcPct val="150000"/>
              </a:lnSpc>
            </a:pPr>
            <a:r>
              <a:rPr lang="zh-CN" altLang="en-US" sz="2000" dirty="0" smtClean="0">
                <a:sym typeface="Wingdings"/>
              </a:rPr>
              <a:t>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创建一个</a:t>
            </a:r>
            <a:r>
              <a:rPr lang="en-US" altLang="zh-CN" sz="2000" dirty="0">
                <a:sym typeface="Wingdings"/>
              </a:rPr>
              <a:t>Executor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实例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sym typeface="Wingdings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000" dirty="0" smtClean="0">
                <a:sym typeface="Wingdings"/>
              </a:rPr>
              <a:t>  </a:t>
            </a:r>
            <a:r>
              <a:rPr lang="en-US" altLang="zh-CN" sz="2000" dirty="0">
                <a:sym typeface="Wingdings"/>
              </a:rPr>
              <a:t>Executor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接收传入的</a:t>
            </a:r>
            <a:r>
              <a:rPr lang="en-US" altLang="zh-CN" sz="2000" dirty="0">
                <a:sym typeface="Wingdings"/>
              </a:rPr>
              <a:t>Program</a:t>
            </a:r>
            <a:r>
              <a:rPr lang="zh-CN" altLang="en-US" sz="2000" dirty="0">
                <a:sym typeface="Wingdings"/>
              </a:rPr>
              <a:t>，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并通过</a:t>
            </a:r>
            <a:r>
              <a:rPr lang="en-US" altLang="zh-CN" sz="2000" dirty="0">
                <a:sym typeface="Wingdings"/>
              </a:rPr>
              <a:t>run()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方法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运行</a:t>
            </a:r>
            <a:r>
              <a:rPr lang="en-US" altLang="zh-CN" sz="2000" dirty="0">
                <a:sym typeface="Wingdings"/>
              </a:rPr>
              <a:t>P</a:t>
            </a:r>
            <a:r>
              <a:rPr lang="en-US" altLang="zh-CN" sz="2000" dirty="0" smtClean="0">
                <a:sym typeface="Wingdings"/>
              </a:rPr>
              <a:t>rogram</a:t>
            </a:r>
            <a:endParaRPr lang="en-US" altLang="zh-CN" sz="2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858881" y="5554041"/>
            <a:ext cx="9705919" cy="964745"/>
            <a:chOff x="858881" y="5554041"/>
            <a:chExt cx="9705919" cy="964745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881" y="5554041"/>
              <a:ext cx="9705919" cy="964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矩形 11"/>
            <p:cNvSpPr/>
            <p:nvPr/>
          </p:nvSpPr>
          <p:spPr>
            <a:xfrm>
              <a:off x="2000949" y="5554041"/>
              <a:ext cx="1848071" cy="32316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10622605" y="1786461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79309" y="1864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准备数据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10625813" y="2721977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579309" y="2800117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配置网络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10625813" y="3609736"/>
            <a:ext cx="1021404" cy="5435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579309" y="3687876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训练网络</a:t>
            </a:r>
            <a:endParaRPr lang="zh-CN" altLang="en-US" b="1" dirty="0"/>
          </a:p>
        </p:txBody>
      </p:sp>
      <p:sp>
        <p:nvSpPr>
          <p:cNvPr id="21" name="矩形 20"/>
          <p:cNvSpPr/>
          <p:nvPr/>
        </p:nvSpPr>
        <p:spPr>
          <a:xfrm>
            <a:off x="10625813" y="4504318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579310" y="4582458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模型预测</a:t>
            </a:r>
            <a:endParaRPr lang="zh-CN" altLang="en-US" b="1" dirty="0"/>
          </a:p>
        </p:txBody>
      </p:sp>
      <p:cxnSp>
        <p:nvCxnSpPr>
          <p:cNvPr id="23" name="直接箭头连接符 22"/>
          <p:cNvCxnSpPr>
            <a:stCxn id="14" idx="2"/>
            <a:endCxn id="17" idx="0"/>
          </p:cNvCxnSpPr>
          <p:nvPr/>
        </p:nvCxnSpPr>
        <p:spPr>
          <a:xfrm>
            <a:off x="11133307" y="2329993"/>
            <a:ext cx="3208" cy="39198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2"/>
            <a:endCxn id="19" idx="0"/>
          </p:cNvCxnSpPr>
          <p:nvPr/>
        </p:nvCxnSpPr>
        <p:spPr>
          <a:xfrm>
            <a:off x="11136515" y="3265509"/>
            <a:ext cx="0" cy="34422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2"/>
            <a:endCxn id="21" idx="0"/>
          </p:cNvCxnSpPr>
          <p:nvPr/>
        </p:nvCxnSpPr>
        <p:spPr>
          <a:xfrm>
            <a:off x="11136515" y="4153268"/>
            <a:ext cx="0" cy="3510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1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3651" y="1155898"/>
            <a:ext cx="761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开始训练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"/>
          <p:cNvSpPr txBox="1"/>
          <p:nvPr/>
        </p:nvSpPr>
        <p:spPr>
          <a:xfrm>
            <a:off x="325689" y="4422248"/>
            <a:ext cx="10182177" cy="1938992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在每轮训练中：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）对于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train_reader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中的每次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batch,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exe.run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运行执行器开始训练；喂入每个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batch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的训练数据，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fetch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损失值、准确率。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）每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batch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打印一次损失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7342" y="1904232"/>
            <a:ext cx="9552770" cy="2299058"/>
            <a:chOff x="587342" y="1904232"/>
            <a:chExt cx="9552770" cy="2299058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342" y="1904232"/>
              <a:ext cx="9552770" cy="22990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矩形 15"/>
            <p:cNvSpPr/>
            <p:nvPr/>
          </p:nvSpPr>
          <p:spPr>
            <a:xfrm>
              <a:off x="4373114" y="2752784"/>
              <a:ext cx="2741616" cy="290577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525908" y="3043361"/>
              <a:ext cx="636447" cy="21243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525908" y="3255794"/>
              <a:ext cx="1126271" cy="21243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318434" y="2818468"/>
              <a:ext cx="8592482" cy="6622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10622605" y="1786461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79309" y="1864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准备数据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10625813" y="2721977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579309" y="2800117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配置网络</a:t>
            </a:r>
            <a:endParaRPr lang="zh-CN" altLang="en-US" b="1" dirty="0"/>
          </a:p>
        </p:txBody>
      </p:sp>
      <p:sp>
        <p:nvSpPr>
          <p:cNvPr id="21" name="矩形 20"/>
          <p:cNvSpPr/>
          <p:nvPr/>
        </p:nvSpPr>
        <p:spPr>
          <a:xfrm>
            <a:off x="10625813" y="3609736"/>
            <a:ext cx="1021404" cy="5435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579309" y="3687876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训练网络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10625813" y="4504318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579310" y="4582458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模型预测</a:t>
            </a:r>
            <a:endParaRPr lang="zh-CN" altLang="en-US" b="1" dirty="0"/>
          </a:p>
        </p:txBody>
      </p:sp>
      <p:cxnSp>
        <p:nvCxnSpPr>
          <p:cNvPr id="25" name="直接箭头连接符 24"/>
          <p:cNvCxnSpPr>
            <a:stCxn id="12" idx="2"/>
            <a:endCxn id="14" idx="0"/>
          </p:cNvCxnSpPr>
          <p:nvPr/>
        </p:nvCxnSpPr>
        <p:spPr>
          <a:xfrm>
            <a:off x="11133307" y="2329993"/>
            <a:ext cx="3208" cy="39198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4" idx="2"/>
            <a:endCxn id="21" idx="0"/>
          </p:cNvCxnSpPr>
          <p:nvPr/>
        </p:nvCxnSpPr>
        <p:spPr>
          <a:xfrm>
            <a:off x="11136515" y="3265509"/>
            <a:ext cx="0" cy="34422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2"/>
            <a:endCxn id="23" idx="0"/>
          </p:cNvCxnSpPr>
          <p:nvPr/>
        </p:nvCxnSpPr>
        <p:spPr>
          <a:xfrm>
            <a:off x="11136515" y="4153268"/>
            <a:ext cx="0" cy="3510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02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9407" y="1456291"/>
            <a:ext cx="761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保存模型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3651" y="4650293"/>
            <a:ext cx="9670402" cy="1938992"/>
          </a:xfrm>
          <a:prstGeom prst="rect">
            <a:avLst/>
          </a:prstGeom>
          <a:noFill/>
          <a:ln w="28575">
            <a:solidFill>
              <a:srgbClr val="F98234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2F323A"/>
                </a:solidFill>
                <a:latin typeface="微软雅黑" pitchFamily="34" charset="-122"/>
                <a:ea typeface="微软雅黑" pitchFamily="34" charset="-122"/>
              </a:rPr>
              <a:t>第一个参数：</a:t>
            </a:r>
            <a:r>
              <a:rPr lang="en-US" altLang="zh-CN" sz="2000" b="1" dirty="0" err="1" smtClean="0"/>
              <a:t>dirname</a:t>
            </a:r>
            <a:r>
              <a:rPr lang="en-US" altLang="zh-CN" sz="2000" dirty="0"/>
              <a:t> (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 – </a:t>
            </a:r>
            <a:r>
              <a:rPr lang="zh-CN" altLang="en-US" sz="2000" dirty="0"/>
              <a:t>保存推理</a:t>
            </a:r>
            <a:r>
              <a:rPr lang="en-US" altLang="zh-CN" sz="2000" dirty="0"/>
              <a:t>model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路径</a:t>
            </a:r>
            <a:endParaRPr lang="en-US" altLang="zh-CN" sz="2000" dirty="0" smtClean="0">
              <a:solidFill>
                <a:srgbClr val="2F323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2F323A"/>
                </a:solidFill>
                <a:latin typeface="微软雅黑" pitchFamily="34" charset="-122"/>
                <a:ea typeface="微软雅黑" pitchFamily="34" charset="-122"/>
              </a:rPr>
              <a:t>第二个参数：</a:t>
            </a:r>
            <a:r>
              <a:rPr lang="en-US" altLang="zh-CN" sz="2000" b="1" dirty="0" err="1" smtClean="0"/>
              <a:t>feeded_var_names</a:t>
            </a:r>
            <a:r>
              <a:rPr lang="en-US" altLang="zh-CN" sz="2000" dirty="0"/>
              <a:t> (list[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]) – </a:t>
            </a:r>
            <a:r>
              <a:rPr lang="zh-CN" altLang="en-US" sz="2000" dirty="0"/>
              <a:t>推理（</a:t>
            </a:r>
            <a:r>
              <a:rPr lang="en-US" altLang="zh-CN" sz="2000" dirty="0"/>
              <a:t>inference</a:t>
            </a:r>
            <a:r>
              <a:rPr lang="zh-CN" altLang="en-US" sz="2000" dirty="0"/>
              <a:t>）需要 </a:t>
            </a:r>
            <a:r>
              <a:rPr lang="en-US" altLang="zh-CN" sz="2000" dirty="0"/>
              <a:t>feed 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数据</a:t>
            </a:r>
            <a:endParaRPr lang="en-US" altLang="zh-CN" sz="2000" dirty="0" smtClean="0">
              <a:solidFill>
                <a:srgbClr val="2F323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2F323A"/>
                </a:solidFill>
                <a:latin typeface="微软雅黑" pitchFamily="34" charset="-122"/>
                <a:ea typeface="微软雅黑" pitchFamily="34" charset="-122"/>
              </a:rPr>
              <a:t>第三</a:t>
            </a:r>
            <a:r>
              <a:rPr lang="zh-CN" altLang="en-US" sz="2000" dirty="0" smtClean="0">
                <a:solidFill>
                  <a:srgbClr val="2F323A"/>
                </a:solidFill>
                <a:latin typeface="微软雅黑" pitchFamily="34" charset="-122"/>
                <a:ea typeface="微软雅黑" pitchFamily="34" charset="-122"/>
              </a:rPr>
              <a:t>个参数：</a:t>
            </a:r>
            <a:r>
              <a:rPr lang="en-US" altLang="zh-CN" sz="2000" b="1" dirty="0" err="1" smtClean="0"/>
              <a:t>target_vars</a:t>
            </a:r>
            <a:r>
              <a:rPr lang="en-US" altLang="zh-CN" sz="2000" dirty="0"/>
              <a:t> (list[Variable]) – </a:t>
            </a:r>
            <a:r>
              <a:rPr lang="zh-CN" altLang="en-US" sz="2000" dirty="0"/>
              <a:t>保存推理（</a:t>
            </a:r>
            <a:r>
              <a:rPr lang="en-US" altLang="zh-CN" sz="2000" dirty="0"/>
              <a:t>inference</a:t>
            </a:r>
            <a:r>
              <a:rPr lang="zh-CN" altLang="en-US" sz="2000" dirty="0"/>
              <a:t>）结果的 </a:t>
            </a:r>
            <a:r>
              <a:rPr lang="en-US" altLang="zh-CN" sz="2000" dirty="0" smtClean="0"/>
              <a:t>Variables</a:t>
            </a:r>
            <a:endParaRPr lang="en-US" altLang="zh-CN" sz="2000" dirty="0" smtClean="0">
              <a:solidFill>
                <a:srgbClr val="2F323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2F323A"/>
                </a:solidFill>
                <a:latin typeface="微软雅黑" pitchFamily="34" charset="-122"/>
                <a:ea typeface="微软雅黑" pitchFamily="34" charset="-122"/>
              </a:rPr>
              <a:t>第四个参数：</a:t>
            </a:r>
            <a:r>
              <a:rPr lang="pt-BR" altLang="zh-CN" sz="2000" b="1" dirty="0" smtClean="0"/>
              <a:t>executor</a:t>
            </a:r>
            <a:r>
              <a:rPr lang="pt-BR" altLang="zh-CN" sz="2000" dirty="0"/>
              <a:t> (Executor) – executor </a:t>
            </a:r>
            <a:r>
              <a:rPr lang="zh-CN" altLang="pt-BR" sz="2000" dirty="0"/>
              <a:t>保存 </a:t>
            </a:r>
            <a:r>
              <a:rPr lang="pt-BR" altLang="zh-CN" sz="2000" dirty="0"/>
              <a:t>inference </a:t>
            </a:r>
            <a:r>
              <a:rPr lang="pt-BR" altLang="zh-CN" sz="2000" dirty="0" smtClean="0"/>
              <a:t>model</a:t>
            </a:r>
            <a:endParaRPr lang="pt-BR" altLang="zh-CN" sz="2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94371E4D-E8FB-4EDB-BF87-483CAF059351}"/>
              </a:ext>
            </a:extLst>
          </p:cNvPr>
          <p:cNvSpPr/>
          <p:nvPr/>
        </p:nvSpPr>
        <p:spPr>
          <a:xfrm>
            <a:off x="5640025" y="1112087"/>
            <a:ext cx="4186146" cy="1796405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>
              <a:lnSpc>
                <a:spcPct val="150000"/>
              </a:lnSpc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构建一个专门用于推的 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Program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，然后 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Executor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把它和所有相关参数保存到 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dirname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圆角矩形 7">
            <a:extLst>
              <a:ext uri="{FF2B5EF4-FFF2-40B4-BE49-F238E27FC236}">
                <a16:creationId xmlns:a16="http://schemas.microsoft.com/office/drawing/2014/main" xmlns="" id="{07060B65-67A1-4B2C-8CB4-462A6CF5DD3B}"/>
              </a:ext>
            </a:extLst>
          </p:cNvPr>
          <p:cNvSpPr/>
          <p:nvPr/>
        </p:nvSpPr>
        <p:spPr>
          <a:xfrm>
            <a:off x="6342021" y="972726"/>
            <a:ext cx="3135808" cy="2787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2F323A"/>
                </a:solidFill>
                <a:latin typeface="微软雅黑" pitchFamily="34" charset="-122"/>
                <a:ea typeface="微软雅黑" pitchFamily="34" charset="-122"/>
              </a:rPr>
              <a:t>save_inference_model</a:t>
            </a:r>
            <a:r>
              <a:rPr lang="en-US" altLang="zh-CN" b="1" dirty="0" smtClean="0">
                <a:solidFill>
                  <a:srgbClr val="2F323A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b="1" dirty="0">
              <a:solidFill>
                <a:srgbClr val="2F323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4312" y="2955797"/>
            <a:ext cx="10144117" cy="1262242"/>
            <a:chOff x="214312" y="2955797"/>
            <a:chExt cx="10144117" cy="1262242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12" y="2955797"/>
              <a:ext cx="10144117" cy="1262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1402140" y="3771989"/>
              <a:ext cx="2565176" cy="387058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10622605" y="1786461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79309" y="1864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准备数据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10625813" y="2721977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579309" y="2800117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配置网络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10625813" y="3609736"/>
            <a:ext cx="1021404" cy="5435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579309" y="3687876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训练网络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10625813" y="4504318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79310" y="4582458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模型预测</a:t>
            </a:r>
            <a:endParaRPr lang="zh-CN" altLang="en-US" b="1" dirty="0"/>
          </a:p>
        </p:txBody>
      </p:sp>
      <p:cxnSp>
        <p:nvCxnSpPr>
          <p:cNvPr id="22" name="直接箭头连接符 21"/>
          <p:cNvCxnSpPr>
            <a:stCxn id="12" idx="2"/>
            <a:endCxn id="15" idx="0"/>
          </p:cNvCxnSpPr>
          <p:nvPr/>
        </p:nvCxnSpPr>
        <p:spPr>
          <a:xfrm>
            <a:off x="11133307" y="2329993"/>
            <a:ext cx="3208" cy="39198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2"/>
            <a:endCxn id="17" idx="0"/>
          </p:cNvCxnSpPr>
          <p:nvPr/>
        </p:nvCxnSpPr>
        <p:spPr>
          <a:xfrm>
            <a:off x="11136515" y="3265509"/>
            <a:ext cx="0" cy="34422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2"/>
            <a:endCxn id="19" idx="0"/>
          </p:cNvCxnSpPr>
          <p:nvPr/>
        </p:nvCxnSpPr>
        <p:spPr>
          <a:xfrm>
            <a:off x="11136515" y="4153268"/>
            <a:ext cx="0" cy="3510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36" y="1946019"/>
            <a:ext cx="8310509" cy="439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模型预测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270" y="1327893"/>
            <a:ext cx="761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定义预测用解码器</a:t>
            </a:r>
            <a:r>
              <a:rPr lang="en-US" altLang="zh-CN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decode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0232" y="2172525"/>
            <a:ext cx="8592482" cy="836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20232" y="3814783"/>
            <a:ext cx="8592482" cy="12144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44056" y="3786806"/>
            <a:ext cx="2131183" cy="313944"/>
          </a:xfrm>
          <a:prstGeom prst="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622605" y="1786461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79309" y="1864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准备数据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10625813" y="2721977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579309" y="2800117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配置网络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10625813" y="3609736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579309" y="3687876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训练网络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10625813" y="4504318"/>
            <a:ext cx="1021404" cy="5435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579310" y="4582458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模型预测</a:t>
            </a:r>
            <a:endParaRPr lang="zh-CN" altLang="en-US" b="1" dirty="0"/>
          </a:p>
        </p:txBody>
      </p:sp>
      <p:cxnSp>
        <p:nvCxnSpPr>
          <p:cNvPr id="21" name="直接箭头连接符 20"/>
          <p:cNvCxnSpPr>
            <a:stCxn id="12" idx="2"/>
            <a:endCxn id="14" idx="0"/>
          </p:cNvCxnSpPr>
          <p:nvPr/>
        </p:nvCxnSpPr>
        <p:spPr>
          <a:xfrm>
            <a:off x="11133307" y="2329993"/>
            <a:ext cx="3208" cy="39198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2"/>
            <a:endCxn id="16" idx="0"/>
          </p:cNvCxnSpPr>
          <p:nvPr/>
        </p:nvCxnSpPr>
        <p:spPr>
          <a:xfrm>
            <a:off x="11136515" y="3265509"/>
            <a:ext cx="0" cy="34422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2"/>
            <a:endCxn id="18" idx="0"/>
          </p:cNvCxnSpPr>
          <p:nvPr/>
        </p:nvCxnSpPr>
        <p:spPr>
          <a:xfrm>
            <a:off x="11136515" y="4153268"/>
            <a:ext cx="0" cy="3510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7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模型预测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270" y="1327893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推测翻译后词的对应</a:t>
            </a:r>
            <a:r>
              <a:rPr lang="en-US" altLang="zh-CN" sz="2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id</a:t>
            </a:r>
            <a:r>
              <a:rPr lang="zh-CN" altLang="en-US" sz="2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和分数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03" y="1885496"/>
            <a:ext cx="8405943" cy="739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558270" y="2654694"/>
            <a:ext cx="761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开始预测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93702" y="3265627"/>
            <a:ext cx="6285523" cy="3415397"/>
            <a:chOff x="523874" y="2381249"/>
            <a:chExt cx="6024408" cy="3223673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74" y="2381249"/>
              <a:ext cx="5714693" cy="3223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矩形 14"/>
            <p:cNvSpPr/>
            <p:nvPr/>
          </p:nvSpPr>
          <p:spPr>
            <a:xfrm>
              <a:off x="826212" y="3541636"/>
              <a:ext cx="5722070" cy="12810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0622605" y="1786461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79309" y="1864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准备数据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10625813" y="2721977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579309" y="2800117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配置网络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10625813" y="3609736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79309" y="3687876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训练网络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10625813" y="4504318"/>
            <a:ext cx="1021404" cy="5435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579310" y="4582458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模型预测</a:t>
            </a:r>
            <a:endParaRPr lang="zh-CN" altLang="en-US" b="1" dirty="0"/>
          </a:p>
        </p:txBody>
      </p:sp>
      <p:cxnSp>
        <p:nvCxnSpPr>
          <p:cNvPr id="24" name="直接箭头连接符 23"/>
          <p:cNvCxnSpPr>
            <a:stCxn id="10" idx="2"/>
            <a:endCxn id="17" idx="0"/>
          </p:cNvCxnSpPr>
          <p:nvPr/>
        </p:nvCxnSpPr>
        <p:spPr>
          <a:xfrm>
            <a:off x="11133307" y="2329993"/>
            <a:ext cx="3208" cy="39198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7" idx="2"/>
            <a:endCxn id="19" idx="0"/>
          </p:cNvCxnSpPr>
          <p:nvPr/>
        </p:nvCxnSpPr>
        <p:spPr>
          <a:xfrm>
            <a:off x="11136515" y="3265509"/>
            <a:ext cx="0" cy="34422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9" idx="2"/>
            <a:endCxn id="22" idx="0"/>
          </p:cNvCxnSpPr>
          <p:nvPr/>
        </p:nvCxnSpPr>
        <p:spPr>
          <a:xfrm>
            <a:off x="11136515" y="4153268"/>
            <a:ext cx="0" cy="3510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68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87223" y="400051"/>
            <a:ext cx="6570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pic>
        <p:nvPicPr>
          <p:cNvPr id="8" name="Picture 3" descr="C:\Users\Fire\AppData\Local\Microsoft\Windows\Temporary Internet Files\Content.IE5\GNBL4RG2\MC900356213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2342" y="2217375"/>
            <a:ext cx="2000264" cy="2517030"/>
          </a:xfrm>
          <a:prstGeom prst="rect">
            <a:avLst/>
          </a:prstGeom>
          <a:noFill/>
        </p:spPr>
      </p:pic>
      <p:sp>
        <p:nvSpPr>
          <p:cNvPr id="5" name="圆角矩形 4"/>
          <p:cNvSpPr/>
          <p:nvPr/>
        </p:nvSpPr>
        <p:spPr>
          <a:xfrm>
            <a:off x="5720373" y="2788185"/>
            <a:ext cx="4439920" cy="1375410"/>
          </a:xfrm>
          <a:prstGeom prst="roundRect">
            <a:avLst/>
          </a:prstGeom>
          <a:solidFill>
            <a:srgbClr val="F2FFF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有什么问题吗？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924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2922" y="369078"/>
            <a:ext cx="5385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任务介绍</a:t>
            </a:r>
          </a:p>
        </p:txBody>
      </p:sp>
      <p:sp>
        <p:nvSpPr>
          <p:cNvPr id="9" name="矩形 8"/>
          <p:cNvSpPr/>
          <p:nvPr/>
        </p:nvSpPr>
        <p:spPr>
          <a:xfrm>
            <a:off x="609969" y="1403210"/>
            <a:ext cx="111506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机器翻译：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用计算机实现从源语言到目标语言转换的过程，是自然语言处理的重要研究领域之一。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源语言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被翻译的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目标语言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翻译后的结果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在线翻译、旅游翻译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zh-CN" altLang="en-US" sz="2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实训平台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Studio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2" y="4315041"/>
            <a:ext cx="4129016" cy="18160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269" y="4320670"/>
            <a:ext cx="3745598" cy="18103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55" y="4315041"/>
            <a:ext cx="3432981" cy="182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1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2922" y="369078"/>
            <a:ext cx="5385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模型选择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0693" y="1143207"/>
            <a:ext cx="6391049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编码器解码器框架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由任意一个长度的原序列到另一个长度的目标序列的变化问题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编码：将整个原序列表征成一个向量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解码：通过最大化预测序列概率，从中解码出整个目标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柱搜索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启发式搜索算法：在图或树中搜索每一步的最优扩展节点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贪心算法：每一步最优，全局不一定最优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场景：解空间非常大，内存装不下所有展开解的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D:\learning\ppt\pics\8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42" y="1412985"/>
            <a:ext cx="4507889" cy="429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08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630" y="1328112"/>
            <a:ext cx="104921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WMT-14</a:t>
            </a:r>
            <a:r>
              <a:rPr lang="zh-CN" altLang="en-US" sz="24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该数据集有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193319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条训练数据，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6003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条测试数据，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词典长度为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Paddle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paddle.dataset.wmt14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中默认提供了一个经过预处理的较小规模的数据集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将每个源语言到目标语言的平行语料库文件合并为一个文件，合并每个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xxx.src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xxx.trg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行内容为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xxx.src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行和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xxx.trg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行连接，用“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”分隔。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创建训练数据的源字典和目标字典。每个字典都有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DICSIZE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个单词，包括语料中词频最高的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DICSIZE-3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个单词和三个特殊符号：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&lt;s&gt;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表示序列的开始、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&lt;e&gt;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表示序列的结束、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unk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表示未登录词。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30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实践流程</a:t>
            </a:r>
          </a:p>
        </p:txBody>
      </p:sp>
      <p:sp>
        <p:nvSpPr>
          <p:cNvPr id="24" name="TextBox 2"/>
          <p:cNvSpPr txBox="1"/>
          <p:nvPr/>
        </p:nvSpPr>
        <p:spPr>
          <a:xfrm>
            <a:off x="680729" y="1369781"/>
            <a:ext cx="36299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实践流程</a:t>
            </a:r>
            <a:endParaRPr lang="en-US" altLang="zh-CN" sz="24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准备数据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定义网络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定义损失函数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定义优化算法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训练网络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模型预测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94371E4D-E8FB-4EDB-BF87-483CAF059351}"/>
              </a:ext>
            </a:extLst>
          </p:cNvPr>
          <p:cNvSpPr/>
          <p:nvPr/>
        </p:nvSpPr>
        <p:spPr>
          <a:xfrm>
            <a:off x="3905021" y="1586986"/>
            <a:ext cx="5741620" cy="3463315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indent="360045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好模型结构之后，我们要通过以下几个步骤进行模型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训练。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正向传播计算网络输出和损失函数。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根据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损失函数进行反向误差传播，将网络误差从输出层依次向前传递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并更新网络中的参数。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重复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1~2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步骤，直至网络训练误差达到规定的程度或训练轮次达到设定值。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圆角矩形 7">
            <a:extLst>
              <a:ext uri="{FF2B5EF4-FFF2-40B4-BE49-F238E27FC236}">
                <a16:creationId xmlns="" xmlns:a16="http://schemas.microsoft.com/office/drawing/2014/main" id="{07060B65-67A1-4B2C-8CB4-462A6CF5DD3B}"/>
              </a:ext>
            </a:extLst>
          </p:cNvPr>
          <p:cNvSpPr/>
          <p:nvPr/>
        </p:nvSpPr>
        <p:spPr>
          <a:xfrm>
            <a:off x="5316442" y="1369781"/>
            <a:ext cx="2608407" cy="3182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训练网络</a:t>
            </a:r>
            <a:endParaRPr lang="zh-CN" altLang="en-US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2182761" y="4089173"/>
            <a:ext cx="1615516" cy="20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466962" y="1595060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23666" y="1673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准备数据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10470170" y="2530576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423666" y="2608716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配置网络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10470170" y="3418335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423666" y="3496475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训练网络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10470170" y="4312917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23667" y="4391057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模型预测</a:t>
            </a:r>
            <a:endParaRPr lang="zh-CN" altLang="en-US" b="1" dirty="0"/>
          </a:p>
        </p:txBody>
      </p:sp>
      <p:cxnSp>
        <p:nvCxnSpPr>
          <p:cNvPr id="5" name="直接箭头连接符 4"/>
          <p:cNvCxnSpPr>
            <a:stCxn id="2" idx="2"/>
            <a:endCxn id="10" idx="0"/>
          </p:cNvCxnSpPr>
          <p:nvPr/>
        </p:nvCxnSpPr>
        <p:spPr>
          <a:xfrm>
            <a:off x="10977664" y="2138592"/>
            <a:ext cx="3208" cy="39198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2"/>
            <a:endCxn id="13" idx="0"/>
          </p:cNvCxnSpPr>
          <p:nvPr/>
        </p:nvCxnSpPr>
        <p:spPr>
          <a:xfrm>
            <a:off x="10980872" y="3074108"/>
            <a:ext cx="0" cy="34422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2"/>
            <a:endCxn id="15" idx="0"/>
          </p:cNvCxnSpPr>
          <p:nvPr/>
        </p:nvCxnSpPr>
        <p:spPr>
          <a:xfrm>
            <a:off x="10980872" y="3961867"/>
            <a:ext cx="0" cy="3510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42" y="2023865"/>
            <a:ext cx="10003060" cy="201110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准备数据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669" y="4169982"/>
            <a:ext cx="8984731" cy="24006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/>
              <a:buChar char="ü"/>
            </a:pPr>
            <a:r>
              <a:rPr lang="zh-CN" altLang="en-US" sz="2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训练数据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提供器</a:t>
            </a:r>
            <a:endParaRPr lang="en-US" altLang="zh-CN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Wingdings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000" dirty="0"/>
              <a:t>     </a:t>
            </a:r>
            <a:r>
              <a:rPr lang="zh-CN" altLang="en-US" sz="2000" dirty="0" smtClean="0">
                <a:sym typeface="Wingdings"/>
              </a:rPr>
              <a:t>  </a:t>
            </a:r>
            <a:r>
              <a:rPr lang="en-US" altLang="zh-CN" sz="2000" dirty="0" smtClean="0">
                <a:sym typeface="Wingdings"/>
              </a:rPr>
              <a:t>paddle.dataset.wmt14.train(</a:t>
            </a:r>
            <a:r>
              <a:rPr lang="en-US" altLang="zh-CN" sz="2000" dirty="0" err="1" smtClean="0">
                <a:sym typeface="Wingdings"/>
              </a:rPr>
              <a:t>dict_size</a:t>
            </a:r>
            <a:r>
              <a:rPr lang="en-US" altLang="zh-CN" sz="2000" dirty="0" smtClean="0">
                <a:sym typeface="Wingdings"/>
              </a:rPr>
              <a:t>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表示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获取</a:t>
            </a:r>
            <a:r>
              <a:rPr lang="en-US" altLang="zh-CN" sz="2000" dirty="0" smtClean="0">
                <a:sym typeface="Wingdings"/>
              </a:rPr>
              <a:t>wmt14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的训练集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,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其中，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dict_size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为字典大小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30000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sym typeface="Wingdings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000" dirty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    </a:t>
            </a:r>
            <a:r>
              <a:rPr lang="zh-CN" altLang="en-US" sz="2000" dirty="0" smtClean="0">
                <a:sym typeface="Wingdings"/>
              </a:rPr>
              <a:t>  </a:t>
            </a:r>
            <a:r>
              <a:rPr lang="en-US" altLang="zh-CN" sz="2000" dirty="0" err="1" smtClean="0"/>
              <a:t>paddle.reader.shuffle</a:t>
            </a:r>
            <a:r>
              <a:rPr lang="en-US" altLang="zh-CN" sz="2000" dirty="0"/>
              <a:t>()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表示每次缓存</a:t>
            </a:r>
            <a:r>
              <a:rPr lang="en-US" altLang="zh-CN" sz="2000" dirty="0"/>
              <a:t>BUF_SIZE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个数据项，并进行打乱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000" dirty="0">
                <a:sym typeface="Wingdings"/>
              </a:rPr>
              <a:t>  </a:t>
            </a:r>
            <a:r>
              <a:rPr lang="en-US" altLang="zh-CN" sz="2000" dirty="0" err="1" smtClean="0">
                <a:sym typeface="Wingdings"/>
              </a:rPr>
              <a:t>paddle.batch</a:t>
            </a:r>
            <a:r>
              <a:rPr lang="en-US" altLang="zh-CN" sz="2000" dirty="0" smtClean="0">
                <a:sym typeface="Wingdings"/>
              </a:rPr>
              <a:t>()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表示按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批次读取乱序后的数据，批次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大小为</a:t>
            </a:r>
            <a:r>
              <a:rPr lang="en-US" altLang="zh-CN" sz="2000" dirty="0"/>
              <a:t>BATCH_SIZE </a:t>
            </a:r>
          </a:p>
        </p:txBody>
      </p:sp>
      <p:sp>
        <p:nvSpPr>
          <p:cNvPr id="12" name="矩形 11"/>
          <p:cNvSpPr/>
          <p:nvPr/>
        </p:nvSpPr>
        <p:spPr>
          <a:xfrm>
            <a:off x="373651" y="1432328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训练数据集准备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266" y="294283"/>
            <a:ext cx="2409734" cy="85786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146557" y="2706252"/>
            <a:ext cx="4927671" cy="1225744"/>
            <a:chOff x="1146557" y="2706252"/>
            <a:chExt cx="4927671" cy="1225744"/>
          </a:xfrm>
        </p:grpSpPr>
        <p:sp>
          <p:nvSpPr>
            <p:cNvPr id="14" name="矩形 13"/>
            <p:cNvSpPr/>
            <p:nvPr/>
          </p:nvSpPr>
          <p:spPr>
            <a:xfrm>
              <a:off x="1197429" y="2706252"/>
              <a:ext cx="1864407" cy="323876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474691" y="3165140"/>
              <a:ext cx="4599537" cy="313982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46557" y="3614134"/>
              <a:ext cx="1915280" cy="317862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1756230" y="2231900"/>
            <a:ext cx="1197428" cy="339340"/>
          </a:xfrm>
          <a:prstGeom prst="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622605" y="1786461"/>
            <a:ext cx="1021404" cy="5435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79309" y="1864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准备数据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10625813" y="2721977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579309" y="2800117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配置网络</a:t>
            </a:r>
            <a:endParaRPr lang="zh-CN" altLang="en-US" b="1" dirty="0"/>
          </a:p>
        </p:txBody>
      </p:sp>
      <p:sp>
        <p:nvSpPr>
          <p:cNvPr id="21" name="矩形 20"/>
          <p:cNvSpPr/>
          <p:nvPr/>
        </p:nvSpPr>
        <p:spPr>
          <a:xfrm>
            <a:off x="10625813" y="3609736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579309" y="3687876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训练网络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10625813" y="4504318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579310" y="4582458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模型预测</a:t>
            </a:r>
            <a:endParaRPr lang="zh-CN" altLang="en-US" b="1" dirty="0"/>
          </a:p>
        </p:txBody>
      </p:sp>
      <p:cxnSp>
        <p:nvCxnSpPr>
          <p:cNvPr id="25" name="直接箭头连接符 24"/>
          <p:cNvCxnSpPr>
            <a:stCxn id="13" idx="2"/>
            <a:endCxn id="17" idx="0"/>
          </p:cNvCxnSpPr>
          <p:nvPr/>
        </p:nvCxnSpPr>
        <p:spPr>
          <a:xfrm>
            <a:off x="11133307" y="2329993"/>
            <a:ext cx="3208" cy="39198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2"/>
            <a:endCxn id="21" idx="0"/>
          </p:cNvCxnSpPr>
          <p:nvPr/>
        </p:nvCxnSpPr>
        <p:spPr>
          <a:xfrm>
            <a:off x="11136515" y="3265509"/>
            <a:ext cx="0" cy="34422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2"/>
            <a:endCxn id="23" idx="0"/>
          </p:cNvCxnSpPr>
          <p:nvPr/>
        </p:nvCxnSpPr>
        <p:spPr>
          <a:xfrm>
            <a:off x="11136515" y="4153268"/>
            <a:ext cx="0" cy="3510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59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176" y="1977965"/>
            <a:ext cx="5753396" cy="199400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准备数据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669" y="4057718"/>
            <a:ext cx="8984731" cy="24006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/>
              <a:buChar char="ü"/>
            </a:pP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测试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数据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提供器</a:t>
            </a:r>
            <a:endParaRPr lang="en-US" altLang="zh-CN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Wingdings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    </a:t>
            </a:r>
            <a:r>
              <a:rPr lang="zh-CN" altLang="en-US" sz="2000" dirty="0" smtClean="0">
                <a:sym typeface="Wingdings"/>
              </a:rPr>
              <a:t> </a:t>
            </a:r>
            <a:r>
              <a:rPr lang="en-US" altLang="zh-CN" sz="2000" dirty="0" smtClean="0">
                <a:sym typeface="Wingdings"/>
              </a:rPr>
              <a:t>paddle.dataset.wmt14.test(</a:t>
            </a:r>
            <a:r>
              <a:rPr lang="en-US" altLang="zh-CN" sz="2000" dirty="0" err="1" smtClean="0">
                <a:sym typeface="Wingdings"/>
              </a:rPr>
              <a:t>dict_size</a:t>
            </a:r>
            <a:r>
              <a:rPr lang="en-US" altLang="zh-CN" sz="2000" dirty="0">
                <a:sym typeface="Wingdings"/>
              </a:rPr>
              <a:t>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表示获取</a:t>
            </a:r>
            <a:r>
              <a:rPr lang="en-US" altLang="zh-CN" sz="2000" dirty="0">
                <a:sym typeface="Wingdings"/>
              </a:rPr>
              <a:t>wmt14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的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测试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集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,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其中，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dict_size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为字典大小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30000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sym typeface="Wingdings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000" dirty="0" smtClean="0">
                <a:sym typeface="Wingdings"/>
              </a:rPr>
              <a:t>     </a:t>
            </a:r>
            <a:r>
              <a:rPr lang="zh-CN" altLang="en-US" sz="2000" dirty="0" smtClean="0">
                <a:sym typeface="Wingdings"/>
              </a:rPr>
              <a:t>  </a:t>
            </a:r>
            <a:r>
              <a:rPr lang="en-US" altLang="zh-CN" sz="2000" dirty="0" err="1" smtClean="0"/>
              <a:t>paddle.reader.shuffle</a:t>
            </a:r>
            <a:r>
              <a:rPr lang="en-US" altLang="zh-CN" sz="2000" dirty="0"/>
              <a:t>()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表示每次缓存</a:t>
            </a:r>
            <a:r>
              <a:rPr lang="en-US" altLang="zh-CN" sz="2000" dirty="0"/>
              <a:t>BUF_SIZE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个数据项，并进行打乱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000" dirty="0">
                <a:sym typeface="Wingdings"/>
              </a:rPr>
              <a:t>  </a:t>
            </a:r>
            <a:r>
              <a:rPr lang="en-US" altLang="zh-CN" sz="2000" dirty="0" err="1" smtClean="0">
                <a:sym typeface="Wingdings"/>
              </a:rPr>
              <a:t>paddle.batch</a:t>
            </a:r>
            <a:r>
              <a:rPr lang="en-US" altLang="zh-CN" sz="2000" dirty="0" smtClean="0">
                <a:sym typeface="Wingdings"/>
              </a:rPr>
              <a:t>()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表示按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批次读取乱序后的数据，批次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大小为</a:t>
            </a:r>
            <a:r>
              <a:rPr lang="en-US" altLang="zh-CN" sz="2000" dirty="0"/>
              <a:t>BATCH_SIZE </a:t>
            </a:r>
          </a:p>
        </p:txBody>
      </p:sp>
      <p:sp>
        <p:nvSpPr>
          <p:cNvPr id="12" name="矩形 11"/>
          <p:cNvSpPr/>
          <p:nvPr/>
        </p:nvSpPr>
        <p:spPr>
          <a:xfrm>
            <a:off x="373651" y="1506068"/>
            <a:ext cx="761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数据集准备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266" y="294283"/>
            <a:ext cx="2409734" cy="85786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646064" y="2775948"/>
            <a:ext cx="1976736" cy="338403"/>
          </a:xfrm>
          <a:prstGeom prst="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558377" y="2344835"/>
            <a:ext cx="1151509" cy="345362"/>
          </a:xfrm>
          <a:prstGeom prst="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054054" y="3200102"/>
            <a:ext cx="4709623" cy="313982"/>
          </a:xfrm>
          <a:prstGeom prst="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703222" y="3586248"/>
            <a:ext cx="1963121" cy="313768"/>
          </a:xfrm>
          <a:prstGeom prst="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622605" y="1786461"/>
            <a:ext cx="1021404" cy="5435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79309" y="1864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准备数据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10625813" y="2721977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579309" y="2800117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配置网络</a:t>
            </a:r>
            <a:endParaRPr lang="zh-CN" altLang="en-US" b="1" dirty="0"/>
          </a:p>
        </p:txBody>
      </p:sp>
      <p:sp>
        <p:nvSpPr>
          <p:cNvPr id="21" name="矩形 20"/>
          <p:cNvSpPr/>
          <p:nvPr/>
        </p:nvSpPr>
        <p:spPr>
          <a:xfrm>
            <a:off x="10625813" y="3609736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579309" y="3687876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训练网络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10625813" y="4504318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579310" y="4582458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模型预测</a:t>
            </a:r>
            <a:endParaRPr lang="zh-CN" altLang="en-US" b="1" dirty="0"/>
          </a:p>
        </p:txBody>
      </p:sp>
      <p:cxnSp>
        <p:nvCxnSpPr>
          <p:cNvPr id="25" name="直接箭头连接符 24"/>
          <p:cNvCxnSpPr>
            <a:stCxn id="13" idx="2"/>
            <a:endCxn id="17" idx="0"/>
          </p:cNvCxnSpPr>
          <p:nvPr/>
        </p:nvCxnSpPr>
        <p:spPr>
          <a:xfrm>
            <a:off x="11133307" y="2329993"/>
            <a:ext cx="3208" cy="39198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2"/>
            <a:endCxn id="21" idx="0"/>
          </p:cNvCxnSpPr>
          <p:nvPr/>
        </p:nvCxnSpPr>
        <p:spPr>
          <a:xfrm>
            <a:off x="11136515" y="3265509"/>
            <a:ext cx="0" cy="34422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2"/>
            <a:endCxn id="23" idx="0"/>
          </p:cNvCxnSpPr>
          <p:nvPr/>
        </p:nvCxnSpPr>
        <p:spPr>
          <a:xfrm>
            <a:off x="11136515" y="4153268"/>
            <a:ext cx="0" cy="3510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7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14" y="1788546"/>
            <a:ext cx="7165333" cy="3019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3651" y="1252052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定义编码器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learning\ppt\pics\8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259" y="70389"/>
            <a:ext cx="4033976" cy="384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3"/>
          <p:cNvSpPr txBox="1"/>
          <p:nvPr/>
        </p:nvSpPr>
        <p:spPr>
          <a:xfrm>
            <a:off x="647307" y="4985586"/>
            <a:ext cx="7155574" cy="1751120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将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源语言中的词表示成列向量，维度与词汇表大小相同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将上步骤的列向量映射到低维语义空间的词向量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对词向量进行全连接操作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初始化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lstm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网络，并得到最后一个时间步的状态编码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5020" y="1991028"/>
            <a:ext cx="5718239" cy="575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45019" y="2701497"/>
            <a:ext cx="5718239" cy="1074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52185" y="3935445"/>
            <a:ext cx="7728062" cy="4005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622605" y="1786461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579309" y="1864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准备数据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10625813" y="2721977"/>
            <a:ext cx="1021404" cy="5435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579309" y="2800117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配置网络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10625813" y="3609736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79309" y="3687876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训练网络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10625813" y="4504318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579310" y="4582458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模型预测</a:t>
            </a:r>
            <a:endParaRPr lang="zh-CN" altLang="en-US" b="1" dirty="0"/>
          </a:p>
        </p:txBody>
      </p:sp>
      <p:cxnSp>
        <p:nvCxnSpPr>
          <p:cNvPr id="24" name="直接箭头连接符 23"/>
          <p:cNvCxnSpPr>
            <a:stCxn id="16" idx="2"/>
            <a:endCxn id="18" idx="0"/>
          </p:cNvCxnSpPr>
          <p:nvPr/>
        </p:nvCxnSpPr>
        <p:spPr>
          <a:xfrm>
            <a:off x="11133307" y="2329993"/>
            <a:ext cx="3208" cy="39198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2"/>
            <a:endCxn id="20" idx="0"/>
          </p:cNvCxnSpPr>
          <p:nvPr/>
        </p:nvCxnSpPr>
        <p:spPr>
          <a:xfrm>
            <a:off x="11136515" y="3265509"/>
            <a:ext cx="0" cy="34422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2"/>
            <a:endCxn id="22" idx="0"/>
          </p:cNvCxnSpPr>
          <p:nvPr/>
        </p:nvCxnSpPr>
        <p:spPr>
          <a:xfrm>
            <a:off x="11136515" y="4153268"/>
            <a:ext cx="0" cy="3510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95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51" y="1574699"/>
            <a:ext cx="8116552" cy="439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3651" y="1089824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定义解码器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4636828" y="5338654"/>
            <a:ext cx="5965365" cy="1384995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获取目标语言序列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得到目标语言词向量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使用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RNN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网络对编码的输出和目标语言词向量进行比对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/>
            </a:endParaRPr>
          </a:p>
        </p:txBody>
      </p:sp>
      <p:pic>
        <p:nvPicPr>
          <p:cNvPr id="9" name="Picture 2" descr="D:\learning\ppt\pics\8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515" y="400051"/>
            <a:ext cx="4033976" cy="384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476887" y="1718373"/>
            <a:ext cx="5912628" cy="575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76887" y="2445962"/>
            <a:ext cx="5912628" cy="10641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62023" y="4014207"/>
            <a:ext cx="7986228" cy="1265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622605" y="1786461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579309" y="1864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准备数据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10625813" y="2721977"/>
            <a:ext cx="1021404" cy="5435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579309" y="2800117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配置网络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10625813" y="3609736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79309" y="3687876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训练网络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10625813" y="4504318"/>
            <a:ext cx="1021404" cy="54353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579310" y="4582458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模型预测</a:t>
            </a:r>
            <a:endParaRPr lang="zh-CN" altLang="en-US" b="1" dirty="0"/>
          </a:p>
        </p:txBody>
      </p:sp>
      <p:cxnSp>
        <p:nvCxnSpPr>
          <p:cNvPr id="24" name="直接箭头连接符 23"/>
          <p:cNvCxnSpPr>
            <a:stCxn id="12" idx="2"/>
            <a:endCxn id="18" idx="0"/>
          </p:cNvCxnSpPr>
          <p:nvPr/>
        </p:nvCxnSpPr>
        <p:spPr>
          <a:xfrm>
            <a:off x="11133307" y="2329993"/>
            <a:ext cx="3208" cy="39198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2"/>
            <a:endCxn id="20" idx="0"/>
          </p:cNvCxnSpPr>
          <p:nvPr/>
        </p:nvCxnSpPr>
        <p:spPr>
          <a:xfrm>
            <a:off x="11136515" y="3265509"/>
            <a:ext cx="0" cy="34422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2"/>
            <a:endCxn id="22" idx="0"/>
          </p:cNvCxnSpPr>
          <p:nvPr/>
        </p:nvCxnSpPr>
        <p:spPr>
          <a:xfrm>
            <a:off x="11136515" y="4153268"/>
            <a:ext cx="0" cy="3510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3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8059</TotalTime>
  <Words>966</Words>
  <Application>Microsoft Office PowerPoint</Application>
  <PresentationFormat>宽屏</PresentationFormat>
  <Paragraphs>171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黑体</vt:lpstr>
      <vt:lpstr>黑体-简</vt:lpstr>
      <vt:lpstr>华文楷体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2018-11-24T09:23:12Z</dcterms:created>
  <dcterms:modified xsi:type="dcterms:W3CDTF">2019-07-14T11:19:31Z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2052-1.2.6.548</vt:lpwstr>
  </property>
</Properties>
</file>