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1"/>
  </p:notesMasterIdLst>
  <p:handoutMasterIdLst>
    <p:handoutMasterId r:id="rId22"/>
  </p:handoutMasterIdLst>
  <p:sldIdLst>
    <p:sldId id="256" r:id="rId2"/>
    <p:sldId id="410" r:id="rId3"/>
    <p:sldId id="413" r:id="rId4"/>
    <p:sldId id="414" r:id="rId5"/>
    <p:sldId id="411" r:id="rId6"/>
    <p:sldId id="412" r:id="rId7"/>
    <p:sldId id="407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432FF"/>
    <a:srgbClr val="009900"/>
    <a:srgbClr val="CC6600"/>
    <a:srgbClr val="F0FEE5"/>
    <a:srgbClr val="ECFBE2"/>
    <a:srgbClr val="FF3300"/>
    <a:srgbClr val="1C77BC"/>
    <a:srgbClr val="0033CC"/>
    <a:srgbClr val="2F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78597" autoAdjust="0"/>
  </p:normalViewPr>
  <p:slideViewPr>
    <p:cSldViewPr snapToGrid="0">
      <p:cViewPr varScale="1">
        <p:scale>
          <a:sx n="58" d="100"/>
          <a:sy n="58" d="100"/>
        </p:scale>
        <p:origin x="92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ED1B6-8419-4E34-B4E2-B433B41A4D83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E080-F2CC-4CA0-AADF-6E4A25100B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16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C451-E700-5D48-8882-DCC6276494CF}" type="datetimeFigureOut">
              <a:rPr kumimoji="1" lang="zh-CN" altLang="en-US" smtClean="0"/>
              <a:t>2019/7/26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05039-6962-D646-9A2B-17047581DB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26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95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70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68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37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082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790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44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448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17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01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28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842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867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30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67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236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39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15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6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9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9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3261" y="5877247"/>
            <a:ext cx="2768600" cy="292461"/>
          </a:xfrm>
          <a:prstGeom prst="rect">
            <a:avLst/>
          </a:prstGeom>
        </p:spPr>
      </p:pic>
      <p:cxnSp>
        <p:nvCxnSpPr>
          <p:cNvPr id="13" name="直线连接符 8">
            <a:extLst>
              <a:ext uri="{FF2B5EF4-FFF2-40B4-BE49-F238E27FC236}">
                <a16:creationId xmlns:a16="http://schemas.microsoft.com/office/drawing/2014/main" xmlns="" id="{CBC6505F-F845-2D49-8CD2-0EDCD6760F67}"/>
              </a:ext>
            </a:extLst>
          </p:cNvPr>
          <p:cNvCxnSpPr/>
          <p:nvPr userDrawn="1"/>
        </p:nvCxnSpPr>
        <p:spPr>
          <a:xfrm>
            <a:off x="6157561" y="1318753"/>
            <a:ext cx="0" cy="990494"/>
          </a:xfrm>
          <a:prstGeom prst="line">
            <a:avLst/>
          </a:prstGeom>
          <a:ln>
            <a:solidFill>
              <a:srgbClr val="6082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 userDrawn="1"/>
        </p:nvSpPr>
        <p:spPr>
          <a:xfrm>
            <a:off x="4357692" y="4568847"/>
            <a:ext cx="3599738" cy="6630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中国科学院大学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32" y="1267265"/>
            <a:ext cx="1157129" cy="11571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1" y="1318753"/>
            <a:ext cx="2146410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5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9515" y="1102047"/>
            <a:ext cx="2768600" cy="2924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85200" y="6035636"/>
            <a:ext cx="2768600" cy="29246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60FECDB-090B-9B4D-BB82-F00DB117C43F}"/>
              </a:ext>
            </a:extLst>
          </p:cNvPr>
          <p:cNvSpPr/>
          <p:nvPr userDrawn="1"/>
        </p:nvSpPr>
        <p:spPr>
          <a:xfrm>
            <a:off x="755544" y="374787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1C0850D-FB41-9448-921F-F374578333D2}"/>
              </a:ext>
            </a:extLst>
          </p:cNvPr>
          <p:cNvSpPr/>
          <p:nvPr userDrawn="1"/>
        </p:nvSpPr>
        <p:spPr>
          <a:xfrm>
            <a:off x="946690" y="563348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C499913-55DD-9B45-8796-E86AC45DA457}"/>
              </a:ext>
            </a:extLst>
          </p:cNvPr>
          <p:cNvSpPr/>
          <p:nvPr userDrawn="1"/>
        </p:nvSpPr>
        <p:spPr>
          <a:xfrm>
            <a:off x="958962" y="561036"/>
            <a:ext cx="233118" cy="250285"/>
          </a:xfrm>
          <a:prstGeom prst="rect">
            <a:avLst/>
          </a:prstGeom>
          <a:solidFill>
            <a:srgbClr val="6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78C6FF"/>
                </a:solidFill>
              </a:ln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0" y="0"/>
            <a:ext cx="2146410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4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9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8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0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8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2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8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1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emf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26.emf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.douban.com/top250?start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299785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  <a:cs typeface="黑体-简" panose="02000000000000000000" charset="-122"/>
              </a:rPr>
              <a:t>豆瓣高分电影爬取</a:t>
            </a:r>
            <a:endParaRPr kumimoji="1" lang="zh-CN" altLang="en-US" sz="4800" dirty="0">
              <a:latin typeface="黑体" panose="02010609060101010101" pitchFamily="49" charset="-122"/>
              <a:ea typeface="黑体" panose="02010609060101010101" pitchFamily="49" charset="-122"/>
              <a:cs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6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1" y="400051"/>
            <a:ext cx="3844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解析内容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6642340" y="2532899"/>
            <a:ext cx="3449311" cy="216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解析页面内容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     使用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BeautifulSoup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定位特定的标签位置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 使用正则表达式找到具体的内容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9639" y="1177613"/>
            <a:ext cx="456497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对爬取的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文件进行解析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408" y="1756585"/>
            <a:ext cx="1219467" cy="342984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13" y="1677237"/>
            <a:ext cx="5535607" cy="498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8" y="3799941"/>
            <a:ext cx="6397848" cy="63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701" y="3522561"/>
            <a:ext cx="2072228" cy="23312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363" y="1297139"/>
            <a:ext cx="86271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 </a:t>
            </a:r>
            <a:r>
              <a:rPr lang="en-US" altLang="zh-CN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Soup 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是一个库，提供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一些简单的、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式的用来处理导航、搜索、修改分析树等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通过解析文档为用户提供需要抓取的数据。我们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需要的每个电影都在一个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&lt;div&gt;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的标签中，且每个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标签都有一个属性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class=“item”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18211" y="400051"/>
            <a:ext cx="433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标签解析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8414222" y="4844473"/>
            <a:ext cx="10944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8414222" y="3851656"/>
            <a:ext cx="10944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424715" y="4376016"/>
            <a:ext cx="10944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414222" y="5353334"/>
            <a:ext cx="10944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1675865" y="4060133"/>
            <a:ext cx="440073" cy="628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63886" y="4388709"/>
            <a:ext cx="891165" cy="299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675865" y="4043508"/>
            <a:ext cx="12124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7"/>
          <p:cNvSpPr txBox="1"/>
          <p:nvPr/>
        </p:nvSpPr>
        <p:spPr>
          <a:xfrm>
            <a:off x="211902" y="4704813"/>
            <a:ext cx="3678551" cy="1338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为页面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html.parser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是一种页面解析器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17"/>
          <p:cNvSpPr txBox="1"/>
          <p:nvPr/>
        </p:nvSpPr>
        <p:spPr>
          <a:xfrm>
            <a:off x="4523535" y="4704813"/>
            <a:ext cx="3069096" cy="133882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找到能够完整提取出一个影片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项，即页面中所有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408" y="1756585"/>
            <a:ext cx="1219467" cy="3429844"/>
          </a:xfrm>
          <a:prstGeom prst="rect">
            <a:avLst/>
          </a:prstGeom>
        </p:spPr>
      </p:pic>
      <p:cxnSp>
        <p:nvCxnSpPr>
          <p:cNvPr id="32" name="直接连接符 31"/>
          <p:cNvCxnSpPr/>
          <p:nvPr/>
        </p:nvCxnSpPr>
        <p:spPr>
          <a:xfrm>
            <a:off x="3917296" y="4388709"/>
            <a:ext cx="12124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5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518211" y="400051"/>
            <a:ext cx="433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则提取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0717" y="1263328"/>
            <a:ext cx="998056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en-US" altLang="zh-CN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正则表达式，通常被用来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检索、替换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那些符合某个模式（规则）的文本。正则表达式是对字符串操作的一种逻辑公式，就是用事先定义好的一些特定字符及这些特定字符的组合，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组成一个“规则字符串”，这个“规则字符串”用来表达对字符串的一种过滤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操作正则表达式。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408" y="1756585"/>
            <a:ext cx="1219467" cy="3429844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1" y="3663985"/>
            <a:ext cx="6678942" cy="312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8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14" y="2416802"/>
            <a:ext cx="4146828" cy="43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21674" y="1401140"/>
            <a:ext cx="10608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使用正则表达式抽取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需要的项进行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处理，包括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影片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详情、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链接和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8211" y="400051"/>
            <a:ext cx="433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抽取数据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203555" y="2946687"/>
            <a:ext cx="43164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7"/>
          <p:cNvSpPr txBox="1"/>
          <p:nvPr/>
        </p:nvSpPr>
        <p:spPr>
          <a:xfrm>
            <a:off x="6520038" y="2681764"/>
            <a:ext cx="3771118" cy="50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根据影片详情链接正则表达式抽取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355955" y="3503822"/>
            <a:ext cx="416408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17"/>
          <p:cNvSpPr txBox="1"/>
          <p:nvPr/>
        </p:nvSpPr>
        <p:spPr>
          <a:xfrm>
            <a:off x="6520038" y="3294659"/>
            <a:ext cx="3771118" cy="50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根据图片链接正则表达式抽取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056683" y="5081197"/>
            <a:ext cx="14633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17"/>
          <p:cNvSpPr txBox="1"/>
          <p:nvPr/>
        </p:nvSpPr>
        <p:spPr>
          <a:xfrm>
            <a:off x="6520038" y="4851743"/>
            <a:ext cx="3771118" cy="50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根据电影名正则表达式抽取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408" y="1756585"/>
            <a:ext cx="1219467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1" y="1938509"/>
            <a:ext cx="4143916" cy="473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518211" y="400051"/>
            <a:ext cx="433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抽取数据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5088986" y="2097495"/>
            <a:ext cx="3705880" cy="50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根据评分正则表达式抽取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17"/>
          <p:cNvSpPr txBox="1"/>
          <p:nvPr/>
        </p:nvSpPr>
        <p:spPr>
          <a:xfrm>
            <a:off x="5088985" y="2723970"/>
            <a:ext cx="3705881" cy="50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根据评价人数正则表达式抽取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7"/>
          <p:cNvSpPr txBox="1"/>
          <p:nvPr/>
        </p:nvSpPr>
        <p:spPr>
          <a:xfrm>
            <a:off x="5088984" y="3315875"/>
            <a:ext cx="3705882" cy="50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根据电影说明正则表达式抽取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290370" y="2327295"/>
            <a:ext cx="37986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427780" y="2801400"/>
            <a:ext cx="36612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830286" y="3351521"/>
            <a:ext cx="2258698" cy="3045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7"/>
          <p:cNvSpPr txBox="1"/>
          <p:nvPr/>
        </p:nvSpPr>
        <p:spPr>
          <a:xfrm>
            <a:off x="5088984" y="5006941"/>
            <a:ext cx="3895261" cy="50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根据电影相关内容正则表达式抽取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054167" y="5330749"/>
            <a:ext cx="4057087" cy="607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07771" y="6531429"/>
            <a:ext cx="278121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17"/>
          <p:cNvSpPr txBox="1"/>
          <p:nvPr/>
        </p:nvSpPr>
        <p:spPr>
          <a:xfrm>
            <a:off x="5088982" y="5749289"/>
            <a:ext cx="4309889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存储每一部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电影抽取的结果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存储所有电影解析结果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2662" y="1054724"/>
            <a:ext cx="106082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使用正则表达式抽取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需要的项进行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处理，包括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评分、评价人数、电影说明、电影相关内容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408" y="1756585"/>
            <a:ext cx="1219467" cy="3429844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054167" y="3351521"/>
            <a:ext cx="17761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1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421" y="3298513"/>
            <a:ext cx="4907853" cy="346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72218" y="1384397"/>
            <a:ext cx="994974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表格存储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xlwt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将抽取的数据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datalist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8211" y="400051"/>
            <a:ext cx="433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4149" y="2944423"/>
            <a:ext cx="72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5004972" y="2964313"/>
            <a:ext cx="464696" cy="3693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17"/>
          <p:cNvSpPr txBox="1"/>
          <p:nvPr/>
        </p:nvSpPr>
        <p:spPr>
          <a:xfrm>
            <a:off x="701581" y="3571608"/>
            <a:ext cx="1903751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编码创建一个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05332" y="4026021"/>
            <a:ext cx="21435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7"/>
          <p:cNvSpPr txBox="1"/>
          <p:nvPr/>
        </p:nvSpPr>
        <p:spPr>
          <a:xfrm>
            <a:off x="8173149" y="4028952"/>
            <a:ext cx="2282990" cy="507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Sheet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817400" y="4282868"/>
            <a:ext cx="3557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17"/>
          <p:cNvSpPr txBox="1"/>
          <p:nvPr/>
        </p:nvSpPr>
        <p:spPr>
          <a:xfrm>
            <a:off x="8173149" y="5142584"/>
            <a:ext cx="2282990" cy="45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往单元格写入内容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39169" y="5396500"/>
            <a:ext cx="23339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17"/>
          <p:cNvSpPr txBox="1"/>
          <p:nvPr/>
        </p:nvSpPr>
        <p:spPr>
          <a:xfrm>
            <a:off x="509649" y="6260306"/>
            <a:ext cx="1452998" cy="458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保存表格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1966716" y="6544141"/>
            <a:ext cx="1388884" cy="1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6424" y="1983257"/>
            <a:ext cx="1219467" cy="3429844"/>
          </a:xfrm>
          <a:prstGeom prst="rect">
            <a:avLst/>
          </a:prstGeom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90" y="2438696"/>
            <a:ext cx="3707510" cy="47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1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18211" y="400051"/>
            <a:ext cx="433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1" y="2416803"/>
            <a:ext cx="10000414" cy="34035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0178" y="1401140"/>
            <a:ext cx="1131182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电影详情链接、图片链接、影片中文名、影片外国名、评分、评价数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6424" y="1983257"/>
            <a:ext cx="1219467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197944"/>
            <a:ext cx="101117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读取数据并展示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8211" y="400051"/>
            <a:ext cx="433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数据展示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43700" y="1156725"/>
            <a:ext cx="3368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查看数据基本信息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6424" y="1983257"/>
            <a:ext cx="1219467" cy="3429844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23" y="2857055"/>
            <a:ext cx="3265834" cy="355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83" y="1999813"/>
            <a:ext cx="2595717" cy="4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2" y="2857055"/>
            <a:ext cx="5314001" cy="381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11" y="1768074"/>
            <a:ext cx="4733431" cy="96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1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5118" y="1401140"/>
            <a:ext cx="994974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评分和排名的关系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8211" y="400051"/>
            <a:ext cx="433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44" y="3481093"/>
            <a:ext cx="5036356" cy="25898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72" y="1046382"/>
            <a:ext cx="2420020" cy="228290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6424" y="1983257"/>
            <a:ext cx="1219467" cy="3429844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983256"/>
            <a:ext cx="3500437" cy="474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9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87223" y="400051"/>
            <a:ext cx="657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3" descr="C:\Users\Fire\AppData\Local\Microsoft\Windows\Temporary Internet Files\Content.IE5\GNBL4RG2\MC900356213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2342" y="2217375"/>
            <a:ext cx="2000264" cy="2517030"/>
          </a:xfrm>
          <a:prstGeom prst="rect">
            <a:avLst/>
          </a:prstGeom>
          <a:noFill/>
        </p:spPr>
      </p:pic>
      <p:sp>
        <p:nvSpPr>
          <p:cNvPr id="5" name="圆角矩形 4"/>
          <p:cNvSpPr/>
          <p:nvPr/>
        </p:nvSpPr>
        <p:spPr>
          <a:xfrm>
            <a:off x="5720373" y="2788185"/>
            <a:ext cx="4439920" cy="1375410"/>
          </a:xfrm>
          <a:prstGeom prst="roundRect">
            <a:avLst/>
          </a:prstGeom>
          <a:solidFill>
            <a:srgbClr val="F2FFF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有什么问题吗？</a:t>
            </a:r>
            <a:endParaRPr kumimoji="1" lang="zh-CN" altLang="en-US" sz="24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69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1" y="400051"/>
            <a:ext cx="657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6324" y="1536998"/>
            <a:ext cx="5054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2000" b="1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爬取豆瓣电影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Top250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的基本信息，包括电影的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名称、豆瓣评分、评价数、电影概况、电影链接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i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https://movie.douban.com/top250</a:t>
            </a:r>
            <a:endParaRPr lang="zh-CN" altLang="en-US" sz="2000" i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834" y="832320"/>
            <a:ext cx="5292448" cy="48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1" y="400051"/>
            <a:ext cx="657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爬虫初识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6323" y="1536998"/>
            <a:ext cx="994974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什么是爬虫</a:t>
            </a:r>
            <a:endParaRPr lang="en-US" altLang="zh-CN" sz="20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网络爬虫，是一种按照一定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自动抓取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互联网信息的程序或者脚本。由于互联网数据的多样性和资源的有限性，根据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用户需求定向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抓取相关网页并分析已成为如今主流的爬取策略。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爬虫可以做</a:t>
            </a:r>
            <a:r>
              <a:rPr lang="zh-CN" altLang="en-US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en-US" altLang="zh-CN" sz="20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可以爬取妹子的图片，爬取自己想看的视频等等，只要你能通过浏览器访问的数据都可以通过爬虫获取。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爬虫的本质是什么</a:t>
            </a:r>
            <a:endParaRPr lang="en-US" altLang="zh-CN" sz="20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打开网页，获取网页中我们想要的那部分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7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1" y="400051"/>
            <a:ext cx="2263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基本流程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351" y="1366516"/>
            <a:ext cx="89671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</a:t>
            </a:r>
            <a:endParaRPr lang="en-US" altLang="zh-CN" sz="2000" b="1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查看分析目标网页，学习编程基础规范。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en-US" altLang="zh-CN" sz="2000" b="1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库向目标站点发起请求，请求可以包含额外的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等信息，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如果服务器能正常响应，会得到一个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，便是所要获取的页面内容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解析内容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的内容可能是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等格式，可以用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等进行解析。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保存数据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保存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形式多样，可以存为文本，也可以保存到数据库，或者保存特定格式的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908" y="1564450"/>
            <a:ext cx="1219467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1" y="400051"/>
            <a:ext cx="2340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分析页面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948" y="1362104"/>
            <a:ext cx="3314700" cy="47529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62" y="1356750"/>
            <a:ext cx="3305175" cy="463867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89" y="6049632"/>
            <a:ext cx="4343400" cy="27622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482389" y="1316918"/>
            <a:ext cx="3440030" cy="331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169283" y="1316918"/>
            <a:ext cx="3440030" cy="331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8"/>
          <p:cNvSpPr txBox="1"/>
          <p:nvPr/>
        </p:nvSpPr>
        <p:spPr>
          <a:xfrm>
            <a:off x="8018324" y="1668824"/>
            <a:ext cx="1926088" cy="3831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/>
              <a:buChar char="ü"/>
            </a:pP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URL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分析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dirty="0" smtClean="0"/>
              <a:t>     </a:t>
            </a:r>
            <a:r>
              <a:rPr lang="zh-CN" altLang="en-US" dirty="0" smtClean="0">
                <a:sym typeface="Wingdings"/>
              </a:rPr>
              <a:t>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页面包括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250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条电影数据，分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10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页，每页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25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条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 每页的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URL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的不同之处：最后的数值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=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页数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- 1)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*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25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077" y="6318594"/>
            <a:ext cx="4371975" cy="33337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5297659" y="6318594"/>
            <a:ext cx="298060" cy="333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35643" y="6010853"/>
            <a:ext cx="298060" cy="333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3158" y="1648691"/>
            <a:ext cx="1219467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060" y="1879042"/>
            <a:ext cx="10213571" cy="412740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18211" y="400051"/>
            <a:ext cx="2216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分析页面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639" y="1357493"/>
            <a:ext cx="99211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开发者工具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）来分析网页，在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Elements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下找到需要的数据位置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068050" y="2498968"/>
            <a:ext cx="2621578" cy="588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158" y="1648691"/>
            <a:ext cx="1219467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99651" y="1390882"/>
            <a:ext cx="918261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程序第一行需要加入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CC0099"/>
              </a:buClr>
              <a:defRPr/>
            </a:pP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-*-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coding: utf-8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-*-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coding=utf-8</a:t>
            </a:r>
          </a:p>
          <a:p>
            <a:pPr>
              <a:lnSpc>
                <a:spcPct val="150000"/>
              </a:lnSpc>
              <a:buClr>
                <a:srgbClr val="CC0099"/>
              </a:buClr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这样可以在代码中包含中文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中，使用函数实现单一功能或相关联功能的代码段，可以提高可读性和代码重复利用率，函数代码块以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关键词开头，后接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空格、函数标识符名称、圆括号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、冒号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，括号中可以传入参数，函数段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或四个空格，只能任选一种），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用于结束函数，可以返回一个值，也可以不带任何表达式（表示返回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文件中可以加入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函数用于测试程序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CC0099"/>
              </a:buClr>
              <a:defRPr/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__name__ == “__main__”:</a:t>
            </a:r>
          </a:p>
          <a:p>
            <a:pPr marL="342900" indent="-3429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添加注释，说明代码（段）的作用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8211" y="400051"/>
            <a:ext cx="2309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编码规范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158" y="1648691"/>
            <a:ext cx="1219467" cy="34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18211" y="400051"/>
            <a:ext cx="2309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引入模块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636" y="1390882"/>
            <a:ext cx="9453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）：用来从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代码（变量、函数、类），本质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文件，提高代码的可维护性。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来导入模块，如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CC0099"/>
              </a:buClr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mport sys</a:t>
            </a:r>
          </a:p>
        </p:txBody>
      </p:sp>
      <p:sp>
        <p:nvSpPr>
          <p:cNvPr id="33" name="TextBox 8"/>
          <p:cNvSpPr txBox="1"/>
          <p:nvPr/>
        </p:nvSpPr>
        <p:spPr>
          <a:xfrm>
            <a:off x="4933963" y="4922854"/>
            <a:ext cx="4216535" cy="881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主流程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    获取数据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、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解析内容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、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保存数据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158" y="1648691"/>
            <a:ext cx="1219467" cy="34298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5" y="3021063"/>
            <a:ext cx="3775372" cy="1189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84" y="3021063"/>
            <a:ext cx="5296741" cy="132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5" y="4984082"/>
            <a:ext cx="4031023" cy="68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3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1" y="400051"/>
            <a:ext cx="3844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9639" y="1357493"/>
            <a:ext cx="45649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urllib2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库获取页面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5506920" y="1679210"/>
            <a:ext cx="4667860" cy="4247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获取页面数据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     对每一个页面，调用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askURL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函数获取页面内容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 定义一个获取页面的函数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askURL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，传入一个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url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参数，表示网址，如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sym typeface="Wingdings"/>
              <a:hlinkClick r:id=""/>
            </a:endParaRPr>
          </a:p>
          <a:p>
            <a:pPr marL="0" lvl="1" algn="ctr"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  <a:hlinkClick r:id=""/>
              </a:rPr>
              <a:t>https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  <a:hlinkClick r:id="rId3"/>
              </a:rPr>
              <a:t>://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  <a:hlinkClick r:id="rId3"/>
              </a:rPr>
              <a:t>movie.douban.com/top250?start=0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     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urllib2.Request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生成请求；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urllib2.urlopen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发送请求获取响应；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read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获取页面内容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     在访问页面时经常会出现错误，为了程序正常运行，加入异常捕获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try…except…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语句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082" y="1911491"/>
            <a:ext cx="1219467" cy="342984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668" y="2148410"/>
            <a:ext cx="2473218" cy="83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40" y="3245012"/>
            <a:ext cx="4621576" cy="349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8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13292</TotalTime>
  <Words>1031</Words>
  <Application>Microsoft Office PowerPoint</Application>
  <PresentationFormat>宽屏</PresentationFormat>
  <Paragraphs>113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黑体-简</vt:lpstr>
      <vt:lpstr>华文楷体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wenxiaoxin</cp:lastModifiedBy>
  <cp:revision>16</cp:revision>
  <dcterms:created xsi:type="dcterms:W3CDTF">2018-09-09T14:30:22Z</dcterms:created>
  <dcterms:modified xsi:type="dcterms:W3CDTF">2019-07-26T05:38:32Z</dcterms:modified>
</cp:coreProperties>
</file>