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343" r:id="rId3"/>
    <p:sldId id="344" r:id="rId4"/>
    <p:sldId id="365" r:id="rId5"/>
    <p:sldId id="366" r:id="rId6"/>
    <p:sldId id="450" r:id="rId7"/>
    <p:sldId id="448" r:id="rId8"/>
    <p:sldId id="451" r:id="rId9"/>
    <p:sldId id="437" r:id="rId10"/>
    <p:sldId id="453" r:id="rId11"/>
    <p:sldId id="434" r:id="rId12"/>
    <p:sldId id="441" r:id="rId13"/>
    <p:sldId id="454" r:id="rId14"/>
    <p:sldId id="430" r:id="rId15"/>
    <p:sldId id="455" r:id="rId16"/>
    <p:sldId id="467" r:id="rId17"/>
    <p:sldId id="457" r:id="rId18"/>
    <p:sldId id="431" r:id="rId19"/>
    <p:sldId id="458" r:id="rId20"/>
    <p:sldId id="446" r:id="rId21"/>
    <p:sldId id="459" r:id="rId22"/>
    <p:sldId id="26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B9FF"/>
    <a:srgbClr val="CC0099"/>
    <a:srgbClr val="F98234"/>
    <a:srgbClr val="FFF4D0"/>
    <a:srgbClr val="EAF4DF"/>
    <a:srgbClr val="0432FF"/>
    <a:srgbClr val="CFEBF1"/>
    <a:srgbClr val="F2FFE9"/>
    <a:srgbClr val="FFE9D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98" autoAdjust="0"/>
    <p:restoredTop sz="91808" autoAdjust="0"/>
  </p:normalViewPr>
  <p:slideViewPr>
    <p:cSldViewPr snapToGrid="0">
      <p:cViewPr varScale="1">
        <p:scale>
          <a:sx n="68" d="100"/>
          <a:sy n="68" d="100"/>
        </p:scale>
        <p:origin x="54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6C451-E700-5D48-8882-DCC6276494CF}" type="datetimeFigureOut">
              <a:rPr kumimoji="1" lang="zh-CN" altLang="en-US" smtClean="0"/>
              <a:t>2019/7/14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05039-6962-D646-9A2B-17047581DB25}" type="slidenum">
              <a:rPr kumimoji="1" lang="zh-CN" altLang="en-US" smtClean="0"/>
              <a:t>‹#›</a:t>
            </a:fld>
            <a:endParaRPr kumimoji="1" lang="zh-CN" altLang="en-US"/>
          </a:p>
        </p:txBody>
      </p:sp>
    </p:spTree>
    <p:extLst>
      <p:ext uri="{BB962C8B-B14F-4D97-AF65-F5344CB8AC3E}">
        <p14:creationId xmlns:p14="http://schemas.microsoft.com/office/powerpoint/2010/main" val="725138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a:t>
            </a:fld>
            <a:endParaRPr kumimoji="1" lang="zh-CN" altLang="en-US"/>
          </a:p>
        </p:txBody>
      </p:sp>
    </p:spTree>
    <p:extLst>
      <p:ext uri="{BB962C8B-B14F-4D97-AF65-F5344CB8AC3E}">
        <p14:creationId xmlns:p14="http://schemas.microsoft.com/office/powerpoint/2010/main" val="2231875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11</a:t>
            </a:fld>
            <a:endParaRPr kumimoji="1" lang="zh-CN" altLang="en-US"/>
          </a:p>
        </p:txBody>
      </p:sp>
    </p:spTree>
    <p:extLst>
      <p:ext uri="{BB962C8B-B14F-4D97-AF65-F5344CB8AC3E}">
        <p14:creationId xmlns:p14="http://schemas.microsoft.com/office/powerpoint/2010/main" val="415125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12</a:t>
            </a:fld>
            <a:endParaRPr kumimoji="1" lang="zh-CN" altLang="en-US"/>
          </a:p>
        </p:txBody>
      </p:sp>
    </p:spTree>
    <p:extLst>
      <p:ext uri="{BB962C8B-B14F-4D97-AF65-F5344CB8AC3E}">
        <p14:creationId xmlns:p14="http://schemas.microsoft.com/office/powerpoint/2010/main" val="54631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13</a:t>
            </a:fld>
            <a:endParaRPr kumimoji="1" lang="zh-CN" altLang="en-US"/>
          </a:p>
        </p:txBody>
      </p:sp>
    </p:spTree>
    <p:extLst>
      <p:ext uri="{BB962C8B-B14F-4D97-AF65-F5344CB8AC3E}">
        <p14:creationId xmlns:p14="http://schemas.microsoft.com/office/powerpoint/2010/main" val="2902006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14</a:t>
            </a:fld>
            <a:endParaRPr kumimoji="1" lang="zh-CN" altLang="en-US"/>
          </a:p>
        </p:txBody>
      </p:sp>
    </p:spTree>
    <p:extLst>
      <p:ext uri="{BB962C8B-B14F-4D97-AF65-F5344CB8AC3E}">
        <p14:creationId xmlns:p14="http://schemas.microsoft.com/office/powerpoint/2010/main" val="2090636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15</a:t>
            </a:fld>
            <a:endParaRPr kumimoji="1" lang="zh-CN" altLang="en-US"/>
          </a:p>
        </p:txBody>
      </p:sp>
    </p:spTree>
    <p:extLst>
      <p:ext uri="{BB962C8B-B14F-4D97-AF65-F5344CB8AC3E}">
        <p14:creationId xmlns:p14="http://schemas.microsoft.com/office/powerpoint/2010/main" val="744924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16</a:t>
            </a:fld>
            <a:endParaRPr kumimoji="1" lang="zh-CN" altLang="en-US"/>
          </a:p>
        </p:txBody>
      </p:sp>
    </p:spTree>
    <p:extLst>
      <p:ext uri="{BB962C8B-B14F-4D97-AF65-F5344CB8AC3E}">
        <p14:creationId xmlns:p14="http://schemas.microsoft.com/office/powerpoint/2010/main" val="3522646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17</a:t>
            </a:fld>
            <a:endParaRPr kumimoji="1" lang="zh-CN" altLang="en-US"/>
          </a:p>
        </p:txBody>
      </p:sp>
    </p:spTree>
    <p:extLst>
      <p:ext uri="{BB962C8B-B14F-4D97-AF65-F5344CB8AC3E}">
        <p14:creationId xmlns:p14="http://schemas.microsoft.com/office/powerpoint/2010/main" val="992456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18</a:t>
            </a:fld>
            <a:endParaRPr kumimoji="1" lang="zh-CN" altLang="en-US"/>
          </a:p>
        </p:txBody>
      </p:sp>
    </p:spTree>
    <p:extLst>
      <p:ext uri="{BB962C8B-B14F-4D97-AF65-F5344CB8AC3E}">
        <p14:creationId xmlns:p14="http://schemas.microsoft.com/office/powerpoint/2010/main" val="1682923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19</a:t>
            </a:fld>
            <a:endParaRPr kumimoji="1" lang="zh-CN" altLang="en-US"/>
          </a:p>
        </p:txBody>
      </p:sp>
    </p:spTree>
    <p:extLst>
      <p:ext uri="{BB962C8B-B14F-4D97-AF65-F5344CB8AC3E}">
        <p14:creationId xmlns:p14="http://schemas.microsoft.com/office/powerpoint/2010/main" val="167557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20</a:t>
            </a:fld>
            <a:endParaRPr kumimoji="1" lang="zh-CN" altLang="en-US"/>
          </a:p>
        </p:txBody>
      </p:sp>
    </p:spTree>
    <p:extLst>
      <p:ext uri="{BB962C8B-B14F-4D97-AF65-F5344CB8AC3E}">
        <p14:creationId xmlns:p14="http://schemas.microsoft.com/office/powerpoint/2010/main" val="124359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a:t>
            </a:fld>
            <a:endParaRPr kumimoji="1" lang="zh-CN" altLang="en-US"/>
          </a:p>
        </p:txBody>
      </p:sp>
    </p:spTree>
    <p:extLst>
      <p:ext uri="{BB962C8B-B14F-4D97-AF65-F5344CB8AC3E}">
        <p14:creationId xmlns:p14="http://schemas.microsoft.com/office/powerpoint/2010/main" val="522112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21</a:t>
            </a:fld>
            <a:endParaRPr kumimoji="1" lang="zh-CN" altLang="en-US"/>
          </a:p>
        </p:txBody>
      </p:sp>
    </p:spTree>
    <p:extLst>
      <p:ext uri="{BB962C8B-B14F-4D97-AF65-F5344CB8AC3E}">
        <p14:creationId xmlns:p14="http://schemas.microsoft.com/office/powerpoint/2010/main" val="1072742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22</a:t>
            </a:fld>
            <a:endParaRPr kumimoji="1" lang="zh-CN" altLang="en-US"/>
          </a:p>
        </p:txBody>
      </p:sp>
    </p:spTree>
    <p:extLst>
      <p:ext uri="{BB962C8B-B14F-4D97-AF65-F5344CB8AC3E}">
        <p14:creationId xmlns:p14="http://schemas.microsoft.com/office/powerpoint/2010/main" val="1730818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4</a:t>
            </a:fld>
            <a:endParaRPr kumimoji="1" lang="zh-CN" altLang="en-US"/>
          </a:p>
        </p:txBody>
      </p:sp>
    </p:spTree>
    <p:extLst>
      <p:ext uri="{BB962C8B-B14F-4D97-AF65-F5344CB8AC3E}">
        <p14:creationId xmlns:p14="http://schemas.microsoft.com/office/powerpoint/2010/main" val="387239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5</a:t>
            </a:fld>
            <a:endParaRPr kumimoji="1" lang="zh-CN" altLang="en-US"/>
          </a:p>
        </p:txBody>
      </p:sp>
    </p:spTree>
    <p:extLst>
      <p:ext uri="{BB962C8B-B14F-4D97-AF65-F5344CB8AC3E}">
        <p14:creationId xmlns:p14="http://schemas.microsoft.com/office/powerpoint/2010/main" val="406475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6</a:t>
            </a:fld>
            <a:endParaRPr kumimoji="1" lang="zh-CN" altLang="en-US"/>
          </a:p>
        </p:txBody>
      </p:sp>
    </p:spTree>
    <p:extLst>
      <p:ext uri="{BB962C8B-B14F-4D97-AF65-F5344CB8AC3E}">
        <p14:creationId xmlns:p14="http://schemas.microsoft.com/office/powerpoint/2010/main" val="198493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7</a:t>
            </a:fld>
            <a:endParaRPr kumimoji="1" lang="zh-CN" altLang="en-US"/>
          </a:p>
        </p:txBody>
      </p:sp>
    </p:spTree>
    <p:extLst>
      <p:ext uri="{BB962C8B-B14F-4D97-AF65-F5344CB8AC3E}">
        <p14:creationId xmlns:p14="http://schemas.microsoft.com/office/powerpoint/2010/main" val="3571697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8</a:t>
            </a:fld>
            <a:endParaRPr kumimoji="1" lang="zh-CN" altLang="en-US"/>
          </a:p>
        </p:txBody>
      </p:sp>
    </p:spTree>
    <p:extLst>
      <p:ext uri="{BB962C8B-B14F-4D97-AF65-F5344CB8AC3E}">
        <p14:creationId xmlns:p14="http://schemas.microsoft.com/office/powerpoint/2010/main" val="2292933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9</a:t>
            </a:fld>
            <a:endParaRPr kumimoji="1" lang="zh-CN" altLang="en-US"/>
          </a:p>
        </p:txBody>
      </p:sp>
    </p:spTree>
    <p:extLst>
      <p:ext uri="{BB962C8B-B14F-4D97-AF65-F5344CB8AC3E}">
        <p14:creationId xmlns:p14="http://schemas.microsoft.com/office/powerpoint/2010/main" val="3903454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t>10</a:t>
            </a:fld>
            <a:endParaRPr kumimoji="1" lang="zh-CN" altLang="en-US"/>
          </a:p>
        </p:txBody>
      </p:sp>
    </p:spTree>
    <p:extLst>
      <p:ext uri="{BB962C8B-B14F-4D97-AF65-F5344CB8AC3E}">
        <p14:creationId xmlns:p14="http://schemas.microsoft.com/office/powerpoint/2010/main" val="368397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4773261" y="5877247"/>
            <a:ext cx="2768600" cy="292461"/>
          </a:xfrm>
          <a:prstGeom prst="rect">
            <a:avLst/>
          </a:prstGeom>
        </p:spPr>
      </p:pic>
      <p:cxnSp>
        <p:nvCxnSpPr>
          <p:cNvPr id="10" name="直线连接符 8"/>
          <p:cNvCxnSpPr/>
          <p:nvPr userDrawn="1"/>
        </p:nvCxnSpPr>
        <p:spPr>
          <a:xfrm>
            <a:off x="6157561" y="1318753"/>
            <a:ext cx="0" cy="990494"/>
          </a:xfrm>
          <a:prstGeom prst="line">
            <a:avLst/>
          </a:prstGeom>
          <a:ln>
            <a:solidFill>
              <a:srgbClr val="6082A9"/>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userDrawn="1"/>
        </p:nvSpPr>
        <p:spPr>
          <a:xfrm>
            <a:off x="4357692" y="4568847"/>
            <a:ext cx="3599738" cy="663073"/>
          </a:xfrm>
          <a:prstGeom prst="round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中国科学院大学</a:t>
            </a:r>
            <a:endParaRPr lang="en-US" altLang="zh-CN" sz="2000" dirty="0" smtClean="0">
              <a:solidFill>
                <a:schemeClr val="tx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84732" y="1267265"/>
            <a:ext cx="1157129" cy="1157129"/>
          </a:xfrm>
          <a:prstGeom prst="rect">
            <a:avLst/>
          </a:prstGeom>
        </p:spPr>
      </p:pic>
      <p:pic>
        <p:nvPicPr>
          <p:cNvPr id="16" name="图片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1151" y="1318753"/>
            <a:ext cx="2146410" cy="105415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579515" y="1102047"/>
            <a:ext cx="2768600" cy="292461"/>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8585200" y="6035636"/>
            <a:ext cx="2768600" cy="292461"/>
          </a:xfrm>
          <a:prstGeom prst="rect">
            <a:avLst/>
          </a:prstGeom>
        </p:spPr>
      </p:pic>
      <p:sp>
        <p:nvSpPr>
          <p:cNvPr id="10" name="矩形 9"/>
          <p:cNvSpPr/>
          <p:nvPr userDrawn="1"/>
        </p:nvSpPr>
        <p:spPr>
          <a:xfrm>
            <a:off x="755544" y="374787"/>
            <a:ext cx="436536" cy="436535"/>
          </a:xfrm>
          <a:prstGeom prst="rect">
            <a:avLst/>
          </a:prstGeom>
          <a:noFill/>
          <a:ln>
            <a:solidFill>
              <a:srgbClr val="608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946690" y="563348"/>
            <a:ext cx="436536" cy="436535"/>
          </a:xfrm>
          <a:prstGeom prst="rect">
            <a:avLst/>
          </a:prstGeom>
          <a:noFill/>
          <a:ln>
            <a:solidFill>
              <a:srgbClr val="608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958962" y="561036"/>
            <a:ext cx="233118" cy="250285"/>
          </a:xfrm>
          <a:prstGeom prst="rect">
            <a:avLst/>
          </a:prstGeom>
          <a:solidFill>
            <a:srgbClr val="608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78C6FF"/>
                </a:solidFill>
              </a:ln>
            </a:endParaRPr>
          </a:p>
        </p:txBody>
      </p:sp>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69500" y="0"/>
            <a:ext cx="2146410" cy="105415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7/14/2019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7FAA2-0FD1-4CA9-9E3C-4FCDD1695EF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9.emf"/></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4.emf"/><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2873804"/>
            <a:ext cx="12192000" cy="830997"/>
          </a:xfrm>
          <a:prstGeom prst="rect">
            <a:avLst/>
          </a:prstGeom>
          <a:noFill/>
        </p:spPr>
        <p:txBody>
          <a:bodyPr wrap="square" rtlCol="0">
            <a:spAutoFit/>
          </a:bodyPr>
          <a:lstStyle/>
          <a:p>
            <a:pPr algn="ctr"/>
            <a:r>
              <a:rPr kumimoji="1" lang="zh-CN" altLang="en-US" sz="4800" b="1" dirty="0" smtClean="0">
                <a:latin typeface="黑体" panose="02010609060101010101" pitchFamily="49" charset="-122"/>
                <a:ea typeface="黑体" panose="02010609060101010101" pitchFamily="49" charset="-122"/>
                <a:cs typeface="黑体-简" panose="02000000000000000000" charset="-122"/>
              </a:rPr>
              <a:t>波士顿房价预测</a:t>
            </a:r>
            <a:endParaRPr kumimoji="1" lang="zh-CN" altLang="en-US" sz="4800" b="1" dirty="0">
              <a:latin typeface="黑体" panose="02010609060101010101" pitchFamily="49" charset="-122"/>
              <a:ea typeface="黑体" panose="02010609060101010101" pitchFamily="49" charset="-122"/>
              <a:cs typeface="黑体-简" panose="020000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配置网络</a:t>
            </a:r>
            <a:endParaRPr lang="zh-CN" altLang="en-US" sz="3600" b="1" dirty="0">
              <a:latin typeface="微软雅黑" panose="020B0503020204020204" pitchFamily="34" charset="-122"/>
              <a:ea typeface="微软雅黑" panose="020B0503020204020204" pitchFamily="34" charset="-122"/>
            </a:endParaRPr>
          </a:p>
        </p:txBody>
      </p:sp>
      <p:sp>
        <p:nvSpPr>
          <p:cNvPr id="7" name="矩形 6"/>
          <p:cNvSpPr/>
          <p:nvPr/>
        </p:nvSpPr>
        <p:spPr>
          <a:xfrm>
            <a:off x="560440" y="1211482"/>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定义简单的线性网络</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940" y="1758729"/>
            <a:ext cx="3580274" cy="2044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4"/>
          <a:stretch>
            <a:fillRect/>
          </a:stretch>
        </p:blipFill>
        <p:spPr>
          <a:xfrm>
            <a:off x="10536570" y="1244062"/>
            <a:ext cx="1219467" cy="4369876"/>
          </a:xfrm>
          <a:prstGeom prst="rect">
            <a:avLst/>
          </a:prstGeom>
        </p:spPr>
      </p:pic>
      <p:grpSp>
        <p:nvGrpSpPr>
          <p:cNvPr id="5" name="组合 4"/>
          <p:cNvGrpSpPr/>
          <p:nvPr/>
        </p:nvGrpSpPr>
        <p:grpSpPr>
          <a:xfrm>
            <a:off x="260285" y="3975806"/>
            <a:ext cx="10433114" cy="2308924"/>
            <a:chOff x="260285" y="4019550"/>
            <a:chExt cx="10433114" cy="2308924"/>
          </a:xfrm>
        </p:grpSpPr>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914" y="4095750"/>
              <a:ext cx="7130761"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14" y="4900613"/>
              <a:ext cx="6969386" cy="506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785" y="5671185"/>
              <a:ext cx="6887915" cy="61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272985" y="4038600"/>
              <a:ext cx="10263585" cy="673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2985" y="4817174"/>
              <a:ext cx="10263585" cy="673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60285" y="5655374"/>
              <a:ext cx="10263585" cy="673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7251700" y="4019550"/>
              <a:ext cx="3390899"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配置数据层，</a:t>
              </a:r>
              <a:r>
                <a:rPr lang="zh-CN" altLang="en-US" dirty="0" smtClean="0">
                  <a:latin typeface="微软雅黑" panose="020B0503020204020204" pitchFamily="34" charset="-122"/>
                  <a:ea typeface="微软雅黑" panose="020B0503020204020204" pitchFamily="34" charset="-122"/>
                </a:rPr>
                <a:t>定义</a:t>
              </a:r>
              <a:r>
                <a:rPr lang="en-US" altLang="zh-CN" dirty="0" smtClean="0">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名称为</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形状为</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数据类型为</a:t>
              </a:r>
              <a:r>
                <a:rPr lang="en-US" altLang="zh-CN" dirty="0" smtClean="0">
                  <a:latin typeface="微软雅黑" panose="020B0503020204020204" pitchFamily="34" charset="-122"/>
                  <a:ea typeface="微软雅黑" panose="020B0503020204020204" pitchFamily="34" charset="-122"/>
                </a:rPr>
                <a:t>float32</a:t>
              </a:r>
              <a:endParaRPr lang="zh-CN" altLang="en-US" dirty="0">
                <a:latin typeface="微软雅黑" panose="020B0503020204020204" pitchFamily="34" charset="-122"/>
                <a:ea typeface="微软雅黑" panose="020B0503020204020204" pitchFamily="34" charset="-122"/>
              </a:endParaRPr>
            </a:p>
          </p:txBody>
        </p:sp>
        <p:sp>
          <p:nvSpPr>
            <p:cNvPr id="20" name="TextBox 19"/>
            <p:cNvSpPr txBox="1"/>
            <p:nvPr/>
          </p:nvSpPr>
          <p:spPr>
            <a:xfrm>
              <a:off x="7302500" y="4798604"/>
              <a:ext cx="3390899"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定义真实值</a:t>
              </a:r>
              <a:r>
                <a:rPr lang="en-US" altLang="zh-CN" dirty="0" smtClean="0">
                  <a:latin typeface="微软雅黑" panose="020B0503020204020204" pitchFamily="34" charset="-122"/>
                  <a:ea typeface="微软雅黑" panose="020B0503020204020204" pitchFamily="34" charset="-122"/>
                </a:rPr>
                <a:t>y,</a:t>
              </a:r>
              <a:r>
                <a:rPr lang="zh-CN" altLang="en-US" dirty="0" smtClean="0">
                  <a:latin typeface="微软雅黑" panose="020B0503020204020204" pitchFamily="34" charset="-122"/>
                  <a:ea typeface="微软雅黑" panose="020B0503020204020204" pitchFamily="34" charset="-122"/>
                </a:rPr>
                <a:t>名称为</a:t>
              </a:r>
              <a:r>
                <a:rPr lang="en-US" altLang="zh-CN" dirty="0" smtClean="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形状为</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数据类型为</a:t>
              </a:r>
              <a:r>
                <a:rPr lang="en-US" altLang="zh-CN" dirty="0" smtClean="0">
                  <a:latin typeface="微软雅黑" panose="020B0503020204020204" pitchFamily="34" charset="-122"/>
                  <a:ea typeface="微软雅黑" panose="020B0503020204020204" pitchFamily="34" charset="-122"/>
                </a:rPr>
                <a:t>float32</a:t>
              </a: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7308849" y="5682143"/>
              <a:ext cx="3362864" cy="646331"/>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f</a:t>
              </a:r>
              <a:r>
                <a:rPr lang="en-US" altLang="zh-CN" dirty="0" err="1" smtClean="0">
                  <a:latin typeface="微软雅黑" panose="020B0503020204020204" pitchFamily="34" charset="-122"/>
                  <a:ea typeface="微软雅黑" panose="020B0503020204020204" pitchFamily="34" charset="-122"/>
                </a:rPr>
                <a:t>luid.layers.fc</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全连接层。定义一个一层的网络</a:t>
              </a: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786690" y="4305125"/>
              <a:ext cx="2083510"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86690" y="5076460"/>
              <a:ext cx="2083510"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587500" y="5869125"/>
              <a:ext cx="1663700"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配置网络</a:t>
            </a:r>
            <a:endParaRPr lang="zh-CN" altLang="en-US" sz="3600" b="1" dirty="0">
              <a:latin typeface="微软雅黑" panose="020B0503020204020204" pitchFamily="34" charset="-122"/>
              <a:ea typeface="微软雅黑" panose="020B0503020204020204" pitchFamily="34" charset="-122"/>
            </a:endParaRPr>
          </a:p>
        </p:txBody>
      </p:sp>
      <p:sp>
        <p:nvSpPr>
          <p:cNvPr id="8" name="矩形 7"/>
          <p:cNvSpPr/>
          <p:nvPr/>
        </p:nvSpPr>
        <p:spPr>
          <a:xfrm>
            <a:off x="647700" y="1338060"/>
            <a:ext cx="7614616" cy="507831"/>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定义损失函数</a:t>
            </a:r>
            <a:endParaRPr lang="en-US" altLang="zh-CN" sz="2000" dirty="0">
              <a:solidFill>
                <a:srgbClr val="CC0099"/>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2481860" y="3690410"/>
            <a:ext cx="5948951" cy="2548806"/>
            <a:chOff x="493416" y="3293953"/>
            <a:chExt cx="6358810" cy="3525968"/>
          </a:xfrm>
        </p:grpSpPr>
        <p:sp>
          <p:nvSpPr>
            <p:cNvPr id="16" name="矩形 15"/>
            <p:cNvSpPr/>
            <p:nvPr/>
          </p:nvSpPr>
          <p:spPr>
            <a:xfrm>
              <a:off x="493416" y="3627327"/>
              <a:ext cx="6358810" cy="319259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marL="0" lvl="1">
                <a:lnSpc>
                  <a:spcPct val="150000"/>
                </a:lnSpc>
              </a:pPr>
              <a:r>
                <a:rPr lang="zh-CN" altLang="en-US" sz="2000" dirty="0">
                  <a:solidFill>
                    <a:srgbClr val="FF0000"/>
                  </a:solidFill>
                  <a:latin typeface="华文楷体" panose="02010600040101010101" pitchFamily="2" charset="-122"/>
                  <a:ea typeface="华文楷体" panose="02010600040101010101" pitchFamily="2" charset="-122"/>
                </a:rPr>
                <a:t>损失函数</a:t>
              </a:r>
              <a:r>
                <a:rPr lang="zh-CN" altLang="en-US" sz="2000" dirty="0">
                  <a:latin typeface="华文楷体" panose="02010600040101010101" pitchFamily="2" charset="-122"/>
                  <a:ea typeface="华文楷体" panose="02010600040101010101" pitchFamily="2" charset="-122"/>
                </a:rPr>
                <a:t>定义了拟合结果和真实结果之间的差异，作为优化的目标直接关系模型训练的好坏。</a:t>
              </a:r>
              <a:endParaRPr lang="en-US" altLang="zh-CN" sz="2000" dirty="0">
                <a:latin typeface="华文楷体" panose="02010600040101010101" pitchFamily="2" charset="-122"/>
                <a:ea typeface="华文楷体" panose="02010600040101010101" pitchFamily="2" charset="-122"/>
              </a:endParaRPr>
            </a:p>
            <a:p>
              <a:pPr marL="0" lvl="1">
                <a:lnSpc>
                  <a:spcPct val="150000"/>
                </a:lnSpc>
              </a:pPr>
              <a:r>
                <a:rPr lang="en-US" altLang="zh-CN" sz="2000" dirty="0">
                  <a:latin typeface="华文楷体" panose="02010600040101010101" pitchFamily="2" charset="-122"/>
                  <a:ea typeface="华文楷体" panose="02010600040101010101" pitchFamily="2" charset="-122"/>
                </a:rPr>
                <a:t>Paddle fluid</a:t>
              </a:r>
              <a:r>
                <a:rPr lang="zh-CN" altLang="en-US" sz="2000" dirty="0">
                  <a:latin typeface="华文楷体" panose="02010600040101010101" pitchFamily="2" charset="-122"/>
                  <a:ea typeface="华文楷体" panose="02010600040101010101" pitchFamily="2" charset="-122"/>
                </a:rPr>
                <a:t>中提供了面向多种任务的多种类型的损失函数</a:t>
              </a:r>
              <a:r>
                <a:rPr lang="zh-CN" altLang="en-US" sz="2000" dirty="0" smtClean="0">
                  <a:latin typeface="华文楷体" panose="02010600040101010101" pitchFamily="2" charset="-122"/>
                  <a:ea typeface="华文楷体" panose="02010600040101010101" pitchFamily="2" charset="-122"/>
                </a:rPr>
                <a:t>，如回归问题中的</a:t>
              </a:r>
              <a:r>
                <a:rPr lang="zh-CN" altLang="en-US" sz="2000" dirty="0" smtClean="0">
                  <a:solidFill>
                    <a:srgbClr val="17B9FF"/>
                  </a:solidFill>
                  <a:latin typeface="华文楷体" panose="02010600040101010101" pitchFamily="2" charset="-122"/>
                  <a:ea typeface="华文楷体" panose="02010600040101010101" pitchFamily="2" charset="-122"/>
                </a:rPr>
                <a:t>平均误差损失</a:t>
              </a:r>
              <a:r>
                <a:rPr lang="zh-CN" altLang="en-US" sz="2000" dirty="0" smtClean="0">
                  <a:latin typeface="华文楷体" panose="02010600040101010101" pitchFamily="2" charset="-122"/>
                  <a:ea typeface="华文楷体" panose="02010600040101010101" pitchFamily="2" charset="-122"/>
                </a:rPr>
                <a:t>、分类问题中的</a:t>
              </a:r>
              <a:r>
                <a:rPr lang="zh-CN" altLang="en-US" sz="2000" dirty="0" smtClean="0">
                  <a:solidFill>
                    <a:srgbClr val="17B9FF"/>
                  </a:solidFill>
                  <a:latin typeface="华文楷体" panose="02010600040101010101" pitchFamily="2" charset="-122"/>
                  <a:ea typeface="华文楷体" panose="02010600040101010101" pitchFamily="2" charset="-122"/>
                </a:rPr>
                <a:t>交叉熵损失函数</a:t>
              </a:r>
              <a:r>
                <a:rPr lang="zh-CN" altLang="en-US" sz="2000" dirty="0" smtClean="0">
                  <a:latin typeface="华文楷体" panose="02010600040101010101" pitchFamily="2" charset="-122"/>
                  <a:ea typeface="华文楷体" panose="02010600040101010101" pitchFamily="2" charset="-122"/>
                </a:rPr>
                <a:t>等</a:t>
              </a:r>
              <a:endParaRPr lang="zh-CN" altLang="en-US" sz="2000" dirty="0">
                <a:latin typeface="华文楷体" panose="02010600040101010101" pitchFamily="2" charset="-122"/>
                <a:ea typeface="华文楷体" panose="02010600040101010101" pitchFamily="2" charset="-122"/>
              </a:endParaRPr>
            </a:p>
          </p:txBody>
        </p:sp>
        <p:sp>
          <p:nvSpPr>
            <p:cNvPr id="17" name="圆角矩形 7"/>
            <p:cNvSpPr/>
            <p:nvPr/>
          </p:nvSpPr>
          <p:spPr>
            <a:xfrm>
              <a:off x="1930967" y="3293953"/>
              <a:ext cx="2788116" cy="440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200" b="1" dirty="0" smtClean="0">
                  <a:solidFill>
                    <a:srgbClr val="000000"/>
                  </a:solidFill>
                  <a:latin typeface="微软雅黑" panose="020B0503020204020204" pitchFamily="34" charset="-122"/>
                  <a:ea typeface="微软雅黑" panose="020B0503020204020204" pitchFamily="34" charset="-122"/>
                  <a:sym typeface="+mn-ea"/>
                </a:rPr>
                <a:t>损失函数</a:t>
              </a:r>
              <a:endParaRPr lang="zh-CN" altLang="en-US" sz="22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3" name="图片 2"/>
          <p:cNvPicPr>
            <a:picLocks noChangeAspect="1"/>
          </p:cNvPicPr>
          <p:nvPr/>
        </p:nvPicPr>
        <p:blipFill>
          <a:blip r:embed="rId3"/>
          <a:stretch>
            <a:fillRect/>
          </a:stretch>
        </p:blipFill>
        <p:spPr>
          <a:xfrm>
            <a:off x="10508437" y="1244062"/>
            <a:ext cx="1219467" cy="4369876"/>
          </a:xfrm>
          <a:prstGeom prst="rect">
            <a:avLst/>
          </a:prstGeom>
        </p:spPr>
      </p:pic>
      <p:sp>
        <p:nvSpPr>
          <p:cNvPr id="2" name="TextBox 1"/>
          <p:cNvSpPr txBox="1"/>
          <p:nvPr/>
        </p:nvSpPr>
        <p:spPr>
          <a:xfrm>
            <a:off x="966814" y="1877292"/>
            <a:ext cx="8979044" cy="369332"/>
          </a:xfrm>
          <a:prstGeom prst="rect">
            <a:avLst/>
          </a:prstGeom>
          <a:noFill/>
        </p:spPr>
        <p:txBody>
          <a:bodyPr wrap="square" rtlCol="0">
            <a:spAutoFit/>
          </a:bodyPr>
          <a:lstStyle/>
          <a:p>
            <a:r>
              <a:rPr lang="zh-CN" altLang="en-US" sz="1600" dirty="0"/>
              <a:t> </a:t>
            </a:r>
            <a:r>
              <a:rPr lang="zh-CN" altLang="en-US" dirty="0">
                <a:latin typeface="微软雅黑" panose="020B0503020204020204" pitchFamily="34" charset="-122"/>
                <a:ea typeface="微软雅黑" panose="020B0503020204020204" pitchFamily="34" charset="-122"/>
              </a:rPr>
              <a:t>对于线性模型来讲，最常用的损失函数就是</a:t>
            </a:r>
            <a:r>
              <a:rPr lang="zh-CN" altLang="en-US" dirty="0">
                <a:solidFill>
                  <a:srgbClr val="17B9FF"/>
                </a:solidFill>
                <a:latin typeface="微软雅黑" panose="020B0503020204020204" pitchFamily="34" charset="-122"/>
                <a:ea typeface="微软雅黑" panose="020B0503020204020204" pitchFamily="34" charset="-122"/>
              </a:rPr>
              <a:t>均方误差（</a:t>
            </a:r>
            <a:r>
              <a:rPr lang="en-US" altLang="zh-CN" dirty="0">
                <a:solidFill>
                  <a:srgbClr val="17B9FF"/>
                </a:solidFill>
                <a:latin typeface="微软雅黑" panose="020B0503020204020204" pitchFamily="34" charset="-122"/>
                <a:ea typeface="微软雅黑" panose="020B0503020204020204" pitchFamily="34" charset="-122"/>
              </a:rPr>
              <a:t>Mean Squared </a:t>
            </a:r>
            <a:r>
              <a:rPr lang="en-US" altLang="zh-CN" dirty="0" smtClean="0">
                <a:solidFill>
                  <a:srgbClr val="17B9FF"/>
                </a:solidFill>
                <a:latin typeface="微软雅黑" panose="020B0503020204020204" pitchFamily="34" charset="-122"/>
                <a:ea typeface="微软雅黑" panose="020B0503020204020204" pitchFamily="34" charset="-122"/>
              </a:rPr>
              <a:t>Error</a:t>
            </a:r>
            <a:r>
              <a:rPr lang="en-US" altLang="zh-CN" dirty="0">
                <a:solidFill>
                  <a:srgbClr val="17B9FF"/>
                </a:solidFill>
                <a:latin typeface="微软雅黑" panose="020B0503020204020204" pitchFamily="34" charset="-122"/>
                <a:ea typeface="微软雅黑" panose="020B0503020204020204" pitchFamily="34" charset="-122"/>
              </a:rPr>
              <a:t>,</a:t>
            </a:r>
            <a:r>
              <a:rPr lang="zh-CN" altLang="en-US" dirty="0" smtClean="0">
                <a:solidFill>
                  <a:srgbClr val="17B9FF"/>
                </a:solidFill>
                <a:latin typeface="微软雅黑" panose="020B0503020204020204" pitchFamily="34" charset="-122"/>
                <a:ea typeface="微软雅黑" panose="020B0503020204020204" pitchFamily="34" charset="-122"/>
              </a:rPr>
              <a:t> </a:t>
            </a:r>
            <a:r>
              <a:rPr lang="en-US" altLang="zh-CN" dirty="0">
                <a:solidFill>
                  <a:srgbClr val="17B9FF"/>
                </a:solidFill>
                <a:latin typeface="微软雅黑" panose="020B0503020204020204" pitchFamily="34" charset="-122"/>
                <a:ea typeface="微软雅黑" panose="020B0503020204020204" pitchFamily="34" charset="-122"/>
              </a:rPr>
              <a:t>MSE</a:t>
            </a:r>
            <a:r>
              <a:rPr lang="zh-CN" altLang="en-US" dirty="0">
                <a:solidFill>
                  <a:srgbClr val="17B9FF"/>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p:txBody>
      </p:sp>
      <p:grpSp>
        <p:nvGrpSpPr>
          <p:cNvPr id="5" name="组合 4"/>
          <p:cNvGrpSpPr/>
          <p:nvPr/>
        </p:nvGrpSpPr>
        <p:grpSpPr>
          <a:xfrm>
            <a:off x="528045" y="2595703"/>
            <a:ext cx="9856579" cy="673475"/>
            <a:chOff x="517614" y="2738475"/>
            <a:chExt cx="9856579" cy="673475"/>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14" y="2782394"/>
              <a:ext cx="9856579"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384300" y="2738475"/>
              <a:ext cx="3403600"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34085" y="3070219"/>
              <a:ext cx="1969210"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17614" y="2738850"/>
              <a:ext cx="9856579" cy="673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配置网络</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487274" y="1205485"/>
            <a:ext cx="7614616"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定义优化算法</a:t>
            </a:r>
            <a:endParaRPr lang="en-US" altLang="zh-CN" sz="2000" dirty="0" smtClean="0">
              <a:solidFill>
                <a:srgbClr val="CC0099"/>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868175" y="3801541"/>
            <a:ext cx="4891392" cy="2141553"/>
            <a:chOff x="493416" y="3407228"/>
            <a:chExt cx="5228389" cy="2962582"/>
          </a:xfrm>
        </p:grpSpPr>
        <p:sp>
          <p:nvSpPr>
            <p:cNvPr id="8" name="矩形 7"/>
            <p:cNvSpPr/>
            <p:nvPr/>
          </p:nvSpPr>
          <p:spPr>
            <a:xfrm>
              <a:off x="493416" y="3627328"/>
              <a:ext cx="5228389" cy="2742482"/>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altLang="zh-CN" sz="2000" dirty="0">
                  <a:latin typeface="华文楷体" panose="02010600040101010101" pitchFamily="2" charset="-122"/>
                  <a:ea typeface="华文楷体" panose="02010600040101010101" pitchFamily="2" charset="-122"/>
                </a:rPr>
                <a:t>SGD</a:t>
              </a:r>
              <a:r>
                <a:rPr lang="zh-CN" altLang="en-US" sz="2000" dirty="0">
                  <a:latin typeface="华文楷体" panose="02010600040101010101" pitchFamily="2" charset="-122"/>
                  <a:ea typeface="华文楷体" panose="02010600040101010101" pitchFamily="2" charset="-122"/>
                </a:rPr>
                <a:t>算法是从样本中随机抽出一组，训练后按梯度更新一次，然后再抽取一组，再更新一次，在样本量及其大的情况下，可能不用训练完所有的样本就可以获得一个损失值在可接受范围之内的模型了。</a:t>
              </a:r>
            </a:p>
          </p:txBody>
        </p:sp>
        <p:sp>
          <p:nvSpPr>
            <p:cNvPr id="9" name="圆角矩形 7"/>
            <p:cNvSpPr/>
            <p:nvPr/>
          </p:nvSpPr>
          <p:spPr>
            <a:xfrm>
              <a:off x="1504086" y="3407228"/>
              <a:ext cx="2788116" cy="440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200" b="1" dirty="0" smtClean="0">
                  <a:solidFill>
                    <a:srgbClr val="000000"/>
                  </a:solidFill>
                  <a:latin typeface="微软雅黑" panose="020B0503020204020204" pitchFamily="34" charset="-122"/>
                  <a:ea typeface="微软雅黑" panose="020B0503020204020204" pitchFamily="34" charset="-122"/>
                  <a:sym typeface="+mn-ea"/>
                </a:rPr>
                <a:t>随机梯度下降算法</a:t>
              </a:r>
              <a:endParaRPr lang="zh-CN" altLang="en-US" sz="22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15" name="图片 14"/>
          <p:cNvPicPr>
            <a:picLocks noChangeAspect="1"/>
          </p:cNvPicPr>
          <p:nvPr/>
        </p:nvPicPr>
        <p:blipFill>
          <a:blip r:embed="rId3"/>
          <a:stretch>
            <a:fillRect/>
          </a:stretch>
        </p:blipFill>
        <p:spPr>
          <a:xfrm>
            <a:off x="10508437" y="1244062"/>
            <a:ext cx="1219467" cy="4369876"/>
          </a:xfrm>
          <a:prstGeom prst="rect">
            <a:avLst/>
          </a:prstGeom>
        </p:spPr>
      </p:pic>
      <p:grpSp>
        <p:nvGrpSpPr>
          <p:cNvPr id="2" name="组合 1"/>
          <p:cNvGrpSpPr/>
          <p:nvPr/>
        </p:nvGrpSpPr>
        <p:grpSpPr>
          <a:xfrm>
            <a:off x="410815" y="2514600"/>
            <a:ext cx="9622186" cy="889000"/>
            <a:chOff x="410815" y="2349500"/>
            <a:chExt cx="9622186" cy="889000"/>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4" y="2439988"/>
              <a:ext cx="9096249"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2325372" y="2439988"/>
              <a:ext cx="3999228"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10815" y="2349500"/>
              <a:ext cx="9622186" cy="889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829597" y="1786689"/>
            <a:ext cx="727229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使用随机梯度下降算法进行优化，</a:t>
            </a:r>
            <a:r>
              <a:rPr lang="en-US" altLang="zh-CN" dirty="0" err="1">
                <a:latin typeface="微软雅黑" panose="020B0503020204020204" pitchFamily="34" charset="-122"/>
                <a:ea typeface="微软雅黑" panose="020B0503020204020204" pitchFamily="34" charset="-122"/>
              </a:rPr>
              <a:t>learning_rate</a:t>
            </a:r>
            <a:r>
              <a:rPr lang="zh-CN" altLang="en-US" dirty="0">
                <a:latin typeface="微软雅黑" panose="020B0503020204020204" pitchFamily="34" charset="-122"/>
                <a:ea typeface="微软雅黑" panose="020B0503020204020204" pitchFamily="34" charset="-122"/>
              </a:rPr>
              <a:t>代表学习率</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配置网络</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557614" y="1422892"/>
            <a:ext cx="9164726" cy="3784600"/>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上述</a:t>
            </a:r>
            <a:r>
              <a:rPr lang="zh-CN" altLang="en-US" sz="2000" dirty="0">
                <a:latin typeface="微软雅黑" panose="020B0503020204020204" pitchFamily="34" charset="-122"/>
                <a:ea typeface="微软雅黑" panose="020B0503020204020204" pitchFamily="34" charset="-122"/>
              </a:rPr>
              <a:t>模型配置完毕后，得到两个</a:t>
            </a:r>
            <a:r>
              <a:rPr lang="en-US" altLang="zh-CN" sz="2000" dirty="0" err="1" smtClean="0">
                <a:latin typeface="微软雅黑" panose="020B0503020204020204" pitchFamily="34" charset="-122"/>
                <a:ea typeface="微软雅黑" panose="020B0503020204020204" pitchFamily="34" charset="-122"/>
              </a:rPr>
              <a:t>fluid.Program</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en-US" altLang="zh-CN" sz="2000" b="1" dirty="0" err="1" smtClean="0">
                <a:solidFill>
                  <a:srgbClr val="CC0099"/>
                </a:solidFill>
                <a:latin typeface="微软雅黑" panose="020B0503020204020204" pitchFamily="34" charset="-122"/>
                <a:ea typeface="微软雅黑" panose="020B0503020204020204" pitchFamily="34" charset="-122"/>
              </a:rPr>
              <a:t>fluid.default_startup_program</a:t>
            </a:r>
            <a:r>
              <a:rPr lang="en-US" altLang="zh-CN" sz="2000" b="1" dirty="0">
                <a:solidFill>
                  <a:srgbClr val="CC0099"/>
                </a:solidFill>
                <a:latin typeface="微软雅黑" panose="020B0503020204020204" pitchFamily="34" charset="-122"/>
                <a:ea typeface="微软雅黑" panose="020B0503020204020204" pitchFamily="34" charset="-122"/>
              </a:rPr>
              <a:t>() </a:t>
            </a:r>
            <a:r>
              <a:rPr lang="en-US" altLang="zh-CN" sz="2000" b="1" dirty="0" smtClean="0">
                <a:solidFill>
                  <a:srgbClr val="CC0099"/>
                </a:solidFill>
                <a:latin typeface="微软雅黑" panose="020B0503020204020204" pitchFamily="34" charset="-122"/>
                <a:ea typeface="微软雅黑" panose="020B0503020204020204" pitchFamily="34" charset="-122"/>
              </a:rPr>
              <a:t>:</a:t>
            </a:r>
          </a:p>
          <a:p>
            <a:pPr marL="800100" lvl="1" indent="-342900">
              <a:lnSpc>
                <a:spcPct val="150000"/>
              </a:lnSpc>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参数</a:t>
            </a:r>
            <a:r>
              <a:rPr lang="zh-CN" altLang="en-US" sz="2000" dirty="0">
                <a:latin typeface="微软雅黑" panose="020B0503020204020204" pitchFamily="34" charset="-122"/>
                <a:ea typeface="微软雅黑" panose="020B0503020204020204" pitchFamily="34" charset="-122"/>
              </a:rPr>
              <a:t>初始化操作会被写入</a:t>
            </a:r>
            <a:r>
              <a:rPr lang="en-US" altLang="zh-CN" sz="2000" dirty="0" err="1">
                <a:latin typeface="微软雅黑" panose="020B0503020204020204" pitchFamily="34" charset="-122"/>
                <a:ea typeface="微软雅黑" panose="020B0503020204020204" pitchFamily="34" charset="-122"/>
              </a:rPr>
              <a:t>fluid.default_startup_program</a:t>
            </a:r>
            <a:r>
              <a:rPr lang="en-US" altLang="zh-CN" sz="2000" dirty="0">
                <a:latin typeface="微软雅黑" panose="020B0503020204020204" pitchFamily="34" charset="-122"/>
                <a:ea typeface="微软雅黑" panose="020B0503020204020204" pitchFamily="34" charset="-122"/>
              </a:rPr>
              <a:t>() </a:t>
            </a:r>
          </a:p>
          <a:p>
            <a:pPr marL="342900" indent="-342900">
              <a:lnSpc>
                <a:spcPct val="150000"/>
              </a:lnSpc>
              <a:buFont typeface="Wingdings" panose="05000000000000000000" pitchFamily="2" charset="2"/>
              <a:buChar char="u"/>
            </a:pPr>
            <a:r>
              <a:rPr lang="en-US" altLang="zh-CN" sz="2000" b="1" dirty="0" err="1" smtClean="0">
                <a:solidFill>
                  <a:srgbClr val="CC0099"/>
                </a:solidFill>
                <a:latin typeface="微软雅黑" panose="020B0503020204020204" pitchFamily="34" charset="-122"/>
                <a:ea typeface="微软雅黑" panose="020B0503020204020204" pitchFamily="34" charset="-122"/>
              </a:rPr>
              <a:t>fluid.default_main_program</a:t>
            </a:r>
            <a:r>
              <a:rPr lang="en-US" altLang="zh-CN" sz="2000" b="1" dirty="0" smtClean="0">
                <a:solidFill>
                  <a:srgbClr val="CC0099"/>
                </a:solidFill>
                <a:latin typeface="微软雅黑" panose="020B0503020204020204" pitchFamily="34" charset="-122"/>
                <a:ea typeface="微软雅黑" panose="020B0503020204020204" pitchFamily="34" charset="-122"/>
              </a:rPr>
              <a:t>():</a:t>
            </a:r>
            <a:endParaRPr lang="en-US" altLang="zh-CN" sz="2000" b="1" dirty="0">
              <a:solidFill>
                <a:srgbClr val="CC0099"/>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用于</a:t>
            </a:r>
            <a:r>
              <a:rPr lang="zh-CN" altLang="en-US" sz="2000" dirty="0">
                <a:latin typeface="微软雅黑" panose="020B0503020204020204" pitchFamily="34" charset="-122"/>
                <a:ea typeface="微软雅黑" panose="020B0503020204020204" pitchFamily="34" charset="-122"/>
              </a:rPr>
              <a:t>获取默认或全局</a:t>
            </a:r>
            <a:r>
              <a:rPr lang="en-US" altLang="zh-CN" sz="2000" dirty="0">
                <a:latin typeface="微软雅黑" panose="020B0503020204020204" pitchFamily="34" charset="-122"/>
                <a:ea typeface="微软雅黑" panose="020B0503020204020204" pitchFamily="34" charset="-122"/>
              </a:rPr>
              <a:t>main program(</a:t>
            </a:r>
            <a:r>
              <a:rPr lang="zh-CN" altLang="en-US" sz="2000" dirty="0">
                <a:latin typeface="微软雅黑" panose="020B0503020204020204" pitchFamily="34" charset="-122"/>
                <a:ea typeface="微软雅黑" panose="020B0503020204020204" pitchFamily="34" charset="-122"/>
              </a:rPr>
              <a:t>主程序</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该</a:t>
            </a:r>
            <a:r>
              <a:rPr lang="zh-CN" altLang="en-US" sz="2000" dirty="0">
                <a:latin typeface="微软雅黑" panose="020B0503020204020204" pitchFamily="34" charset="-122"/>
                <a:ea typeface="微软雅黑" panose="020B0503020204020204" pitchFamily="34" charset="-122"/>
              </a:rPr>
              <a:t>主程序用于训练和测试模型。</a:t>
            </a:r>
            <a:r>
              <a:rPr lang="en-US" altLang="zh-CN" sz="2000" dirty="0" err="1">
                <a:latin typeface="微软雅黑" panose="020B0503020204020204" pitchFamily="34" charset="-122"/>
                <a:ea typeface="微软雅黑" panose="020B0503020204020204" pitchFamily="34" charset="-122"/>
              </a:rPr>
              <a:t>fluid.layers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中的所有</a:t>
            </a:r>
            <a:r>
              <a:rPr lang="en-US" altLang="zh-CN" sz="2000" dirty="0">
                <a:latin typeface="微软雅黑" panose="020B0503020204020204" pitchFamily="34" charset="-122"/>
                <a:ea typeface="微软雅黑" panose="020B0503020204020204" pitchFamily="34" charset="-122"/>
              </a:rPr>
              <a:t>layer</a:t>
            </a:r>
            <a:r>
              <a:rPr lang="zh-CN" altLang="en-US" sz="2000" dirty="0">
                <a:latin typeface="微软雅黑" panose="020B0503020204020204" pitchFamily="34" charset="-122"/>
                <a:ea typeface="微软雅黑" panose="020B0503020204020204" pitchFamily="34" charset="-122"/>
              </a:rPr>
              <a:t>函数可以向 </a:t>
            </a:r>
            <a:r>
              <a:rPr lang="en-US" altLang="zh-CN" sz="2000" dirty="0" err="1">
                <a:latin typeface="微软雅黑" panose="020B0503020204020204" pitchFamily="34" charset="-122"/>
                <a:ea typeface="微软雅黑" panose="020B0503020204020204" pitchFamily="34" charset="-122"/>
              </a:rPr>
              <a:t>default_main_program</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中添加算子和变量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是</a:t>
            </a:r>
            <a:r>
              <a:rPr lang="en-US" altLang="zh-CN" sz="2000" dirty="0" smtClean="0">
                <a:latin typeface="微软雅黑" panose="020B0503020204020204" pitchFamily="34" charset="-122"/>
                <a:ea typeface="微软雅黑" panose="020B0503020204020204" pitchFamily="34" charset="-122"/>
              </a:rPr>
              <a:t>Fluid</a:t>
            </a:r>
            <a:r>
              <a:rPr lang="zh-CN" altLang="en-US" sz="2000" dirty="0" smtClean="0">
                <a:latin typeface="微软雅黑" panose="020B0503020204020204" pitchFamily="34" charset="-122"/>
                <a:ea typeface="微软雅黑" panose="020B0503020204020204" pitchFamily="34" charset="-122"/>
              </a:rPr>
              <a:t>许多编程接口的缺省值。</a:t>
            </a:r>
            <a:endParaRPr lang="en-US" altLang="zh-CN" sz="2000"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10508437" y="1244062"/>
            <a:ext cx="1219467" cy="436987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训练网络</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496513" y="1235964"/>
            <a:ext cx="7614616"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创建训练用</a:t>
            </a:r>
            <a:r>
              <a:rPr lang="en-US" altLang="zh-CN" sz="2000" dirty="0" smtClean="0">
                <a:solidFill>
                  <a:srgbClr val="CC0099"/>
                </a:solidFill>
                <a:latin typeface="微软雅黑" panose="020B0503020204020204" pitchFamily="34" charset="-122"/>
                <a:ea typeface="微软雅黑" panose="020B0503020204020204" pitchFamily="34" charset="-122"/>
              </a:rPr>
              <a:t>Executor</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0480299" y="1244062"/>
            <a:ext cx="1219467" cy="4369876"/>
          </a:xfrm>
          <a:prstGeom prst="rect">
            <a:avLst/>
          </a:prstGeom>
        </p:spPr>
      </p:pic>
      <p:sp>
        <p:nvSpPr>
          <p:cNvPr id="13" name="矩形 12"/>
          <p:cNvSpPr/>
          <p:nvPr/>
        </p:nvSpPr>
        <p:spPr>
          <a:xfrm>
            <a:off x="571501" y="5114314"/>
            <a:ext cx="7614616"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定义数据映射器</a:t>
            </a:r>
            <a:endParaRPr lang="en-US" altLang="zh-CN" sz="2000" dirty="0">
              <a:solidFill>
                <a:srgbClr val="CC0099"/>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124561" y="5821924"/>
            <a:ext cx="7363005" cy="646322"/>
            <a:chOff x="1110493" y="5979300"/>
            <a:chExt cx="7363005" cy="646322"/>
          </a:xfrm>
        </p:grpSpPr>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493" y="5979300"/>
              <a:ext cx="7363005" cy="64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2260158" y="6218881"/>
              <a:ext cx="2043664"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3"/>
          <p:cNvSpPr txBox="1"/>
          <p:nvPr/>
        </p:nvSpPr>
        <p:spPr>
          <a:xfrm>
            <a:off x="571501" y="3429000"/>
            <a:ext cx="9677399" cy="1477328"/>
          </a:xfrm>
          <a:prstGeom prst="rect">
            <a:avLst/>
          </a:prstGeom>
          <a:solidFill>
            <a:srgbClr val="FFE9DA"/>
          </a:solidFill>
          <a:ln w="28575">
            <a:solidFill>
              <a:srgbClr val="17B9FF"/>
            </a:solidFill>
            <a:prstDash val="dash"/>
          </a:ln>
        </p:spPr>
        <p:txBody>
          <a:bodyPr wrap="square" rtlCol="0" anchor="t">
            <a:spAutoFit/>
          </a:bodyPr>
          <a:lstStyle/>
          <a:p>
            <a:pPr marL="0" lvl="1">
              <a:lnSpc>
                <a:spcPct val="150000"/>
              </a:lnSpc>
            </a:pPr>
            <a:r>
              <a:rPr lang="zh-CN" altLang="en-US" sz="2000" dirty="0" smtClean="0">
                <a:sym typeface="Wingdings" panose="05000000000000000000"/>
              </a:rPr>
              <a:t> </a:t>
            </a:r>
            <a:r>
              <a:rPr lang="zh-CN" altLang="en-US" sz="2000" dirty="0" smtClean="0">
                <a:latin typeface="华文楷体" panose="02010600040101010101" pitchFamily="2" charset="-122"/>
                <a:ea typeface="华文楷体" panose="02010600040101010101" pitchFamily="2" charset="-122"/>
                <a:sym typeface="Wingdings" panose="05000000000000000000"/>
              </a:rPr>
              <a:t>指定</a:t>
            </a:r>
            <a:r>
              <a:rPr lang="zh-CN" altLang="en-US" sz="2000" dirty="0">
                <a:latin typeface="华文楷体" panose="02010600040101010101" pitchFamily="2" charset="-122"/>
                <a:ea typeface="华文楷体" panose="02010600040101010101" pitchFamily="2" charset="-122"/>
                <a:sym typeface="Wingdings" panose="05000000000000000000"/>
              </a:rPr>
              <a:t>程序运行的设备，</a:t>
            </a:r>
            <a:r>
              <a:rPr lang="en-US" altLang="zh-CN" sz="2000" dirty="0" err="1">
                <a:latin typeface="华文楷体" panose="02010600040101010101" pitchFamily="2" charset="-122"/>
                <a:ea typeface="华文楷体" panose="02010600040101010101" pitchFamily="2" charset="-122"/>
                <a:sym typeface="Wingdings" panose="05000000000000000000"/>
              </a:rPr>
              <a:t>fluid.CPUPlace</a:t>
            </a:r>
            <a:r>
              <a:rPr lang="en-US" altLang="zh-CN" sz="2000" dirty="0">
                <a:sym typeface="Wingdings" panose="05000000000000000000"/>
              </a:rPr>
              <a:t>()</a:t>
            </a:r>
            <a:r>
              <a:rPr lang="zh-CN" altLang="en-US" sz="2000" dirty="0">
                <a:latin typeface="华文楷体" panose="02010600040101010101" pitchFamily="2" charset="-122"/>
                <a:ea typeface="华文楷体" panose="02010600040101010101" pitchFamily="2" charset="-122"/>
                <a:sym typeface="Wingdings" panose="05000000000000000000"/>
              </a:rPr>
              <a:t>和 </a:t>
            </a:r>
            <a:r>
              <a:rPr lang="en-US" altLang="zh-CN" sz="2000" dirty="0" err="1">
                <a:sym typeface="Wingdings" panose="05000000000000000000"/>
              </a:rPr>
              <a:t>fluid.CUDAPlace</a:t>
            </a:r>
            <a:r>
              <a:rPr lang="en-US" altLang="zh-CN" sz="2000" dirty="0">
                <a:sym typeface="Wingdings" panose="05000000000000000000"/>
              </a:rPr>
              <a:t>(0)</a:t>
            </a:r>
            <a:r>
              <a:rPr lang="zh-CN" altLang="en-US" sz="2000" dirty="0">
                <a:latin typeface="华文楷体" panose="02010600040101010101" pitchFamily="2" charset="-122"/>
                <a:ea typeface="华文楷体" panose="02010600040101010101" pitchFamily="2" charset="-122"/>
                <a:sym typeface="Wingdings" panose="05000000000000000000"/>
              </a:rPr>
              <a:t>分别</a:t>
            </a:r>
            <a:r>
              <a:rPr lang="zh-CN" altLang="en-US" sz="2000" dirty="0" smtClean="0">
                <a:latin typeface="华文楷体" panose="02010600040101010101" pitchFamily="2" charset="-122"/>
                <a:ea typeface="华文楷体" panose="02010600040101010101" pitchFamily="2" charset="-122"/>
                <a:sym typeface="Wingdings" panose="05000000000000000000"/>
              </a:rPr>
              <a:t>表示为</a:t>
            </a:r>
            <a:r>
              <a:rPr lang="en-US" altLang="zh-CN" sz="2000" dirty="0">
                <a:sym typeface="Wingdings" panose="05000000000000000000"/>
              </a:rPr>
              <a:t>CPU</a:t>
            </a:r>
            <a:r>
              <a:rPr lang="zh-CN" altLang="en-US" sz="2000" dirty="0">
                <a:latin typeface="华文楷体" panose="02010600040101010101" pitchFamily="2" charset="-122"/>
                <a:ea typeface="华文楷体" panose="02010600040101010101" pitchFamily="2" charset="-122"/>
                <a:sym typeface="Wingdings" panose="05000000000000000000"/>
              </a:rPr>
              <a:t>和</a:t>
            </a:r>
            <a:r>
              <a:rPr lang="en-US" altLang="zh-CN" sz="2000" dirty="0">
                <a:sym typeface="Wingdings" panose="05000000000000000000"/>
              </a:rPr>
              <a:t>GPU</a:t>
            </a:r>
          </a:p>
          <a:p>
            <a:pPr marL="0" lvl="1">
              <a:lnSpc>
                <a:spcPct val="150000"/>
              </a:lnSpc>
            </a:pPr>
            <a:r>
              <a:rPr lang="zh-CN" altLang="en-US" sz="2000" dirty="0" smtClean="0">
                <a:sym typeface="Wingdings" panose="05000000000000000000"/>
              </a:rPr>
              <a:t> </a:t>
            </a:r>
            <a:r>
              <a:rPr lang="zh-CN" altLang="en-US" sz="2000" dirty="0">
                <a:latin typeface="华文楷体" panose="02010600040101010101" pitchFamily="2" charset="-122"/>
                <a:ea typeface="华文楷体" panose="02010600040101010101" pitchFamily="2" charset="-122"/>
                <a:sym typeface="Wingdings" panose="05000000000000000000"/>
              </a:rPr>
              <a:t>创建一个</a:t>
            </a:r>
            <a:r>
              <a:rPr lang="en-US" altLang="zh-CN" sz="2000" dirty="0">
                <a:sym typeface="Wingdings" panose="05000000000000000000"/>
              </a:rPr>
              <a:t>Executor</a:t>
            </a:r>
            <a:r>
              <a:rPr lang="zh-CN" altLang="en-US" sz="2000" dirty="0">
                <a:latin typeface="华文楷体" panose="02010600040101010101" pitchFamily="2" charset="-122"/>
                <a:ea typeface="华文楷体" panose="02010600040101010101" pitchFamily="2" charset="-122"/>
                <a:sym typeface="Wingdings" panose="05000000000000000000"/>
              </a:rPr>
              <a:t>实例</a:t>
            </a:r>
            <a:endParaRPr lang="en-US" altLang="zh-CN" sz="2000" dirty="0">
              <a:latin typeface="华文楷体" panose="02010600040101010101" pitchFamily="2" charset="-122"/>
              <a:ea typeface="华文楷体" panose="02010600040101010101" pitchFamily="2" charset="-122"/>
              <a:sym typeface="Wingdings" panose="05000000000000000000"/>
            </a:endParaRPr>
          </a:p>
          <a:p>
            <a:pPr marL="0" lvl="1">
              <a:lnSpc>
                <a:spcPct val="150000"/>
              </a:lnSpc>
            </a:pPr>
            <a:r>
              <a:rPr lang="zh-CN" altLang="en-US" sz="2000" dirty="0" smtClean="0">
                <a:sym typeface="Wingdings" panose="05000000000000000000"/>
              </a:rPr>
              <a:t>  </a:t>
            </a:r>
            <a:r>
              <a:rPr lang="en-US" altLang="zh-CN" sz="2000" dirty="0">
                <a:sym typeface="Wingdings" panose="05000000000000000000"/>
              </a:rPr>
              <a:t>Executor</a:t>
            </a:r>
            <a:r>
              <a:rPr lang="zh-CN" altLang="en-US" sz="2000" dirty="0">
                <a:latin typeface="华文楷体" panose="02010600040101010101" pitchFamily="2" charset="-122"/>
                <a:ea typeface="华文楷体" panose="02010600040101010101" pitchFamily="2" charset="-122"/>
                <a:sym typeface="Wingdings" panose="05000000000000000000"/>
              </a:rPr>
              <a:t>接收传入的</a:t>
            </a:r>
            <a:r>
              <a:rPr lang="en-US" altLang="zh-CN" sz="2000" dirty="0">
                <a:sym typeface="Wingdings" panose="05000000000000000000"/>
              </a:rPr>
              <a:t>Program</a:t>
            </a:r>
            <a:r>
              <a:rPr lang="zh-CN" altLang="en-US" sz="2000" dirty="0">
                <a:sym typeface="Wingdings" panose="05000000000000000000"/>
              </a:rPr>
              <a:t>，</a:t>
            </a:r>
            <a:r>
              <a:rPr lang="zh-CN" altLang="en-US" sz="2000" dirty="0">
                <a:latin typeface="华文楷体" panose="02010600040101010101" pitchFamily="2" charset="-122"/>
                <a:ea typeface="华文楷体" panose="02010600040101010101" pitchFamily="2" charset="-122"/>
                <a:sym typeface="Wingdings" panose="05000000000000000000"/>
              </a:rPr>
              <a:t>并通过</a:t>
            </a:r>
            <a:r>
              <a:rPr lang="en-US" altLang="zh-CN" sz="2000" dirty="0">
                <a:sym typeface="Wingdings" panose="05000000000000000000"/>
              </a:rPr>
              <a:t>run()</a:t>
            </a:r>
            <a:r>
              <a:rPr lang="zh-CN" altLang="en-US" sz="2000" dirty="0">
                <a:latin typeface="华文楷体" panose="02010600040101010101" pitchFamily="2" charset="-122"/>
                <a:ea typeface="华文楷体" panose="02010600040101010101" pitchFamily="2" charset="-122"/>
                <a:sym typeface="Wingdings" panose="05000000000000000000"/>
              </a:rPr>
              <a:t>方法</a:t>
            </a:r>
            <a:r>
              <a:rPr lang="zh-CN" altLang="en-US" sz="2000" dirty="0" smtClean="0">
                <a:latin typeface="华文楷体" panose="02010600040101010101" pitchFamily="2" charset="-122"/>
                <a:ea typeface="华文楷体" panose="02010600040101010101" pitchFamily="2" charset="-122"/>
                <a:sym typeface="Wingdings" panose="05000000000000000000"/>
              </a:rPr>
              <a:t>运行</a:t>
            </a:r>
            <a:r>
              <a:rPr lang="en-US" altLang="zh-CN" sz="2000" dirty="0" smtClean="0">
                <a:sym typeface="Wingdings" panose="05000000000000000000"/>
              </a:rPr>
              <a:t>Program</a:t>
            </a:r>
            <a:endParaRPr lang="en-US" altLang="zh-CN" sz="2000" dirty="0"/>
          </a:p>
        </p:txBody>
      </p:sp>
      <p:pic>
        <p:nvPicPr>
          <p:cNvPr id="7" name="图片 6"/>
          <p:cNvPicPr>
            <a:picLocks noChangeAspect="1"/>
          </p:cNvPicPr>
          <p:nvPr/>
        </p:nvPicPr>
        <p:blipFill>
          <a:blip r:embed="rId5"/>
          <a:stretch>
            <a:fillRect/>
          </a:stretch>
        </p:blipFill>
        <p:spPr>
          <a:xfrm>
            <a:off x="767080" y="1965960"/>
            <a:ext cx="7630795" cy="11226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训练网络</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596126" y="1251238"/>
            <a:ext cx="9209055"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开始进行网络训练</a:t>
            </a:r>
            <a:endParaRPr lang="en-US" altLang="zh-CN" sz="2000" dirty="0" smtClean="0">
              <a:solidFill>
                <a:srgbClr val="CC0099"/>
              </a:solidFill>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3"/>
          <a:stretch>
            <a:fillRect/>
          </a:stretch>
        </p:blipFill>
        <p:spPr>
          <a:xfrm>
            <a:off x="10480299" y="1244062"/>
            <a:ext cx="1219467" cy="4369876"/>
          </a:xfrm>
          <a:prstGeom prst="rect">
            <a:avLst/>
          </a:prstGeom>
        </p:spPr>
      </p:pic>
      <p:grpSp>
        <p:nvGrpSpPr>
          <p:cNvPr id="2" name="组合 1"/>
          <p:cNvGrpSpPr/>
          <p:nvPr/>
        </p:nvGrpSpPr>
        <p:grpSpPr>
          <a:xfrm>
            <a:off x="506413" y="1928536"/>
            <a:ext cx="9423137" cy="2592664"/>
            <a:chOff x="477838" y="1928536"/>
            <a:chExt cx="9423137" cy="2592664"/>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38" y="1928536"/>
              <a:ext cx="9423137" cy="259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381500" y="3452662"/>
              <a:ext cx="2844800" cy="301513"/>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16040" y="3754175"/>
              <a:ext cx="660400" cy="220428"/>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6040" y="3974603"/>
              <a:ext cx="1168660" cy="220428"/>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772799" y="3267208"/>
            <a:ext cx="6656701" cy="9278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3"/>
          <p:cNvSpPr txBox="1"/>
          <p:nvPr/>
        </p:nvSpPr>
        <p:spPr>
          <a:xfrm>
            <a:off x="464994" y="4731038"/>
            <a:ext cx="9794548" cy="1477328"/>
          </a:xfrm>
          <a:prstGeom prst="rect">
            <a:avLst/>
          </a:prstGeom>
          <a:solidFill>
            <a:srgbClr val="FFE9DA"/>
          </a:solidFill>
          <a:ln w="28575">
            <a:solidFill>
              <a:srgbClr val="17B9FF"/>
            </a:solidFill>
            <a:prstDash val="dash"/>
          </a:ln>
        </p:spPr>
        <p:txBody>
          <a:bodyPr wrap="square" rtlCol="0" anchor="t">
            <a:spAutoFit/>
          </a:bodyPr>
          <a:lstStyle/>
          <a:p>
            <a:pPr marL="0" lvl="1">
              <a:lnSpc>
                <a:spcPct val="150000"/>
              </a:lnSpc>
            </a:pPr>
            <a:r>
              <a:rPr lang="en-US" altLang="zh-CN" sz="2000" dirty="0"/>
              <a:t>Executor</a:t>
            </a:r>
            <a:r>
              <a:rPr lang="zh-CN" altLang="en-US" sz="2000" dirty="0">
                <a:latin typeface="华文楷体" panose="02010600040101010101" pitchFamily="2" charset="-122"/>
                <a:ea typeface="华文楷体" panose="02010600040101010101" pitchFamily="2" charset="-122"/>
              </a:rPr>
              <a:t>接收传入</a:t>
            </a:r>
            <a:r>
              <a:rPr lang="zh-CN" altLang="en-US" sz="2000" dirty="0" smtClean="0">
                <a:latin typeface="华文楷体" panose="02010600040101010101" pitchFamily="2" charset="-122"/>
                <a:ea typeface="华文楷体" panose="02010600040101010101" pitchFamily="2" charset="-122"/>
              </a:rPr>
              <a:t>的</a:t>
            </a:r>
            <a:r>
              <a:rPr lang="en-US" altLang="zh-CN" sz="2000" dirty="0"/>
              <a:t>P</a:t>
            </a:r>
            <a:r>
              <a:rPr lang="en-US" altLang="zh-CN" sz="2000" dirty="0" smtClean="0"/>
              <a:t>rogram</a:t>
            </a:r>
            <a:r>
              <a:rPr lang="en-US" altLang="zh-CN" sz="2000" dirty="0"/>
              <a:t>,</a:t>
            </a:r>
            <a:r>
              <a:rPr lang="zh-CN" altLang="en-US" sz="2000" dirty="0">
                <a:latin typeface="华文楷体" panose="02010600040101010101" pitchFamily="2" charset="-122"/>
                <a:ea typeface="华文楷体" panose="02010600040101010101" pitchFamily="2" charset="-122"/>
              </a:rPr>
              <a:t>并根据</a:t>
            </a:r>
            <a:r>
              <a:rPr lang="en-US" altLang="zh-CN" sz="2000" dirty="0">
                <a:latin typeface="华文楷体" panose="02010600040101010101" pitchFamily="2" charset="-122"/>
                <a:ea typeface="华文楷体" panose="02010600040101010101" pitchFamily="2" charset="-122"/>
              </a:rPr>
              <a:t>feed map(</a:t>
            </a:r>
            <a:r>
              <a:rPr lang="zh-CN" altLang="en-US" sz="2000" dirty="0">
                <a:latin typeface="华文楷体" panose="02010600040101010101" pitchFamily="2" charset="-122"/>
                <a:ea typeface="华文楷体" panose="02010600040101010101" pitchFamily="2" charset="-122"/>
              </a:rPr>
              <a:t>输入映射表</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和</a:t>
            </a:r>
            <a:r>
              <a:rPr lang="en-US" altLang="zh-CN" sz="2000" dirty="0" err="1">
                <a:latin typeface="华文楷体" panose="02010600040101010101" pitchFamily="2" charset="-122"/>
                <a:ea typeface="华文楷体" panose="02010600040101010101" pitchFamily="2" charset="-122"/>
              </a:rPr>
              <a:t>fetch_list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结果获取表</a:t>
            </a:r>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向</a:t>
            </a:r>
            <a:r>
              <a:rPr lang="en-US" altLang="zh-CN" sz="2000" dirty="0">
                <a:latin typeface="华文楷体" panose="02010600040101010101" pitchFamily="2" charset="-122"/>
                <a:ea typeface="华文楷体" panose="02010600040101010101" pitchFamily="2" charset="-122"/>
              </a:rPr>
              <a:t>P</a:t>
            </a:r>
            <a:r>
              <a:rPr lang="en-US" altLang="zh-CN" sz="2000" dirty="0" smtClean="0">
                <a:latin typeface="华文楷体" panose="02010600040101010101" pitchFamily="2" charset="-122"/>
                <a:ea typeface="华文楷体" panose="02010600040101010101" pitchFamily="2" charset="-122"/>
              </a:rPr>
              <a:t>rogram</a:t>
            </a:r>
            <a:r>
              <a:rPr lang="zh-CN" altLang="en-US" sz="2000" dirty="0">
                <a:latin typeface="华文楷体" panose="02010600040101010101" pitchFamily="2" charset="-122"/>
                <a:ea typeface="华文楷体" panose="02010600040101010101" pitchFamily="2" charset="-122"/>
              </a:rPr>
              <a:t>中添加</a:t>
            </a:r>
            <a:r>
              <a:rPr lang="en-US" altLang="zh-CN" sz="2000" dirty="0">
                <a:latin typeface="华文楷体" panose="02010600040101010101" pitchFamily="2" charset="-122"/>
                <a:ea typeface="华文楷体" panose="02010600040101010101" pitchFamily="2" charset="-122"/>
              </a:rPr>
              <a:t>feed operators(</a:t>
            </a:r>
            <a:r>
              <a:rPr lang="zh-CN" altLang="en-US" sz="2000" dirty="0">
                <a:latin typeface="华文楷体" panose="02010600040101010101" pitchFamily="2" charset="-122"/>
                <a:ea typeface="华文楷体" panose="02010600040101010101" pitchFamily="2" charset="-122"/>
              </a:rPr>
              <a:t>数据输入算子</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fetch operators</a:t>
            </a:r>
            <a:r>
              <a:rPr lang="zh-CN" altLang="en-US" sz="2000" dirty="0">
                <a:latin typeface="华文楷体" panose="02010600040101010101" pitchFamily="2" charset="-122"/>
                <a:ea typeface="华文楷体" panose="02010600040101010101" pitchFamily="2" charset="-122"/>
              </a:rPr>
              <a:t>（结果获取算子</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feed map</a:t>
            </a:r>
            <a:r>
              <a:rPr lang="zh-CN" altLang="en-US" sz="2000" dirty="0">
                <a:latin typeface="华文楷体" panose="02010600040101010101" pitchFamily="2" charset="-122"/>
                <a:ea typeface="华文楷体" panose="02010600040101010101" pitchFamily="2" charset="-122"/>
              </a:rPr>
              <a:t>为</a:t>
            </a:r>
            <a:r>
              <a:rPr lang="zh-CN" altLang="en-US" sz="2000" dirty="0" smtClean="0">
                <a:latin typeface="华文楷体" panose="02010600040101010101" pitchFamily="2" charset="-122"/>
                <a:ea typeface="华文楷体" panose="02010600040101010101" pitchFamily="2" charset="-122"/>
              </a:rPr>
              <a:t>该</a:t>
            </a:r>
            <a:r>
              <a:rPr lang="en-US" altLang="zh-CN" sz="2000" dirty="0">
                <a:latin typeface="华文楷体" panose="02010600040101010101" pitchFamily="2" charset="-122"/>
                <a:ea typeface="华文楷体" panose="02010600040101010101" pitchFamily="2" charset="-122"/>
              </a:rPr>
              <a:t>P</a:t>
            </a:r>
            <a:r>
              <a:rPr lang="en-US" altLang="zh-CN" sz="2000" dirty="0" smtClean="0">
                <a:latin typeface="华文楷体" panose="02010600040101010101" pitchFamily="2" charset="-122"/>
                <a:ea typeface="华文楷体" panose="02010600040101010101" pitchFamily="2" charset="-122"/>
              </a:rPr>
              <a:t>rogram</a:t>
            </a:r>
            <a:r>
              <a:rPr lang="zh-CN" altLang="en-US" sz="2000" dirty="0">
                <a:latin typeface="华文楷体" panose="02010600040101010101" pitchFamily="2" charset="-122"/>
                <a:ea typeface="华文楷体" panose="02010600040101010101" pitchFamily="2" charset="-122"/>
              </a:rPr>
              <a:t>提供输入数据。</a:t>
            </a:r>
            <a:r>
              <a:rPr lang="en-US" altLang="zh-CN" sz="2000" dirty="0" err="1">
                <a:latin typeface="华文楷体" panose="02010600040101010101" pitchFamily="2" charset="-122"/>
                <a:ea typeface="华文楷体" panose="02010600040101010101" pitchFamily="2" charset="-122"/>
              </a:rPr>
              <a:t>fetch_list</a:t>
            </a:r>
            <a:r>
              <a:rPr lang="zh-CN" altLang="en-US" sz="2000" dirty="0" smtClean="0">
                <a:latin typeface="华文楷体" panose="02010600040101010101" pitchFamily="2" charset="-122"/>
                <a:ea typeface="华文楷体" panose="02010600040101010101" pitchFamily="2" charset="-122"/>
              </a:rPr>
              <a:t>提供</a:t>
            </a:r>
            <a:r>
              <a:rPr lang="en-US" altLang="zh-CN" sz="2000" dirty="0">
                <a:latin typeface="华文楷体" panose="02010600040101010101" pitchFamily="2" charset="-122"/>
                <a:ea typeface="华文楷体" panose="02010600040101010101" pitchFamily="2" charset="-122"/>
              </a:rPr>
              <a:t>P</a:t>
            </a:r>
            <a:r>
              <a:rPr lang="en-US" altLang="zh-CN" sz="2000" dirty="0" smtClean="0">
                <a:latin typeface="华文楷体" panose="02010600040101010101" pitchFamily="2" charset="-122"/>
                <a:ea typeface="华文楷体" panose="02010600040101010101" pitchFamily="2" charset="-122"/>
              </a:rPr>
              <a:t>rogram</a:t>
            </a:r>
            <a:r>
              <a:rPr lang="zh-CN" altLang="en-US" sz="2000" dirty="0">
                <a:latin typeface="华文楷体" panose="02010600040101010101" pitchFamily="2" charset="-122"/>
                <a:ea typeface="华文楷体" panose="02010600040101010101" pitchFamily="2" charset="-122"/>
              </a:rPr>
              <a:t>训练结束后用户预期的变量。</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stretch>
            <a:fillRect/>
          </a:stretch>
        </p:blipFill>
        <p:spPr>
          <a:xfrm>
            <a:off x="626110" y="2699385"/>
            <a:ext cx="9227820" cy="1668780"/>
          </a:xfrm>
          <a:prstGeom prst="rect">
            <a:avLst/>
          </a:prstGeom>
        </p:spPr>
      </p:pic>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训练网络</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477837" y="1259181"/>
            <a:ext cx="9209055" cy="553085"/>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开始进行网络训练</a:t>
            </a:r>
            <a:endParaRPr lang="en-US" altLang="zh-CN" sz="2000" dirty="0" smtClean="0">
              <a:solidFill>
                <a:srgbClr val="CC0099"/>
              </a:solidFill>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4"/>
          <a:stretch>
            <a:fillRect/>
          </a:stretch>
        </p:blipFill>
        <p:spPr>
          <a:xfrm>
            <a:off x="10480299" y="1244062"/>
            <a:ext cx="1219467" cy="4369876"/>
          </a:xfrm>
          <a:prstGeom prst="rect">
            <a:avLst/>
          </a:prstGeom>
        </p:spPr>
      </p:pic>
      <p:sp>
        <p:nvSpPr>
          <p:cNvPr id="12" name="文本框 3"/>
          <p:cNvSpPr txBox="1"/>
          <p:nvPr/>
        </p:nvSpPr>
        <p:spPr>
          <a:xfrm>
            <a:off x="464994" y="4826288"/>
            <a:ext cx="9794548" cy="1477328"/>
          </a:xfrm>
          <a:prstGeom prst="rect">
            <a:avLst/>
          </a:prstGeom>
          <a:solidFill>
            <a:srgbClr val="FFE9DA"/>
          </a:solidFill>
          <a:ln w="28575">
            <a:solidFill>
              <a:srgbClr val="17B9FF"/>
            </a:solidFill>
            <a:prstDash val="dash"/>
          </a:ln>
        </p:spPr>
        <p:txBody>
          <a:bodyPr wrap="square" rtlCol="0" anchor="t">
            <a:spAutoFit/>
          </a:bodyPr>
          <a:lstStyle/>
          <a:p>
            <a:pPr marL="0" lvl="1">
              <a:lnSpc>
                <a:spcPct val="150000"/>
              </a:lnSpc>
            </a:pPr>
            <a:r>
              <a:rPr lang="en-US" altLang="zh-CN" sz="2000" dirty="0"/>
              <a:t>Executor</a:t>
            </a:r>
            <a:r>
              <a:rPr lang="zh-CN" altLang="en-US" sz="2000" dirty="0">
                <a:latin typeface="华文楷体" panose="02010600040101010101" pitchFamily="2" charset="-122"/>
                <a:ea typeface="华文楷体" panose="02010600040101010101" pitchFamily="2" charset="-122"/>
              </a:rPr>
              <a:t>接收传入</a:t>
            </a:r>
            <a:r>
              <a:rPr lang="zh-CN" altLang="en-US" sz="2000" dirty="0" smtClean="0">
                <a:latin typeface="华文楷体" panose="02010600040101010101" pitchFamily="2" charset="-122"/>
                <a:ea typeface="华文楷体" panose="02010600040101010101" pitchFamily="2" charset="-122"/>
              </a:rPr>
              <a:t>的</a:t>
            </a:r>
            <a:r>
              <a:rPr lang="en-US" altLang="zh-CN" sz="2000" dirty="0"/>
              <a:t>P</a:t>
            </a:r>
            <a:r>
              <a:rPr lang="en-US" altLang="zh-CN" sz="2000" dirty="0" smtClean="0"/>
              <a:t>rogram</a:t>
            </a:r>
            <a:r>
              <a:rPr lang="en-US" altLang="zh-CN" sz="2000" dirty="0"/>
              <a:t>,</a:t>
            </a:r>
            <a:r>
              <a:rPr lang="zh-CN" altLang="en-US" sz="2000" dirty="0">
                <a:latin typeface="华文楷体" panose="02010600040101010101" pitchFamily="2" charset="-122"/>
                <a:ea typeface="华文楷体" panose="02010600040101010101" pitchFamily="2" charset="-122"/>
              </a:rPr>
              <a:t>并根据</a:t>
            </a:r>
            <a:r>
              <a:rPr lang="en-US" altLang="zh-CN" sz="2000" dirty="0">
                <a:latin typeface="华文楷体" panose="02010600040101010101" pitchFamily="2" charset="-122"/>
                <a:ea typeface="华文楷体" panose="02010600040101010101" pitchFamily="2" charset="-122"/>
              </a:rPr>
              <a:t>feed map(</a:t>
            </a:r>
            <a:r>
              <a:rPr lang="zh-CN" altLang="en-US" sz="2000" dirty="0">
                <a:latin typeface="华文楷体" panose="02010600040101010101" pitchFamily="2" charset="-122"/>
                <a:ea typeface="华文楷体" panose="02010600040101010101" pitchFamily="2" charset="-122"/>
              </a:rPr>
              <a:t>输入映射表</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和</a:t>
            </a:r>
            <a:r>
              <a:rPr lang="en-US" altLang="zh-CN" sz="2000" dirty="0" err="1">
                <a:latin typeface="华文楷体" panose="02010600040101010101" pitchFamily="2" charset="-122"/>
                <a:ea typeface="华文楷体" panose="02010600040101010101" pitchFamily="2" charset="-122"/>
              </a:rPr>
              <a:t>fetch_list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结果获取表</a:t>
            </a:r>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向</a:t>
            </a:r>
            <a:r>
              <a:rPr lang="en-US" altLang="zh-CN" sz="2000" dirty="0">
                <a:latin typeface="华文楷体" panose="02010600040101010101" pitchFamily="2" charset="-122"/>
                <a:ea typeface="华文楷体" panose="02010600040101010101" pitchFamily="2" charset="-122"/>
              </a:rPr>
              <a:t>P</a:t>
            </a:r>
            <a:r>
              <a:rPr lang="en-US" altLang="zh-CN" sz="2000" dirty="0" smtClean="0">
                <a:latin typeface="华文楷体" panose="02010600040101010101" pitchFamily="2" charset="-122"/>
                <a:ea typeface="华文楷体" panose="02010600040101010101" pitchFamily="2" charset="-122"/>
              </a:rPr>
              <a:t>rogram</a:t>
            </a:r>
            <a:r>
              <a:rPr lang="zh-CN" altLang="en-US" sz="2000" dirty="0">
                <a:latin typeface="华文楷体" panose="02010600040101010101" pitchFamily="2" charset="-122"/>
                <a:ea typeface="华文楷体" panose="02010600040101010101" pitchFamily="2" charset="-122"/>
              </a:rPr>
              <a:t>中添加</a:t>
            </a:r>
            <a:r>
              <a:rPr lang="en-US" altLang="zh-CN" sz="2000" dirty="0">
                <a:latin typeface="华文楷体" panose="02010600040101010101" pitchFamily="2" charset="-122"/>
                <a:ea typeface="华文楷体" panose="02010600040101010101" pitchFamily="2" charset="-122"/>
              </a:rPr>
              <a:t>feed operators(</a:t>
            </a:r>
            <a:r>
              <a:rPr lang="zh-CN" altLang="en-US" sz="2000" dirty="0">
                <a:latin typeface="华文楷体" panose="02010600040101010101" pitchFamily="2" charset="-122"/>
                <a:ea typeface="华文楷体" panose="02010600040101010101" pitchFamily="2" charset="-122"/>
              </a:rPr>
              <a:t>数据输入算子</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fetch operators</a:t>
            </a:r>
            <a:r>
              <a:rPr lang="zh-CN" altLang="en-US" sz="2000" dirty="0">
                <a:latin typeface="华文楷体" panose="02010600040101010101" pitchFamily="2" charset="-122"/>
                <a:ea typeface="华文楷体" panose="02010600040101010101" pitchFamily="2" charset="-122"/>
              </a:rPr>
              <a:t>（结果获取算子</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feed map</a:t>
            </a:r>
            <a:r>
              <a:rPr lang="zh-CN" altLang="en-US" sz="2000" dirty="0">
                <a:latin typeface="华文楷体" panose="02010600040101010101" pitchFamily="2" charset="-122"/>
                <a:ea typeface="华文楷体" panose="02010600040101010101" pitchFamily="2" charset="-122"/>
              </a:rPr>
              <a:t>为</a:t>
            </a:r>
            <a:r>
              <a:rPr lang="zh-CN" altLang="en-US" sz="2000" dirty="0" smtClean="0">
                <a:latin typeface="华文楷体" panose="02010600040101010101" pitchFamily="2" charset="-122"/>
                <a:ea typeface="华文楷体" panose="02010600040101010101" pitchFamily="2" charset="-122"/>
              </a:rPr>
              <a:t>该</a:t>
            </a:r>
            <a:r>
              <a:rPr lang="en-US" altLang="zh-CN" sz="2000" dirty="0">
                <a:latin typeface="华文楷体" panose="02010600040101010101" pitchFamily="2" charset="-122"/>
                <a:ea typeface="华文楷体" panose="02010600040101010101" pitchFamily="2" charset="-122"/>
              </a:rPr>
              <a:t>P</a:t>
            </a:r>
            <a:r>
              <a:rPr lang="en-US" altLang="zh-CN" sz="2000" dirty="0" smtClean="0">
                <a:latin typeface="华文楷体" panose="02010600040101010101" pitchFamily="2" charset="-122"/>
                <a:ea typeface="华文楷体" panose="02010600040101010101" pitchFamily="2" charset="-122"/>
              </a:rPr>
              <a:t>rogram</a:t>
            </a:r>
            <a:r>
              <a:rPr lang="zh-CN" altLang="en-US" sz="2000" dirty="0">
                <a:latin typeface="华文楷体" panose="02010600040101010101" pitchFamily="2" charset="-122"/>
                <a:ea typeface="华文楷体" panose="02010600040101010101" pitchFamily="2" charset="-122"/>
              </a:rPr>
              <a:t>提供输入数据。</a:t>
            </a:r>
            <a:r>
              <a:rPr lang="en-US" altLang="zh-CN" sz="2000" dirty="0" err="1">
                <a:latin typeface="华文楷体" panose="02010600040101010101" pitchFamily="2" charset="-122"/>
                <a:ea typeface="华文楷体" panose="02010600040101010101" pitchFamily="2" charset="-122"/>
              </a:rPr>
              <a:t>fetch_list</a:t>
            </a:r>
            <a:r>
              <a:rPr lang="zh-CN" altLang="en-US" sz="2000" dirty="0" smtClean="0">
                <a:latin typeface="华文楷体" panose="02010600040101010101" pitchFamily="2" charset="-122"/>
                <a:ea typeface="华文楷体" panose="02010600040101010101" pitchFamily="2" charset="-122"/>
              </a:rPr>
              <a:t>提供</a:t>
            </a:r>
            <a:r>
              <a:rPr lang="en-US" altLang="zh-CN" sz="2000" dirty="0">
                <a:latin typeface="华文楷体" panose="02010600040101010101" pitchFamily="2" charset="-122"/>
                <a:ea typeface="华文楷体" panose="02010600040101010101" pitchFamily="2" charset="-122"/>
              </a:rPr>
              <a:t>P</a:t>
            </a:r>
            <a:r>
              <a:rPr lang="en-US" altLang="zh-CN" sz="2000" dirty="0" smtClean="0">
                <a:latin typeface="华文楷体" panose="02010600040101010101" pitchFamily="2" charset="-122"/>
                <a:ea typeface="华文楷体" panose="02010600040101010101" pitchFamily="2" charset="-122"/>
              </a:rPr>
              <a:t>rogram</a:t>
            </a:r>
            <a:r>
              <a:rPr lang="zh-CN" altLang="en-US" sz="2000" dirty="0">
                <a:latin typeface="华文楷体" panose="02010600040101010101" pitchFamily="2" charset="-122"/>
                <a:ea typeface="华文楷体" panose="02010600040101010101" pitchFamily="2" charset="-122"/>
              </a:rPr>
              <a:t>训练结束后用户预期的变量。</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5"/>
          <a:stretch>
            <a:fillRect/>
          </a:stretch>
        </p:blipFill>
        <p:spPr>
          <a:xfrm>
            <a:off x="626110" y="2261235"/>
            <a:ext cx="6978650" cy="267335"/>
          </a:xfrm>
          <a:prstGeom prst="rect">
            <a:avLst/>
          </a:prstGeom>
        </p:spPr>
      </p:pic>
      <p:grpSp>
        <p:nvGrpSpPr>
          <p:cNvPr id="19" name="组合 18"/>
          <p:cNvGrpSpPr/>
          <p:nvPr/>
        </p:nvGrpSpPr>
        <p:grpSpPr>
          <a:xfrm>
            <a:off x="3030855" y="3415665"/>
            <a:ext cx="2268855" cy="680085"/>
            <a:chOff x="4773" y="5379"/>
            <a:chExt cx="3573" cy="1071"/>
          </a:xfrm>
        </p:grpSpPr>
        <p:sp>
          <p:nvSpPr>
            <p:cNvPr id="8" name="矩形 7"/>
            <p:cNvSpPr/>
            <p:nvPr/>
          </p:nvSpPr>
          <p:spPr>
            <a:xfrm>
              <a:off x="4773" y="6160"/>
              <a:ext cx="1936" cy="290"/>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773" y="5813"/>
              <a:ext cx="1040" cy="347"/>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00" y="5379"/>
              <a:ext cx="2246" cy="453"/>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695325" y="3165475"/>
            <a:ext cx="5969000" cy="9588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127" y="1955718"/>
            <a:ext cx="8509365" cy="2327661"/>
            <a:chOff x="431280" y="2142739"/>
            <a:chExt cx="8509365" cy="2327661"/>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26" y="2142739"/>
              <a:ext cx="8458819" cy="232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431280" y="3429000"/>
              <a:ext cx="2984760" cy="301513"/>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训练网络</a:t>
            </a:r>
            <a:endParaRPr lang="zh-CN" altLang="en-US" sz="3600" b="1" dirty="0">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4"/>
          <a:stretch>
            <a:fillRect/>
          </a:stretch>
        </p:blipFill>
        <p:spPr>
          <a:xfrm>
            <a:off x="10480299" y="1244062"/>
            <a:ext cx="1219467" cy="4369876"/>
          </a:xfrm>
          <a:prstGeom prst="rect">
            <a:avLst/>
          </a:prstGeom>
        </p:spPr>
      </p:pic>
      <p:sp>
        <p:nvSpPr>
          <p:cNvPr id="8" name="矩形 7"/>
          <p:cNvSpPr/>
          <p:nvPr/>
        </p:nvSpPr>
        <p:spPr>
          <a:xfrm>
            <a:off x="596127" y="1251238"/>
            <a:ext cx="7614616"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保存训练模型</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13" name="TextBox 3"/>
          <p:cNvSpPr txBox="1"/>
          <p:nvPr/>
        </p:nvSpPr>
        <p:spPr>
          <a:xfrm>
            <a:off x="646673" y="4488235"/>
            <a:ext cx="9215746" cy="1938992"/>
          </a:xfrm>
          <a:prstGeom prst="rect">
            <a:avLst/>
          </a:prstGeom>
          <a:noFill/>
          <a:ln w="28575">
            <a:solidFill>
              <a:srgbClr val="F98234"/>
            </a:solidFill>
            <a:prstDash val="dash"/>
          </a:ln>
        </p:spPr>
        <p:txBody>
          <a:bodyPr wrap="square" rtlCol="0">
            <a:spAutoFit/>
          </a:bodyPr>
          <a:lstStyle/>
          <a:p>
            <a:pPr marL="0" lvl="1">
              <a:lnSpc>
                <a:spcPct val="150000"/>
              </a:lnSpc>
            </a:pPr>
            <a:r>
              <a:rPr lang="zh-CN" altLang="en-US" sz="2000" dirty="0">
                <a:solidFill>
                  <a:schemeClr val="dk1"/>
                </a:solidFill>
                <a:latin typeface="华文楷体" panose="02010600040101010101" pitchFamily="2" charset="-122"/>
                <a:ea typeface="华文楷体" panose="02010600040101010101" pitchFamily="2" charset="-122"/>
              </a:rPr>
              <a:t>第一个参数：</a:t>
            </a:r>
            <a:r>
              <a:rPr lang="en-US" altLang="zh-CN" sz="2000" b="1" dirty="0" err="1">
                <a:solidFill>
                  <a:schemeClr val="dk1"/>
                </a:solidFill>
                <a:latin typeface="华文楷体" panose="02010600040101010101" pitchFamily="2" charset="-122"/>
                <a:ea typeface="华文楷体" panose="02010600040101010101" pitchFamily="2" charset="-122"/>
              </a:rPr>
              <a:t>dirname</a:t>
            </a:r>
            <a:r>
              <a:rPr lang="en-US" altLang="zh-CN" sz="2000" b="1" dirty="0">
                <a:solidFill>
                  <a:schemeClr val="dk1"/>
                </a:solidFill>
                <a:latin typeface="华文楷体" panose="02010600040101010101" pitchFamily="2" charset="-122"/>
                <a:ea typeface="华文楷体" panose="02010600040101010101" pitchFamily="2" charset="-122"/>
              </a:rPr>
              <a:t> (</a:t>
            </a:r>
            <a:r>
              <a:rPr lang="en-US" altLang="zh-CN" sz="2000" b="1" dirty="0" err="1">
                <a:solidFill>
                  <a:schemeClr val="dk1"/>
                </a:solidFill>
                <a:latin typeface="华文楷体" panose="02010600040101010101" pitchFamily="2" charset="-122"/>
                <a:ea typeface="华文楷体" panose="02010600040101010101" pitchFamily="2" charset="-122"/>
              </a:rPr>
              <a:t>str</a:t>
            </a:r>
            <a:r>
              <a:rPr lang="en-US" altLang="zh-CN" sz="2000" b="1" dirty="0">
                <a:solidFill>
                  <a:schemeClr val="dk1"/>
                </a:solidFill>
                <a:latin typeface="华文楷体" panose="02010600040101010101" pitchFamily="2" charset="-122"/>
                <a:ea typeface="华文楷体" panose="02010600040101010101" pitchFamily="2" charset="-122"/>
              </a:rPr>
              <a:t>) </a:t>
            </a:r>
            <a:r>
              <a:rPr lang="en-US" altLang="zh-CN" sz="2000" dirty="0">
                <a:solidFill>
                  <a:schemeClr val="dk1"/>
                </a:solidFill>
                <a:latin typeface="华文楷体" panose="02010600040101010101" pitchFamily="2" charset="-122"/>
                <a:ea typeface="华文楷体" panose="02010600040101010101" pitchFamily="2" charset="-122"/>
              </a:rPr>
              <a:t>– </a:t>
            </a:r>
            <a:r>
              <a:rPr lang="zh-CN" altLang="en-US" sz="2000" dirty="0">
                <a:solidFill>
                  <a:schemeClr val="dk1"/>
                </a:solidFill>
                <a:latin typeface="华文楷体" panose="02010600040101010101" pitchFamily="2" charset="-122"/>
                <a:ea typeface="华文楷体" panose="02010600040101010101" pitchFamily="2" charset="-122"/>
              </a:rPr>
              <a:t>保存推理</a:t>
            </a:r>
            <a:r>
              <a:rPr lang="en-US" altLang="zh-CN" sz="2000" dirty="0">
                <a:solidFill>
                  <a:schemeClr val="dk1"/>
                </a:solidFill>
                <a:latin typeface="华文楷体" panose="02010600040101010101" pitchFamily="2" charset="-122"/>
                <a:ea typeface="华文楷体" panose="02010600040101010101" pitchFamily="2" charset="-122"/>
              </a:rPr>
              <a:t>model</a:t>
            </a:r>
            <a:r>
              <a:rPr lang="zh-CN" altLang="en-US" sz="2000" dirty="0">
                <a:solidFill>
                  <a:schemeClr val="dk1"/>
                </a:solidFill>
                <a:latin typeface="华文楷体" panose="02010600040101010101" pitchFamily="2" charset="-122"/>
                <a:ea typeface="华文楷体" panose="02010600040101010101" pitchFamily="2" charset="-122"/>
              </a:rPr>
              <a:t>的路径</a:t>
            </a:r>
            <a:endParaRPr lang="en-US" altLang="zh-CN" sz="2000" dirty="0">
              <a:solidFill>
                <a:schemeClr val="dk1"/>
              </a:solidFill>
              <a:latin typeface="华文楷体" panose="02010600040101010101" pitchFamily="2" charset="-122"/>
              <a:ea typeface="华文楷体" panose="02010600040101010101" pitchFamily="2" charset="-122"/>
            </a:endParaRPr>
          </a:p>
          <a:p>
            <a:pPr marL="0" lvl="1">
              <a:lnSpc>
                <a:spcPct val="150000"/>
              </a:lnSpc>
            </a:pPr>
            <a:r>
              <a:rPr lang="zh-CN" altLang="en-US" sz="2000" dirty="0">
                <a:solidFill>
                  <a:schemeClr val="dk1"/>
                </a:solidFill>
                <a:latin typeface="华文楷体" panose="02010600040101010101" pitchFamily="2" charset="-122"/>
                <a:ea typeface="华文楷体" panose="02010600040101010101" pitchFamily="2" charset="-122"/>
              </a:rPr>
              <a:t>第二个参数：</a:t>
            </a:r>
            <a:r>
              <a:rPr lang="en-US" altLang="zh-CN" sz="2000" b="1" dirty="0" err="1">
                <a:solidFill>
                  <a:schemeClr val="dk1"/>
                </a:solidFill>
                <a:latin typeface="华文楷体" panose="02010600040101010101" pitchFamily="2" charset="-122"/>
                <a:ea typeface="华文楷体" panose="02010600040101010101" pitchFamily="2" charset="-122"/>
              </a:rPr>
              <a:t>feeded_var_names</a:t>
            </a:r>
            <a:r>
              <a:rPr lang="en-US" altLang="zh-CN" sz="2000" b="1" dirty="0">
                <a:solidFill>
                  <a:schemeClr val="dk1"/>
                </a:solidFill>
                <a:latin typeface="华文楷体" panose="02010600040101010101" pitchFamily="2" charset="-122"/>
                <a:ea typeface="华文楷体" panose="02010600040101010101" pitchFamily="2" charset="-122"/>
              </a:rPr>
              <a:t> (list[</a:t>
            </a:r>
            <a:r>
              <a:rPr lang="en-US" altLang="zh-CN" sz="2000" b="1" dirty="0" err="1">
                <a:solidFill>
                  <a:schemeClr val="dk1"/>
                </a:solidFill>
                <a:latin typeface="华文楷体" panose="02010600040101010101" pitchFamily="2" charset="-122"/>
                <a:ea typeface="华文楷体" panose="02010600040101010101" pitchFamily="2" charset="-122"/>
              </a:rPr>
              <a:t>str</a:t>
            </a:r>
            <a:r>
              <a:rPr lang="en-US" altLang="zh-CN" sz="2000" b="1" dirty="0">
                <a:solidFill>
                  <a:schemeClr val="dk1"/>
                </a:solidFill>
                <a:latin typeface="华文楷体" panose="02010600040101010101" pitchFamily="2" charset="-122"/>
                <a:ea typeface="华文楷体" panose="02010600040101010101" pitchFamily="2" charset="-122"/>
              </a:rPr>
              <a:t>]) </a:t>
            </a:r>
            <a:r>
              <a:rPr lang="en-US" altLang="zh-CN" sz="2000" dirty="0">
                <a:solidFill>
                  <a:schemeClr val="dk1"/>
                </a:solidFill>
                <a:latin typeface="华文楷体" panose="02010600040101010101" pitchFamily="2" charset="-122"/>
                <a:ea typeface="华文楷体" panose="02010600040101010101" pitchFamily="2" charset="-122"/>
              </a:rPr>
              <a:t>– </a:t>
            </a:r>
            <a:r>
              <a:rPr lang="zh-CN" altLang="en-US" sz="2000" dirty="0">
                <a:solidFill>
                  <a:schemeClr val="dk1"/>
                </a:solidFill>
                <a:latin typeface="华文楷体" panose="02010600040101010101" pitchFamily="2" charset="-122"/>
                <a:ea typeface="华文楷体" panose="02010600040101010101" pitchFamily="2" charset="-122"/>
              </a:rPr>
              <a:t>推理（</a:t>
            </a:r>
            <a:r>
              <a:rPr lang="en-US" altLang="zh-CN" sz="2000" dirty="0">
                <a:solidFill>
                  <a:schemeClr val="dk1"/>
                </a:solidFill>
                <a:latin typeface="华文楷体" panose="02010600040101010101" pitchFamily="2" charset="-122"/>
                <a:ea typeface="华文楷体" panose="02010600040101010101" pitchFamily="2" charset="-122"/>
              </a:rPr>
              <a:t>inference</a:t>
            </a:r>
            <a:r>
              <a:rPr lang="zh-CN" altLang="en-US" sz="2000" dirty="0">
                <a:solidFill>
                  <a:schemeClr val="dk1"/>
                </a:solidFill>
                <a:latin typeface="华文楷体" panose="02010600040101010101" pitchFamily="2" charset="-122"/>
                <a:ea typeface="华文楷体" panose="02010600040101010101" pitchFamily="2" charset="-122"/>
              </a:rPr>
              <a:t>）需要 </a:t>
            </a:r>
            <a:r>
              <a:rPr lang="en-US" altLang="zh-CN" sz="2000" dirty="0">
                <a:solidFill>
                  <a:schemeClr val="dk1"/>
                </a:solidFill>
                <a:latin typeface="华文楷体" panose="02010600040101010101" pitchFamily="2" charset="-122"/>
                <a:ea typeface="华文楷体" panose="02010600040101010101" pitchFamily="2" charset="-122"/>
              </a:rPr>
              <a:t>feed </a:t>
            </a:r>
            <a:r>
              <a:rPr lang="zh-CN" altLang="en-US" sz="2000" dirty="0">
                <a:solidFill>
                  <a:schemeClr val="dk1"/>
                </a:solidFill>
                <a:latin typeface="华文楷体" panose="02010600040101010101" pitchFamily="2" charset="-122"/>
                <a:ea typeface="华文楷体" panose="02010600040101010101" pitchFamily="2" charset="-122"/>
              </a:rPr>
              <a:t>的数据</a:t>
            </a:r>
            <a:endParaRPr lang="en-US" altLang="zh-CN" sz="2000" dirty="0">
              <a:solidFill>
                <a:schemeClr val="dk1"/>
              </a:solidFill>
              <a:latin typeface="华文楷体" panose="02010600040101010101" pitchFamily="2" charset="-122"/>
              <a:ea typeface="华文楷体" panose="02010600040101010101" pitchFamily="2" charset="-122"/>
            </a:endParaRPr>
          </a:p>
          <a:p>
            <a:pPr marL="0" lvl="1">
              <a:lnSpc>
                <a:spcPct val="150000"/>
              </a:lnSpc>
            </a:pPr>
            <a:r>
              <a:rPr lang="zh-CN" altLang="en-US" sz="2000" dirty="0">
                <a:solidFill>
                  <a:schemeClr val="dk1"/>
                </a:solidFill>
                <a:latin typeface="华文楷体" panose="02010600040101010101" pitchFamily="2" charset="-122"/>
                <a:ea typeface="华文楷体" panose="02010600040101010101" pitchFamily="2" charset="-122"/>
              </a:rPr>
              <a:t>第三个参数：</a:t>
            </a:r>
            <a:r>
              <a:rPr lang="en-US" altLang="zh-CN" sz="2000" b="1" dirty="0" err="1">
                <a:solidFill>
                  <a:schemeClr val="dk1"/>
                </a:solidFill>
                <a:latin typeface="华文楷体" panose="02010600040101010101" pitchFamily="2" charset="-122"/>
                <a:ea typeface="华文楷体" panose="02010600040101010101" pitchFamily="2" charset="-122"/>
              </a:rPr>
              <a:t>target_vars</a:t>
            </a:r>
            <a:r>
              <a:rPr lang="en-US" altLang="zh-CN" sz="2000" b="1" dirty="0">
                <a:solidFill>
                  <a:schemeClr val="dk1"/>
                </a:solidFill>
                <a:latin typeface="华文楷体" panose="02010600040101010101" pitchFamily="2" charset="-122"/>
                <a:ea typeface="华文楷体" panose="02010600040101010101" pitchFamily="2" charset="-122"/>
              </a:rPr>
              <a:t> (list[Variable]) </a:t>
            </a:r>
            <a:r>
              <a:rPr lang="en-US" altLang="zh-CN" sz="2000" dirty="0">
                <a:solidFill>
                  <a:schemeClr val="dk1"/>
                </a:solidFill>
                <a:latin typeface="华文楷体" panose="02010600040101010101" pitchFamily="2" charset="-122"/>
                <a:ea typeface="华文楷体" panose="02010600040101010101" pitchFamily="2" charset="-122"/>
              </a:rPr>
              <a:t>– </a:t>
            </a:r>
            <a:r>
              <a:rPr lang="zh-CN" altLang="en-US" sz="2000" dirty="0">
                <a:solidFill>
                  <a:schemeClr val="dk1"/>
                </a:solidFill>
                <a:latin typeface="华文楷体" panose="02010600040101010101" pitchFamily="2" charset="-122"/>
                <a:ea typeface="华文楷体" panose="02010600040101010101" pitchFamily="2" charset="-122"/>
              </a:rPr>
              <a:t>保存推理（</a:t>
            </a:r>
            <a:r>
              <a:rPr lang="en-US" altLang="zh-CN" sz="2000" dirty="0">
                <a:solidFill>
                  <a:schemeClr val="dk1"/>
                </a:solidFill>
                <a:latin typeface="华文楷体" panose="02010600040101010101" pitchFamily="2" charset="-122"/>
                <a:ea typeface="华文楷体" panose="02010600040101010101" pitchFamily="2" charset="-122"/>
              </a:rPr>
              <a:t>inference</a:t>
            </a:r>
            <a:r>
              <a:rPr lang="zh-CN" altLang="en-US" sz="2000" dirty="0">
                <a:solidFill>
                  <a:schemeClr val="dk1"/>
                </a:solidFill>
                <a:latin typeface="华文楷体" panose="02010600040101010101" pitchFamily="2" charset="-122"/>
                <a:ea typeface="华文楷体" panose="02010600040101010101" pitchFamily="2" charset="-122"/>
              </a:rPr>
              <a:t>）结果的 </a:t>
            </a:r>
            <a:r>
              <a:rPr lang="en-US" altLang="zh-CN" sz="2000" dirty="0">
                <a:solidFill>
                  <a:schemeClr val="dk1"/>
                </a:solidFill>
                <a:latin typeface="华文楷体" panose="02010600040101010101" pitchFamily="2" charset="-122"/>
                <a:ea typeface="华文楷体" panose="02010600040101010101" pitchFamily="2" charset="-122"/>
              </a:rPr>
              <a:t>Variables</a:t>
            </a:r>
          </a:p>
          <a:p>
            <a:pPr marL="0" lvl="1">
              <a:lnSpc>
                <a:spcPct val="150000"/>
              </a:lnSpc>
            </a:pPr>
            <a:r>
              <a:rPr lang="zh-CN" altLang="en-US" sz="2000" dirty="0">
                <a:solidFill>
                  <a:schemeClr val="dk1"/>
                </a:solidFill>
                <a:latin typeface="华文楷体" panose="02010600040101010101" pitchFamily="2" charset="-122"/>
                <a:ea typeface="华文楷体" panose="02010600040101010101" pitchFamily="2" charset="-122"/>
              </a:rPr>
              <a:t>第四个参数：</a:t>
            </a:r>
            <a:r>
              <a:rPr lang="pt-BR" altLang="zh-CN" sz="2000" b="1" dirty="0">
                <a:solidFill>
                  <a:schemeClr val="dk1"/>
                </a:solidFill>
                <a:latin typeface="华文楷体" panose="02010600040101010101" pitchFamily="2" charset="-122"/>
                <a:ea typeface="华文楷体" panose="02010600040101010101" pitchFamily="2" charset="-122"/>
              </a:rPr>
              <a:t>executor (Executor) </a:t>
            </a:r>
            <a:r>
              <a:rPr lang="pt-BR" altLang="zh-CN" sz="2000" dirty="0">
                <a:solidFill>
                  <a:schemeClr val="dk1"/>
                </a:solidFill>
                <a:latin typeface="华文楷体" panose="02010600040101010101" pitchFamily="2" charset="-122"/>
                <a:ea typeface="华文楷体" panose="02010600040101010101" pitchFamily="2" charset="-122"/>
              </a:rPr>
              <a:t>– executor </a:t>
            </a:r>
            <a:r>
              <a:rPr lang="zh-CN" altLang="pt-BR" sz="2000" dirty="0">
                <a:solidFill>
                  <a:schemeClr val="dk1"/>
                </a:solidFill>
                <a:latin typeface="华文楷体" panose="02010600040101010101" pitchFamily="2" charset="-122"/>
                <a:ea typeface="华文楷体" panose="02010600040101010101" pitchFamily="2" charset="-122"/>
              </a:rPr>
              <a:t>保存 </a:t>
            </a:r>
            <a:r>
              <a:rPr lang="pt-BR" altLang="zh-CN" sz="2000" dirty="0">
                <a:solidFill>
                  <a:schemeClr val="dk1"/>
                </a:solidFill>
                <a:latin typeface="华文楷体" panose="02010600040101010101" pitchFamily="2" charset="-122"/>
                <a:ea typeface="华文楷体" panose="02010600040101010101" pitchFamily="2" charset="-122"/>
              </a:rPr>
              <a:t>inference model</a:t>
            </a:r>
          </a:p>
        </p:txBody>
      </p:sp>
      <p:sp>
        <p:nvSpPr>
          <p:cNvPr id="14" name="矩形 13"/>
          <p:cNvSpPr/>
          <p:nvPr/>
        </p:nvSpPr>
        <p:spPr>
          <a:xfrm>
            <a:off x="5617501" y="969952"/>
            <a:ext cx="3931851" cy="1796405"/>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marL="0" lvl="1">
              <a:lnSpc>
                <a:spcPct val="150000"/>
              </a:lnSpc>
            </a:pPr>
            <a:r>
              <a:rPr lang="zh-CN" altLang="en-US" sz="2000" dirty="0" smtClean="0">
                <a:latin typeface="华文楷体" panose="02010600040101010101" pitchFamily="2" charset="-122"/>
                <a:ea typeface="华文楷体" panose="02010600040101010101" pitchFamily="2" charset="-122"/>
              </a:rPr>
              <a:t>构建一个专门用于推理的 </a:t>
            </a:r>
            <a:r>
              <a:rPr lang="en-US" altLang="zh-CN" sz="2000" dirty="0" smtClean="0">
                <a:latin typeface="华文楷体" panose="02010600040101010101" pitchFamily="2" charset="-122"/>
                <a:ea typeface="华文楷体" panose="02010600040101010101" pitchFamily="2" charset="-122"/>
              </a:rPr>
              <a:t>Program</a:t>
            </a:r>
            <a:r>
              <a:rPr lang="zh-CN" altLang="en-US" sz="2000" dirty="0" smtClean="0">
                <a:latin typeface="华文楷体" panose="02010600040101010101" pitchFamily="2" charset="-122"/>
                <a:ea typeface="华文楷体" panose="02010600040101010101" pitchFamily="2" charset="-122"/>
              </a:rPr>
              <a:t>，然后 </a:t>
            </a:r>
            <a:r>
              <a:rPr lang="en-US" altLang="zh-CN" sz="2000" dirty="0">
                <a:latin typeface="华文楷体" panose="02010600040101010101" pitchFamily="2" charset="-122"/>
                <a:ea typeface="华文楷体" panose="02010600040101010101" pitchFamily="2" charset="-122"/>
              </a:rPr>
              <a:t>E</a:t>
            </a:r>
            <a:r>
              <a:rPr lang="en-US" altLang="zh-CN" sz="2000" dirty="0" smtClean="0">
                <a:latin typeface="华文楷体" panose="02010600040101010101" pitchFamily="2" charset="-122"/>
                <a:ea typeface="华文楷体" panose="02010600040101010101" pitchFamily="2" charset="-122"/>
              </a:rPr>
              <a:t>xecutor</a:t>
            </a: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把它和所有相关参数保存到 </a:t>
            </a:r>
            <a:r>
              <a:rPr lang="en-US" altLang="zh-CN" sz="2000" dirty="0" err="1" smtClean="0">
                <a:latin typeface="华文楷体" panose="02010600040101010101" pitchFamily="2" charset="-122"/>
                <a:ea typeface="华文楷体" panose="02010600040101010101" pitchFamily="2" charset="-122"/>
              </a:rPr>
              <a:t>dirname</a:t>
            </a: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中</a:t>
            </a:r>
            <a:endParaRPr lang="en-US" altLang="zh-CN" sz="2000" dirty="0">
              <a:latin typeface="华文楷体" panose="02010600040101010101" pitchFamily="2" charset="-122"/>
              <a:ea typeface="华文楷体" panose="02010600040101010101" pitchFamily="2" charset="-122"/>
            </a:endParaRPr>
          </a:p>
        </p:txBody>
      </p:sp>
      <p:sp>
        <p:nvSpPr>
          <p:cNvPr id="15" name="圆角矩形 7"/>
          <p:cNvSpPr/>
          <p:nvPr/>
        </p:nvSpPr>
        <p:spPr>
          <a:xfrm>
            <a:off x="6351765" y="838427"/>
            <a:ext cx="2463321" cy="2787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50000"/>
              </a:lnSpc>
            </a:pPr>
            <a:r>
              <a:rPr lang="en-US" altLang="zh-CN" sz="1400" b="1" dirty="0" err="1">
                <a:solidFill>
                  <a:srgbClr val="2F323A"/>
                </a:solidFill>
                <a:latin typeface="微软雅黑" panose="020B0503020204020204" pitchFamily="34" charset="-122"/>
                <a:ea typeface="微软雅黑" panose="020B0503020204020204" pitchFamily="34" charset="-122"/>
              </a:rPr>
              <a:t>save_inference_model</a:t>
            </a:r>
            <a:r>
              <a:rPr lang="en-US" altLang="zh-CN" sz="1400" b="1" dirty="0" smtClean="0">
                <a:solidFill>
                  <a:srgbClr val="2F323A"/>
                </a:solidFill>
                <a:latin typeface="微软雅黑" panose="020B0503020204020204" pitchFamily="34" charset="-122"/>
                <a:ea typeface="微软雅黑" panose="020B0503020204020204" pitchFamily="34" charset="-122"/>
              </a:rPr>
              <a:t>()</a:t>
            </a:r>
            <a:endParaRPr lang="en-US" altLang="zh-CN" sz="1400" b="1" dirty="0">
              <a:solidFill>
                <a:srgbClr val="2F323A"/>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模型评估</a:t>
            </a:r>
            <a:endParaRPr lang="zh-CN" altLang="en-US" sz="3600" b="1" dirty="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634" y="1876813"/>
            <a:ext cx="1960943" cy="4545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836141" y="2067611"/>
            <a:ext cx="4915681" cy="2245903"/>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marL="0" lvl="1">
              <a:lnSpc>
                <a:spcPct val="150000"/>
              </a:lnSpc>
            </a:pPr>
            <a:r>
              <a:rPr lang="zh-CN" altLang="en-US" sz="2000" dirty="0">
                <a:latin typeface="华文楷体" panose="02010600040101010101" pitchFamily="2" charset="-122"/>
                <a:ea typeface="华文楷体" panose="02010600040101010101" pitchFamily="2" charset="-122"/>
              </a:rPr>
              <a:t>测试与预测不同。</a:t>
            </a:r>
            <a:endParaRPr lang="en-US" altLang="zh-CN" sz="2000" dirty="0">
              <a:latin typeface="华文楷体" panose="02010600040101010101" pitchFamily="2" charset="-122"/>
              <a:ea typeface="华文楷体" panose="02010600040101010101" pitchFamily="2" charset="-122"/>
            </a:endParaRPr>
          </a:p>
          <a:p>
            <a:pPr marL="0" lvl="1">
              <a:lnSpc>
                <a:spcPct val="150000"/>
              </a:lnSpc>
            </a:pPr>
            <a:r>
              <a:rPr lang="zh-CN" altLang="en-US" sz="2000" dirty="0">
                <a:latin typeface="华文楷体" panose="02010600040101010101" pitchFamily="2" charset="-122"/>
                <a:ea typeface="华文楷体" panose="02010600040101010101" pitchFamily="2" charset="-122"/>
              </a:rPr>
              <a:t>测试是</a:t>
            </a:r>
            <a:r>
              <a:rPr lang="zh-CN" altLang="en-US" sz="2000" dirty="0" smtClean="0">
                <a:latin typeface="华文楷体" panose="02010600040101010101" pitchFamily="2" charset="-122"/>
                <a:ea typeface="华文楷体" panose="02010600040101010101" pitchFamily="2" charset="-122"/>
              </a:rPr>
              <a:t>为了</a:t>
            </a:r>
            <a:r>
              <a:rPr lang="zh-CN" altLang="en-US" sz="2000" dirty="0">
                <a:latin typeface="华文楷体" panose="02010600040101010101" pitchFamily="2" charset="-122"/>
                <a:ea typeface="华文楷体" panose="02010600040101010101" pitchFamily="2" charset="-122"/>
              </a:rPr>
              <a:t>试用</a:t>
            </a:r>
            <a:r>
              <a:rPr lang="zh-CN" altLang="en-US" sz="2000" dirty="0" smtClean="0">
                <a:latin typeface="华文楷体" panose="02010600040101010101" pitchFamily="2" charset="-122"/>
                <a:ea typeface="华文楷体" panose="02010600040101010101" pitchFamily="2" charset="-122"/>
              </a:rPr>
              <a:t>于</a:t>
            </a:r>
            <a:r>
              <a:rPr lang="zh-CN" altLang="en-US" sz="2000" dirty="0">
                <a:latin typeface="华文楷体" panose="02010600040101010101" pitchFamily="2" charset="-122"/>
                <a:ea typeface="华文楷体" panose="02010600040101010101" pitchFamily="2" charset="-122"/>
              </a:rPr>
              <a:t>测试数据集预测并与真实结果对比，</a:t>
            </a:r>
            <a:r>
              <a:rPr lang="zh-CN" altLang="en-US" sz="2000" dirty="0">
                <a:solidFill>
                  <a:srgbClr val="FF0000"/>
                </a:solidFill>
                <a:latin typeface="华文楷体" panose="02010600040101010101" pitchFamily="2" charset="-122"/>
                <a:ea typeface="华文楷体" panose="02010600040101010101" pitchFamily="2" charset="-122"/>
              </a:rPr>
              <a:t>评估当前模型的好坏</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marL="0" lvl="1">
              <a:lnSpc>
                <a:spcPct val="150000"/>
              </a:lnSpc>
            </a:pPr>
            <a:r>
              <a:rPr lang="zh-CN" altLang="en-US" sz="2000" dirty="0">
                <a:latin typeface="华文楷体" panose="02010600040101010101" pitchFamily="2" charset="-122"/>
                <a:ea typeface="华文楷体" panose="02010600040101010101" pitchFamily="2" charset="-122"/>
              </a:rPr>
              <a:t>测试集不属于训练集，所以</a:t>
            </a:r>
            <a:r>
              <a:rPr lang="zh-CN" altLang="en-US" sz="2000" dirty="0">
                <a:solidFill>
                  <a:srgbClr val="FF0000"/>
                </a:solidFill>
                <a:latin typeface="华文楷体" panose="02010600040101010101" pitchFamily="2" charset="-122"/>
                <a:ea typeface="华文楷体" panose="02010600040101010101" pitchFamily="2" charset="-122"/>
              </a:rPr>
              <a:t>测试集的预测结果的</a:t>
            </a:r>
            <a:r>
              <a:rPr lang="zh-CN" altLang="en-US" sz="2000" dirty="0" smtClean="0">
                <a:solidFill>
                  <a:srgbClr val="FF0000"/>
                </a:solidFill>
                <a:latin typeface="华文楷体" panose="02010600040101010101" pitchFamily="2" charset="-122"/>
                <a:ea typeface="华文楷体" panose="02010600040101010101" pitchFamily="2" charset="-122"/>
              </a:rPr>
              <a:t>好坏</a:t>
            </a:r>
            <a:r>
              <a:rPr lang="zh-CN" altLang="en-US" sz="2000" dirty="0">
                <a:solidFill>
                  <a:srgbClr val="FF0000"/>
                </a:solidFill>
                <a:latin typeface="华文楷体" panose="02010600040101010101" pitchFamily="2" charset="-122"/>
                <a:ea typeface="华文楷体" panose="02010600040101010101" pitchFamily="2" charset="-122"/>
              </a:rPr>
              <a:t>能够</a:t>
            </a:r>
            <a:r>
              <a:rPr lang="zh-CN" altLang="en-US" sz="2000" dirty="0" smtClean="0">
                <a:solidFill>
                  <a:srgbClr val="FF0000"/>
                </a:solidFill>
                <a:latin typeface="华文楷体" panose="02010600040101010101" pitchFamily="2" charset="-122"/>
                <a:ea typeface="华文楷体" panose="02010600040101010101" pitchFamily="2" charset="-122"/>
              </a:rPr>
              <a:t>体现</a:t>
            </a:r>
            <a:r>
              <a:rPr lang="zh-CN" altLang="en-US" sz="2000" dirty="0">
                <a:solidFill>
                  <a:srgbClr val="FF0000"/>
                </a:solidFill>
                <a:latin typeface="华文楷体" panose="02010600040101010101" pitchFamily="2" charset="-122"/>
                <a:ea typeface="华文楷体" panose="02010600040101010101" pitchFamily="2" charset="-122"/>
              </a:rPr>
              <a:t>模型的泛化能力</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sp>
        <p:nvSpPr>
          <p:cNvPr id="6" name="圆角矩形 7"/>
          <p:cNvSpPr/>
          <p:nvPr/>
        </p:nvSpPr>
        <p:spPr>
          <a:xfrm>
            <a:off x="5124059" y="1883650"/>
            <a:ext cx="2082521" cy="2787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200" b="1" dirty="0">
                <a:solidFill>
                  <a:srgbClr val="000000"/>
                </a:solidFill>
                <a:latin typeface="微软雅黑" panose="020B0503020204020204" pitchFamily="34" charset="-122"/>
                <a:ea typeface="微软雅黑" panose="020B0503020204020204" pitchFamily="34" charset="-122"/>
                <a:sym typeface="+mn-ea"/>
              </a:rPr>
              <a:t>测试</a:t>
            </a:r>
          </a:p>
        </p:txBody>
      </p:sp>
      <p:sp>
        <p:nvSpPr>
          <p:cNvPr id="7" name="矩形 6"/>
          <p:cNvSpPr/>
          <p:nvPr/>
        </p:nvSpPr>
        <p:spPr>
          <a:xfrm>
            <a:off x="529687" y="1305070"/>
            <a:ext cx="4184878"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网络训练过程中输出如下：</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2" name="矩形 1"/>
          <p:cNvSpPr/>
          <p:nvPr/>
        </p:nvSpPr>
        <p:spPr>
          <a:xfrm>
            <a:off x="3836141" y="4721593"/>
            <a:ext cx="3380569" cy="1477328"/>
          </a:xfrm>
          <a:prstGeom prst="rect">
            <a:avLst/>
          </a:prstGeom>
        </p:spPr>
        <p:txBody>
          <a:bodyPr wrap="square">
            <a:spAutoFit/>
          </a:bodyPr>
          <a:lstStyle/>
          <a:p>
            <a:pPr marL="0" lvl="1">
              <a:lnSpc>
                <a:spcPct val="150000"/>
              </a:lnSpc>
            </a:pPr>
            <a:r>
              <a:rPr lang="zh-CN" altLang="en-US" sz="2000" dirty="0">
                <a:solidFill>
                  <a:schemeClr val="dk1"/>
                </a:solidFill>
                <a:latin typeface="华文楷体" panose="02010600040101010101" pitchFamily="2" charset="-122"/>
                <a:ea typeface="华文楷体" panose="02010600040101010101" pitchFamily="2" charset="-122"/>
              </a:rPr>
              <a:t>在训练过程中，我们可以看到输出的损失值在不断减小，证明我们的模型在</a:t>
            </a:r>
            <a:r>
              <a:rPr lang="zh-CN" altLang="en-US" sz="2000" dirty="0">
                <a:solidFill>
                  <a:srgbClr val="FF0000"/>
                </a:solidFill>
                <a:latin typeface="华文楷体" panose="02010600040101010101" pitchFamily="2" charset="-122"/>
                <a:ea typeface="华文楷体" panose="02010600040101010101" pitchFamily="2" charset="-122"/>
              </a:rPr>
              <a:t>不断收敛</a:t>
            </a:r>
            <a:r>
              <a:rPr lang="zh-CN" altLang="en-US" sz="2000" dirty="0">
                <a:solidFill>
                  <a:schemeClr val="dk1"/>
                </a:solidFill>
                <a:latin typeface="华文楷体" panose="02010600040101010101" pitchFamily="2" charset="-122"/>
                <a:ea typeface="华文楷体" panose="02010600040101010101" pitchFamily="2" charset="-122"/>
              </a:rPr>
              <a:t>。</a:t>
            </a:r>
          </a:p>
        </p:txBody>
      </p:sp>
      <p:sp>
        <p:nvSpPr>
          <p:cNvPr id="3" name="右箭头 2"/>
          <p:cNvSpPr/>
          <p:nvPr/>
        </p:nvSpPr>
        <p:spPr>
          <a:xfrm>
            <a:off x="3356636" y="5086200"/>
            <a:ext cx="326571" cy="326572"/>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36141" y="4721593"/>
            <a:ext cx="3239589" cy="149786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10536304" y="1100650"/>
            <a:ext cx="1219467" cy="4369876"/>
          </a:xfrm>
          <a:prstGeom prst="rect">
            <a:avLst/>
          </a:prstGeom>
        </p:spPr>
      </p:pic>
      <p:sp>
        <p:nvSpPr>
          <p:cNvPr id="12" name="矩形 11"/>
          <p:cNvSpPr/>
          <p:nvPr/>
        </p:nvSpPr>
        <p:spPr>
          <a:xfrm>
            <a:off x="1302434" y="1877111"/>
            <a:ext cx="1960943" cy="2858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302697" y="5905331"/>
            <a:ext cx="1960943" cy="2858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模型</a:t>
            </a:r>
            <a:r>
              <a:rPr lang="zh-CN" altLang="en-US" sz="3600" b="1" dirty="0">
                <a:latin typeface="微软雅黑" panose="020B0503020204020204" pitchFamily="34" charset="-122"/>
                <a:ea typeface="微软雅黑" panose="020B0503020204020204" pitchFamily="34" charset="-122"/>
              </a:rPr>
              <a:t>预测</a:t>
            </a:r>
          </a:p>
        </p:txBody>
      </p:sp>
      <p:pic>
        <p:nvPicPr>
          <p:cNvPr id="2" name="图片 1"/>
          <p:cNvPicPr>
            <a:picLocks noChangeAspect="1"/>
          </p:cNvPicPr>
          <p:nvPr/>
        </p:nvPicPr>
        <p:blipFill>
          <a:blip r:embed="rId3"/>
          <a:stretch>
            <a:fillRect/>
          </a:stretch>
        </p:blipFill>
        <p:spPr>
          <a:xfrm>
            <a:off x="10649109" y="1046382"/>
            <a:ext cx="1219467" cy="4369876"/>
          </a:xfrm>
          <a:prstGeom prst="rect">
            <a:avLst/>
          </a:prstGeom>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75" y="1973263"/>
            <a:ext cx="8057232"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83427" y="2829108"/>
            <a:ext cx="7614616"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读取预测模型</a:t>
            </a:r>
            <a:endParaRPr lang="en-US" altLang="zh-CN" sz="2000" dirty="0" smtClean="0">
              <a:solidFill>
                <a:srgbClr val="CC0099"/>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98497" y="3485356"/>
            <a:ext cx="9947657" cy="1462087"/>
            <a:chOff x="698498" y="3516313"/>
            <a:chExt cx="9947657" cy="1462087"/>
          </a:xfrm>
        </p:grpSpPr>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498" y="3516313"/>
              <a:ext cx="994765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2649272" y="4247356"/>
              <a:ext cx="3408628" cy="248444"/>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a:off x="534529" y="5101642"/>
            <a:ext cx="9327343" cy="1631216"/>
          </a:xfrm>
          <a:prstGeom prst="rect">
            <a:avLst/>
          </a:prstGeom>
          <a:noFill/>
          <a:ln w="28575">
            <a:solidFill>
              <a:srgbClr val="FF0000"/>
            </a:solidFill>
          </a:ln>
        </p:spPr>
        <p:txBody>
          <a:bodyPr wrap="square" rtlCol="0">
            <a:spAutoFit/>
          </a:bodyPr>
          <a:lstStyle/>
          <a:p>
            <a:pPr marL="0" lvl="1"/>
            <a:r>
              <a:rPr lang="zh-CN" altLang="en-US" sz="2000" dirty="0" smtClean="0">
                <a:sym typeface="Wingdings" panose="05000000000000000000"/>
              </a:rPr>
              <a:t>    </a:t>
            </a:r>
            <a:r>
              <a:rPr lang="en-US" altLang="zh-CN" sz="2000" dirty="0" err="1">
                <a:latin typeface="华文楷体" panose="02010600040101010101" pitchFamily="2" charset="-122"/>
                <a:ea typeface="华文楷体" panose="02010600040101010101" pitchFamily="2" charset="-122"/>
              </a:rPr>
              <a:t>load_inference_model</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 这个</a:t>
            </a:r>
            <a:r>
              <a:rPr lang="zh-CN" altLang="en-US" sz="2000" dirty="0">
                <a:latin typeface="华文楷体" panose="02010600040101010101" pitchFamily="2" charset="-122"/>
                <a:ea typeface="华文楷体" panose="02010600040101010101" pitchFamily="2" charset="-122"/>
              </a:rPr>
              <a:t>函数的返回有三个元素的元组</a:t>
            </a:r>
            <a:endParaRPr lang="en-US" altLang="zh-CN" sz="2000" dirty="0">
              <a:latin typeface="华文楷体" panose="02010600040101010101" pitchFamily="2" charset="-122"/>
              <a:ea typeface="华文楷体" panose="02010600040101010101" pitchFamily="2" charset="-122"/>
            </a:endParaRPr>
          </a:p>
          <a:p>
            <a:pPr marL="0" lvl="1"/>
            <a:r>
              <a:rPr lang="en-US" altLang="zh-CN" sz="2000" dirty="0">
                <a:latin typeface="华文楷体" panose="02010600040101010101" pitchFamily="2" charset="-122"/>
                <a:ea typeface="华文楷体" panose="02010600040101010101" pitchFamily="2" charset="-122"/>
                <a:sym typeface="Wingdings" panose="05000000000000000000"/>
              </a:rPr>
              <a:t> </a:t>
            </a:r>
            <a:r>
              <a:rPr lang="en-US" altLang="zh-CN" sz="2000" dirty="0" smtClean="0">
                <a:latin typeface="华文楷体" panose="02010600040101010101" pitchFamily="2" charset="-122"/>
                <a:ea typeface="华文楷体" panose="02010600040101010101" pitchFamily="2" charset="-122"/>
                <a:sym typeface="Wingdings" panose="05000000000000000000"/>
              </a:rPr>
              <a:t> </a:t>
            </a:r>
            <a:r>
              <a:rPr lang="en-US" altLang="zh-CN" sz="2000" dirty="0" smtClean="0">
                <a:latin typeface="华文楷体" panose="02010600040101010101" pitchFamily="2" charset="-122"/>
                <a:ea typeface="华文楷体" panose="02010600040101010101" pitchFamily="2" charset="-122"/>
              </a:rPr>
              <a:t>Program </a:t>
            </a:r>
            <a:r>
              <a:rPr lang="zh-CN" altLang="en-US" sz="2000" dirty="0">
                <a:latin typeface="华文楷体" panose="02010600040101010101" pitchFamily="2" charset="-122"/>
                <a:ea typeface="华文楷体" panose="02010600040101010101" pitchFamily="2" charset="-122"/>
              </a:rPr>
              <a:t>是一个 </a:t>
            </a:r>
            <a:r>
              <a:rPr lang="en-US" altLang="zh-CN" sz="2000" dirty="0">
                <a:latin typeface="华文楷体" panose="02010600040101010101" pitchFamily="2" charset="-122"/>
                <a:ea typeface="华文楷体" panose="02010600040101010101" pitchFamily="2" charset="-122"/>
              </a:rPr>
              <a:t>Program </a:t>
            </a:r>
            <a:r>
              <a:rPr lang="zh-CN" altLang="en-US" sz="2000" dirty="0">
                <a:latin typeface="华文楷体" panose="02010600040101010101" pitchFamily="2" charset="-122"/>
                <a:ea typeface="华文楷体" panose="02010600040101010101" pitchFamily="2" charset="-122"/>
              </a:rPr>
              <a:t>，它是推理</a:t>
            </a:r>
            <a:r>
              <a:rPr lang="en-US" altLang="zh-CN" sz="2000" dirty="0">
                <a:latin typeface="华文楷体" panose="02010600040101010101" pitchFamily="2" charset="-122"/>
                <a:ea typeface="华文楷体" panose="02010600040101010101" pitchFamily="2" charset="-122"/>
              </a:rPr>
              <a:t>Program</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marL="0" lvl="1"/>
            <a:r>
              <a:rPr lang="en-US" altLang="zh-CN" sz="2000" dirty="0">
                <a:latin typeface="华文楷体" panose="02010600040101010101" pitchFamily="2" charset="-122"/>
                <a:ea typeface="华文楷体" panose="02010600040101010101" pitchFamily="2" charset="-122"/>
                <a:sym typeface="Wingdings" panose="05000000000000000000"/>
              </a:rPr>
              <a:t> </a:t>
            </a:r>
            <a:r>
              <a:rPr lang="zh-CN" altLang="en-US"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feed_target_names</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是一个</a:t>
            </a:r>
            <a:r>
              <a:rPr lang="en-US" altLang="zh-CN" sz="2000" dirty="0" err="1">
                <a:latin typeface="华文楷体" panose="02010600040101010101" pitchFamily="2" charset="-122"/>
                <a:ea typeface="华文楷体" panose="02010600040101010101" pitchFamily="2" charset="-122"/>
              </a:rPr>
              <a:t>str</a:t>
            </a:r>
            <a:r>
              <a:rPr lang="zh-CN" altLang="en-US" sz="2000" dirty="0">
                <a:latin typeface="华文楷体" panose="02010600040101010101" pitchFamily="2" charset="-122"/>
                <a:ea typeface="华文楷体" panose="02010600040101010101" pitchFamily="2" charset="-122"/>
              </a:rPr>
              <a:t>列表，它包含需要在推理 </a:t>
            </a:r>
            <a:r>
              <a:rPr lang="en-US" altLang="zh-CN" sz="2000" dirty="0">
                <a:latin typeface="华文楷体" panose="02010600040101010101" pitchFamily="2" charset="-122"/>
                <a:ea typeface="华文楷体" panose="02010600040101010101" pitchFamily="2" charset="-122"/>
              </a:rPr>
              <a:t>Program </a:t>
            </a:r>
            <a:r>
              <a:rPr lang="zh-CN" altLang="en-US" sz="2000" dirty="0">
                <a:latin typeface="华文楷体" panose="02010600040101010101" pitchFamily="2" charset="-122"/>
                <a:ea typeface="华文楷体" panose="02010600040101010101" pitchFamily="2" charset="-122"/>
              </a:rPr>
              <a:t>中提供数据的变量的名称。</a:t>
            </a:r>
            <a:r>
              <a:rPr lang="en-US" altLang="zh-CN" sz="2000" dirty="0">
                <a:latin typeface="华文楷体" panose="02010600040101010101" pitchFamily="2" charset="-122"/>
                <a:ea typeface="华文楷体" panose="02010600040101010101" pitchFamily="2" charset="-122"/>
              </a:rPr>
              <a:t> </a:t>
            </a:r>
          </a:p>
          <a:p>
            <a:pPr marL="0" lvl="1"/>
            <a:r>
              <a:rPr lang="en-US" altLang="zh-CN" sz="2000" dirty="0">
                <a:latin typeface="华文楷体" panose="02010600040101010101" pitchFamily="2" charset="-122"/>
                <a:ea typeface="华文楷体" panose="02010600040101010101" pitchFamily="2" charset="-122"/>
                <a:sym typeface="Wingdings" panose="05000000000000000000"/>
              </a:rPr>
              <a:t>  </a:t>
            </a:r>
            <a:r>
              <a:rPr lang="en-US" altLang="zh-CN" sz="2000" dirty="0" err="1">
                <a:latin typeface="华文楷体" panose="02010600040101010101" pitchFamily="2" charset="-122"/>
                <a:ea typeface="华文楷体" panose="02010600040101010101" pitchFamily="2" charset="-122"/>
              </a:rPr>
              <a:t>fetch_targets</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是一个 </a:t>
            </a:r>
            <a:r>
              <a:rPr lang="en-US" altLang="zh-CN" sz="2000" dirty="0">
                <a:latin typeface="华文楷体" panose="02010600040101010101" pitchFamily="2" charset="-122"/>
                <a:ea typeface="华文楷体" panose="02010600040101010101" pitchFamily="2" charset="-122"/>
              </a:rPr>
              <a:t>Variable </a:t>
            </a:r>
            <a:r>
              <a:rPr lang="zh-CN" altLang="en-US" sz="2000" dirty="0">
                <a:latin typeface="华文楷体" panose="02010600040101010101" pitchFamily="2" charset="-122"/>
                <a:ea typeface="华文楷体" panose="02010600040101010101" pitchFamily="2" charset="-122"/>
              </a:rPr>
              <a:t>列表，从中我们可以得到推断结果。</a:t>
            </a:r>
            <a:endParaRPr lang="en-US" altLang="zh-CN" sz="2000" dirty="0">
              <a:latin typeface="华文楷体" panose="02010600040101010101" pitchFamily="2" charset="-122"/>
              <a:ea typeface="华文楷体" panose="02010600040101010101" pitchFamily="2" charset="-122"/>
            </a:endParaRPr>
          </a:p>
        </p:txBody>
      </p:sp>
      <p:sp>
        <p:nvSpPr>
          <p:cNvPr id="15" name="矩形 14"/>
          <p:cNvSpPr/>
          <p:nvPr/>
        </p:nvSpPr>
        <p:spPr>
          <a:xfrm>
            <a:off x="609597" y="1317808"/>
            <a:ext cx="7614616"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创建预测用</a:t>
            </a:r>
            <a:r>
              <a:rPr lang="en-US" altLang="zh-CN" sz="2000" dirty="0" smtClean="0">
                <a:solidFill>
                  <a:srgbClr val="CC0099"/>
                </a:solidFill>
                <a:latin typeface="微软雅黑" panose="020B0503020204020204" pitchFamily="34" charset="-122"/>
                <a:ea typeface="微软雅黑" panose="020B0503020204020204" pitchFamily="34" charset="-122"/>
              </a:rPr>
              <a:t>Executor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782310" y="2287270"/>
            <a:ext cx="5449570" cy="3187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1353820" y="2287270"/>
            <a:ext cx="3903345" cy="3187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矩形 1"/>
          <p:cNvSpPr/>
          <p:nvPr/>
        </p:nvSpPr>
        <p:spPr>
          <a:xfrm>
            <a:off x="1742922" y="369078"/>
            <a:ext cx="5385666"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任务介绍</a:t>
            </a:r>
          </a:p>
        </p:txBody>
      </p:sp>
      <p:sp>
        <p:nvSpPr>
          <p:cNvPr id="4" name="文本框 3"/>
          <p:cNvSpPr txBox="1"/>
          <p:nvPr/>
        </p:nvSpPr>
        <p:spPr>
          <a:xfrm>
            <a:off x="969010" y="5809615"/>
            <a:ext cx="10253980" cy="395605"/>
          </a:xfrm>
          <a:prstGeom prst="rect">
            <a:avLst/>
          </a:prstGeom>
          <a:solidFill>
            <a:srgbClr val="FFE9DA"/>
          </a:solidFill>
          <a:ln w="28575">
            <a:solidFill>
              <a:srgbClr val="17B9FF"/>
            </a:solidFill>
            <a:prstDash val="dash"/>
          </a:ln>
        </p:spPr>
        <p:txBody>
          <a:bodyPr wrap="square" rtlCol="0" anchor="t">
            <a:spAutoFit/>
          </a:bodyPr>
          <a:lstStyle/>
          <a:p>
            <a:pPr lvl="0" algn="l">
              <a:lnSpc>
                <a:spcPct val="90000"/>
              </a:lnSpc>
            </a:pPr>
            <a:r>
              <a:rPr lang="zh-CN" altLang="en-US" sz="2200" dirty="0">
                <a:solidFill>
                  <a:srgbClr val="000000"/>
                </a:solidFill>
                <a:latin typeface="Times New Roman" panose="02020603050405020304" charset="0"/>
                <a:ea typeface="微软雅黑" panose="020B0503020204020204" pitchFamily="34" charset="-122"/>
                <a:sym typeface="+mn-ea"/>
              </a:rPr>
              <a:t>本教程</a:t>
            </a:r>
            <a:r>
              <a:rPr lang="zh-CN" altLang="en-US" sz="2200" dirty="0" smtClean="0">
                <a:solidFill>
                  <a:srgbClr val="000000"/>
                </a:solidFill>
                <a:latin typeface="Times New Roman" panose="02020603050405020304" charset="0"/>
                <a:ea typeface="微软雅黑" panose="020B0503020204020204" pitchFamily="34" charset="-122"/>
                <a:sym typeface="+mn-ea"/>
              </a:rPr>
              <a:t>将在</a:t>
            </a:r>
            <a:r>
              <a:rPr lang="en-US" altLang="zh-CN" sz="2200" dirty="0" smtClean="0">
                <a:solidFill>
                  <a:srgbClr val="000000"/>
                </a:solidFill>
                <a:latin typeface="Times New Roman" panose="02020603050405020304" charset="0"/>
                <a:ea typeface="微软雅黑" panose="020B0503020204020204" pitchFamily="34" charset="-122"/>
                <a:sym typeface="+mn-ea"/>
              </a:rPr>
              <a:t>AI Studio</a:t>
            </a:r>
            <a:r>
              <a:rPr lang="zh-CN" altLang="en-US" sz="2200" dirty="0" smtClean="0">
                <a:solidFill>
                  <a:srgbClr val="000000"/>
                </a:solidFill>
                <a:latin typeface="Times New Roman" panose="02020603050405020304" charset="0"/>
                <a:ea typeface="微软雅黑" panose="020B0503020204020204" pitchFamily="34" charset="-122"/>
                <a:sym typeface="+mn-ea"/>
              </a:rPr>
              <a:t>上实践基于</a:t>
            </a:r>
            <a:r>
              <a:rPr lang="zh-CN" altLang="en-US" sz="2200" dirty="0">
                <a:solidFill>
                  <a:srgbClr val="000000"/>
                </a:solidFill>
                <a:latin typeface="Times New Roman" panose="02020603050405020304" charset="0"/>
                <a:ea typeface="微软雅黑" panose="020B0503020204020204" pitchFamily="34" charset="-122"/>
                <a:sym typeface="+mn-ea"/>
              </a:rPr>
              <a:t>线性回归模型的房价预测，帮助大家快速</a:t>
            </a:r>
            <a:r>
              <a:rPr lang="zh-CN" altLang="en-US" sz="2200" dirty="0" smtClean="0">
                <a:solidFill>
                  <a:srgbClr val="000000"/>
                </a:solidFill>
                <a:latin typeface="Times New Roman" panose="02020603050405020304" charset="0"/>
                <a:ea typeface="微软雅黑" panose="020B0503020204020204" pitchFamily="34" charset="-122"/>
                <a:sym typeface="+mn-ea"/>
              </a:rPr>
              <a:t>入门。</a:t>
            </a:r>
            <a:endParaRPr lang="zh-CN" altLang="en-US" sz="2200" dirty="0">
              <a:solidFill>
                <a:srgbClr val="000000"/>
              </a:solidFill>
              <a:latin typeface="Times New Roman" panose="02020603050405020304" charset="0"/>
              <a:ea typeface="微软雅黑" panose="020B0503020204020204" pitchFamily="34" charset="-122"/>
              <a:sym typeface="+mn-ea"/>
            </a:endParaRPr>
          </a:p>
        </p:txBody>
      </p:sp>
      <p:sp>
        <p:nvSpPr>
          <p:cNvPr id="3" name="矩形 2"/>
          <p:cNvSpPr/>
          <p:nvPr/>
        </p:nvSpPr>
        <p:spPr>
          <a:xfrm>
            <a:off x="347980" y="1436370"/>
            <a:ext cx="11229731" cy="461665"/>
          </a:xfrm>
          <a:prstGeom prst="rect">
            <a:avLst/>
          </a:prstGeom>
        </p:spPr>
        <p:txBody>
          <a:bodyPr wrap="square">
            <a:spAutoFit/>
          </a:bodyPr>
          <a:lstStyle/>
          <a:p>
            <a:pPr lvl="0" indent="360045"/>
            <a:r>
              <a:rPr lang="zh-CN" altLang="en-US" sz="2400" dirty="0">
                <a:solidFill>
                  <a:srgbClr val="000000"/>
                </a:solidFill>
                <a:latin typeface="Times New Roman" panose="02020603050405020304" charset="0"/>
                <a:ea typeface="微软雅黑" panose="020B0503020204020204" pitchFamily="34" charset="-122"/>
                <a:sym typeface="+mn-ea"/>
              </a:rPr>
              <a:t>为帮助广大开发者快速入门</a:t>
            </a:r>
            <a:r>
              <a:rPr lang="zh-CN" altLang="en-US" sz="2400" dirty="0" smtClean="0">
                <a:solidFill>
                  <a:srgbClr val="000000"/>
                </a:solidFill>
                <a:latin typeface="Times New Roman" panose="02020603050405020304" charset="0"/>
                <a:ea typeface="微软雅黑" panose="020B0503020204020204" pitchFamily="34" charset="-122"/>
                <a:sym typeface="+mn-ea"/>
              </a:rPr>
              <a:t>，</a:t>
            </a:r>
            <a:r>
              <a:rPr lang="zh-CN" altLang="en-US" sz="2400" b="1" dirty="0">
                <a:solidFill>
                  <a:srgbClr val="00B0F0"/>
                </a:solidFill>
                <a:latin typeface="Times New Roman" panose="02020603050405020304" charset="0"/>
                <a:ea typeface="微软雅黑" panose="020B0503020204020204" pitchFamily="34" charset="-122"/>
                <a:sym typeface="+mn-ea"/>
              </a:rPr>
              <a:t>飞</a:t>
            </a:r>
            <a:r>
              <a:rPr lang="zh-CN" altLang="en-US" sz="2400" b="1" dirty="0" smtClean="0">
                <a:solidFill>
                  <a:srgbClr val="00B0F0"/>
                </a:solidFill>
                <a:latin typeface="Times New Roman" panose="02020603050405020304" charset="0"/>
                <a:ea typeface="微软雅黑" panose="020B0503020204020204" pitchFamily="34" charset="-122"/>
                <a:sym typeface="+mn-ea"/>
              </a:rPr>
              <a:t>桨</a:t>
            </a:r>
            <a:r>
              <a:rPr lang="en-US" altLang="zh-CN" sz="2400" b="1" dirty="0" smtClean="0">
                <a:solidFill>
                  <a:srgbClr val="00B0F0"/>
                </a:solidFill>
                <a:latin typeface="Times New Roman" panose="02020603050405020304" charset="0"/>
                <a:ea typeface="微软雅黑" panose="020B0503020204020204" pitchFamily="34" charset="-122"/>
                <a:sym typeface="+mn-ea"/>
              </a:rPr>
              <a:t>PaddlePaddle</a:t>
            </a:r>
            <a:r>
              <a:rPr lang="zh-CN" altLang="en-US" sz="2400" b="1" dirty="0" smtClean="0">
                <a:solidFill>
                  <a:srgbClr val="00B0F0"/>
                </a:solidFill>
                <a:latin typeface="Times New Roman" panose="02020603050405020304" charset="0"/>
                <a:ea typeface="微软雅黑" panose="020B0503020204020204" pitchFamily="34" charset="-122"/>
                <a:sym typeface="+mn-ea"/>
              </a:rPr>
              <a:t>官</a:t>
            </a:r>
            <a:r>
              <a:rPr lang="zh-CN" altLang="en-US" sz="2400" b="1" dirty="0">
                <a:solidFill>
                  <a:srgbClr val="00B0F0"/>
                </a:solidFill>
                <a:latin typeface="Times New Roman" panose="02020603050405020304" charset="0"/>
                <a:ea typeface="微软雅黑" panose="020B0503020204020204" pitchFamily="34" charset="-122"/>
                <a:sym typeface="+mn-ea"/>
              </a:rPr>
              <a:t>网</a:t>
            </a:r>
            <a:r>
              <a:rPr lang="zh-CN" altLang="en-US" sz="2400" dirty="0">
                <a:solidFill>
                  <a:srgbClr val="000000"/>
                </a:solidFill>
                <a:latin typeface="Times New Roman" panose="02020603050405020304" charset="0"/>
                <a:ea typeface="微软雅黑" panose="020B0503020204020204" pitchFamily="34" charset="-122"/>
                <a:sym typeface="+mn-ea"/>
              </a:rPr>
              <a:t>提供了两个</a:t>
            </a:r>
            <a:r>
              <a:rPr lang="zh-CN" altLang="en-US" sz="2400" dirty="0" smtClean="0">
                <a:solidFill>
                  <a:srgbClr val="000000"/>
                </a:solidFill>
                <a:latin typeface="Times New Roman" panose="02020603050405020304" charset="0"/>
                <a:ea typeface="微软雅黑" panose="020B0503020204020204" pitchFamily="34" charset="-122"/>
                <a:sym typeface="+mn-ea"/>
              </a:rPr>
              <a:t>经典例子</a:t>
            </a:r>
            <a:r>
              <a:rPr lang="zh-CN" altLang="en-US" sz="2400" dirty="0">
                <a:solidFill>
                  <a:srgbClr val="000000"/>
                </a:solidFill>
                <a:latin typeface="Times New Roman" panose="02020603050405020304" charset="0"/>
                <a:ea typeface="微软雅黑" panose="020B0503020204020204" pitchFamily="34" charset="-122"/>
                <a:sym typeface="+mn-ea"/>
              </a:rPr>
              <a:t>：</a:t>
            </a:r>
          </a:p>
        </p:txBody>
      </p:sp>
      <p:pic>
        <p:nvPicPr>
          <p:cNvPr id="5" name="图片 4"/>
          <p:cNvPicPr>
            <a:picLocks noChangeAspect="1"/>
          </p:cNvPicPr>
          <p:nvPr/>
        </p:nvPicPr>
        <p:blipFill>
          <a:blip r:embed="rId3"/>
          <a:srcRect b="7344"/>
          <a:stretch>
            <a:fillRect/>
          </a:stretch>
        </p:blipFill>
        <p:spPr>
          <a:xfrm>
            <a:off x="1354455" y="2400300"/>
            <a:ext cx="3903345" cy="2961640"/>
          </a:xfrm>
          <a:prstGeom prst="rect">
            <a:avLst/>
          </a:prstGeom>
        </p:spPr>
      </p:pic>
      <p:pic>
        <p:nvPicPr>
          <p:cNvPr id="6" name="图片 5"/>
          <p:cNvPicPr>
            <a:picLocks noChangeAspect="1"/>
          </p:cNvPicPr>
          <p:nvPr/>
        </p:nvPicPr>
        <p:blipFill>
          <a:blip r:embed="rId4"/>
          <a:stretch>
            <a:fillRect/>
          </a:stretch>
        </p:blipFill>
        <p:spPr>
          <a:xfrm>
            <a:off x="5972175" y="2628265"/>
            <a:ext cx="5163185" cy="2505710"/>
          </a:xfrm>
          <a:prstGeom prst="rect">
            <a:avLst/>
          </a:prstGeom>
        </p:spPr>
      </p:pic>
      <p:sp>
        <p:nvSpPr>
          <p:cNvPr id="36" name="圆角矩形 35"/>
          <p:cNvSpPr/>
          <p:nvPr/>
        </p:nvSpPr>
        <p:spPr>
          <a:xfrm>
            <a:off x="2428240" y="2035810"/>
            <a:ext cx="1731645" cy="3644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200" b="1" dirty="0">
                <a:solidFill>
                  <a:srgbClr val="000000"/>
                </a:solidFill>
                <a:latin typeface="微软雅黑" panose="020B0503020204020204" pitchFamily="34" charset="-122"/>
                <a:ea typeface="微软雅黑" panose="020B0503020204020204" pitchFamily="34" charset="-122"/>
                <a:sym typeface="+mn-ea"/>
              </a:rPr>
              <a:t>房价预测</a:t>
            </a:r>
          </a:p>
        </p:txBody>
      </p:sp>
      <p:sp>
        <p:nvSpPr>
          <p:cNvPr id="7" name="圆角矩形 6"/>
          <p:cNvSpPr/>
          <p:nvPr/>
        </p:nvSpPr>
        <p:spPr>
          <a:xfrm>
            <a:off x="7540625" y="2081530"/>
            <a:ext cx="2025650" cy="3644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200" b="1" dirty="0">
                <a:solidFill>
                  <a:srgbClr val="000000"/>
                </a:solidFill>
                <a:latin typeface="微软雅黑" panose="020B0503020204020204" pitchFamily="34" charset="-122"/>
                <a:ea typeface="微软雅黑" panose="020B0503020204020204" pitchFamily="34" charset="-122"/>
                <a:sym typeface="+mn-ea"/>
              </a:rPr>
              <a:t>手写数字识别</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模型</a:t>
            </a:r>
            <a:r>
              <a:rPr lang="zh-CN" altLang="en-US" sz="3600" b="1" dirty="0">
                <a:latin typeface="微软雅黑" panose="020B0503020204020204" pitchFamily="34" charset="-122"/>
                <a:ea typeface="微软雅黑" panose="020B0503020204020204" pitchFamily="34" charset="-122"/>
              </a:rPr>
              <a:t>预测</a:t>
            </a:r>
          </a:p>
        </p:txBody>
      </p:sp>
      <p:sp>
        <p:nvSpPr>
          <p:cNvPr id="12" name="矩形 11"/>
          <p:cNvSpPr/>
          <p:nvPr/>
        </p:nvSpPr>
        <p:spPr>
          <a:xfrm>
            <a:off x="450956" y="1301579"/>
            <a:ext cx="7614616"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定义预测数据</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0649109" y="1152148"/>
            <a:ext cx="1219467" cy="4369876"/>
          </a:xfrm>
          <a:prstGeom prst="rect">
            <a:avLst/>
          </a:prstGeom>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015" y="1983262"/>
            <a:ext cx="8431326" cy="192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988831" y="4278112"/>
            <a:ext cx="7368509" cy="1477328"/>
          </a:xfrm>
          <a:prstGeom prst="rect">
            <a:avLst/>
          </a:prstGeom>
          <a:noFill/>
          <a:ln w="28575">
            <a:solidFill>
              <a:srgbClr val="FF0000"/>
            </a:solidFill>
          </a:ln>
        </p:spPr>
        <p:txBody>
          <a:bodyPr wrap="square" rtlCol="0">
            <a:spAutoFit/>
          </a:bodyPr>
          <a:lstStyle/>
          <a:p>
            <a:pPr marL="285750" lvl="1" indent="-285750">
              <a:lnSpc>
                <a:spcPct val="150000"/>
              </a:lnSpc>
              <a:buFont typeface="Wingdings" panose="05000000000000000000"/>
              <a:buChar char="ü"/>
            </a:pPr>
            <a:r>
              <a:rPr lang="en-US" altLang="zh-CN" sz="2000" dirty="0" err="1" smtClean="0">
                <a:sym typeface="Wingdings" panose="05000000000000000000"/>
              </a:rPr>
              <a:t>paddle.dataset.uci_housing.test</a:t>
            </a:r>
            <a:r>
              <a:rPr lang="en-US" altLang="zh-CN" sz="2000" dirty="0" smtClean="0">
                <a:sym typeface="Wingdings" panose="05000000000000000000"/>
              </a:rPr>
              <a:t>()</a:t>
            </a:r>
            <a:r>
              <a:rPr lang="zh-CN" altLang="en-US" sz="2000" dirty="0">
                <a:latin typeface="华文楷体" panose="02010600040101010101" pitchFamily="2" charset="-122"/>
                <a:ea typeface="华文楷体" panose="02010600040101010101" pitchFamily="2" charset="-122"/>
                <a:sym typeface="Wingdings" panose="05000000000000000000"/>
              </a:rPr>
              <a:t>表示获取</a:t>
            </a:r>
            <a:r>
              <a:rPr lang="en-US" altLang="zh-CN" sz="2000" dirty="0" err="1">
                <a:sym typeface="Wingdings" panose="05000000000000000000"/>
              </a:rPr>
              <a:t>uci_housing</a:t>
            </a:r>
            <a:r>
              <a:rPr lang="zh-CN" altLang="en-US" sz="2000" dirty="0" smtClean="0">
                <a:latin typeface="华文楷体" panose="02010600040101010101" pitchFamily="2" charset="-122"/>
                <a:ea typeface="华文楷体" panose="02010600040101010101" pitchFamily="2" charset="-122"/>
                <a:sym typeface="Wingdings" panose="05000000000000000000"/>
              </a:rPr>
              <a:t>的</a:t>
            </a:r>
            <a:r>
              <a:rPr lang="zh-CN" altLang="en-US" sz="2000" b="1" dirty="0">
                <a:solidFill>
                  <a:srgbClr val="17B9FF"/>
                </a:solidFill>
                <a:latin typeface="华文楷体" panose="02010600040101010101" pitchFamily="2" charset="-122"/>
                <a:ea typeface="华文楷体" panose="02010600040101010101" pitchFamily="2" charset="-122"/>
                <a:sym typeface="Wingdings" panose="05000000000000000000"/>
              </a:rPr>
              <a:t>测试</a:t>
            </a:r>
            <a:r>
              <a:rPr lang="zh-CN" altLang="en-US" sz="2000" b="1" dirty="0" smtClean="0">
                <a:solidFill>
                  <a:srgbClr val="17B9FF"/>
                </a:solidFill>
                <a:latin typeface="华文楷体" panose="02010600040101010101" pitchFamily="2" charset="-122"/>
                <a:ea typeface="华文楷体" panose="02010600040101010101" pitchFamily="2" charset="-122"/>
                <a:sym typeface="Wingdings" panose="05000000000000000000"/>
              </a:rPr>
              <a:t>集</a:t>
            </a:r>
            <a:endParaRPr lang="en-US" altLang="zh-CN" sz="2000" b="1" dirty="0">
              <a:solidFill>
                <a:srgbClr val="17B9FF"/>
              </a:solidFill>
              <a:sym typeface="Wingdings" panose="05000000000000000000"/>
            </a:endParaRPr>
          </a:p>
          <a:p>
            <a:pPr marL="285750" lvl="1" indent="-285750">
              <a:lnSpc>
                <a:spcPct val="150000"/>
              </a:lnSpc>
              <a:buFont typeface="Wingdings" panose="05000000000000000000"/>
              <a:buChar char="ü"/>
            </a:pPr>
            <a:r>
              <a:rPr lang="en-US" altLang="zh-CN" sz="2000" dirty="0" err="1" smtClean="0">
                <a:sym typeface="Wingdings" panose="05000000000000000000"/>
              </a:rPr>
              <a:t>paddle.batch</a:t>
            </a:r>
            <a:r>
              <a:rPr lang="en-US" altLang="zh-CN" sz="2000" dirty="0" smtClean="0">
                <a:sym typeface="Wingdings" panose="05000000000000000000"/>
              </a:rPr>
              <a:t>()</a:t>
            </a:r>
            <a:r>
              <a:rPr lang="zh-CN" altLang="en-US" sz="2000" dirty="0" smtClean="0">
                <a:latin typeface="华文楷体" panose="02010600040101010101" pitchFamily="2" charset="-122"/>
                <a:ea typeface="华文楷体" panose="02010600040101010101" pitchFamily="2" charset="-122"/>
                <a:sym typeface="Wingdings" panose="05000000000000000000"/>
              </a:rPr>
              <a:t>表示按</a:t>
            </a:r>
            <a:r>
              <a:rPr lang="zh-CN" altLang="en-US" sz="2000" dirty="0">
                <a:latin typeface="华文楷体" panose="02010600040101010101" pitchFamily="2" charset="-122"/>
                <a:ea typeface="华文楷体" panose="02010600040101010101" pitchFamily="2" charset="-122"/>
                <a:sym typeface="Wingdings" panose="05000000000000000000"/>
              </a:rPr>
              <a:t>批次读取乱序后的数据，批次</a:t>
            </a:r>
            <a:r>
              <a:rPr lang="zh-CN" altLang="en-US" sz="2000" dirty="0" smtClean="0">
                <a:latin typeface="华文楷体" panose="02010600040101010101" pitchFamily="2" charset="-122"/>
                <a:ea typeface="华文楷体" panose="02010600040101010101" pitchFamily="2" charset="-122"/>
                <a:sym typeface="Wingdings" panose="05000000000000000000"/>
              </a:rPr>
              <a:t>大小为</a:t>
            </a:r>
            <a:r>
              <a:rPr lang="en-US" altLang="zh-CN" sz="2000" dirty="0" smtClean="0">
                <a:latin typeface="华文楷体" panose="02010600040101010101" pitchFamily="2" charset="-122"/>
                <a:ea typeface="华文楷体" panose="02010600040101010101" pitchFamily="2" charset="-122"/>
                <a:sym typeface="Wingdings" panose="05000000000000000000"/>
              </a:rPr>
              <a:t>10</a:t>
            </a:r>
          </a:p>
          <a:p>
            <a:pPr marL="285750" lvl="1" indent="-285750">
              <a:lnSpc>
                <a:spcPct val="150000"/>
              </a:lnSpc>
              <a:buFont typeface="Wingdings" panose="05000000000000000000"/>
              <a:buChar char="ü"/>
            </a:pPr>
            <a:r>
              <a:rPr lang="zh-CN" altLang="en-US" sz="2000" dirty="0" smtClean="0">
                <a:latin typeface="华文楷体" panose="02010600040101010101" pitchFamily="2" charset="-122"/>
                <a:ea typeface="华文楷体" panose="02010600040101010101" pitchFamily="2" charset="-122"/>
                <a:sym typeface="Wingdings" panose="05000000000000000000"/>
              </a:rPr>
              <a:t>将数据集分为</a:t>
            </a:r>
            <a:r>
              <a:rPr lang="en-US" altLang="zh-CN" sz="2000" dirty="0" err="1">
                <a:sym typeface="Wingdings" panose="05000000000000000000"/>
              </a:rPr>
              <a:t>test_x</a:t>
            </a:r>
            <a:r>
              <a:rPr lang="zh-CN" altLang="en-US" sz="2000" dirty="0" smtClean="0">
                <a:latin typeface="华文楷体" panose="02010600040101010101" pitchFamily="2" charset="-122"/>
                <a:ea typeface="华文楷体" panose="02010600040101010101" pitchFamily="2" charset="-122"/>
                <a:sym typeface="Wingdings" panose="05000000000000000000"/>
              </a:rPr>
              <a:t>和</a:t>
            </a:r>
            <a:r>
              <a:rPr lang="en-US" altLang="zh-CN" sz="2000" dirty="0" err="1">
                <a:sym typeface="Wingdings" panose="05000000000000000000"/>
              </a:rPr>
              <a:t>test_y</a:t>
            </a:r>
            <a:r>
              <a:rPr lang="zh-CN" altLang="en-US" sz="2000" dirty="0" smtClean="0">
                <a:latin typeface="华文楷体" panose="02010600040101010101" pitchFamily="2" charset="-122"/>
                <a:ea typeface="华文楷体" panose="02010600040101010101" pitchFamily="2" charset="-122"/>
                <a:sym typeface="Wingdings" panose="05000000000000000000"/>
              </a:rPr>
              <a:t>，将</a:t>
            </a:r>
            <a:r>
              <a:rPr lang="en-US" altLang="zh-CN" sz="2000" dirty="0" err="1">
                <a:sym typeface="Wingdings" panose="05000000000000000000"/>
              </a:rPr>
              <a:t>test_x</a:t>
            </a:r>
            <a:r>
              <a:rPr lang="zh-CN" altLang="en-US" sz="2000" dirty="0" smtClean="0">
                <a:latin typeface="华文楷体" panose="02010600040101010101" pitchFamily="2" charset="-122"/>
                <a:ea typeface="华文楷体" panose="02010600040101010101" pitchFamily="2" charset="-122"/>
                <a:sym typeface="Wingdings" panose="05000000000000000000"/>
              </a:rPr>
              <a:t>喂入训练好的模型</a:t>
            </a:r>
            <a:endParaRPr lang="en-US" altLang="zh-CN" sz="2000" dirty="0" smtClean="0"/>
          </a:p>
        </p:txBody>
      </p:sp>
      <p:grpSp>
        <p:nvGrpSpPr>
          <p:cNvPr id="3" name="组合 2"/>
          <p:cNvGrpSpPr/>
          <p:nvPr/>
        </p:nvGrpSpPr>
        <p:grpSpPr>
          <a:xfrm>
            <a:off x="926015" y="3358037"/>
            <a:ext cx="776593" cy="525066"/>
            <a:chOff x="748527" y="3555999"/>
            <a:chExt cx="776593" cy="525066"/>
          </a:xfrm>
        </p:grpSpPr>
        <p:sp>
          <p:nvSpPr>
            <p:cNvPr id="9" name="矩形 8"/>
            <p:cNvSpPr/>
            <p:nvPr/>
          </p:nvSpPr>
          <p:spPr>
            <a:xfrm>
              <a:off x="748527" y="3555999"/>
              <a:ext cx="769683" cy="248444"/>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5437" y="3832621"/>
              <a:ext cx="769683" cy="248444"/>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模型</a:t>
            </a:r>
            <a:r>
              <a:rPr lang="zh-CN" altLang="en-US" sz="3600" b="1" dirty="0">
                <a:latin typeface="微软雅黑" panose="020B0503020204020204" pitchFamily="34" charset="-122"/>
                <a:ea typeface="微软雅黑" panose="020B0503020204020204" pitchFamily="34" charset="-122"/>
              </a:rPr>
              <a:t>预测</a:t>
            </a:r>
          </a:p>
        </p:txBody>
      </p:sp>
      <p:sp>
        <p:nvSpPr>
          <p:cNvPr id="7" name="文本框 3"/>
          <p:cNvSpPr txBox="1"/>
          <p:nvPr/>
        </p:nvSpPr>
        <p:spPr>
          <a:xfrm>
            <a:off x="1010420" y="4887595"/>
            <a:ext cx="1318943" cy="395605"/>
          </a:xfrm>
          <a:prstGeom prst="rect">
            <a:avLst/>
          </a:prstGeom>
          <a:solidFill>
            <a:srgbClr val="FFE9DA"/>
          </a:solidFill>
          <a:ln w="28575">
            <a:solidFill>
              <a:srgbClr val="17B9FF"/>
            </a:solidFill>
            <a:prstDash val="dash"/>
          </a:ln>
        </p:spPr>
        <p:txBody>
          <a:bodyPr wrap="square" rtlCol="0" anchor="t">
            <a:spAutoFit/>
          </a:bodyPr>
          <a:lstStyle/>
          <a:p>
            <a:pPr lvl="0" algn="l">
              <a:lnSpc>
                <a:spcPct val="90000"/>
              </a:lnSpc>
            </a:pPr>
            <a:r>
              <a:rPr lang="zh-CN" altLang="en-US" sz="2200" dirty="0" smtClean="0">
                <a:solidFill>
                  <a:srgbClr val="000000"/>
                </a:solidFill>
                <a:latin typeface="Times New Roman" panose="02020603050405020304" charset="0"/>
                <a:ea typeface="微软雅黑" panose="020B0503020204020204" pitchFamily="34" charset="-122"/>
                <a:sym typeface="+mn-ea"/>
              </a:rPr>
              <a:t>输出结果</a:t>
            </a:r>
            <a:endParaRPr lang="zh-CN" altLang="en-US" sz="2200" dirty="0">
              <a:solidFill>
                <a:srgbClr val="000000"/>
              </a:solidFill>
              <a:latin typeface="Times New Roman" panose="02020603050405020304" charset="0"/>
              <a:ea typeface="微软雅黑" panose="020B0503020204020204" pitchFamily="34" charset="-122"/>
              <a:sym typeface="+mn-ea"/>
            </a:endParaRPr>
          </a:p>
        </p:txBody>
      </p:sp>
      <p:sp>
        <p:nvSpPr>
          <p:cNvPr id="12" name="矩形 11"/>
          <p:cNvSpPr/>
          <p:nvPr/>
        </p:nvSpPr>
        <p:spPr>
          <a:xfrm>
            <a:off x="596127" y="1251238"/>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开始预测</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0649109" y="1152148"/>
            <a:ext cx="1219467" cy="4369876"/>
          </a:xfrm>
          <a:prstGeom prst="rect">
            <a:avLst/>
          </a:prstGeom>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476" y="1915224"/>
            <a:ext cx="9093973" cy="206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3031490" y="1894840"/>
            <a:ext cx="4899660" cy="741045"/>
            <a:chOff x="4774" y="2984"/>
            <a:chExt cx="7716" cy="1167"/>
          </a:xfrm>
        </p:grpSpPr>
        <p:sp>
          <p:nvSpPr>
            <p:cNvPr id="13" name="矩形 12"/>
            <p:cNvSpPr/>
            <p:nvPr/>
          </p:nvSpPr>
          <p:spPr>
            <a:xfrm>
              <a:off x="4774" y="2984"/>
              <a:ext cx="3700" cy="391"/>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80" y="3375"/>
              <a:ext cx="7410" cy="391"/>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59" y="3761"/>
              <a:ext cx="4143" cy="391"/>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9550" y="4178300"/>
            <a:ext cx="21526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8463" y="4178300"/>
            <a:ext cx="13620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87223" y="400051"/>
            <a:ext cx="6570712"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感谢聆听</a:t>
            </a:r>
          </a:p>
        </p:txBody>
      </p:sp>
      <p:pic>
        <p:nvPicPr>
          <p:cNvPr id="8" name="Picture 3" descr="C:\Users\Fire\AppData\Local\Microsoft\Windows\Temporary Internet Files\Content.IE5\GNBL4RG2\MC900356213[1].wmf"/>
          <p:cNvPicPr>
            <a:picLocks noChangeAspect="1" noChangeArrowheads="1"/>
          </p:cNvPicPr>
          <p:nvPr/>
        </p:nvPicPr>
        <p:blipFill>
          <a:blip r:embed="rId3"/>
          <a:srcRect/>
          <a:stretch>
            <a:fillRect/>
          </a:stretch>
        </p:blipFill>
        <p:spPr bwMode="auto">
          <a:xfrm>
            <a:off x="2442342" y="2217375"/>
            <a:ext cx="2000264" cy="2517030"/>
          </a:xfrm>
          <a:prstGeom prst="rect">
            <a:avLst/>
          </a:prstGeom>
          <a:noFill/>
        </p:spPr>
      </p:pic>
      <p:sp>
        <p:nvSpPr>
          <p:cNvPr id="5" name="圆角矩形 4"/>
          <p:cNvSpPr/>
          <p:nvPr/>
        </p:nvSpPr>
        <p:spPr>
          <a:xfrm>
            <a:off x="5720373" y="2788185"/>
            <a:ext cx="4439920" cy="1375410"/>
          </a:xfrm>
          <a:prstGeom prst="roundRect">
            <a:avLst/>
          </a:prstGeom>
          <a:solidFill>
            <a:srgbClr val="F2FFFB"/>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z="2400" dirty="0" smtClean="0">
                <a:solidFill>
                  <a:schemeClr val="tx1"/>
                </a:solidFill>
                <a:latin typeface="微软雅黑" panose="020B0503020204020204" pitchFamily="34" charset="-122"/>
                <a:ea typeface="微软雅黑" panose="020B0503020204020204" pitchFamily="34" charset="-122"/>
              </a:rPr>
              <a:t>有什么问题吗？</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Clr clrSpc="rgb" dir="cw">
                                      <p:cBhvr override="childStyle">
                                        <p:cTn id="6" dur="200" fill="hold"/>
                                        <p:tgtEl>
                                          <p:spTgt spid="8"/>
                                        </p:tgtEl>
                                        <p:attrNameLst>
                                          <p:attrName>style.color</p:attrName>
                                        </p:attrNameLst>
                                      </p:cBhvr>
                                      <p:to>
                                        <a:schemeClr val="bg1"/>
                                      </p:to>
                                    </p:animClr>
                                    <p:animClr clrSpc="rgb" dir="cw">
                                      <p:cBhvr>
                                        <p:cTn id="7" dur="200" fill="hold"/>
                                        <p:tgtEl>
                                          <p:spTgt spid="8"/>
                                        </p:tgtEl>
                                        <p:attrNameLst>
                                          <p:attrName>fillcolor</p:attrName>
                                        </p:attrNameLst>
                                      </p:cBhvr>
                                      <p:to>
                                        <a:schemeClr val="bg1"/>
                                      </p:to>
                                    </p:animClr>
                                    <p:set>
                                      <p:cBhvr>
                                        <p:cTn id="8" dur="200" fill="hold"/>
                                        <p:tgtEl>
                                          <p:spTgt spid="8"/>
                                        </p:tgtEl>
                                        <p:attrNameLst>
                                          <p:attrName>fill.type</p:attrName>
                                        </p:attrNameLst>
                                      </p:cBhvr>
                                      <p:to>
                                        <p:strVal val="solid"/>
                                      </p:to>
                                    </p:set>
                                    <p:set>
                                      <p:cBhvr>
                                        <p:cTn id="9" dur="200" fill="hold"/>
                                        <p:tgtEl>
                                          <p:spTgt spid="8"/>
                                        </p:tgtEl>
                                        <p:attrNameLst>
                                          <p:attrName>fill.on</p:attrName>
                                        </p:attrNameLst>
                                      </p:cBhvr>
                                      <p:to>
                                        <p:strVal val="true"/>
                                      </p:to>
                                    </p:set>
                                    <p:animRot by="120000">
                                      <p:cBhvr>
                                        <p:cTn id="10" dur="200" fill="hold">
                                          <p:stCondLst>
                                            <p:cond delay="0"/>
                                          </p:stCondLst>
                                        </p:cTn>
                                        <p:tgtEl>
                                          <p:spTgt spid="8"/>
                                        </p:tgtEl>
                                        <p:attrNameLst>
                                          <p:attrName>r</p:attrName>
                                        </p:attrNameLst>
                                      </p:cBhvr>
                                    </p:animRot>
                                    <p:animRot by="-240000">
                                      <p:cBhvr>
                                        <p:cTn id="11" dur="400" fill="hold">
                                          <p:stCondLst>
                                            <p:cond delay="400"/>
                                          </p:stCondLst>
                                        </p:cTn>
                                        <p:tgtEl>
                                          <p:spTgt spid="8"/>
                                        </p:tgtEl>
                                        <p:attrNameLst>
                                          <p:attrName>r</p:attrName>
                                        </p:attrNameLst>
                                      </p:cBhvr>
                                    </p:animRot>
                                    <p:animRot by="240000">
                                      <p:cBhvr>
                                        <p:cTn id="12" dur="400" fill="hold">
                                          <p:stCondLst>
                                            <p:cond delay="800"/>
                                          </p:stCondLst>
                                        </p:cTn>
                                        <p:tgtEl>
                                          <p:spTgt spid="8"/>
                                        </p:tgtEl>
                                        <p:attrNameLst>
                                          <p:attrName>r</p:attrName>
                                        </p:attrNameLst>
                                      </p:cBhvr>
                                    </p:animRot>
                                    <p:animRot by="-240000">
                                      <p:cBhvr>
                                        <p:cTn id="13" dur="400" fill="hold">
                                          <p:stCondLst>
                                            <p:cond delay="1200"/>
                                          </p:stCondLst>
                                        </p:cTn>
                                        <p:tgtEl>
                                          <p:spTgt spid="8"/>
                                        </p:tgtEl>
                                        <p:attrNameLst>
                                          <p:attrName>r</p:attrName>
                                        </p:attrNameLst>
                                      </p:cBhvr>
                                    </p:animRot>
                                    <p:animRot by="120000">
                                      <p:cBhvr>
                                        <p:cTn id="14" dur="400" fill="hold">
                                          <p:stCondLst>
                                            <p:cond delay="16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1195" y="1307304"/>
            <a:ext cx="10762615" cy="961097"/>
          </a:xfrm>
          <a:prstGeom prst="rect">
            <a:avLst/>
          </a:prstGeom>
        </p:spPr>
        <p:txBody>
          <a:bodyPr wrap="square">
            <a:spAutoFit/>
          </a:bodyPr>
          <a:lstStyle/>
          <a:p>
            <a:pPr lvl="0" indent="360045" algn="l">
              <a:lnSpc>
                <a:spcPct val="150000"/>
              </a:lnSpc>
            </a:pPr>
            <a:r>
              <a:rPr lang="en-US" altLang="zh-CN" sz="2000" dirty="0">
                <a:solidFill>
                  <a:srgbClr val="000000"/>
                </a:solidFill>
                <a:latin typeface="Times New Roman" panose="02020603050405020304" charset="0"/>
                <a:ea typeface="微软雅黑" panose="020B0503020204020204" pitchFamily="34" charset="-122"/>
                <a:sym typeface="+mn-ea"/>
              </a:rPr>
              <a:t>经典的</a:t>
            </a:r>
            <a:r>
              <a:rPr lang="en-US" altLang="zh-CN" sz="2000" b="1" dirty="0">
                <a:solidFill>
                  <a:srgbClr val="00B0F0"/>
                </a:solidFill>
                <a:latin typeface="Times New Roman" panose="02020603050405020304" charset="0"/>
                <a:ea typeface="微软雅黑" panose="020B0503020204020204" pitchFamily="34" charset="-122"/>
                <a:sym typeface="+mn-ea"/>
              </a:rPr>
              <a:t>线性回归</a:t>
            </a:r>
            <a:r>
              <a:rPr lang="en-US" altLang="zh-CN" sz="2000" dirty="0">
                <a:solidFill>
                  <a:srgbClr val="000000"/>
                </a:solidFill>
                <a:latin typeface="Times New Roman" panose="02020603050405020304" charset="0"/>
                <a:ea typeface="微软雅黑" panose="020B0503020204020204" pitchFamily="34" charset="-122"/>
                <a:sym typeface="+mn-ea"/>
              </a:rPr>
              <a:t>（</a:t>
            </a:r>
            <a:r>
              <a:rPr lang="en-US" altLang="zh-CN" sz="2000" b="1" dirty="0">
                <a:solidFill>
                  <a:srgbClr val="00B0F0"/>
                </a:solidFill>
                <a:latin typeface="Times New Roman" panose="02020603050405020304" charset="0"/>
                <a:ea typeface="微软雅黑" panose="020B0503020204020204" pitchFamily="34" charset="-122"/>
                <a:sym typeface="+mn-ea"/>
              </a:rPr>
              <a:t>Linear Regression </a:t>
            </a:r>
            <a:r>
              <a:rPr lang="en-US" altLang="zh-CN" sz="2000" dirty="0">
                <a:solidFill>
                  <a:srgbClr val="000000"/>
                </a:solidFill>
                <a:latin typeface="Times New Roman" panose="02020603050405020304" charset="0"/>
                <a:ea typeface="微软雅黑" panose="020B0503020204020204" pitchFamily="34" charset="-122"/>
                <a:sym typeface="+mn-ea"/>
              </a:rPr>
              <a:t>）模型</a:t>
            </a:r>
            <a:r>
              <a:rPr lang="zh-CN" altLang="en-US" sz="2000" dirty="0">
                <a:solidFill>
                  <a:srgbClr val="000000"/>
                </a:solidFill>
                <a:latin typeface="Times New Roman" panose="02020603050405020304" charset="0"/>
                <a:ea typeface="微软雅黑" panose="020B0503020204020204" pitchFamily="34" charset="-122"/>
                <a:sym typeface="+mn-ea"/>
              </a:rPr>
              <a:t>主要用来预测一些存在着线性关系的数据集</a:t>
            </a:r>
            <a:r>
              <a:rPr lang="en-US" altLang="zh-CN" sz="2000" dirty="0">
                <a:solidFill>
                  <a:srgbClr val="000000"/>
                </a:solidFill>
                <a:latin typeface="Times New Roman" panose="02020603050405020304" charset="0"/>
                <a:ea typeface="微软雅黑" panose="020B0503020204020204" pitchFamily="34" charset="-122"/>
                <a:sym typeface="+mn-ea"/>
              </a:rPr>
              <a:t>。</a:t>
            </a:r>
            <a:r>
              <a:rPr lang="zh-CN" altLang="en-US" sz="2000" dirty="0">
                <a:solidFill>
                  <a:srgbClr val="000000"/>
                </a:solidFill>
                <a:latin typeface="Times New Roman" panose="02020603050405020304" charset="0"/>
                <a:ea typeface="微软雅黑" panose="020B0503020204020204" pitchFamily="34" charset="-122"/>
                <a:sym typeface="+mn-ea"/>
              </a:rPr>
              <a:t>本教程</a:t>
            </a:r>
            <a:r>
              <a:rPr lang="en-US" altLang="zh-CN" sz="2000" dirty="0">
                <a:solidFill>
                  <a:srgbClr val="000000"/>
                </a:solidFill>
                <a:latin typeface="Times New Roman" panose="02020603050405020304" charset="0"/>
                <a:ea typeface="微软雅黑" panose="020B0503020204020204" pitchFamily="34" charset="-122"/>
                <a:sym typeface="+mn-ea"/>
              </a:rPr>
              <a:t>使用真实的数据集建立起一个房价预测模型，并且了解到机器学习中的若干重要概念。</a:t>
            </a:r>
          </a:p>
        </p:txBody>
      </p:sp>
      <p:pic>
        <p:nvPicPr>
          <p:cNvPr id="3" name="图片 2"/>
          <p:cNvPicPr>
            <a:picLocks noChangeAspect="1"/>
          </p:cNvPicPr>
          <p:nvPr/>
        </p:nvPicPr>
        <p:blipFill>
          <a:blip r:embed="rId3"/>
          <a:srcRect b="7344"/>
          <a:stretch>
            <a:fillRect/>
          </a:stretch>
        </p:blipFill>
        <p:spPr>
          <a:xfrm>
            <a:off x="7325995" y="2530494"/>
            <a:ext cx="4382770" cy="3325495"/>
          </a:xfrm>
          <a:prstGeom prst="rect">
            <a:avLst/>
          </a:prstGeom>
        </p:spPr>
      </p:pic>
      <p:sp>
        <p:nvSpPr>
          <p:cNvPr id="11" name="矩形 10"/>
          <p:cNvSpPr/>
          <p:nvPr/>
        </p:nvSpPr>
        <p:spPr>
          <a:xfrm>
            <a:off x="1539479" y="400051"/>
            <a:ext cx="2919979" cy="645160"/>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模型选择</a:t>
            </a:r>
          </a:p>
        </p:txBody>
      </p:sp>
      <p:sp>
        <p:nvSpPr>
          <p:cNvPr id="6" name="矩形 5"/>
          <p:cNvSpPr/>
          <p:nvPr/>
        </p:nvSpPr>
        <p:spPr>
          <a:xfrm>
            <a:off x="671195" y="2789363"/>
            <a:ext cx="6654800" cy="2807756"/>
          </a:xfrm>
          <a:prstGeom prst="rect">
            <a:avLst/>
          </a:prstGeom>
        </p:spPr>
        <p:txBody>
          <a:bodyPr wrap="square" rtlCol="0" anchor="t">
            <a:spAutoFit/>
          </a:bodyPr>
          <a:lstStyle/>
          <a:p>
            <a:pPr lvl="0" indent="360045" algn="l" fontAlgn="auto">
              <a:lnSpc>
                <a:spcPct val="150000"/>
              </a:lnSpc>
            </a:pPr>
            <a:r>
              <a:rPr lang="en-US" altLang="zh-CN" sz="2000" dirty="0">
                <a:solidFill>
                  <a:srgbClr val="000000"/>
                </a:solidFill>
                <a:latin typeface="Times New Roman" panose="02020603050405020304" charset="0"/>
                <a:ea typeface="微软雅黑" panose="020B0503020204020204" pitchFamily="34" charset="-122"/>
                <a:sym typeface="+mn-ea"/>
              </a:rPr>
              <a:t>我们使用从UCI Housing Data Set获得的波士顿房价数据集进行模型的训练和预测</a:t>
            </a:r>
            <a:r>
              <a:rPr lang="en-US" altLang="zh-CN" sz="2000" dirty="0" smtClean="0">
                <a:solidFill>
                  <a:srgbClr val="000000"/>
                </a:solidFill>
                <a:latin typeface="Times New Roman" panose="02020603050405020304" charset="0"/>
                <a:ea typeface="微软雅黑" panose="020B0503020204020204" pitchFamily="34" charset="-122"/>
                <a:sym typeface="+mn-ea"/>
              </a:rPr>
              <a:t>。</a:t>
            </a:r>
            <a:r>
              <a:rPr lang="en-US" altLang="zh-CN" sz="2000" b="1" dirty="0" smtClean="0">
                <a:solidFill>
                  <a:srgbClr val="CC0099"/>
                </a:solidFill>
                <a:latin typeface="Times New Roman" panose="02020603050405020304" charset="0"/>
                <a:ea typeface="微软雅黑" panose="020B0503020204020204" pitchFamily="34" charset="-122"/>
                <a:sym typeface="+mn-ea"/>
              </a:rPr>
              <a:t>散点图展示了使用模型对部分房屋价格进行的预测</a:t>
            </a:r>
            <a:r>
              <a:rPr lang="en-US" altLang="zh-CN" sz="2000" dirty="0">
                <a:solidFill>
                  <a:srgbClr val="000000"/>
                </a:solidFill>
                <a:latin typeface="Times New Roman" panose="02020603050405020304" charset="0"/>
                <a:ea typeface="微软雅黑" panose="020B0503020204020204" pitchFamily="34" charset="-122"/>
                <a:sym typeface="+mn-ea"/>
              </a:rPr>
              <a:t>。其中，每个点的横坐标表示同一类房屋真实价格的中位数，纵坐标表示线性回归模型根据特征预测的结果，当二者值完全相等的时候就会落在虚线上。所以模型预测得越准确，则点离虚线越近。</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数据集</a:t>
            </a:r>
          </a:p>
        </p:txBody>
      </p:sp>
      <p:pic>
        <p:nvPicPr>
          <p:cNvPr id="7170" name="Picture 2" descr="D:\learning\ppt\pics20181124\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476" y="1666446"/>
            <a:ext cx="4972050" cy="4076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4506" y="1396472"/>
            <a:ext cx="6006970" cy="4616648"/>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a:solidFill>
                  <a:srgbClr val="CC0099"/>
                </a:solidFill>
                <a:latin typeface="微软雅黑" panose="020B0503020204020204" pitchFamily="34" charset="-122"/>
                <a:ea typeface="微软雅黑" panose="020B0503020204020204" pitchFamily="34" charset="-122"/>
              </a:rPr>
              <a:t>波士顿房价数据集</a:t>
            </a:r>
            <a:endParaRPr lang="en-US" altLang="zh-CN" sz="2400" dirty="0">
              <a:solidFill>
                <a:srgbClr val="CC0099"/>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数据集共</a:t>
            </a:r>
            <a:r>
              <a:rPr lang="en-US" altLang="zh-CN" sz="2000" dirty="0">
                <a:latin typeface="微软雅黑" panose="020B0503020204020204" pitchFamily="34" charset="-122"/>
                <a:ea typeface="微软雅黑" panose="020B0503020204020204" pitchFamily="34" charset="-122"/>
              </a:rPr>
              <a:t>506</a:t>
            </a:r>
            <a:r>
              <a:rPr lang="zh-CN" altLang="en-US" sz="2000" dirty="0">
                <a:latin typeface="微软雅黑" panose="020B0503020204020204" pitchFamily="34" charset="-122"/>
                <a:ea typeface="微软雅黑" panose="020B0503020204020204" pitchFamily="34" charset="-122"/>
              </a:rPr>
              <a:t>行</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每行</a:t>
            </a:r>
            <a:r>
              <a:rPr lang="en-US" altLang="zh-CN" sz="2000" dirty="0">
                <a:latin typeface="微软雅黑" panose="020B0503020204020204" pitchFamily="34" charset="-122"/>
                <a:ea typeface="微软雅黑" panose="020B0503020204020204" pitchFamily="34" charset="-122"/>
              </a:rPr>
              <a:t>14</a:t>
            </a:r>
            <a:r>
              <a:rPr lang="zh-CN" altLang="en-US" sz="2000" dirty="0">
                <a:latin typeface="微软雅黑" panose="020B0503020204020204" pitchFamily="34" charset="-122"/>
                <a:ea typeface="微软雅黑" panose="020B0503020204020204" pitchFamily="34" charset="-122"/>
              </a:rPr>
              <a:t>列</a:t>
            </a:r>
            <a:endParaRPr lang="en-US" altLang="zh-CN" sz="2000" dirty="0">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前</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列用来描述</a:t>
            </a:r>
            <a:r>
              <a:rPr lang="zh-CN" altLang="en-US" sz="2000" dirty="0">
                <a:solidFill>
                  <a:srgbClr val="FF0000"/>
                </a:solidFill>
                <a:latin typeface="微软雅黑" panose="020B0503020204020204" pitchFamily="34" charset="-122"/>
                <a:ea typeface="微软雅黑" panose="020B0503020204020204" pitchFamily="34" charset="-122"/>
              </a:rPr>
              <a:t>房屋的各种信息</a:t>
            </a:r>
            <a:endParaRPr lang="en-US" altLang="zh-CN" sz="2000" dirty="0">
              <a:solidFill>
                <a:srgbClr val="FF0000"/>
              </a:solidFill>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最后一列为该类</a:t>
            </a:r>
            <a:r>
              <a:rPr lang="zh-CN" altLang="en-US" sz="2000" dirty="0">
                <a:solidFill>
                  <a:srgbClr val="FF0000"/>
                </a:solidFill>
                <a:latin typeface="微软雅黑" panose="020B0503020204020204" pitchFamily="34" charset="-122"/>
                <a:ea typeface="微软雅黑" panose="020B0503020204020204" pitchFamily="34" charset="-122"/>
              </a:rPr>
              <a:t>房屋价格中位数</a:t>
            </a:r>
            <a:endParaRPr lang="en-US" altLang="zh-CN" sz="2000" dirty="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飞桨</a:t>
            </a:r>
            <a:r>
              <a:rPr lang="en-US" altLang="zh-CN" sz="2000" dirty="0" smtClean="0">
                <a:latin typeface="微软雅黑" panose="020B0503020204020204" pitchFamily="34" charset="-122"/>
                <a:ea typeface="微软雅黑" panose="020B0503020204020204" pitchFamily="34" charset="-122"/>
              </a:rPr>
              <a:t>PaddlePaddle</a:t>
            </a:r>
            <a:r>
              <a:rPr lang="zh-CN" altLang="en-US" sz="2000" dirty="0" smtClean="0">
                <a:latin typeface="微软雅黑" panose="020B0503020204020204" pitchFamily="34" charset="-122"/>
                <a:ea typeface="微软雅黑" panose="020B0503020204020204" pitchFamily="34" charset="-122"/>
              </a:rPr>
              <a:t>提供</a:t>
            </a:r>
            <a:r>
              <a:rPr lang="zh-CN" altLang="en-US" sz="2000" dirty="0">
                <a:latin typeface="微软雅黑" panose="020B0503020204020204" pitchFamily="34" charset="-122"/>
                <a:ea typeface="微软雅黑" panose="020B0503020204020204" pitchFamily="34" charset="-122"/>
              </a:rPr>
              <a:t>自动加载模块  </a:t>
            </a:r>
            <a:endParaRPr lang="en-US" altLang="zh-CN" sz="2000" dirty="0">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pPr>
            <a:r>
              <a:rPr lang="zh-CN" altLang="en-US" sz="2000" dirty="0" smtClean="0">
                <a:solidFill>
                  <a:srgbClr val="17B9FF"/>
                </a:solidFill>
                <a:latin typeface="微软雅黑" panose="020B0503020204020204" pitchFamily="34" charset="-122"/>
                <a:ea typeface="微软雅黑" panose="020B0503020204020204" pitchFamily="34" charset="-122"/>
                <a:sym typeface="Wingdings" panose="05000000000000000000"/>
              </a:rPr>
              <a:t>训练集</a:t>
            </a:r>
            <a:r>
              <a:rPr lang="zh-CN" altLang="en-US" sz="2000" dirty="0" smtClean="0">
                <a:latin typeface="微软雅黑" panose="020B0503020204020204" pitchFamily="34" charset="-122"/>
                <a:ea typeface="微软雅黑" panose="020B0503020204020204" pitchFamily="34" charset="-122"/>
                <a:sym typeface="Wingdings" panose="05000000000000000000"/>
              </a:rPr>
              <a:t>：</a:t>
            </a:r>
            <a:r>
              <a:rPr lang="en-US" altLang="zh-CN" sz="2000" dirty="0" err="1" smtClean="0">
                <a:latin typeface="微软雅黑" panose="020B0503020204020204" pitchFamily="34" charset="-122"/>
                <a:ea typeface="微软雅黑" panose="020B0503020204020204" pitchFamily="34" charset="-122"/>
              </a:rPr>
              <a:t>paddle.dataset.uci_housing.train</a:t>
            </a:r>
            <a:r>
              <a:rPr lang="en-US" altLang="zh-CN" sz="2000" dirty="0">
                <a:latin typeface="微软雅黑" panose="020B0503020204020204" pitchFamily="34" charset="-122"/>
                <a:ea typeface="微软雅黑" panose="020B0503020204020204" pitchFamily="34" charset="-122"/>
              </a:rPr>
              <a:t>()</a:t>
            </a:r>
          </a:p>
          <a:p>
            <a:pPr marL="1257300" lvl="2" indent="-342900">
              <a:lnSpc>
                <a:spcPct val="150000"/>
              </a:lnSpc>
              <a:buFont typeface="Wingdings" panose="05000000000000000000" pitchFamily="2" charset="2"/>
              <a:buChar char="ü"/>
            </a:pPr>
            <a:r>
              <a:rPr lang="zh-CN" altLang="en-US" sz="2000" dirty="0" smtClean="0">
                <a:solidFill>
                  <a:srgbClr val="17B9FF"/>
                </a:solidFill>
                <a:latin typeface="微软雅黑" panose="020B0503020204020204" pitchFamily="34" charset="-122"/>
                <a:ea typeface="微软雅黑" panose="020B0503020204020204" pitchFamily="34" charset="-122"/>
                <a:sym typeface="Wingdings" panose="05000000000000000000"/>
              </a:rPr>
              <a:t>测试</a:t>
            </a:r>
            <a:r>
              <a:rPr lang="zh-CN" altLang="en-US" sz="2000" dirty="0">
                <a:solidFill>
                  <a:srgbClr val="17B9FF"/>
                </a:solidFill>
                <a:latin typeface="微软雅黑" panose="020B0503020204020204" pitchFamily="34" charset="-122"/>
                <a:ea typeface="微软雅黑" panose="020B0503020204020204" pitchFamily="34" charset="-122"/>
                <a:sym typeface="Wingdings" panose="05000000000000000000"/>
              </a:rPr>
              <a:t>集</a:t>
            </a:r>
            <a:r>
              <a:rPr lang="zh-CN" altLang="en-US" sz="2000" dirty="0">
                <a:latin typeface="微软雅黑" panose="020B0503020204020204" pitchFamily="34" charset="-122"/>
                <a:ea typeface="微软雅黑" panose="020B0503020204020204" pitchFamily="34" charset="-122"/>
                <a:sym typeface="Wingdings" panose="05000000000000000000"/>
              </a:rPr>
              <a:t>：</a:t>
            </a:r>
            <a:r>
              <a:rPr lang="en-US" altLang="zh-CN" sz="2000" dirty="0" err="1">
                <a:latin typeface="微软雅黑" panose="020B0503020204020204" pitchFamily="34" charset="-122"/>
                <a:ea typeface="微软雅黑" panose="020B0503020204020204" pitchFamily="34" charset="-122"/>
              </a:rPr>
              <a:t>paddle.dataset.uci_housing.test</a:t>
            </a:r>
            <a:r>
              <a:rPr lang="en-US" altLang="zh-CN" sz="20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实践流程</a:t>
            </a:r>
          </a:p>
        </p:txBody>
      </p:sp>
      <p:sp>
        <p:nvSpPr>
          <p:cNvPr id="24" name="TextBox 2"/>
          <p:cNvSpPr txBox="1"/>
          <p:nvPr/>
        </p:nvSpPr>
        <p:spPr>
          <a:xfrm>
            <a:off x="634935" y="1429274"/>
            <a:ext cx="3629930" cy="4154984"/>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a:solidFill>
                  <a:srgbClr val="CC0099"/>
                </a:solidFill>
                <a:latin typeface="微软雅黑" panose="020B0503020204020204" pitchFamily="34" charset="-122"/>
                <a:ea typeface="微软雅黑" panose="020B0503020204020204" pitchFamily="34" charset="-122"/>
              </a:rPr>
              <a:t>实践流程</a:t>
            </a:r>
            <a:endParaRPr lang="en-US" altLang="zh-CN" sz="2400" dirty="0">
              <a:solidFill>
                <a:srgbClr val="CC0099"/>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solidFill>
                  <a:srgbClr val="00B0F0"/>
                </a:solidFill>
                <a:latin typeface="微软雅黑" panose="020B0503020204020204" pitchFamily="34" charset="-122"/>
                <a:ea typeface="微软雅黑" panose="020B0503020204020204" pitchFamily="34" charset="-122"/>
              </a:rPr>
              <a:t>准备数据</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solidFill>
                  <a:srgbClr val="00B0F0"/>
                </a:solidFill>
                <a:latin typeface="微软雅黑" panose="020B0503020204020204" pitchFamily="34" charset="-122"/>
                <a:ea typeface="微软雅黑" panose="020B0503020204020204" pitchFamily="34" charset="-122"/>
              </a:rPr>
              <a:t>配置网络</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定义网络</a:t>
            </a:r>
            <a:endParaRPr lang="en-US" altLang="zh-CN" dirty="0" smtClean="0">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定义损失函数</a:t>
            </a:r>
            <a:endParaRPr lang="en-US" altLang="zh-CN" dirty="0" smtClean="0">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定义优化算法</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00B0F0"/>
                </a:solidFill>
                <a:latin typeface="微软雅黑" panose="020B0503020204020204" pitchFamily="34" charset="-122"/>
                <a:ea typeface="微软雅黑" panose="020B0503020204020204" pitchFamily="34" charset="-122"/>
              </a:rPr>
              <a:t>训练网络</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00B0F0"/>
                </a:solidFill>
                <a:latin typeface="微软雅黑" panose="020B0503020204020204" pitchFamily="34" charset="-122"/>
                <a:ea typeface="微软雅黑" panose="020B0503020204020204" pitchFamily="34" charset="-122"/>
              </a:rPr>
              <a:t>模型评估</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solidFill>
                  <a:srgbClr val="00B0F0"/>
                </a:solidFill>
                <a:latin typeface="微软雅黑" panose="020B0503020204020204" pitchFamily="34" charset="-122"/>
                <a:ea typeface="微软雅黑" panose="020B0503020204020204" pitchFamily="34" charset="-122"/>
              </a:rPr>
              <a:t>模型预测</a:t>
            </a:r>
            <a:endParaRPr lang="en-US" altLang="zh-CN" sz="2000" dirty="0" smtClean="0">
              <a:solidFill>
                <a:srgbClr val="00B0F0"/>
              </a:solidFill>
              <a:latin typeface="微软雅黑" panose="020B0503020204020204" pitchFamily="34" charset="-122"/>
              <a:ea typeface="微软雅黑" panose="020B0503020204020204" pitchFamily="34" charset="-122"/>
            </a:endParaRPr>
          </a:p>
        </p:txBody>
      </p:sp>
      <p:sp>
        <p:nvSpPr>
          <p:cNvPr id="32" name="矩形 31"/>
          <p:cNvSpPr/>
          <p:nvPr/>
        </p:nvSpPr>
        <p:spPr>
          <a:xfrm>
            <a:off x="3778412" y="1901488"/>
            <a:ext cx="5741620" cy="3246446"/>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lvl="0" indent="360045">
              <a:lnSpc>
                <a:spcPct val="150000"/>
              </a:lnSpc>
            </a:pPr>
            <a:r>
              <a:rPr lang="zh-CN" altLang="en-US" sz="2000" dirty="0" smtClean="0">
                <a:latin typeface="微软雅黑" panose="020B0503020204020204" pitchFamily="34" charset="-122"/>
                <a:ea typeface="微软雅黑" panose="020B0503020204020204" pitchFamily="34" charset="-122"/>
              </a:rPr>
              <a:t>定义</a:t>
            </a:r>
            <a:r>
              <a:rPr lang="zh-CN" altLang="en-US" sz="2000" dirty="0">
                <a:latin typeface="微软雅黑" panose="020B0503020204020204" pitchFamily="34" charset="-122"/>
                <a:ea typeface="微软雅黑" panose="020B0503020204020204" pitchFamily="34" charset="-122"/>
              </a:rPr>
              <a:t>好模型结构之后，我们要通过以下几个步骤进行模型</a:t>
            </a:r>
            <a:r>
              <a:rPr lang="zh-CN" altLang="en-US" sz="2000" dirty="0" smtClean="0">
                <a:latin typeface="微软雅黑" panose="020B0503020204020204" pitchFamily="34" charset="-122"/>
                <a:ea typeface="微软雅黑" panose="020B0503020204020204" pitchFamily="34" charset="-122"/>
              </a:rPr>
              <a:t>训练。</a:t>
            </a:r>
            <a:endParaRPr lang="en-US" altLang="zh-CN" sz="2000" dirty="0" smtClean="0">
              <a:latin typeface="微软雅黑" panose="020B0503020204020204" pitchFamily="34" charset="-122"/>
              <a:ea typeface="微软雅黑" panose="020B0503020204020204" pitchFamily="34" charset="-122"/>
            </a:endParaRPr>
          </a:p>
          <a:p>
            <a:pPr lvl="0">
              <a:lnSpc>
                <a:spcPct val="150000"/>
              </a:lnSpc>
            </a:pPr>
            <a:r>
              <a:rPr lang="en-US" altLang="zh-CN" sz="2000" dirty="0" smtClean="0">
                <a:latin typeface="微软雅黑" panose="020B0503020204020204" pitchFamily="34" charset="-122"/>
                <a:ea typeface="微软雅黑" panose="020B0503020204020204" pitchFamily="34" charset="-122"/>
              </a:rPr>
              <a:t>1.  </a:t>
            </a:r>
            <a:r>
              <a:rPr lang="zh-CN" altLang="en-US" sz="2000" dirty="0" smtClean="0">
                <a:latin typeface="微软雅黑" panose="020B0503020204020204" pitchFamily="34" charset="-122"/>
                <a:ea typeface="微软雅黑" panose="020B0503020204020204" pitchFamily="34" charset="-122"/>
              </a:rPr>
              <a:t>网络</a:t>
            </a:r>
            <a:r>
              <a:rPr lang="zh-CN" altLang="en-US" sz="2000" dirty="0">
                <a:latin typeface="微软雅黑" panose="020B0503020204020204" pitchFamily="34" charset="-122"/>
                <a:ea typeface="微软雅黑" panose="020B0503020204020204" pitchFamily="34" charset="-122"/>
              </a:rPr>
              <a:t>正向传播计算网络输出和损失函数。</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  根据</a:t>
            </a:r>
            <a:r>
              <a:rPr lang="zh-CN" altLang="en-US" sz="2000" dirty="0">
                <a:latin typeface="微软雅黑" panose="020B0503020204020204" pitchFamily="34" charset="-122"/>
                <a:ea typeface="微软雅黑" panose="020B0503020204020204" pitchFamily="34" charset="-122"/>
              </a:rPr>
              <a:t>损失函数进行反向误差传播，将网络误差从输出层依次向前传递</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并更新网络中的参数。</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smtClean="0">
                <a:latin typeface="微软雅黑" panose="020B0503020204020204" pitchFamily="34" charset="-122"/>
                <a:ea typeface="微软雅黑" panose="020B0503020204020204" pitchFamily="34" charset="-122"/>
              </a:rPr>
              <a:t>3. </a:t>
            </a:r>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重复</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步骤，直至网络训练误差达到规定的程度或训练轮次达到设定值。</a:t>
            </a:r>
            <a:endParaRPr lang="zh-CN" altLang="en-US" sz="2000" dirty="0">
              <a:latin typeface="华文楷体" panose="02010600040101010101" pitchFamily="2" charset="-122"/>
              <a:ea typeface="华文楷体" panose="02010600040101010101" pitchFamily="2" charset="-122"/>
            </a:endParaRPr>
          </a:p>
        </p:txBody>
      </p:sp>
      <p:sp>
        <p:nvSpPr>
          <p:cNvPr id="31" name="圆角矩形 7"/>
          <p:cNvSpPr/>
          <p:nvPr/>
        </p:nvSpPr>
        <p:spPr>
          <a:xfrm>
            <a:off x="5189833" y="1684282"/>
            <a:ext cx="2608407" cy="31820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200" b="1" dirty="0" smtClean="0">
                <a:solidFill>
                  <a:srgbClr val="000000"/>
                </a:solidFill>
                <a:latin typeface="微软雅黑" panose="020B0503020204020204" pitchFamily="34" charset="-122"/>
                <a:ea typeface="微软雅黑" panose="020B0503020204020204" pitchFamily="34" charset="-122"/>
                <a:sym typeface="+mn-ea"/>
              </a:rPr>
              <a:t>训练网络</a:t>
            </a:r>
            <a:endParaRPr lang="zh-CN" altLang="en-US" sz="2200" b="1" dirty="0">
              <a:solidFill>
                <a:srgbClr val="000000"/>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3"/>
          <a:stretch>
            <a:fillRect/>
          </a:stretch>
        </p:blipFill>
        <p:spPr>
          <a:xfrm>
            <a:off x="10377399" y="1214382"/>
            <a:ext cx="1219467" cy="4369876"/>
          </a:xfrm>
          <a:prstGeom prst="rect">
            <a:avLst/>
          </a:prstGeom>
        </p:spPr>
      </p:pic>
      <p:cxnSp>
        <p:nvCxnSpPr>
          <p:cNvPr id="30" name="直接箭头连接符 29"/>
          <p:cNvCxnSpPr/>
          <p:nvPr/>
        </p:nvCxnSpPr>
        <p:spPr>
          <a:xfrm flipV="1">
            <a:off x="2662977" y="3868615"/>
            <a:ext cx="1115435" cy="47830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导入包</a:t>
            </a:r>
            <a:endParaRPr lang="zh-CN" altLang="en-US" sz="36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0438101" y="1244062"/>
            <a:ext cx="1219467" cy="4369876"/>
          </a:xfrm>
          <a:prstGeom prst="rect">
            <a:avLst/>
          </a:prstGeom>
        </p:spPr>
      </p:pic>
      <p:sp>
        <p:nvSpPr>
          <p:cNvPr id="10" name="矩形 9"/>
          <p:cNvSpPr/>
          <p:nvPr/>
        </p:nvSpPr>
        <p:spPr>
          <a:xfrm>
            <a:off x="584666" y="1341628"/>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导入必要的包</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8" name="矩形 7"/>
          <p:cNvSpPr/>
          <p:nvPr/>
        </p:nvSpPr>
        <p:spPr>
          <a:xfrm>
            <a:off x="896128" y="4023090"/>
            <a:ext cx="8524536" cy="1892826"/>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en-US" altLang="zh-CN" sz="2000" dirty="0" err="1" smtClean="0">
                <a:solidFill>
                  <a:srgbClr val="17B9FF"/>
                </a:solidFill>
                <a:latin typeface="微软雅黑" panose="020B0503020204020204" pitchFamily="34" charset="-122"/>
                <a:ea typeface="微软雅黑" panose="020B0503020204020204" pitchFamily="34" charset="-122"/>
              </a:rPr>
              <a:t>paddle.fluid</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smtClean="0">
                <a:latin typeface="微软雅黑" panose="020B0503020204020204" pitchFamily="34" charset="-122"/>
                <a:ea typeface="微软雅黑" panose="020B0503020204020204" pitchFamily="34" charset="-122"/>
              </a:rPr>
              <a:t>飞</a:t>
            </a:r>
            <a:r>
              <a:rPr lang="zh-CN" altLang="en-US" sz="2000" dirty="0">
                <a:latin typeface="微软雅黑" panose="020B0503020204020204" pitchFamily="34" charset="-122"/>
                <a:ea typeface="微软雅黑" panose="020B0503020204020204" pitchFamily="34" charset="-122"/>
              </a:rPr>
              <a:t>桨核心框架</a:t>
            </a:r>
          </a:p>
          <a:p>
            <a:pPr marL="800100" lvl="1" indent="-342900">
              <a:lnSpc>
                <a:spcPct val="150000"/>
              </a:lnSpc>
              <a:buFont typeface="Wingdings" panose="05000000000000000000" pitchFamily="2" charset="2"/>
              <a:buChar char="Ø"/>
            </a:pPr>
            <a:r>
              <a:rPr lang="en-US" altLang="zh-CN" sz="2000" dirty="0" err="1" smtClean="0">
                <a:solidFill>
                  <a:srgbClr val="17B9FF"/>
                </a:solidFill>
                <a:latin typeface="微软雅黑" panose="020B0503020204020204" pitchFamily="34" charset="-122"/>
                <a:ea typeface="微软雅黑" panose="020B0503020204020204" pitchFamily="34" charset="-122"/>
              </a:rPr>
              <a:t>numpy</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smtClean="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基本库，用于科学</a:t>
            </a:r>
            <a:r>
              <a:rPr lang="zh-CN" altLang="en-US" sz="2000" dirty="0" smtClean="0">
                <a:latin typeface="微软雅黑" panose="020B0503020204020204" pitchFamily="34" charset="-122"/>
                <a:ea typeface="微软雅黑" panose="020B0503020204020204" pitchFamily="34" charset="-122"/>
              </a:rPr>
              <a:t>计算</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err="1" smtClean="0">
                <a:solidFill>
                  <a:srgbClr val="17B9FF"/>
                </a:solidFill>
                <a:latin typeface="微软雅黑" panose="020B0503020204020204" pitchFamily="34" charset="-122"/>
                <a:ea typeface="微软雅黑" panose="020B0503020204020204" pitchFamily="34" charset="-122"/>
              </a:rPr>
              <a:t>os</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smtClean="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的模块，可使用该模块对操作系统进行操作</a:t>
            </a:r>
          </a:p>
          <a:p>
            <a:pPr marL="800100" lvl="1" indent="-342900">
              <a:lnSpc>
                <a:spcPct val="150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210" y="2190872"/>
            <a:ext cx="4769366" cy="153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准备数据</a:t>
            </a:r>
            <a:endParaRPr lang="zh-CN" altLang="en-US" sz="3600" b="1" dirty="0">
              <a:latin typeface="微软雅黑" panose="020B0503020204020204" pitchFamily="34" charset="-122"/>
              <a:ea typeface="微软雅黑" panose="020B0503020204020204" pitchFamily="34" charset="-122"/>
            </a:endParaRPr>
          </a:p>
        </p:txBody>
      </p:sp>
      <p:sp>
        <p:nvSpPr>
          <p:cNvPr id="9" name="TextBox 8"/>
          <p:cNvSpPr txBox="1"/>
          <p:nvPr/>
        </p:nvSpPr>
        <p:spPr>
          <a:xfrm>
            <a:off x="903313" y="4248722"/>
            <a:ext cx="8164673" cy="1477328"/>
          </a:xfrm>
          <a:prstGeom prst="rect">
            <a:avLst/>
          </a:prstGeom>
          <a:noFill/>
          <a:ln w="28575">
            <a:solidFill>
              <a:srgbClr val="FF0000"/>
            </a:solidFill>
          </a:ln>
        </p:spPr>
        <p:txBody>
          <a:bodyPr wrap="square" rtlCol="0">
            <a:spAutoFit/>
          </a:bodyPr>
          <a:lstStyle/>
          <a:p>
            <a:pPr marL="285750" lvl="1" indent="-285750">
              <a:lnSpc>
                <a:spcPct val="150000"/>
              </a:lnSpc>
              <a:buFont typeface="Wingdings" panose="05000000000000000000"/>
              <a:buChar char="ü"/>
            </a:pPr>
            <a:r>
              <a:rPr lang="zh-CN" altLang="en-US" sz="2000" dirty="0" smtClean="0">
                <a:sym typeface="Wingdings" panose="05000000000000000000"/>
              </a:rPr>
              <a:t> </a:t>
            </a:r>
            <a:r>
              <a:rPr lang="en-US" altLang="zh-CN" sz="2000" dirty="0" err="1" smtClean="0">
                <a:sym typeface="Wingdings" panose="05000000000000000000"/>
              </a:rPr>
              <a:t>paddle.dataset.uci_housing.train</a:t>
            </a:r>
            <a:r>
              <a:rPr lang="en-US" altLang="zh-CN" sz="2000" dirty="0" smtClean="0">
                <a:sym typeface="Wingdings" panose="05000000000000000000"/>
              </a:rPr>
              <a:t>()</a:t>
            </a:r>
            <a:r>
              <a:rPr lang="zh-CN" altLang="en-US" sz="2000" dirty="0">
                <a:latin typeface="华文楷体" panose="02010600040101010101" pitchFamily="2" charset="-122"/>
                <a:ea typeface="华文楷体" panose="02010600040101010101" pitchFamily="2" charset="-122"/>
                <a:sym typeface="Wingdings" panose="05000000000000000000"/>
              </a:rPr>
              <a:t>表示获取</a:t>
            </a:r>
            <a:r>
              <a:rPr lang="en-US" altLang="zh-CN" sz="2000" dirty="0" err="1" smtClean="0">
                <a:sym typeface="Wingdings" panose="05000000000000000000"/>
              </a:rPr>
              <a:t>uci_housing</a:t>
            </a:r>
            <a:r>
              <a:rPr lang="zh-CN" altLang="en-US" sz="2000" dirty="0">
                <a:latin typeface="华文楷体" panose="02010600040101010101" pitchFamily="2" charset="-122"/>
                <a:ea typeface="华文楷体" panose="02010600040101010101" pitchFamily="2" charset="-122"/>
                <a:sym typeface="Wingdings" panose="05000000000000000000"/>
              </a:rPr>
              <a:t>的</a:t>
            </a:r>
            <a:r>
              <a:rPr lang="zh-CN" altLang="en-US" sz="2000" b="1" dirty="0" smtClean="0">
                <a:solidFill>
                  <a:srgbClr val="17B9FF"/>
                </a:solidFill>
                <a:latin typeface="华文楷体" panose="02010600040101010101" pitchFamily="2" charset="-122"/>
                <a:ea typeface="华文楷体" panose="02010600040101010101" pitchFamily="2" charset="-122"/>
                <a:sym typeface="Wingdings" panose="05000000000000000000"/>
              </a:rPr>
              <a:t>训练集</a:t>
            </a:r>
            <a:endParaRPr lang="en-US" altLang="zh-CN" sz="2000" b="1" dirty="0">
              <a:solidFill>
                <a:srgbClr val="17B9FF"/>
              </a:solidFill>
              <a:sym typeface="Wingdings" panose="05000000000000000000"/>
            </a:endParaRPr>
          </a:p>
          <a:p>
            <a:pPr marL="285750" lvl="1" indent="-285750">
              <a:lnSpc>
                <a:spcPct val="150000"/>
              </a:lnSpc>
              <a:buFont typeface="Wingdings" panose="05000000000000000000"/>
              <a:buChar char="ü"/>
            </a:pPr>
            <a:r>
              <a:rPr lang="en-US" altLang="zh-CN" sz="2000" dirty="0" smtClean="0"/>
              <a:t> </a:t>
            </a:r>
            <a:r>
              <a:rPr lang="en-US" altLang="zh-CN" sz="2000" dirty="0" err="1" smtClean="0"/>
              <a:t>paddle.reader.shuffle</a:t>
            </a:r>
            <a:r>
              <a:rPr lang="en-US" altLang="zh-CN" sz="2000" dirty="0" smtClean="0"/>
              <a:t>()</a:t>
            </a:r>
            <a:r>
              <a:rPr lang="zh-CN" altLang="en-US" sz="2000" dirty="0" smtClean="0">
                <a:latin typeface="华文楷体" panose="02010600040101010101" pitchFamily="2" charset="-122"/>
                <a:ea typeface="华文楷体" panose="02010600040101010101" pitchFamily="2" charset="-122"/>
              </a:rPr>
              <a:t>表示每次缓存</a:t>
            </a:r>
            <a:r>
              <a:rPr lang="en-US" altLang="zh-CN" sz="2000" dirty="0" smtClean="0"/>
              <a:t>BUF_SIZE</a:t>
            </a:r>
            <a:r>
              <a:rPr lang="zh-CN" altLang="en-US" sz="2000" dirty="0" smtClean="0">
                <a:latin typeface="华文楷体" panose="02010600040101010101" pitchFamily="2" charset="-122"/>
                <a:ea typeface="华文楷体" panose="02010600040101010101" pitchFamily="2" charset="-122"/>
              </a:rPr>
              <a:t>个数据项，并进行打乱</a:t>
            </a:r>
            <a:endParaRPr lang="en-US" altLang="zh-CN" sz="2000" dirty="0">
              <a:latin typeface="华文楷体" panose="02010600040101010101" pitchFamily="2" charset="-122"/>
              <a:ea typeface="华文楷体" panose="02010600040101010101" pitchFamily="2" charset="-122"/>
            </a:endParaRPr>
          </a:p>
          <a:p>
            <a:pPr marL="285750" lvl="1" indent="-285750">
              <a:lnSpc>
                <a:spcPct val="150000"/>
              </a:lnSpc>
              <a:buFont typeface="Wingdings" panose="05000000000000000000"/>
              <a:buChar char="ü"/>
            </a:pPr>
            <a:r>
              <a:rPr lang="zh-CN" altLang="en-US" sz="2000" dirty="0" smtClean="0">
                <a:sym typeface="Wingdings" panose="05000000000000000000"/>
              </a:rPr>
              <a:t> </a:t>
            </a:r>
            <a:r>
              <a:rPr lang="en-US" altLang="zh-CN" sz="2000" dirty="0" err="1" smtClean="0">
                <a:sym typeface="Wingdings" panose="05000000000000000000"/>
              </a:rPr>
              <a:t>paddle.batch</a:t>
            </a:r>
            <a:r>
              <a:rPr lang="en-US" altLang="zh-CN" sz="2000" dirty="0" smtClean="0">
                <a:sym typeface="Wingdings" panose="05000000000000000000"/>
              </a:rPr>
              <a:t>()</a:t>
            </a:r>
            <a:r>
              <a:rPr lang="zh-CN" altLang="en-US" sz="2000" dirty="0" smtClean="0">
                <a:latin typeface="华文楷体" panose="02010600040101010101" pitchFamily="2" charset="-122"/>
                <a:ea typeface="华文楷体" panose="02010600040101010101" pitchFamily="2" charset="-122"/>
                <a:sym typeface="Wingdings" panose="05000000000000000000"/>
              </a:rPr>
              <a:t>表示按</a:t>
            </a:r>
            <a:r>
              <a:rPr lang="zh-CN" altLang="en-US" sz="2000" dirty="0">
                <a:latin typeface="华文楷体" panose="02010600040101010101" pitchFamily="2" charset="-122"/>
                <a:ea typeface="华文楷体" panose="02010600040101010101" pitchFamily="2" charset="-122"/>
                <a:sym typeface="Wingdings" panose="05000000000000000000"/>
              </a:rPr>
              <a:t>批次读取乱序后的数据，批次</a:t>
            </a:r>
            <a:r>
              <a:rPr lang="zh-CN" altLang="en-US" sz="2000" dirty="0" smtClean="0">
                <a:latin typeface="华文楷体" panose="02010600040101010101" pitchFamily="2" charset="-122"/>
                <a:ea typeface="华文楷体" panose="02010600040101010101" pitchFamily="2" charset="-122"/>
                <a:sym typeface="Wingdings" panose="05000000000000000000"/>
              </a:rPr>
              <a:t>大小为</a:t>
            </a:r>
            <a:r>
              <a:rPr lang="en-US" altLang="zh-CN" sz="2000" dirty="0"/>
              <a:t>BATCH_SIZE </a:t>
            </a:r>
          </a:p>
        </p:txBody>
      </p:sp>
      <p:sp>
        <p:nvSpPr>
          <p:cNvPr id="12" name="矩形 11"/>
          <p:cNvSpPr/>
          <p:nvPr/>
        </p:nvSpPr>
        <p:spPr>
          <a:xfrm>
            <a:off x="565669" y="1352122"/>
            <a:ext cx="7614616" cy="49962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训练数据集准备</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0438101" y="1244062"/>
            <a:ext cx="1219467" cy="4369876"/>
          </a:xfrm>
          <a:prstGeom prst="rect">
            <a:avLst/>
          </a:prstGeom>
        </p:spPr>
      </p:pic>
      <p:grpSp>
        <p:nvGrpSpPr>
          <p:cNvPr id="3" name="组合 2"/>
          <p:cNvGrpSpPr/>
          <p:nvPr/>
        </p:nvGrpSpPr>
        <p:grpSpPr>
          <a:xfrm>
            <a:off x="1330511" y="1851746"/>
            <a:ext cx="7737475" cy="2131998"/>
            <a:chOff x="796924" y="2212975"/>
            <a:chExt cx="7737475" cy="2131998"/>
          </a:xfrm>
        </p:grpSpPr>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4" y="2212975"/>
              <a:ext cx="7737475" cy="213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3898900" y="3522357"/>
              <a:ext cx="3860800"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06500" y="3560457"/>
              <a:ext cx="2590800"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530734" y="3216617"/>
              <a:ext cx="1571366"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准备数据</a:t>
            </a:r>
            <a:endParaRPr lang="zh-CN" altLang="en-US" sz="3600" b="1" dirty="0">
              <a:latin typeface="微软雅黑" panose="020B0503020204020204" pitchFamily="34" charset="-122"/>
              <a:ea typeface="微软雅黑" panose="020B0503020204020204" pitchFamily="34" charset="-122"/>
            </a:endParaRPr>
          </a:p>
        </p:txBody>
      </p:sp>
      <p:sp>
        <p:nvSpPr>
          <p:cNvPr id="9" name="TextBox 8"/>
          <p:cNvSpPr txBox="1"/>
          <p:nvPr/>
        </p:nvSpPr>
        <p:spPr>
          <a:xfrm>
            <a:off x="1088010" y="3982170"/>
            <a:ext cx="8451722" cy="1477328"/>
          </a:xfrm>
          <a:prstGeom prst="rect">
            <a:avLst/>
          </a:prstGeom>
          <a:noFill/>
          <a:ln w="28575">
            <a:solidFill>
              <a:srgbClr val="FF0000"/>
            </a:solidFill>
          </a:ln>
        </p:spPr>
        <p:txBody>
          <a:bodyPr wrap="square" rtlCol="0">
            <a:spAutoFit/>
          </a:bodyPr>
          <a:lstStyle/>
          <a:p>
            <a:pPr marL="285750" lvl="1" indent="-285750">
              <a:lnSpc>
                <a:spcPct val="150000"/>
              </a:lnSpc>
              <a:buFont typeface="Wingdings" panose="05000000000000000000"/>
              <a:buChar char="ü"/>
            </a:pPr>
            <a:r>
              <a:rPr lang="en-US" altLang="zh-CN" sz="2000" dirty="0" err="1" smtClean="0">
                <a:sym typeface="Wingdings" panose="05000000000000000000"/>
              </a:rPr>
              <a:t>paddle.dataset.uci_housing.test</a:t>
            </a:r>
            <a:r>
              <a:rPr lang="en-US" altLang="zh-CN" sz="2000" dirty="0" smtClean="0">
                <a:sym typeface="Wingdings" panose="05000000000000000000"/>
              </a:rPr>
              <a:t>()</a:t>
            </a:r>
            <a:r>
              <a:rPr lang="zh-CN" altLang="en-US" sz="2000" dirty="0">
                <a:latin typeface="华文楷体" panose="02010600040101010101" pitchFamily="2" charset="-122"/>
                <a:ea typeface="华文楷体" panose="02010600040101010101" pitchFamily="2" charset="-122"/>
                <a:sym typeface="Wingdings" panose="05000000000000000000"/>
              </a:rPr>
              <a:t>表示获取</a:t>
            </a:r>
            <a:r>
              <a:rPr lang="en-US" altLang="zh-CN" sz="2000" dirty="0" err="1">
                <a:sym typeface="Wingdings" panose="05000000000000000000"/>
              </a:rPr>
              <a:t>uci_housing</a:t>
            </a:r>
            <a:r>
              <a:rPr lang="zh-CN" altLang="en-US" sz="2000" dirty="0" smtClean="0">
                <a:latin typeface="华文楷体" panose="02010600040101010101" pitchFamily="2" charset="-122"/>
                <a:ea typeface="华文楷体" panose="02010600040101010101" pitchFamily="2" charset="-122"/>
                <a:sym typeface="Wingdings" panose="05000000000000000000"/>
              </a:rPr>
              <a:t>的</a:t>
            </a:r>
            <a:r>
              <a:rPr lang="zh-CN" altLang="en-US" sz="2000" b="1" dirty="0">
                <a:solidFill>
                  <a:srgbClr val="17B9FF"/>
                </a:solidFill>
                <a:latin typeface="华文楷体" panose="02010600040101010101" pitchFamily="2" charset="-122"/>
                <a:ea typeface="华文楷体" panose="02010600040101010101" pitchFamily="2" charset="-122"/>
                <a:sym typeface="Wingdings" panose="05000000000000000000"/>
              </a:rPr>
              <a:t>测试</a:t>
            </a:r>
            <a:r>
              <a:rPr lang="zh-CN" altLang="en-US" sz="2000" b="1" dirty="0" smtClean="0">
                <a:solidFill>
                  <a:srgbClr val="17B9FF"/>
                </a:solidFill>
                <a:latin typeface="华文楷体" panose="02010600040101010101" pitchFamily="2" charset="-122"/>
                <a:ea typeface="华文楷体" panose="02010600040101010101" pitchFamily="2" charset="-122"/>
                <a:sym typeface="Wingdings" panose="05000000000000000000"/>
              </a:rPr>
              <a:t>集</a:t>
            </a:r>
            <a:endParaRPr lang="en-US" altLang="zh-CN" sz="2000" b="1" dirty="0">
              <a:solidFill>
                <a:srgbClr val="17B9FF"/>
              </a:solidFill>
              <a:sym typeface="Wingdings" panose="05000000000000000000"/>
            </a:endParaRPr>
          </a:p>
          <a:p>
            <a:pPr marL="285750" lvl="1" indent="-285750">
              <a:lnSpc>
                <a:spcPct val="150000"/>
              </a:lnSpc>
              <a:buFont typeface="Wingdings" panose="05000000000000000000"/>
              <a:buChar char="ü"/>
            </a:pPr>
            <a:r>
              <a:rPr lang="en-US" altLang="zh-CN" sz="2000" dirty="0" err="1" smtClean="0"/>
              <a:t>paddle.reader.shuffle</a:t>
            </a:r>
            <a:r>
              <a:rPr lang="en-US" altLang="zh-CN" sz="2000" dirty="0"/>
              <a:t>()</a:t>
            </a:r>
            <a:r>
              <a:rPr lang="zh-CN" altLang="en-US" sz="2000" dirty="0">
                <a:latin typeface="华文楷体" panose="02010600040101010101" pitchFamily="2" charset="-122"/>
                <a:ea typeface="华文楷体" panose="02010600040101010101" pitchFamily="2" charset="-122"/>
              </a:rPr>
              <a:t>表示每次缓存</a:t>
            </a:r>
            <a:r>
              <a:rPr lang="en-US" altLang="zh-CN" sz="2000" dirty="0"/>
              <a:t>BUF_SIZE</a:t>
            </a:r>
            <a:r>
              <a:rPr lang="zh-CN" altLang="en-US" sz="2000" dirty="0">
                <a:latin typeface="华文楷体" panose="02010600040101010101" pitchFamily="2" charset="-122"/>
                <a:ea typeface="华文楷体" panose="02010600040101010101" pitchFamily="2" charset="-122"/>
              </a:rPr>
              <a:t>个数据项，并进行</a:t>
            </a:r>
            <a:r>
              <a:rPr lang="zh-CN" altLang="en-US" sz="2000" dirty="0" smtClean="0">
                <a:latin typeface="华文楷体" panose="02010600040101010101" pitchFamily="2" charset="-122"/>
                <a:ea typeface="华文楷体" panose="02010600040101010101" pitchFamily="2" charset="-122"/>
              </a:rPr>
              <a:t>打乱</a:t>
            </a:r>
            <a:endParaRPr lang="en-US" altLang="zh-CN" sz="2000" dirty="0">
              <a:latin typeface="华文楷体" panose="02010600040101010101" pitchFamily="2" charset="-122"/>
              <a:ea typeface="华文楷体" panose="02010600040101010101" pitchFamily="2" charset="-122"/>
            </a:endParaRPr>
          </a:p>
          <a:p>
            <a:pPr marL="285750" lvl="1" indent="-285750">
              <a:lnSpc>
                <a:spcPct val="150000"/>
              </a:lnSpc>
              <a:buFont typeface="Wingdings" panose="05000000000000000000"/>
              <a:buChar char="ü"/>
            </a:pPr>
            <a:r>
              <a:rPr lang="en-US" altLang="zh-CN" sz="2000" dirty="0" err="1" smtClean="0">
                <a:sym typeface="Wingdings" panose="05000000000000000000"/>
              </a:rPr>
              <a:t>paddle.batch</a:t>
            </a:r>
            <a:r>
              <a:rPr lang="en-US" altLang="zh-CN" sz="2000" dirty="0" smtClean="0">
                <a:sym typeface="Wingdings" panose="05000000000000000000"/>
              </a:rPr>
              <a:t>()</a:t>
            </a:r>
            <a:r>
              <a:rPr lang="zh-CN" altLang="en-US" sz="2000" dirty="0" smtClean="0">
                <a:latin typeface="华文楷体" panose="02010600040101010101" pitchFamily="2" charset="-122"/>
                <a:ea typeface="华文楷体" panose="02010600040101010101" pitchFamily="2" charset="-122"/>
                <a:sym typeface="Wingdings" panose="05000000000000000000"/>
              </a:rPr>
              <a:t>表示按</a:t>
            </a:r>
            <a:r>
              <a:rPr lang="zh-CN" altLang="en-US" sz="2000" dirty="0">
                <a:latin typeface="华文楷体" panose="02010600040101010101" pitchFamily="2" charset="-122"/>
                <a:ea typeface="华文楷体" panose="02010600040101010101" pitchFamily="2" charset="-122"/>
                <a:sym typeface="Wingdings" panose="05000000000000000000"/>
              </a:rPr>
              <a:t>批次读取乱序后的数据，批次</a:t>
            </a:r>
            <a:r>
              <a:rPr lang="zh-CN" altLang="en-US" sz="2000" dirty="0" smtClean="0">
                <a:latin typeface="华文楷体" panose="02010600040101010101" pitchFamily="2" charset="-122"/>
                <a:ea typeface="华文楷体" panose="02010600040101010101" pitchFamily="2" charset="-122"/>
                <a:sym typeface="Wingdings" panose="05000000000000000000"/>
              </a:rPr>
              <a:t>大小为</a:t>
            </a:r>
            <a:r>
              <a:rPr lang="en-US" altLang="zh-CN" sz="2000" dirty="0"/>
              <a:t>BATCH_SIZE </a:t>
            </a:r>
          </a:p>
        </p:txBody>
      </p:sp>
      <p:sp>
        <p:nvSpPr>
          <p:cNvPr id="12" name="矩形 11"/>
          <p:cNvSpPr/>
          <p:nvPr/>
        </p:nvSpPr>
        <p:spPr>
          <a:xfrm>
            <a:off x="565669" y="1376869"/>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a:solidFill>
                  <a:srgbClr val="CC0099"/>
                </a:solidFill>
                <a:latin typeface="微软雅黑" panose="020B0503020204020204" pitchFamily="34" charset="-122"/>
                <a:ea typeface="微软雅黑" panose="020B0503020204020204" pitchFamily="34" charset="-122"/>
              </a:rPr>
              <a:t>测试</a:t>
            </a:r>
            <a:r>
              <a:rPr lang="zh-CN" altLang="en-US" sz="2000" dirty="0" smtClean="0">
                <a:solidFill>
                  <a:srgbClr val="CC0099"/>
                </a:solidFill>
                <a:latin typeface="微软雅黑" panose="020B0503020204020204" pitchFamily="34" charset="-122"/>
                <a:ea typeface="微软雅黑" panose="020B0503020204020204" pitchFamily="34" charset="-122"/>
              </a:rPr>
              <a:t>数据集准备</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0438101" y="1244062"/>
            <a:ext cx="1219467" cy="4369876"/>
          </a:xfrm>
          <a:prstGeom prst="rect">
            <a:avLst/>
          </a:prstGeom>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512" y="2099015"/>
            <a:ext cx="8329888" cy="1563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1798631" y="2361485"/>
            <a:ext cx="7040568" cy="668181"/>
            <a:chOff x="1227131" y="2586568"/>
            <a:chExt cx="7040568" cy="668181"/>
          </a:xfrm>
        </p:grpSpPr>
        <p:sp>
          <p:nvSpPr>
            <p:cNvPr id="10" name="矩形 9"/>
            <p:cNvSpPr/>
            <p:nvPr/>
          </p:nvSpPr>
          <p:spPr>
            <a:xfrm>
              <a:off x="4180958" y="2906184"/>
              <a:ext cx="4086741"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27131" y="2931584"/>
              <a:ext cx="2798770"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259264" y="2586568"/>
              <a:ext cx="1921695" cy="323165"/>
            </a:xfrm>
            <a:prstGeom prst="rect">
              <a:avLst/>
            </a:prstGeom>
            <a:solidFill>
              <a:schemeClr val="accent4">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37956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配置网络</a:t>
            </a:r>
            <a:endParaRPr lang="zh-CN" altLang="en-US" sz="3600" b="1" dirty="0">
              <a:latin typeface="微软雅黑" panose="020B0503020204020204" pitchFamily="34" charset="-122"/>
              <a:ea typeface="微软雅黑" panose="020B0503020204020204" pitchFamily="34" charset="-122"/>
            </a:endParaRPr>
          </a:p>
        </p:txBody>
      </p:sp>
      <p:sp>
        <p:nvSpPr>
          <p:cNvPr id="7" name="矩形 6"/>
          <p:cNvSpPr/>
          <p:nvPr/>
        </p:nvSpPr>
        <p:spPr>
          <a:xfrm>
            <a:off x="574509" y="1226538"/>
            <a:ext cx="7614616" cy="55399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dirty="0" smtClean="0">
                <a:solidFill>
                  <a:srgbClr val="CC0099"/>
                </a:solidFill>
                <a:latin typeface="微软雅黑" panose="020B0503020204020204" pitchFamily="34" charset="-122"/>
                <a:ea typeface="微软雅黑" panose="020B0503020204020204" pitchFamily="34" charset="-122"/>
              </a:rPr>
              <a:t>定义简单的线性网络</a:t>
            </a:r>
            <a:endParaRPr lang="en-US" altLang="zh-CN" sz="2000" dirty="0">
              <a:solidFill>
                <a:srgbClr val="CC0099"/>
              </a:solidFill>
              <a:latin typeface="微软雅黑" panose="020B0503020204020204" pitchFamily="34" charset="-122"/>
              <a:ea typeface="微软雅黑" panose="020B0503020204020204" pitchFamily="34" charset="-122"/>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463" y="3621183"/>
            <a:ext cx="3580274" cy="2044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062" y="2343957"/>
            <a:ext cx="3948250" cy="301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42302" y="1821644"/>
            <a:ext cx="962732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对于波士顿房价数据集，假设属性和房价之间的关系可以被属性间的</a:t>
            </a:r>
            <a:r>
              <a:rPr lang="zh-CN" altLang="en-US" sz="2000" dirty="0" smtClean="0">
                <a:solidFill>
                  <a:srgbClr val="17B9FF"/>
                </a:solidFill>
                <a:latin typeface="微软雅黑" panose="020B0503020204020204" pitchFamily="34" charset="-122"/>
                <a:ea typeface="微软雅黑" panose="020B0503020204020204" pitchFamily="34" charset="-122"/>
              </a:rPr>
              <a:t>线性组合描述</a:t>
            </a:r>
            <a:endParaRPr lang="zh-CN" altLang="en-US" sz="2000" dirty="0">
              <a:solidFill>
                <a:srgbClr val="17B9FF"/>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942302" y="2857969"/>
            <a:ext cx="962732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线性回归的本质就是一个</a:t>
            </a:r>
            <a:r>
              <a:rPr lang="zh-CN" altLang="en-US" sz="2000" dirty="0" smtClean="0">
                <a:solidFill>
                  <a:srgbClr val="17B9FF"/>
                </a:solidFill>
                <a:latin typeface="微软雅黑" panose="020B0503020204020204" pitchFamily="34" charset="-122"/>
                <a:ea typeface="微软雅黑" panose="020B0503020204020204" pitchFamily="34" charset="-122"/>
              </a:rPr>
              <a:t>采用线性激活函数</a:t>
            </a:r>
            <a:r>
              <a:rPr lang="zh-CN" altLang="en-US" sz="2000" dirty="0" smtClean="0">
                <a:latin typeface="微软雅黑" panose="020B0503020204020204" pitchFamily="34" charset="-122"/>
                <a:ea typeface="微软雅黑" panose="020B0503020204020204" pitchFamily="34" charset="-122"/>
              </a:rPr>
              <a:t>的</a:t>
            </a:r>
            <a:r>
              <a:rPr lang="zh-CN" altLang="en-US" sz="2000" dirty="0" smtClean="0">
                <a:solidFill>
                  <a:srgbClr val="17B9FF"/>
                </a:solidFill>
                <a:latin typeface="微软雅黑" panose="020B0503020204020204" pitchFamily="34" charset="-122"/>
                <a:ea typeface="微软雅黑" panose="020B0503020204020204" pitchFamily="34" charset="-122"/>
              </a:rPr>
              <a:t>全连接层（</a:t>
            </a:r>
            <a:r>
              <a:rPr lang="en-US" altLang="zh-CN" sz="2000" dirty="0" smtClean="0">
                <a:solidFill>
                  <a:srgbClr val="17B9FF"/>
                </a:solidFill>
                <a:latin typeface="微软雅黑" panose="020B0503020204020204" pitchFamily="34" charset="-122"/>
                <a:ea typeface="微软雅黑" panose="020B0503020204020204" pitchFamily="34" charset="-122"/>
              </a:rPr>
              <a:t>fully-connected layer</a:t>
            </a:r>
            <a:r>
              <a:rPr lang="zh-CN" altLang="en-US" sz="2000" dirty="0" smtClean="0">
                <a:solidFill>
                  <a:srgbClr val="17B9FF"/>
                </a:solidFill>
                <a:latin typeface="微软雅黑" panose="020B0503020204020204" pitchFamily="34" charset="-122"/>
                <a:ea typeface="微软雅黑" panose="020B0503020204020204" pitchFamily="34" charset="-122"/>
              </a:rPr>
              <a:t>）</a:t>
            </a:r>
            <a:endParaRPr lang="zh-CN" altLang="en-US" sz="2000" dirty="0">
              <a:solidFill>
                <a:srgbClr val="17B9FF"/>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10536570" y="1244062"/>
            <a:ext cx="1219467" cy="436987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1092</Words>
  <Application>Microsoft Office PowerPoint</Application>
  <PresentationFormat>宽屏</PresentationFormat>
  <Paragraphs>141</Paragraphs>
  <Slides>22</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黑体</vt:lpstr>
      <vt:lpstr>黑体-简</vt:lpstr>
      <vt:lpstr>华文楷体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terms:created xsi:type="dcterms:W3CDTF">2018-11-24T09:23:00Z</dcterms:created>
  <dcterms:modified xsi:type="dcterms:W3CDTF">2019-07-14T11:03:58Z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