
<file path=[Content_Types].xml><?xml version="1.0" encoding="utf-8"?>
<Types xmlns="http://schemas.openxmlformats.org/package/2006/content-types">
  <Default Extension="jpeg" ContentType="image/jpe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43" r:id="rId4"/>
    <p:sldId id="344" r:id="rId6"/>
    <p:sldId id="365" r:id="rId7"/>
    <p:sldId id="366" r:id="rId8"/>
    <p:sldId id="453" r:id="rId9"/>
    <p:sldId id="445" r:id="rId10"/>
    <p:sldId id="446" r:id="rId11"/>
    <p:sldId id="447" r:id="rId12"/>
    <p:sldId id="448" r:id="rId13"/>
    <p:sldId id="449" r:id="rId14"/>
    <p:sldId id="450" r:id="rId15"/>
    <p:sldId id="452" r:id="rId16"/>
    <p:sldId id="26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B9FF"/>
    <a:srgbClr val="CC0099"/>
    <a:srgbClr val="F98234"/>
    <a:srgbClr val="FFF4D0"/>
    <a:srgbClr val="EAF4DF"/>
    <a:srgbClr val="0432FF"/>
    <a:srgbClr val="CFEBF1"/>
    <a:srgbClr val="F2FFE9"/>
    <a:srgbClr val="FFE9D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98" autoAdjust="0"/>
    <p:restoredTop sz="91808" autoAdjust="0"/>
  </p:normalViewPr>
  <p:slideViewPr>
    <p:cSldViewPr snapToGrid="0">
      <p:cViewPr varScale="1">
        <p:scale>
          <a:sx n="74" d="100"/>
          <a:sy n="74" d="100"/>
        </p:scale>
        <p:origin x="3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6C451-E700-5D48-8882-DCC6276494CF}"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05039-6962-D646-9A2B-17047581DB2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4773261" y="5877247"/>
            <a:ext cx="2768600" cy="292461"/>
          </a:xfrm>
          <a:prstGeom prst="rect">
            <a:avLst/>
          </a:prstGeom>
        </p:spPr>
      </p:pic>
      <p:cxnSp>
        <p:nvCxnSpPr>
          <p:cNvPr id="8" name="直线连接符 8"/>
          <p:cNvCxnSpPr/>
          <p:nvPr userDrawn="1"/>
        </p:nvCxnSpPr>
        <p:spPr>
          <a:xfrm>
            <a:off x="6157561" y="1318753"/>
            <a:ext cx="0" cy="990494"/>
          </a:xfrm>
          <a:prstGeom prst="line">
            <a:avLst/>
          </a:prstGeom>
          <a:ln>
            <a:solidFill>
              <a:srgbClr val="6082A9"/>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userDrawn="1"/>
        </p:nvSpPr>
        <p:spPr>
          <a:xfrm>
            <a:off x="4357692" y="4568847"/>
            <a:ext cx="3599738" cy="663073"/>
          </a:xfrm>
          <a:prstGeom prst="round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中国科学院大学</a:t>
            </a:r>
            <a:endParaRPr lang="en-US" altLang="zh-CN" sz="2000" dirty="0" smtClean="0">
              <a:solidFill>
                <a:schemeClr val="tx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84732" y="1267265"/>
            <a:ext cx="1157129" cy="1157129"/>
          </a:xfrm>
          <a:prstGeom prst="rect">
            <a:avLst/>
          </a:prstGeom>
        </p:spPr>
      </p:pic>
      <p:pic>
        <p:nvPicPr>
          <p:cNvPr id="15" name="图片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1151" y="1318753"/>
            <a:ext cx="2146410" cy="105415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579515" y="1102047"/>
            <a:ext cx="2768600" cy="292461"/>
          </a:xfrm>
          <a:prstGeom prst="rect">
            <a:avLst/>
          </a:prstGeom>
        </p:spPr>
      </p:pic>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8585200" y="6035636"/>
            <a:ext cx="2768600" cy="292461"/>
          </a:xfrm>
          <a:prstGeom prst="rect">
            <a:avLst/>
          </a:prstGeom>
        </p:spPr>
      </p:pic>
      <p:sp>
        <p:nvSpPr>
          <p:cNvPr id="11" name="矩形 10"/>
          <p:cNvSpPr/>
          <p:nvPr userDrawn="1"/>
        </p:nvSpPr>
        <p:spPr>
          <a:xfrm>
            <a:off x="755544" y="374787"/>
            <a:ext cx="436536" cy="436535"/>
          </a:xfrm>
          <a:prstGeom prst="rect">
            <a:avLst/>
          </a:prstGeom>
          <a:noFill/>
          <a:ln>
            <a:solidFill>
              <a:srgbClr val="608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946690" y="563348"/>
            <a:ext cx="436536" cy="436535"/>
          </a:xfrm>
          <a:prstGeom prst="rect">
            <a:avLst/>
          </a:prstGeom>
          <a:noFill/>
          <a:ln>
            <a:solidFill>
              <a:srgbClr val="608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a:off x="958962" y="561036"/>
            <a:ext cx="233118" cy="250285"/>
          </a:xfrm>
          <a:prstGeom prst="rect">
            <a:avLst/>
          </a:prstGeom>
          <a:solidFill>
            <a:srgbClr val="608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78C6FF"/>
                </a:solidFill>
              </a:ln>
            </a:endParaRPr>
          </a:p>
        </p:txBody>
      </p:sp>
      <p:pic>
        <p:nvPicPr>
          <p:cNvPr id="17" name="图片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69500" y="0"/>
            <a:ext cx="2146410" cy="105415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fld>
            <a:endParaRPr 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A7FAA2-0FD1-4CA9-9E3C-4FCDD1695EF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A7FAA2-0FD1-4CA9-9E3C-4FCDD1695EF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fld>
            <a:endParaRPr 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A7FAA2-0FD1-4CA9-9E3C-4FCDD1695EF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7FAA2-0FD1-4CA9-9E3C-4FCDD1695EF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17.emf"/><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image" Target="../media/image24.emf"/><Relationship Id="rId2" Type="http://schemas.openxmlformats.org/officeDocument/2006/relationships/image" Target="../media/image26.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27.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em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7.em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1.emf"/></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15.emf"/><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2852208"/>
            <a:ext cx="12192000" cy="830997"/>
          </a:xfrm>
          <a:prstGeom prst="rect">
            <a:avLst/>
          </a:prstGeom>
          <a:noFill/>
        </p:spPr>
        <p:txBody>
          <a:bodyPr wrap="square" rtlCol="0">
            <a:spAutoFit/>
          </a:bodyPr>
          <a:lstStyle/>
          <a:p>
            <a:pPr algn="ctr"/>
            <a:r>
              <a:rPr kumimoji="1" lang="zh-CN" altLang="en-US" sz="4800" b="1" dirty="0">
                <a:latin typeface="黑体" panose="02010609060101010101" pitchFamily="49" charset="-122"/>
                <a:ea typeface="黑体" panose="02010609060101010101" pitchFamily="49" charset="-122"/>
                <a:cs typeface="黑体-简" panose="02000000000000000000" charset="-122"/>
              </a:rPr>
              <a:t>鸢尾</a:t>
            </a:r>
            <a:r>
              <a:rPr kumimoji="1" lang="zh-CN" altLang="en-US" sz="4800" b="1" dirty="0" smtClean="0">
                <a:latin typeface="黑体" panose="02010609060101010101" pitchFamily="49" charset="-122"/>
                <a:ea typeface="黑体" panose="02010609060101010101" pitchFamily="49" charset="-122"/>
                <a:cs typeface="黑体-简" panose="02000000000000000000" charset="-122"/>
              </a:rPr>
              <a:t>花分类</a:t>
            </a:r>
            <a:endParaRPr kumimoji="1" lang="zh-CN" altLang="en-US" sz="4800" b="1" dirty="0">
              <a:latin typeface="黑体" panose="02010609060101010101" pitchFamily="49" charset="-122"/>
              <a:ea typeface="黑体" panose="02010609060101010101" pitchFamily="49" charset="-122"/>
              <a:cs typeface="黑体-简" panose="020000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训练模型</a:t>
            </a:r>
            <a:endParaRPr lang="zh-CN" altLang="en-US" sz="3600" b="1" dirty="0">
              <a:latin typeface="微软雅黑" panose="020B0503020204020204" pitchFamily="34" charset="-122"/>
              <a:ea typeface="微软雅黑" panose="020B0503020204020204" pitchFamily="34" charset="-122"/>
            </a:endParaRPr>
          </a:p>
        </p:txBody>
      </p:sp>
      <p:sp>
        <p:nvSpPr>
          <p:cNvPr id="49" name="TextBox 48"/>
          <p:cNvSpPr txBox="1"/>
          <p:nvPr/>
        </p:nvSpPr>
        <p:spPr>
          <a:xfrm>
            <a:off x="1054553" y="1954563"/>
            <a:ext cx="7351831" cy="460639"/>
          </a:xfrm>
          <a:prstGeom prst="rect">
            <a:avLst/>
          </a:prstGeom>
          <a:noFill/>
          <a:ln w="12700">
            <a:noFill/>
          </a:ln>
        </p:spPr>
        <p:txBody>
          <a:bodyPr wrap="square" rtlCol="0">
            <a:spAutoFit/>
          </a:bodyPr>
          <a:lstStyle/>
          <a:p>
            <a:pPr marL="0" lvl="1">
              <a:lnSpc>
                <a:spcPct val="150000"/>
              </a:lnSpc>
              <a:defRPr/>
            </a:pPr>
            <a:r>
              <a:rPr lang="en-US" altLang="zh-CN" sz="1600" dirty="0" smtClean="0">
                <a:solidFill>
                  <a:srgbClr val="FF0000"/>
                </a:solidFill>
                <a:latin typeface="华文楷体" panose="02010600040101010101" pitchFamily="2" charset="-122"/>
                <a:ea typeface="华文楷体" panose="02010600040101010101" pitchFamily="2" charset="-122"/>
                <a:sym typeface="Wingdings" panose="05000000000000000000"/>
              </a:rPr>
              <a:t> </a:t>
            </a:r>
            <a:r>
              <a:rPr lang="zh-CN" altLang="en-US" dirty="0" smtClean="0">
                <a:latin typeface="微软雅黑" panose="020B0503020204020204" pitchFamily="34" charset="-122"/>
                <a:ea typeface="微软雅黑" panose="020B0503020204020204" pitchFamily="34" charset="-122"/>
                <a:sym typeface="Wingdings" panose="05000000000000000000"/>
              </a:rPr>
              <a:t>调用</a:t>
            </a:r>
            <a:r>
              <a:rPr lang="en-US" altLang="zh-CN" dirty="0" err="1" smtClean="0">
                <a:latin typeface="微软雅黑" panose="020B0503020204020204" pitchFamily="34" charset="-122"/>
                <a:ea typeface="微软雅黑" panose="020B0503020204020204" pitchFamily="34" charset="-122"/>
                <a:sym typeface="Wingdings" panose="05000000000000000000"/>
              </a:rPr>
              <a:t>sklearn</a:t>
            </a:r>
            <a:r>
              <a:rPr lang="zh-CN" altLang="en-US" dirty="0" smtClean="0">
                <a:latin typeface="微软雅黑" panose="020B0503020204020204" pitchFamily="34" charset="-122"/>
                <a:ea typeface="微软雅黑" panose="020B0503020204020204" pitchFamily="34" charset="-122"/>
                <a:sym typeface="Wingdings" panose="05000000000000000000"/>
              </a:rPr>
              <a:t>的</a:t>
            </a:r>
            <a:r>
              <a:rPr lang="en-US" altLang="zh-CN" dirty="0" smtClean="0">
                <a:latin typeface="微软雅黑" panose="020B0503020204020204" pitchFamily="34" charset="-122"/>
                <a:ea typeface="微软雅黑" panose="020B0503020204020204" pitchFamily="34" charset="-122"/>
                <a:sym typeface="Wingdings" panose="05000000000000000000"/>
              </a:rPr>
              <a:t>fit()</a:t>
            </a:r>
            <a:r>
              <a:rPr lang="zh-CN" altLang="en-US" dirty="0" smtClean="0">
                <a:latin typeface="微软雅黑" panose="020B0503020204020204" pitchFamily="34" charset="-122"/>
                <a:ea typeface="微软雅黑" panose="020B0503020204020204" pitchFamily="34" charset="-122"/>
                <a:sym typeface="Wingdings" panose="05000000000000000000"/>
              </a:rPr>
              <a:t>函数拟合分类器模型</a:t>
            </a: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521266" y="1414377"/>
            <a:ext cx="7614616"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训练模型</a:t>
            </a:r>
            <a:endParaRPr lang="en-US" altLang="zh-CN" sz="2000" dirty="0">
              <a:solidFill>
                <a:srgbClr val="CC0099"/>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054553" y="2707514"/>
            <a:ext cx="8420106" cy="1733551"/>
            <a:chOff x="1266617" y="2749549"/>
            <a:chExt cx="7073900" cy="1456391"/>
          </a:xfrm>
        </p:grpSpPr>
        <p:pic>
          <p:nvPicPr>
            <p:cNvPr id="48" name="Picture 2" descr="D:\learning\ppt\pics20181124\0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6617" y="2749549"/>
              <a:ext cx="7073900" cy="1456391"/>
            </a:xfrm>
            <a:prstGeom prst="rect">
              <a:avLst/>
            </a:prstGeom>
            <a:noFill/>
            <a:extLst>
              <a:ext uri="{909E8E84-426E-40DD-AFC4-6F175D3DCCD1}">
                <a14:hiddenFill xmlns:a14="http://schemas.microsoft.com/office/drawing/2010/main">
                  <a:solidFill>
                    <a:srgbClr val="FFFFFF"/>
                  </a:solidFill>
                </a14:hiddenFill>
              </a:ext>
            </a:extLst>
          </p:spPr>
        </p:pic>
        <p:sp>
          <p:nvSpPr>
            <p:cNvPr id="51" name="矩形 50"/>
            <p:cNvSpPr/>
            <p:nvPr/>
          </p:nvSpPr>
          <p:spPr>
            <a:xfrm>
              <a:off x="1701800" y="3477744"/>
              <a:ext cx="838200" cy="281456"/>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2"/>
          <a:stretch>
            <a:fillRect/>
          </a:stretch>
        </p:blipFill>
        <p:spPr>
          <a:xfrm>
            <a:off x="10377399" y="1292806"/>
            <a:ext cx="1219467" cy="436987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模型评估</a:t>
            </a:r>
            <a:endParaRPr lang="zh-CN" altLang="en-US" sz="3600" b="1" dirty="0">
              <a:latin typeface="微软雅黑" panose="020B0503020204020204" pitchFamily="34" charset="-122"/>
              <a:ea typeface="微软雅黑" panose="020B0503020204020204" pitchFamily="34" charset="-122"/>
            </a:endParaRPr>
          </a:p>
        </p:txBody>
      </p:sp>
      <p:pic>
        <p:nvPicPr>
          <p:cNvPr id="23" name="Picture 2" descr="D:\learning\ppt\pics20181124\2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7248" y="1895474"/>
            <a:ext cx="6941224" cy="3095626"/>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1135062" y="2209800"/>
            <a:ext cx="9126537" cy="9535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35063" y="3481386"/>
            <a:ext cx="9126536" cy="787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7566025" y="2176502"/>
            <a:ext cx="2811374" cy="1015663"/>
          </a:xfrm>
          <a:prstGeom prst="rect">
            <a:avLst/>
          </a:prstGeom>
          <a:noFill/>
        </p:spPr>
        <p:txBody>
          <a:bodyPr wrap="square" rtlCol="0">
            <a:spAutoFit/>
          </a:bodyPr>
          <a:lstStyle/>
          <a:p>
            <a:pPr marL="0" lvl="1">
              <a:defRPr/>
            </a:pPr>
            <a:r>
              <a:rPr lang="en-US" altLang="zh-CN" sz="2000" dirty="0" smtClean="0">
                <a:latin typeface="华文楷体" panose="02010600040101010101" pitchFamily="2" charset="-122"/>
                <a:ea typeface="华文楷体" panose="02010600040101010101" pitchFamily="2" charset="-122"/>
              </a:rPr>
              <a:t>score(</a:t>
            </a:r>
            <a:r>
              <a:rPr lang="en-US" altLang="zh-CN" sz="2000" dirty="0" err="1" smtClean="0">
                <a:latin typeface="华文楷体" panose="02010600040101010101" pitchFamily="2" charset="-122"/>
                <a:ea typeface="华文楷体" panose="02010600040101010101" pitchFamily="2" charset="-122"/>
              </a:rPr>
              <a:t>x_train,y_train</a:t>
            </a:r>
            <a:r>
              <a:rPr lang="en-US" altLang="zh-CN"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marL="0" lvl="1">
              <a:defRPr/>
            </a:pPr>
            <a:r>
              <a:rPr lang="zh-CN" altLang="en-US" sz="2000" dirty="0" smtClean="0">
                <a:latin typeface="华文楷体" panose="02010600040101010101" pitchFamily="2" charset="-122"/>
                <a:ea typeface="华文楷体" panose="02010600040101010101" pitchFamily="2" charset="-122"/>
              </a:rPr>
              <a:t>表示</a:t>
            </a:r>
            <a:r>
              <a:rPr lang="zh-CN" altLang="en-US" sz="2000" dirty="0">
                <a:latin typeface="华文楷体" panose="02010600040101010101" pitchFamily="2" charset="-122"/>
                <a:ea typeface="华文楷体" panose="02010600040101010101" pitchFamily="2" charset="-122"/>
              </a:rPr>
              <a:t>输出</a:t>
            </a:r>
            <a:r>
              <a:rPr lang="en-US" altLang="zh-CN" sz="2000" dirty="0" err="1">
                <a:latin typeface="华文楷体" panose="02010600040101010101" pitchFamily="2" charset="-122"/>
                <a:ea typeface="华文楷体" panose="02010600040101010101" pitchFamily="2" charset="-122"/>
              </a:rPr>
              <a:t>x_train,y_train</a:t>
            </a:r>
            <a:r>
              <a:rPr lang="zh-CN" altLang="en-US" sz="2000" dirty="0">
                <a:latin typeface="华文楷体" panose="02010600040101010101" pitchFamily="2" charset="-122"/>
                <a:ea typeface="华文楷体" panose="02010600040101010101" pitchFamily="2" charset="-122"/>
              </a:rPr>
              <a:t>在模型上的准确率</a:t>
            </a:r>
            <a:endParaRPr lang="zh-CN" altLang="en-US" sz="2000" dirty="0">
              <a:latin typeface="华文楷体" panose="02010600040101010101" pitchFamily="2" charset="-122"/>
              <a:ea typeface="华文楷体" panose="02010600040101010101" pitchFamily="2" charset="-122"/>
            </a:endParaRPr>
          </a:p>
        </p:txBody>
      </p:sp>
      <p:sp>
        <p:nvSpPr>
          <p:cNvPr id="48" name="TextBox 47"/>
          <p:cNvSpPr txBox="1"/>
          <p:nvPr/>
        </p:nvSpPr>
        <p:spPr>
          <a:xfrm>
            <a:off x="7515224" y="3521143"/>
            <a:ext cx="2695575" cy="707886"/>
          </a:xfrm>
          <a:prstGeom prst="rect">
            <a:avLst/>
          </a:prstGeom>
          <a:noFill/>
        </p:spPr>
        <p:txBody>
          <a:bodyPr wrap="square" rtlCol="0">
            <a:spAutoFit/>
          </a:bodyPr>
          <a:lstStyle/>
          <a:p>
            <a:pPr marL="0" lvl="1">
              <a:defRPr/>
            </a:pPr>
            <a:r>
              <a:rPr lang="en-US" altLang="zh-CN" sz="2000" dirty="0">
                <a:latin typeface="华文楷体" panose="02010600040101010101" pitchFamily="2" charset="-122"/>
                <a:ea typeface="华文楷体" panose="02010600040101010101" pitchFamily="2" charset="-122"/>
              </a:rPr>
              <a:t>predict(</a:t>
            </a:r>
            <a:r>
              <a:rPr lang="en-US" altLang="zh-CN" sz="2000" dirty="0" err="1">
                <a:latin typeface="华文楷体" panose="02010600040101010101" pitchFamily="2" charset="-122"/>
                <a:ea typeface="华文楷体" panose="02010600040101010101" pitchFamily="2" charset="-122"/>
              </a:rPr>
              <a:t>x_train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对</a:t>
            </a:r>
            <a:r>
              <a:rPr lang="en-US" altLang="zh-CN" sz="2000" dirty="0" err="1" smtClean="0">
                <a:latin typeface="华文楷体" panose="02010600040101010101" pitchFamily="2" charset="-122"/>
                <a:ea typeface="华文楷体" panose="02010600040101010101" pitchFamily="2" charset="-122"/>
              </a:rPr>
              <a:t>x_train</a:t>
            </a:r>
            <a:r>
              <a:rPr lang="zh-CN" altLang="en-US" sz="2000" dirty="0" smtClean="0">
                <a:latin typeface="华文楷体" panose="02010600040101010101" pitchFamily="2" charset="-122"/>
                <a:ea typeface="华文楷体" panose="02010600040101010101" pitchFamily="2" charset="-122"/>
              </a:rPr>
              <a:t>进行</a:t>
            </a:r>
            <a:r>
              <a:rPr lang="zh-CN" altLang="en-US" sz="2000" dirty="0">
                <a:latin typeface="华文楷体" panose="02010600040101010101" pitchFamily="2" charset="-122"/>
                <a:ea typeface="华文楷体" panose="02010600040101010101" pitchFamily="2" charset="-122"/>
              </a:rPr>
              <a:t>预测，</a:t>
            </a:r>
            <a:r>
              <a:rPr lang="zh-CN" altLang="en-US" sz="2000" dirty="0" smtClean="0">
                <a:latin typeface="华文楷体" panose="02010600040101010101" pitchFamily="2" charset="-122"/>
                <a:ea typeface="华文楷体" panose="02010600040101010101" pitchFamily="2" charset="-122"/>
              </a:rPr>
              <a:t>返回类别</a:t>
            </a:r>
            <a:endParaRPr lang="en-US" altLang="zh-CN" sz="2000" dirty="0">
              <a:latin typeface="华文楷体" panose="02010600040101010101" pitchFamily="2" charset="-122"/>
              <a:ea typeface="华文楷体" panose="02010600040101010101" pitchFamily="2" charset="-122"/>
            </a:endParaRPr>
          </a:p>
        </p:txBody>
      </p:sp>
      <p:sp>
        <p:nvSpPr>
          <p:cNvPr id="51" name="矩形 50"/>
          <p:cNvSpPr/>
          <p:nvPr/>
        </p:nvSpPr>
        <p:spPr>
          <a:xfrm>
            <a:off x="816687" y="1271466"/>
            <a:ext cx="7614616"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计算模型准确率、精度、决策函数值</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0377399" y="1271466"/>
            <a:ext cx="1219467" cy="4369876"/>
          </a:xfrm>
          <a:prstGeom prst="rect">
            <a:avLst/>
          </a:prstGeom>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882" y="5228266"/>
            <a:ext cx="3265717" cy="142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本框 3"/>
          <p:cNvSpPr txBox="1"/>
          <p:nvPr/>
        </p:nvSpPr>
        <p:spPr>
          <a:xfrm>
            <a:off x="266376" y="5676411"/>
            <a:ext cx="1318943" cy="395605"/>
          </a:xfrm>
          <a:prstGeom prst="rect">
            <a:avLst/>
          </a:prstGeom>
          <a:solidFill>
            <a:srgbClr val="FFE9DA"/>
          </a:solidFill>
          <a:ln w="28575">
            <a:solidFill>
              <a:srgbClr val="17B9FF"/>
            </a:solidFill>
            <a:prstDash val="dash"/>
          </a:ln>
        </p:spPr>
        <p:txBody>
          <a:bodyPr wrap="square" rtlCol="0" anchor="t">
            <a:spAutoFit/>
          </a:bodyPr>
          <a:lstStyle/>
          <a:p>
            <a:pPr lvl="0" algn="l">
              <a:lnSpc>
                <a:spcPct val="90000"/>
              </a:lnSpc>
            </a:pPr>
            <a:r>
              <a:rPr lang="zh-CN" altLang="en-US" sz="2200" dirty="0" smtClean="0">
                <a:solidFill>
                  <a:srgbClr val="000000"/>
                </a:solidFill>
                <a:latin typeface="Times New Roman" panose="02020603050405020304" charset="0"/>
                <a:ea typeface="微软雅黑" panose="020B0503020204020204" pitchFamily="34" charset="-122"/>
                <a:sym typeface="+mn-ea"/>
              </a:rPr>
              <a:t>输出结果</a:t>
            </a:r>
            <a:endParaRPr lang="zh-CN" altLang="en-US" sz="2200" dirty="0">
              <a:solidFill>
                <a:srgbClr val="000000"/>
              </a:solidFill>
              <a:latin typeface="Times New Roman" panose="02020603050405020304" charset="0"/>
              <a:ea typeface="微软雅黑" panose="020B0503020204020204" pitchFamily="34" charset="-122"/>
              <a:sym typeface="+mn-ea"/>
            </a:endParaRPr>
          </a:p>
        </p:txBody>
      </p:sp>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9536" y="5145484"/>
            <a:ext cx="2951163" cy="150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1135061" y="4381499"/>
            <a:ext cx="9126537" cy="787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7539038" y="4413933"/>
            <a:ext cx="2636835" cy="707886"/>
          </a:xfrm>
          <a:prstGeom prst="rect">
            <a:avLst/>
          </a:prstGeom>
          <a:noFill/>
        </p:spPr>
        <p:txBody>
          <a:bodyPr wrap="square" rtlCol="0">
            <a:spAutoFit/>
          </a:bodyPr>
          <a:lstStyle/>
          <a:p>
            <a:pPr marL="0" lvl="1">
              <a:defRPr/>
            </a:pPr>
            <a:r>
              <a:rPr lang="zh-CN" altLang="en-US" sz="2000" dirty="0">
                <a:latin typeface="华文楷体" panose="02010600040101010101" pitchFamily="2" charset="-122"/>
                <a:ea typeface="华文楷体" panose="02010600040101010101" pitchFamily="2" charset="-122"/>
              </a:rPr>
              <a:t>计算决策函数的值</a:t>
            </a: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x</a:t>
            </a:r>
            <a:r>
              <a:rPr lang="zh-CN" altLang="en-US" sz="2000" dirty="0">
                <a:latin typeface="华文楷体" panose="02010600040101010101" pitchFamily="2" charset="-122"/>
                <a:ea typeface="华文楷体" panose="02010600040101010101" pitchFamily="2" charset="-122"/>
              </a:rPr>
              <a:t>到各分割平面的距离</a:t>
            </a:r>
            <a:endParaRPr lang="en-US" altLang="zh-CN" sz="2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模型预测</a:t>
            </a:r>
            <a:endParaRPr lang="zh-CN" altLang="en-US" sz="3600" b="1" dirty="0">
              <a:latin typeface="微软雅黑" panose="020B0503020204020204" pitchFamily="34" charset="-122"/>
              <a:ea typeface="微软雅黑" panose="020B0503020204020204" pitchFamily="34" charset="-122"/>
            </a:endParaRPr>
          </a:p>
        </p:txBody>
      </p:sp>
      <p:pic>
        <p:nvPicPr>
          <p:cNvPr id="65" name="Picture 2" descr="D:\learning\ppt\pics20181124\2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2756" y="1949086"/>
            <a:ext cx="8559344" cy="2054922"/>
          </a:xfrm>
          <a:prstGeom prst="rect">
            <a:avLst/>
          </a:prstGeom>
          <a:noFill/>
          <a:extLst>
            <a:ext uri="{909E8E84-426E-40DD-AFC4-6F175D3DCCD1}">
              <a14:hiddenFill xmlns:a14="http://schemas.microsoft.com/office/drawing/2010/main">
                <a:solidFill>
                  <a:srgbClr val="FFFFFF"/>
                </a:solidFill>
              </a14:hiddenFill>
            </a:ext>
          </a:extLst>
        </p:spPr>
      </p:pic>
      <p:sp>
        <p:nvSpPr>
          <p:cNvPr id="67" name="矩形 66"/>
          <p:cNvSpPr/>
          <p:nvPr/>
        </p:nvSpPr>
        <p:spPr>
          <a:xfrm>
            <a:off x="373651" y="1315552"/>
            <a:ext cx="7614616"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绘制图形，观察分类效果</a:t>
            </a:r>
            <a:endParaRPr lang="en-US" altLang="zh-CN" sz="2000" dirty="0">
              <a:solidFill>
                <a:srgbClr val="CC009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2743" y="4374126"/>
            <a:ext cx="9643182" cy="1544074"/>
            <a:chOff x="542472" y="3467100"/>
            <a:chExt cx="7376303" cy="118110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72" y="3467100"/>
              <a:ext cx="7376303"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矩形 67"/>
            <p:cNvSpPr/>
            <p:nvPr/>
          </p:nvSpPr>
          <p:spPr>
            <a:xfrm>
              <a:off x="1397000" y="3528544"/>
              <a:ext cx="825500" cy="281456"/>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3"/>
          <a:stretch>
            <a:fillRect/>
          </a:stretch>
        </p:blipFill>
        <p:spPr>
          <a:xfrm>
            <a:off x="10377399" y="1193262"/>
            <a:ext cx="1219467" cy="436987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模型预测</a:t>
            </a:r>
            <a:endParaRPr lang="zh-CN" altLang="en-US" sz="3600" b="1" dirty="0">
              <a:latin typeface="微软雅黑" panose="020B0503020204020204" pitchFamily="34" charset="-122"/>
              <a:ea typeface="微软雅黑" panose="020B0503020204020204" pitchFamily="34" charset="-122"/>
            </a:endParaRPr>
          </a:p>
        </p:txBody>
      </p:sp>
      <p:pic>
        <p:nvPicPr>
          <p:cNvPr id="66" name="Picture 3" descr="D:\learning\ppt\pics20181124\27.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879" y="1960319"/>
            <a:ext cx="9883519" cy="1324069"/>
          </a:xfrm>
          <a:prstGeom prst="rect">
            <a:avLst/>
          </a:prstGeom>
          <a:noFill/>
          <a:extLst>
            <a:ext uri="{909E8E84-426E-40DD-AFC4-6F175D3DCCD1}">
              <a14:hiddenFill xmlns:a14="http://schemas.microsoft.com/office/drawing/2010/main">
                <a:solidFill>
                  <a:srgbClr val="FFFFFF"/>
                </a:solidFill>
              </a14:hiddenFill>
            </a:ext>
          </a:extLst>
        </p:spPr>
      </p:pic>
      <p:sp>
        <p:nvSpPr>
          <p:cNvPr id="67" name="矩形 66"/>
          <p:cNvSpPr/>
          <p:nvPr/>
        </p:nvSpPr>
        <p:spPr>
          <a:xfrm>
            <a:off x="373651" y="1315552"/>
            <a:ext cx="7614616"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绘制图形，观察分类效果</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64" name="Picture 4" descr="D:\learning\ppt\pics\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225" y="3711817"/>
            <a:ext cx="4143375" cy="2762250"/>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3"/>
          <a:stretch>
            <a:fillRect/>
          </a:stretch>
        </p:blipFill>
        <p:spPr>
          <a:xfrm>
            <a:off x="10377399" y="1193262"/>
            <a:ext cx="1219467" cy="436987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87223" y="400051"/>
            <a:ext cx="6570712"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感谢聆听</a:t>
            </a:r>
            <a:endParaRPr lang="zh-CN" altLang="en-US" sz="3600" b="1" dirty="0">
              <a:latin typeface="微软雅黑" panose="020B0503020204020204" pitchFamily="34" charset="-122"/>
              <a:ea typeface="微软雅黑" panose="020B0503020204020204" pitchFamily="34" charset="-122"/>
            </a:endParaRPr>
          </a:p>
        </p:txBody>
      </p:sp>
      <p:pic>
        <p:nvPicPr>
          <p:cNvPr id="8" name="Picture 3" descr="C:\Users\Fire\AppData\Local\Microsoft\Windows\Temporary Internet Files\Content.IE5\GNBL4RG2\MC900356213[1].wmf"/>
          <p:cNvPicPr>
            <a:picLocks noChangeAspect="1" noChangeArrowheads="1"/>
          </p:cNvPicPr>
          <p:nvPr/>
        </p:nvPicPr>
        <p:blipFill>
          <a:blip r:embed="rId1"/>
          <a:srcRect/>
          <a:stretch>
            <a:fillRect/>
          </a:stretch>
        </p:blipFill>
        <p:spPr bwMode="auto">
          <a:xfrm>
            <a:off x="2442342" y="2217375"/>
            <a:ext cx="2000264" cy="2517030"/>
          </a:xfrm>
          <a:prstGeom prst="rect">
            <a:avLst/>
          </a:prstGeom>
          <a:noFill/>
        </p:spPr>
      </p:pic>
      <p:sp>
        <p:nvSpPr>
          <p:cNvPr id="5" name="圆角矩形 4"/>
          <p:cNvSpPr/>
          <p:nvPr/>
        </p:nvSpPr>
        <p:spPr>
          <a:xfrm>
            <a:off x="5720373" y="2788185"/>
            <a:ext cx="4439920" cy="1375410"/>
          </a:xfrm>
          <a:prstGeom prst="roundRect">
            <a:avLst/>
          </a:prstGeom>
          <a:solidFill>
            <a:srgbClr val="F2FFFB"/>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z="2400" dirty="0" smtClean="0">
                <a:solidFill>
                  <a:schemeClr val="tx1"/>
                </a:solidFill>
                <a:latin typeface="微软雅黑" panose="020B0503020204020204" pitchFamily="34" charset="-122"/>
                <a:ea typeface="微软雅黑" panose="020B0503020204020204" pitchFamily="34" charset="-122"/>
              </a:rPr>
              <a:t>有什么问题吗？</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Clr clrSpc="rgb" dir="cw">
                                      <p:cBhvr override="childStyle">
                                        <p:cTn id="6" dur="200" fill="hold"/>
                                        <p:tgtEl>
                                          <p:spTgt spid="8"/>
                                        </p:tgtEl>
                                        <p:attrNameLst>
                                          <p:attrName>style.color</p:attrName>
                                        </p:attrNameLst>
                                      </p:cBhvr>
                                      <p:to>
                                        <a:schemeClr val="bg1"/>
                                      </p:to>
                                    </p:animClr>
                                    <p:animClr clrSpc="rgb" dir="cw">
                                      <p:cBhvr>
                                        <p:cTn id="7" dur="200" fill="hold"/>
                                        <p:tgtEl>
                                          <p:spTgt spid="8"/>
                                        </p:tgtEl>
                                        <p:attrNameLst>
                                          <p:attrName>fillcolor</p:attrName>
                                        </p:attrNameLst>
                                      </p:cBhvr>
                                      <p:to>
                                        <a:schemeClr val="bg1"/>
                                      </p:to>
                                    </p:animClr>
                                    <p:set>
                                      <p:cBhvr>
                                        <p:cTn id="8" dur="200" fill="hold"/>
                                        <p:tgtEl>
                                          <p:spTgt spid="8"/>
                                        </p:tgtEl>
                                        <p:attrNameLst>
                                          <p:attrName>fill.type</p:attrName>
                                        </p:attrNameLst>
                                      </p:cBhvr>
                                      <p:to>
                                        <p:strVal val="solid"/>
                                      </p:to>
                                    </p:set>
                                    <p:set>
                                      <p:cBhvr>
                                        <p:cTn id="9" dur="200" fill="hold"/>
                                        <p:tgtEl>
                                          <p:spTgt spid="8"/>
                                        </p:tgtEl>
                                        <p:attrNameLst>
                                          <p:attrName>fill.on</p:attrName>
                                        </p:attrNameLst>
                                      </p:cBhvr>
                                      <p:to>
                                        <p:strVal val="true"/>
                                      </p:to>
                                    </p:set>
                                    <p:animRot by="120000">
                                      <p:cBhvr>
                                        <p:cTn id="10" dur="200" fill="hold">
                                          <p:stCondLst>
                                            <p:cond delay="0"/>
                                          </p:stCondLst>
                                        </p:cTn>
                                        <p:tgtEl>
                                          <p:spTgt spid="8"/>
                                        </p:tgtEl>
                                        <p:attrNameLst>
                                          <p:attrName>r</p:attrName>
                                        </p:attrNameLst>
                                      </p:cBhvr>
                                    </p:animRot>
                                    <p:animRot by="-240000">
                                      <p:cBhvr>
                                        <p:cTn id="11" dur="400" fill="hold">
                                          <p:stCondLst>
                                            <p:cond delay="400"/>
                                          </p:stCondLst>
                                        </p:cTn>
                                        <p:tgtEl>
                                          <p:spTgt spid="8"/>
                                        </p:tgtEl>
                                        <p:attrNameLst>
                                          <p:attrName>r</p:attrName>
                                        </p:attrNameLst>
                                      </p:cBhvr>
                                    </p:animRot>
                                    <p:animRot by="240000">
                                      <p:cBhvr>
                                        <p:cTn id="12" dur="400" fill="hold">
                                          <p:stCondLst>
                                            <p:cond delay="800"/>
                                          </p:stCondLst>
                                        </p:cTn>
                                        <p:tgtEl>
                                          <p:spTgt spid="8"/>
                                        </p:tgtEl>
                                        <p:attrNameLst>
                                          <p:attrName>r</p:attrName>
                                        </p:attrNameLst>
                                      </p:cBhvr>
                                    </p:animRot>
                                    <p:animRot by="-240000">
                                      <p:cBhvr>
                                        <p:cTn id="13" dur="400" fill="hold">
                                          <p:stCondLst>
                                            <p:cond delay="1200"/>
                                          </p:stCondLst>
                                        </p:cTn>
                                        <p:tgtEl>
                                          <p:spTgt spid="8"/>
                                        </p:tgtEl>
                                        <p:attrNameLst>
                                          <p:attrName>r</p:attrName>
                                        </p:attrNameLst>
                                      </p:cBhvr>
                                    </p:animRot>
                                    <p:animRot by="120000">
                                      <p:cBhvr>
                                        <p:cTn id="14" dur="400" fill="hold">
                                          <p:stCondLst>
                                            <p:cond delay="16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2922" y="369078"/>
            <a:ext cx="5385666"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任务介绍</a:t>
            </a:r>
            <a:endParaRPr lang="zh-CN" altLang="en-US" sz="3600" b="1" dirty="0">
              <a:latin typeface="微软雅黑" panose="020B0503020204020204" pitchFamily="34" charset="-122"/>
              <a:ea typeface="微软雅黑" panose="020B0503020204020204" pitchFamily="34" charset="-122"/>
            </a:endParaRPr>
          </a:p>
        </p:txBody>
      </p:sp>
      <p:sp>
        <p:nvSpPr>
          <p:cNvPr id="12" name="矩形 11"/>
          <p:cNvSpPr/>
          <p:nvPr/>
        </p:nvSpPr>
        <p:spPr>
          <a:xfrm>
            <a:off x="627222" y="1301849"/>
            <a:ext cx="10668021" cy="1689052"/>
          </a:xfrm>
          <a:prstGeom prst="rect">
            <a:avLst/>
          </a:prstGeom>
        </p:spPr>
        <p:txBody>
          <a:bodyPr wrap="square">
            <a:spAutoFit/>
          </a:bodyPr>
          <a:lstStyle/>
          <a:p>
            <a:pPr marL="457200" indent="-457200">
              <a:lnSpc>
                <a:spcPct val="150000"/>
              </a:lnSpc>
              <a:buClr>
                <a:srgbClr val="CC0099"/>
              </a:buClr>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鸢尾花分类是机器学习中比较经典的</a:t>
            </a:r>
            <a:r>
              <a:rPr lang="zh-CN" altLang="en-US" sz="2400" b="1" dirty="0">
                <a:solidFill>
                  <a:srgbClr val="FF0000"/>
                </a:solidFill>
                <a:latin typeface="微软雅黑" panose="020B0503020204020204" pitchFamily="34" charset="-122"/>
                <a:ea typeface="微软雅黑" panose="020B0503020204020204" pitchFamily="34" charset="-122"/>
              </a:rPr>
              <a:t>入门式</a:t>
            </a:r>
            <a:r>
              <a:rPr lang="zh-CN" altLang="en-US" sz="2400" dirty="0">
                <a:latin typeface="微软雅黑" panose="020B0503020204020204" pitchFamily="34" charset="-122"/>
                <a:ea typeface="微软雅黑" panose="020B0503020204020204" pitchFamily="34" charset="-122"/>
              </a:rPr>
              <a:t>教学课程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Clr>
                <a:srgbClr val="CC0099"/>
              </a:buClr>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构建一</a:t>
            </a:r>
            <a:r>
              <a:rPr lang="zh-CN" altLang="en-US" sz="2400" dirty="0">
                <a:latin typeface="微软雅黑" panose="020B0503020204020204" pitchFamily="34" charset="-122"/>
                <a:ea typeface="微软雅黑" panose="020B0503020204020204" pitchFamily="34" charset="-122"/>
              </a:rPr>
              <a:t>个模型</a:t>
            </a:r>
            <a:r>
              <a:rPr lang="zh-CN" altLang="en-US" sz="2400" dirty="0" smtClean="0">
                <a:latin typeface="微软雅黑" panose="020B0503020204020204" pitchFamily="34" charset="-122"/>
                <a:ea typeface="微软雅黑" panose="020B0503020204020204" pitchFamily="34" charset="-122"/>
              </a:rPr>
              <a:t>，根据</a:t>
            </a:r>
            <a:r>
              <a:rPr lang="zh-CN" altLang="en-US" sz="2400" dirty="0">
                <a:latin typeface="微软雅黑" panose="020B0503020204020204" pitchFamily="34" charset="-122"/>
                <a:ea typeface="微软雅黑" panose="020B0503020204020204" pitchFamily="34" charset="-122"/>
              </a:rPr>
              <a:t>鸢尾花</a:t>
            </a:r>
            <a:r>
              <a:rPr lang="zh-CN" altLang="en-US" sz="2400" dirty="0" smtClean="0">
                <a:latin typeface="微软雅黑" panose="020B0503020204020204" pitchFamily="34" charset="-122"/>
                <a:ea typeface="微软雅黑" panose="020B0503020204020204" pitchFamily="34" charset="-122"/>
              </a:rPr>
              <a:t>的花萼和花瓣大</a:t>
            </a:r>
            <a:r>
              <a:rPr lang="zh-CN" altLang="en-US" sz="2400" dirty="0">
                <a:latin typeface="微软雅黑" panose="020B0503020204020204" pitchFamily="34" charset="-122"/>
                <a:ea typeface="微软雅黑" panose="020B0503020204020204" pitchFamily="34" charset="-122"/>
              </a:rPr>
              <a:t>小将其分为三种不同的品种</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Clr>
                <a:srgbClr val="CC0099"/>
              </a:buClr>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实践平台：百度</a:t>
            </a:r>
            <a:r>
              <a:rPr lang="en-US" altLang="zh-CN" sz="2400" dirty="0">
                <a:latin typeface="微软雅黑" panose="020B0503020204020204" pitchFamily="34" charset="-122"/>
                <a:ea typeface="微软雅黑" panose="020B0503020204020204" pitchFamily="34" charset="-122"/>
              </a:rPr>
              <a:t>AI</a:t>
            </a:r>
            <a:r>
              <a:rPr lang="zh-CN" altLang="en-US" sz="2400" dirty="0">
                <a:latin typeface="微软雅黑" panose="020B0503020204020204" pitchFamily="34" charset="-122"/>
                <a:ea typeface="微软雅黑" panose="020B0503020204020204" pitchFamily="34" charset="-122"/>
              </a:rPr>
              <a:t>实训</a:t>
            </a:r>
            <a:r>
              <a:rPr lang="zh-CN" altLang="en-US" sz="2400" dirty="0" smtClean="0">
                <a:latin typeface="微软雅黑" panose="020B0503020204020204" pitchFamily="34" charset="-122"/>
                <a:ea typeface="微软雅黑" panose="020B0503020204020204" pitchFamily="34" charset="-122"/>
              </a:rPr>
              <a:t>平台</a:t>
            </a:r>
            <a:r>
              <a:rPr lang="en-US" altLang="zh-CN" sz="2400" dirty="0" smtClean="0">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AI Studio</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14" name="Picture 2" descr="D:\learning\ppt\0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5575" y="2990901"/>
            <a:ext cx="9152166" cy="2792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39479" y="400051"/>
            <a:ext cx="2919979" cy="645160"/>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模型选择</a:t>
            </a:r>
            <a:endParaRPr lang="zh-CN" altLang="en-US" sz="3600" b="1" dirty="0">
              <a:latin typeface="微软雅黑" panose="020B0503020204020204" pitchFamily="34" charset="-122"/>
              <a:ea typeface="微软雅黑" panose="020B0503020204020204" pitchFamily="34" charset="-122"/>
            </a:endParaRPr>
          </a:p>
        </p:txBody>
      </p:sp>
      <p:pic>
        <p:nvPicPr>
          <p:cNvPr id="8" name="Picture 2" descr="D:\learning\ppt\pics\3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94430" y="1782839"/>
            <a:ext cx="4716026" cy="346856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553718" y="1465748"/>
            <a:ext cx="6640712" cy="3693319"/>
          </a:xfrm>
          <a:prstGeom prst="rect">
            <a:avLst/>
          </a:prstGeom>
        </p:spPr>
        <p:txBody>
          <a:bodyPr wrap="square" rtlCol="0" anchor="t">
            <a:spAutoFit/>
          </a:bodyPr>
          <a:lstStyle/>
          <a:p>
            <a:pPr marL="342900" lvl="0" indent="-342900" algn="l" fontAlgn="auto">
              <a:buFont typeface="Wingdings" panose="05000000000000000000" pitchFamily="2" charset="2"/>
              <a:buChar char="u"/>
            </a:pPr>
            <a:r>
              <a:rPr lang="zh-CN" altLang="en-US" sz="2400" b="1" dirty="0">
                <a:solidFill>
                  <a:srgbClr val="CC0099"/>
                </a:solidFill>
                <a:latin typeface="微软雅黑" panose="020B0503020204020204" pitchFamily="34" charset="-122"/>
                <a:ea typeface="微软雅黑" panose="020B0503020204020204" pitchFamily="34" charset="-122"/>
                <a:sym typeface="+mn-ea"/>
              </a:rPr>
              <a:t>SVM的优点：</a:t>
            </a:r>
            <a:endParaRPr lang="zh-CN" altLang="en-US" sz="2400" dirty="0">
              <a:solidFill>
                <a:srgbClr val="CC0099"/>
              </a:solidFill>
              <a:latin typeface="微软雅黑" panose="020B0503020204020204" pitchFamily="34" charset="-122"/>
              <a:ea typeface="微软雅黑" panose="020B0503020204020204" pitchFamily="34" charset="-122"/>
              <a:sym typeface="+mn-ea"/>
            </a:endParaRPr>
          </a:p>
          <a:p>
            <a:pPr marL="342900" lvl="0" indent="-342900" algn="l" fontAlgn="auto">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sym typeface="+mn-ea"/>
              </a:rPr>
              <a:t>相对于其他训练分类算法</a:t>
            </a:r>
            <a:r>
              <a:rPr lang="zh-CN" altLang="en-US" sz="2000" b="1" dirty="0">
                <a:latin typeface="微软雅黑" panose="020B0503020204020204" pitchFamily="34" charset="-122"/>
                <a:ea typeface="微软雅黑" panose="020B0503020204020204" pitchFamily="34" charset="-122"/>
                <a:sym typeface="+mn-ea"/>
              </a:rPr>
              <a:t>不需要过多样本</a:t>
            </a:r>
            <a:r>
              <a:rPr lang="zh-CN" altLang="en-US" sz="2000" dirty="0">
                <a:latin typeface="微软雅黑" panose="020B0503020204020204" pitchFamily="34" charset="-122"/>
                <a:ea typeface="微软雅黑" panose="020B0503020204020204" pitchFamily="34" charset="-122"/>
                <a:sym typeface="+mn-ea"/>
              </a:rPr>
              <a:t>，并且由于SVM引入了核函数，所以SVM可以处理高维样本</a:t>
            </a:r>
            <a:endParaRPr lang="zh-CN" altLang="en-US" sz="2000" dirty="0">
              <a:latin typeface="微软雅黑" panose="020B0503020204020204" pitchFamily="34" charset="-122"/>
              <a:ea typeface="微软雅黑" panose="020B0503020204020204" pitchFamily="34" charset="-122"/>
              <a:sym typeface="+mn-ea"/>
            </a:endParaRPr>
          </a:p>
          <a:p>
            <a:pPr marL="342900" lvl="0" indent="-342900" algn="l" fontAlgn="auto">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mn-ea"/>
              </a:rPr>
              <a:t>结构风险最小</a:t>
            </a:r>
            <a:r>
              <a:rPr lang="zh-CN" altLang="en-US" sz="2000" dirty="0">
                <a:latin typeface="微软雅黑" panose="020B0503020204020204" pitchFamily="34" charset="-122"/>
                <a:ea typeface="微软雅黑" panose="020B0503020204020204" pitchFamily="34" charset="-122"/>
                <a:sym typeface="+mn-ea"/>
              </a:rPr>
              <a:t>。这种风险是指分类器对问题真实模型的逼近与问题真实解之间的累积误差</a:t>
            </a:r>
            <a:endParaRPr lang="zh-CN" altLang="en-US" sz="2000" dirty="0">
              <a:latin typeface="微软雅黑" panose="020B0503020204020204" pitchFamily="34" charset="-122"/>
              <a:ea typeface="微软雅黑" panose="020B0503020204020204" pitchFamily="34" charset="-122"/>
              <a:sym typeface="+mn-ea"/>
            </a:endParaRPr>
          </a:p>
          <a:p>
            <a:pPr marL="342900" lvl="0" indent="-342900" algn="l" fontAlgn="auto">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mn-ea"/>
              </a:rPr>
              <a:t>非线性</a:t>
            </a:r>
            <a:r>
              <a:rPr lang="zh-CN" altLang="en-US" sz="2000" dirty="0">
                <a:latin typeface="微软雅黑" panose="020B0503020204020204" pitchFamily="34" charset="-122"/>
                <a:ea typeface="微软雅黑" panose="020B0503020204020204" pitchFamily="34" charset="-122"/>
                <a:sym typeface="+mn-ea"/>
              </a:rPr>
              <a:t>，是指SVM擅长应付样本数据线性不可分的情况，主要通过松弛变量（也叫惩罚变量）和核函数技术来实现，这一部分也正是SVM的精髓所在</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1117221" y="5264962"/>
            <a:ext cx="5513705" cy="1198880"/>
          </a:xfrm>
          <a:prstGeom prst="rect">
            <a:avLst/>
          </a:prstGeom>
          <a:solidFill>
            <a:srgbClr val="E1EFFF"/>
          </a:solid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r>
              <a:rPr kumimoji="1" lang="zh-CN" altLang="en-US" b="1" dirty="0">
                <a:solidFill>
                  <a:srgbClr val="009900"/>
                </a:solidFill>
                <a:sym typeface="+mn-ea"/>
              </a:rPr>
              <a:t>常用软件工具包：</a:t>
            </a:r>
            <a:endParaRPr kumimoji="1" lang="zh-CN" altLang="en-US" dirty="0">
              <a:solidFill>
                <a:schemeClr val="tx1"/>
              </a:solidFill>
              <a:sym typeface="+mn-ea"/>
            </a:endParaRPr>
          </a:p>
          <a:p>
            <a:pPr lvl="0" algn="l"/>
            <a:r>
              <a:rPr kumimoji="1" lang="zh-CN" altLang="en-US" dirty="0">
                <a:solidFill>
                  <a:srgbClr val="CC0099"/>
                </a:solidFill>
                <a:sym typeface="+mn-ea"/>
              </a:rPr>
              <a:t>LibSVM</a:t>
            </a:r>
            <a:r>
              <a:rPr kumimoji="1" lang="zh-CN" altLang="en-US" dirty="0">
                <a:solidFill>
                  <a:schemeClr val="tx1"/>
                </a:solidFill>
                <a:sym typeface="+mn-ea"/>
              </a:rPr>
              <a:t>: http://www.csie.ntu.edu.tw/~cjlin/libsvm/</a:t>
            </a:r>
            <a:endParaRPr kumimoji="1" lang="zh-CN" altLang="en-US" dirty="0">
              <a:solidFill>
                <a:schemeClr val="tx1"/>
              </a:solidFill>
              <a:sym typeface="+mn-ea"/>
            </a:endParaRPr>
          </a:p>
          <a:p>
            <a:pPr lvl="0" algn="l"/>
            <a:r>
              <a:rPr kumimoji="1" lang="zh-CN" altLang="en-US" dirty="0">
                <a:solidFill>
                  <a:srgbClr val="CC0099"/>
                </a:solidFill>
                <a:sym typeface="+mn-ea"/>
              </a:rPr>
              <a:t>SVM-Light</a:t>
            </a:r>
            <a:r>
              <a:rPr kumimoji="1" lang="zh-CN" altLang="en-US" dirty="0">
                <a:solidFill>
                  <a:schemeClr val="tx1"/>
                </a:solidFill>
                <a:sym typeface="+mn-ea"/>
              </a:rPr>
              <a:t>：http://svmlight.joachims.org/</a:t>
            </a:r>
            <a:endParaRPr kumimoji="1" lang="zh-CN" altLang="en-US" dirty="0">
              <a:solidFill>
                <a:schemeClr val="tx1"/>
              </a:solidFill>
              <a:sym typeface="+mn-ea"/>
            </a:endParaRPr>
          </a:p>
          <a:p>
            <a:pPr lvl="0" algn="l"/>
            <a:r>
              <a:rPr kumimoji="1" lang="zh-CN" altLang="en-US" dirty="0">
                <a:solidFill>
                  <a:srgbClr val="CC0099"/>
                </a:solidFill>
                <a:sym typeface="+mn-ea"/>
              </a:rPr>
              <a:t>Liblinear:http</a:t>
            </a:r>
            <a:r>
              <a:rPr kumimoji="1" lang="zh-CN" altLang="en-US" dirty="0">
                <a:solidFill>
                  <a:schemeClr val="tx1"/>
                </a:solidFill>
                <a:sym typeface="+mn-ea"/>
              </a:rPr>
              <a:t>://www.csie.ntu.edu.tw/~cjlin/liblinear/</a:t>
            </a:r>
            <a:endParaRPr kumimoji="1" lang="zh-CN" altLang="en-US" dirty="0">
              <a:solidFill>
                <a:schemeClr val="tx1"/>
              </a:solidFill>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数据集</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609969" y="1403210"/>
            <a:ext cx="6548477" cy="4985980"/>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400" b="1" dirty="0">
                <a:solidFill>
                  <a:srgbClr val="CC0099"/>
                </a:solidFill>
                <a:latin typeface="微软雅黑" panose="020B0503020204020204" pitchFamily="34" charset="-122"/>
                <a:ea typeface="微软雅黑" panose="020B0503020204020204" pitchFamily="34" charset="-122"/>
              </a:rPr>
              <a:t>数据集</a:t>
            </a:r>
            <a:endParaRPr lang="en-US" altLang="zh-CN" sz="2400" b="1" dirty="0">
              <a:solidFill>
                <a:srgbClr val="CC009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sym typeface="Wingdings" panose="05000000000000000000"/>
              </a:rPr>
              <a:t>总共包含</a:t>
            </a:r>
            <a:r>
              <a:rPr lang="en-US" altLang="zh-CN" sz="2400" dirty="0" smtClean="0">
                <a:latin typeface="微软雅黑" panose="020B0503020204020204" pitchFamily="34" charset="-122"/>
                <a:ea typeface="微软雅黑" panose="020B0503020204020204" pitchFamily="34" charset="-122"/>
                <a:sym typeface="Wingdings" panose="05000000000000000000"/>
              </a:rPr>
              <a:t>150</a:t>
            </a:r>
            <a:r>
              <a:rPr lang="zh-CN" altLang="en-US" sz="2400" dirty="0" smtClean="0">
                <a:latin typeface="微软雅黑" panose="020B0503020204020204" pitchFamily="34" charset="-122"/>
                <a:ea typeface="微软雅黑" panose="020B0503020204020204" pitchFamily="34" charset="-122"/>
                <a:sym typeface="Wingdings" panose="05000000000000000000"/>
              </a:rPr>
              <a:t>行数据</a:t>
            </a:r>
            <a:endParaRPr lang="en-US" altLang="zh-CN" sz="2400" dirty="0" smtClean="0">
              <a:latin typeface="微软雅黑" panose="020B0503020204020204" pitchFamily="34" charset="-122"/>
              <a:ea typeface="微软雅黑" panose="020B0503020204020204" pitchFamily="34" charset="-122"/>
              <a:sym typeface="Wingdings" panose="05000000000000000000"/>
            </a:endParaRPr>
          </a:p>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每一行数据由 </a:t>
            </a: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个特征值及一个目标值组成</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400" dirty="0" smtClean="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个特征值分别为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000" dirty="0" smtClean="0">
                <a:solidFill>
                  <a:srgbClr val="009900"/>
                </a:solidFill>
                <a:latin typeface="微软雅黑" panose="020B0503020204020204" pitchFamily="34" charset="-122"/>
                <a:ea typeface="微软雅黑" panose="020B0503020204020204" pitchFamily="34" charset="-122"/>
              </a:rPr>
              <a:t>   	</a:t>
            </a:r>
            <a:r>
              <a:rPr lang="zh-CN" altLang="en-US" sz="2000" dirty="0">
                <a:solidFill>
                  <a:srgbClr val="00B0F0"/>
                </a:solidFill>
                <a:latin typeface="微软雅黑" panose="020B0503020204020204" pitchFamily="34" charset="-122"/>
                <a:ea typeface="微软雅黑" panose="020B0503020204020204" pitchFamily="34" charset="-122"/>
              </a:rPr>
              <a:t>萼片长度、萼片宽度、花瓣长度、花瓣宽度</a:t>
            </a:r>
            <a:endParaRPr lang="en-US" altLang="zh-CN" sz="2000" dirty="0">
              <a:solidFill>
                <a:srgbClr val="00B0F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目标值为</a:t>
            </a:r>
            <a:r>
              <a:rPr lang="zh-CN" altLang="en-US" sz="2400" dirty="0">
                <a:latin typeface="微软雅黑" panose="020B0503020204020204" pitchFamily="34" charset="-122"/>
                <a:ea typeface="微软雅黑" panose="020B0503020204020204" pitchFamily="34" charset="-122"/>
              </a:rPr>
              <a:t>三种不同类别的鸢尾花，分别为</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	</a:t>
            </a:r>
            <a:r>
              <a:rPr lang="en-US" altLang="zh-CN" sz="2000" dirty="0" smtClean="0">
                <a:solidFill>
                  <a:srgbClr val="00B0F0"/>
                </a:solidFill>
                <a:latin typeface="微软雅黑" panose="020B0503020204020204" pitchFamily="34" charset="-122"/>
                <a:ea typeface="微软雅黑" panose="020B0503020204020204" pitchFamily="34" charset="-122"/>
              </a:rPr>
              <a:t>Iris </a:t>
            </a:r>
            <a:r>
              <a:rPr lang="en-US" altLang="zh-CN" sz="2000" dirty="0" err="1" smtClean="0">
                <a:solidFill>
                  <a:srgbClr val="00B0F0"/>
                </a:solidFill>
                <a:latin typeface="微软雅黑" panose="020B0503020204020204" pitchFamily="34" charset="-122"/>
                <a:ea typeface="微软雅黑" panose="020B0503020204020204" pitchFamily="34" charset="-122"/>
              </a:rPr>
              <a:t>Setosa</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B0F0"/>
                </a:solidFill>
                <a:latin typeface="微软雅黑" panose="020B0503020204020204" pitchFamily="34" charset="-122"/>
                <a:ea typeface="微软雅黑" panose="020B0503020204020204" pitchFamily="34" charset="-122"/>
              </a:rPr>
              <a:t> </a:t>
            </a:r>
            <a:r>
              <a:rPr lang="en-US" altLang="zh-CN" sz="2000" dirty="0" smtClean="0">
                <a:solidFill>
                  <a:srgbClr val="00B0F0"/>
                </a:solidFill>
                <a:latin typeface="微软雅黑" panose="020B0503020204020204" pitchFamily="34" charset="-122"/>
                <a:ea typeface="微软雅黑" panose="020B0503020204020204" pitchFamily="34" charset="-122"/>
              </a:rPr>
              <a:t>  	Iris </a:t>
            </a:r>
            <a:r>
              <a:rPr lang="en-US" altLang="zh-CN" sz="2000" dirty="0" err="1" smtClean="0">
                <a:solidFill>
                  <a:srgbClr val="00B0F0"/>
                </a:solidFill>
                <a:latin typeface="微软雅黑" panose="020B0503020204020204" pitchFamily="34" charset="-122"/>
                <a:ea typeface="微软雅黑" panose="020B0503020204020204" pitchFamily="34" charset="-122"/>
              </a:rPr>
              <a:t>Versicolour</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B0F0"/>
                </a:solidFill>
                <a:latin typeface="微软雅黑" panose="020B0503020204020204" pitchFamily="34" charset="-122"/>
                <a:ea typeface="微软雅黑" panose="020B0503020204020204" pitchFamily="34" charset="-122"/>
              </a:rPr>
              <a:t> </a:t>
            </a:r>
            <a:r>
              <a:rPr lang="en-US" altLang="zh-CN" sz="2000" dirty="0" smtClean="0">
                <a:solidFill>
                  <a:srgbClr val="00B0F0"/>
                </a:solidFill>
                <a:latin typeface="微软雅黑" panose="020B0503020204020204" pitchFamily="34" charset="-122"/>
                <a:ea typeface="微软雅黑" panose="020B0503020204020204" pitchFamily="34" charset="-122"/>
              </a:rPr>
              <a:t>  	Iris </a:t>
            </a:r>
            <a:r>
              <a:rPr lang="en-US" altLang="zh-CN" sz="2000" dirty="0" err="1" smtClean="0">
                <a:solidFill>
                  <a:srgbClr val="00B0F0"/>
                </a:solidFill>
                <a:latin typeface="微软雅黑" panose="020B0503020204020204" pitchFamily="34" charset="-122"/>
                <a:ea typeface="微软雅黑" panose="020B0503020204020204" pitchFamily="34" charset="-122"/>
              </a:rPr>
              <a:t>Virginica</a:t>
            </a:r>
            <a:endParaRPr lang="en-US" altLang="zh-CN" sz="2000" dirty="0">
              <a:solidFill>
                <a:srgbClr val="00B0F0"/>
              </a:solidFill>
              <a:latin typeface="微软雅黑" panose="020B0503020204020204" pitchFamily="34" charset="-122"/>
              <a:ea typeface="微软雅黑" panose="020B0503020204020204" pitchFamily="34" charset="-122"/>
              <a:sym typeface="Wingdings" panose="05000000000000000000"/>
            </a:endParaRPr>
          </a:p>
        </p:txBody>
      </p:sp>
      <p:pic>
        <p:nvPicPr>
          <p:cNvPr id="7" name="Picture 2" descr="D:\learning\ppt\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77337" y="2334862"/>
            <a:ext cx="3234826" cy="25095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实践流程</a:t>
            </a:r>
            <a:endParaRPr lang="zh-CN" altLang="en-US" sz="3600" b="1" dirty="0">
              <a:latin typeface="微软雅黑" panose="020B0503020204020204" pitchFamily="34" charset="-122"/>
              <a:ea typeface="微软雅黑" panose="020B0503020204020204" pitchFamily="34" charset="-122"/>
            </a:endParaRPr>
          </a:p>
        </p:txBody>
      </p:sp>
      <p:sp>
        <p:nvSpPr>
          <p:cNvPr id="9" name="TextBox 2"/>
          <p:cNvSpPr txBox="1"/>
          <p:nvPr/>
        </p:nvSpPr>
        <p:spPr>
          <a:xfrm>
            <a:off x="637172" y="1427411"/>
            <a:ext cx="3629930" cy="5078313"/>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a:solidFill>
                  <a:srgbClr val="CC0099"/>
                </a:solidFill>
                <a:latin typeface="微软雅黑" panose="020B0503020204020204" pitchFamily="34" charset="-122"/>
                <a:ea typeface="微软雅黑" panose="020B0503020204020204" pitchFamily="34" charset="-122"/>
              </a:rPr>
              <a:t>实践流程</a:t>
            </a:r>
            <a:endParaRPr lang="en-US" altLang="zh-CN" sz="2400" dirty="0">
              <a:solidFill>
                <a:srgbClr val="CC009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b="1" dirty="0" smtClean="0">
                <a:solidFill>
                  <a:srgbClr val="00B0F0"/>
                </a:solidFill>
                <a:latin typeface="微软雅黑" panose="020B0503020204020204" pitchFamily="34" charset="-122"/>
                <a:ea typeface="微软雅黑" panose="020B0503020204020204" pitchFamily="34" charset="-122"/>
              </a:rPr>
              <a:t>准备数据</a:t>
            </a:r>
            <a:endParaRPr lang="en-US" altLang="zh-CN" sz="2000" b="1" dirty="0">
              <a:solidFill>
                <a:srgbClr val="00B0F0"/>
              </a:solidFill>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sym typeface="Wingdings" panose="05000000000000000000"/>
              </a:rPr>
              <a:t></a:t>
            </a:r>
            <a:r>
              <a:rPr lang="zh-CN" altLang="en-US" sz="2000" dirty="0" smtClean="0">
                <a:latin typeface="微软雅黑" panose="020B0503020204020204" pitchFamily="34" charset="-122"/>
                <a:ea typeface="微软雅黑" panose="020B0503020204020204" pitchFamily="34" charset="-122"/>
              </a:rPr>
              <a:t>读取</a:t>
            </a:r>
            <a:r>
              <a:rPr lang="zh-CN" altLang="en-US" sz="2000" dirty="0">
                <a:latin typeface="微软雅黑" panose="020B0503020204020204" pitchFamily="34" charset="-122"/>
                <a:ea typeface="微软雅黑" panose="020B0503020204020204" pitchFamily="34" charset="-122"/>
              </a:rPr>
              <a:t>数据，提取特征；</a:t>
            </a:r>
            <a:endParaRPr lang="en-US" altLang="zh-CN" sz="2000" dirty="0">
              <a:latin typeface="微软雅黑" panose="020B0503020204020204" pitchFamily="34" charset="-122"/>
              <a:ea typeface="微软雅黑" panose="020B0503020204020204" pitchFamily="34" charset="-122"/>
            </a:endParaRPr>
          </a:p>
          <a:p>
            <a:pPr marL="0" lvl="1">
              <a:lnSpc>
                <a:spcPct val="150000"/>
              </a:lnSpc>
            </a:pPr>
            <a:r>
              <a:rPr lang="zh-CN" altLang="en-US" sz="2000" dirty="0" smtClean="0">
                <a:latin typeface="微软雅黑" panose="020B0503020204020204" pitchFamily="34" charset="-122"/>
                <a:ea typeface="微软雅黑" panose="020B0503020204020204" pitchFamily="34" charset="-122"/>
                <a:sym typeface="Wingdings" panose="05000000000000000000"/>
              </a:rPr>
              <a:t>    将</a:t>
            </a:r>
            <a:r>
              <a:rPr lang="zh-CN" altLang="en-US" sz="2000" dirty="0">
                <a:latin typeface="微软雅黑" panose="020B0503020204020204" pitchFamily="34" charset="-122"/>
                <a:ea typeface="微软雅黑" panose="020B0503020204020204" pitchFamily="34" charset="-122"/>
                <a:sym typeface="Wingdings" panose="05000000000000000000"/>
              </a:rPr>
              <a:t>数据分割为训练集和测试</a:t>
            </a:r>
            <a:r>
              <a:rPr lang="zh-CN" altLang="en-US" sz="2000" dirty="0" smtClean="0">
                <a:latin typeface="微软雅黑" panose="020B0503020204020204" pitchFamily="34" charset="-122"/>
                <a:ea typeface="微软雅黑" panose="020B0503020204020204" pitchFamily="34" charset="-122"/>
                <a:sym typeface="Wingdings" panose="05000000000000000000"/>
              </a:rPr>
              <a:t>集</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b="1" dirty="0" smtClean="0">
                <a:solidFill>
                  <a:srgbClr val="00B0F0"/>
                </a:solidFill>
                <a:latin typeface="微软雅黑" panose="020B0503020204020204" pitchFamily="34" charset="-122"/>
                <a:ea typeface="微软雅黑" panose="020B0503020204020204" pitchFamily="34" charset="-122"/>
              </a:rPr>
              <a:t>配置</a:t>
            </a:r>
            <a:r>
              <a:rPr lang="zh-CN" altLang="en-US" sz="2000" b="1" dirty="0">
                <a:solidFill>
                  <a:srgbClr val="00B0F0"/>
                </a:solidFill>
                <a:latin typeface="微软雅黑" panose="020B0503020204020204" pitchFamily="34" charset="-122"/>
                <a:ea typeface="微软雅黑" panose="020B0503020204020204" pitchFamily="34" charset="-122"/>
              </a:rPr>
              <a:t>模型</a:t>
            </a:r>
            <a:endParaRPr lang="en-US" altLang="zh-CN" sz="2000" b="1" dirty="0" smtClean="0">
              <a:solidFill>
                <a:srgbClr val="00B0F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b="1" dirty="0" smtClean="0">
                <a:solidFill>
                  <a:srgbClr val="00B0F0"/>
                </a:solidFill>
                <a:latin typeface="微软雅黑" panose="020B0503020204020204" pitchFamily="34" charset="-122"/>
                <a:ea typeface="微软雅黑" panose="020B0503020204020204" pitchFamily="34" charset="-122"/>
              </a:rPr>
              <a:t>训练</a:t>
            </a:r>
            <a:r>
              <a:rPr lang="zh-CN" altLang="en-US" sz="2000" b="1" dirty="0">
                <a:solidFill>
                  <a:srgbClr val="00B0F0"/>
                </a:solidFill>
                <a:latin typeface="微软雅黑" panose="020B0503020204020204" pitchFamily="34" charset="-122"/>
                <a:ea typeface="微软雅黑" panose="020B0503020204020204" pitchFamily="34" charset="-122"/>
              </a:rPr>
              <a:t>模型</a:t>
            </a:r>
            <a:endParaRPr lang="en-US" altLang="zh-CN" sz="2000" b="1" dirty="0">
              <a:solidFill>
                <a:srgbClr val="00B0F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b="1" dirty="0">
                <a:solidFill>
                  <a:srgbClr val="00B0F0"/>
                </a:solidFill>
                <a:latin typeface="微软雅黑" panose="020B0503020204020204" pitchFamily="34" charset="-122"/>
                <a:ea typeface="微软雅黑" panose="020B0503020204020204" pitchFamily="34" charset="-122"/>
              </a:rPr>
              <a:t>模型评估</a:t>
            </a:r>
            <a:endParaRPr lang="en-US" altLang="zh-CN" sz="2000" b="1" dirty="0">
              <a:solidFill>
                <a:srgbClr val="00B0F0"/>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sym typeface="Wingdings" panose="05000000000000000000"/>
              </a:rPr>
              <a:t> </a:t>
            </a:r>
            <a:r>
              <a:rPr lang="en-US" altLang="zh-CN" sz="2000" dirty="0" smtClean="0">
                <a:latin typeface="微软雅黑" panose="020B0503020204020204" pitchFamily="34" charset="-122"/>
                <a:ea typeface="微软雅黑" panose="020B0503020204020204" pitchFamily="34" charset="-122"/>
                <a:sym typeface="Wingdings" panose="05000000000000000000"/>
              </a:rPr>
              <a:t>   </a:t>
            </a:r>
            <a:r>
              <a:rPr lang="zh-CN" altLang="en-US" sz="2000" dirty="0">
                <a:latin typeface="微软雅黑" panose="020B0503020204020204" pitchFamily="34" charset="-122"/>
                <a:ea typeface="微软雅黑" panose="020B0503020204020204" pitchFamily="34" charset="-122"/>
                <a:sym typeface="Wingdings" panose="05000000000000000000"/>
              </a:rPr>
              <a:t>计算模型的准确率</a:t>
            </a:r>
            <a:r>
              <a:rPr lang="en-US" altLang="zh-CN" sz="2000" dirty="0">
                <a:latin typeface="微软雅黑" panose="020B0503020204020204" pitchFamily="34" charset="-122"/>
                <a:ea typeface="微软雅黑" panose="020B0503020204020204" pitchFamily="34" charset="-122"/>
                <a:sym typeface="Wingdings" panose="05000000000000000000"/>
              </a:rPr>
              <a:t>/</a:t>
            </a:r>
            <a:r>
              <a:rPr lang="zh-CN" altLang="en-US" sz="2000" dirty="0">
                <a:latin typeface="微软雅黑" panose="020B0503020204020204" pitchFamily="34" charset="-122"/>
                <a:ea typeface="微软雅黑" panose="020B0503020204020204" pitchFamily="34" charset="-122"/>
                <a:sym typeface="Wingdings" panose="05000000000000000000"/>
              </a:rPr>
              <a:t>精度</a:t>
            </a:r>
            <a:endParaRPr lang="en-US" altLang="zh-CN" sz="2000" dirty="0">
              <a:latin typeface="微软雅黑" panose="020B0503020204020204" pitchFamily="34" charset="-122"/>
              <a:ea typeface="微软雅黑" panose="020B0503020204020204" pitchFamily="34" charset="-122"/>
              <a:sym typeface="Wingdings" panose="05000000000000000000"/>
            </a:endParaRPr>
          </a:p>
          <a:p>
            <a:pPr>
              <a:lnSpc>
                <a:spcPct val="150000"/>
              </a:lnSpc>
            </a:pPr>
            <a:r>
              <a:rPr lang="zh-CN" altLang="en-US" sz="2000" dirty="0">
                <a:latin typeface="微软雅黑" panose="020B0503020204020204" pitchFamily="34" charset="-122"/>
                <a:ea typeface="微软雅黑" panose="020B0503020204020204" pitchFamily="34" charset="-122"/>
                <a:sym typeface="Wingdings" panose="05000000000000000000"/>
              </a:rPr>
              <a:t>    </a:t>
            </a:r>
            <a:r>
              <a:rPr lang="zh-CN" altLang="en-US" sz="2000" dirty="0" smtClean="0">
                <a:latin typeface="微软雅黑" panose="020B0503020204020204" pitchFamily="34" charset="-122"/>
                <a:ea typeface="微软雅黑" panose="020B0503020204020204" pitchFamily="34" charset="-122"/>
                <a:sym typeface="Wingdings" panose="05000000000000000000"/>
              </a:rPr>
              <a:t></a:t>
            </a:r>
            <a:r>
              <a:rPr lang="zh-CN" altLang="en-US" sz="2000" dirty="0">
                <a:latin typeface="微软雅黑" panose="020B0503020204020204" pitchFamily="34" charset="-122"/>
                <a:ea typeface="微软雅黑" panose="020B0503020204020204" pitchFamily="34" charset="-122"/>
                <a:sym typeface="Wingdings" panose="05000000000000000000"/>
              </a:rPr>
              <a:t>决策函数的决策之</a:t>
            </a:r>
            <a:r>
              <a:rPr lang="en-US" altLang="zh-CN" sz="2000" dirty="0">
                <a:latin typeface="微软雅黑" panose="020B0503020204020204" pitchFamily="34" charset="-122"/>
                <a:ea typeface="微软雅黑" panose="020B0503020204020204" pitchFamily="34" charset="-122"/>
                <a:sym typeface="Wingdings" panose="05000000000000000000"/>
              </a:rPr>
              <a:t>/</a:t>
            </a:r>
            <a:r>
              <a:rPr lang="zh-CN" altLang="en-US" sz="2000" dirty="0">
                <a:latin typeface="微软雅黑" panose="020B0503020204020204" pitchFamily="34" charset="-122"/>
                <a:ea typeface="微软雅黑" panose="020B0503020204020204" pitchFamily="34" charset="-122"/>
                <a:sym typeface="Wingdings" panose="05000000000000000000"/>
              </a:rPr>
              <a:t>预测</a:t>
            </a:r>
            <a:r>
              <a:rPr lang="zh-CN" altLang="en-US" sz="2000" dirty="0" smtClean="0">
                <a:latin typeface="微软雅黑" panose="020B0503020204020204" pitchFamily="34" charset="-122"/>
                <a:ea typeface="微软雅黑" panose="020B0503020204020204" pitchFamily="34" charset="-122"/>
                <a:sym typeface="Wingdings" panose="05000000000000000000"/>
              </a:rPr>
              <a:t>值</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b="1" dirty="0">
                <a:solidFill>
                  <a:srgbClr val="00B0F0"/>
                </a:solidFill>
                <a:latin typeface="微软雅黑" panose="020B0503020204020204" pitchFamily="34" charset="-122"/>
                <a:ea typeface="微软雅黑" panose="020B0503020204020204" pitchFamily="34" charset="-122"/>
              </a:rPr>
              <a:t>模型</a:t>
            </a:r>
            <a:r>
              <a:rPr lang="zh-CN" altLang="en-US" sz="2000" b="1" dirty="0" smtClean="0">
                <a:solidFill>
                  <a:srgbClr val="00B0F0"/>
                </a:solidFill>
                <a:latin typeface="微软雅黑" panose="020B0503020204020204" pitchFamily="34" charset="-122"/>
                <a:ea typeface="微软雅黑" panose="020B0503020204020204" pitchFamily="34" charset="-122"/>
              </a:rPr>
              <a:t>预测</a:t>
            </a:r>
            <a:endParaRPr lang="en-US" altLang="zh-CN" sz="2000" b="1" dirty="0">
              <a:solidFill>
                <a:srgbClr val="00B0F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0377399" y="1224061"/>
            <a:ext cx="1219467" cy="4369876"/>
          </a:xfrm>
          <a:prstGeom prst="rect">
            <a:avLst/>
          </a:prstGeom>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721" y="1427411"/>
            <a:ext cx="5451157" cy="4995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准备数据</a:t>
            </a:r>
            <a:endParaRPr lang="zh-CN" altLang="en-US" sz="36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0377399" y="1224061"/>
            <a:ext cx="1219467" cy="4369876"/>
          </a:xfrm>
          <a:prstGeom prst="rect">
            <a:avLst/>
          </a:prstGeom>
        </p:spPr>
      </p:pic>
      <p:sp>
        <p:nvSpPr>
          <p:cNvPr id="7" name="矩形 6"/>
          <p:cNvSpPr/>
          <p:nvPr/>
        </p:nvSpPr>
        <p:spPr>
          <a:xfrm>
            <a:off x="527019" y="1307526"/>
            <a:ext cx="7614616"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导</a:t>
            </a:r>
            <a:r>
              <a:rPr lang="zh-CN" altLang="en-US" sz="2000" dirty="0" smtClean="0">
                <a:solidFill>
                  <a:srgbClr val="CC0099"/>
                </a:solidFill>
                <a:latin typeface="微软雅黑" panose="020B0503020204020204" pitchFamily="34" charset="-122"/>
                <a:ea typeface="微软雅黑" panose="020B0503020204020204" pitchFamily="34" charset="-122"/>
              </a:rPr>
              <a:t>入必要的包</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746" y="2054224"/>
            <a:ext cx="4729354" cy="22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27018" y="4456488"/>
            <a:ext cx="9721881" cy="1892826"/>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en-US" altLang="zh-CN" sz="2000" dirty="0" err="1" smtClean="0">
                <a:solidFill>
                  <a:srgbClr val="17B9FF"/>
                </a:solidFill>
                <a:latin typeface="微软雅黑" panose="020B0503020204020204" pitchFamily="34" charset="-122"/>
                <a:ea typeface="微软雅黑" panose="020B0503020204020204" pitchFamily="34" charset="-122"/>
              </a:rPr>
              <a:t>numpy</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smtClean="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基本库，用于科学</a:t>
            </a:r>
            <a:r>
              <a:rPr lang="zh-CN" altLang="en-US" sz="2000" dirty="0" smtClean="0">
                <a:latin typeface="微软雅黑" panose="020B0503020204020204" pitchFamily="34" charset="-122"/>
                <a:ea typeface="微软雅黑" panose="020B0503020204020204" pitchFamily="34" charset="-122"/>
              </a:rPr>
              <a:t>计算</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err="1">
                <a:solidFill>
                  <a:srgbClr val="17B9FF"/>
                </a:solidFill>
                <a:latin typeface="微软雅黑" panose="020B0503020204020204" pitchFamily="34" charset="-122"/>
                <a:ea typeface="微软雅黑" panose="020B0503020204020204" pitchFamily="34" charset="-122"/>
              </a:rPr>
              <a:t>scikit</a:t>
            </a:r>
            <a:r>
              <a:rPr lang="en-US" altLang="zh-CN" sz="2000" dirty="0">
                <a:solidFill>
                  <a:srgbClr val="17B9FF"/>
                </a:solidFill>
                <a:latin typeface="微软雅黑" panose="020B0503020204020204" pitchFamily="34" charset="-122"/>
                <a:ea typeface="微软雅黑" panose="020B0503020204020204" pitchFamily="34" charset="-122"/>
              </a:rPr>
              <a:t>-learn</a:t>
            </a:r>
            <a:r>
              <a:rPr lang="en-US"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dirty="0" smtClean="0">
                <a:latin typeface="微软雅黑" panose="020B0503020204020204" pitchFamily="34" charset="-122"/>
                <a:ea typeface="微软雅黑" panose="020B0503020204020204" pitchFamily="34" charset="-122"/>
              </a:rPr>
              <a:t>是</a:t>
            </a:r>
            <a:r>
              <a:rPr lang="zh-CN" altLang="en-US" sz="2000" dirty="0">
                <a:latin typeface="微软雅黑" panose="020B0503020204020204" pitchFamily="34" charset="-122"/>
                <a:ea typeface="微软雅黑" panose="020B0503020204020204" pitchFamily="34" charset="-122"/>
              </a:rPr>
              <a:t>一个功能强大的</a:t>
            </a:r>
            <a:r>
              <a:rPr lang="en-US" altLang="zh-CN" sz="2000" dirty="0">
                <a:latin typeface="微软雅黑" panose="020B0503020204020204" pitchFamily="34" charset="-122"/>
                <a:ea typeface="微软雅黑" panose="020B0503020204020204" pitchFamily="34" charset="-122"/>
              </a:rPr>
              <a:t>python</a:t>
            </a:r>
            <a:r>
              <a:rPr lang="zh-CN" altLang="en-US" sz="2000" dirty="0" smtClean="0">
                <a:latin typeface="微软雅黑" panose="020B0503020204020204" pitchFamily="34" charset="-122"/>
                <a:ea typeface="微软雅黑" panose="020B0503020204020204" pitchFamily="34" charset="-122"/>
              </a:rPr>
              <a:t>包</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多用于机器学习或数据挖掘中</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err="1">
                <a:solidFill>
                  <a:srgbClr val="17B9FF"/>
                </a:solidFill>
                <a:latin typeface="微软雅黑" panose="020B0503020204020204" pitchFamily="34" charset="-122"/>
                <a:ea typeface="微软雅黑" panose="020B0503020204020204" pitchFamily="34" charset="-122"/>
              </a:rPr>
              <a:t>Matplotlib</a:t>
            </a:r>
            <a:r>
              <a:rPr lang="en-US"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python</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的</a:t>
            </a:r>
            <a:r>
              <a:rPr lang="zh-CN" altLang="en-US" sz="2000" dirty="0" smtClean="0">
                <a:latin typeface="微软雅黑" panose="020B0503020204020204" pitchFamily="34" charset="-122"/>
                <a:ea typeface="微软雅黑" panose="020B0503020204020204" pitchFamily="34" charset="-122"/>
                <a:sym typeface="Wingdings" panose="05000000000000000000" pitchFamily="2" charset="2"/>
              </a:rPr>
              <a:t>绘图库</a:t>
            </a:r>
            <a:endParaRPr lang="en-US" altLang="zh-CN" sz="2000" dirty="0" smtClean="0">
              <a:latin typeface="微软雅黑" panose="020B0503020204020204" pitchFamily="34" charset="-122"/>
              <a:ea typeface="微软雅黑" panose="020B0503020204020204" pitchFamily="34" charset="-122"/>
              <a:sym typeface="Wingdings" panose="05000000000000000000" pitchFamily="2" charset="2"/>
            </a:endParaRPr>
          </a:p>
          <a:p>
            <a:pPr marL="800100" lvl="1" indent="-342900">
              <a:lnSpc>
                <a:spcPct val="150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准备数据</a:t>
            </a:r>
            <a:endParaRPr lang="zh-CN" altLang="en-US" sz="3600" b="1" dirty="0">
              <a:latin typeface="微软雅黑" panose="020B0503020204020204" pitchFamily="34" charset="-122"/>
              <a:ea typeface="微软雅黑" panose="020B0503020204020204" pitchFamily="34" charset="-122"/>
            </a:endParaRPr>
          </a:p>
        </p:txBody>
      </p:sp>
      <p:sp>
        <p:nvSpPr>
          <p:cNvPr id="30" name="矩形 29"/>
          <p:cNvSpPr/>
          <p:nvPr/>
        </p:nvSpPr>
        <p:spPr>
          <a:xfrm>
            <a:off x="527019" y="1307526"/>
            <a:ext cx="7614616"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本地加载数据集</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6" name="矩形 5"/>
          <p:cNvSpPr/>
          <p:nvPr/>
        </p:nvSpPr>
        <p:spPr>
          <a:xfrm>
            <a:off x="1114584" y="1765666"/>
            <a:ext cx="9429068" cy="507831"/>
          </a:xfrm>
          <a:prstGeom prst="rect">
            <a:avLst/>
          </a:prstGeom>
        </p:spPr>
        <p:txBody>
          <a:bodyPr wrap="square">
            <a:spAutoFit/>
          </a:bodyPr>
          <a:lstStyle/>
          <a:p>
            <a:pPr marL="0" lvl="1">
              <a:lnSpc>
                <a:spcPct val="150000"/>
              </a:lnSpc>
              <a:defRPr/>
            </a:pPr>
            <a:r>
              <a:rPr lang="zh-CN" altLang="en-US" dirty="0">
                <a:latin typeface="微软雅黑" panose="020B0503020204020204" pitchFamily="34" charset="-122"/>
                <a:ea typeface="微软雅黑" panose="020B0503020204020204" pitchFamily="34" charset="-122"/>
              </a:rPr>
              <a:t>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”进行字段分隔，数据类型为</a:t>
            </a:r>
            <a:r>
              <a:rPr lang="en-US" altLang="zh-CN" dirty="0">
                <a:latin typeface="微软雅黑" panose="020B0503020204020204" pitchFamily="34" charset="-122"/>
                <a:ea typeface="微软雅黑" panose="020B0503020204020204" pitchFamily="34" charset="-122"/>
              </a:rPr>
              <a:t>float</a:t>
            </a:r>
            <a:r>
              <a:rPr lang="zh-CN" altLang="en-US" dirty="0">
                <a:latin typeface="微软雅黑" panose="020B0503020204020204" pitchFamily="34" charset="-122"/>
                <a:ea typeface="微软雅黑" panose="020B0503020204020204" pitchFamily="34" charset="-122"/>
              </a:rPr>
              <a:t>，并将</a:t>
            </a:r>
            <a:r>
              <a:rPr lang="zh-CN" altLang="en-US" dirty="0" smtClean="0">
                <a:latin typeface="微软雅黑" panose="020B0503020204020204" pitchFamily="34" charset="-122"/>
                <a:ea typeface="微软雅黑" panose="020B0503020204020204" pitchFamily="34" charset="-122"/>
              </a:rPr>
              <a:t>第</a:t>
            </a: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列</a:t>
            </a:r>
            <a:r>
              <a:rPr lang="zh-CN" altLang="en-US" dirty="0">
                <a:latin typeface="微软雅黑" panose="020B0503020204020204" pitchFamily="34" charset="-122"/>
                <a:ea typeface="微软雅黑" panose="020B0503020204020204" pitchFamily="34" charset="-122"/>
              </a:rPr>
              <a:t>鸢尾花类别进行转换，返回</a:t>
            </a:r>
            <a:r>
              <a:rPr lang="en-US" altLang="zh-CN" dirty="0">
                <a:latin typeface="微软雅黑" panose="020B0503020204020204" pitchFamily="34" charset="-122"/>
                <a:ea typeface="微软雅黑" panose="020B0503020204020204" pitchFamily="34" charset="-122"/>
              </a:rPr>
              <a:t>array</a:t>
            </a:r>
            <a:r>
              <a:rPr lang="zh-CN" altLang="en-US" dirty="0">
                <a:latin typeface="微软雅黑" panose="020B0503020204020204" pitchFamily="34" charset="-122"/>
                <a:ea typeface="微软雅黑" panose="020B0503020204020204" pitchFamily="34" charset="-122"/>
              </a:rPr>
              <a:t>类型</a:t>
            </a: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527019" y="4170033"/>
            <a:ext cx="7614616" cy="45890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dirty="0" smtClean="0">
                <a:solidFill>
                  <a:srgbClr val="CC0099"/>
                </a:solidFill>
                <a:latin typeface="微软雅黑" panose="020B0503020204020204" pitchFamily="34" charset="-122"/>
                <a:ea typeface="微软雅黑" panose="020B0503020204020204" pitchFamily="34" charset="-122"/>
              </a:rPr>
              <a:t>转换函数</a:t>
            </a:r>
            <a:endParaRPr lang="en-US" altLang="zh-CN" dirty="0">
              <a:solidFill>
                <a:srgbClr val="CC0099"/>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56619" y="5135491"/>
            <a:ext cx="6983545" cy="1414695"/>
            <a:chOff x="1214305" y="5016361"/>
            <a:chExt cx="6819380" cy="1300440"/>
          </a:xfrm>
        </p:grpSpPr>
        <p:pic>
          <p:nvPicPr>
            <p:cNvPr id="27" name="Picture 3" descr="D:\learning\ppt\pics20181124\0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4305" y="5016361"/>
              <a:ext cx="6819380" cy="1300440"/>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1563855" y="5306946"/>
              <a:ext cx="988845" cy="35963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114584" y="4608479"/>
            <a:ext cx="4012637"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将第</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列鸢尾花类别由字符串转为整型</a:t>
            </a:r>
            <a:endParaRPr lang="en-US" altLang="zh-CN" dirty="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2"/>
          <a:stretch>
            <a:fillRect/>
          </a:stretch>
        </p:blipFill>
        <p:spPr>
          <a:xfrm>
            <a:off x="10377399" y="1307526"/>
            <a:ext cx="1219467" cy="4369876"/>
          </a:xfrm>
          <a:prstGeom prst="rect">
            <a:avLst/>
          </a:prstGeom>
        </p:spPr>
      </p:pic>
      <p:grpSp>
        <p:nvGrpSpPr>
          <p:cNvPr id="2" name="组合 1"/>
          <p:cNvGrpSpPr/>
          <p:nvPr/>
        </p:nvGrpSpPr>
        <p:grpSpPr>
          <a:xfrm>
            <a:off x="756619" y="2442917"/>
            <a:ext cx="9441481" cy="1772348"/>
            <a:chOff x="756619" y="2520016"/>
            <a:chExt cx="9441481" cy="1772348"/>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19" y="2520016"/>
              <a:ext cx="9441481" cy="1772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3966198" y="3869686"/>
              <a:ext cx="888658" cy="323198"/>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准备数据</a:t>
            </a:r>
            <a:endParaRPr lang="zh-CN" altLang="en-US" sz="3600" b="1" dirty="0">
              <a:latin typeface="微软雅黑" panose="020B0503020204020204" pitchFamily="34" charset="-122"/>
              <a:ea typeface="微软雅黑" panose="020B0503020204020204" pitchFamily="34" charset="-122"/>
            </a:endParaRPr>
          </a:p>
        </p:txBody>
      </p:sp>
      <p:sp>
        <p:nvSpPr>
          <p:cNvPr id="24" name="矩形 23"/>
          <p:cNvSpPr/>
          <p:nvPr/>
        </p:nvSpPr>
        <p:spPr>
          <a:xfrm>
            <a:off x="373651" y="1290152"/>
            <a:ext cx="7614616"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数据分割函数</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217602" y="4824888"/>
            <a:ext cx="8153346" cy="1714765"/>
          </a:xfrm>
          <a:prstGeom prst="rect">
            <a:avLst/>
          </a:prstGeom>
          <a:noFill/>
          <a:ln w="12700">
            <a:noFill/>
          </a:ln>
        </p:spPr>
        <p:txBody>
          <a:bodyPr wrap="square" rtlCol="0">
            <a:spAutoFit/>
          </a:bodyPr>
          <a:lstStyle/>
          <a:p>
            <a:pPr marL="0" lvl="1">
              <a:lnSpc>
                <a:spcPct val="150000"/>
              </a:lnSpc>
              <a:defRPr/>
            </a:pPr>
            <a:r>
              <a:rPr lang="en-US" altLang="zh-CN" dirty="0" smtClean="0">
                <a:solidFill>
                  <a:srgbClr val="FF0000"/>
                </a:solidFill>
                <a:sym typeface="Wingdings" panose="05000000000000000000"/>
              </a:rPr>
              <a:t>  </a:t>
            </a:r>
            <a:r>
              <a:rPr lang="zh-CN" altLang="en-US" dirty="0" smtClean="0">
                <a:latin typeface="华文楷体" panose="02010600040101010101" pitchFamily="2" charset="-122"/>
                <a:ea typeface="华文楷体" panose="02010600040101010101" pitchFamily="2" charset="-122"/>
                <a:sym typeface="Wingdings" panose="05000000000000000000"/>
              </a:rPr>
              <a:t>对</a:t>
            </a:r>
            <a:r>
              <a:rPr lang="zh-CN" altLang="en-US" dirty="0">
                <a:latin typeface="华文楷体" panose="02010600040101010101" pitchFamily="2" charset="-122"/>
                <a:ea typeface="华文楷体" panose="02010600040101010101" pitchFamily="2" charset="-122"/>
                <a:sym typeface="Wingdings" panose="05000000000000000000"/>
              </a:rPr>
              <a:t>输入</a:t>
            </a:r>
            <a:r>
              <a:rPr lang="zh-CN" altLang="en-US" dirty="0" smtClean="0">
                <a:latin typeface="华文楷体" panose="02010600040101010101" pitchFamily="2" charset="-122"/>
                <a:ea typeface="华文楷体" panose="02010600040101010101" pitchFamily="2" charset="-122"/>
                <a:sym typeface="Wingdings" panose="05000000000000000000"/>
              </a:rPr>
              <a:t>的数组数据按</a:t>
            </a:r>
            <a:r>
              <a:rPr lang="zh-CN" altLang="en-US" dirty="0">
                <a:latin typeface="华文楷体" panose="02010600040101010101" pitchFamily="2" charset="-122"/>
                <a:ea typeface="华文楷体" panose="02010600040101010101" pitchFamily="2" charset="-122"/>
                <a:sym typeface="Wingdings" panose="05000000000000000000"/>
              </a:rPr>
              <a:t>列</a:t>
            </a:r>
            <a:r>
              <a:rPr lang="zh-CN" altLang="en-US" dirty="0" smtClean="0">
                <a:latin typeface="华文楷体" panose="02010600040101010101" pitchFamily="2" charset="-122"/>
                <a:ea typeface="华文楷体" panose="02010600040101010101" pitchFamily="2" charset="-122"/>
                <a:sym typeface="Wingdings" panose="05000000000000000000"/>
              </a:rPr>
              <a:t>进行</a:t>
            </a:r>
            <a:r>
              <a:rPr lang="zh-CN" altLang="en-US" dirty="0">
                <a:latin typeface="华文楷体" panose="02010600040101010101" pitchFamily="2" charset="-122"/>
                <a:ea typeface="华文楷体" panose="02010600040101010101" pitchFamily="2" charset="-122"/>
                <a:sym typeface="Wingdings" panose="05000000000000000000"/>
              </a:rPr>
              <a:t>分割，从</a:t>
            </a:r>
            <a:r>
              <a:rPr lang="zh-CN" altLang="en-US" dirty="0" smtClean="0">
                <a:latin typeface="华文楷体" panose="02010600040101010101" pitchFamily="2" charset="-122"/>
                <a:ea typeface="华文楷体" panose="02010600040101010101" pitchFamily="2" charset="-122"/>
                <a:sym typeface="Wingdings" panose="05000000000000000000"/>
              </a:rPr>
              <a:t>第</a:t>
            </a:r>
            <a:r>
              <a:rPr lang="en-US" altLang="zh-CN" dirty="0">
                <a:latin typeface="华文楷体" panose="02010600040101010101" pitchFamily="2" charset="-122"/>
                <a:ea typeface="华文楷体" panose="02010600040101010101" pitchFamily="2" charset="-122"/>
                <a:sym typeface="Wingdings" panose="05000000000000000000"/>
              </a:rPr>
              <a:t>5</a:t>
            </a:r>
            <a:r>
              <a:rPr lang="zh-CN" altLang="en-US" dirty="0" smtClean="0">
                <a:latin typeface="华文楷体" panose="02010600040101010101" pitchFamily="2" charset="-122"/>
                <a:ea typeface="华文楷体" panose="02010600040101010101" pitchFamily="2" charset="-122"/>
                <a:sym typeface="Wingdings" panose="05000000000000000000"/>
              </a:rPr>
              <a:t>列</a:t>
            </a:r>
            <a:r>
              <a:rPr lang="zh-CN" altLang="en-US" dirty="0">
                <a:latin typeface="华文楷体" panose="02010600040101010101" pitchFamily="2" charset="-122"/>
                <a:ea typeface="华文楷体" panose="02010600040101010101" pitchFamily="2" charset="-122"/>
                <a:sym typeface="Wingdings" panose="05000000000000000000"/>
              </a:rPr>
              <a:t>往后为</a:t>
            </a:r>
            <a:r>
              <a:rPr lang="en-US" altLang="zh-CN" dirty="0">
                <a:latin typeface="华文楷体" panose="02010600040101010101" pitchFamily="2" charset="-122"/>
                <a:ea typeface="华文楷体" panose="02010600040101010101" pitchFamily="2" charset="-122"/>
                <a:sym typeface="Wingdings" panose="05000000000000000000"/>
              </a:rPr>
              <a:t>y</a:t>
            </a:r>
            <a:r>
              <a:rPr lang="zh-CN" altLang="en-US" dirty="0" smtClean="0">
                <a:latin typeface="华文楷体" panose="02010600040101010101" pitchFamily="2" charset="-122"/>
                <a:ea typeface="华文楷体" panose="02010600040101010101" pitchFamily="2" charset="-122"/>
                <a:sym typeface="Wingdings" panose="05000000000000000000"/>
              </a:rPr>
              <a:t>，</a:t>
            </a:r>
            <a:r>
              <a:rPr lang="en-US" altLang="zh-CN" dirty="0" smtClean="0">
                <a:latin typeface="华文楷体" panose="02010600040101010101" pitchFamily="2" charset="-122"/>
                <a:ea typeface="华文楷体" panose="02010600040101010101" pitchFamily="2" charset="-122"/>
                <a:sym typeface="Wingdings" panose="05000000000000000000"/>
              </a:rPr>
              <a:t>1~4</a:t>
            </a:r>
            <a:r>
              <a:rPr lang="zh-CN" altLang="en-US" dirty="0" smtClean="0">
                <a:latin typeface="华文楷体" panose="02010600040101010101" pitchFamily="2" charset="-122"/>
                <a:ea typeface="华文楷体" panose="02010600040101010101" pitchFamily="2" charset="-122"/>
                <a:sym typeface="Wingdings" panose="05000000000000000000"/>
              </a:rPr>
              <a:t>列为</a:t>
            </a:r>
            <a:r>
              <a:rPr lang="en-US" altLang="zh-CN" dirty="0" smtClean="0">
                <a:latin typeface="华文楷体" panose="02010600040101010101" pitchFamily="2" charset="-122"/>
                <a:ea typeface="华文楷体" panose="02010600040101010101" pitchFamily="2" charset="-122"/>
                <a:sym typeface="Wingdings" panose="05000000000000000000"/>
              </a:rPr>
              <a:t>x</a:t>
            </a:r>
            <a:endParaRPr lang="en-US" altLang="zh-CN" dirty="0" smtClean="0">
              <a:latin typeface="华文楷体" panose="02010600040101010101" pitchFamily="2" charset="-122"/>
              <a:ea typeface="华文楷体" panose="02010600040101010101" pitchFamily="2" charset="-122"/>
              <a:sym typeface="Wingdings" panose="05000000000000000000"/>
            </a:endParaRPr>
          </a:p>
          <a:p>
            <a:pPr marL="0" lvl="1">
              <a:lnSpc>
                <a:spcPct val="150000"/>
              </a:lnSpc>
              <a:defRPr/>
            </a:pPr>
            <a:r>
              <a:rPr lang="en-US" altLang="zh-CN" dirty="0" smtClean="0">
                <a:solidFill>
                  <a:srgbClr val="FF0000"/>
                </a:solidFill>
                <a:sym typeface="Wingdings" panose="05000000000000000000"/>
              </a:rPr>
              <a:t>  </a:t>
            </a:r>
            <a:r>
              <a:rPr lang="zh-CN" altLang="en-US" dirty="0" smtClean="0">
                <a:latin typeface="华文楷体" panose="02010600040101010101" pitchFamily="2" charset="-122"/>
                <a:ea typeface="华文楷体" panose="02010600040101010101" pitchFamily="2" charset="-122"/>
                <a:sym typeface="Wingdings" panose="05000000000000000000"/>
              </a:rPr>
              <a:t>为后期可视化更直观，</a:t>
            </a:r>
            <a:r>
              <a:rPr lang="en-US" altLang="zh-CN" dirty="0" smtClean="0">
                <a:latin typeface="华文楷体" panose="02010600040101010101" pitchFamily="2" charset="-122"/>
                <a:ea typeface="华文楷体" panose="02010600040101010101" pitchFamily="2" charset="-122"/>
                <a:sym typeface="Wingdings" panose="05000000000000000000"/>
              </a:rPr>
              <a:t>x</a:t>
            </a:r>
            <a:r>
              <a:rPr lang="zh-CN" altLang="en-US" dirty="0" smtClean="0">
                <a:latin typeface="华文楷体" panose="02010600040101010101" pitchFamily="2" charset="-122"/>
                <a:ea typeface="华文楷体" panose="02010600040101010101" pitchFamily="2" charset="-122"/>
                <a:sym typeface="Wingdings" panose="05000000000000000000"/>
              </a:rPr>
              <a:t>中取前两列特征值向量进行训练</a:t>
            </a:r>
            <a:endParaRPr lang="en-US" altLang="zh-CN" dirty="0" smtClean="0">
              <a:latin typeface="华文楷体" panose="02010600040101010101" pitchFamily="2" charset="-122"/>
              <a:ea typeface="华文楷体" panose="02010600040101010101" pitchFamily="2" charset="-122"/>
              <a:sym typeface="Wingdings" panose="05000000000000000000"/>
            </a:endParaRPr>
          </a:p>
          <a:p>
            <a:pPr marL="0" lvl="1">
              <a:lnSpc>
                <a:spcPct val="150000"/>
              </a:lnSpc>
              <a:defRPr/>
            </a:pPr>
            <a:r>
              <a:rPr lang="en-US" altLang="zh-CN" dirty="0" smtClean="0">
                <a:solidFill>
                  <a:srgbClr val="FF0000"/>
                </a:solidFill>
                <a:sym typeface="Wingdings" panose="05000000000000000000"/>
              </a:rPr>
              <a:t>  </a:t>
            </a:r>
            <a:r>
              <a:rPr lang="zh-CN" altLang="en-US" dirty="0" smtClean="0">
                <a:latin typeface="华文楷体" panose="02010600040101010101" pitchFamily="2" charset="-122"/>
                <a:ea typeface="华文楷体" panose="02010600040101010101" pitchFamily="2" charset="-122"/>
                <a:sym typeface="Wingdings" panose="05000000000000000000"/>
              </a:rPr>
              <a:t>调用</a:t>
            </a:r>
            <a:r>
              <a:rPr lang="en-US" altLang="zh-CN" dirty="0" err="1" smtClean="0">
                <a:latin typeface="华文楷体" panose="02010600040101010101" pitchFamily="2" charset="-122"/>
                <a:ea typeface="华文楷体" panose="02010600040101010101" pitchFamily="2" charset="-122"/>
                <a:sym typeface="Wingdings" panose="05000000000000000000"/>
              </a:rPr>
              <a:t>sklearn</a:t>
            </a:r>
            <a:r>
              <a:rPr lang="zh-CN" altLang="en-US" dirty="0" smtClean="0">
                <a:latin typeface="华文楷体" panose="02010600040101010101" pitchFamily="2" charset="-122"/>
                <a:ea typeface="华文楷体" panose="02010600040101010101" pitchFamily="2" charset="-122"/>
                <a:sym typeface="Wingdings" panose="05000000000000000000"/>
              </a:rPr>
              <a:t>的</a:t>
            </a:r>
            <a:r>
              <a:rPr lang="en-US" altLang="zh-CN" dirty="0" err="1" smtClean="0">
                <a:latin typeface="华文楷体" panose="02010600040101010101" pitchFamily="2" charset="-122"/>
                <a:ea typeface="华文楷体" panose="02010600040101010101" pitchFamily="2" charset="-122"/>
                <a:sym typeface="Wingdings" panose="05000000000000000000"/>
              </a:rPr>
              <a:t>train_test_split</a:t>
            </a:r>
            <a:r>
              <a:rPr lang="zh-CN" altLang="en-US" dirty="0" smtClean="0">
                <a:latin typeface="华文楷体" panose="02010600040101010101" pitchFamily="2" charset="-122"/>
                <a:ea typeface="华文楷体" panose="02010600040101010101" pitchFamily="2" charset="-122"/>
                <a:sym typeface="Wingdings" panose="05000000000000000000"/>
              </a:rPr>
              <a:t>方法，将数据随机分为训练集和测试集，其中测试集比重为</a:t>
            </a:r>
            <a:r>
              <a:rPr lang="en-US" altLang="zh-CN" dirty="0" smtClean="0">
                <a:latin typeface="华文楷体" panose="02010600040101010101" pitchFamily="2" charset="-122"/>
                <a:ea typeface="华文楷体" panose="02010600040101010101" pitchFamily="2" charset="-122"/>
                <a:sym typeface="Wingdings" panose="05000000000000000000"/>
              </a:rPr>
              <a:t>30%</a:t>
            </a:r>
            <a:endParaRPr lang="en-US" altLang="zh-CN" dirty="0" smtClean="0">
              <a:latin typeface="华文楷体" panose="02010600040101010101" pitchFamily="2" charset="-122"/>
              <a:ea typeface="华文楷体" panose="02010600040101010101" pitchFamily="2" charset="-122"/>
              <a:sym typeface="Wingdings" panose="05000000000000000000"/>
            </a:endParaRPr>
          </a:p>
        </p:txBody>
      </p:sp>
      <p:sp>
        <p:nvSpPr>
          <p:cNvPr id="30" name="TextBox 29"/>
          <p:cNvSpPr txBox="1"/>
          <p:nvPr/>
        </p:nvSpPr>
        <p:spPr>
          <a:xfrm>
            <a:off x="7289786" y="4593459"/>
            <a:ext cx="2895542" cy="923330"/>
          </a:xfrm>
          <a:prstGeom prst="rect">
            <a:avLst/>
          </a:prstGeom>
          <a:noFill/>
          <a:ln w="28575">
            <a:solidFill>
              <a:srgbClr val="FF0000"/>
            </a:solidFill>
            <a:prstDash val="dash"/>
          </a:ln>
        </p:spPr>
        <p:txBody>
          <a:bodyPr wrap="square" rtlCol="0">
            <a:spAutoFit/>
          </a:bodyPr>
          <a:lstStyle/>
          <a:p>
            <a:r>
              <a:rPr lang="zh-CN" altLang="en-US" b="1" dirty="0" smtClean="0">
                <a:solidFill>
                  <a:srgbClr val="17B9FF"/>
                </a:solidFill>
                <a:latin typeface="华文楷体" panose="02010600040101010101" pitchFamily="2" charset="-122"/>
                <a:ea typeface="华文楷体" panose="02010600040101010101" pitchFamily="2" charset="-122"/>
              </a:rPr>
              <a:t>注：</a:t>
            </a:r>
            <a:r>
              <a:rPr lang="en-US" altLang="zh-CN" b="1" dirty="0" err="1" smtClean="0">
                <a:solidFill>
                  <a:srgbClr val="17B9FF"/>
                </a:solidFill>
                <a:latin typeface="华文楷体" panose="02010600040101010101" pitchFamily="2" charset="-122"/>
                <a:ea typeface="华文楷体" panose="02010600040101010101" pitchFamily="2" charset="-122"/>
              </a:rPr>
              <a:t>test_size</a:t>
            </a:r>
            <a:r>
              <a:rPr lang="zh-CN" altLang="en-US" dirty="0" smtClean="0">
                <a:latin typeface="华文楷体" panose="02010600040101010101" pitchFamily="2" charset="-122"/>
                <a:ea typeface="华文楷体" panose="02010600040101010101" pitchFamily="2" charset="-122"/>
              </a:rPr>
              <a:t>若为</a:t>
            </a:r>
            <a:r>
              <a:rPr lang="en-US" altLang="zh-CN" dirty="0" smtClean="0">
                <a:latin typeface="华文楷体" panose="02010600040101010101" pitchFamily="2" charset="-122"/>
                <a:ea typeface="华文楷体" panose="02010600040101010101" pitchFamily="2" charset="-122"/>
              </a:rPr>
              <a:t>0-1</a:t>
            </a:r>
            <a:r>
              <a:rPr lang="zh-CN" altLang="en-US" dirty="0" smtClean="0">
                <a:latin typeface="华文楷体" panose="02010600040101010101" pitchFamily="2" charset="-122"/>
                <a:ea typeface="华文楷体" panose="02010600040101010101" pitchFamily="2" charset="-122"/>
              </a:rPr>
              <a:t>之间浮点数，表示样本占比</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若</a:t>
            </a:r>
            <a:r>
              <a:rPr lang="zh-CN" altLang="en-US" dirty="0" smtClean="0">
                <a:latin typeface="华文楷体" panose="02010600040101010101" pitchFamily="2" charset="-122"/>
                <a:ea typeface="华文楷体" panose="02010600040101010101" pitchFamily="2" charset="-122"/>
              </a:rPr>
              <a:t>为整数，表示样本数量</a:t>
            </a:r>
            <a:endParaRPr lang="zh-CN" altLang="en-US" dirty="0">
              <a:latin typeface="华文楷体" panose="02010600040101010101" pitchFamily="2" charset="-122"/>
              <a:ea typeface="华文楷体" panose="02010600040101010101" pitchFamily="2" charset="-122"/>
            </a:endParaRPr>
          </a:p>
        </p:txBody>
      </p:sp>
      <p:pic>
        <p:nvPicPr>
          <p:cNvPr id="32" name="图片 31"/>
          <p:cNvPicPr>
            <a:picLocks noChangeAspect="1"/>
          </p:cNvPicPr>
          <p:nvPr/>
        </p:nvPicPr>
        <p:blipFill>
          <a:blip r:embed="rId1"/>
          <a:stretch>
            <a:fillRect/>
          </a:stretch>
        </p:blipFill>
        <p:spPr>
          <a:xfrm>
            <a:off x="10377399" y="1290152"/>
            <a:ext cx="1219467" cy="4369876"/>
          </a:xfrm>
          <a:prstGeom prst="rect">
            <a:avLst/>
          </a:prstGeom>
        </p:spPr>
      </p:pic>
      <p:grpSp>
        <p:nvGrpSpPr>
          <p:cNvPr id="2" name="组合 1"/>
          <p:cNvGrpSpPr/>
          <p:nvPr/>
        </p:nvGrpSpPr>
        <p:grpSpPr>
          <a:xfrm>
            <a:off x="635052" y="1869242"/>
            <a:ext cx="8826447" cy="2650292"/>
            <a:chOff x="635052" y="1869242"/>
            <a:chExt cx="8826447" cy="2650292"/>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52" y="1869242"/>
              <a:ext cx="8826447" cy="263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5937455" y="4196336"/>
              <a:ext cx="888658" cy="323198"/>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配置模型</a:t>
            </a:r>
            <a:endParaRPr lang="zh-CN" altLang="en-US" sz="3600" b="1" dirty="0">
              <a:latin typeface="微软雅黑" panose="020B0503020204020204" pitchFamily="34" charset="-122"/>
              <a:ea typeface="微软雅黑" panose="020B0503020204020204" pitchFamily="34" charset="-122"/>
            </a:endParaRPr>
          </a:p>
        </p:txBody>
      </p:sp>
      <p:pic>
        <p:nvPicPr>
          <p:cNvPr id="49" name="Picture 2" descr="D:\learning\ppt\pics20181124\0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4794" y="1901460"/>
            <a:ext cx="7778359" cy="2240738"/>
          </a:xfrm>
          <a:prstGeom prst="rect">
            <a:avLst/>
          </a:prstGeom>
          <a:noFill/>
          <a:extLst>
            <a:ext uri="{909E8E84-426E-40DD-AFC4-6F175D3DCCD1}">
              <a14:hiddenFill xmlns:a14="http://schemas.microsoft.com/office/drawing/2010/main">
                <a:solidFill>
                  <a:srgbClr val="FFFFFF"/>
                </a:solidFill>
              </a14:hiddenFill>
            </a:ext>
          </a:extLst>
        </p:spPr>
      </p:pic>
      <p:sp>
        <p:nvSpPr>
          <p:cNvPr id="52" name="矩形 51"/>
          <p:cNvSpPr/>
          <p:nvPr/>
        </p:nvSpPr>
        <p:spPr>
          <a:xfrm>
            <a:off x="373651" y="1315552"/>
            <a:ext cx="7614616"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000" dirty="0" smtClean="0">
                <a:solidFill>
                  <a:srgbClr val="CC0099"/>
                </a:solidFill>
                <a:latin typeface="微软雅黑" panose="020B0503020204020204" pitchFamily="34" charset="-122"/>
                <a:ea typeface="微软雅黑" panose="020B0503020204020204" pitchFamily="34" charset="-122"/>
              </a:rPr>
              <a:t>SVM</a:t>
            </a:r>
            <a:r>
              <a:rPr lang="zh-CN" altLang="en-US" sz="2000" dirty="0" smtClean="0">
                <a:solidFill>
                  <a:srgbClr val="CC0099"/>
                </a:solidFill>
                <a:latin typeface="微软雅黑" panose="020B0503020204020204" pitchFamily="34" charset="-122"/>
                <a:ea typeface="微软雅黑" panose="020B0503020204020204" pitchFamily="34" charset="-122"/>
              </a:rPr>
              <a:t>分类器构建</a:t>
            </a:r>
            <a:endParaRPr lang="en-US" altLang="zh-CN" sz="2000" dirty="0">
              <a:solidFill>
                <a:srgbClr val="CC0099"/>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753074" y="4198728"/>
            <a:ext cx="4037290" cy="2410578"/>
            <a:chOff x="1182017" y="3167403"/>
            <a:chExt cx="4037290" cy="2410578"/>
          </a:xfrm>
        </p:grpSpPr>
        <p:sp>
          <p:nvSpPr>
            <p:cNvPr id="53" name="矩形 52"/>
            <p:cNvSpPr/>
            <p:nvPr/>
          </p:nvSpPr>
          <p:spPr>
            <a:xfrm>
              <a:off x="1182017" y="3295203"/>
              <a:ext cx="4037290" cy="2282778"/>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marL="0" lvl="1">
                <a:lnSpc>
                  <a:spcPct val="150000"/>
                </a:lnSpc>
                <a:defRPr/>
              </a:pPr>
              <a:r>
                <a:rPr lang="en-US" altLang="zh-CN" dirty="0">
                  <a:solidFill>
                    <a:srgbClr val="FF0000"/>
                  </a:solidFill>
                  <a:latin typeface="华文楷体" panose="02010600040101010101" pitchFamily="2" charset="-122"/>
                  <a:ea typeface="华文楷体" panose="02010600040101010101" pitchFamily="2" charset="-122"/>
                </a:rPr>
                <a:t>C</a:t>
              </a:r>
              <a:r>
                <a:rPr lang="zh-CN" altLang="en-US" dirty="0">
                  <a:solidFill>
                    <a:srgbClr val="FF0000"/>
                  </a:solidFill>
                  <a:latin typeface="华文楷体" panose="02010600040101010101" pitchFamily="2" charset="-122"/>
                  <a:ea typeface="华文楷体" panose="02010600040101010101" pitchFamily="2" charset="-122"/>
                </a:rPr>
                <a:t>为误差项的惩罚系数</a:t>
              </a:r>
              <a:endParaRPr lang="en-US" altLang="zh-CN" dirty="0">
                <a:solidFill>
                  <a:srgbClr val="FF0000"/>
                </a:solidFill>
                <a:latin typeface="华文楷体" panose="02010600040101010101" pitchFamily="2" charset="-122"/>
                <a:ea typeface="华文楷体" panose="02010600040101010101" pitchFamily="2" charset="-122"/>
              </a:endParaRPr>
            </a:p>
            <a:p>
              <a:pPr marL="0" lvl="1">
                <a:lnSpc>
                  <a:spcPct val="150000"/>
                </a:lnSpc>
                <a:defRPr/>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越大即对分错样本的惩罚程度越大，因此在训练样本中准确率越高，但是泛化能力降低</a:t>
              </a:r>
              <a:endParaRPr lang="en-US" altLang="zh-CN" dirty="0">
                <a:latin typeface="华文楷体" panose="02010600040101010101" pitchFamily="2" charset="-122"/>
                <a:ea typeface="华文楷体" panose="02010600040101010101" pitchFamily="2" charset="-122"/>
              </a:endParaRPr>
            </a:p>
            <a:p>
              <a:pPr marL="0" lvl="1">
                <a:lnSpc>
                  <a:spcPct val="150000"/>
                </a:lnSpc>
                <a:defRPr/>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float</a:t>
              </a:r>
              <a:r>
                <a:rPr lang="zh-CN" altLang="en-US" dirty="0">
                  <a:latin typeface="华文楷体" panose="02010600040101010101" pitchFamily="2" charset="-122"/>
                  <a:ea typeface="华文楷体" panose="02010600040101010101" pitchFamily="2" charset="-122"/>
                </a:rPr>
                <a:t>参数，默认为</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54" name="圆角矩形 7"/>
            <p:cNvSpPr/>
            <p:nvPr/>
          </p:nvSpPr>
          <p:spPr>
            <a:xfrm>
              <a:off x="1896458" y="3167403"/>
              <a:ext cx="2608407" cy="31820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200" b="1" dirty="0" smtClean="0">
                  <a:solidFill>
                    <a:srgbClr val="000000"/>
                  </a:solidFill>
                  <a:latin typeface="微软雅黑" panose="020B0503020204020204" pitchFamily="34" charset="-122"/>
                  <a:ea typeface="微软雅黑" panose="020B0503020204020204" pitchFamily="34" charset="-122"/>
                  <a:sym typeface="+mn-ea"/>
                </a:rPr>
                <a:t>误差项惩罚系数</a:t>
              </a:r>
              <a:endParaRPr lang="zh-CN" altLang="en-US" sz="2200" b="1" dirty="0">
                <a:solidFill>
                  <a:srgbClr val="000000"/>
                </a:solidFill>
                <a:latin typeface="微软雅黑" panose="020B0503020204020204" pitchFamily="34" charset="-122"/>
                <a:ea typeface="微软雅黑" panose="020B0503020204020204" pitchFamily="34" charset="-122"/>
                <a:sym typeface="+mn-ea"/>
              </a:endParaRPr>
            </a:p>
          </p:txBody>
        </p:sp>
      </p:grpSp>
      <p:grpSp>
        <p:nvGrpSpPr>
          <p:cNvPr id="55" name="组合 54"/>
          <p:cNvGrpSpPr/>
          <p:nvPr/>
        </p:nvGrpSpPr>
        <p:grpSpPr>
          <a:xfrm>
            <a:off x="5040306" y="4198728"/>
            <a:ext cx="4037290" cy="2410578"/>
            <a:chOff x="1182017" y="3167403"/>
            <a:chExt cx="4037290" cy="2410578"/>
          </a:xfrm>
        </p:grpSpPr>
        <p:sp>
          <p:nvSpPr>
            <p:cNvPr id="56" name="矩形 55"/>
            <p:cNvSpPr/>
            <p:nvPr/>
          </p:nvSpPr>
          <p:spPr>
            <a:xfrm>
              <a:off x="1182017" y="3295203"/>
              <a:ext cx="4037290" cy="2282778"/>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marL="0" lvl="1">
                <a:lnSpc>
                  <a:spcPct val="150000"/>
                </a:lnSpc>
                <a:defRPr/>
              </a:pPr>
              <a:r>
                <a:rPr lang="zh-CN" altLang="en-US" dirty="0">
                  <a:latin typeface="华文楷体" panose="02010600040101010101" pitchFamily="2" charset="-122"/>
                  <a:ea typeface="华文楷体" panose="02010600040101010101" pitchFamily="2" charset="-122"/>
                  <a:sym typeface="Wingdings" panose="05000000000000000000"/>
                </a:rPr>
                <a:t>表示采用的核函数类型</a:t>
              </a:r>
              <a:r>
                <a:rPr lang="en-US" altLang="zh-CN" dirty="0">
                  <a:latin typeface="华文楷体" panose="02010600040101010101" pitchFamily="2" charset="-122"/>
                  <a:ea typeface="华文楷体" panose="02010600040101010101" pitchFamily="2" charset="-122"/>
                  <a:sym typeface="Wingdings" panose="05000000000000000000"/>
                </a:rPr>
                <a:t>,</a:t>
              </a:r>
              <a:r>
                <a:rPr lang="zh-CN" altLang="en-US" dirty="0">
                  <a:latin typeface="华文楷体" panose="02010600040101010101" pitchFamily="2" charset="-122"/>
                  <a:ea typeface="华文楷体" panose="02010600040101010101" pitchFamily="2" charset="-122"/>
                </a:rPr>
                <a:t>可选的参数有：</a:t>
              </a:r>
              <a:endParaRPr lang="en-US" altLang="zh-CN" dirty="0">
                <a:latin typeface="华文楷体" panose="02010600040101010101" pitchFamily="2" charset="-122"/>
                <a:ea typeface="华文楷体" panose="02010600040101010101" pitchFamily="2" charset="-122"/>
              </a:endParaRPr>
            </a:p>
            <a:p>
              <a:pPr marL="0" lvl="1">
                <a:lnSpc>
                  <a:spcPct val="150000"/>
                </a:lnSpc>
                <a:defRPr/>
              </a:pPr>
              <a:r>
                <a:rPr lang="en-US" altLang="zh-CN" dirty="0"/>
                <a:t>   ‘</a:t>
              </a:r>
              <a:r>
                <a:rPr lang="en-US" altLang="zh-CN" dirty="0">
                  <a:latin typeface="华文楷体" panose="02010600040101010101" pitchFamily="2" charset="-122"/>
                  <a:ea typeface="华文楷体" panose="02010600040101010101" pitchFamily="2" charset="-122"/>
                </a:rPr>
                <a:t>linear’:</a:t>
              </a:r>
              <a:r>
                <a:rPr lang="zh-CN" altLang="en-US" dirty="0">
                  <a:latin typeface="华文楷体" panose="02010600040101010101" pitchFamily="2" charset="-122"/>
                  <a:ea typeface="华文楷体" panose="02010600040101010101" pitchFamily="2" charset="-122"/>
                </a:rPr>
                <a:t>线性核函数</a:t>
              </a:r>
              <a:r>
                <a:rPr lang="en-US" altLang="zh-CN"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0" lvl="1">
                <a:lnSpc>
                  <a:spcPct val="150000"/>
                </a:lnSpc>
                <a:defRPr/>
              </a:pP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rbf</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：径像核函数</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高斯核</a:t>
              </a:r>
              <a:endParaRPr lang="en-US" altLang="zh-CN" dirty="0">
                <a:latin typeface="华文楷体" panose="02010600040101010101" pitchFamily="2" charset="-122"/>
                <a:ea typeface="华文楷体" panose="02010600040101010101" pitchFamily="2" charset="-122"/>
              </a:endParaRPr>
            </a:p>
            <a:p>
              <a:pPr marL="0" lvl="1">
                <a:lnSpc>
                  <a:spcPct val="150000"/>
                </a:lnSpc>
                <a:defRPr/>
              </a:pP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sigmod</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sigmod</a:t>
              </a:r>
              <a:r>
                <a:rPr lang="zh-CN" altLang="en-US" dirty="0">
                  <a:latin typeface="华文楷体" panose="02010600040101010101" pitchFamily="2" charset="-122"/>
                  <a:ea typeface="华文楷体" panose="02010600040101010101" pitchFamily="2" charset="-122"/>
                </a:rPr>
                <a:t>核函数等</a:t>
              </a:r>
              <a:endParaRPr lang="zh-CN" altLang="en-US" dirty="0">
                <a:latin typeface="华文楷体" panose="02010600040101010101" pitchFamily="2" charset="-122"/>
                <a:ea typeface="华文楷体" panose="02010600040101010101" pitchFamily="2" charset="-122"/>
              </a:endParaRPr>
            </a:p>
          </p:txBody>
        </p:sp>
        <p:sp>
          <p:nvSpPr>
            <p:cNvPr id="57" name="圆角矩形 7"/>
            <p:cNvSpPr/>
            <p:nvPr/>
          </p:nvSpPr>
          <p:spPr>
            <a:xfrm>
              <a:off x="1896458" y="3167403"/>
              <a:ext cx="2608407" cy="31820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200" b="1" dirty="0" smtClean="0">
                  <a:solidFill>
                    <a:srgbClr val="000000"/>
                  </a:solidFill>
                  <a:latin typeface="微软雅黑" panose="020B0503020204020204" pitchFamily="34" charset="-122"/>
                  <a:ea typeface="微软雅黑" panose="020B0503020204020204" pitchFamily="34" charset="-122"/>
                  <a:sym typeface="+mn-ea"/>
                </a:rPr>
                <a:t>kernel</a:t>
              </a:r>
              <a:endParaRPr lang="zh-CN" altLang="en-US" sz="2200" b="1" dirty="0">
                <a:solidFill>
                  <a:srgbClr val="000000"/>
                </a:solidFill>
                <a:latin typeface="微软雅黑" panose="020B0503020204020204" pitchFamily="34" charset="-122"/>
                <a:ea typeface="微软雅黑" panose="020B0503020204020204" pitchFamily="34" charset="-122"/>
                <a:sym typeface="+mn-ea"/>
              </a:endParaRPr>
            </a:p>
          </p:txBody>
        </p:sp>
      </p:grpSp>
      <p:grpSp>
        <p:nvGrpSpPr>
          <p:cNvPr id="58" name="组合 57"/>
          <p:cNvGrpSpPr/>
          <p:nvPr/>
        </p:nvGrpSpPr>
        <p:grpSpPr>
          <a:xfrm>
            <a:off x="5973110" y="400051"/>
            <a:ext cx="3209723" cy="2105743"/>
            <a:chOff x="938136" y="588204"/>
            <a:chExt cx="3209723" cy="2105743"/>
          </a:xfrm>
        </p:grpSpPr>
        <p:sp>
          <p:nvSpPr>
            <p:cNvPr id="59" name="矩形 58"/>
            <p:cNvSpPr/>
            <p:nvPr/>
          </p:nvSpPr>
          <p:spPr>
            <a:xfrm>
              <a:off x="938136" y="732654"/>
              <a:ext cx="3209723" cy="1961293"/>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marL="0" lvl="1">
                <a:lnSpc>
                  <a:spcPct val="150000"/>
                </a:lnSpc>
                <a:defRPr/>
              </a:pPr>
              <a:r>
                <a:rPr lang="en-US" altLang="zh-CN" dirty="0" err="1">
                  <a:solidFill>
                    <a:srgbClr val="FF0000"/>
                  </a:solidFill>
                  <a:sym typeface="Wingdings" panose="05000000000000000000"/>
                </a:rPr>
                <a:t>decision_function_shape</a:t>
              </a:r>
              <a:endParaRPr lang="en-US" altLang="zh-CN" dirty="0">
                <a:solidFill>
                  <a:srgbClr val="FF0000"/>
                </a:solidFill>
                <a:sym typeface="Wingdings" panose="05000000000000000000"/>
              </a:endParaRPr>
            </a:p>
            <a:p>
              <a:pPr marL="0" lvl="1">
                <a:lnSpc>
                  <a:spcPct val="150000"/>
                </a:lnSpc>
                <a:defRPr/>
              </a:pPr>
              <a:r>
                <a:rPr lang="zh-CN" altLang="en-US" dirty="0">
                  <a:latin typeface="华文楷体" panose="02010600040101010101" pitchFamily="2" charset="-122"/>
                  <a:ea typeface="华文楷体" panose="02010600040101010101" pitchFamily="2" charset="-122"/>
                </a:rPr>
                <a:t>表示决策函数，可选值：</a:t>
              </a:r>
              <a:endParaRPr lang="en-US" altLang="zh-CN" dirty="0">
                <a:latin typeface="华文楷体" panose="02010600040101010101" pitchFamily="2" charset="-122"/>
                <a:ea typeface="华文楷体" panose="02010600040101010101" pitchFamily="2" charset="-122"/>
              </a:endParaRPr>
            </a:p>
            <a:p>
              <a:pPr marL="0" lvl="1">
                <a:lnSpc>
                  <a:spcPct val="150000"/>
                </a:lnSpc>
                <a:defRPr/>
              </a:pPr>
              <a:r>
                <a:rPr lang="en-US" altLang="zh-CN" dirty="0" err="1">
                  <a:latin typeface="华文楷体" panose="02010600040101010101" pitchFamily="2" charset="-122"/>
                  <a:ea typeface="华文楷体" panose="02010600040101010101" pitchFamily="2" charset="-122"/>
                </a:rPr>
                <a:t>oro</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二分类问题</a:t>
              </a:r>
              <a:endParaRPr lang="en-US" altLang="zh-CN" dirty="0">
                <a:latin typeface="华文楷体" panose="02010600040101010101" pitchFamily="2" charset="-122"/>
                <a:ea typeface="华文楷体" panose="02010600040101010101" pitchFamily="2" charset="-122"/>
              </a:endParaRPr>
            </a:p>
            <a:p>
              <a:pPr marL="0" lvl="1">
                <a:lnSpc>
                  <a:spcPct val="150000"/>
                </a:lnSpc>
                <a:defRPr/>
              </a:pPr>
              <a:r>
                <a:rPr lang="en-US" altLang="zh-CN" dirty="0" err="1">
                  <a:latin typeface="华文楷体" panose="02010600040101010101" pitchFamily="2" charset="-122"/>
                  <a:ea typeface="华文楷体" panose="02010600040101010101" pitchFamily="2" charset="-122"/>
                </a:rPr>
                <a:t>ovr</a:t>
              </a:r>
              <a:r>
                <a:rPr lang="zh-CN" altLang="en-US" dirty="0">
                  <a:latin typeface="华文楷体" panose="02010600040101010101" pitchFamily="2" charset="-122"/>
                  <a:ea typeface="华文楷体" panose="02010600040101010101" pitchFamily="2" charset="-122"/>
                </a:rPr>
                <a:t>：训练</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个特征的分类器</a:t>
              </a:r>
              <a:endParaRPr lang="zh-CN" altLang="en-US" dirty="0">
                <a:latin typeface="华文楷体" panose="02010600040101010101" pitchFamily="2" charset="-122"/>
                <a:ea typeface="华文楷体" panose="02010600040101010101" pitchFamily="2" charset="-122"/>
              </a:endParaRPr>
            </a:p>
          </p:txBody>
        </p:sp>
        <p:sp>
          <p:nvSpPr>
            <p:cNvPr id="60" name="圆角矩形 7"/>
            <p:cNvSpPr/>
            <p:nvPr/>
          </p:nvSpPr>
          <p:spPr>
            <a:xfrm>
              <a:off x="1686842" y="588204"/>
              <a:ext cx="1704804" cy="2861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200" b="1" dirty="0" smtClean="0">
                  <a:solidFill>
                    <a:srgbClr val="000000"/>
                  </a:solidFill>
                  <a:latin typeface="微软雅黑" panose="020B0503020204020204" pitchFamily="34" charset="-122"/>
                  <a:ea typeface="微软雅黑" panose="020B0503020204020204" pitchFamily="34" charset="-122"/>
                </a:rPr>
                <a:t>决策函数</a:t>
              </a:r>
              <a:endParaRPr lang="zh-CN" altLang="en-US" sz="22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2" name="图片 1"/>
          <p:cNvPicPr>
            <a:picLocks noChangeAspect="1"/>
          </p:cNvPicPr>
          <p:nvPr/>
        </p:nvPicPr>
        <p:blipFill>
          <a:blip r:embed="rId2"/>
          <a:stretch>
            <a:fillRect/>
          </a:stretch>
        </p:blipFill>
        <p:spPr>
          <a:xfrm>
            <a:off x="10377399" y="1315552"/>
            <a:ext cx="1219467" cy="436987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1413</Words>
  <Application>WPS 演示</Application>
  <PresentationFormat>宽屏</PresentationFormat>
  <Paragraphs>129</Paragraphs>
  <Slides>14</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微软雅黑</vt:lpstr>
      <vt:lpstr>黑体</vt:lpstr>
      <vt:lpstr>黑体-简</vt:lpstr>
      <vt:lpstr>Wingdings</vt:lpstr>
      <vt:lpstr>华文楷体</vt:lpstr>
      <vt:lpstr>Times New Roman</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terms:created xsi:type="dcterms:W3CDTF">2018-11-24T09:23:00Z</dcterms:created>
  <dcterms:modified xsi:type="dcterms:W3CDTF">2019-07-09T13:41:55Z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