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43" r:id="rId3"/>
    <p:sldId id="344" r:id="rId4"/>
    <p:sldId id="365" r:id="rId5"/>
    <p:sldId id="445" r:id="rId6"/>
    <p:sldId id="458" r:id="rId7"/>
    <p:sldId id="459" r:id="rId8"/>
    <p:sldId id="460" r:id="rId9"/>
    <p:sldId id="447" r:id="rId10"/>
    <p:sldId id="448" r:id="rId11"/>
    <p:sldId id="456" r:id="rId12"/>
    <p:sldId id="449" r:id="rId13"/>
    <p:sldId id="465" r:id="rId14"/>
    <p:sldId id="462" r:id="rId15"/>
    <p:sldId id="450" r:id="rId16"/>
    <p:sldId id="475" r:id="rId17"/>
    <p:sldId id="452" r:id="rId18"/>
    <p:sldId id="453" r:id="rId19"/>
    <p:sldId id="454" r:id="rId20"/>
    <p:sldId id="463" r:id="rId21"/>
    <p:sldId id="464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98234"/>
    <a:srgbClr val="FFF4D0"/>
    <a:srgbClr val="EAF4DF"/>
    <a:srgbClr val="0432FF"/>
    <a:srgbClr val="CFEBF1"/>
    <a:srgbClr val="F2FFE9"/>
    <a:srgbClr val="FFE9D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8" autoAdjust="0"/>
    <p:restoredTop sz="91808" autoAdjust="0"/>
  </p:normalViewPr>
  <p:slideViewPr>
    <p:cSldViewPr snapToGrid="0">
      <p:cViewPr varScale="1">
        <p:scale>
          <a:sx n="68" d="100"/>
          <a:sy n="68" d="100"/>
        </p:scale>
        <p:origin x="546" y="66"/>
      </p:cViewPr>
      <p:guideLst>
        <p:guide orient="horz" pos="2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1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10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40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50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63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335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5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7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7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5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85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965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978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75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6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55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73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08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5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56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1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8" name="直线连接符 8"/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46584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手写数字识别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192" y="131053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40" name="文本框 3"/>
          <p:cNvSpPr txBox="1"/>
          <p:nvPr/>
        </p:nvSpPr>
        <p:spPr>
          <a:xfrm>
            <a:off x="743146" y="2897061"/>
            <a:ext cx="9489122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fluid.layers.data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配置数据层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image: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因为是灰度图像，单通道，故形状为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[1,28,28],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float32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：代表图像分类后的类别，形状为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[1],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int64</a:t>
            </a:r>
          </a:p>
        </p:txBody>
      </p:sp>
      <p:sp>
        <p:nvSpPr>
          <p:cNvPr id="10" name="矩形 9"/>
          <p:cNvSpPr/>
          <p:nvPr/>
        </p:nvSpPr>
        <p:spPr>
          <a:xfrm>
            <a:off x="482192" y="461709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获取分类器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79" y="5159848"/>
            <a:ext cx="5157560" cy="6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73185" y="2027749"/>
            <a:ext cx="9959083" cy="626609"/>
            <a:chOff x="273185" y="2174648"/>
            <a:chExt cx="9959083" cy="62660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85" y="2174648"/>
              <a:ext cx="9959083" cy="626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1282540" y="2174648"/>
              <a:ext cx="2404089" cy="26510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2540" y="2494640"/>
              <a:ext cx="2404089" cy="26510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9574" y="127406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980766" y="3813066"/>
            <a:ext cx="9025969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在分类任务上比较常用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了一个损失函数之后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它求平均值，因为定义的是一个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我们还可以定义一个准确率函数，这个可以在我们训练的时候输出分类的准确率。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0766" y="2014538"/>
            <a:ext cx="8543922" cy="1414462"/>
            <a:chOff x="669574" y="2014538"/>
            <a:chExt cx="8543922" cy="141446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74" y="2014538"/>
              <a:ext cx="8543922" cy="1414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717970" y="2398604"/>
              <a:ext cx="368134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35365" y="3053450"/>
              <a:ext cx="2999574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050" y="129998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21157" y="3847807"/>
            <a:ext cx="6136644" cy="17127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简单，计算高效，对内存需求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少；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参数的更新不受梯度的伸缩变换影响；更新的步长能够被限制在大致的范围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内等等。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具有以上一些优势，在很多情况下默认为性能比较优秀的优化器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圆角矩形 7"/>
          <p:cNvSpPr/>
          <p:nvPr/>
        </p:nvSpPr>
        <p:spPr>
          <a:xfrm>
            <a:off x="2925570" y="3429000"/>
            <a:ext cx="3956452" cy="4950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Adam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优化器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56515" y="2053206"/>
            <a:ext cx="8207603" cy="906119"/>
            <a:chOff x="928283" y="2522881"/>
            <a:chExt cx="8207603" cy="90611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83" y="2522881"/>
              <a:ext cx="8207603" cy="906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2298610" y="2814357"/>
              <a:ext cx="4000590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614" y="1422892"/>
            <a:ext cx="91647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模型配置完毕后，得到两个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fluid.Program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初始化操作会被写入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fluid.default_main_program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获取默认或全局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program(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主程序用于训练和测试模型。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fluid.layers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函数可以向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default_main_program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中添加算子和变量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许多编程接口的缺省值。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37" y="1244062"/>
            <a:ext cx="1219467" cy="436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1" y="133012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创建训练用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1501" y="528850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定义数据映射器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571501" y="3786695"/>
            <a:ext cx="9677399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smtClean="0">
                <a:sym typeface="Wingdings" panose="05000000000000000000"/>
              </a:rPr>
              <a:t> 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指定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程序运行的设备，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fluid.CPUPlace</a:t>
            </a:r>
            <a:r>
              <a:rPr lang="en-US" altLang="zh-CN" sz="2000" dirty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 </a:t>
            </a:r>
            <a:r>
              <a:rPr lang="en-US" altLang="zh-CN" sz="2000" dirty="0" err="1">
                <a:sym typeface="Wingdings" panose="05000000000000000000"/>
              </a:rPr>
              <a:t>fluid.CUDAPlace</a:t>
            </a:r>
            <a:r>
              <a:rPr lang="en-US" altLang="zh-CN" sz="2000" dirty="0">
                <a:sym typeface="Wingdings" panose="05000000000000000000"/>
              </a:rPr>
              <a:t>(0)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分别表示为</a:t>
            </a:r>
            <a:r>
              <a:rPr lang="en-US" altLang="zh-CN" sz="2000" dirty="0">
                <a:sym typeface="Wingdings" panose="0500000000000000000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</a:t>
            </a:r>
            <a:r>
              <a:rPr lang="en-US" altLang="zh-CN" sz="2000" dirty="0">
                <a:sym typeface="Wingdings" panose="05000000000000000000"/>
              </a:rPr>
              <a:t>GPU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创建一个</a:t>
            </a:r>
            <a:r>
              <a:rPr lang="en-US" altLang="zh-CN" sz="2000" dirty="0">
                <a:sym typeface="Wingdings" panose="05000000000000000000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实例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  </a:t>
            </a:r>
            <a:r>
              <a:rPr lang="en-US" altLang="zh-CN" sz="2000" dirty="0">
                <a:sym typeface="Wingdings" panose="05000000000000000000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接收传入的</a:t>
            </a:r>
            <a:r>
              <a:rPr lang="en-US" altLang="zh-CN" sz="2000" dirty="0">
                <a:sym typeface="Wingdings" panose="05000000000000000000"/>
              </a:rPr>
              <a:t>Program</a:t>
            </a:r>
            <a:r>
              <a:rPr lang="zh-CN" altLang="en-US" sz="2000" dirty="0">
                <a:sym typeface="Wingdings" panose="05000000000000000000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并通过</a:t>
            </a:r>
            <a:r>
              <a:rPr lang="en-US" altLang="zh-CN" sz="2000" dirty="0">
                <a:sym typeface="Wingdings" panose="05000000000000000000"/>
              </a:rPr>
              <a:t>run()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方法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运行</a:t>
            </a:r>
            <a:r>
              <a:rPr lang="en-US" altLang="zh-CN" sz="2000" dirty="0">
                <a:sym typeface="Wingdings" panose="05000000000000000000"/>
              </a:rPr>
              <a:t>P</a:t>
            </a:r>
            <a:r>
              <a:rPr lang="en-US" altLang="zh-CN" sz="2000" dirty="0" smtClean="0">
                <a:sym typeface="Wingdings" panose="05000000000000000000"/>
              </a:rPr>
              <a:t>rogram</a:t>
            </a:r>
            <a:endParaRPr lang="en-US" altLang="zh-CN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63" y="5849900"/>
            <a:ext cx="7614616" cy="61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2029460"/>
            <a:ext cx="7850505" cy="163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8396" y="1149536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1518210" y="4720167"/>
            <a:ext cx="7732317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b="1" dirty="0" err="1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损失值、准确率。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en-US" altLang="zh-CN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打印一次损失值和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65779" y="1750762"/>
            <a:ext cx="8163707" cy="2781890"/>
            <a:chOff x="965779" y="1811494"/>
            <a:chExt cx="8163707" cy="2781890"/>
          </a:xfrm>
        </p:grpSpPr>
        <p:grpSp>
          <p:nvGrpSpPr>
            <p:cNvPr id="2" name="组合 1"/>
            <p:cNvGrpSpPr/>
            <p:nvPr/>
          </p:nvGrpSpPr>
          <p:grpSpPr>
            <a:xfrm>
              <a:off x="965779" y="1811494"/>
              <a:ext cx="8021466" cy="2781890"/>
              <a:chOff x="965779" y="1811494"/>
              <a:chExt cx="8323364" cy="2886590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779" y="1811494"/>
                <a:ext cx="8323364" cy="2886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6142445" y="2953276"/>
                <a:ext cx="2844800" cy="3015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63353" y="3254789"/>
                <a:ext cx="660400" cy="2204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63353" y="3475217"/>
                <a:ext cx="1168660" cy="2204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779124" y="2965088"/>
              <a:ext cx="7350362" cy="662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384" y="1242981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开始测试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1829292" y="5322773"/>
            <a:ext cx="7474857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测试。</a:t>
            </a:r>
            <a:endParaRPr lang="en-US" altLang="zh-CN" dirty="0" smtClean="0">
              <a:solidFill>
                <a:srgbClr val="17B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误差平均值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、误差准确率，然后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82090" y="1901190"/>
            <a:ext cx="8004810" cy="3116580"/>
            <a:chOff x="2334" y="2949"/>
            <a:chExt cx="12606" cy="49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4" y="2949"/>
              <a:ext cx="12607" cy="490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74" y="4477"/>
              <a:ext cx="9280" cy="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801" y="1841025"/>
            <a:ext cx="9674498" cy="2364877"/>
            <a:chOff x="500383" y="2018437"/>
            <a:chExt cx="9674498" cy="236487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" y="2018437"/>
              <a:ext cx="9674498" cy="2364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537894" y="3283711"/>
              <a:ext cx="3235820" cy="29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894" y="1287027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3312" y="4205902"/>
            <a:ext cx="9196949" cy="1938992"/>
          </a:xfrm>
          <a:prstGeom prst="rect">
            <a:avLst/>
          </a:prstGeom>
          <a:noFill/>
          <a:ln w="28575">
            <a:solidFill>
              <a:srgbClr val="F9823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第一个参数：</a:t>
            </a:r>
            <a:r>
              <a:rPr lang="en-US" altLang="zh-CN" sz="2000" b="1" dirty="0" err="1" smtClean="0"/>
              <a:t>dirname</a:t>
            </a:r>
            <a:r>
              <a:rPr lang="en-US" altLang="zh-CN" sz="2000" dirty="0"/>
              <a:t> 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– </a:t>
            </a:r>
            <a:r>
              <a:rPr lang="zh-CN" altLang="en-US" sz="2000" dirty="0"/>
              <a:t>保存推理</a:t>
            </a:r>
            <a:r>
              <a:rPr lang="en-US" altLang="zh-CN" sz="2000" dirty="0"/>
              <a:t>model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路径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第二个参数：</a:t>
            </a:r>
            <a:r>
              <a:rPr lang="en-US" altLang="zh-CN" sz="2000" b="1" dirty="0" err="1" smtClean="0"/>
              <a:t>feeded_var_names</a:t>
            </a:r>
            <a:r>
              <a:rPr lang="en-US" altLang="zh-CN" sz="2000" dirty="0"/>
              <a:t> (list[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]) – </a:t>
            </a:r>
            <a:r>
              <a:rPr lang="zh-CN" altLang="en-US" sz="2000" dirty="0"/>
              <a:t>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）需要 </a:t>
            </a:r>
            <a:r>
              <a:rPr lang="en-US" altLang="zh-CN" sz="2000" dirty="0"/>
              <a:t>feed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个参数：</a:t>
            </a:r>
            <a:r>
              <a:rPr lang="en-US" altLang="zh-CN" sz="2000" b="1" dirty="0" err="1" smtClean="0"/>
              <a:t>target_vars</a:t>
            </a:r>
            <a:r>
              <a:rPr lang="en-US" altLang="zh-CN" sz="2000" dirty="0"/>
              <a:t> (list[Variable]) – </a:t>
            </a:r>
            <a:r>
              <a:rPr lang="zh-CN" altLang="en-US" sz="2000" dirty="0"/>
              <a:t>保存推理（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）结果的 </a:t>
            </a:r>
            <a:r>
              <a:rPr lang="en-US" altLang="zh-CN" sz="2000" dirty="0" smtClean="0"/>
              <a:t>Variables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第四个参数：</a:t>
            </a:r>
            <a:r>
              <a:rPr lang="pt-BR" altLang="zh-CN" sz="2000" b="1" dirty="0" smtClean="0"/>
              <a:t>executor</a:t>
            </a:r>
            <a:r>
              <a:rPr lang="pt-BR" altLang="zh-CN" sz="2000" dirty="0"/>
              <a:t> (Executor) – executor </a:t>
            </a:r>
            <a:r>
              <a:rPr lang="zh-CN" altLang="pt-BR" sz="2000" dirty="0"/>
              <a:t>保存 </a:t>
            </a:r>
            <a:r>
              <a:rPr lang="pt-BR" altLang="zh-CN" sz="2000" dirty="0"/>
              <a:t>inference </a:t>
            </a:r>
            <a:r>
              <a:rPr lang="pt-BR" altLang="zh-CN" sz="2000" dirty="0" smtClean="0"/>
              <a:t>model</a:t>
            </a:r>
            <a:endParaRPr lang="pt-BR" altLang="zh-CN" sz="2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576098" y="271129"/>
            <a:ext cx="4186146" cy="179640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构建一个专门用于推的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xecutor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把它和所有相关参数保存到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dirname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圆角矩形 7"/>
          <p:cNvSpPr/>
          <p:nvPr/>
        </p:nvSpPr>
        <p:spPr>
          <a:xfrm>
            <a:off x="5096004" y="131768"/>
            <a:ext cx="3135808" cy="278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save_inference_model</a:t>
            </a:r>
            <a:r>
              <a:rPr lang="en-US" altLang="zh-CN" b="1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463" y="1304974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观察训练过程中间结果如下：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964093" y="1929421"/>
            <a:ext cx="9238382" cy="55399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观察到模型的误差相对较低，而准确率较高，接下来可以使用该模型进行预测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071058" y="2721306"/>
            <a:ext cx="5739113" cy="3744578"/>
            <a:chOff x="3071058" y="2721306"/>
            <a:chExt cx="5739113" cy="374457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058" y="2721306"/>
              <a:ext cx="5739113" cy="3744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104839" y="5958042"/>
              <a:ext cx="4295775" cy="2507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71058" y="4057651"/>
              <a:ext cx="4295775" cy="2507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图片预处理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783353" y="4003331"/>
            <a:ext cx="9401656" cy="1938992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进行灰度化，将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转化为灰度图像，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代表灰度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像素值在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0~255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压缩图像大小为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28*28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，与训练集相同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将图像转换成一维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再对一维向量进行归一化处理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【-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1~1】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8" y="1881891"/>
            <a:ext cx="7434557" cy="194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609969" y="1403210"/>
            <a:ext cx="11290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手写识别属于典型的图像多分类问题</a:t>
            </a: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实践平台：百度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Studio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learning\ppt\pics\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17" y="1760124"/>
            <a:ext cx="4804142" cy="16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nsorflowå®æï¼ä¸ï¼ï¼æåæ·±åº¦å­¦ä¹ çç¬¬ä¸æª - æåæ°å­è¯å«ï¼Tensorboardå¯è§å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05" y="3625253"/>
            <a:ext cx="6057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046382"/>
            <a:ext cx="1219467" cy="43698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973263"/>
            <a:ext cx="805723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53142" y="2715099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读取预测模型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1452" y="3323470"/>
            <a:ext cx="9947657" cy="1462087"/>
            <a:chOff x="698498" y="3516313"/>
            <a:chExt cx="9947657" cy="14620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98" y="3516313"/>
              <a:ext cx="9947657" cy="146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649272" y="4247356"/>
              <a:ext cx="3408628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4699" y="4812196"/>
            <a:ext cx="10311662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ym typeface="Wingdings" panose="05000000000000000000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load_inference_model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函数的返回有三个元素的元组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，它是推理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feed_target_names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，包含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需要在推理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中提供数据的变量的名称。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fetch_targets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Variable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列表，从中我们可以得到推断结果。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529" y="131701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创建预测用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858738" y="4924134"/>
            <a:ext cx="1318943" cy="395605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输出结果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127" y="125123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152148"/>
            <a:ext cx="1219467" cy="4369876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81" y="1914299"/>
            <a:ext cx="7675662" cy="205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2995518" y="1914299"/>
            <a:ext cx="3961134" cy="830209"/>
            <a:chOff x="2995518" y="1914299"/>
            <a:chExt cx="3961134" cy="830209"/>
          </a:xfrm>
        </p:grpSpPr>
        <p:sp>
          <p:nvSpPr>
            <p:cNvPr id="16" name="矩形 15"/>
            <p:cNvSpPr/>
            <p:nvPr/>
          </p:nvSpPr>
          <p:spPr>
            <a:xfrm>
              <a:off x="4519549" y="1914299"/>
              <a:ext cx="2437103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995518" y="2204699"/>
              <a:ext cx="611284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001935" y="2496064"/>
              <a:ext cx="1357957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28" y="4712658"/>
            <a:ext cx="6019865" cy="72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39479" y="400051"/>
            <a:ext cx="291997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pic>
        <p:nvPicPr>
          <p:cNvPr id="13" name="Picture 2" descr="https://img-blog.csdn.net/201708222042506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" y="212527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learning\ppt\pics\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34" y="2554113"/>
            <a:ext cx="4028585" cy="30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6951581" y="3736899"/>
            <a:ext cx="548640" cy="340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969" y="1403210"/>
            <a:ext cx="1129029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全连接网络（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Fully connected network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8" name="矩形 7"/>
          <p:cNvSpPr/>
          <p:nvPr/>
        </p:nvSpPr>
        <p:spPr>
          <a:xfrm>
            <a:off x="609969" y="1403210"/>
            <a:ext cx="104934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MINST</a:t>
            </a: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Paddlepaddle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中提供自动加载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数据的模块</a:t>
            </a:r>
            <a:r>
              <a:rPr lang="en-US" altLang="zh-CN" sz="2000" dirty="0" err="1" smtClean="0"/>
              <a:t>paddle.dataset.mnist</a:t>
            </a:r>
            <a:endParaRPr lang="en-US" altLang="zh-CN" sz="2000" dirty="0" smtClean="0"/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2000" dirty="0" err="1" smtClean="0"/>
              <a:t>paddle.dataset.mnist.train</a:t>
            </a:r>
            <a:r>
              <a:rPr lang="en-US" altLang="zh-CN" sz="2000" dirty="0" smtClean="0"/>
              <a:t>()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/>
              <a:t>paddle.dataset.mnist.test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0" lvl="1">
              <a:lnSpc>
                <a:spcPct val="150000"/>
              </a:lnSpc>
            </a:pP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0" y="3722115"/>
            <a:ext cx="5209902" cy="229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680729" y="1377028"/>
            <a:ext cx="3629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02450" y="1861423"/>
            <a:ext cx="5741620" cy="32464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好模型结构之后，我们要通过以下几个步骤进行模型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正向传播计算网络输出和损失函数。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损失函数进行反向误差传播，将网络误差从输出层依次向前传递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并更新网络中的参数。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步骤，直至网络训练误差达到规定的程度或训练轮次达到设定值。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/>
          <p:cNvSpPr/>
          <p:nvPr/>
        </p:nvSpPr>
        <p:spPr>
          <a:xfrm>
            <a:off x="5313871" y="1644217"/>
            <a:ext cx="2608407" cy="318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495694" y="3910818"/>
            <a:ext cx="1406756" cy="253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99" y="1214382"/>
            <a:ext cx="1219467" cy="436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396" y="124406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入必要的包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99" y="1743686"/>
            <a:ext cx="4793227" cy="23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32488" y="4140300"/>
            <a:ext cx="88892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paddle.fluid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飞桨核心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基本库，用于科学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第三方图像处理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的绘图库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pyplot:matplotlib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的绘图框架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的模块，可使用该模块对操作系统进行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210" y="4345868"/>
            <a:ext cx="8193919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sym typeface="Wingdings" panose="05000000000000000000"/>
              </a:rPr>
              <a:t>paddle.dataset.mnist.train</a:t>
            </a:r>
            <a:r>
              <a:rPr lang="en-US" altLang="zh-CN" sz="2000" dirty="0" smtClean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表示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获取</a:t>
            </a:r>
            <a:r>
              <a:rPr lang="en-US" altLang="zh-CN" sz="2000" dirty="0" err="1" smtClean="0">
                <a:sym typeface="Wingdings" panose="05000000000000000000"/>
              </a:rPr>
              <a:t>mnist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的</a:t>
            </a:r>
            <a:r>
              <a:rPr lang="zh-CN" altLang="en-US" sz="2000" b="1" dirty="0" smtClean="0">
                <a:solidFill>
                  <a:srgbClr val="17B9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训练集</a:t>
            </a:r>
            <a:endParaRPr lang="en-US" altLang="zh-CN" sz="2000" b="1" dirty="0">
              <a:solidFill>
                <a:srgbClr val="17B9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/>
              <a:t>paddle.reader.shuffle</a:t>
            </a:r>
            <a:r>
              <a:rPr lang="en-US" altLang="zh-CN" sz="2000" dirty="0"/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表示每次缓存</a:t>
            </a:r>
            <a:r>
              <a:rPr lang="en-US" altLang="zh-CN" sz="2000" dirty="0"/>
              <a:t>BUF_SIZE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个数据项，并进行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打乱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sym typeface="Wingdings" panose="05000000000000000000"/>
              </a:rPr>
              <a:t>paddle.batch</a:t>
            </a:r>
            <a:r>
              <a:rPr lang="en-US" altLang="zh-CN" sz="2000" dirty="0" smtClean="0">
                <a:sym typeface="Wingdings" panose="05000000000000000000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565669" y="1374754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86" y="1914708"/>
            <a:ext cx="8234979" cy="213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842283" y="2818585"/>
            <a:ext cx="6816770" cy="646330"/>
            <a:chOff x="1224989" y="3078496"/>
            <a:chExt cx="6816770" cy="646330"/>
          </a:xfrm>
        </p:grpSpPr>
        <p:sp>
          <p:nvSpPr>
            <p:cNvPr id="15" name="矩形 14"/>
            <p:cNvSpPr/>
            <p:nvPr/>
          </p:nvSpPr>
          <p:spPr>
            <a:xfrm>
              <a:off x="2698955" y="3078496"/>
              <a:ext cx="1687106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24989" y="3401661"/>
              <a:ext cx="2955969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80959" y="3378737"/>
              <a:ext cx="3860800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788" y="4014548"/>
            <a:ext cx="8128165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sym typeface="Wingdings" panose="05000000000000000000"/>
              </a:rPr>
              <a:t>paddle.dataset.mnist.test</a:t>
            </a:r>
            <a:r>
              <a:rPr lang="en-US" altLang="zh-CN" sz="2000" dirty="0" smtClean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表示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获取</a:t>
            </a:r>
            <a:r>
              <a:rPr lang="en-US" altLang="zh-CN" sz="2000" dirty="0" err="1" smtClean="0">
                <a:sym typeface="Wingdings" panose="05000000000000000000"/>
              </a:rPr>
              <a:t>mnist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的</a:t>
            </a:r>
            <a:r>
              <a:rPr lang="zh-CN" altLang="en-US" sz="2000" b="1" dirty="0">
                <a:solidFill>
                  <a:srgbClr val="17B9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测试</a:t>
            </a:r>
            <a:r>
              <a:rPr lang="zh-CN" altLang="en-US" sz="2000" b="1" dirty="0" smtClean="0">
                <a:solidFill>
                  <a:srgbClr val="17B9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集</a:t>
            </a:r>
            <a:endParaRPr lang="en-US" altLang="zh-CN" sz="2000" b="1" dirty="0">
              <a:solidFill>
                <a:srgbClr val="17B9FF"/>
              </a:solidFill>
              <a:sym typeface="Wingdings" panose="0500000000000000000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/>
              <a:t>paddle.reader.shuffle</a:t>
            </a:r>
            <a:r>
              <a:rPr lang="en-US" altLang="zh-CN" sz="2000" dirty="0"/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表示每次缓存</a:t>
            </a:r>
            <a:r>
              <a:rPr lang="en-US" altLang="zh-CN" sz="2000" dirty="0"/>
              <a:t>BUF_SIZE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个数据项，并进行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打乱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sym typeface="Wingdings" panose="05000000000000000000"/>
              </a:rPr>
              <a:t>paddle.batch</a:t>
            </a:r>
            <a:r>
              <a:rPr lang="en-US" altLang="zh-CN" sz="2000" dirty="0" smtClean="0">
                <a:sym typeface="Wingdings" panose="05000000000000000000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565669" y="1292554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72" y="2033091"/>
            <a:ext cx="8256621" cy="179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07900" y="2398323"/>
            <a:ext cx="6932882" cy="646330"/>
            <a:chOff x="1123392" y="2555982"/>
            <a:chExt cx="6932882" cy="646330"/>
          </a:xfrm>
        </p:grpSpPr>
        <p:sp>
          <p:nvSpPr>
            <p:cNvPr id="15" name="矩形 14"/>
            <p:cNvSpPr/>
            <p:nvPr/>
          </p:nvSpPr>
          <p:spPr>
            <a:xfrm>
              <a:off x="2572487" y="2555982"/>
              <a:ext cx="1687106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23392" y="2879147"/>
              <a:ext cx="2955969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95474" y="2856223"/>
              <a:ext cx="3860800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073" y="138639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785579" y="5301217"/>
            <a:ext cx="9198933" cy="1015663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个三层感知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器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，感知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器的结构是：输入层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输出层。</a:t>
            </a:r>
          </a:p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个大小为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的隐层和一个大小为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的输出层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，输出层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的激活函数是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Softmax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63" y="2882090"/>
            <a:ext cx="8895966" cy="229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 descr="D:\learning\ppt\pics\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17" y="80444"/>
            <a:ext cx="3683501" cy="28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944</Words>
  <Application>Microsoft Office PowerPoint</Application>
  <PresentationFormat>宽屏</PresentationFormat>
  <Paragraphs>137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黑体-简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2018-11-24T09:23:00Z</dcterms:created>
  <dcterms:modified xsi:type="dcterms:W3CDTF">2019-07-14T11:15:33Z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