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embeddedFontLst>
    <p:embeddedFont>
      <p:font typeface="腾祥嘉丽线黑简" panose="02010600030101010101" charset="-122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Microsoft Yahei" panose="020B0503020204020204" pitchFamily="34" charset="-122"/>
      <p:regular r:id="rId29"/>
      <p:bold r:id="rId30"/>
    </p:embeddedFont>
    <p:embeddedFont>
      <p:font typeface="Open Sans Light" panose="02010600030101010101" charset="0"/>
      <p:regular r:id="rId3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46" autoAdjust="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DA70-9ABB-48BD-AFA1-521354C93EB2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9187A-BB23-4800-A30B-D28C6B20B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6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7918648" cy="1080120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56992"/>
            <a:ext cx="6048672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作者信息</a:t>
            </a:r>
            <a:r>
              <a:rPr lang="en-US" altLang="zh-CN" dirty="0"/>
              <a:t>/</a:t>
            </a:r>
            <a:r>
              <a:rPr lang="zh-CN" altLang="en-US" dirty="0"/>
              <a:t>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3140968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05805" y="5249308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17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/>
              <a:t>1.1</a:t>
            </a:r>
            <a:r>
              <a:rPr lang="zh-CN" altLang="en-US" dirty="0"/>
              <a:t>本页标题</a:t>
            </a:r>
          </a:p>
        </p:txBody>
      </p:sp>
    </p:spTree>
    <p:extLst>
      <p:ext uri="{BB962C8B-B14F-4D97-AF65-F5344CB8AC3E}">
        <p14:creationId xmlns:p14="http://schemas.microsoft.com/office/powerpoint/2010/main" val="78594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/>
              <a:t>1.1</a:t>
            </a:r>
            <a:r>
              <a:rPr lang="zh-CN" altLang="en-US" dirty="0"/>
              <a:t>本页标题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68761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板块一标题</a:t>
            </a:r>
          </a:p>
          <a:p>
            <a:pPr lvl="1"/>
            <a:r>
              <a:rPr lang="zh-CN" altLang="en-US" dirty="0"/>
              <a:t>板块一正文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2021/11/17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3573016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板块二标题</a:t>
            </a:r>
          </a:p>
          <a:p>
            <a:pPr lvl="1"/>
            <a:r>
              <a:rPr lang="zh-CN" altLang="en-US" dirty="0"/>
              <a:t>板块二正文</a:t>
            </a:r>
          </a:p>
        </p:txBody>
      </p:sp>
    </p:spTree>
    <p:extLst>
      <p:ext uri="{BB962C8B-B14F-4D97-AF65-F5344CB8AC3E}">
        <p14:creationId xmlns:p14="http://schemas.microsoft.com/office/powerpoint/2010/main" val="28244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/>
              <a:t>1.1</a:t>
            </a:r>
            <a:r>
              <a:rPr lang="zh-CN" altLang="en-US" dirty="0"/>
              <a:t>本页标题</a:t>
            </a:r>
          </a:p>
        </p:txBody>
      </p:sp>
    </p:spTree>
    <p:extLst>
      <p:ext uri="{BB962C8B-B14F-4D97-AF65-F5344CB8AC3E}">
        <p14:creationId xmlns:p14="http://schemas.microsoft.com/office/powerpoint/2010/main" val="8886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140968"/>
            <a:ext cx="9180512" cy="1728192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3528" y="2204864"/>
            <a:ext cx="7918648" cy="936104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/>
              <a:t>一、章节标题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11324"/>
            <a:ext cx="6048672" cy="14138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1.1  </a:t>
            </a:r>
            <a:r>
              <a:rPr lang="zh-CN" altLang="en-US" dirty="0"/>
              <a:t>本章小节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1.2  </a:t>
            </a:r>
            <a:r>
              <a:rPr lang="zh-CN" altLang="en-US" dirty="0"/>
              <a:t>本章小节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1.3  </a:t>
            </a:r>
            <a:r>
              <a:rPr lang="zh-CN" altLang="en-US" dirty="0"/>
              <a:t>本章小节</a:t>
            </a:r>
            <a:r>
              <a:rPr lang="en-US" altLang="zh-CN" dirty="0"/>
              <a:t>3</a:t>
            </a:r>
          </a:p>
          <a:p>
            <a:r>
              <a:rPr lang="en-US" altLang="zh-CN" dirty="0"/>
              <a:t>1.4  (</a:t>
            </a:r>
            <a:r>
              <a:rPr lang="zh-CN" altLang="en-US" dirty="0"/>
              <a:t>如不需要该板块，可在母版中删除调整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19731" y="4942339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0" y="2204864"/>
            <a:ext cx="323528" cy="9361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85961" y="271486"/>
            <a:ext cx="9289032" cy="997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I:\school\logos\fla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476672"/>
            <a:ext cx="813511" cy="8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467544" y="0"/>
            <a:ext cx="3168352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solidFill>
              <a:srgbClr val="5F5F5F">
                <a:alpha val="6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1217" y="273050"/>
            <a:ext cx="2890664" cy="995710"/>
          </a:xfrm>
        </p:spPr>
        <p:txBody>
          <a:bodyPr anchor="ctr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1.1</a:t>
            </a:r>
            <a:r>
              <a:rPr lang="zh-CN" altLang="en-US" dirty="0"/>
              <a:t>本页标题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1217" y="1412777"/>
            <a:ext cx="2890664" cy="35283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图片描述正文内容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1216" y="6356350"/>
            <a:ext cx="1090464" cy="365125"/>
          </a:xfrm>
        </p:spPr>
        <p:txBody>
          <a:bodyPr/>
          <a:lstStyle/>
          <a:p>
            <a:fld id="{BF353E24-75C5-4466-B8AD-0A8FC8EA8740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3920" y="594928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051720" y="6356350"/>
            <a:ext cx="1440160" cy="365125"/>
          </a:xfrm>
        </p:spPr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923928" y="476672"/>
            <a:ext cx="4824536" cy="5688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sx="99000" sy="99000" algn="ctr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填加图片</a:t>
            </a:r>
          </a:p>
        </p:txBody>
      </p:sp>
    </p:spTree>
    <p:extLst>
      <p:ext uri="{BB962C8B-B14F-4D97-AF65-F5344CB8AC3E}">
        <p14:creationId xmlns:p14="http://schemas.microsoft.com/office/powerpoint/2010/main" val="7860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612576" y="5301208"/>
            <a:ext cx="10297144" cy="15841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836" y="5301208"/>
            <a:ext cx="6874532" cy="360040"/>
          </a:xfrm>
        </p:spPr>
        <p:txBody>
          <a:bodyPr anchor="b"/>
          <a:lstStyle>
            <a:lvl1pPr algn="ct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88" y="980728"/>
            <a:ext cx="5486400" cy="4248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9836" y="5661248"/>
            <a:ext cx="6874532" cy="51095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115616" y="260648"/>
            <a:ext cx="66247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思源黑体 CN Light" pitchFamily="34" charset="-122"/>
                <a:ea typeface="思源黑体 CN Light" pitchFamily="34" charset="-122"/>
                <a:cs typeface="+mj-cs"/>
              </a:defRPr>
            </a:lvl1pPr>
          </a:lstStyle>
          <a:p>
            <a:r>
              <a:rPr lang="en-US" altLang="zh-CN"/>
              <a:t>1.1</a:t>
            </a:r>
            <a:r>
              <a:rPr lang="zh-CN" altLang="en-US"/>
              <a:t>本页标题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1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5000">
              <a:schemeClr val="bg1">
                <a:lumMod val="95000"/>
                <a:alpha val="8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大标题样式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正文标题样式</a:t>
            </a:r>
          </a:p>
          <a:p>
            <a:pPr lvl="1"/>
            <a:r>
              <a:rPr lang="zh-CN" altLang="en-US" dirty="0"/>
              <a:t>正文内容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2021/11/17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6" r:id="rId6"/>
    <p:sldLayoutId id="2147483657" r:id="rId7"/>
    <p:sldLayoutId id="2147483655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思源黑体 CN Light" pitchFamily="34" charset="-122"/>
          <a:ea typeface="思源黑体 CN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9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/>
              <a:t>Ensemble Learning and Parameter Tuning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6048672" cy="1728192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2021</a:t>
            </a:r>
            <a:r>
              <a:rPr lang="zh-CN" altLang="en-US" dirty="0">
                <a:solidFill>
                  <a:schemeClr val="tx1"/>
                </a:solidFill>
              </a:rPr>
              <a:t>年秋节学期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王津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2021-11-17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5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Simple averaging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Weighted averaging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Averaging (regression)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726346"/>
              </p:ext>
            </p:extLst>
          </p:nvPr>
        </p:nvGraphicFramePr>
        <p:xfrm>
          <a:off x="1691680" y="1916832"/>
          <a:ext cx="1944216" cy="734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3" imgW="1143000" imgH="431640" progId="Equation.DSMT4">
                  <p:embed/>
                </p:oleObj>
              </mc:Choice>
              <mc:Fallback>
                <p:oleObj name="Equation" r:id="rId3" imgW="1143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1680" y="1916832"/>
                        <a:ext cx="1944216" cy="7344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514393"/>
              </p:ext>
            </p:extLst>
          </p:nvPr>
        </p:nvGraphicFramePr>
        <p:xfrm>
          <a:off x="1584325" y="3697288"/>
          <a:ext cx="215900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5" imgW="1269720" imgH="431640" progId="Equation.DSMT4">
                  <p:embed/>
                </p:oleObj>
              </mc:Choice>
              <mc:Fallback>
                <p:oleObj name="Equation" r:id="rId5" imgW="1269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4325" y="3697288"/>
                        <a:ext cx="2159000" cy="735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35414"/>
              </p:ext>
            </p:extLst>
          </p:nvPr>
        </p:nvGraphicFramePr>
        <p:xfrm>
          <a:off x="1584325" y="4708194"/>
          <a:ext cx="1705206" cy="743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7" imgW="990360" imgH="431640" progId="Equation.DSMT4">
                  <p:embed/>
                </p:oleObj>
              </mc:Choice>
              <mc:Fallback>
                <p:oleObj name="Equation" r:id="rId7" imgW="990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4325" y="4708194"/>
                        <a:ext cx="1705206" cy="743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4981753"/>
              </p:ext>
            </p:extLst>
          </p:nvPr>
        </p:nvGraphicFramePr>
        <p:xfrm>
          <a:off x="4092717" y="1261281"/>
          <a:ext cx="367164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测试例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测试例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测试例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zh-CN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zh-CN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集成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120819"/>
              </p:ext>
            </p:extLst>
          </p:nvPr>
        </p:nvGraphicFramePr>
        <p:xfrm>
          <a:off x="3923928" y="3590433"/>
          <a:ext cx="45365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5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权重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测试例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测试例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测试例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zh-CN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zh-CN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集成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775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395536" y="1052736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Majority voting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Plurality voting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Weighted voting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Voting (classification)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716087"/>
              </p:ext>
            </p:extLst>
          </p:nvPr>
        </p:nvGraphicFramePr>
        <p:xfrm>
          <a:off x="1115616" y="1556792"/>
          <a:ext cx="4640516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3" imgW="2946240" imgH="685800" progId="Equation.DSMT4">
                  <p:embed/>
                </p:oleObj>
              </mc:Choice>
              <mc:Fallback>
                <p:oleObj name="Equation" r:id="rId3" imgW="294624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1556792"/>
                        <a:ext cx="4640516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525112"/>
              </p:ext>
            </p:extLst>
          </p:nvPr>
        </p:nvGraphicFramePr>
        <p:xfrm>
          <a:off x="1116784" y="3573016"/>
          <a:ext cx="2160240" cy="620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tion" r:id="rId5" imgW="1282680" imgH="368280" progId="Equation.DSMT4">
                  <p:embed/>
                </p:oleObj>
              </mc:Choice>
              <mc:Fallback>
                <p:oleObj name="Equation" r:id="rId5" imgW="128268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784" y="3573016"/>
                        <a:ext cx="2160240" cy="6202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139349"/>
              </p:ext>
            </p:extLst>
          </p:nvPr>
        </p:nvGraphicFramePr>
        <p:xfrm>
          <a:off x="1041400" y="5283200"/>
          <a:ext cx="230981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7" imgW="1371600" imgH="368280" progId="Equation.DSMT4">
                  <p:embed/>
                </p:oleObj>
              </mc:Choice>
              <mc:Fallback>
                <p:oleObj name="Equation" r:id="rId7" imgW="137160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1400" y="5283200"/>
                        <a:ext cx="2309813" cy="620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939653"/>
              </p:ext>
            </p:extLst>
          </p:nvPr>
        </p:nvGraphicFramePr>
        <p:xfrm>
          <a:off x="4050926" y="5061969"/>
          <a:ext cx="1705206" cy="743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9" imgW="990360" imgH="431640" progId="Equation.DSMT4">
                  <p:embed/>
                </p:oleObj>
              </mc:Choice>
              <mc:Fallback>
                <p:oleObj name="Equation" r:id="rId9" imgW="990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50926" y="5061969"/>
                        <a:ext cx="1705206" cy="743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7333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Hard voting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Soft voting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Voting (classification)</a:t>
            </a:r>
            <a:endParaRPr lang="zh-CN" altLang="en-US" dirty="0"/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150411"/>
              </p:ext>
            </p:extLst>
          </p:nvPr>
        </p:nvGraphicFramePr>
        <p:xfrm>
          <a:off x="3419872" y="1412776"/>
          <a:ext cx="367164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zh-CN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zh-CN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集成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14965"/>
              </p:ext>
            </p:extLst>
          </p:nvPr>
        </p:nvGraphicFramePr>
        <p:xfrm>
          <a:off x="3438168" y="3861048"/>
          <a:ext cx="367164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zh-CN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zh-CN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集成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212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Input: Training set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…, 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dirty="0"/>
              <a:t>Base learner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L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dirty="0"/>
              <a:t>            Secondary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US" altLang="zh-CN" dirty="0"/>
              <a:t>Algorithm:</a:t>
            </a:r>
          </a:p>
          <a:p>
            <a:r>
              <a:rPr lang="en-US" altLang="zh-CN" dirty="0"/>
              <a:t>1.  for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 2, …,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/>
              <a:t> do</a:t>
            </a:r>
          </a:p>
          <a:p>
            <a:r>
              <a:rPr lang="en-US" altLang="zh-CN" dirty="0"/>
              <a:t>2:   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dirty="0"/>
              <a:t>3: end for</a:t>
            </a:r>
          </a:p>
          <a:p>
            <a:r>
              <a:rPr lang="en-US" altLang="zh-CN" dirty="0"/>
              <a:t>4: D’=Ø</a:t>
            </a:r>
          </a:p>
          <a:p>
            <a:r>
              <a:rPr lang="en-US" altLang="zh-CN" dirty="0"/>
              <a:t>5: for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 2, …,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/>
              <a:t> do</a:t>
            </a:r>
          </a:p>
          <a:p>
            <a:r>
              <a:rPr lang="en-US" altLang="zh-CN" dirty="0"/>
              <a:t>6:      for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 2, …,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/>
              <a:t> do</a:t>
            </a:r>
          </a:p>
          <a:p>
            <a:r>
              <a:rPr lang="en-US" altLang="zh-CN" dirty="0"/>
              <a:t>7:          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Stacking</a:t>
            </a: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4184632" y="3079854"/>
            <a:ext cx="4502168" cy="3157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8:      end for</a:t>
            </a:r>
          </a:p>
          <a:p>
            <a:r>
              <a:rPr lang="en-US" altLang="zh-CN" dirty="0"/>
              <a:t>9:   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/>
              <a:t>10: end for</a:t>
            </a:r>
          </a:p>
          <a:p>
            <a:r>
              <a:rPr lang="en-US" altLang="zh-CN" dirty="0"/>
              <a:t>11: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208222"/>
              </p:ext>
            </p:extLst>
          </p:nvPr>
        </p:nvGraphicFramePr>
        <p:xfrm>
          <a:off x="4499992" y="5517232"/>
          <a:ext cx="3696411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3" imgW="1955520" imgH="228600" progId="Equation.DSMT4">
                  <p:embed/>
                </p:oleObj>
              </mc:Choice>
              <mc:Fallback>
                <p:oleObj name="Equation" r:id="rId3" imgW="1955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9992" y="5517232"/>
                        <a:ext cx="3696411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3974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201248" y="1052736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Create Keras model: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Adaboost</a:t>
            </a:r>
            <a:r>
              <a:rPr lang="en-US" altLang="zh-CN" dirty="0"/>
              <a:t> Keras with Sklearn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1248" y="1556792"/>
            <a:ext cx="9144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def create_model():</a:t>
            </a:r>
          </a:p>
          <a:p>
            <a:r>
              <a:rPr lang="zh-CN" altLang="en-US" dirty="0"/>
              <a:t>    input_layer = Input(shape=(784, ))</a:t>
            </a:r>
          </a:p>
          <a:p>
            <a:r>
              <a:rPr lang="zh-CN" altLang="en-US" dirty="0"/>
              <a:t>    reshape_layer = Reshape((28, 28, 1)) (input_layer)</a:t>
            </a:r>
          </a:p>
          <a:p>
            <a:r>
              <a:rPr lang="zh-CN" altLang="en-US" dirty="0"/>
              <a:t>    conv_layer = Conv2D(filters=32, kernel_size=(3, 3), activation='relu') (reshape_layer)</a:t>
            </a:r>
          </a:p>
          <a:p>
            <a:r>
              <a:rPr lang="zh-CN" altLang="en-US" dirty="0"/>
              <a:t>    pooling_layer = MaxPooling2D(pool_size=(2, 2)) (conv_layer)</a:t>
            </a:r>
          </a:p>
          <a:p>
            <a:r>
              <a:rPr lang="zh-CN" altLang="en-US" dirty="0"/>
              <a:t>    dropout_layer_1 = Dropout(0.25) (pooling_layer)</a:t>
            </a:r>
          </a:p>
          <a:p>
            <a:r>
              <a:rPr lang="zh-CN" altLang="en-US" dirty="0"/>
              <a:t>    flatten_layer = Flatten()(dropout_layer_1)</a:t>
            </a:r>
          </a:p>
          <a:p>
            <a:r>
              <a:rPr lang="zh-CN" altLang="en-US" dirty="0"/>
              <a:t>    hidden_layer = Dense(128, activation='relu') (flatten_layer)</a:t>
            </a:r>
          </a:p>
          <a:p>
            <a:r>
              <a:rPr lang="zh-CN" altLang="en-US" dirty="0"/>
              <a:t>    dropout_layer_2 = Dropout(0.5) (hidden_layer)</a:t>
            </a:r>
          </a:p>
          <a:p>
            <a:r>
              <a:rPr lang="zh-CN" altLang="en-US" dirty="0"/>
              <a:t>    output_layer = Dense(10, activation='softmax') (dropout_layer_2)</a:t>
            </a:r>
          </a:p>
          <a:p>
            <a:endParaRPr lang="zh-CN" altLang="en-US" dirty="0"/>
          </a:p>
          <a:p>
            <a:r>
              <a:rPr lang="zh-CN" altLang="en-US" dirty="0"/>
              <a:t>    model = Model(input_layer, output_layer)</a:t>
            </a:r>
          </a:p>
          <a:p>
            <a:endParaRPr lang="zh-CN" altLang="en-US" dirty="0"/>
          </a:p>
          <a:p>
            <a:r>
              <a:rPr lang="zh-CN" altLang="en-US" dirty="0"/>
              <a:t>    model.compile(loss='categorical_crossentropy',</a:t>
            </a:r>
          </a:p>
          <a:p>
            <a:r>
              <a:rPr lang="zh-CN" altLang="en-US" dirty="0"/>
              <a:t>                  optimizer='adam',</a:t>
            </a:r>
          </a:p>
          <a:p>
            <a:r>
              <a:rPr lang="zh-CN" altLang="en-US" dirty="0"/>
              <a:t>                  metrics=['accuracy'])</a:t>
            </a:r>
          </a:p>
          <a:p>
            <a:r>
              <a:rPr lang="zh-CN" altLang="en-US" dirty="0"/>
              <a:t>    return model</a:t>
            </a:r>
          </a:p>
        </p:txBody>
      </p:sp>
    </p:spTree>
    <p:extLst>
      <p:ext uri="{BB962C8B-B14F-4D97-AF65-F5344CB8AC3E}">
        <p14:creationId xmlns:p14="http://schemas.microsoft.com/office/powerpoint/2010/main" val="1004673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Introducing </a:t>
            </a:r>
            <a:r>
              <a:rPr lang="en-US" altLang="zh-CN" dirty="0" err="1"/>
              <a:t>keras</a:t>
            </a:r>
            <a:r>
              <a:rPr lang="en-US" altLang="zh-CN" dirty="0"/>
              <a:t> model into </a:t>
            </a:r>
            <a:r>
              <a:rPr lang="en-US" altLang="zh-CN" dirty="0" err="1"/>
              <a:t>sklearn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Adaboost</a:t>
            </a:r>
            <a:r>
              <a:rPr lang="en-US" altLang="zh-CN" dirty="0"/>
              <a:t> classifier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Adaboost</a:t>
            </a:r>
            <a:r>
              <a:rPr lang="en-US" altLang="zh-CN" dirty="0"/>
              <a:t> Keras with Sklearn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3588" y="1844824"/>
            <a:ext cx="71287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from keras.wrappers.scikit_learn import KerasClassifier</a:t>
            </a:r>
            <a:endParaRPr lang="en-US" altLang="zh-CN" dirty="0"/>
          </a:p>
          <a:p>
            <a:r>
              <a:rPr lang="en-US" altLang="zh-CN" dirty="0"/>
              <a:t>clf1 = </a:t>
            </a:r>
            <a:r>
              <a:rPr lang="en-US" altLang="zh-CN" dirty="0" err="1"/>
              <a:t>KerasClassifier</a:t>
            </a:r>
            <a:r>
              <a:rPr lang="en-US" altLang="zh-CN" dirty="0"/>
              <a:t>(</a:t>
            </a:r>
            <a:r>
              <a:rPr lang="en-US" altLang="zh-CN" dirty="0" err="1"/>
              <a:t>build_fn</a:t>
            </a:r>
            <a:r>
              <a:rPr lang="en-US" altLang="zh-CN" dirty="0"/>
              <a:t>=</a:t>
            </a:r>
            <a:r>
              <a:rPr lang="en-US" altLang="zh-CN" dirty="0" err="1"/>
              <a:t>create_model</a:t>
            </a:r>
            <a:r>
              <a:rPr lang="en-US" altLang="zh-CN" dirty="0"/>
              <a:t>, verbose=1, epochs=epochs, </a:t>
            </a:r>
            <a:r>
              <a:rPr lang="en-US" altLang="zh-CN" dirty="0" err="1"/>
              <a:t>batch_size</a:t>
            </a:r>
            <a:r>
              <a:rPr lang="en-US" altLang="zh-CN" dirty="0"/>
              <a:t>=</a:t>
            </a:r>
            <a:r>
              <a:rPr lang="en-US" altLang="zh-CN" dirty="0" err="1"/>
              <a:t>batch_size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63588" y="3708494"/>
            <a:ext cx="69487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from sklearn.ensemble import AdaBoostClassifier</a:t>
            </a:r>
          </a:p>
          <a:p>
            <a:r>
              <a:rPr lang="zh-CN" altLang="en-US" dirty="0"/>
              <a:t>eclf1 = AdaBoostClassifier(clf1, n_estimators=20)</a:t>
            </a:r>
          </a:p>
          <a:p>
            <a:r>
              <a:rPr lang="zh-CN" altLang="en-US" dirty="0"/>
              <a:t>eclf1.fit(x_train, y_train)</a:t>
            </a:r>
          </a:p>
        </p:txBody>
      </p:sp>
    </p:spTree>
    <p:extLst>
      <p:ext uri="{BB962C8B-B14F-4D97-AF65-F5344CB8AC3E}">
        <p14:creationId xmlns:p14="http://schemas.microsoft.com/office/powerpoint/2010/main" val="2509397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Bagging classifier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Bagging Keras with Sklearn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15616" y="1772816"/>
            <a:ext cx="66967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from sklearn.ensemble import BaggingClassifier</a:t>
            </a:r>
          </a:p>
          <a:p>
            <a:r>
              <a:rPr lang="zh-CN" altLang="en-US" dirty="0"/>
              <a:t>eclf1 = BaggingClassifier(clf1, n_estimators=20)</a:t>
            </a:r>
          </a:p>
          <a:p>
            <a:r>
              <a:rPr lang="zh-CN" altLang="en-US" dirty="0"/>
              <a:t>eclf1.fit(x_train, y_train)</a:t>
            </a:r>
          </a:p>
        </p:txBody>
      </p:sp>
    </p:spTree>
    <p:extLst>
      <p:ext uri="{BB962C8B-B14F-4D97-AF65-F5344CB8AC3E}">
        <p14:creationId xmlns:p14="http://schemas.microsoft.com/office/powerpoint/2010/main" val="3338600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313184" y="1124744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Create two model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Voting Keras with Sklearn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0688" y="1484784"/>
            <a:ext cx="907300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def create_model_cnn():</a:t>
            </a:r>
          </a:p>
          <a:p>
            <a:r>
              <a:rPr lang="zh-CN" altLang="en-US" dirty="0"/>
              <a:t>    input_layer = Input(shape=(784, ))</a:t>
            </a:r>
          </a:p>
          <a:p>
            <a:r>
              <a:rPr lang="zh-CN" altLang="en-US" dirty="0"/>
              <a:t>    reshape_layer = Reshape((28, 28, 1)) (input_layer)</a:t>
            </a:r>
          </a:p>
          <a:p>
            <a:r>
              <a:rPr lang="zh-CN" altLang="en-US" dirty="0"/>
              <a:t>    conv_layer = Conv2D(filters=32, kernel_size=(3, 3), activation='relu') (reshape_layer)</a:t>
            </a:r>
          </a:p>
          <a:p>
            <a:r>
              <a:rPr lang="zh-CN" altLang="en-US" dirty="0"/>
              <a:t>    pooling_layer = MaxPooling2D(pool_size=(2, 2)) (conv_layer)</a:t>
            </a:r>
          </a:p>
          <a:p>
            <a:r>
              <a:rPr lang="zh-CN" altLang="en-US" dirty="0"/>
              <a:t>    dropout_layer_1 = Dropout(0.25) (pooling_layer)</a:t>
            </a:r>
          </a:p>
          <a:p>
            <a:r>
              <a:rPr lang="zh-CN" altLang="en-US" dirty="0"/>
              <a:t>    flatten_layer = Flatten()(dropout_layer_1)</a:t>
            </a:r>
          </a:p>
          <a:p>
            <a:r>
              <a:rPr lang="zh-CN" altLang="en-US" dirty="0"/>
              <a:t>    hidden_layer = Dense(128, activation='relu') (flatten_layer)</a:t>
            </a:r>
          </a:p>
          <a:p>
            <a:r>
              <a:rPr lang="zh-CN" altLang="en-US" dirty="0"/>
              <a:t>    dropout_layer_2 = Dropout(0.5) (hidden_layer)</a:t>
            </a:r>
          </a:p>
          <a:p>
            <a:r>
              <a:rPr lang="zh-CN" altLang="en-US" dirty="0"/>
              <a:t>    output_layer = Dense(10, activation='softmax') (dropout_layer_2)</a:t>
            </a:r>
          </a:p>
          <a:p>
            <a:endParaRPr lang="zh-CN" altLang="en-US" dirty="0"/>
          </a:p>
          <a:p>
            <a:r>
              <a:rPr lang="zh-CN" altLang="en-US" dirty="0"/>
              <a:t>    model = Model(input_layer, output_layer)</a:t>
            </a:r>
          </a:p>
          <a:p>
            <a:endParaRPr lang="zh-CN" altLang="en-US" dirty="0"/>
          </a:p>
          <a:p>
            <a:r>
              <a:rPr lang="zh-CN" altLang="en-US" dirty="0"/>
              <a:t>    model.compile(loss='categorical_crossentropy',</a:t>
            </a:r>
          </a:p>
          <a:p>
            <a:r>
              <a:rPr lang="zh-CN" altLang="en-US" dirty="0"/>
              <a:t>                  optimizer='adam',</a:t>
            </a:r>
          </a:p>
          <a:p>
            <a:r>
              <a:rPr lang="zh-CN" altLang="en-US" dirty="0"/>
              <a:t>                  metrics=['accuracy'])</a:t>
            </a:r>
          </a:p>
          <a:p>
            <a:r>
              <a:rPr lang="zh-CN" altLang="en-US" dirty="0"/>
              <a:t>    return model</a:t>
            </a:r>
          </a:p>
        </p:txBody>
      </p:sp>
    </p:spTree>
    <p:extLst>
      <p:ext uri="{BB962C8B-B14F-4D97-AF65-F5344CB8AC3E}">
        <p14:creationId xmlns:p14="http://schemas.microsoft.com/office/powerpoint/2010/main" val="542983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Another One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Voting Keras with Sklearn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850801"/>
            <a:ext cx="79928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def create_model_mlp():</a:t>
            </a:r>
          </a:p>
          <a:p>
            <a:r>
              <a:rPr lang="zh-CN" altLang="en-US" dirty="0"/>
              <a:t>    input_layer = Input(shape=(784, ))</a:t>
            </a:r>
          </a:p>
          <a:p>
            <a:r>
              <a:rPr lang="zh-CN" altLang="en-US" dirty="0"/>
              <a:t>    hidden_layer_1 = Dense(256, activation='sigmoid') (input_layer)</a:t>
            </a:r>
          </a:p>
          <a:p>
            <a:r>
              <a:rPr lang="zh-CN" altLang="en-US" dirty="0"/>
              <a:t>    hidden_layer_2 = Dense(128, activation='sigmoid') (hidden_layer_1)</a:t>
            </a:r>
          </a:p>
          <a:p>
            <a:r>
              <a:rPr lang="zh-CN" altLang="en-US" dirty="0"/>
              <a:t>    output_layer = Dense(10, activation='softmax') (hidden_layer_2)</a:t>
            </a:r>
          </a:p>
          <a:p>
            <a:endParaRPr lang="zh-CN" altLang="en-US" dirty="0"/>
          </a:p>
          <a:p>
            <a:r>
              <a:rPr lang="zh-CN" altLang="en-US" dirty="0"/>
              <a:t>    model = Model(input_layer, output_layer)</a:t>
            </a:r>
          </a:p>
          <a:p>
            <a:endParaRPr lang="zh-CN" altLang="en-US" dirty="0"/>
          </a:p>
          <a:p>
            <a:r>
              <a:rPr lang="zh-CN" altLang="en-US" dirty="0"/>
              <a:t>    model.compile(optimizer='adam', </a:t>
            </a:r>
          </a:p>
          <a:p>
            <a:r>
              <a:rPr lang="zh-CN" altLang="en-US" dirty="0"/>
              <a:t>                loss='categorical_crossentropy',</a:t>
            </a:r>
          </a:p>
          <a:p>
            <a:r>
              <a:rPr lang="zh-CN" altLang="en-US" dirty="0"/>
              <a:t>                metrics=['accuracy'])</a:t>
            </a:r>
          </a:p>
          <a:p>
            <a:endParaRPr lang="zh-CN" altLang="en-US" dirty="0"/>
          </a:p>
          <a:p>
            <a:r>
              <a:rPr lang="zh-CN" altLang="en-US" dirty="0"/>
              <a:t>    return model</a:t>
            </a:r>
          </a:p>
        </p:txBody>
      </p:sp>
    </p:spTree>
    <p:extLst>
      <p:ext uri="{BB962C8B-B14F-4D97-AF65-F5344CB8AC3E}">
        <p14:creationId xmlns:p14="http://schemas.microsoft.com/office/powerpoint/2010/main" val="799873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Introducing </a:t>
            </a:r>
            <a:r>
              <a:rPr lang="en-US" altLang="zh-CN" dirty="0" err="1"/>
              <a:t>keras</a:t>
            </a:r>
            <a:r>
              <a:rPr lang="en-US" altLang="zh-CN" dirty="0"/>
              <a:t> model into </a:t>
            </a:r>
            <a:r>
              <a:rPr lang="en-US" altLang="zh-CN" dirty="0" err="1"/>
              <a:t>sklearn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Voting classifier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Voting Keras with Sklearn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7564" y="1844824"/>
            <a:ext cx="78488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from </a:t>
            </a:r>
            <a:r>
              <a:rPr lang="en-US" altLang="zh-CN" dirty="0" err="1"/>
              <a:t>keras.wrappers.scikit_learn</a:t>
            </a:r>
            <a:r>
              <a:rPr lang="en-US" altLang="zh-CN" dirty="0"/>
              <a:t> import </a:t>
            </a:r>
            <a:r>
              <a:rPr lang="en-US" altLang="zh-CN" dirty="0" err="1"/>
              <a:t>KerasClassifier</a:t>
            </a:r>
            <a:endParaRPr lang="en-US" altLang="zh-CN" dirty="0"/>
          </a:p>
          <a:p>
            <a:r>
              <a:rPr lang="zh-CN" altLang="en-US" dirty="0"/>
              <a:t>clf1 = KerasClassifier(build_fn=create_model_cnn, verbose=1, epochs=epochs, batch_size=batch_size)</a:t>
            </a:r>
          </a:p>
          <a:p>
            <a:r>
              <a:rPr lang="zh-CN" altLang="en-US" dirty="0"/>
              <a:t>clf2 = KerasClassifier(build_fn=create_model_mlp, verbose=1, epochs=epochs, batch_size=batch_size)</a:t>
            </a:r>
          </a:p>
        </p:txBody>
      </p:sp>
      <p:sp>
        <p:nvSpPr>
          <p:cNvPr id="5" name="矩形 4"/>
          <p:cNvSpPr/>
          <p:nvPr/>
        </p:nvSpPr>
        <p:spPr>
          <a:xfrm>
            <a:off x="659012" y="4123993"/>
            <a:ext cx="72230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from vote_classifier import VotingClassifier</a:t>
            </a:r>
          </a:p>
          <a:p>
            <a:r>
              <a:rPr lang="zh-CN" altLang="en-US" dirty="0"/>
              <a:t>eclf1 = VotingClassifier(estimators=[('clf1', clf1), ('clf2', clf2)], voting='</a:t>
            </a:r>
            <a:r>
              <a:rPr lang="en-US" altLang="zh-CN" dirty="0"/>
              <a:t>hard</a:t>
            </a:r>
            <a:r>
              <a:rPr lang="zh-CN" altLang="en-US" dirty="0"/>
              <a:t>')</a:t>
            </a:r>
          </a:p>
          <a:p>
            <a:r>
              <a:rPr lang="zh-CN" altLang="en-US" dirty="0"/>
              <a:t>eclf1.fit(x_train, y_train)</a:t>
            </a:r>
          </a:p>
        </p:txBody>
      </p:sp>
    </p:spTree>
    <p:extLst>
      <p:ext uri="{BB962C8B-B14F-4D97-AF65-F5344CB8AC3E}">
        <p14:creationId xmlns:p14="http://schemas.microsoft.com/office/powerpoint/2010/main" val="107145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Individual learning vs. ensemble learning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Boosting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Bagging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Voting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Stacking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Programming tasks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Ensemble learning (Keras with sklearn)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Parameter tuning (Keras with sklearn)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428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54944" y="1052736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Create model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Grid Search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8104" y="1556792"/>
            <a:ext cx="907300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def create_model(activation='relu'):</a:t>
            </a:r>
          </a:p>
          <a:p>
            <a:r>
              <a:rPr lang="zh-CN" altLang="en-US" dirty="0"/>
              <a:t>    input_layer = Input(shape=(784, ))</a:t>
            </a:r>
          </a:p>
          <a:p>
            <a:r>
              <a:rPr lang="zh-CN" altLang="en-US" dirty="0"/>
              <a:t>    reshape_layer = Reshape((28, 28, 1)) (input_layer)</a:t>
            </a:r>
          </a:p>
          <a:p>
            <a:r>
              <a:rPr lang="zh-CN" altLang="en-US" dirty="0"/>
              <a:t>    conv_layer = Conv2D(filters=32, kernel_size=(3, 3), activation=activation) (reshape_layer)</a:t>
            </a:r>
          </a:p>
          <a:p>
            <a:r>
              <a:rPr lang="zh-CN" altLang="en-US" dirty="0"/>
              <a:t>    pooling_layer = MaxPooling2D(pool_size=(2, 2)) (conv_layer)</a:t>
            </a:r>
          </a:p>
          <a:p>
            <a:r>
              <a:rPr lang="zh-CN" altLang="en-US" dirty="0"/>
              <a:t>    dropout_layer_1 = Dropout(0.25) (pooling_layer)</a:t>
            </a:r>
          </a:p>
          <a:p>
            <a:r>
              <a:rPr lang="zh-CN" altLang="en-US" dirty="0"/>
              <a:t>    flatten_layer = Flatten()(dropout_layer_1)</a:t>
            </a:r>
          </a:p>
          <a:p>
            <a:r>
              <a:rPr lang="zh-CN" altLang="en-US" dirty="0"/>
              <a:t>    hidden_layer = Dense(128, activation=activation) (flatten_layer)</a:t>
            </a:r>
          </a:p>
          <a:p>
            <a:r>
              <a:rPr lang="zh-CN" altLang="en-US" dirty="0"/>
              <a:t>    dropout_layer_2 = Dropout(0.5) (hidden_layer)</a:t>
            </a:r>
          </a:p>
          <a:p>
            <a:r>
              <a:rPr lang="zh-CN" altLang="en-US" dirty="0"/>
              <a:t>    output_layer = Dense(10, activation='softmax') (dropout_layer_2)</a:t>
            </a:r>
          </a:p>
          <a:p>
            <a:endParaRPr lang="zh-CN" altLang="en-US" dirty="0"/>
          </a:p>
          <a:p>
            <a:r>
              <a:rPr lang="zh-CN" altLang="en-US" dirty="0"/>
              <a:t>    model = Model(input_layer, output_layer)</a:t>
            </a:r>
          </a:p>
          <a:p>
            <a:endParaRPr lang="zh-CN" altLang="en-US" dirty="0"/>
          </a:p>
          <a:p>
            <a:r>
              <a:rPr lang="zh-CN" altLang="en-US" dirty="0"/>
              <a:t>    model.compile(loss='categorical_crossentropy',</a:t>
            </a:r>
          </a:p>
          <a:p>
            <a:r>
              <a:rPr lang="zh-CN" altLang="en-US" dirty="0"/>
              <a:t>                  optimizer='adam',</a:t>
            </a:r>
          </a:p>
          <a:p>
            <a:r>
              <a:rPr lang="zh-CN" altLang="en-US" dirty="0"/>
              <a:t>                  metrics=['accuracy'])</a:t>
            </a:r>
          </a:p>
          <a:p>
            <a:r>
              <a:rPr lang="zh-CN" altLang="en-US" dirty="0"/>
              <a:t>    return model</a:t>
            </a:r>
          </a:p>
        </p:txBody>
      </p:sp>
    </p:spTree>
    <p:extLst>
      <p:ext uri="{BB962C8B-B14F-4D97-AF65-F5344CB8AC3E}">
        <p14:creationId xmlns:p14="http://schemas.microsoft.com/office/powerpoint/2010/main" val="671505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57200" y="1141293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Introducing </a:t>
            </a:r>
            <a:r>
              <a:rPr lang="en-US" altLang="zh-CN" dirty="0" err="1"/>
              <a:t>keras</a:t>
            </a:r>
            <a:r>
              <a:rPr lang="en-US" altLang="zh-CN" dirty="0"/>
              <a:t> model into </a:t>
            </a:r>
            <a:r>
              <a:rPr lang="en-US" altLang="zh-CN" dirty="0" err="1"/>
              <a:t>sklearn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Grid search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Grid Search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2372" y="1700808"/>
            <a:ext cx="7931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from </a:t>
            </a:r>
            <a:r>
              <a:rPr lang="en-US" altLang="zh-CN" dirty="0" err="1"/>
              <a:t>keras.wrappers.scikit_learn</a:t>
            </a:r>
            <a:r>
              <a:rPr lang="en-US" altLang="zh-CN" dirty="0"/>
              <a:t> import </a:t>
            </a:r>
            <a:r>
              <a:rPr lang="en-US" altLang="zh-CN" dirty="0" err="1"/>
              <a:t>KerasClassifier</a:t>
            </a:r>
            <a:endParaRPr lang="en-US" altLang="zh-CN" dirty="0"/>
          </a:p>
          <a:p>
            <a:r>
              <a:rPr lang="zh-CN" altLang="en-US" dirty="0"/>
              <a:t>model = KerasClassifier(build_fn=create_model, nb_epoch=epochs, batch_size=batch_size, verbose=1)</a:t>
            </a:r>
          </a:p>
        </p:txBody>
      </p:sp>
      <p:sp>
        <p:nvSpPr>
          <p:cNvPr id="5" name="矩形 4"/>
          <p:cNvSpPr/>
          <p:nvPr/>
        </p:nvSpPr>
        <p:spPr>
          <a:xfrm>
            <a:off x="323528" y="3392492"/>
            <a:ext cx="8496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activation = ['softmax', 'softplus', 'softsign', 'relu', 'tanh', 'sigmoid', 'hard_sigmoid', 'linear']</a:t>
            </a:r>
          </a:p>
          <a:p>
            <a:r>
              <a:rPr lang="zh-CN" altLang="en-US" dirty="0"/>
              <a:t>param_grid = dict(activation=activation)</a:t>
            </a:r>
          </a:p>
          <a:p>
            <a:endParaRPr lang="zh-CN" altLang="en-US" dirty="0"/>
          </a:p>
          <a:p>
            <a:r>
              <a:rPr lang="zh-CN" altLang="en-US" dirty="0"/>
              <a:t>from sklearn.grid_search import GridSearchCV</a:t>
            </a:r>
          </a:p>
          <a:p>
            <a:r>
              <a:rPr lang="zh-CN" altLang="en-US" dirty="0"/>
              <a:t>grid = GridSearchCV(estimator=model, param_grid=param_grid, n_jobs=1)</a:t>
            </a:r>
          </a:p>
          <a:p>
            <a:r>
              <a:rPr lang="zh-CN" altLang="en-US" dirty="0"/>
              <a:t>grid_result = grid.fit(x_train, y_train)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print("Best: %f using %s" % (</a:t>
            </a:r>
            <a:r>
              <a:rPr lang="en-US" altLang="zh-CN" dirty="0" err="1"/>
              <a:t>grid_result.best_score</a:t>
            </a:r>
            <a:r>
              <a:rPr lang="en-US" altLang="zh-CN" dirty="0"/>
              <a:t>_, </a:t>
            </a:r>
            <a:r>
              <a:rPr lang="en-US" altLang="zh-CN" dirty="0" err="1"/>
              <a:t>grid_result.best_params</a:t>
            </a:r>
            <a:r>
              <a:rPr lang="en-US" altLang="zh-CN" dirty="0"/>
              <a:t>_))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params</a:t>
            </a:r>
            <a:r>
              <a:rPr lang="en-US" altLang="zh-CN" dirty="0"/>
              <a:t>, </a:t>
            </a:r>
            <a:r>
              <a:rPr lang="en-US" altLang="zh-CN" dirty="0" err="1"/>
              <a:t>mean_score</a:t>
            </a:r>
            <a:r>
              <a:rPr lang="en-US" altLang="zh-CN" dirty="0"/>
              <a:t>, scores in </a:t>
            </a:r>
            <a:r>
              <a:rPr lang="en-US" altLang="zh-CN" dirty="0" err="1"/>
              <a:t>grid_result.grid_scores</a:t>
            </a:r>
            <a:r>
              <a:rPr lang="en-US" altLang="zh-CN" dirty="0"/>
              <a:t>_:</a:t>
            </a:r>
          </a:p>
          <a:p>
            <a:r>
              <a:rPr lang="en-US" altLang="zh-CN" dirty="0"/>
              <a:t>    print("%f (%f) with: %r" % (</a:t>
            </a:r>
            <a:r>
              <a:rPr lang="en-US" altLang="zh-CN" dirty="0" err="1"/>
              <a:t>scores.mean</a:t>
            </a:r>
            <a:r>
              <a:rPr lang="en-US" altLang="zh-CN" dirty="0"/>
              <a:t>(), </a:t>
            </a:r>
            <a:r>
              <a:rPr lang="en-US" altLang="zh-CN" dirty="0" err="1"/>
              <a:t>scores.std</a:t>
            </a:r>
            <a:r>
              <a:rPr lang="en-US" altLang="zh-CN" dirty="0"/>
              <a:t>(), </a:t>
            </a:r>
            <a:r>
              <a:rPr lang="en-US" altLang="zh-CN" dirty="0" err="1"/>
              <a:t>params</a:t>
            </a:r>
            <a:r>
              <a:rPr lang="en-US" altLang="zh-CN" dirty="0"/>
              <a:t>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22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Ensemble learning</a:t>
            </a:r>
          </a:p>
          <a:p>
            <a:r>
              <a:rPr lang="en-US" altLang="zh-CN" dirty="0"/>
              <a:t>           “</a:t>
            </a:r>
            <a:r>
              <a:rPr lang="zh-CN" altLang="en-US" dirty="0"/>
              <a:t>三个臭皮匠，顶个诸葛亮。</a:t>
            </a:r>
            <a:r>
              <a:rPr lang="en-US" altLang="zh-CN" dirty="0"/>
              <a:t>”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Individual learner (weak learner)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Ensemble module</a:t>
            </a:r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800" dirty="0"/>
              <a:t>Individual learning vs. ensemble learning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562" y="2564904"/>
            <a:ext cx="5290843" cy="183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1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Homogeneous</a:t>
            </a:r>
          </a:p>
          <a:p>
            <a:r>
              <a:rPr lang="en-US" altLang="zh-CN" dirty="0"/>
              <a:t>     e.g. Random forest contains several decision trees.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Heterogeneous</a:t>
            </a:r>
          </a:p>
          <a:p>
            <a:r>
              <a:rPr lang="en-US" altLang="zh-CN" dirty="0"/>
              <a:t>     e.g. neural networks + SVM + decision tree etc.</a:t>
            </a:r>
          </a:p>
          <a:p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dirty="0"/>
              <a:t> Individual learner must “good” and “different” with each other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800" dirty="0"/>
              <a:t>Individual learning vs. ensemble learning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599" y="4581128"/>
            <a:ext cx="6128801" cy="88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1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6063013"/>
              </p:ext>
            </p:extLst>
          </p:nvPr>
        </p:nvGraphicFramePr>
        <p:xfrm>
          <a:off x="468310" y="1052736"/>
          <a:ext cx="367164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测试例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测试例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测试例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zh-CN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zh-CN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集成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800" dirty="0"/>
              <a:t>Individual learning vs. ensemble learning</a:t>
            </a:r>
            <a:endParaRPr lang="zh-CN" altLang="en-US" sz="2800" dirty="0"/>
          </a:p>
        </p:txBody>
      </p:sp>
      <p:graphicFrame>
        <p:nvGraphicFramePr>
          <p:cNvPr id="6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016054"/>
              </p:ext>
            </p:extLst>
          </p:nvPr>
        </p:nvGraphicFramePr>
        <p:xfrm>
          <a:off x="4427984" y="1052736"/>
          <a:ext cx="367164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测试例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测试例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测试例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zh-CN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zh-CN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集成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548047" y="299734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92080" y="2997349"/>
            <a:ext cx="251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doesn’t work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3299611"/>
              </p:ext>
            </p:extLst>
          </p:nvPr>
        </p:nvGraphicFramePr>
        <p:xfrm>
          <a:off x="2592162" y="3585857"/>
          <a:ext cx="367164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测试例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测试例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测试例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zh-CN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zh-CN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集成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514046" y="5507940"/>
            <a:ext cx="1597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2220E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Negative effect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78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251520" y="1268760"/>
            <a:ext cx="843528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Considering a binary classification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The error rate is defined as 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altLang="zh-CN" dirty="0"/>
              <a:t> , that is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 use voting schema to combine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/>
              <a:t> classifier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According to </a:t>
            </a:r>
            <a:r>
              <a:rPr lang="en-US" altLang="zh-CN" dirty="0" err="1"/>
              <a:t>Hoeffding</a:t>
            </a:r>
            <a:r>
              <a:rPr lang="en-US" altLang="zh-CN" dirty="0"/>
              <a:t> inequality, the error rate of ensemble is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800" dirty="0"/>
              <a:t>Individual learning vs. ensemble learning</a:t>
            </a:r>
            <a:endParaRPr lang="zh-CN" altLang="en-US" sz="2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400085"/>
              </p:ext>
            </p:extLst>
          </p:nvPr>
        </p:nvGraphicFramePr>
        <p:xfrm>
          <a:off x="3635896" y="1772816"/>
          <a:ext cx="1440160" cy="397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Equation" r:id="rId3" imgW="736560" imgH="203040" progId="Equation.DSMT4">
                  <p:embed/>
                </p:oleObj>
              </mc:Choice>
              <mc:Fallback>
                <p:oleObj name="Equation" r:id="rId3" imgW="736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5896" y="1772816"/>
                        <a:ext cx="1440160" cy="397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614860"/>
              </p:ext>
            </p:extLst>
          </p:nvPr>
        </p:nvGraphicFramePr>
        <p:xfrm>
          <a:off x="3292204" y="2852936"/>
          <a:ext cx="2127544" cy="394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Equation" r:id="rId5" imgW="1231560" imgH="228600" progId="Equation.DSMT4">
                  <p:embed/>
                </p:oleObj>
              </mc:Choice>
              <mc:Fallback>
                <p:oleObj name="Equation" r:id="rId5" imgW="1231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92204" y="2852936"/>
                        <a:ext cx="2127544" cy="3948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033873"/>
              </p:ext>
            </p:extLst>
          </p:nvPr>
        </p:nvGraphicFramePr>
        <p:xfrm>
          <a:off x="3176018" y="3931426"/>
          <a:ext cx="2359916" cy="758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Equation" r:id="rId7" imgW="1422360" imgH="457200" progId="Equation.DSMT4">
                  <p:embed/>
                </p:oleObj>
              </mc:Choice>
              <mc:Fallback>
                <p:oleObj name="Equation" r:id="rId7" imgW="14223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76018" y="3931426"/>
                        <a:ext cx="2359916" cy="758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563690"/>
              </p:ext>
            </p:extLst>
          </p:nvPr>
        </p:nvGraphicFramePr>
        <p:xfrm>
          <a:off x="1457625" y="5338160"/>
          <a:ext cx="6282727" cy="788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name="Equation" r:id="rId9" imgW="3746160" imgH="469800" progId="Equation.DSMT4">
                  <p:embed/>
                </p:oleObj>
              </mc:Choice>
              <mc:Fallback>
                <p:oleObj name="Equation" r:id="rId9" imgW="37461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57625" y="5338160"/>
                        <a:ext cx="6282727" cy="788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502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Adaboost</a:t>
            </a:r>
            <a:r>
              <a:rPr lang="en-US" altLang="zh-CN" dirty="0"/>
              <a:t> (short for </a:t>
            </a:r>
            <a:r>
              <a:rPr lang="en-US" altLang="zh-CN" i="1" dirty="0"/>
              <a:t>Adaptive Boosting</a:t>
            </a:r>
            <a:r>
              <a:rPr lang="en-US" altLang="zh-CN" dirty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The output of the other learning algorithms ('weak learners') is combined into a weighted sum that represents the final output of the boosted classifier.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Re-weighting mechanism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Boosting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200206"/>
              </p:ext>
            </p:extLst>
          </p:nvPr>
        </p:nvGraphicFramePr>
        <p:xfrm>
          <a:off x="3682814" y="3018083"/>
          <a:ext cx="1778372" cy="679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3" imgW="1130040" imgH="431640" progId="Equation.DSMT4">
                  <p:embed/>
                </p:oleObj>
              </mc:Choice>
              <mc:Fallback>
                <p:oleObj name="Equation" r:id="rId3" imgW="1130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2814" y="3018083"/>
                        <a:ext cx="1778372" cy="679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76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Input: Training set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…, 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dirty="0"/>
              <a:t>Base learner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US" altLang="zh-CN" dirty="0"/>
              <a:t>            Training epoch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US" altLang="zh-CN" dirty="0"/>
              <a:t>Algorithm:</a:t>
            </a:r>
          </a:p>
          <a:p>
            <a:r>
              <a:rPr lang="en-US" altLang="zh-CN" dirty="0"/>
              <a:t>1: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1/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</a:t>
            </a:r>
          </a:p>
          <a:p>
            <a:r>
              <a:rPr lang="en-US" altLang="zh-CN" dirty="0"/>
              <a:t>2: for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 2, …,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/>
              <a:t> do</a:t>
            </a:r>
          </a:p>
          <a:p>
            <a:r>
              <a:rPr lang="en-US" altLang="zh-CN" dirty="0"/>
              <a:t>3:    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dirty="0"/>
              <a:t>4:       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≠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r>
              <a:rPr lang="en-US" altLang="zh-CN" dirty="0"/>
              <a:t>5: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0.5 then break</a:t>
            </a:r>
          </a:p>
          <a:p>
            <a:r>
              <a:rPr lang="en-US" altLang="zh-CN" dirty="0"/>
              <a:t>6:      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Boosting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587980"/>
              </p:ext>
            </p:extLst>
          </p:nvPr>
        </p:nvGraphicFramePr>
        <p:xfrm>
          <a:off x="1259632" y="5157192"/>
          <a:ext cx="1656184" cy="749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Equation" r:id="rId3" imgW="1066680" imgH="482400" progId="Equation.DSMT4">
                  <p:embed/>
                </p:oleObj>
              </mc:Choice>
              <mc:Fallback>
                <p:oleObj name="Equation" r:id="rId3" imgW="10666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5157192"/>
                        <a:ext cx="1656184" cy="749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1"/>
          <p:cNvSpPr txBox="1">
            <a:spLocks/>
          </p:cNvSpPr>
          <p:nvPr/>
        </p:nvSpPr>
        <p:spPr>
          <a:xfrm>
            <a:off x="4462320" y="2910371"/>
            <a:ext cx="4248472" cy="3773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7: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8: end for</a:t>
            </a:r>
          </a:p>
          <a:p>
            <a:r>
              <a:rPr lang="en-US" altLang="zh-CN" dirty="0"/>
              <a:t>Output: 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387228"/>
              </p:ext>
            </p:extLst>
          </p:nvPr>
        </p:nvGraphicFramePr>
        <p:xfrm>
          <a:off x="4665342" y="3356992"/>
          <a:ext cx="4294477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Equation" r:id="rId5" imgW="2869920" imgH="914400" progId="Equation.DSMT4">
                  <p:embed/>
                </p:oleObj>
              </mc:Choice>
              <mc:Fallback>
                <p:oleObj name="Equation" r:id="rId5" imgW="286992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65342" y="3356992"/>
                        <a:ext cx="4294477" cy="1368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936107"/>
              </p:ext>
            </p:extLst>
          </p:nvPr>
        </p:nvGraphicFramePr>
        <p:xfrm>
          <a:off x="5583855" y="5407025"/>
          <a:ext cx="24574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Equation" r:id="rId7" imgW="1562040" imgH="457200" progId="Equation.DSMT4">
                  <p:embed/>
                </p:oleObj>
              </mc:Choice>
              <mc:Fallback>
                <p:oleObj name="Equation" r:id="rId7" imgW="15620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83855" y="5407025"/>
                        <a:ext cx="2457450" cy="719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031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67544" y="1052736"/>
            <a:ext cx="8229600" cy="507342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Re-sampling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Input: Training set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…, 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dirty="0"/>
              <a:t>Base learner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US" altLang="zh-CN" dirty="0"/>
              <a:t>            Training epoch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US" altLang="zh-CN" dirty="0"/>
              <a:t>Algorithm:</a:t>
            </a:r>
          </a:p>
          <a:p>
            <a:r>
              <a:rPr lang="en-US" altLang="zh-CN" dirty="0"/>
              <a:t>1. for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 2, …,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/>
              <a:t> do</a:t>
            </a:r>
          </a:p>
          <a:p>
            <a:r>
              <a:rPr lang="en-US" altLang="zh-CN" dirty="0"/>
              <a:t>2:   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dirty="0"/>
              <a:t>3: end for</a:t>
            </a:r>
          </a:p>
          <a:p>
            <a:r>
              <a:rPr lang="en-US" altLang="zh-CN" dirty="0"/>
              <a:t>Output: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Bagging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925754"/>
              </p:ext>
            </p:extLst>
          </p:nvPr>
        </p:nvGraphicFramePr>
        <p:xfrm>
          <a:off x="2771800" y="1484784"/>
          <a:ext cx="2654920" cy="792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3" imgW="1574640" imgH="469800" progId="Equation.DSMT4">
                  <p:embed/>
                </p:oleObj>
              </mc:Choice>
              <mc:Fallback>
                <p:oleObj name="Equation" r:id="rId3" imgW="15746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1800" y="1484784"/>
                        <a:ext cx="2654920" cy="792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192963"/>
              </p:ext>
            </p:extLst>
          </p:nvPr>
        </p:nvGraphicFramePr>
        <p:xfrm>
          <a:off x="1691680" y="5301208"/>
          <a:ext cx="3282718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5" imgW="1968480" imgH="431640" progId="Equation.DSMT4">
                  <p:embed/>
                </p:oleObj>
              </mc:Choice>
              <mc:Fallback>
                <p:oleObj name="Equation" r:id="rId5" imgW="1968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1680" y="5301208"/>
                        <a:ext cx="3282718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613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10219</TotalTime>
  <Words>1933</Words>
  <Application>Microsoft Office PowerPoint</Application>
  <PresentationFormat>全屏显示(4:3)</PresentationFormat>
  <Paragraphs>383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Wingdings</vt:lpstr>
      <vt:lpstr>Open Sans Light</vt:lpstr>
      <vt:lpstr>Microsoft Yahei</vt:lpstr>
      <vt:lpstr>思源黑体 CN Light</vt:lpstr>
      <vt:lpstr>腾祥嘉丽线黑简</vt:lpstr>
      <vt:lpstr>Times New Roman</vt:lpstr>
      <vt:lpstr>宋体</vt:lpstr>
      <vt:lpstr>Calibri</vt:lpstr>
      <vt:lpstr>Arial</vt:lpstr>
      <vt:lpstr>Source Han Sans Light</vt:lpstr>
      <vt:lpstr>Office 主题​​</vt:lpstr>
      <vt:lpstr>Equation</vt:lpstr>
      <vt:lpstr>Ensemble Learning and Parameter Tuning</vt:lpstr>
      <vt:lpstr>Outline</vt:lpstr>
      <vt:lpstr>Individual learning vs. ensemble learning</vt:lpstr>
      <vt:lpstr>Individual learning vs. ensemble learning</vt:lpstr>
      <vt:lpstr>Individual learning vs. ensemble learning</vt:lpstr>
      <vt:lpstr>Individual learning vs. ensemble learning</vt:lpstr>
      <vt:lpstr>Boosting</vt:lpstr>
      <vt:lpstr>Boosting</vt:lpstr>
      <vt:lpstr>Bagging</vt:lpstr>
      <vt:lpstr>Averaging (regression)</vt:lpstr>
      <vt:lpstr>Voting (classification)</vt:lpstr>
      <vt:lpstr>Voting (classification)</vt:lpstr>
      <vt:lpstr>Stacking</vt:lpstr>
      <vt:lpstr>Adaboost Keras with Sklearn</vt:lpstr>
      <vt:lpstr>Adaboost Keras with Sklearn</vt:lpstr>
      <vt:lpstr>Bagging Keras with Sklearn</vt:lpstr>
      <vt:lpstr>Voting Keras with Sklearn</vt:lpstr>
      <vt:lpstr>Voting Keras with Sklearn</vt:lpstr>
      <vt:lpstr>Voting Keras with Sklearn</vt:lpstr>
      <vt:lpstr>Grid Search</vt:lpstr>
      <vt:lpstr>Grid Search</vt:lpstr>
    </vt:vector>
  </TitlesOfParts>
  <Company>YNU VMC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GongJian</dc:creator>
  <cp:lastModifiedBy>王津</cp:lastModifiedBy>
  <cp:revision>204</cp:revision>
  <dcterms:created xsi:type="dcterms:W3CDTF">2016-11-29T04:36:55Z</dcterms:created>
  <dcterms:modified xsi:type="dcterms:W3CDTF">2021-11-17T07:45:15Z</dcterms:modified>
</cp:coreProperties>
</file>