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99" r:id="rId2"/>
    <p:sldId id="713" r:id="rId3"/>
    <p:sldId id="738" r:id="rId4"/>
    <p:sldId id="807" r:id="rId5"/>
    <p:sldId id="808" r:id="rId6"/>
    <p:sldId id="809" r:id="rId7"/>
    <p:sldId id="810" r:id="rId8"/>
    <p:sldId id="811" r:id="rId9"/>
    <p:sldId id="812" r:id="rId10"/>
    <p:sldId id="813" r:id="rId11"/>
    <p:sldId id="814" r:id="rId12"/>
    <p:sldId id="815" r:id="rId13"/>
    <p:sldId id="816" r:id="rId14"/>
    <p:sldId id="817" r:id="rId15"/>
    <p:sldId id="792" r:id="rId16"/>
    <p:sldId id="776" r:id="rId17"/>
    <p:sldId id="819" r:id="rId18"/>
    <p:sldId id="820" r:id="rId19"/>
    <p:sldId id="821" r:id="rId20"/>
    <p:sldId id="822" r:id="rId21"/>
    <p:sldId id="823" r:id="rId22"/>
    <p:sldId id="824" r:id="rId23"/>
    <p:sldId id="825" r:id="rId24"/>
    <p:sldId id="826" r:id="rId25"/>
    <p:sldId id="827" r:id="rId26"/>
    <p:sldId id="828" r:id="rId27"/>
    <p:sldId id="829" r:id="rId28"/>
    <p:sldId id="831" r:id="rId29"/>
    <p:sldId id="830" r:id="rId30"/>
    <p:sldId id="832" r:id="rId31"/>
    <p:sldId id="796" r:id="rId32"/>
    <p:sldId id="790" r:id="rId33"/>
    <p:sldId id="791" r:id="rId34"/>
    <p:sldId id="833" r:id="rId35"/>
    <p:sldId id="834" r:id="rId36"/>
    <p:sldId id="835" r:id="rId37"/>
    <p:sldId id="840" r:id="rId38"/>
    <p:sldId id="841" r:id="rId39"/>
    <p:sldId id="836" r:id="rId40"/>
    <p:sldId id="837" r:id="rId41"/>
    <p:sldId id="838" r:id="rId42"/>
    <p:sldId id="839" r:id="rId43"/>
    <p:sldId id="842" r:id="rId44"/>
    <p:sldId id="736" r:id="rId45"/>
  </p:sldIdLst>
  <p:sldSz cx="9144000" cy="5143500" type="screen16x9"/>
  <p:notesSz cx="9942513" cy="6761163"/>
  <p:custDataLst>
    <p:tags r:id="rId4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0">
          <p15:clr>
            <a:srgbClr val="A4A3A4"/>
          </p15:clr>
        </p15:guide>
        <p15:guide id="2" pos="453">
          <p15:clr>
            <a:srgbClr val="A4A3A4"/>
          </p15:clr>
        </p15:guide>
        <p15:guide id="3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5B9BD5"/>
    <a:srgbClr val="FFF2CC"/>
    <a:srgbClr val="C3DDB3"/>
    <a:srgbClr val="C5E0B4"/>
    <a:srgbClr val="FFE699"/>
    <a:srgbClr val="EDEDED"/>
    <a:srgbClr val="D5CEC6"/>
    <a:srgbClr val="EF8E4C"/>
    <a:srgbClr val="F09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8" autoAdjust="0"/>
    <p:restoredTop sz="88769" autoAdjust="0"/>
  </p:normalViewPr>
  <p:slideViewPr>
    <p:cSldViewPr snapToGrid="0">
      <p:cViewPr varScale="1">
        <p:scale>
          <a:sx n="105" d="100"/>
          <a:sy n="105" d="100"/>
        </p:scale>
        <p:origin x="546" y="102"/>
      </p:cViewPr>
      <p:guideLst>
        <p:guide orient="horz" pos="1090"/>
        <p:guide pos="453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160" y="35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4" Type="http://schemas.openxmlformats.org/officeDocument/2006/relationships/image" Target="../media/image9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69.wmf"/><Relationship Id="rId1" Type="http://schemas.openxmlformats.org/officeDocument/2006/relationships/image" Target="../media/image66.wmf"/><Relationship Id="rId4" Type="http://schemas.openxmlformats.org/officeDocument/2006/relationships/image" Target="../media/image10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10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e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69CFA-11C7-4DA9-ACBF-C33CD51B1BB2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FD892-7058-4AC6-A327-872754B3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4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7119-95BD-4228-9886-B2ACBAF66FB6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16213" y="506413"/>
            <a:ext cx="4510087" cy="2536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B666E-3B84-4CB4-9B7B-D2C16F9D2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2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91282-A8C9-4973-AC3E-440DA888F80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92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/>
              <a:t>按照脚本修改，</a:t>
            </a:r>
            <a:r>
              <a:rPr lang="zh-CN" altLang="en-US" sz="900" dirty="0">
                <a:sym typeface="+mn-ea"/>
              </a:rPr>
              <a:t>在右边</a:t>
            </a:r>
            <a:r>
              <a:rPr lang="zh-CN" altLang="en-US" sz="900" dirty="0"/>
              <a:t>添加云大和信息学院图案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8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356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1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15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901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8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" y="339389"/>
            <a:ext cx="1061688" cy="95157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486155" y="333954"/>
            <a:ext cx="1061687" cy="978011"/>
          </a:xfrm>
          <a:prstGeom prst="rect">
            <a:avLst/>
          </a:prstGeom>
          <a:solidFill>
            <a:schemeClr val="tx1">
              <a:lumMod val="8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1311966"/>
            <a:ext cx="9144000" cy="30787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781093"/>
            <a:ext cx="9144000" cy="588399"/>
          </a:xfrm>
          <a:prstGeom prst="rect">
            <a:avLst/>
          </a:prstGeom>
        </p:spPr>
        <p:txBody>
          <a:bodyPr anchor="b" anchorCtr="0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-1" y="333955"/>
            <a:ext cx="440111" cy="936000"/>
          </a:xfrm>
          <a:prstGeom prst="rect">
            <a:avLst/>
          </a:prstGeom>
          <a:solidFill>
            <a:schemeClr val="tx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2369492"/>
            <a:ext cx="9144000" cy="112113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25" y="486025"/>
            <a:ext cx="3188736" cy="66724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0" y="63636"/>
            <a:ext cx="5097623" cy="453221"/>
          </a:xfrm>
          <a:prstGeom prst="rect">
            <a:avLst/>
          </a:prstGeom>
        </p:spPr>
        <p:txBody>
          <a:bodyPr anchor="b" anchorCtr="0"/>
          <a:lstStyle>
            <a:lvl1pPr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77" y="3621337"/>
            <a:ext cx="907086" cy="845408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7710062" y="3590054"/>
            <a:ext cx="936000" cy="936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33" y="1566110"/>
            <a:ext cx="936002" cy="997030"/>
          </a:xfrm>
          <a:prstGeom prst="rect">
            <a:avLst/>
          </a:prstGeom>
        </p:spPr>
      </p:pic>
      <p:sp>
        <p:nvSpPr>
          <p:cNvPr id="31" name="矩形 30"/>
          <p:cNvSpPr/>
          <p:nvPr userDrawn="1"/>
        </p:nvSpPr>
        <p:spPr>
          <a:xfrm>
            <a:off x="6716234" y="1559775"/>
            <a:ext cx="936002" cy="1030773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60" y="2850635"/>
            <a:ext cx="936002" cy="1284870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6716233" y="2590549"/>
            <a:ext cx="93600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6716235" y="3520214"/>
            <a:ext cx="960207" cy="61529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711345" y="2590549"/>
            <a:ext cx="936000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7652234" y="2861406"/>
            <a:ext cx="9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Yunnan University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0" y="478214"/>
            <a:ext cx="1763486" cy="6008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1763486" y="478213"/>
            <a:ext cx="1763486" cy="6008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2150" y="1214846"/>
            <a:ext cx="4831553" cy="359887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4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6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5">
                  <a:lumMod val="60000"/>
                  <a:lumOff val="40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 eaLnBrk="1" latinLnBrk="0" hangingPunct="1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706271" y="1593520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8706271" y="2590549"/>
            <a:ext cx="440111" cy="936000"/>
          </a:xfrm>
          <a:prstGeom prst="rect">
            <a:avLst/>
          </a:prstGeom>
          <a:solidFill>
            <a:sysClr val="window" lastClr="FFFFFF">
              <a:lumMod val="9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8703889" y="3590054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8703889" y="4587083"/>
            <a:ext cx="440111" cy="43280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5" y="407774"/>
            <a:ext cx="1145743" cy="862181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492747" y="407773"/>
            <a:ext cx="1145743" cy="862623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4709222" y="1167563"/>
            <a:ext cx="1433700" cy="1023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 userDrawn="1"/>
        </p:nvSpPr>
        <p:spPr>
          <a:xfrm>
            <a:off x="6114122" y="1167563"/>
            <a:ext cx="1548000" cy="1023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7633322" y="1167563"/>
            <a:ext cx="1510678" cy="1023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6591" y="334397"/>
            <a:ext cx="44011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75" y="370647"/>
            <a:ext cx="3291723" cy="688796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-336" y="1377875"/>
            <a:ext cx="9144000" cy="31109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 userDrawn="1"/>
        </p:nvCxnSpPr>
        <p:spPr>
          <a:xfrm>
            <a:off x="0" y="501648"/>
            <a:ext cx="9144000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矩形 1"/>
          <p:cNvSpPr/>
          <p:nvPr userDrawn="1"/>
        </p:nvSpPr>
        <p:spPr>
          <a:xfrm>
            <a:off x="0" y="0"/>
            <a:ext cx="310100" cy="6281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8290683" y="4916051"/>
            <a:ext cx="853317" cy="22744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C89FB959-9AA2-4214-ACBE-8CB9E5BC13E9}" type="datetime10">
              <a:rPr lang="zh-CN" altLang="en-US" smtClean="0">
                <a:solidFill>
                  <a:schemeClr val="tx2">
                    <a:lumMod val="75000"/>
                  </a:schemeClr>
                </a:solidFill>
              </a:rPr>
              <a:t>14:20</a:t>
            </a:fld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/ </a:t>
            </a:r>
            <a:fld id="{0C913308-F349-4B6D-A68A-DD1791B4A57B}" type="slidenum"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‹#›</a:t>
            </a:fld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155" y="12223"/>
            <a:ext cx="2338938" cy="489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slow">
    <p:pull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3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4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6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oleObject" Target="../embeddings/oleObject67.bin"/><Relationship Id="rId7" Type="http://schemas.openxmlformats.org/officeDocument/2006/relationships/image" Target="../media/image7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7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7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85.emf"/><Relationship Id="rId4" Type="http://schemas.openxmlformats.org/officeDocument/2006/relationships/image" Target="../media/image8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7" Type="http://schemas.openxmlformats.org/officeDocument/2006/relationships/image" Target="../media/image9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89.wmf"/><Relationship Id="rId4" Type="http://schemas.openxmlformats.org/officeDocument/2006/relationships/oleObject" Target="../embeddings/oleObject7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96.emf"/><Relationship Id="rId7" Type="http://schemas.openxmlformats.org/officeDocument/2006/relationships/image" Target="../media/image9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95.wmf"/><Relationship Id="rId5" Type="http://schemas.openxmlformats.org/officeDocument/2006/relationships/image" Target="../media/image92.wmf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9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9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100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8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101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66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10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9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20.wmf"/><Relationship Id="rId10" Type="http://schemas.openxmlformats.org/officeDocument/2006/relationships/image" Target="../media/image14.wmf"/><Relationship Id="rId19" Type="http://schemas.openxmlformats.org/officeDocument/2006/relationships/image" Target="../media/image21.e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6.wmf"/><Relationship Id="rId22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19.bin"/><Relationship Id="rId18" Type="http://schemas.openxmlformats.org/officeDocument/2006/relationships/oleObject" Target="../embeddings/oleObject22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9.emf"/><Relationship Id="rId17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image" Target="../media/image30.wmf"/><Relationship Id="rId10" Type="http://schemas.openxmlformats.org/officeDocument/2006/relationships/image" Target="../media/image28.emf"/><Relationship Id="rId19" Type="http://schemas.openxmlformats.org/officeDocument/2006/relationships/image" Target="../media/image32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8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t="5924" r="7009" b="5975"/>
          <a:stretch>
            <a:fillRect/>
          </a:stretch>
        </p:blipFill>
        <p:spPr>
          <a:xfrm>
            <a:off x="1180034" y="1636030"/>
            <a:ext cx="2398908" cy="2433069"/>
          </a:xfrm>
          <a:prstGeom prst="rect">
            <a:avLst/>
          </a:prstGeom>
        </p:spPr>
      </p:pic>
      <p:sp>
        <p:nvSpPr>
          <p:cNvPr id="3" name="文本框 1"/>
          <p:cNvSpPr>
            <a:spLocks noChangeArrowheads="1"/>
          </p:cNvSpPr>
          <p:nvPr/>
        </p:nvSpPr>
        <p:spPr bwMode="auto">
          <a:xfrm>
            <a:off x="5752613" y="2720259"/>
            <a:ext cx="77457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王津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AD3A5AEB-8EDD-4A8B-95AA-334BB22C6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621" y="1986975"/>
            <a:ext cx="3326553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多变量线性回归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B5344-A630-47C9-91F3-33DB9D69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C277E-9D7A-4955-BD73-94C192625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房屋面积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B09F94D-126F-4E74-AF35-AED959B6B9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765604"/>
              </p:ext>
            </p:extLst>
          </p:nvPr>
        </p:nvGraphicFramePr>
        <p:xfrm>
          <a:off x="874713" y="1181101"/>
          <a:ext cx="6858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3" imgW="685800" imgH="1650960" progId="Equation.DSMT4">
                  <p:embed/>
                </p:oleObj>
              </mc:Choice>
              <mc:Fallback>
                <p:oleObj name="Equation" r:id="rId3" imgW="685800" imgH="1650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4713" y="1181101"/>
                        <a:ext cx="685800" cy="165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DCC9C0E-02F5-47E7-B14D-9A4C2714A6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453223"/>
              </p:ext>
            </p:extLst>
          </p:nvPr>
        </p:nvGraphicFramePr>
        <p:xfrm>
          <a:off x="3186906" y="701676"/>
          <a:ext cx="1905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5" imgW="1904760" imgH="380880" progId="Equation.DSMT4">
                  <p:embed/>
                </p:oleObj>
              </mc:Choice>
              <mc:Fallback>
                <p:oleObj name="Equation" r:id="rId5" imgW="19047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6906" y="701676"/>
                        <a:ext cx="1905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084E256-04F6-468B-B3A2-0C6B7E4C31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421975"/>
              </p:ext>
            </p:extLst>
          </p:nvPr>
        </p:nvGraphicFramePr>
        <p:xfrm>
          <a:off x="2653748" y="1245469"/>
          <a:ext cx="6172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7" imgW="6172200" imgH="1777680" progId="Equation.DSMT4">
                  <p:embed/>
                </p:oleObj>
              </mc:Choice>
              <mc:Fallback>
                <p:oleObj name="Equation" r:id="rId7" imgW="617220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53748" y="1245469"/>
                        <a:ext cx="61722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3F33571-5ED3-447E-9BA1-C34DA2213484}"/>
              </a:ext>
            </a:extLst>
          </p:cNvPr>
          <p:cNvSpPr txBox="1">
            <a:spLocks/>
          </p:cNvSpPr>
          <p:nvPr/>
        </p:nvSpPr>
        <p:spPr>
          <a:xfrm>
            <a:off x="2490095" y="3023518"/>
            <a:ext cx="1649311" cy="506451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 err="1"/>
              <a:t>DataMatrix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AF43B22-E4F1-4B5A-9B5E-6982BA18CBFA}"/>
              </a:ext>
            </a:extLst>
          </p:cNvPr>
          <p:cNvSpPr txBox="1">
            <a:spLocks/>
          </p:cNvSpPr>
          <p:nvPr/>
        </p:nvSpPr>
        <p:spPr>
          <a:xfrm>
            <a:off x="4267250" y="2991865"/>
            <a:ext cx="1649311" cy="506451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* parameter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59301AA-0337-493D-B10B-DD4F86818E79}"/>
              </a:ext>
            </a:extLst>
          </p:cNvPr>
          <p:cNvSpPr txBox="1">
            <a:spLocks/>
          </p:cNvSpPr>
          <p:nvPr/>
        </p:nvSpPr>
        <p:spPr>
          <a:xfrm>
            <a:off x="6394482" y="2991864"/>
            <a:ext cx="1953545" cy="506451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= prediction</a:t>
            </a:r>
            <a:endParaRPr lang="zh-CN" altLang="en-US" dirty="0"/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6DA2E30A-4C4A-4626-ADB2-CFFE2CD94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05" y="3824371"/>
            <a:ext cx="6338095" cy="10926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 = torch.tensor([[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88.9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72.5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65.2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112.3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=torch.float32)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parameter = torch.tensor([[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42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0.25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=torch.float32)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(data)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(parameter)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(torch.matmul(data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parameter))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089882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1B299-E2C2-4D0C-9050-2CDF3CA0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EB322-4A4B-4F6D-90F0-F426BADDB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矩阵不满足交换律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917EFD6-B698-4D16-B63A-C6BBF9D3DA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479342"/>
              </p:ext>
            </p:extLst>
          </p:nvPr>
        </p:nvGraphicFramePr>
        <p:xfrm>
          <a:off x="932919" y="1278731"/>
          <a:ext cx="1638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3" imgW="1638000" imgH="266400" progId="Equation.DSMT4">
                  <p:embed/>
                </p:oleObj>
              </mc:Choice>
              <mc:Fallback>
                <p:oleObj name="Equation" r:id="rId3" imgW="16380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2919" y="1278731"/>
                        <a:ext cx="16383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96DDEFD-1313-4A5F-A6D7-948AB31343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714390"/>
              </p:ext>
            </p:extLst>
          </p:nvPr>
        </p:nvGraphicFramePr>
        <p:xfrm>
          <a:off x="3201987" y="1092125"/>
          <a:ext cx="29464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5" imgW="2946240" imgH="1828800" progId="Equation.DSMT4">
                  <p:embed/>
                </p:oleObj>
              </mc:Choice>
              <mc:Fallback>
                <p:oleObj name="Equation" r:id="rId5" imgW="294624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1987" y="1092125"/>
                        <a:ext cx="29464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54389D3-D2C1-4E06-A1C6-BC40DE597C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81689"/>
              </p:ext>
            </p:extLst>
          </p:nvPr>
        </p:nvGraphicFramePr>
        <p:xfrm>
          <a:off x="6414295" y="1199983"/>
          <a:ext cx="24892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7" imgW="2489040" imgH="1485720" progId="Equation.DSMT4">
                  <p:embed/>
                </p:oleObj>
              </mc:Choice>
              <mc:Fallback>
                <p:oleObj name="Equation" r:id="rId7" imgW="2489040" imgH="1485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14295" y="1199983"/>
                        <a:ext cx="2489200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B98FAFF-2701-4BB8-A277-6B0B96006A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394536"/>
              </p:ext>
            </p:extLst>
          </p:nvPr>
        </p:nvGraphicFramePr>
        <p:xfrm>
          <a:off x="983719" y="3322638"/>
          <a:ext cx="15875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9" imgW="1587240" imgH="1257120" progId="Equation.DSMT4">
                  <p:embed/>
                </p:oleObj>
              </mc:Choice>
              <mc:Fallback>
                <p:oleObj name="Equation" r:id="rId9" imgW="1587240" imgH="1257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83719" y="3322638"/>
                        <a:ext cx="15875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8297088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78846-B911-4B48-86AB-3A756AAA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A5E27-BF2B-4583-94DF-CAFE12B6E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单位矩阵</a:t>
            </a:r>
            <a:r>
              <a:rPr lang="en-US" altLang="zh-CN" dirty="0"/>
              <a:t>(</a:t>
            </a:r>
            <a:r>
              <a:rPr lang="zh-CN" altLang="en-US" dirty="0"/>
              <a:t>表示为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对于任意的矩阵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7DC789C-D480-4C79-936D-B8BFDF558C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522282"/>
              </p:ext>
            </p:extLst>
          </p:nvPr>
        </p:nvGraphicFramePr>
        <p:xfrm>
          <a:off x="1051719" y="1250950"/>
          <a:ext cx="8890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3" imgW="888840" imgH="1320480" progId="Equation.DSMT4">
                  <p:embed/>
                </p:oleObj>
              </mc:Choice>
              <mc:Fallback>
                <p:oleObj name="Equation" r:id="rId3" imgW="888840" imgH="132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1719" y="1250950"/>
                        <a:ext cx="889000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956BFA8-E0A0-41C5-A503-C2F8765BF2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693642"/>
              </p:ext>
            </p:extLst>
          </p:nvPr>
        </p:nvGraphicFramePr>
        <p:xfrm>
          <a:off x="2778919" y="1250950"/>
          <a:ext cx="13208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5" imgW="1320480" imgH="1803240" progId="Equation.DSMT4">
                  <p:embed/>
                </p:oleObj>
              </mc:Choice>
              <mc:Fallback>
                <p:oleObj name="Equation" r:id="rId5" imgW="132048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8919" y="1250950"/>
                        <a:ext cx="13208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3E6695D-14FE-43C8-BADF-CCA083474E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943631"/>
              </p:ext>
            </p:extLst>
          </p:nvPr>
        </p:nvGraphicFramePr>
        <p:xfrm>
          <a:off x="4937919" y="1250950"/>
          <a:ext cx="17653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7" imgW="1765080" imgH="2234880" progId="Equation.DSMT4">
                  <p:embed/>
                </p:oleObj>
              </mc:Choice>
              <mc:Fallback>
                <p:oleObj name="Equation" r:id="rId7" imgW="1765080" imgH="223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37919" y="1250950"/>
                        <a:ext cx="1765300" cy="22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61FBDB7-C0E0-4757-869F-CF0DDC0AD5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402521"/>
              </p:ext>
            </p:extLst>
          </p:nvPr>
        </p:nvGraphicFramePr>
        <p:xfrm>
          <a:off x="924719" y="4157662"/>
          <a:ext cx="20320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9" imgW="2031840" imgH="266400" progId="Equation.DSMT4">
                  <p:embed/>
                </p:oleObj>
              </mc:Choice>
              <mc:Fallback>
                <p:oleObj name="Equation" r:id="rId9" imgW="20318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4719" y="4157662"/>
                        <a:ext cx="20320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2">
            <a:extLst>
              <a:ext uri="{FF2B5EF4-FFF2-40B4-BE49-F238E27FC236}">
                <a16:creationId xmlns:a16="http://schemas.microsoft.com/office/drawing/2014/main" id="{8DE12604-97E5-4C86-94EF-6B749D568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288" y="3931919"/>
            <a:ext cx="4235533" cy="4924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identityMatrix = torch.eye(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=torch.float32)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(identityMatrix)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243606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22AA3-0727-476F-BA20-397BAE26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5E4DB-D65C-4035-AF0D-7B1140503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逆矩阵</a:t>
            </a:r>
            <a:r>
              <a:rPr lang="en-US" altLang="zh-CN" dirty="0"/>
              <a:t>(inverse matrix)</a:t>
            </a:r>
          </a:p>
          <a:p>
            <a:r>
              <a:rPr lang="zh-CN" altLang="en-US" dirty="0"/>
              <a:t>如果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dirty="0"/>
              <a:t>是一个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×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/>
              <a:t>的方阵，并且该矩阵可逆，则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如果矩阵</a:t>
            </a:r>
            <a:r>
              <a:rPr lang="en-US" altLang="zh-CN" dirty="0"/>
              <a:t>A</a:t>
            </a:r>
            <a:r>
              <a:rPr lang="zh-CN" altLang="en-US" dirty="0"/>
              <a:t>不存在逆矩阵，称为“奇异矩阵”或者“退化矩阵”。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451010F-4B8A-4FC8-89B4-CD2B108B7A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026668"/>
              </p:ext>
            </p:extLst>
          </p:nvPr>
        </p:nvGraphicFramePr>
        <p:xfrm>
          <a:off x="1078706" y="1466057"/>
          <a:ext cx="2120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3" imgW="2120760" imgH="380880" progId="Equation.DSMT4">
                  <p:embed/>
                </p:oleObj>
              </mc:Choice>
              <mc:Fallback>
                <p:oleObj name="Equation" r:id="rId3" imgW="21207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8706" y="1466057"/>
                        <a:ext cx="2120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CFCA69B-EF0E-43DE-83B7-D3E160D36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588264"/>
              </p:ext>
            </p:extLst>
          </p:nvPr>
        </p:nvGraphicFramePr>
        <p:xfrm>
          <a:off x="1078706" y="2139950"/>
          <a:ext cx="5499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5" imgW="5499000" imgH="863280" progId="Equation.DSMT4">
                  <p:embed/>
                </p:oleObj>
              </mc:Choice>
              <mc:Fallback>
                <p:oleObj name="Equation" r:id="rId5" imgW="54990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8706" y="2139950"/>
                        <a:ext cx="54991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2">
            <a:extLst>
              <a:ext uri="{FF2B5EF4-FFF2-40B4-BE49-F238E27FC236}">
                <a16:creationId xmlns:a16="http://schemas.microsoft.com/office/drawing/2014/main" id="{C2C72530-CEA0-4BB2-A4B9-95F9DC2B2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68" y="3786840"/>
            <a:ext cx="5102352" cy="6924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originMatrix = torch.tensor([[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16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=torch.float32)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inverseMatrix = torch.linalg.inv(originMatrix)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(inverseMatrix)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18895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CE1A2-19FB-4CD5-A0DD-4BC4D2F8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D6487-1C82-479D-A1AA-CD0C994C7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矩阵转置</a:t>
            </a:r>
            <a:r>
              <a:rPr lang="en-US" altLang="zh-CN" dirty="0"/>
              <a:t>(matrix transpose)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是一个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×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矩阵，使得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则</a:t>
            </a:r>
            <a:r>
              <a:rPr lang="en-US" altLang="zh-CN" dirty="0"/>
              <a:t>B</a:t>
            </a:r>
            <a:r>
              <a:rPr lang="zh-CN" altLang="en-US" dirty="0"/>
              <a:t>是一个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×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矩阵，并且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D7265FE-0D25-4410-AFEF-A4FF25FAFB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394817"/>
              </p:ext>
            </p:extLst>
          </p:nvPr>
        </p:nvGraphicFramePr>
        <p:xfrm>
          <a:off x="1174750" y="1217613"/>
          <a:ext cx="1828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3" imgW="1828800" imgH="863280" progId="Equation.DSMT4">
                  <p:embed/>
                </p:oleObj>
              </mc:Choice>
              <mc:Fallback>
                <p:oleObj name="Equation" r:id="rId3" imgW="18288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4750" y="1217613"/>
                        <a:ext cx="18288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9F4A072-3090-4DAF-B8A9-0324339D0A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362467"/>
              </p:ext>
            </p:extLst>
          </p:nvPr>
        </p:nvGraphicFramePr>
        <p:xfrm>
          <a:off x="4235450" y="976313"/>
          <a:ext cx="2108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5" imgW="2108160" imgH="1346040" progId="Equation.DSMT4">
                  <p:embed/>
                </p:oleObj>
              </mc:Choice>
              <mc:Fallback>
                <p:oleObj name="Equation" r:id="rId5" imgW="210816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35450" y="976313"/>
                        <a:ext cx="21082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4B5705F-0D57-4FC6-A612-9AF04A6736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798816"/>
              </p:ext>
            </p:extLst>
          </p:nvPr>
        </p:nvGraphicFramePr>
        <p:xfrm>
          <a:off x="4114800" y="2439988"/>
          <a:ext cx="91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7" imgW="914400" imgH="380880" progId="Equation.DSMT4">
                  <p:embed/>
                </p:oleObj>
              </mc:Choice>
              <mc:Fallback>
                <p:oleObj name="Equation" r:id="rId7" imgW="914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2439988"/>
                        <a:ext cx="914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DC7D8F7-624F-44B9-AE33-08B07EFCBC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881436"/>
              </p:ext>
            </p:extLst>
          </p:nvPr>
        </p:nvGraphicFramePr>
        <p:xfrm>
          <a:off x="1677987" y="3390901"/>
          <a:ext cx="107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9" imgW="1079280" imgH="431640" progId="Equation.DSMT4">
                  <p:embed/>
                </p:oleObj>
              </mc:Choice>
              <mc:Fallback>
                <p:oleObj name="Equation" r:id="rId9" imgW="1079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77987" y="3390901"/>
                        <a:ext cx="10795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2">
            <a:extLst>
              <a:ext uri="{FF2B5EF4-FFF2-40B4-BE49-F238E27FC236}">
                <a16:creationId xmlns:a16="http://schemas.microsoft.com/office/drawing/2014/main" id="{64D7F6DC-6EFD-43AA-83DF-481425A5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00" y="4071935"/>
            <a:ext cx="5387804" cy="8925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originMatrix = torch.tensor([[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5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9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=torch.float32)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  <a:t># transposeMatrix = torch.transpose(originMatrix)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transposeMatrix = originMatrix.T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(transposeMatrix)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467437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471598" y="2857637"/>
            <a:ext cx="3326552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多变量线性回归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39483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3D471-BCFC-4DE3-96E5-12AE457C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多变量线性回归</a:t>
            </a:r>
          </a:p>
        </p:txBody>
      </p:sp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434D5B26-97F6-4BEE-9B7E-DCBA6E52A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65086"/>
              </p:ext>
            </p:extLst>
          </p:nvPr>
        </p:nvGraphicFramePr>
        <p:xfrm>
          <a:off x="2989676" y="920113"/>
          <a:ext cx="3164647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92">
                  <a:extLst>
                    <a:ext uri="{9D8B030D-6E8A-4147-A177-3AD203B41FA5}">
                      <a16:colId xmlns:a16="http://schemas.microsoft.com/office/drawing/2014/main" val="3449622386"/>
                    </a:ext>
                  </a:extLst>
                </a:gridCol>
                <a:gridCol w="1602455">
                  <a:extLst>
                    <a:ext uri="{9D8B030D-6E8A-4147-A177-3AD203B41FA5}">
                      <a16:colId xmlns:a16="http://schemas.microsoft.com/office/drawing/2014/main" val="1831633295"/>
                    </a:ext>
                  </a:extLst>
                </a:gridCol>
              </a:tblGrid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房屋面积（</a:t>
                      </a:r>
                      <a:r>
                        <a:rPr lang="en-US" altLang="zh-CN" sz="1600" i="1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房屋售价（</a:t>
                      </a:r>
                      <a:r>
                        <a:rPr lang="en-US" altLang="zh-CN" sz="1600" i="1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19056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68737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201m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275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22682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75.9m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78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34726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70.2m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66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76043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55m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57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20419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56m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55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199841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56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82457"/>
                  </a:ext>
                </a:extLst>
              </a:tr>
            </a:tbl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9947038-D6D2-4595-A897-CCF0A9CC40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066700"/>
              </p:ext>
            </p:extLst>
          </p:nvPr>
        </p:nvGraphicFramePr>
        <p:xfrm>
          <a:off x="3613149" y="3929062"/>
          <a:ext cx="191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3" imgW="1917360" imgH="380880" progId="Equation.DSMT4">
                  <p:embed/>
                </p:oleObj>
              </mc:Choice>
              <mc:Fallback>
                <p:oleObj name="Equation" r:id="rId3" imgW="19173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3149" y="3929062"/>
                        <a:ext cx="1917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4928189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F0510-6AE1-4BB8-B78C-1E7CCD6F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多变量线性回归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EAEA1-73FC-4A18-8A78-7A5D201E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多变量特征</a:t>
            </a:r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003A913C-22AC-4C5B-80BE-67D42A52E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276976"/>
              </p:ext>
            </p:extLst>
          </p:nvPr>
        </p:nvGraphicFramePr>
        <p:xfrm>
          <a:off x="937627" y="1173313"/>
          <a:ext cx="726874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94">
                  <a:extLst>
                    <a:ext uri="{9D8B030D-6E8A-4147-A177-3AD203B41FA5}">
                      <a16:colId xmlns:a16="http://schemas.microsoft.com/office/drawing/2014/main" val="3449622386"/>
                    </a:ext>
                  </a:extLst>
                </a:gridCol>
                <a:gridCol w="1446294">
                  <a:extLst>
                    <a:ext uri="{9D8B030D-6E8A-4147-A177-3AD203B41FA5}">
                      <a16:colId xmlns:a16="http://schemas.microsoft.com/office/drawing/2014/main" val="354198680"/>
                    </a:ext>
                  </a:extLst>
                </a:gridCol>
                <a:gridCol w="1446294">
                  <a:extLst>
                    <a:ext uri="{9D8B030D-6E8A-4147-A177-3AD203B41FA5}">
                      <a16:colId xmlns:a16="http://schemas.microsoft.com/office/drawing/2014/main" val="2279953445"/>
                    </a:ext>
                  </a:extLst>
                </a:gridCol>
                <a:gridCol w="1446294">
                  <a:extLst>
                    <a:ext uri="{9D8B030D-6E8A-4147-A177-3AD203B41FA5}">
                      <a16:colId xmlns:a16="http://schemas.microsoft.com/office/drawing/2014/main" val="2902266360"/>
                    </a:ext>
                  </a:extLst>
                </a:gridCol>
                <a:gridCol w="1483570">
                  <a:extLst>
                    <a:ext uri="{9D8B030D-6E8A-4147-A177-3AD203B41FA5}">
                      <a16:colId xmlns:a16="http://schemas.microsoft.com/office/drawing/2014/main" val="1831633295"/>
                    </a:ext>
                  </a:extLst>
                </a:gridCol>
              </a:tblGrid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房屋面积（</a:t>
                      </a:r>
                      <a:r>
                        <a:rPr lang="en-US" altLang="zh-CN" sz="1600" i="1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卧室数量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楼层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建成年限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房屋售价（</a:t>
                      </a:r>
                      <a:r>
                        <a:rPr lang="en-US" altLang="zh-CN" sz="1600" i="1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19056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68737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201m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275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22682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75.9m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78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34726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70.2m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25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66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76043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55m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57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20419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56m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55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199841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56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8245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4DFA6D37-E50F-42FD-AD71-A23AAF882117}"/>
              </a:ext>
            </a:extLst>
          </p:cNvPr>
          <p:cNvSpPr/>
          <p:nvPr/>
        </p:nvSpPr>
        <p:spPr>
          <a:xfrm>
            <a:off x="1028700" y="3868102"/>
            <a:ext cx="4572000" cy="10992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n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=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特征个数</a:t>
            </a:r>
            <a:endParaRPr kumimoji="1"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x</a:t>
            </a:r>
            <a:r>
              <a:rPr kumimoji="1" lang="en-US" altLang="zh-CN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(</a:t>
            </a:r>
            <a:r>
              <a:rPr kumimoji="1" lang="en-US" altLang="zh-CN" i="1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i</a:t>
            </a:r>
            <a:r>
              <a:rPr kumimoji="1" lang="en-US" altLang="zh-CN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)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=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第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i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个训练样本特征</a:t>
            </a:r>
            <a:endParaRPr kumimoji="1"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=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第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i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个训练样本的第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j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个特征</a:t>
            </a:r>
            <a:endParaRPr kumimoji="1"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535BF1A-FB0E-4098-B966-BA30CECE78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468700"/>
              </p:ext>
            </p:extLst>
          </p:nvPr>
        </p:nvGraphicFramePr>
        <p:xfrm>
          <a:off x="1377156" y="457901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3" imgW="330120" imgH="380880" progId="Equation.DSMT4">
                  <p:embed/>
                </p:oleObj>
              </mc:Choice>
              <mc:Fallback>
                <p:oleObj name="Equation" r:id="rId3" imgW="3301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7156" y="4579010"/>
                        <a:ext cx="330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8841542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71D29-63A9-4CD4-B575-358D7A96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E14F8-11F3-4DE1-A079-C41B63A1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Hypothesis (</a:t>
            </a:r>
            <a:r>
              <a:rPr lang="zh-CN" altLang="en-US" dirty="0"/>
              <a:t>单变量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Hypothesis (</a:t>
            </a:r>
            <a:r>
              <a:rPr lang="zh-CN" altLang="en-US" dirty="0"/>
              <a:t>多变量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例如：</a:t>
            </a:r>
            <a:endParaRPr lang="en-US" altLang="zh-CN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BBE71D0-E0A5-4669-9738-259961C616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938564"/>
              </p:ext>
            </p:extLst>
          </p:nvPr>
        </p:nvGraphicFramePr>
        <p:xfrm>
          <a:off x="1892111" y="1249422"/>
          <a:ext cx="191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3" imgW="1917360" imgH="380880" progId="Equation.DSMT4">
                  <p:embed/>
                </p:oleObj>
              </mc:Choice>
              <mc:Fallback>
                <p:oleObj name="Equation" r:id="rId3" imgW="1917360" imgH="3808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E9947038-D6D2-4595-A897-CCF0A9CC40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2111" y="1249422"/>
                        <a:ext cx="1917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箭头: 下 4">
            <a:extLst>
              <a:ext uri="{FF2B5EF4-FFF2-40B4-BE49-F238E27FC236}">
                <a16:creationId xmlns:a16="http://schemas.microsoft.com/office/drawing/2014/main" id="{6EF0AD76-FB4C-42CF-8E2E-B97274830F48}"/>
              </a:ext>
            </a:extLst>
          </p:cNvPr>
          <p:cNvSpPr/>
          <p:nvPr/>
        </p:nvSpPr>
        <p:spPr>
          <a:xfrm>
            <a:off x="2671762" y="1880698"/>
            <a:ext cx="585788" cy="414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C3A70CD-5A5F-4F7F-A473-01913E6107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305146"/>
              </p:ext>
            </p:extLst>
          </p:nvPr>
        </p:nvGraphicFramePr>
        <p:xfrm>
          <a:off x="1073150" y="3176587"/>
          <a:ext cx="436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Equation" r:id="rId5" imgW="4368600" imgH="380880" progId="Equation.DSMT4">
                  <p:embed/>
                </p:oleObj>
              </mc:Choice>
              <mc:Fallback>
                <p:oleObj name="Equation" r:id="rId5" imgW="4368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3150" y="3176587"/>
                        <a:ext cx="4368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FDAA23D-2C47-4E02-89E6-AB85802DEC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343226"/>
              </p:ext>
            </p:extLst>
          </p:nvPr>
        </p:nvGraphicFramePr>
        <p:xfrm>
          <a:off x="1614488" y="3964782"/>
          <a:ext cx="4572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7" imgW="4572000" imgH="380880" progId="Equation.DSMT4">
                  <p:embed/>
                </p:oleObj>
              </mc:Choice>
              <mc:Fallback>
                <p:oleObj name="Equation" r:id="rId7" imgW="4572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14488" y="3964782"/>
                        <a:ext cx="4572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7771709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6B399-1B21-424A-9743-6409DBC0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1B136-7B1B-4A95-9DB8-84B8136F4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Multivariate linear regression (</a:t>
            </a:r>
            <a:r>
              <a:rPr lang="zh-CN" altLang="en-US" dirty="0"/>
              <a:t>多变量线性回归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为了标识的简单，可以定义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F5FAA17-3840-4A95-8561-F3B40FA977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740441"/>
              </p:ext>
            </p:extLst>
          </p:nvPr>
        </p:nvGraphicFramePr>
        <p:xfrm>
          <a:off x="1464469" y="1223169"/>
          <a:ext cx="412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Equation" r:id="rId3" imgW="4127400" imgH="380880" progId="Equation.DSMT4">
                  <p:embed/>
                </p:oleObj>
              </mc:Choice>
              <mc:Fallback>
                <p:oleObj name="Equation" r:id="rId3" imgW="4127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4469" y="1223169"/>
                        <a:ext cx="4127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0432628-9F2F-4392-AFAF-4C5C5ADD53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46024"/>
              </p:ext>
            </p:extLst>
          </p:nvPr>
        </p:nvGraphicFramePr>
        <p:xfrm>
          <a:off x="3915568" y="1750218"/>
          <a:ext cx="71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Equation" r:id="rId5" imgW="711000" imgH="380880" progId="Equation.DSMT4">
                  <p:embed/>
                </p:oleObj>
              </mc:Choice>
              <mc:Fallback>
                <p:oleObj name="Equation" r:id="rId5" imgW="711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15568" y="1750218"/>
                        <a:ext cx="711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B58A370-1233-49E3-ADE0-C4723B1737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942588"/>
              </p:ext>
            </p:extLst>
          </p:nvPr>
        </p:nvGraphicFramePr>
        <p:xfrm>
          <a:off x="1127125" y="2318073"/>
          <a:ext cx="14097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Equation" r:id="rId7" imgW="1409400" imgH="1714320" progId="Equation.DSMT4">
                  <p:embed/>
                </p:oleObj>
              </mc:Choice>
              <mc:Fallback>
                <p:oleObj name="Equation" r:id="rId7" imgW="1409400" imgH="1714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27125" y="2318073"/>
                        <a:ext cx="1409700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9B3071C-5982-4C7F-9395-8260D0F6D5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107742"/>
              </p:ext>
            </p:extLst>
          </p:nvPr>
        </p:nvGraphicFramePr>
        <p:xfrm>
          <a:off x="3059907" y="2318073"/>
          <a:ext cx="14224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Equation" r:id="rId9" imgW="1422360" imgH="1714320" progId="Equation.DSMT4">
                  <p:embed/>
                </p:oleObj>
              </mc:Choice>
              <mc:Fallback>
                <p:oleObj name="Equation" r:id="rId9" imgW="1422360" imgH="1714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59907" y="2318073"/>
                        <a:ext cx="1422400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CCE98BE-BD3C-489D-AD4C-A7A725B3F2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167858"/>
              </p:ext>
            </p:extLst>
          </p:nvPr>
        </p:nvGraphicFramePr>
        <p:xfrm>
          <a:off x="4814095" y="2318073"/>
          <a:ext cx="30480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Equation" r:id="rId11" imgW="3047760" imgH="1714320" progId="Equation.DSMT4">
                  <p:embed/>
                </p:oleObj>
              </mc:Choice>
              <mc:Fallback>
                <p:oleObj name="Equation" r:id="rId11" imgW="3047760" imgH="1714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14095" y="2318073"/>
                        <a:ext cx="3048000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420D35D-A163-4C66-AF5F-CB7B03F6C5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503195"/>
              </p:ext>
            </p:extLst>
          </p:nvPr>
        </p:nvGraphicFramePr>
        <p:xfrm>
          <a:off x="1464469" y="4314677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Equation" r:id="rId13" imgW="1473120" imgH="431640" progId="Equation.DSMT4">
                  <p:embed/>
                </p:oleObj>
              </mc:Choice>
              <mc:Fallback>
                <p:oleObj name="Equation" r:id="rId13" imgW="1473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64469" y="4314677"/>
                        <a:ext cx="147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62E3717-2A7D-47FC-BBD5-AA5EA5018F7B}"/>
              </a:ext>
            </a:extLst>
          </p:cNvPr>
          <p:cNvSpPr txBox="1"/>
          <p:nvPr/>
        </p:nvSpPr>
        <p:spPr>
          <a:xfrm>
            <a:off x="1141413" y="4217183"/>
            <a:ext cx="2080419" cy="675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24819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 bwMode="auto">
          <a:xfrm>
            <a:off x="1195070" y="2238375"/>
            <a:ext cx="3886835" cy="400050"/>
            <a:chOff x="6255321" y="1264843"/>
            <a:chExt cx="3419123" cy="774704"/>
          </a:xfrm>
          <a:solidFill>
            <a:srgbClr val="8FAADC"/>
          </a:solidFill>
        </p:grpSpPr>
        <p:sp>
          <p:nvSpPr>
            <p:cNvPr id="34" name="圆角矩形 26"/>
            <p:cNvSpPr/>
            <p:nvPr/>
          </p:nvSpPr>
          <p:spPr>
            <a:xfrm>
              <a:off x="6255321" y="1304094"/>
              <a:ext cx="3419123" cy="65821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多变量线性回归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6273700" y="1264843"/>
              <a:ext cx="3396934" cy="774704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内容占位符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1" b="681"/>
          <a:stretch>
            <a:fillRect/>
          </a:stretch>
        </p:blipFill>
        <p:spPr>
          <a:xfrm>
            <a:off x="3605982" y="7379"/>
            <a:ext cx="5538018" cy="16004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圆角矩形 24"/>
          <p:cNvSpPr/>
          <p:nvPr/>
        </p:nvSpPr>
        <p:spPr>
          <a:xfrm>
            <a:off x="353484" y="1621892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1216831" y="1628257"/>
            <a:ext cx="3866132" cy="400150"/>
            <a:chOff x="6274658" y="1378056"/>
            <a:chExt cx="3419123" cy="598634"/>
          </a:xfrm>
          <a:solidFill>
            <a:srgbClr val="8FAADC"/>
          </a:solidFill>
        </p:grpSpPr>
        <p:sp>
          <p:nvSpPr>
            <p:cNvPr id="15" name="圆角矩形 26"/>
            <p:cNvSpPr/>
            <p:nvPr/>
          </p:nvSpPr>
          <p:spPr>
            <a:xfrm>
              <a:off x="6274658" y="1421414"/>
              <a:ext cx="3419123" cy="511504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线性代数回顾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489421" y="1378056"/>
              <a:ext cx="3070913" cy="598634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</a:p>
          </p:txBody>
        </p:sp>
      </p:grpSp>
      <p:sp>
        <p:nvSpPr>
          <p:cNvPr id="32" name="圆角矩形 24"/>
          <p:cNvSpPr/>
          <p:nvPr/>
        </p:nvSpPr>
        <p:spPr>
          <a:xfrm>
            <a:off x="353484" y="2233075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圆角矩形 24"/>
          <p:cNvSpPr/>
          <p:nvPr/>
        </p:nvSpPr>
        <p:spPr>
          <a:xfrm>
            <a:off x="353484" y="2854972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 bwMode="auto">
          <a:xfrm>
            <a:off x="1087755" y="2834005"/>
            <a:ext cx="3995420" cy="403225"/>
            <a:chOff x="6122090" y="1637603"/>
            <a:chExt cx="3536856" cy="583791"/>
          </a:xfrm>
          <a:solidFill>
            <a:srgbClr val="8FAADC"/>
          </a:solidFill>
        </p:grpSpPr>
        <p:sp>
          <p:nvSpPr>
            <p:cNvPr id="38" name="圆角矩形 26"/>
            <p:cNvSpPr/>
            <p:nvPr/>
          </p:nvSpPr>
          <p:spPr>
            <a:xfrm>
              <a:off x="6239823" y="1637603"/>
              <a:ext cx="3419123" cy="58379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最小二乘法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6122090" y="1669858"/>
              <a:ext cx="3419123" cy="534398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圆角矩形 24"/>
          <p:cNvSpPr/>
          <p:nvPr/>
        </p:nvSpPr>
        <p:spPr>
          <a:xfrm>
            <a:off x="353484" y="3494507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 bwMode="auto">
          <a:xfrm>
            <a:off x="1205865" y="3479800"/>
            <a:ext cx="3877310" cy="384810"/>
            <a:chOff x="6267875" y="1500827"/>
            <a:chExt cx="3437901" cy="756874"/>
          </a:xfrm>
          <a:solidFill>
            <a:srgbClr val="8FAADC"/>
          </a:solidFill>
        </p:grpSpPr>
        <p:sp>
          <p:nvSpPr>
            <p:cNvPr id="42" name="圆角矩形 26"/>
            <p:cNvSpPr/>
            <p:nvPr/>
          </p:nvSpPr>
          <p:spPr>
            <a:xfrm>
              <a:off x="6286653" y="1529365"/>
              <a:ext cx="3419123" cy="72833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编程应用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6267875" y="1500827"/>
              <a:ext cx="3419122" cy="726127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5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57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32" grpId="0" animBg="1"/>
      <p:bldP spid="32" grpId="1" animBg="1"/>
      <p:bldP spid="32" grpId="2" animBg="1"/>
      <p:bldP spid="36" grpId="0" animBg="1"/>
      <p:bldP spid="36" grpId="1" animBg="1"/>
      <p:bldP spid="36" grpId="2" animBg="1"/>
      <p:bldP spid="40" grpId="0" animBg="1"/>
      <p:bldP spid="40" grpId="1" animBg="1"/>
      <p:bldP spid="40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2C6C5-FC43-42C7-8E3A-DF90287E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1C530-C959-4F69-B745-6795ED2E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80000"/>
              </a:lnSpc>
            </a:pPr>
            <a:r>
              <a:rPr lang="zh-CN" altLang="en-US" dirty="0"/>
              <a:t>模型</a:t>
            </a:r>
            <a:r>
              <a:rPr lang="en-US" altLang="zh-CN" dirty="0"/>
              <a:t>: </a:t>
            </a:r>
          </a:p>
          <a:p>
            <a:pPr>
              <a:lnSpc>
                <a:spcPct val="180000"/>
              </a:lnSpc>
            </a:pPr>
            <a:r>
              <a:rPr lang="zh-CN" altLang="en-US" dirty="0"/>
              <a:t>参数</a:t>
            </a:r>
            <a:r>
              <a:rPr lang="en-US" altLang="zh-CN" dirty="0"/>
              <a:t>:</a:t>
            </a:r>
          </a:p>
          <a:p>
            <a:pPr>
              <a:lnSpc>
                <a:spcPct val="180000"/>
              </a:lnSpc>
            </a:pPr>
            <a:r>
              <a:rPr lang="zh-CN" altLang="en-US" dirty="0"/>
              <a:t>损失函数：</a:t>
            </a:r>
            <a:endParaRPr lang="en-US" altLang="zh-CN" dirty="0"/>
          </a:p>
          <a:p>
            <a:pPr>
              <a:lnSpc>
                <a:spcPct val="180000"/>
              </a:lnSpc>
            </a:pPr>
            <a:endParaRPr lang="en-US" altLang="zh-CN" dirty="0"/>
          </a:p>
          <a:p>
            <a:pPr>
              <a:lnSpc>
                <a:spcPct val="180000"/>
              </a:lnSpc>
            </a:pPr>
            <a:endParaRPr lang="en-US" altLang="zh-CN" dirty="0"/>
          </a:p>
          <a:p>
            <a:pPr>
              <a:lnSpc>
                <a:spcPct val="180000"/>
              </a:lnSpc>
            </a:pPr>
            <a:r>
              <a:rPr lang="zh-CN" altLang="en-US" dirty="0"/>
              <a:t>梯度下降：</a:t>
            </a:r>
            <a:endParaRPr lang="en-US" altLang="zh-CN" dirty="0"/>
          </a:p>
          <a:p>
            <a:pPr marL="0" indent="0">
              <a:lnSpc>
                <a:spcPct val="180000"/>
              </a:lnSpc>
              <a:buNone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E39DDFB-562A-4DD4-B283-32885F03E6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97037"/>
              </p:ext>
            </p:extLst>
          </p:nvPr>
        </p:nvGraphicFramePr>
        <p:xfrm>
          <a:off x="1631950" y="796280"/>
          <a:ext cx="412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3" imgW="4127400" imgH="380880" progId="Equation.DSMT4">
                  <p:embed/>
                </p:oleObj>
              </mc:Choice>
              <mc:Fallback>
                <p:oleObj name="Equation" r:id="rId3" imgW="4127400" imgH="3808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8F5FAA17-3840-4A95-8561-F3B40FA97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1950" y="796280"/>
                        <a:ext cx="4127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B1307C0-175E-40CB-B06A-D91E6D22A7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080347"/>
              </p:ext>
            </p:extLst>
          </p:nvPr>
        </p:nvGraphicFramePr>
        <p:xfrm>
          <a:off x="1631950" y="1348271"/>
          <a:ext cx="129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5" imgW="1295280" imgH="380880" progId="Equation.DSMT4">
                  <p:embed/>
                </p:oleObj>
              </mc:Choice>
              <mc:Fallback>
                <p:oleObj name="Equation" r:id="rId5" imgW="12952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1950" y="1348271"/>
                        <a:ext cx="1295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ECF1D93-9E8E-498F-BDF4-7DBB193E84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380120"/>
              </p:ext>
            </p:extLst>
          </p:nvPr>
        </p:nvGraphicFramePr>
        <p:xfrm>
          <a:off x="1829594" y="2473951"/>
          <a:ext cx="363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7" imgW="3632040" imgH="838080" progId="Equation.DSMT4">
                  <p:embed/>
                </p:oleObj>
              </mc:Choice>
              <mc:Fallback>
                <p:oleObj name="Equation" r:id="rId7" imgW="363204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29594" y="2473951"/>
                        <a:ext cx="36322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EB0D75F-3FFD-4890-9E6D-9A51F7C91D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22150"/>
              </p:ext>
            </p:extLst>
          </p:nvPr>
        </p:nvGraphicFramePr>
        <p:xfrm>
          <a:off x="1829594" y="4002736"/>
          <a:ext cx="2565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9" imgW="2565360" imgH="850680" progId="Equation.DSMT4">
                  <p:embed/>
                </p:oleObj>
              </mc:Choice>
              <mc:Fallback>
                <p:oleObj name="Equation" r:id="rId9" imgW="256536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29594" y="4002736"/>
                        <a:ext cx="25654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4192150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5FE06-A44A-434F-8E94-A74D3C9B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BC385-215C-4003-8B12-052F418E5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4269850" cy="4121188"/>
          </a:xfrm>
        </p:spPr>
        <p:txBody>
          <a:bodyPr/>
          <a:lstStyle/>
          <a:p>
            <a:r>
              <a:rPr lang="en-US" altLang="zh-CN" dirty="0"/>
              <a:t>n=1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04C646B-5C3E-4C99-A4A4-B9D9F5FE67EE}"/>
              </a:ext>
            </a:extLst>
          </p:cNvPr>
          <p:cNvSpPr txBox="1">
            <a:spLocks/>
          </p:cNvSpPr>
          <p:nvPr/>
        </p:nvSpPr>
        <p:spPr>
          <a:xfrm>
            <a:off x="4572000" y="625289"/>
            <a:ext cx="4269850" cy="412118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n&gt;1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A8E7996-F89A-414C-AC89-6E6D3BA982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935207"/>
              </p:ext>
            </p:extLst>
          </p:nvPr>
        </p:nvGraphicFramePr>
        <p:xfrm>
          <a:off x="173562" y="1066467"/>
          <a:ext cx="4068763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3" imgW="1904760" imgH="749160" progId="Equation.DSMT4">
                  <p:embed/>
                </p:oleObj>
              </mc:Choice>
              <mc:Fallback>
                <p:oleObj name="Equation" r:id="rId3" imgW="1904760" imgH="74916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C37D7A9-F862-4B57-83B5-7F2D06180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562" y="1066467"/>
                        <a:ext cx="4068763" cy="160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7A26BB5-E7F6-4BB3-BEDF-9CDAD4E971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341657"/>
              </p:ext>
            </p:extLst>
          </p:nvPr>
        </p:nvGraphicFramePr>
        <p:xfrm>
          <a:off x="4540252" y="1046620"/>
          <a:ext cx="4114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Equation" r:id="rId5" imgW="4114800" imgH="749160" progId="Equation.DSMT4">
                  <p:embed/>
                </p:oleObj>
              </mc:Choice>
              <mc:Fallback>
                <p:oleObj name="Equation" r:id="rId5" imgW="411480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0252" y="1046620"/>
                        <a:ext cx="41148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箭头: 下 7">
            <a:extLst>
              <a:ext uri="{FF2B5EF4-FFF2-40B4-BE49-F238E27FC236}">
                <a16:creationId xmlns:a16="http://schemas.microsoft.com/office/drawing/2014/main" id="{2008F819-38D6-4BA0-862B-466B1737C6CD}"/>
              </a:ext>
            </a:extLst>
          </p:cNvPr>
          <p:cNvSpPr/>
          <p:nvPr/>
        </p:nvSpPr>
        <p:spPr>
          <a:xfrm>
            <a:off x="6304758" y="2018022"/>
            <a:ext cx="585788" cy="414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A78209A-54CA-45FD-93FB-F6E108847A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45530"/>
              </p:ext>
            </p:extLst>
          </p:nvPr>
        </p:nvGraphicFramePr>
        <p:xfrm>
          <a:off x="4635105" y="2514145"/>
          <a:ext cx="41148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7" imgW="4114800" imgH="2400120" progId="Equation.DSMT4">
                  <p:embed/>
                </p:oleObj>
              </mc:Choice>
              <mc:Fallback>
                <p:oleObj name="Equation" r:id="rId7" imgW="4114800" imgH="240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35105" y="2514145"/>
                        <a:ext cx="4114800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D0D9253-84CF-4DE8-A813-7288C189A2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374979"/>
              </p:ext>
            </p:extLst>
          </p:nvPr>
        </p:nvGraphicFramePr>
        <p:xfrm>
          <a:off x="7778753" y="1964532"/>
          <a:ext cx="660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9" imgW="660240" imgH="380880" progId="Equation.DSMT4">
                  <p:embed/>
                </p:oleObj>
              </mc:Choice>
              <mc:Fallback>
                <p:oleObj name="Equation" r:id="rId9" imgW="660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78753" y="1964532"/>
                        <a:ext cx="660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953ED52F-A32C-4B27-A480-543DAD532919}"/>
              </a:ext>
            </a:extLst>
          </p:cNvPr>
          <p:cNvSpPr txBox="1"/>
          <p:nvPr/>
        </p:nvSpPr>
        <p:spPr>
          <a:xfrm>
            <a:off x="7512449" y="1865953"/>
            <a:ext cx="1193007" cy="563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031372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CF5A0-9E62-4E83-95E1-2EEB744D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特征缩放</a:t>
            </a:r>
            <a:r>
              <a:rPr lang="en-US" altLang="zh-CN" dirty="0"/>
              <a:t>(Feature Scaling)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8D3F5-C19F-4C35-8726-CC9D611AA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80000"/>
              </a:lnSpc>
            </a:pPr>
            <a:r>
              <a:rPr lang="zh-CN" altLang="en-US" dirty="0"/>
              <a:t>特征的取值范围不一样</a:t>
            </a:r>
            <a:endParaRPr lang="en-US" altLang="zh-CN" dirty="0"/>
          </a:p>
          <a:p>
            <a:pPr>
              <a:lnSpc>
                <a:spcPct val="180000"/>
              </a:lnSpc>
            </a:pPr>
            <a:r>
              <a:rPr lang="zh-CN" altLang="en-US" dirty="0"/>
              <a:t>例如：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4B5EE9B-25B7-4256-B946-57B9431395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129428"/>
              </p:ext>
            </p:extLst>
          </p:nvPr>
        </p:nvGraphicFramePr>
        <p:xfrm>
          <a:off x="1417638" y="1387476"/>
          <a:ext cx="3238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3" imgW="3238200" imgH="799920" progId="Equation.DSMT4">
                  <p:embed/>
                </p:oleObj>
              </mc:Choice>
              <mc:Fallback>
                <p:oleObj name="Equation" r:id="rId3" imgW="323820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7638" y="1387476"/>
                        <a:ext cx="32385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2456706-8D8C-49F6-AABC-61AE2DE2E2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630099"/>
              </p:ext>
            </p:extLst>
          </p:nvPr>
        </p:nvGraphicFramePr>
        <p:xfrm>
          <a:off x="5502793" y="727076"/>
          <a:ext cx="24765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5" imgW="2476440" imgH="1460160" progId="Equation.DSMT4">
                  <p:embed/>
                </p:oleObj>
              </mc:Choice>
              <mc:Fallback>
                <p:oleObj name="Equation" r:id="rId5" imgW="2476440" imgH="1460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02793" y="727076"/>
                        <a:ext cx="2476500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47321639-264F-466B-BD4A-ACA82B51C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00" y="2245519"/>
            <a:ext cx="2590800" cy="29527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D5EE78D-2FC7-48AF-98D0-B44E47ADB0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2556" y="2407444"/>
            <a:ext cx="25908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55592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498B9-54F7-49D0-BBB8-536ADBFD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特征缩放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D9961-C88D-4C10-B18C-D6D972BFF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80000"/>
              </a:lnSpc>
            </a:pPr>
            <a:r>
              <a:rPr lang="zh-CN" altLang="en-US" dirty="0"/>
              <a:t>目标：让每个特征都缩放到</a:t>
            </a:r>
            <a:r>
              <a:rPr lang="en-US" altLang="zh-CN" dirty="0"/>
              <a:t>[-1, 1]</a:t>
            </a:r>
            <a:r>
              <a:rPr lang="zh-CN" altLang="en-US" dirty="0"/>
              <a:t>之间。</a:t>
            </a:r>
            <a:endParaRPr lang="en-US" altLang="zh-CN" dirty="0"/>
          </a:p>
          <a:p>
            <a:pPr>
              <a:lnSpc>
                <a:spcPct val="180000"/>
              </a:lnSpc>
            </a:pPr>
            <a:r>
              <a:rPr lang="zh-CN" altLang="en-US" dirty="0"/>
              <a:t>例如：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FF1813A-70F5-4486-85DB-C918624000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591014"/>
              </p:ext>
            </p:extLst>
          </p:nvPr>
        </p:nvGraphicFramePr>
        <p:xfrm>
          <a:off x="5586534" y="1412718"/>
          <a:ext cx="15621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Equation" r:id="rId3" imgW="1562040" imgH="749160" progId="Equation.DSMT4">
                  <p:embed/>
                </p:oleObj>
              </mc:Choice>
              <mc:Fallback>
                <p:oleObj name="Equation" r:id="rId3" imgW="156204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6534" y="1412718"/>
                        <a:ext cx="15621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AB9FA14-0AA3-4327-8E1E-A2A0EAFAAA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719374"/>
              </p:ext>
            </p:extLst>
          </p:nvPr>
        </p:nvGraphicFramePr>
        <p:xfrm>
          <a:off x="5592090" y="2399976"/>
          <a:ext cx="2641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Equation" r:id="rId5" imgW="2641320" imgH="812520" progId="Equation.DSMT4">
                  <p:embed/>
                </p:oleObj>
              </mc:Choice>
              <mc:Fallback>
                <p:oleObj name="Equation" r:id="rId5" imgW="264132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92090" y="2399976"/>
                        <a:ext cx="26416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0040C1C-F9CA-4C31-B24B-4285B9F6C7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408783"/>
              </p:ext>
            </p:extLst>
          </p:nvPr>
        </p:nvGraphicFramePr>
        <p:xfrm>
          <a:off x="5586534" y="3614423"/>
          <a:ext cx="1651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Equation" r:id="rId7" imgW="1650960" imgH="850680" progId="Equation.DSMT4">
                  <p:embed/>
                </p:oleObj>
              </mc:Choice>
              <mc:Fallback>
                <p:oleObj name="Equation" r:id="rId7" imgW="165096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86534" y="3614423"/>
                        <a:ext cx="16510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9CCF02B-5618-46CF-882C-DC669BEA5E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222101"/>
              </p:ext>
            </p:extLst>
          </p:nvPr>
        </p:nvGraphicFramePr>
        <p:xfrm>
          <a:off x="1119188" y="1841500"/>
          <a:ext cx="23114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quation" r:id="rId9" imgW="2311200" imgH="1460160" progId="Equation.DSMT4">
                  <p:embed/>
                </p:oleObj>
              </mc:Choice>
              <mc:Fallback>
                <p:oleObj name="Equation" r:id="rId9" imgW="2311200" imgH="1460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9188" y="1841500"/>
                        <a:ext cx="2311400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箭头: 下 7">
            <a:extLst>
              <a:ext uri="{FF2B5EF4-FFF2-40B4-BE49-F238E27FC236}">
                <a16:creationId xmlns:a16="http://schemas.microsoft.com/office/drawing/2014/main" id="{4B5E391F-EDFF-4AA7-A7EC-B2FEDEBC589B}"/>
              </a:ext>
            </a:extLst>
          </p:cNvPr>
          <p:cNvSpPr/>
          <p:nvPr/>
        </p:nvSpPr>
        <p:spPr>
          <a:xfrm>
            <a:off x="1918496" y="3505043"/>
            <a:ext cx="585788" cy="414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ABF5072-598A-4573-B027-ECDC1BD9FB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798506"/>
              </p:ext>
            </p:extLst>
          </p:nvPr>
        </p:nvGraphicFramePr>
        <p:xfrm>
          <a:off x="783432" y="4122423"/>
          <a:ext cx="3429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11" imgW="3429000" imgH="342720" progId="Equation.DSMT4">
                  <p:embed/>
                </p:oleObj>
              </mc:Choice>
              <mc:Fallback>
                <p:oleObj name="Equation" r:id="rId11" imgW="34290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3432" y="4122423"/>
                        <a:ext cx="34290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8158868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008FC-9661-486C-8E30-5B0D0A1C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33209-1A13-4BEE-90DB-B040FBE86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4753500" cy="4121188"/>
          </a:xfrm>
        </p:spPr>
        <p:txBody>
          <a:bodyPr/>
          <a:lstStyle/>
          <a:p>
            <a:r>
              <a:rPr lang="zh-CN" altLang="en-US" dirty="0"/>
              <a:t>如何来选取合适的学习率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如何来确认梯度下降是正常的工作呢？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loss</a:t>
            </a:r>
            <a:r>
              <a:rPr lang="zh-CN" altLang="en-US" dirty="0"/>
              <a:t>需要每个</a:t>
            </a:r>
            <a:r>
              <a:rPr lang="en-US" altLang="zh-CN" dirty="0"/>
              <a:t>epoch</a:t>
            </a:r>
            <a:r>
              <a:rPr lang="zh-CN" altLang="en-US" dirty="0"/>
              <a:t>都下降。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如果没有，大概率和学习率有关。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如果某两个</a:t>
            </a:r>
            <a:r>
              <a:rPr lang="en-US" altLang="zh-CN" dirty="0"/>
              <a:t>epoch</a:t>
            </a:r>
            <a:r>
              <a:rPr lang="zh-CN" altLang="en-US" dirty="0"/>
              <a:t>之间</a:t>
            </a:r>
            <a:r>
              <a:rPr lang="en-US" altLang="zh-CN" dirty="0"/>
              <a:t>loss</a:t>
            </a:r>
            <a:r>
              <a:rPr lang="zh-CN" altLang="en-US" dirty="0"/>
              <a:t>下降小于一个实数值，可认为模型已收敛。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0B58981-2D73-40A7-8B50-4ED5B3E201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522043"/>
              </p:ext>
            </p:extLst>
          </p:nvPr>
        </p:nvGraphicFramePr>
        <p:xfrm>
          <a:off x="1103312" y="1151732"/>
          <a:ext cx="25654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3" imgW="2565191" imgH="852151" progId="Equation.DSMT4">
                  <p:embed/>
                </p:oleObj>
              </mc:Choice>
              <mc:Fallback>
                <p:oleObj name="Equation" r:id="rId3" imgW="2565191" imgH="85215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3312" y="1151732"/>
                        <a:ext cx="2565400" cy="852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509DE3D-C323-4D29-B90E-DBEBF77E9B49}"/>
              </a:ext>
            </a:extLst>
          </p:cNvPr>
          <p:cNvSpPr txBox="1"/>
          <p:nvPr/>
        </p:nvSpPr>
        <p:spPr>
          <a:xfrm>
            <a:off x="2241749" y="1365891"/>
            <a:ext cx="288526" cy="2914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1517FB-5ED2-4FA9-A81F-DD3C4F586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7637" y="1151732"/>
            <a:ext cx="4125254" cy="3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80792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405FA-7A07-45EF-B501-4887F6B3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79264-1790-4065-AE71-26F7DE6C5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349" y="2983591"/>
            <a:ext cx="4760269" cy="1995718"/>
          </a:xfrm>
        </p:spPr>
        <p:txBody>
          <a:bodyPr/>
          <a:lstStyle/>
          <a:p>
            <a:r>
              <a:rPr lang="zh-CN" altLang="en-US" dirty="0"/>
              <a:t>如果学习率选取恰当，</a:t>
            </a:r>
            <a:r>
              <a:rPr lang="en-US" altLang="zh-CN" dirty="0"/>
              <a:t>loss</a:t>
            </a:r>
            <a:r>
              <a:rPr lang="zh-CN" altLang="en-US" dirty="0"/>
              <a:t>应该会每个</a:t>
            </a:r>
            <a:r>
              <a:rPr lang="en-US" altLang="zh-CN" dirty="0"/>
              <a:t>epoch</a:t>
            </a:r>
            <a:r>
              <a:rPr lang="zh-CN" altLang="en-US" dirty="0"/>
              <a:t>下降。</a:t>
            </a:r>
            <a:endParaRPr lang="en-US" altLang="zh-CN" dirty="0"/>
          </a:p>
          <a:p>
            <a:r>
              <a:rPr lang="zh-CN" altLang="en-US" dirty="0"/>
              <a:t>如果学习率选取过小，梯度下降收敛速度将过慢。</a:t>
            </a:r>
            <a:endParaRPr lang="en-US" altLang="zh-CN" dirty="0"/>
          </a:p>
          <a:p>
            <a:r>
              <a:rPr lang="zh-CN" altLang="en-US" dirty="0"/>
              <a:t>如果学习率选取过大，</a:t>
            </a:r>
            <a:r>
              <a:rPr lang="en-US" altLang="zh-CN" dirty="0"/>
              <a:t>loss</a:t>
            </a:r>
            <a:r>
              <a:rPr lang="zh-CN" altLang="en-US" dirty="0"/>
              <a:t>将无法收敛。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729413-F43A-41E6-899E-257C9FEB0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49" y="516857"/>
            <a:ext cx="2766060" cy="2324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E01CAC-4FC7-4E7A-8204-B958C24C5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49" y="2819400"/>
            <a:ext cx="2766060" cy="2324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3428A99-C25C-4F97-B0D1-4F0A99EC6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183" y="516857"/>
            <a:ext cx="276606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52467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3C9DD-5C5E-4270-9495-247FA16E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多项式线性回归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7045C-39FA-479A-AD50-B2C83FC6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通过填充已有特征的多项式表示作为新特征，强行把线性回归变为非线性形式。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BA1299-3390-44FB-9264-0A6E43B71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570" y="1471625"/>
            <a:ext cx="2732019" cy="1724997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E109603-D6A0-4430-A4CF-9517F7A022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593719"/>
              </p:ext>
            </p:extLst>
          </p:nvPr>
        </p:nvGraphicFramePr>
        <p:xfrm>
          <a:off x="558611" y="1823657"/>
          <a:ext cx="4584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4" imgW="4584600" imgH="380880" progId="Equation.DSMT4">
                  <p:embed/>
                </p:oleObj>
              </mc:Choice>
              <mc:Fallback>
                <p:oleObj name="Equation" r:id="rId4" imgW="4584600" imgH="3808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DC3A70CD-5A5F-4F7F-A473-01913E6107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8611" y="1823657"/>
                        <a:ext cx="4584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95B5E9F-2B5A-4D4A-A04D-35E096C79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52700"/>
              </p:ext>
            </p:extLst>
          </p:nvPr>
        </p:nvGraphicFramePr>
        <p:xfrm>
          <a:off x="1390650" y="2632075"/>
          <a:ext cx="2921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Equation" r:id="rId6" imgW="2920680" imgH="342720" progId="Equation.DSMT4">
                  <p:embed/>
                </p:oleObj>
              </mc:Choice>
              <mc:Fallback>
                <p:oleObj name="Equation" r:id="rId6" imgW="29206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90650" y="2632075"/>
                        <a:ext cx="29210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5992255"/>
      </p:ext>
    </p:extLst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B150E-4CC9-40B5-807B-65511D3F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8336E3-E781-4723-A16D-30D65791C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2" y="679573"/>
            <a:ext cx="4844184" cy="4047880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C8F555B-925E-4306-8ACE-E634DC03FB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546348"/>
              </p:ext>
            </p:extLst>
          </p:nvPr>
        </p:nvGraphicFramePr>
        <p:xfrm>
          <a:off x="4862316" y="1171185"/>
          <a:ext cx="2590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Equation" r:id="rId4" imgW="2590560" imgH="380880" progId="Equation.DSMT4">
                  <p:embed/>
                </p:oleObj>
              </mc:Choice>
              <mc:Fallback>
                <p:oleObj name="Equation" r:id="rId4" imgW="2590560" imgH="3808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7E109603-D6A0-4430-A4CF-9517F7A022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62316" y="1171185"/>
                        <a:ext cx="2590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288C3EC-AD4F-43C5-8C4D-F6A090FAEF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720622"/>
              </p:ext>
            </p:extLst>
          </p:nvPr>
        </p:nvGraphicFramePr>
        <p:xfrm>
          <a:off x="4862316" y="2043796"/>
          <a:ext cx="419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Equation" r:id="rId6" imgW="4190760" imgH="431640" progId="Equation.DSMT4">
                  <p:embed/>
                </p:oleObj>
              </mc:Choice>
              <mc:Fallback>
                <p:oleObj name="Equation" r:id="rId6" imgW="4190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62316" y="2043796"/>
                        <a:ext cx="4191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236F6D7-D6D7-4D2D-BAB4-8D57BC8F56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398795"/>
              </p:ext>
            </p:extLst>
          </p:nvPr>
        </p:nvGraphicFramePr>
        <p:xfrm>
          <a:off x="4862316" y="2981233"/>
          <a:ext cx="4191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Equation" r:id="rId8" imgW="4190760" imgH="965160" progId="Equation.DSMT4">
                  <p:embed/>
                </p:oleObj>
              </mc:Choice>
              <mc:Fallback>
                <p:oleObj name="Equation" r:id="rId8" imgW="419076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62316" y="2981233"/>
                        <a:ext cx="41910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DBBC893-8516-49A8-A247-1CC46A8102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967360"/>
              </p:ext>
            </p:extLst>
          </p:nvPr>
        </p:nvGraphicFramePr>
        <p:xfrm>
          <a:off x="4862316" y="4109149"/>
          <a:ext cx="416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Equation" r:id="rId10" imgW="4165560" imgH="444240" progId="Equation.DSMT4">
                  <p:embed/>
                </p:oleObj>
              </mc:Choice>
              <mc:Fallback>
                <p:oleObj name="Equation" r:id="rId10" imgW="4165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62316" y="4109149"/>
                        <a:ext cx="41656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9999199"/>
      </p:ext>
    </p:extLst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920442" y="2857637"/>
            <a:ext cx="2428870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最小二乘法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511661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81965-5C90-4D56-99D8-1F0C0E97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最小二乘法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DB1AE42-C951-464E-B876-8659FB468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562769"/>
              </p:ext>
            </p:extLst>
          </p:nvPr>
        </p:nvGraphicFramePr>
        <p:xfrm>
          <a:off x="929676" y="856063"/>
          <a:ext cx="726874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94">
                  <a:extLst>
                    <a:ext uri="{9D8B030D-6E8A-4147-A177-3AD203B41FA5}">
                      <a16:colId xmlns:a16="http://schemas.microsoft.com/office/drawing/2014/main" val="3449622386"/>
                    </a:ext>
                  </a:extLst>
                </a:gridCol>
                <a:gridCol w="1446294">
                  <a:extLst>
                    <a:ext uri="{9D8B030D-6E8A-4147-A177-3AD203B41FA5}">
                      <a16:colId xmlns:a16="http://schemas.microsoft.com/office/drawing/2014/main" val="354198680"/>
                    </a:ext>
                  </a:extLst>
                </a:gridCol>
                <a:gridCol w="1446294">
                  <a:extLst>
                    <a:ext uri="{9D8B030D-6E8A-4147-A177-3AD203B41FA5}">
                      <a16:colId xmlns:a16="http://schemas.microsoft.com/office/drawing/2014/main" val="2279953445"/>
                    </a:ext>
                  </a:extLst>
                </a:gridCol>
                <a:gridCol w="1446294">
                  <a:extLst>
                    <a:ext uri="{9D8B030D-6E8A-4147-A177-3AD203B41FA5}">
                      <a16:colId xmlns:a16="http://schemas.microsoft.com/office/drawing/2014/main" val="2902266360"/>
                    </a:ext>
                  </a:extLst>
                </a:gridCol>
                <a:gridCol w="1483570">
                  <a:extLst>
                    <a:ext uri="{9D8B030D-6E8A-4147-A177-3AD203B41FA5}">
                      <a16:colId xmlns:a16="http://schemas.microsoft.com/office/drawing/2014/main" val="1831633295"/>
                    </a:ext>
                  </a:extLst>
                </a:gridCol>
              </a:tblGrid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房屋面积（</a:t>
                      </a:r>
                      <a:r>
                        <a:rPr lang="en-US" altLang="zh-CN" sz="1600" i="1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卧室数量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楼层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建成年限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房屋售价（</a:t>
                      </a:r>
                      <a:r>
                        <a:rPr lang="en-US" altLang="zh-CN" sz="1600" i="1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19056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68737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201m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275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22682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75.9m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78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34726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70.2m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25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66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76043"/>
                  </a:ext>
                </a:extLst>
              </a:tr>
            </a:tbl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3062AD3-2F6B-4809-958E-50B69B3EDF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950044"/>
              </p:ext>
            </p:extLst>
          </p:nvPr>
        </p:nvGraphicFramePr>
        <p:xfrm>
          <a:off x="2122526" y="3397657"/>
          <a:ext cx="21717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3" imgW="2171520" imgH="1358640" progId="Equation.DSMT4">
                  <p:embed/>
                </p:oleObj>
              </mc:Choice>
              <mc:Fallback>
                <p:oleObj name="Equation" r:id="rId3" imgW="2171520" imgH="1358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2526" y="3397657"/>
                        <a:ext cx="21717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1B1F4D0B-CFC0-45C9-AEC0-5120E5B72918}"/>
              </a:ext>
            </a:extLst>
          </p:cNvPr>
          <p:cNvSpPr/>
          <p:nvPr/>
        </p:nvSpPr>
        <p:spPr>
          <a:xfrm>
            <a:off x="869058" y="793488"/>
            <a:ext cx="5675325" cy="1817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8B3028AB-94E3-4F1C-A371-09867F470E1D}"/>
              </a:ext>
            </a:extLst>
          </p:cNvPr>
          <p:cNvSpPr/>
          <p:nvPr/>
        </p:nvSpPr>
        <p:spPr>
          <a:xfrm>
            <a:off x="3060595" y="2796099"/>
            <a:ext cx="589448" cy="303830"/>
          </a:xfrm>
          <a:prstGeom prst="downArrow">
            <a:avLst/>
          </a:prstGeom>
          <a:solidFill>
            <a:srgbClr val="F8CBA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3BFC4D-40B7-4C15-8BBA-C0294465BBC8}"/>
              </a:ext>
            </a:extLst>
          </p:cNvPr>
          <p:cNvSpPr/>
          <p:nvPr/>
        </p:nvSpPr>
        <p:spPr>
          <a:xfrm>
            <a:off x="6661541" y="793488"/>
            <a:ext cx="1419722" cy="1817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1E0C01A2-6E13-4808-A30B-D92B42E9058E}"/>
              </a:ext>
            </a:extLst>
          </p:cNvPr>
          <p:cNvSpPr/>
          <p:nvPr/>
        </p:nvSpPr>
        <p:spPr>
          <a:xfrm>
            <a:off x="7076678" y="2802154"/>
            <a:ext cx="589448" cy="303830"/>
          </a:xfrm>
          <a:prstGeom prst="downArrow">
            <a:avLst/>
          </a:prstGeom>
          <a:solidFill>
            <a:srgbClr val="F8CBA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142914D-86C2-4EE9-83ED-863D76EB76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382165"/>
              </p:ext>
            </p:extLst>
          </p:nvPr>
        </p:nvGraphicFramePr>
        <p:xfrm>
          <a:off x="6726326" y="3397657"/>
          <a:ext cx="9398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5" imgW="939600" imgH="1358640" progId="Equation.DSMT4">
                  <p:embed/>
                </p:oleObj>
              </mc:Choice>
              <mc:Fallback>
                <p:oleObj name="Equation" r:id="rId5" imgW="939600" imgH="1358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26326" y="3397657"/>
                        <a:ext cx="9398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168443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701343" y="2790522"/>
            <a:ext cx="2877711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线性代数回顾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1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CBF9F-FADF-461A-917C-C7F448D8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最小二乘法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5ED40-8C9A-4888-830E-4FF6B3DB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梯度下降过程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5AB9448-7719-44EC-BECB-290DA71132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312340"/>
              </p:ext>
            </p:extLst>
          </p:nvPr>
        </p:nvGraphicFramePr>
        <p:xfrm>
          <a:off x="1117988" y="1208740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Equation" r:id="rId3" imgW="1473120" imgH="431640" progId="Equation.DSMT4">
                  <p:embed/>
                </p:oleObj>
              </mc:Choice>
              <mc:Fallback>
                <p:oleObj name="Equation" r:id="rId3" imgW="1473120" imgH="4316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3420D35D-A163-4C66-AF5F-CB7B03F6C5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7988" y="1208740"/>
                        <a:ext cx="147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65BC701-90DC-425F-93B4-C2011FF3A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360888"/>
              </p:ext>
            </p:extLst>
          </p:nvPr>
        </p:nvGraphicFramePr>
        <p:xfrm>
          <a:off x="1117988" y="1847683"/>
          <a:ext cx="363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Equation" r:id="rId5" imgW="3632040" imgH="838080" progId="Equation.DSMT4">
                  <p:embed/>
                </p:oleObj>
              </mc:Choice>
              <mc:Fallback>
                <p:oleObj name="Equation" r:id="rId5" imgW="3632040" imgH="8380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ECF1D93-9E8E-498F-BDF4-7DBB193E84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7988" y="1847683"/>
                        <a:ext cx="36322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56950CC-F79C-4E52-ACCB-7CA4E8A5F5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396596"/>
              </p:ext>
            </p:extLst>
          </p:nvPr>
        </p:nvGraphicFramePr>
        <p:xfrm>
          <a:off x="1117988" y="2761819"/>
          <a:ext cx="3213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Equation" r:id="rId7" imgW="3213000" imgH="736560" progId="Equation.DSMT4">
                  <p:embed/>
                </p:oleObj>
              </mc:Choice>
              <mc:Fallback>
                <p:oleObj name="Equation" r:id="rId7" imgW="321300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7988" y="2761819"/>
                        <a:ext cx="32131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箭头: 下 7">
            <a:extLst>
              <a:ext uri="{FF2B5EF4-FFF2-40B4-BE49-F238E27FC236}">
                <a16:creationId xmlns:a16="http://schemas.microsoft.com/office/drawing/2014/main" id="{DA05F280-8082-4121-AED0-5E6CE4EF5587}"/>
              </a:ext>
            </a:extLst>
          </p:cNvPr>
          <p:cNvSpPr/>
          <p:nvPr/>
        </p:nvSpPr>
        <p:spPr>
          <a:xfrm>
            <a:off x="2149498" y="3574355"/>
            <a:ext cx="589448" cy="303830"/>
          </a:xfrm>
          <a:prstGeom prst="downArrow">
            <a:avLst/>
          </a:prstGeom>
          <a:solidFill>
            <a:srgbClr val="F8CBA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C94D502-2EB3-49D0-A7DD-293F70269A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812214"/>
              </p:ext>
            </p:extLst>
          </p:nvPr>
        </p:nvGraphicFramePr>
        <p:xfrm>
          <a:off x="1428222" y="4128161"/>
          <a:ext cx="203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Equation" r:id="rId9" imgW="2031840" imgH="419040" progId="Equation.DSMT4">
                  <p:embed/>
                </p:oleObj>
              </mc:Choice>
              <mc:Fallback>
                <p:oleObj name="Equation" r:id="rId9" imgW="20318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28222" y="4128161"/>
                        <a:ext cx="2032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850187"/>
      </p:ext>
    </p:extLst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3144859" y="2857637"/>
            <a:ext cx="1980030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编程应用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92279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392D0-E1DE-4AD1-B8DF-D05066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6BAA72-8A5E-466F-BDD8-48E342AC75ED}"/>
              </a:ext>
            </a:extLst>
          </p:cNvPr>
          <p:cNvSpPr/>
          <p:nvPr/>
        </p:nvSpPr>
        <p:spPr>
          <a:xfrm>
            <a:off x="564961" y="96934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读取数据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数据预处理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定义模型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定义损失函数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定义优化器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训练（梯度下降）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zh-CN" altLang="en-US" dirty="0"/>
              <a:t>评测模型性能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E28B8C0-30DC-4099-8A02-4AD9780BD2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285983"/>
              </p:ext>
            </p:extLst>
          </p:nvPr>
        </p:nvGraphicFramePr>
        <p:xfrm>
          <a:off x="4037986" y="1399839"/>
          <a:ext cx="3700263" cy="761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Equation" r:id="rId3" imgW="1790640" imgH="368280" progId="Equation.DSMT4">
                  <p:embed/>
                </p:oleObj>
              </mc:Choice>
              <mc:Fallback>
                <p:oleObj name="Equation" r:id="rId3" imgW="179064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7986" y="1399839"/>
                        <a:ext cx="3700263" cy="761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箭头: 右 6">
            <a:extLst>
              <a:ext uri="{FF2B5EF4-FFF2-40B4-BE49-F238E27FC236}">
                <a16:creationId xmlns:a16="http://schemas.microsoft.com/office/drawing/2014/main" id="{03AA22BB-3E65-483F-8C87-8088CE8240A6}"/>
              </a:ext>
            </a:extLst>
          </p:cNvPr>
          <p:cNvSpPr/>
          <p:nvPr/>
        </p:nvSpPr>
        <p:spPr>
          <a:xfrm rot="21152460">
            <a:off x="2575559" y="1767840"/>
            <a:ext cx="1173480" cy="21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F07BE4-02A8-4B3F-84C9-AB45A373BF68}"/>
              </a:ext>
            </a:extLst>
          </p:cNvPr>
          <p:cNvSpPr txBox="1"/>
          <p:nvPr/>
        </p:nvSpPr>
        <p:spPr>
          <a:xfrm>
            <a:off x="4037986" y="728099"/>
            <a:ext cx="364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均方误差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25A0DBA-EBB9-4832-8061-396B4B1E60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046972"/>
              </p:ext>
            </p:extLst>
          </p:nvPr>
        </p:nvGraphicFramePr>
        <p:xfrm>
          <a:off x="4210664" y="2510049"/>
          <a:ext cx="2250592" cy="801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Equation" r:id="rId5" imgW="1104840" imgH="393480" progId="Equation.DSMT4">
                  <p:embed/>
                </p:oleObj>
              </mc:Choice>
              <mc:Fallback>
                <p:oleObj name="Equation" r:id="rId5" imgW="1104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0664" y="2510049"/>
                        <a:ext cx="2250592" cy="801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箭头: 右 9">
            <a:extLst>
              <a:ext uri="{FF2B5EF4-FFF2-40B4-BE49-F238E27FC236}">
                <a16:creationId xmlns:a16="http://schemas.microsoft.com/office/drawing/2014/main" id="{2BDBE741-1785-4739-9358-7DC9C15E1E47}"/>
              </a:ext>
            </a:extLst>
          </p:cNvPr>
          <p:cNvSpPr/>
          <p:nvPr/>
        </p:nvSpPr>
        <p:spPr>
          <a:xfrm rot="1575991">
            <a:off x="2457475" y="2489722"/>
            <a:ext cx="1730362" cy="22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4CE391-0920-4E2B-B633-63A5B692DDF5}"/>
              </a:ext>
            </a:extLst>
          </p:cNvPr>
          <p:cNvSpPr txBox="1"/>
          <p:nvPr/>
        </p:nvSpPr>
        <p:spPr>
          <a:xfrm>
            <a:off x="4064702" y="2203927"/>
            <a:ext cx="364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梯度下降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10370AC-B72A-4B1F-BB4B-4BA3A2CEFE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590597"/>
              </p:ext>
            </p:extLst>
          </p:nvPr>
        </p:nvGraphicFramePr>
        <p:xfrm>
          <a:off x="4150156" y="3689013"/>
          <a:ext cx="3988936" cy="761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Equation" r:id="rId7" imgW="1930320" imgH="368280" progId="Equation.DSMT4">
                  <p:embed/>
                </p:oleObj>
              </mc:Choice>
              <mc:Fallback>
                <p:oleObj name="Equation" r:id="rId7" imgW="193032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50156" y="3689013"/>
                        <a:ext cx="3988936" cy="761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箭头: 右 12">
            <a:extLst>
              <a:ext uri="{FF2B5EF4-FFF2-40B4-BE49-F238E27FC236}">
                <a16:creationId xmlns:a16="http://schemas.microsoft.com/office/drawing/2014/main" id="{D61539CF-6594-4A39-A5E3-98FBEA5995F9}"/>
              </a:ext>
            </a:extLst>
          </p:cNvPr>
          <p:cNvSpPr/>
          <p:nvPr/>
        </p:nvSpPr>
        <p:spPr>
          <a:xfrm rot="2598128">
            <a:off x="2212414" y="3386732"/>
            <a:ext cx="2127162" cy="196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410D912-E006-4CA6-9A1A-1EE50C3E238C}"/>
              </a:ext>
            </a:extLst>
          </p:cNvPr>
          <p:cNvSpPr txBox="1"/>
          <p:nvPr/>
        </p:nvSpPr>
        <p:spPr>
          <a:xfrm>
            <a:off x="4060879" y="3261599"/>
            <a:ext cx="364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不停重复</a:t>
            </a:r>
          </a:p>
        </p:txBody>
      </p:sp>
    </p:spTree>
    <p:extLst>
      <p:ext uri="{BB962C8B-B14F-4D97-AF65-F5344CB8AC3E}">
        <p14:creationId xmlns:p14="http://schemas.microsoft.com/office/powerpoint/2010/main" val="4074774137"/>
      </p:ext>
    </p:extLst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52142-4E71-4408-AB5A-66FED1FA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579B0-0BC3-4F5A-A785-92CC842EC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01" y="602429"/>
            <a:ext cx="8523798" cy="412118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使用</a:t>
            </a:r>
            <a:r>
              <a:rPr lang="en-US" altLang="zh-CN" dirty="0" err="1"/>
              <a:t>Sklearn</a:t>
            </a:r>
            <a:r>
              <a:rPr lang="zh-CN" altLang="en-US" dirty="0"/>
              <a:t>和</a:t>
            </a:r>
            <a:r>
              <a:rPr lang="en-US" altLang="zh-CN" dirty="0"/>
              <a:t>Torch</a:t>
            </a:r>
            <a:r>
              <a:rPr lang="zh-CN" altLang="en-US" dirty="0"/>
              <a:t>两种方式实现线性回归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数据存放在</a:t>
            </a:r>
            <a:r>
              <a:rPr lang="en-US" altLang="zh-CN" dirty="0" err="1"/>
              <a:t>housing.train</a:t>
            </a:r>
            <a:r>
              <a:rPr lang="zh-CN" altLang="en-US" dirty="0"/>
              <a:t>和</a:t>
            </a:r>
            <a:r>
              <a:rPr lang="en-US" altLang="zh-CN" dirty="0" err="1"/>
              <a:t>housing.test</a:t>
            </a:r>
            <a:r>
              <a:rPr lang="zh-CN" altLang="en-US" dirty="0"/>
              <a:t>中</a:t>
            </a:r>
          </a:p>
          <a:p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39B5DC5-D2DE-4BDA-8ABC-2F1CEC7C8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68" y="1716035"/>
            <a:ext cx="7863840" cy="30931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0.35809 0.0    6.2    1  0.507  6.9510000000000005 88.5   2.8617 8  307    17.4   391.7  9.71   26.7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0.15875999999999998    0.0    10.81  0  0.413  5.961  17.5   5.2873 4  305    19.2   376.94 9.88   21.7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0.11329000000000002    30.0   4.93   0  0.428  6.897  54.3   6.3361 6  300    16.6   391.25 11.38  22.0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0.08829    12.5   7.87   0  0.524  6.0120000000000005 66.6   5.5605 5  311    15.2   395.6  12.43  22.9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25.9406    0.0    18.1   0  0.679  5.303999999999999  89.1   1.6475 24 666    20.2   127.36 26.64  10.4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3.69695    0.0    18.1   0  0.718  4.963  91.4   1.7523 24 666    20.2   316.03 14.0   21.9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0.04527    0.0    11.93  0  0.573  6.12   76.7   2.2875 1  273    21.0   396.9  9.08   20.6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0.09266    34.0   6.09   0  0.433  6.495  18.4   5.4917 7  329    16.1   383.61 8.67   26.4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1.22358    0.0    19.58  0  0.605  6.943  97.4   1.8773 5  403    14.7   363.43 4.59   41.3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7.40389    0.0    18.1   0  0.597  5.617000000000001  97.9   1.4547 24 666    20.2   314.64 26.4   17.2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0.14455    12.5   7.87   0  0.524  6.172000000000001  96.1   5.9505 5  311    15.2   396.9  19.15  27.1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0.13058    0.0    10.01  0  0.547  5.872000000000001  73.1   2.4775 6  432    17.8   338.63 15.37  20.4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0.21124    12.5   7.87   0  0.524  5.631  100.0  6.0821 5  311    15.2   386.63 29.93  16.5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0.13587    0.0    10.59  1  0.489  6.064  59.1   4.2392 4  277    18.6   381.32 14.66  24.4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13.6781    0.0    18.1   0  0.74   5.935  87.9   1.8206 24 666    20.2   68.95  34.02  8.4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857090"/>
      </p:ext>
    </p:extLst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4C329-582C-436E-8017-81EB6EEB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-Torch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355F1-5CB2-43C2-9546-2B47C78A1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加载数据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0412B1-840F-457A-8A10-1EB44503A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90" y="1092020"/>
            <a:ext cx="6066264" cy="38933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os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random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pandas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pd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tensorflow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(tf.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/>
                <a:ea typeface="JetBrains Mono"/>
              </a:rPr>
              <a:t>__version__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train_file = os.path.join(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'data'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'housing.train'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train_data = pd.read_table(train_file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sep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\t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header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None,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quoting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test_file = os.path.join(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'data'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'housing.test'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test_data = pd.read_table(test_file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sep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\t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header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None,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quoting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x_train = train_data.iloc[: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y_train = train_data.iloc[: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x_test = test_data.iloc[: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y_test = test_data.iloc[: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(x_train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y_train)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380640"/>
      </p:ext>
    </p:extLst>
  </p:cSld>
  <p:clrMapOvr>
    <a:masterClrMapping/>
  </p:clrMapOvr>
  <p:transition spd="slow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10B1D-DE74-40BF-B20C-BB35DB77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-Torch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D7828-BA64-4BBA-B41B-6236B3232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特征缩放</a:t>
            </a:r>
            <a:r>
              <a:rPr lang="en-US" altLang="zh-CN" dirty="0"/>
              <a:t>(Feature Scaling)</a:t>
            </a:r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C878C72-3B04-47B5-9528-E57A00879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36" y="1182243"/>
            <a:ext cx="5506676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sklearn.preprocessing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StandardScaler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scaler = StandardScaler()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scaler.fit(pd.concat([x_train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x_test]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axis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x_train_scaled = scaler.transform(x_train)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x_test_scaled = scaler.transform(x_test)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x_train = torch.from_numpy(np.array(x_train_scaled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'float32'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y_train = torch.from_numpy(np.array(y_train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'float32'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x_test = torch.from_numpy(np.array(x_test_scaled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'float32'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y_test = torch.from_numpy(np.array(y_test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'float32'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301614"/>
      </p:ext>
    </p:extLst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BE315-09CA-4453-9A0B-EF57E520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-Torch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573D1-F266-42EA-B61E-71C327B45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数据迭代器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87AAC1C-C449-4CA1-A85F-5D44C6662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92" y="1214468"/>
            <a:ext cx="5623560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torch.utils.data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 =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20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train_data = Data.TensorDataset(x_train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y_train)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train_iter = Data.DataLoader(train_data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shuffle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True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test_data = Data.TensorDataset(x_test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y_test)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test_iter = Data.DataLoader(test_data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shuffle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False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train_iter: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(X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break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625963"/>
      </p:ext>
    </p:extLst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13EAC-3F56-4973-B0DD-2BC2DFF8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-Torch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BDFE4-6E13-4552-A0A8-EF7F0889B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定义模型</a:t>
            </a:r>
            <a:endParaRPr lang="en-US" altLang="zh-C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D9A7237-B3D5-4AA2-9DB4-CDFED2CE3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" y="1239333"/>
            <a:ext cx="4668253" cy="28931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build the model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LinearRegression(nn.Module):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n_feature):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(LinearRegression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.linear = nn.Linear(n_feature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bias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forward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y 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.linear(x)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num_inputs = x_train.shape[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net = LinearRegression(num_inputs)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(net)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33B1799-C766-4894-80E4-1F69BDFFB3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121032"/>
              </p:ext>
            </p:extLst>
          </p:nvPr>
        </p:nvGraphicFramePr>
        <p:xfrm>
          <a:off x="5798105" y="1874363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3" imgW="1473120" imgH="431640" progId="Equation.DSMT4">
                  <p:embed/>
                </p:oleObj>
              </mc:Choice>
              <mc:Fallback>
                <p:oleObj name="Equation" r:id="rId3" imgW="1473120" imgH="4316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859D1CCC-70BD-4355-9544-D190375CC3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8105" y="1874363"/>
                        <a:ext cx="147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898395"/>
      </p:ext>
    </p:extLst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F4CF0-82B8-4D1D-846F-258529B4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-Torch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781CE-ED70-48CF-B564-A5372963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nn.Sequential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5B18B1-DA0F-43B4-9E01-8DA20FE39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718" y="1272302"/>
            <a:ext cx="4864230" cy="34932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  <a:t>#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写法一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net = nn.Sequential(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nn.Linear(num_inputs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  <a:t>#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此处还可以传入其他层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  <a:t>#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写法二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net = nn.Sequential()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net.add_module(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'linear'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nn.Linear(num_inputs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  <a:t># net.add_module ......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  <a:t>#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写法三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collections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OrderedDict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net = nn.Sequential(OrderedDict([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'linear'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nn.Linear(num_inputs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  <a:t># ......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]))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434033"/>
      </p:ext>
    </p:extLst>
  </p:cSld>
  <p:clrMapOvr>
    <a:masterClrMapping/>
  </p:clrMapOvr>
  <p:transition spd="slow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5B45B-5155-4335-85F2-0F3F9AD0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-TensorFlow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114BFCD-4850-4A92-93AE-5BE4C3BEF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</p:spPr>
        <p:txBody>
          <a:bodyPr/>
          <a:lstStyle/>
          <a:p>
            <a:r>
              <a:rPr lang="zh-CN" altLang="en-US" dirty="0"/>
              <a:t>定义损失函数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定义训练器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FBA3695-516C-4C1D-B053-91CF032175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115739"/>
              </p:ext>
            </p:extLst>
          </p:nvPr>
        </p:nvGraphicFramePr>
        <p:xfrm>
          <a:off x="5055461" y="984330"/>
          <a:ext cx="3700263" cy="761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Equation" r:id="rId3" imgW="1790640" imgH="368280" progId="Equation.DSMT4">
                  <p:embed/>
                </p:oleObj>
              </mc:Choice>
              <mc:Fallback>
                <p:oleObj name="Equation" r:id="rId3" imgW="1790640" imgH="3682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54E7D51E-D3BE-4641-AE27-2874E525AA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55461" y="984330"/>
                        <a:ext cx="3700263" cy="761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3087E84-6DBB-4A8C-B3A6-3CAB469DB0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612577"/>
              </p:ext>
            </p:extLst>
          </p:nvPr>
        </p:nvGraphicFramePr>
        <p:xfrm>
          <a:off x="5055461" y="2469030"/>
          <a:ext cx="4114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Equation" r:id="rId5" imgW="4114800" imgH="749160" progId="Equation.DSMT4">
                  <p:embed/>
                </p:oleObj>
              </mc:Choice>
              <mc:Fallback>
                <p:oleObj name="Equation" r:id="rId5" imgW="4114800" imgH="74916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731AEE46-F7E5-485B-9C7C-2B29B31D21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55461" y="2469030"/>
                        <a:ext cx="41148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8">
            <a:extLst>
              <a:ext uri="{FF2B5EF4-FFF2-40B4-BE49-F238E27FC236}">
                <a16:creationId xmlns:a16="http://schemas.microsoft.com/office/drawing/2014/main" id="{6D90E6E7-5CBD-4DF8-BFAA-366501DBC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73" y="1118633"/>
            <a:ext cx="4425967" cy="4924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loss function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loss = nn.MSELoss()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FE0436E-D395-4D30-B25C-E883D2571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73" y="2325778"/>
            <a:ext cx="4425967" cy="8925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optimizer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torch.optim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optim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optimizer = optim.SGD(net.parameters()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(optimizer)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026628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3D471-BCFC-4DE3-96E5-12AE457C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BC2B4B-5736-44F1-82FD-96B435500853}"/>
              </a:ext>
            </a:extLst>
          </p:cNvPr>
          <p:cNvSpPr/>
          <p:nvPr/>
        </p:nvSpPr>
        <p:spPr>
          <a:xfrm>
            <a:off x="302150" y="769492"/>
            <a:ext cx="1930718" cy="40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Scalar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(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标量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)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88473AE-395B-4356-B2F6-93CB21683F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07497"/>
              </p:ext>
            </p:extLst>
          </p:nvPr>
        </p:nvGraphicFramePr>
        <p:xfrm>
          <a:off x="808832" y="1551782"/>
          <a:ext cx="673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3" imgW="672840" imgH="330120" progId="Equation.DSMT4">
                  <p:embed/>
                </p:oleObj>
              </mc:Choice>
              <mc:Fallback>
                <p:oleObj name="Equation" r:id="rId3" imgW="6728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8832" y="1551782"/>
                        <a:ext cx="6731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4A761D3-1DD8-48B0-B75E-F1FC654A16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690517"/>
              </p:ext>
            </p:extLst>
          </p:nvPr>
        </p:nvGraphicFramePr>
        <p:xfrm>
          <a:off x="967582" y="2053367"/>
          <a:ext cx="35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5" imgW="355320" imgH="380880" progId="Equation.DSMT4">
                  <p:embed/>
                </p:oleObj>
              </mc:Choice>
              <mc:Fallback>
                <p:oleObj name="Equation" r:id="rId5" imgW="3553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7582" y="2053367"/>
                        <a:ext cx="355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B3FD6F2-45B7-4B8A-995F-6DF2958973B7}"/>
              </a:ext>
            </a:extLst>
          </p:cNvPr>
          <p:cNvSpPr/>
          <p:nvPr/>
        </p:nvSpPr>
        <p:spPr>
          <a:xfrm>
            <a:off x="5611684" y="769492"/>
            <a:ext cx="1930718" cy="40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Matrix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(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矩阵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)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27763BB-AFA1-4258-8709-74B89D7258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838530"/>
              </p:ext>
            </p:extLst>
          </p:nvPr>
        </p:nvGraphicFramePr>
        <p:xfrm>
          <a:off x="5254196" y="1245674"/>
          <a:ext cx="17399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7" imgW="1739880" imgH="1777680" progId="Equation.DSMT4">
                  <p:embed/>
                </p:oleObj>
              </mc:Choice>
              <mc:Fallback>
                <p:oleObj name="Equation" r:id="rId7" imgW="173988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54196" y="1245674"/>
                        <a:ext cx="17399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CA69562-861A-4729-9EE0-EE17B474F8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519838"/>
              </p:ext>
            </p:extLst>
          </p:nvPr>
        </p:nvGraphicFramePr>
        <p:xfrm>
          <a:off x="5654078" y="3613463"/>
          <a:ext cx="64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9" imgW="647640" imgH="380880" progId="Equation.DSMT4">
                  <p:embed/>
                </p:oleObj>
              </mc:Choice>
              <mc:Fallback>
                <p:oleObj name="Equation" r:id="rId9" imgW="6476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54078" y="3613463"/>
                        <a:ext cx="647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7C51B15-02A8-448D-979A-9EDB489436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150572"/>
              </p:ext>
            </p:extLst>
          </p:nvPr>
        </p:nvGraphicFramePr>
        <p:xfrm>
          <a:off x="5384006" y="3232607"/>
          <a:ext cx="584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11" imgW="583920" imgH="266400" progId="Equation.DSMT4">
                  <p:embed/>
                </p:oleObj>
              </mc:Choice>
              <mc:Fallback>
                <p:oleObj name="Equation" r:id="rId11" imgW="5839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84006" y="3232607"/>
                        <a:ext cx="5842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3D17DFA9-D3FE-402C-86CA-B5D956ABA1E2}"/>
              </a:ext>
            </a:extLst>
          </p:cNvPr>
          <p:cNvSpPr txBox="1"/>
          <p:nvPr/>
        </p:nvSpPr>
        <p:spPr>
          <a:xfrm>
            <a:off x="6043016" y="3181291"/>
            <a:ext cx="1065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Matrix</a:t>
            </a:r>
            <a:endParaRPr lang="zh-CN" altLang="en-US" sz="2000" b="1" dirty="0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2608C41F-67EF-4447-9FF5-A6836BE2C6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68554"/>
              </p:ext>
            </p:extLst>
          </p:nvPr>
        </p:nvGraphicFramePr>
        <p:xfrm>
          <a:off x="7489728" y="1683880"/>
          <a:ext cx="1333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13" imgW="1333440" imgH="863280" progId="Equation.DSMT4">
                  <p:embed/>
                </p:oleObj>
              </mc:Choice>
              <mc:Fallback>
                <p:oleObj name="Equation" r:id="rId13" imgW="133344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89728" y="1683880"/>
                        <a:ext cx="13335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69A5DD54-8423-42FC-B25A-D4671D4F14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064854"/>
              </p:ext>
            </p:extLst>
          </p:nvPr>
        </p:nvGraphicFramePr>
        <p:xfrm>
          <a:off x="7478799" y="2869829"/>
          <a:ext cx="558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15" imgW="558720" imgH="279360" progId="Equation.DSMT4">
                  <p:embed/>
                </p:oleObj>
              </mc:Choice>
              <mc:Fallback>
                <p:oleObj name="Equation" r:id="rId15" imgW="5587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78799" y="2869829"/>
                        <a:ext cx="5588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A6462145-0448-48FF-99D9-FF9E6E2469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925976"/>
              </p:ext>
            </p:extLst>
          </p:nvPr>
        </p:nvGraphicFramePr>
        <p:xfrm>
          <a:off x="7845328" y="3363298"/>
          <a:ext cx="62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17" imgW="622080" imgH="380880" progId="Equation.DSMT4">
                  <p:embed/>
                </p:oleObj>
              </mc:Choice>
              <mc:Fallback>
                <p:oleObj name="Equation" r:id="rId17" imgW="622080" imgH="3808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CA69562-861A-4729-9EE0-EE17B474F8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845328" y="3363298"/>
                        <a:ext cx="622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66299268-4DA8-410E-A9AE-537D60383B35}"/>
              </a:ext>
            </a:extLst>
          </p:cNvPr>
          <p:cNvSpPr txBox="1"/>
          <p:nvPr/>
        </p:nvSpPr>
        <p:spPr>
          <a:xfrm>
            <a:off x="8078211" y="2809474"/>
            <a:ext cx="1065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Matrix</a:t>
            </a:r>
            <a:endParaRPr lang="zh-CN" altLang="en-US" sz="2000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EB1E7E4-1FEE-4035-9679-2962E217B671}"/>
              </a:ext>
            </a:extLst>
          </p:cNvPr>
          <p:cNvSpPr/>
          <p:nvPr/>
        </p:nvSpPr>
        <p:spPr>
          <a:xfrm>
            <a:off x="302150" y="2709134"/>
            <a:ext cx="1930718" cy="40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Tensor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(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张量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)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9BEBB85-C809-4976-887B-FDB60B66BE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97702" y="3414846"/>
            <a:ext cx="1533525" cy="129540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29488162-929E-44C8-AD5A-5BA18205329C}"/>
              </a:ext>
            </a:extLst>
          </p:cNvPr>
          <p:cNvSpPr/>
          <p:nvPr/>
        </p:nvSpPr>
        <p:spPr>
          <a:xfrm>
            <a:off x="2850961" y="769492"/>
            <a:ext cx="1930718" cy="40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Vector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(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向量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)</a:t>
            </a: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F34E21FC-068A-432C-9615-168F986822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295020"/>
              </p:ext>
            </p:extLst>
          </p:nvPr>
        </p:nvGraphicFramePr>
        <p:xfrm>
          <a:off x="3406775" y="1231529"/>
          <a:ext cx="7747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20" imgW="774360" imgH="1777680" progId="Equation.DSMT4">
                  <p:embed/>
                </p:oleObj>
              </mc:Choice>
              <mc:Fallback>
                <p:oleObj name="Equation" r:id="rId20" imgW="77436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406775" y="1231529"/>
                        <a:ext cx="7747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8ECBFE61-EA2A-48AC-B875-94BFB97BC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078645"/>
              </p:ext>
            </p:extLst>
          </p:nvPr>
        </p:nvGraphicFramePr>
        <p:xfrm>
          <a:off x="3597275" y="3148603"/>
          <a:ext cx="39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22" imgW="393480" imgH="380880" progId="Equation.DSMT4">
                  <p:embed/>
                </p:oleObj>
              </mc:Choice>
              <mc:Fallback>
                <p:oleObj name="Equation" r:id="rId22" imgW="3934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597275" y="3148603"/>
                        <a:ext cx="393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2">
            <a:extLst>
              <a:ext uri="{FF2B5EF4-FFF2-40B4-BE49-F238E27FC236}">
                <a16:creationId xmlns:a16="http://schemas.microsoft.com/office/drawing/2014/main" id="{B57EB7A0-681C-4B94-A9F6-3C7EAB1E6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078" y="4137976"/>
            <a:ext cx="3220250" cy="8925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 = torch.tensor(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(x.shape)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 = torch.reshape(x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983169"/>
      </p:ext>
    </p:extLst>
  </p:cSld>
  <p:clrMapOvr>
    <a:masterClrMapping/>
  </p:clrMapOvr>
  <p:transition spd="slow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5362D-F824-4A9D-BD47-9447D353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B0BD3-8A42-4F69-ACFF-D1FDF9AF1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模型训练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测试集预测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5D01067-8C90-402B-8E8B-9980A131E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76" y="1219062"/>
            <a:ext cx="4078224" cy="22929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train the model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num_epochs =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epoch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num_epochs +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train_iter: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output = net(X)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l = loss(output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y.view(-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optimizer.zero_grad()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l.backward()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optimizer.step()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'epoch %d, loss: %f'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% (epoch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l.item()))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9DE7D40-AF8C-4669-87BF-BA8C38F98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76" y="4021643"/>
            <a:ext cx="4078224" cy="8925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net.eval()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y_pred = []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test_X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test_y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test_iter: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y_pred += net(test_X)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FC8FF7D-5A26-4423-8665-FFFD22913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4927" y="1219062"/>
            <a:ext cx="3991021" cy="6924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sklearn.metrics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mean_absolute_error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mae = mean_absolute_error(y_test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y_pred)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(mae)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63937"/>
      </p:ext>
    </p:extLst>
  </p:cSld>
  <p:clrMapOvr>
    <a:masterClrMapping/>
  </p:clrMapOvr>
  <p:transition spd="slow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3767F-5F61-4383-9111-E39854EA3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-Sklearn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B3AFF-B2A3-4E0E-BCA6-BA6AB7EA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加载数据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2CAEF8-8CA2-412C-A75F-235208E6B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95" y="1146777"/>
            <a:ext cx="5798634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os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random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pandas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train_file = os.path.join(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'data'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'housing.train'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train_data = pd.read_table(train_file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sep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header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quoting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test_file = os.path.join(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'data'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'housing.test'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test_data = pd.read_table(test_file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sep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header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quoting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x_train = train_data.iloc[: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 = train_data.iloc[: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 = test_data.iloc[: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y_test = test_data.iloc[: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(x_train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08320"/>
      </p:ext>
    </p:extLst>
  </p:cSld>
  <p:clrMapOvr>
    <a:masterClrMapping/>
  </p:clrMapOvr>
  <p:transition spd="slow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467F0-AF5F-4100-A341-18E2E795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-Sklearn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751D6-8856-4792-ADCA-04320D921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特征缩放</a:t>
            </a:r>
            <a:r>
              <a:rPr lang="en-US" altLang="zh-CN" dirty="0"/>
              <a:t>(Feature Scaling)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训练与预测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7B0893-7961-42F6-89F7-109BD5C1B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098835"/>
            <a:ext cx="5081721" cy="12926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feature scaling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sklearn.preprocessing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StandardScaler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scaler = StandardScaler()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scaler.fit(pd.concat([x_train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axis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x_train_scaled = scaler.transform(x_train)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x_test_scaled = scaler.transform(x_test)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15742C-4DC4-4AD9-B36A-9B56ADFD1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2865566"/>
            <a:ext cx="5081721" cy="4924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sklearn.linear_model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LinearRegression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 = LinearRegression()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2E456BE-996C-4F68-9B06-E3BEF3871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00" y="4003552"/>
            <a:ext cx="5081721" cy="8925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lr.fit(x_train_scaled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y_pred = lr.predict(x_test_scaled)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(y_pred)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576008"/>
      </p:ext>
    </p:extLst>
  </p:cSld>
  <p:clrMapOvr>
    <a:masterClrMapping/>
  </p:clrMapOvr>
  <p:transition spd="slow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71C59-17FB-495A-AB89-0ABE6E8B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</a:t>
            </a:r>
            <a:r>
              <a:rPr lang="en-US" altLang="zh-CN" dirty="0" err="1"/>
              <a:t>Sklearn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949AC-15C7-44E5-A5F1-83E3A8684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结果评测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EF6A6D-EDE0-4042-B0C6-9A42FC5A7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1241131"/>
            <a:ext cx="3991021" cy="6924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sklearn.metrics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mean_absolute_error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mae = mean_absolute_error(y_test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y_pred)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(mae)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298002"/>
      </p:ext>
    </p:extLst>
  </p:cSld>
  <p:clrMapOvr>
    <a:masterClrMapping/>
  </p:clrMapOvr>
  <p:transition spd="slow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542097" y="2514283"/>
            <a:ext cx="605980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extrusionH="57150">
              <a:bevelT w="0" h="0"/>
            </a:sp3d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7200" b="0" i="0" u="none" strike="noStrike" cap="none" spc="0" normalizeH="0" baseline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55000">
                      <a:srgbClr val="FCE291"/>
                    </a:gs>
                  </a:gsLst>
                  <a:lin ang="5400000" scaled="1"/>
                </a:gradFill>
                <a:effectLst>
                  <a:outerShdw blurRad="317500" sx="103000" sy="103000" algn="ctr" rotWithShape="0">
                    <a:srgbClr val="FCE291">
                      <a:alpha val="60000"/>
                    </a:srgbClr>
                  </a:outerShdw>
                </a:effectLst>
                <a:uLnTx/>
                <a:uFillTx/>
                <a:latin typeface="方正清刻本悦宋简体"/>
                <a:ea typeface="方正清刻本悦宋简体"/>
                <a:cs typeface="+mj-cs"/>
              </a:defRPr>
            </a:lvl1pPr>
          </a:lstStyle>
          <a:p>
            <a:r>
              <a:rPr lang="zh-CN" altLang="en-US" sz="5400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谢谢大家</a:t>
            </a:r>
          </a:p>
        </p:txBody>
      </p:sp>
    </p:spTree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FE12B-6BF4-4274-B092-872458C9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8C77F-9790-4272-903D-344E15243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矩阵元素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EDBB9DF-E561-4D80-89C4-968198AAA2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548732"/>
              </p:ext>
            </p:extLst>
          </p:nvPr>
        </p:nvGraphicFramePr>
        <p:xfrm>
          <a:off x="1004095" y="1221581"/>
          <a:ext cx="2260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3" imgW="2260440" imgH="1777680" progId="Equation.DSMT4">
                  <p:embed/>
                </p:oleObj>
              </mc:Choice>
              <mc:Fallback>
                <p:oleObj name="Equation" r:id="rId3" imgW="2260440" imgH="17776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27763BB-AFA1-4258-8709-74B89D7258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4095" y="1221581"/>
                        <a:ext cx="22606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B0BED91-D5F4-4643-9F84-A9AE6A6056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23300"/>
              </p:ext>
            </p:extLst>
          </p:nvPr>
        </p:nvGraphicFramePr>
        <p:xfrm>
          <a:off x="900113" y="3225329"/>
          <a:ext cx="63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5" imgW="634680" imgH="431640" progId="Equation.DSMT4">
                  <p:embed/>
                </p:oleObj>
              </mc:Choice>
              <mc:Fallback>
                <p:oleObj name="Equation" r:id="rId5" imgW="634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3225329"/>
                        <a:ext cx="635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A4543A2-280F-4C7B-83A1-5B49E2BEB9DD}"/>
              </a:ext>
            </a:extLst>
          </p:cNvPr>
          <p:cNvSpPr txBox="1"/>
          <p:nvPr/>
        </p:nvSpPr>
        <p:spPr>
          <a:xfrm>
            <a:off x="1600181" y="3225329"/>
            <a:ext cx="30218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第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/>
              <a:t>行，第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dirty="0"/>
              <a:t>列的元素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85E9F1A-3784-412C-951C-A7FEFF4B4F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332467"/>
              </p:ext>
            </p:extLst>
          </p:nvPr>
        </p:nvGraphicFramePr>
        <p:xfrm>
          <a:off x="4781550" y="1221581"/>
          <a:ext cx="13589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7" imgW="1358640" imgH="1777680" progId="Equation.DSMT4">
                  <p:embed/>
                </p:oleObj>
              </mc:Choice>
              <mc:Fallback>
                <p:oleObj name="Equation" r:id="rId7" imgW="135864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81550" y="1221581"/>
                        <a:ext cx="13589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7">
            <a:extLst>
              <a:ext uri="{FF2B5EF4-FFF2-40B4-BE49-F238E27FC236}">
                <a16:creationId xmlns:a16="http://schemas.microsoft.com/office/drawing/2014/main" id="{8C04465F-9C8E-41BD-BDE9-EA24CC042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73" y="3943363"/>
            <a:ext cx="3744227" cy="6924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 = torch.zeros((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 = torch.ones((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 = torch.rand((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04895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85DAD-780F-4723-BBC1-75B36EB1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EBD45-9DB6-4D98-A4CF-62690F660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矩阵加法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7424BE9-0C40-41FD-8009-0F945B445B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745744"/>
              </p:ext>
            </p:extLst>
          </p:nvPr>
        </p:nvGraphicFramePr>
        <p:xfrm>
          <a:off x="688975" y="1284288"/>
          <a:ext cx="35433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3" imgW="3543120" imgH="1346040" progId="Equation.DSMT4">
                  <p:embed/>
                </p:oleObj>
              </mc:Choice>
              <mc:Fallback>
                <p:oleObj name="Equation" r:id="rId3" imgW="354312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975" y="1284288"/>
                        <a:ext cx="35433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F860563-4FB4-4CC6-A710-7200F697E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131931"/>
              </p:ext>
            </p:extLst>
          </p:nvPr>
        </p:nvGraphicFramePr>
        <p:xfrm>
          <a:off x="6146800" y="33528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5" imgW="914400" imgH="306720" progId="Equation.DSMT4">
                  <p:embed/>
                </p:oleObj>
              </mc:Choice>
              <mc:Fallback>
                <p:oleObj name="Equation" r:id="rId5" imgW="914400" imgH="30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BF4D0CC-F5BC-43F3-9771-41808D1595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63265"/>
              </p:ext>
            </p:extLst>
          </p:nvPr>
        </p:nvGraphicFramePr>
        <p:xfrm>
          <a:off x="774700" y="2746375"/>
          <a:ext cx="62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7" imgW="622080" imgH="380880" progId="Equation.DSMT4">
                  <p:embed/>
                </p:oleObj>
              </mc:Choice>
              <mc:Fallback>
                <p:oleObj name="Equation" r:id="rId7" imgW="6220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4700" y="2746375"/>
                        <a:ext cx="622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999C727-3E3A-49FE-BABD-2B58384A8A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93892"/>
              </p:ext>
            </p:extLst>
          </p:nvPr>
        </p:nvGraphicFramePr>
        <p:xfrm>
          <a:off x="2048272" y="2746375"/>
          <a:ext cx="6238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Equation" r:id="rId9" imgW="623567" imgH="381254" progId="Equation.DSMT4">
                  <p:embed/>
                </p:oleObj>
              </mc:Choice>
              <mc:Fallback>
                <p:oleObj name="Equation" r:id="rId9" imgW="623567" imgH="3812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48272" y="2746375"/>
                        <a:ext cx="62388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5D2E041-D6CE-4F44-AAE0-73DB00366C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95589"/>
              </p:ext>
            </p:extLst>
          </p:nvPr>
        </p:nvGraphicFramePr>
        <p:xfrm>
          <a:off x="3323431" y="2703995"/>
          <a:ext cx="6238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Equation" r:id="rId11" imgW="623567" imgH="381254" progId="Equation.DSMT4">
                  <p:embed/>
                </p:oleObj>
              </mc:Choice>
              <mc:Fallback>
                <p:oleObj name="Equation" r:id="rId11" imgW="623567" imgH="3812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23431" y="2703995"/>
                        <a:ext cx="62388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54C75B6-3A79-4885-A56C-EE1FFFAFAB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488569"/>
              </p:ext>
            </p:extLst>
          </p:nvPr>
        </p:nvGraphicFramePr>
        <p:xfrm>
          <a:off x="6146800" y="33528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Equation" r:id="rId13" imgW="914400" imgH="306720" progId="Equation.DSMT4">
                  <p:embed/>
                </p:oleObj>
              </mc:Choice>
              <mc:Fallback>
                <p:oleObj name="Equation" r:id="rId13" imgW="914400" imgH="30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CF7E793-B957-408A-BEE4-7BB0A21955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719695"/>
              </p:ext>
            </p:extLst>
          </p:nvPr>
        </p:nvGraphicFramePr>
        <p:xfrm>
          <a:off x="5010150" y="1271495"/>
          <a:ext cx="31877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Equation" r:id="rId14" imgW="3187440" imgH="1346040" progId="Equation.DSMT4">
                  <p:embed/>
                </p:oleObj>
              </mc:Choice>
              <mc:Fallback>
                <p:oleObj name="Equation" r:id="rId14" imgW="318744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10150" y="1271495"/>
                        <a:ext cx="31877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5F6D43D-3952-4AC3-A3FD-49BE1B5A7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837211"/>
              </p:ext>
            </p:extLst>
          </p:nvPr>
        </p:nvGraphicFramePr>
        <p:xfrm>
          <a:off x="5125166" y="2685883"/>
          <a:ext cx="6238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Equation" r:id="rId16" imgW="623567" imgH="381254" progId="Equation.DSMT4">
                  <p:embed/>
                </p:oleObj>
              </mc:Choice>
              <mc:Fallback>
                <p:oleObj name="Equation" r:id="rId16" imgW="623567" imgH="3812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125166" y="2685883"/>
                        <a:ext cx="62388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401A8A8A-78B2-4F17-9379-35B0767C40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651744"/>
              </p:ext>
            </p:extLst>
          </p:nvPr>
        </p:nvGraphicFramePr>
        <p:xfrm>
          <a:off x="6362700" y="2630488"/>
          <a:ext cx="64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Equation" r:id="rId18" imgW="647640" imgH="380880" progId="Equation.DSMT4">
                  <p:embed/>
                </p:oleObj>
              </mc:Choice>
              <mc:Fallback>
                <p:oleObj name="Equation" r:id="rId18" imgW="6476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362700" y="2630488"/>
                        <a:ext cx="647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7">
            <a:extLst>
              <a:ext uri="{FF2B5EF4-FFF2-40B4-BE49-F238E27FC236}">
                <a16:creationId xmlns:a16="http://schemas.microsoft.com/office/drawing/2014/main" id="{84B0C177-CF21-49AE-BD96-791F0A39A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3690705"/>
            <a:ext cx="4710798" cy="4924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 = torch.tensor([[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]])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 + Y)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64746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6494A-95CE-4B39-96B8-8C0626F8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9A337-1FC8-45AF-B1F3-77260B5E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标量乘法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3D7C9EB-C4A1-4837-91CC-7C91ABB9FF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013765"/>
              </p:ext>
            </p:extLst>
          </p:nvPr>
        </p:nvGraphicFramePr>
        <p:xfrm>
          <a:off x="415925" y="1339683"/>
          <a:ext cx="39751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3" imgW="3974760" imgH="1346040" progId="Equation.DSMT4">
                  <p:embed/>
                </p:oleObj>
              </mc:Choice>
              <mc:Fallback>
                <p:oleObj name="Equation" r:id="rId3" imgW="397476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925" y="1339683"/>
                        <a:ext cx="39751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A374E1C-B09A-49C6-9EF3-0C1EBC642B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568943"/>
              </p:ext>
            </p:extLst>
          </p:nvPr>
        </p:nvGraphicFramePr>
        <p:xfrm>
          <a:off x="4752977" y="1327150"/>
          <a:ext cx="41275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5" imgW="4127400" imgH="1244520" progId="Equation.DSMT4">
                  <p:embed/>
                </p:oleObj>
              </mc:Choice>
              <mc:Fallback>
                <p:oleObj name="Equation" r:id="rId5" imgW="412740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52977" y="1327150"/>
                        <a:ext cx="41275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2">
            <a:extLst>
              <a:ext uri="{FF2B5EF4-FFF2-40B4-BE49-F238E27FC236}">
                <a16:creationId xmlns:a16="http://schemas.microsoft.com/office/drawing/2014/main" id="{77E0E4DC-40B6-4248-9ADF-35B6BDDD8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3268172"/>
            <a:ext cx="5262499" cy="6924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 = torch.tensor([[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]])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 + Y)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 / Y)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655082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303F7-D97D-4464-A11C-C6184E82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16F08-B223-404D-9985-7E3F4C357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联合运算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F153A05-E675-4D46-93AB-BF6AE88E5D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444948"/>
              </p:ext>
            </p:extLst>
          </p:nvPr>
        </p:nvGraphicFramePr>
        <p:xfrm>
          <a:off x="484982" y="1301583"/>
          <a:ext cx="3708400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3708360" imgH="2768400" progId="Equation.DSMT4">
                  <p:embed/>
                </p:oleObj>
              </mc:Choice>
              <mc:Fallback>
                <p:oleObj name="Equation" r:id="rId3" imgW="3708360" imgH="276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4982" y="1301583"/>
                        <a:ext cx="3708400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>
            <a:extLst>
              <a:ext uri="{FF2B5EF4-FFF2-40B4-BE49-F238E27FC236}">
                <a16:creationId xmlns:a16="http://schemas.microsoft.com/office/drawing/2014/main" id="{78AA18D1-47FD-4729-BED5-4E0A04591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9928" y="1301583"/>
            <a:ext cx="3799473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A = torch.tensor([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=torch.float32)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 = torch.tensor([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5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=torch.float32)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C = torch.tensor([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=torch.float32)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* A + B - C /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176075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78EF3-0232-4208-BE09-A3E3BB57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406ECE-1C58-4A25-8B4A-5B4A9CB1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矩阵向量乘法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B268D75-914C-40CD-B2DF-75FF230141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577680"/>
              </p:ext>
            </p:extLst>
          </p:nvPr>
        </p:nvGraphicFramePr>
        <p:xfrm>
          <a:off x="1065212" y="1339683"/>
          <a:ext cx="21336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3" imgW="2133360" imgH="1346040" progId="Equation.DSMT4">
                  <p:embed/>
                </p:oleObj>
              </mc:Choice>
              <mc:Fallback>
                <p:oleObj name="Equation" r:id="rId3" imgW="213336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5212" y="1339683"/>
                        <a:ext cx="21336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5C352EC-576A-40EF-80AC-E264C358C6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334692"/>
              </p:ext>
            </p:extLst>
          </p:nvPr>
        </p:nvGraphicFramePr>
        <p:xfrm>
          <a:off x="4586973" y="1415883"/>
          <a:ext cx="16256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5" imgW="1625400" imgH="1193760" progId="Equation.DSMT4">
                  <p:embed/>
                </p:oleObj>
              </mc:Choice>
              <mc:Fallback>
                <p:oleObj name="Equation" r:id="rId5" imgW="1625400" imgH="1193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86973" y="1415883"/>
                        <a:ext cx="162560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E9D31F2-CEE9-4F47-B9DD-9F55C9E4BC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303456"/>
              </p:ext>
            </p:extLst>
          </p:nvPr>
        </p:nvGraphicFramePr>
        <p:xfrm>
          <a:off x="1124744" y="2874963"/>
          <a:ext cx="62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7" imgW="622080" imgH="380880" progId="Equation.DSMT4">
                  <p:embed/>
                </p:oleObj>
              </mc:Choice>
              <mc:Fallback>
                <p:oleObj name="Equation" r:id="rId7" imgW="622080" imgH="3808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BF4D0CC-F5BC-43F3-9771-41808D1595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24744" y="2874963"/>
                        <a:ext cx="622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EA26E85-D1E8-4B76-9B35-17E5E9D4EE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016887"/>
              </p:ext>
            </p:extLst>
          </p:nvPr>
        </p:nvGraphicFramePr>
        <p:xfrm>
          <a:off x="1908176" y="2861471"/>
          <a:ext cx="5953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9" imgW="596880" imgH="380880" progId="Equation.DSMT4">
                  <p:embed/>
                </p:oleObj>
              </mc:Choice>
              <mc:Fallback>
                <p:oleObj name="Equation" r:id="rId9" imgW="596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8176" y="2861471"/>
                        <a:ext cx="595312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4E19925-5518-43FC-9C03-3291C9F404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6420"/>
              </p:ext>
            </p:extLst>
          </p:nvPr>
        </p:nvGraphicFramePr>
        <p:xfrm>
          <a:off x="2614612" y="2874963"/>
          <a:ext cx="584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11" imgW="583920" imgH="380880" progId="Equation.DSMT4">
                  <p:embed/>
                </p:oleObj>
              </mc:Choice>
              <mc:Fallback>
                <p:oleObj name="Equation" r:id="rId11" imgW="5839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14612" y="2874963"/>
                        <a:ext cx="584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7">
            <a:extLst>
              <a:ext uri="{FF2B5EF4-FFF2-40B4-BE49-F238E27FC236}">
                <a16:creationId xmlns:a16="http://schemas.microsoft.com/office/drawing/2014/main" id="{602A83FC-3122-48B7-BAE3-40516CC97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32" y="3514574"/>
            <a:ext cx="4686541" cy="10926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A = torch.tensor([[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=torch.float32)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 = torch.tensor([[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5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=torch.float32)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(A)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(B)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(torch.matmul(A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B))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175869"/>
      </p:ext>
    </p:extLst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M080287D"/>
  <p:tag name="ISLIDE.GUIDESSETTING" val="{&quot;Name&quot;:&quot;窄&quot;,&quot;HeaderHeight&quot;:10.0,&quot;TopMargin&quot;:0.0,&quot;FooterHeight&quot;:5.0,&quot;BottomMargin&quot;:0.0,&quot;SideMargin&quot;:2.5,&quot;IntervalMargin&quot;:1.0,&quot;Id&quot;:&quot;GuidesStyle_Narrow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2990</Words>
  <Application>Microsoft Office PowerPoint</Application>
  <PresentationFormat>全屏显示(16:9)</PresentationFormat>
  <Paragraphs>309</Paragraphs>
  <Slides>44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9" baseType="lpstr">
      <vt:lpstr>Arial Unicode MS</vt:lpstr>
      <vt:lpstr>JetBrains Mono</vt:lpstr>
      <vt:lpstr>Microsoft Yahei</vt:lpstr>
      <vt:lpstr>华文彩云</vt:lpstr>
      <vt:lpstr>隶书</vt:lpstr>
      <vt:lpstr>宋体</vt:lpstr>
      <vt:lpstr>微软雅黑</vt:lpstr>
      <vt:lpstr>Arial</vt:lpstr>
      <vt:lpstr>Calibri</vt:lpstr>
      <vt:lpstr>Constantia</vt:lpstr>
      <vt:lpstr>Times New Roman</vt:lpstr>
      <vt:lpstr>Wingdings</vt:lpstr>
      <vt:lpstr>Wingdings 2</vt:lpstr>
      <vt:lpstr>流畅</vt:lpstr>
      <vt:lpstr>Equation</vt:lpstr>
      <vt:lpstr>PowerPoint 演示文稿</vt:lpstr>
      <vt:lpstr>PowerPoint 演示文稿</vt:lpstr>
      <vt:lpstr>PowerPoint 演示文稿</vt:lpstr>
      <vt:lpstr>线性代数回顾</vt:lpstr>
      <vt:lpstr>线性代数回顾</vt:lpstr>
      <vt:lpstr>线性代数回顾</vt:lpstr>
      <vt:lpstr>线性代数回顾</vt:lpstr>
      <vt:lpstr>线性代数回顾</vt:lpstr>
      <vt:lpstr>线性代数回顾</vt:lpstr>
      <vt:lpstr>线性代数回顾</vt:lpstr>
      <vt:lpstr>线性代数回顾</vt:lpstr>
      <vt:lpstr>线性代数回顾</vt:lpstr>
      <vt:lpstr>线性代数回顾</vt:lpstr>
      <vt:lpstr>线性代数回顾</vt:lpstr>
      <vt:lpstr>PowerPoint 演示文稿</vt:lpstr>
      <vt:lpstr>多变量线性回归</vt:lpstr>
      <vt:lpstr>多变量线性回归</vt:lpstr>
      <vt:lpstr>模型表示</vt:lpstr>
      <vt:lpstr>模型表示</vt:lpstr>
      <vt:lpstr>梯度下降</vt:lpstr>
      <vt:lpstr>梯度下降</vt:lpstr>
      <vt:lpstr>特征缩放(Feature Scaling)</vt:lpstr>
      <vt:lpstr>特征缩放</vt:lpstr>
      <vt:lpstr>学习率</vt:lpstr>
      <vt:lpstr>学习率</vt:lpstr>
      <vt:lpstr>多项式线性回归</vt:lpstr>
      <vt:lpstr>多项式回归</vt:lpstr>
      <vt:lpstr>PowerPoint 演示文稿</vt:lpstr>
      <vt:lpstr>最小二乘法</vt:lpstr>
      <vt:lpstr>最小二乘法</vt:lpstr>
      <vt:lpstr>PowerPoint 演示文稿</vt:lpstr>
      <vt:lpstr>编程应用</vt:lpstr>
      <vt:lpstr>编程应用</vt:lpstr>
      <vt:lpstr>波士顿房价预测-Torch</vt:lpstr>
      <vt:lpstr>波士顿房价预测-Torch</vt:lpstr>
      <vt:lpstr>波士顿房价预测-Torch</vt:lpstr>
      <vt:lpstr>波士顿房价预测-Torch</vt:lpstr>
      <vt:lpstr>波士顿房价预测-Torch</vt:lpstr>
      <vt:lpstr>波士顿房价预测-TensorFlow</vt:lpstr>
      <vt:lpstr>波士顿房价预测-TensorFlow</vt:lpstr>
      <vt:lpstr>波士顿房价预测-Sklearn</vt:lpstr>
      <vt:lpstr>波士顿房价预测-Sklearn</vt:lpstr>
      <vt:lpstr>波士顿房价预测-Sklearn</vt:lpstr>
      <vt:lpstr>PowerPoint 演示文稿</vt:lpstr>
    </vt:vector>
  </TitlesOfParts>
  <Company>中智讯（武汉）科技有限公司</Company>
  <LinksUpToDate>false</LinksUpToDate>
  <SharedDoc>false</SharedDoc>
  <HyperlinkBase>www.uicctech.com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基于IPv6技术的无线传感物联网技术</dc:title>
  <dc:subject>物联网解决方案</dc:subject>
  <dc:creator>lusi</dc:creator>
  <cp:lastModifiedBy>wangjin</cp:lastModifiedBy>
  <cp:revision>3137</cp:revision>
  <cp:lastPrinted>2018-07-16T05:25:00Z</cp:lastPrinted>
  <dcterms:created xsi:type="dcterms:W3CDTF">2008-09-02T01:49:00Z</dcterms:created>
  <dcterms:modified xsi:type="dcterms:W3CDTF">2023-03-05T07:51:35Z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