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99" r:id="rId2"/>
    <p:sldId id="713" r:id="rId3"/>
    <p:sldId id="738" r:id="rId4"/>
    <p:sldId id="807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792" r:id="rId18"/>
    <p:sldId id="819" r:id="rId19"/>
    <p:sldId id="855" r:id="rId20"/>
    <p:sldId id="856" r:id="rId21"/>
    <p:sldId id="857" r:id="rId22"/>
    <p:sldId id="858" r:id="rId23"/>
    <p:sldId id="831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796" r:id="rId35"/>
    <p:sldId id="790" r:id="rId36"/>
    <p:sldId id="962" r:id="rId37"/>
    <p:sldId id="797" r:id="rId38"/>
    <p:sldId id="963" r:id="rId39"/>
    <p:sldId id="964" r:id="rId40"/>
    <p:sldId id="965" r:id="rId41"/>
    <p:sldId id="966" r:id="rId42"/>
    <p:sldId id="803" r:id="rId43"/>
    <p:sldId id="967" r:id="rId44"/>
    <p:sldId id="805" r:id="rId45"/>
    <p:sldId id="968" r:id="rId46"/>
    <p:sldId id="969" r:id="rId47"/>
    <p:sldId id="970" r:id="rId48"/>
    <p:sldId id="804" r:id="rId49"/>
    <p:sldId id="736" r:id="rId50"/>
  </p:sldIdLst>
  <p:sldSz cx="9144000" cy="5143500" type="screen16x9"/>
  <p:notesSz cx="9942513" cy="6761163"/>
  <p:custDataLst>
    <p:tags r:id="rId5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769" autoAdjust="0"/>
  </p:normalViewPr>
  <p:slideViewPr>
    <p:cSldViewPr snapToGrid="0">
      <p:cViewPr varScale="1">
        <p:scale>
          <a:sx n="89" d="100"/>
          <a:sy n="89" d="100"/>
        </p:scale>
        <p:origin x="594" y="90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4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4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54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8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70.wmf"/><Relationship Id="rId1" Type="http://schemas.openxmlformats.org/officeDocument/2006/relationships/image" Target="../media/image9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14.wmf"/><Relationship Id="rId4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19:06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6.e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9.w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4.wmf"/><Relationship Id="rId9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4.w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9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9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2.wmf"/><Relationship Id="rId3" Type="http://schemas.openxmlformats.org/officeDocument/2006/relationships/image" Target="../media/image80.emf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emf"/><Relationship Id="rId11" Type="http://schemas.openxmlformats.org/officeDocument/2006/relationships/image" Target="../media/image90.emf"/><Relationship Id="rId5" Type="http://schemas.openxmlformats.org/officeDocument/2006/relationships/image" Target="../media/image86.emf"/><Relationship Id="rId15" Type="http://schemas.openxmlformats.org/officeDocument/2006/relationships/image" Target="../media/image83.wmf"/><Relationship Id="rId10" Type="http://schemas.openxmlformats.org/officeDocument/2006/relationships/image" Target="../media/image89.emf"/><Relationship Id="rId4" Type="http://schemas.openxmlformats.org/officeDocument/2006/relationships/image" Target="../media/image85.emf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99.emf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03.emf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8.emf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7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image" Target="../media/image113.e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22.emf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3.wmf"/><Relationship Id="rId11" Type="http://schemas.openxmlformats.org/officeDocument/2006/relationships/image" Target="../media/image126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5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3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3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5.e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4.wmf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41" y="1986975"/>
            <a:ext cx="287771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逻辑斯蒂回归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F8D6-CB1C-4FE8-9ED7-7B6FA3ED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81A1-769D-4AEC-AF03-4DF4DD97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非线性决策平面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E1D732-BD42-440E-860B-26EEF1E8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6" y="1245392"/>
            <a:ext cx="3587939" cy="321390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8D217F-9963-4203-86E4-B27AB0A07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91612"/>
              </p:ext>
            </p:extLst>
          </p:nvPr>
        </p:nvGraphicFramePr>
        <p:xfrm>
          <a:off x="4124514" y="1168400"/>
          <a:ext cx="463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4" imgW="4635360" imgH="419040" progId="Equation.DSMT4">
                  <p:embed/>
                </p:oleObj>
              </mc:Choice>
              <mc:Fallback>
                <p:oleObj name="Equation" r:id="rId4" imgW="46353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25A0A3D-13EC-436A-B455-0F9B54213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4514" y="1168400"/>
                        <a:ext cx="463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E2A773-3957-41E2-B50F-7B42DCFB7F8E}"/>
              </a:ext>
            </a:extLst>
          </p:cNvPr>
          <p:cNvSpPr txBox="1"/>
          <p:nvPr/>
        </p:nvSpPr>
        <p:spPr>
          <a:xfrm>
            <a:off x="4300537" y="2052325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F537FD-BA30-424A-B3DF-DB9AAAC1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73395"/>
              </p:ext>
            </p:extLst>
          </p:nvPr>
        </p:nvGraphicFramePr>
        <p:xfrm>
          <a:off x="5779294" y="2027441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6" imgW="1892160" imgH="419040" progId="Equation.DSMT4">
                  <p:embed/>
                </p:oleObj>
              </mc:Choice>
              <mc:Fallback>
                <p:oleObj name="Equation" r:id="rId6" imgW="1892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9294" y="2027441"/>
                        <a:ext cx="1892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591C7ED-12C4-43D4-8A4D-E5620ED66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34873"/>
              </p:ext>
            </p:extLst>
          </p:nvPr>
        </p:nvGraphicFramePr>
        <p:xfrm>
          <a:off x="4247416" y="2852345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8" imgW="4267080" imgH="914400" progId="Equation.DSMT4">
                  <p:embed/>
                </p:oleObj>
              </mc:Choice>
              <mc:Fallback>
                <p:oleObj name="Equation" r:id="rId8" imgW="4267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7416" y="2852345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1611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AF96-86DA-4817-89DB-11D3658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3B2E-F4EA-4B4F-A85B-A81C238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                                  ，其中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96CBD3-67DA-4BD2-86E0-83EC10183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94068"/>
              </p:ext>
            </p:extLst>
          </p:nvPr>
        </p:nvGraphicFramePr>
        <p:xfrm>
          <a:off x="1779588" y="625289"/>
          <a:ext cx="441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3" imgW="4419360" imgH="406080" progId="Equation.DSMT4">
                  <p:embed/>
                </p:oleObj>
              </mc:Choice>
              <mc:Fallback>
                <p:oleObj name="Equation" r:id="rId3" imgW="441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9588" y="625289"/>
                        <a:ext cx="441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5AAE6E-AD70-42A2-AC34-564707CF1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84086"/>
              </p:ext>
            </p:extLst>
          </p:nvPr>
        </p:nvGraphicFramePr>
        <p:xfrm>
          <a:off x="1853407" y="1412081"/>
          <a:ext cx="1828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5" imgW="1828800" imgH="1803240" progId="Equation.DSMT4">
                  <p:embed/>
                </p:oleObj>
              </mc:Choice>
              <mc:Fallback>
                <p:oleObj name="Equation" r:id="rId5" imgW="18288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407" y="1412081"/>
                        <a:ext cx="1828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A9B8145-6E7B-4FBC-9D27-E316E2F5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73532"/>
              </p:ext>
            </p:extLst>
          </p:nvPr>
        </p:nvGraphicFramePr>
        <p:xfrm>
          <a:off x="4586288" y="212328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7" imgW="1841400" imgH="380880" progId="Equation.DSMT4">
                  <p:embed/>
                </p:oleObj>
              </mc:Choice>
              <mc:Fallback>
                <p:oleObj name="Equation" r:id="rId7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6288" y="212328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30D6832-8FBD-43CF-9346-0E1F71BCF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2272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9" imgW="914400" imgH="306720" progId="Equation.DSMT4">
                  <p:embed/>
                </p:oleObj>
              </mc:Choice>
              <mc:Fallback>
                <p:oleObj name="Equation" r:id="rId9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39BBCB-56C5-4FD2-A22C-57ABA80A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36008"/>
              </p:ext>
            </p:extLst>
          </p:nvPr>
        </p:nvGraphicFramePr>
        <p:xfrm>
          <a:off x="721518" y="3352800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1" imgW="3136680" imgH="774360" progId="Equation.DSMT4">
                  <p:embed/>
                </p:oleObj>
              </mc:Choice>
              <mc:Fallback>
                <p:oleObj name="Equation" r:id="rId11" imgW="3136680" imgH="7743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1518" y="3352800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A15BF02-8F0B-4311-8BD7-4CD1A6026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30565"/>
              </p:ext>
            </p:extLst>
          </p:nvPr>
        </p:nvGraphicFramePr>
        <p:xfrm>
          <a:off x="1280319" y="4378511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0319" y="4378511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33272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535D-505D-4E3F-8953-C482A7F5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E5881-2708-4F1C-88CC-2755356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529724"/>
            <a:ext cx="8523798" cy="4121188"/>
          </a:xfrm>
        </p:spPr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线性回归：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逻辑斯蒂回归：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E865D09-3CE3-4C69-934B-91B006634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02902"/>
              </p:ext>
            </p:extLst>
          </p:nvPr>
        </p:nvGraphicFramePr>
        <p:xfrm>
          <a:off x="2110581" y="1212850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3657600" imgH="787320" progId="Equation.DSMT4">
                  <p:embed/>
                </p:oleObj>
              </mc:Choice>
              <mc:Fallback>
                <p:oleObj name="Equation" r:id="rId3" imgW="36576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0581" y="1212850"/>
                        <a:ext cx="3657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7D21808-D1DA-479A-A5E3-4D8E16DC9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71534"/>
              </p:ext>
            </p:extLst>
          </p:nvPr>
        </p:nvGraphicFramePr>
        <p:xfrm>
          <a:off x="2578100" y="214581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5181480" imgH="888840" progId="Equation.DSMT4">
                  <p:embed/>
                </p:oleObj>
              </mc:Choice>
              <mc:Fallback>
                <p:oleObj name="Equation" r:id="rId5" imgW="5181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8100" y="214581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D5A9F98-C2F8-4C60-9080-992654CFF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3143250"/>
            <a:ext cx="3009900" cy="2038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41684C-C898-448C-8ED2-9EF6A4BB1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" y="3106255"/>
            <a:ext cx="2971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815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78818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/>
              <a:t>，则误差趋向无穷大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63427"/>
              </p:ext>
            </p:extLst>
          </p:nvPr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7D21808-D1DA-479A-A5E3-4D8E16DC9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FC102F-D611-4E66-A723-FCAD31E6A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54" y="1893727"/>
            <a:ext cx="3264089" cy="324977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447D8F-DE55-41BA-9F27-889DE6D66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78986"/>
              </p:ext>
            </p:extLst>
          </p:nvPr>
        </p:nvGraphicFramePr>
        <p:xfrm>
          <a:off x="6847682" y="203311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6" imgW="1079280" imgH="380880" progId="Equation.DSMT4">
                  <p:embed/>
                </p:oleObj>
              </mc:Choice>
              <mc:Fallback>
                <p:oleObj name="Equation" r:id="rId6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7682" y="203311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A068E6A-46C2-4D18-864C-AEB21DC7E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85763"/>
              </p:ext>
            </p:extLst>
          </p:nvPr>
        </p:nvGraphicFramePr>
        <p:xfrm>
          <a:off x="6403302" y="2468407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3302" y="2468407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67CBCB9-015A-489D-9FF7-36B513713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12499"/>
              </p:ext>
            </p:extLst>
          </p:nvPr>
        </p:nvGraphicFramePr>
        <p:xfrm>
          <a:off x="6530975" y="3468688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10" imgW="1130040" imgH="380880" progId="Equation.DSMT4">
                  <p:embed/>
                </p:oleObj>
              </mc:Choice>
              <mc:Fallback>
                <p:oleObj name="Equation" r:id="rId10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0975" y="3468688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FAC21D-C47A-4E2C-BE70-1F156DE6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32537"/>
              </p:ext>
            </p:extLst>
          </p:nvPr>
        </p:nvGraphicFramePr>
        <p:xfrm>
          <a:off x="5899150" y="3881438"/>
          <a:ext cx="208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12" imgW="2082600" imgH="342720" progId="Equation.DSMT4">
                  <p:embed/>
                </p:oleObj>
              </mc:Choice>
              <mc:Fallback>
                <p:oleObj name="Equation" r:id="rId12" imgW="2082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99150" y="3881438"/>
                        <a:ext cx="2082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ABAE2DE-0F16-42AD-BA45-35D5F5AA005A}"/>
              </a:ext>
            </a:extLst>
          </p:cNvPr>
          <p:cNvSpPr txBox="1"/>
          <p:nvPr/>
        </p:nvSpPr>
        <p:spPr>
          <a:xfrm>
            <a:off x="3364705" y="814388"/>
            <a:ext cx="1621631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4828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586" y="1903573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/>
              <a:t>，则误差趋向无穷大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3A1C63-A293-44E2-8074-2194114CF1E3}"/>
              </a:ext>
            </a:extLst>
          </p:cNvPr>
          <p:cNvSpPr txBox="1"/>
          <p:nvPr/>
        </p:nvSpPr>
        <p:spPr>
          <a:xfrm>
            <a:off x="3364705" y="1292381"/>
            <a:ext cx="1914526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F3304-C032-49B1-9A79-D1F255440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4" y="2009851"/>
            <a:ext cx="3110947" cy="307001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F531673-ACA7-4A50-8713-BA04CD549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8563"/>
              </p:ext>
            </p:extLst>
          </p:nvPr>
        </p:nvGraphicFramePr>
        <p:xfrm>
          <a:off x="6991350" y="19812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6" imgW="1130040" imgH="380880" progId="Equation.DSMT4">
                  <p:embed/>
                </p:oleObj>
              </mc:Choice>
              <mc:Fallback>
                <p:oleObj name="Equation" r:id="rId6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350" y="198120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781C33F-B8C7-4418-9035-76D8DE6B0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52978"/>
              </p:ext>
            </p:extLst>
          </p:nvPr>
        </p:nvGraphicFramePr>
        <p:xfrm>
          <a:off x="6388100" y="2473968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A068E6A-46C2-4D18-864C-AEB21DC7E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8100" y="2473968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D58D6EB-6D5D-4745-9D41-2B8A015B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75641"/>
              </p:ext>
            </p:extLst>
          </p:nvPr>
        </p:nvGraphicFramePr>
        <p:xfrm>
          <a:off x="6721475" y="338296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10" imgW="1079280" imgH="380880" progId="Equation.DSMT4">
                  <p:embed/>
                </p:oleObj>
              </mc:Choice>
              <mc:Fallback>
                <p:oleObj name="Equation" r:id="rId10" imgW="107928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67CBCB9-015A-489D-9FF7-36B513713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1475" y="338296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6DAB1F-F168-4491-89A2-C8D76C02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27018"/>
              </p:ext>
            </p:extLst>
          </p:nvPr>
        </p:nvGraphicFramePr>
        <p:xfrm>
          <a:off x="6089650" y="3795713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2" imgW="2031840" imgH="342720" progId="Equation.DSMT4">
                  <p:embed/>
                </p:oleObj>
              </mc:Choice>
              <mc:Fallback>
                <p:oleObj name="Equation" r:id="rId12" imgW="2031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1FAC21D-C47A-4E2C-BE70-1F156DE69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9650" y="3795713"/>
                        <a:ext cx="2032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589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4C5D-44E5-4F3D-B4FF-CCD05F11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C4FB-A883-4022-8739-5557987A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B5C133-B735-4365-9B7B-CFCB41F5A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19499"/>
              </p:ext>
            </p:extLst>
          </p:nvPr>
        </p:nvGraphicFramePr>
        <p:xfrm>
          <a:off x="1027907" y="108139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907" y="108139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08310"/>
              </p:ext>
            </p:extLst>
          </p:nvPr>
        </p:nvGraphicFramePr>
        <p:xfrm>
          <a:off x="1143000" y="2434511"/>
          <a:ext cx="685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5" imgW="6858000" imgH="1676160" progId="Equation.DSMT4">
                  <p:embed/>
                </p:oleObj>
              </mc:Choice>
              <mc:Fallback>
                <p:oleObj name="Equation" r:id="rId5" imgW="6858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434511"/>
                        <a:ext cx="68580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2B65D7F-26DC-492F-BCD6-1FC06FFE3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40358"/>
              </p:ext>
            </p:extLst>
          </p:nvPr>
        </p:nvGraphicFramePr>
        <p:xfrm>
          <a:off x="1355726" y="4346761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7" imgW="1562040" imgH="342720" progId="Equation.DSMT4">
                  <p:embed/>
                </p:oleObj>
              </mc:Choice>
              <mc:Fallback>
                <p:oleObj name="Equation" r:id="rId7" imgW="1562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5726" y="4346761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88EBE7D-015D-4B5A-B766-ADA4BD73C598}"/>
              </a:ext>
            </a:extLst>
          </p:cNvPr>
          <p:cNvSpPr txBox="1">
            <a:spLocks/>
          </p:cNvSpPr>
          <p:nvPr/>
        </p:nvSpPr>
        <p:spPr>
          <a:xfrm>
            <a:off x="3971402" y="4284941"/>
            <a:ext cx="4103929" cy="46654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模型预测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1D8373-1E8B-4888-9B6C-D51ED1C0C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90916"/>
              </p:ext>
            </p:extLst>
          </p:nvPr>
        </p:nvGraphicFramePr>
        <p:xfrm>
          <a:off x="5686425" y="4196637"/>
          <a:ext cx="2921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9" imgW="2920680" imgH="774360" progId="Equation.DSMT4">
                  <p:embed/>
                </p:oleObj>
              </mc:Choice>
              <mc:Fallback>
                <p:oleObj name="Equation" r:id="rId9" imgW="2920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6425" y="4196637"/>
                        <a:ext cx="2921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9731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7818-80C4-474B-ADD8-20B334A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5A86-EF73-4137-B9D3-BDEF8C5E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省略过程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C096FDE-C61B-49EC-873F-A82DBC2A0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07761"/>
              </p:ext>
            </p:extLst>
          </p:nvPr>
        </p:nvGraphicFramePr>
        <p:xfrm>
          <a:off x="1096949" y="1157287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3" imgW="6933960" imgH="787320" progId="Equation.DSMT4">
                  <p:embed/>
                </p:oleObj>
              </mc:Choice>
              <mc:Fallback>
                <p:oleObj name="Equation" r:id="rId3" imgW="6933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49" y="1157287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DEB88D0-5A18-48D1-8E02-315B835D5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80647"/>
              </p:ext>
            </p:extLst>
          </p:nvPr>
        </p:nvGraphicFramePr>
        <p:xfrm>
          <a:off x="1412876" y="2148073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5" imgW="1562040" imgH="342720" progId="Equation.DSMT4">
                  <p:embed/>
                </p:oleObj>
              </mc:Choice>
              <mc:Fallback>
                <p:oleObj name="Equation" r:id="rId5" imgW="15620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2B65D7F-26DC-492F-BCD6-1FC06FFE3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876" y="2148073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F98F27-E3D8-4C2F-B4E6-9238A79A7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00931"/>
              </p:ext>
            </p:extLst>
          </p:nvPr>
        </p:nvGraphicFramePr>
        <p:xfrm>
          <a:off x="1412876" y="277257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7" imgW="2527200" imgH="838080" progId="Equation.DSMT4">
                  <p:embed/>
                </p:oleObj>
              </mc:Choice>
              <mc:Fallback>
                <p:oleObj name="Equation" r:id="rId7" imgW="2527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2876" y="2772570"/>
                        <a:ext cx="2527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5B6B1F-C3EE-467A-9FEC-AF2D62B4C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56143"/>
              </p:ext>
            </p:extLst>
          </p:nvPr>
        </p:nvGraphicFramePr>
        <p:xfrm>
          <a:off x="2120106" y="3917160"/>
          <a:ext cx="424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9" imgW="4241520" imgH="850680" progId="Equation.DSMT4">
                  <p:embed/>
                </p:oleObj>
              </mc:Choice>
              <mc:Fallback>
                <p:oleObj name="Equation" r:id="rId9" imgW="42415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0106" y="3917160"/>
                        <a:ext cx="42418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749147-0918-4D86-8284-B5C5FCC0AB38}"/>
              </a:ext>
            </a:extLst>
          </p:cNvPr>
          <p:cNvSpPr/>
          <p:nvPr/>
        </p:nvSpPr>
        <p:spPr>
          <a:xfrm>
            <a:off x="4186238" y="3917160"/>
            <a:ext cx="978693" cy="78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C8B5DD6-27D8-43DD-ABB5-3029C6328EBE}"/>
              </a:ext>
            </a:extLst>
          </p:cNvPr>
          <p:cNvSpPr/>
          <p:nvPr/>
        </p:nvSpPr>
        <p:spPr>
          <a:xfrm rot="15059318">
            <a:off x="5699778" y="3341200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377CE6-882C-49F9-B6FD-450D896BB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4843"/>
              </p:ext>
            </p:extLst>
          </p:nvPr>
        </p:nvGraphicFramePr>
        <p:xfrm>
          <a:off x="4572000" y="1870870"/>
          <a:ext cx="977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11" imgW="977760" imgH="1803240" progId="Equation.DSMT4">
                  <p:embed/>
                </p:oleObj>
              </mc:Choice>
              <mc:Fallback>
                <p:oleObj name="Equation" r:id="rId11" imgW="9777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870870"/>
                        <a:ext cx="977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153200A-8F5C-448B-8B20-D2B1C28CF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92086"/>
              </p:ext>
            </p:extLst>
          </p:nvPr>
        </p:nvGraphicFramePr>
        <p:xfrm>
          <a:off x="6531216" y="2852269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13" imgW="1942920" imgH="1269720" progId="Equation.DSMT4">
                  <p:embed/>
                </p:oleObj>
              </mc:Choice>
              <mc:Fallback>
                <p:oleObj name="Equation" r:id="rId13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1216" y="2852269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45003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39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多分类任务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电子邮件自动归类：工作、社交、家庭、行程等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医疗诊断：无病、普通感冒、流感、新冠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天气：晴天、多云、下雨、下雪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D9B95C-5FDA-49D2-A366-3E9F0649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50247"/>
              </p:ext>
            </p:extLst>
          </p:nvPr>
        </p:nvGraphicFramePr>
        <p:xfrm>
          <a:off x="2934494" y="1220788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3" imgW="609480" imgH="342720" progId="Equation.DSMT4">
                  <p:embed/>
                </p:oleObj>
              </mc:Choice>
              <mc:Fallback>
                <p:oleObj name="Equation" r:id="rId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494" y="1220788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062887-F5CA-47BC-8A5A-5E665CDD9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0550"/>
              </p:ext>
            </p:extLst>
          </p:nvPr>
        </p:nvGraphicFramePr>
        <p:xfrm>
          <a:off x="3692525" y="1220788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5" imgW="672840" imgH="342720" progId="Equation.DSMT4">
                  <p:embed/>
                </p:oleObj>
              </mc:Choice>
              <mc:Fallback>
                <p:oleObj name="Equation" r:id="rId5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525" y="1220788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7941D7-C4C3-415C-B2DD-FF7A5B8A1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02967"/>
              </p:ext>
            </p:extLst>
          </p:nvPr>
        </p:nvGraphicFramePr>
        <p:xfrm>
          <a:off x="4454525" y="1192213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7" imgW="647640" imgH="342720" progId="Equation.DSMT4">
                  <p:embed/>
                </p:oleObj>
              </mc:Choice>
              <mc:Fallback>
                <p:oleObj name="Equation" r:id="rId7" imgW="647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4525" y="1192213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1D63A5C-3FC0-4870-8265-8090E45D9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36423"/>
              </p:ext>
            </p:extLst>
          </p:nvPr>
        </p:nvGraphicFramePr>
        <p:xfrm>
          <a:off x="5222081" y="1171575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9" imgW="672840" imgH="342720" progId="Equation.DSMT4">
                  <p:embed/>
                </p:oleObj>
              </mc:Choice>
              <mc:Fallback>
                <p:oleObj name="Equation" r:id="rId9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2081" y="1171575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E36A7CB-2543-464D-9535-53F6217A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6733"/>
              </p:ext>
            </p:extLst>
          </p:nvPr>
        </p:nvGraphicFramePr>
        <p:xfrm>
          <a:off x="1908175" y="257889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11" imgW="609480" imgH="342720" progId="Equation.DSMT4">
                  <p:embed/>
                </p:oleObj>
              </mc:Choice>
              <mc:Fallback>
                <p:oleObj name="Equation" r:id="rId11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57889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CA91807-A0F7-4A30-9905-38EA17BE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46838"/>
              </p:ext>
            </p:extLst>
          </p:nvPr>
        </p:nvGraphicFramePr>
        <p:xfrm>
          <a:off x="2934494" y="2578894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12" imgW="672840" imgH="342720" progId="Equation.DSMT4">
                  <p:embed/>
                </p:oleObj>
              </mc:Choice>
              <mc:Fallback>
                <p:oleObj name="Equation" r:id="rId12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4494" y="2578894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50F309B-A13E-481D-B2DF-81A712C67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5791"/>
              </p:ext>
            </p:extLst>
          </p:nvPr>
        </p:nvGraphicFramePr>
        <p:xfrm>
          <a:off x="3924300" y="2571750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13" imgW="647640" imgH="342720" progId="Equation.DSMT4">
                  <p:embed/>
                </p:oleObj>
              </mc:Choice>
              <mc:Fallback>
                <p:oleObj name="Equation" r:id="rId13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300" y="2571750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C83FBC7-BB69-4C72-A35A-5124E49F9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88653"/>
              </p:ext>
            </p:extLst>
          </p:nvPr>
        </p:nvGraphicFramePr>
        <p:xfrm>
          <a:off x="4702971" y="257175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14" imgW="672840" imgH="342720" progId="Equation.DSMT4">
                  <p:embed/>
                </p:oleObj>
              </mc:Choice>
              <mc:Fallback>
                <p:oleObj name="Equation" r:id="rId14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2971" y="257175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1667EF4-1BD6-41F4-B51C-3E9B32658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08729"/>
              </p:ext>
            </p:extLst>
          </p:nvPr>
        </p:nvGraphicFramePr>
        <p:xfrm>
          <a:off x="1404938" y="3744913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15" imgW="609480" imgH="342720" progId="Equation.DSMT4">
                  <p:embed/>
                </p:oleObj>
              </mc:Choice>
              <mc:Fallback>
                <p:oleObj name="Equation" r:id="rId15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3744913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D291CE-A9AA-4F36-8B64-CEFEF4E1E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76682"/>
              </p:ext>
            </p:extLst>
          </p:nvPr>
        </p:nvGraphicFramePr>
        <p:xfrm>
          <a:off x="2162969" y="3744913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16" imgW="672840" imgH="342720" progId="Equation.DSMT4">
                  <p:embed/>
                </p:oleObj>
              </mc:Choice>
              <mc:Fallback>
                <p:oleObj name="Equation" r:id="rId16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969" y="3744913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8E9F023-9E84-4858-9BCA-0D320DE4F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00138"/>
              </p:ext>
            </p:extLst>
          </p:nvPr>
        </p:nvGraphicFramePr>
        <p:xfrm>
          <a:off x="2924969" y="3716338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17" imgW="647640" imgH="342720" progId="Equation.DSMT4">
                  <p:embed/>
                </p:oleObj>
              </mc:Choice>
              <mc:Fallback>
                <p:oleObj name="Equation" r:id="rId17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4969" y="3716338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499479A-AA48-448F-B57F-B60585B47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71401"/>
              </p:ext>
            </p:extLst>
          </p:nvPr>
        </p:nvGraphicFramePr>
        <p:xfrm>
          <a:off x="3692525" y="369570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18" imgW="672840" imgH="342720" progId="Equation.DSMT4">
                  <p:embed/>
                </p:oleObj>
              </mc:Choice>
              <mc:Fallback>
                <p:oleObj name="Equation" r:id="rId18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2525" y="369570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728A-D3E6-48B6-B9C7-FD6759E1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948A9-33F8-41AF-9030-399D34D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100D5-2FA5-4BF4-9460-24187CFF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88191"/>
            <a:ext cx="3748087" cy="335828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64F7E6-0291-4375-87BB-FCF17D3B186A}"/>
              </a:ext>
            </a:extLst>
          </p:cNvPr>
          <p:cNvSpPr txBox="1">
            <a:spLocks/>
          </p:cNvSpPr>
          <p:nvPr/>
        </p:nvSpPr>
        <p:spPr>
          <a:xfrm>
            <a:off x="4686300" y="625289"/>
            <a:ext cx="4139648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多分类问题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AE3B32-48DF-4DA5-8898-FADDABFF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5" y="1359615"/>
            <a:ext cx="3750469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473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多分类任务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逻辑斯蒂回归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过拟合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CF41-3C3A-44F1-859F-0CB0065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E2B2F-8A0C-4D5E-90E5-38CB8523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一对多</a:t>
            </a:r>
            <a:r>
              <a:rPr lang="en-US" altLang="zh-CN" dirty="0"/>
              <a:t>(one-vs-all    or   one-vs-rest)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1CE4D-33C5-490B-AA7D-E92591F7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0" y="1083459"/>
            <a:ext cx="3000374" cy="2688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2DFD61-2FCA-48ED-8EA4-243B228FA037}"/>
              </a:ext>
            </a:extLst>
          </p:cNvPr>
          <p:cNvSpPr txBox="1"/>
          <p:nvPr/>
        </p:nvSpPr>
        <p:spPr>
          <a:xfrm>
            <a:off x="786417" y="3638685"/>
            <a:ext cx="2064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1:</a:t>
            </a:r>
          </a:p>
          <a:p>
            <a:r>
              <a:rPr lang="en-US" altLang="zh-CN" dirty="0"/>
              <a:t>Class 2:</a:t>
            </a:r>
          </a:p>
          <a:p>
            <a:r>
              <a:rPr lang="en-US" altLang="zh-CN" dirty="0"/>
              <a:t>Class 3: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1ADD2E-3EFE-4835-8BCC-67F19C1A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9" y="3731454"/>
            <a:ext cx="200025" cy="20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D21A9A-726E-4F59-A290-0335502E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9" y="4024248"/>
            <a:ext cx="190500" cy="19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1FCBCE-FC7C-48E8-93E2-58363B5C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689" y="4309468"/>
            <a:ext cx="190500" cy="19050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A56E6E-FC78-4468-B2CA-008CEC6DF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90957"/>
              </p:ext>
            </p:extLst>
          </p:nvPr>
        </p:nvGraphicFramePr>
        <p:xfrm>
          <a:off x="871538" y="4617725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7" imgW="4292280" imgH="419040" progId="Equation.DSMT4">
                  <p:embed/>
                </p:oleObj>
              </mc:Choice>
              <mc:Fallback>
                <p:oleObj name="Equation" r:id="rId7" imgW="429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1538" y="4617725"/>
                        <a:ext cx="429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3B625CD7-9CD5-4A9B-9436-B74C900C5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9773" y="397023"/>
            <a:ext cx="1585669" cy="15412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FC708F-6B43-429A-95B9-72BC2CF8F5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9773" y="1974224"/>
            <a:ext cx="1690190" cy="14233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69A483-859C-4BDA-9304-A9268856AE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538" y="3509636"/>
            <a:ext cx="1646425" cy="1475197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BD227575-D8D4-464E-B61D-29C65AB0CEAA}"/>
              </a:ext>
            </a:extLst>
          </p:cNvPr>
          <p:cNvSpPr/>
          <p:nvPr/>
        </p:nvSpPr>
        <p:spPr>
          <a:xfrm rot="15059318">
            <a:off x="4249596" y="1093218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81DFE26-C7B1-4569-9151-E8DE4416B816}"/>
              </a:ext>
            </a:extLst>
          </p:cNvPr>
          <p:cNvSpPr/>
          <p:nvPr/>
        </p:nvSpPr>
        <p:spPr>
          <a:xfrm rot="17299737">
            <a:off x="4250484" y="1836515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383B53E-ECA2-4392-97D3-ACA00DA215B2}"/>
              </a:ext>
            </a:extLst>
          </p:cNvPr>
          <p:cNvSpPr/>
          <p:nvPr/>
        </p:nvSpPr>
        <p:spPr>
          <a:xfrm rot="18145446">
            <a:off x="4347991" y="2411953"/>
            <a:ext cx="185212" cy="1495347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CDEE321-2D82-464C-B89D-534E7307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43169"/>
              </p:ext>
            </p:extLst>
          </p:nvPr>
        </p:nvGraphicFramePr>
        <p:xfrm>
          <a:off x="7181056" y="758255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12" imgW="1955520" imgH="863280" progId="Equation.DSMT4">
                  <p:embed/>
                </p:oleObj>
              </mc:Choice>
              <mc:Fallback>
                <p:oleObj name="Equation" r:id="rId12" imgW="19555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81056" y="758255"/>
                        <a:ext cx="1955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ABA7689-7DC8-459B-AA14-305B4F7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33412"/>
              </p:ext>
            </p:extLst>
          </p:nvPr>
        </p:nvGraphicFramePr>
        <p:xfrm>
          <a:off x="7116763" y="2230438"/>
          <a:ext cx="201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14" imgW="2019240" imgH="863280" progId="Equation.DSMT4">
                  <p:embed/>
                </p:oleObj>
              </mc:Choice>
              <mc:Fallback>
                <p:oleObj name="Equation" r:id="rId14" imgW="20192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16763" y="2230438"/>
                        <a:ext cx="2019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DBAB5AC-0AB4-4436-805F-65AB88300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77187"/>
              </p:ext>
            </p:extLst>
          </p:nvPr>
        </p:nvGraphicFramePr>
        <p:xfrm>
          <a:off x="7192963" y="3722688"/>
          <a:ext cx="199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6" imgW="1993680" imgH="863280" progId="Equation.DSMT4">
                  <p:embed/>
                </p:oleObj>
              </mc:Choice>
              <mc:Fallback>
                <p:oleObj name="Equation" r:id="rId16" imgW="1993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2963" y="3722688"/>
                        <a:ext cx="1993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337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7AD3-92C5-41F8-A461-717AC59A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83EDF-B9BC-4AA6-918D-92FB40D6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6D2998-1C8B-421C-8644-546599223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3873"/>
              </p:ext>
            </p:extLst>
          </p:nvPr>
        </p:nvGraphicFramePr>
        <p:xfrm>
          <a:off x="1018368" y="955675"/>
          <a:ext cx="31384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3137994" imgH="774388" progId="Equation.DSMT4">
                  <p:embed/>
                </p:oleObj>
              </mc:Choice>
              <mc:Fallback>
                <p:oleObj name="Equation" r:id="rId3" imgW="3137994" imgH="7743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368" y="955675"/>
                        <a:ext cx="31384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AC2B59-6EA5-4A72-8A81-CD819A12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5357"/>
              </p:ext>
            </p:extLst>
          </p:nvPr>
        </p:nvGraphicFramePr>
        <p:xfrm>
          <a:off x="1018368" y="1730375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6933960" imgH="787320" progId="Equation.DSMT4">
                  <p:embed/>
                </p:oleObj>
              </mc:Choice>
              <mc:Fallback>
                <p:oleObj name="Equation" r:id="rId5" imgW="693396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C096FDE-C61B-49EC-873F-A82DBC2A0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368" y="1730375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E3E198C-D547-4018-818D-EB0B19A09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40516"/>
              </p:ext>
            </p:extLst>
          </p:nvPr>
        </p:nvGraphicFramePr>
        <p:xfrm>
          <a:off x="854075" y="2947988"/>
          <a:ext cx="5041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5041800" imgH="2031840" progId="Equation.DSMT4">
                  <p:embed/>
                </p:oleObj>
              </mc:Choice>
              <mc:Fallback>
                <p:oleObj name="Equation" r:id="rId7" imgW="504180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075" y="2947988"/>
                        <a:ext cx="50419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86250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one-vs-all</a:t>
            </a:r>
            <a:r>
              <a:rPr lang="zh-CN" altLang="en-US" dirty="0"/>
              <a:t>策略，</a:t>
            </a:r>
            <a:r>
              <a:rPr lang="en-US" altLang="zh-CN" dirty="0"/>
              <a:t>softmax</a:t>
            </a:r>
            <a:r>
              <a:rPr lang="zh-CN" altLang="en-US" dirty="0"/>
              <a:t>为每一个类别建立一个模型，即一套参数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67206B4-DAF7-4451-A088-9900F9CDA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0844"/>
              </p:ext>
            </p:extLst>
          </p:nvPr>
        </p:nvGraphicFramePr>
        <p:xfrm>
          <a:off x="1199961" y="1161256"/>
          <a:ext cx="165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1650960" imgH="1828800" progId="Equation.DSMT4">
                  <p:embed/>
                </p:oleObj>
              </mc:Choice>
              <mc:Fallback>
                <p:oleObj name="Equation" r:id="rId3" imgW="16509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961" y="1161256"/>
                        <a:ext cx="16510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69A4C9C-BFB0-4EC2-B5D7-88F8F1F2B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33801"/>
              </p:ext>
            </p:extLst>
          </p:nvPr>
        </p:nvGraphicFramePr>
        <p:xfrm>
          <a:off x="2025461" y="2971664"/>
          <a:ext cx="51689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5168880" imgH="2108160" progId="Equation.DSMT4">
                  <p:embed/>
                </p:oleObj>
              </mc:Choice>
              <mc:Fallback>
                <p:oleObj name="Equation" r:id="rId5" imgW="5168880" imgH="21081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DAC2B59-6EA5-4A72-8A81-CD819A121C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5461" y="2971664"/>
                        <a:ext cx="51689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39599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369282" y="2857637"/>
            <a:ext cx="1531189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3718A-33F2-456B-B578-4D8D39A06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5" y="1181100"/>
            <a:ext cx="8015289" cy="236059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0756E6-0C25-46D6-BF15-BA066B951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38075"/>
              </p:ext>
            </p:extLst>
          </p:nvPr>
        </p:nvGraphicFramePr>
        <p:xfrm>
          <a:off x="1216764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4" imgW="939600" imgH="380880" progId="Equation.DSMT4">
                  <p:embed/>
                </p:oleObj>
              </mc:Choice>
              <mc:Fallback>
                <p:oleObj name="Equation" r:id="rId4" imgW="93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6764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90264E-678C-4840-AE02-E09301ED1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3387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53552"/>
              </p:ext>
            </p:extLst>
          </p:nvPr>
        </p:nvGraphicFramePr>
        <p:xfrm>
          <a:off x="3748773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8" imgW="1650960" imgH="419040" progId="Equation.DSMT4">
                  <p:embed/>
                </p:oleObj>
              </mc:Choice>
              <mc:Fallback>
                <p:oleObj name="Equation" r:id="rId8" imgW="1650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8773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53591"/>
              </p:ext>
            </p:extLst>
          </p:nvPr>
        </p:nvGraphicFramePr>
        <p:xfrm>
          <a:off x="5884323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10" imgW="3111480" imgH="419040" progId="Equation.DSMT4">
                  <p:embed/>
                </p:oleObj>
              </mc:Choice>
              <mc:Fallback>
                <p:oleObj name="Equation" r:id="rId10" imgW="3111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84323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43E5CA-E8E7-45A0-9EF9-850D93530061}"/>
              </a:ext>
            </a:extLst>
          </p:cNvPr>
          <p:cNvSpPr txBox="1"/>
          <p:nvPr/>
        </p:nvSpPr>
        <p:spPr>
          <a:xfrm>
            <a:off x="786671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1B85-15E0-4488-9C52-A83DAF76FA29}"/>
              </a:ext>
            </a:extLst>
          </p:cNvPr>
          <p:cNvSpPr txBox="1"/>
          <p:nvPr/>
        </p:nvSpPr>
        <p:spPr>
          <a:xfrm>
            <a:off x="6400156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B7FCCA-F7CF-4E3B-B5D4-A32DD80E987A}"/>
              </a:ext>
            </a:extLst>
          </p:cNvPr>
          <p:cNvSpPr txBox="1"/>
          <p:nvPr/>
        </p:nvSpPr>
        <p:spPr>
          <a:xfrm>
            <a:off x="4140742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2321353886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4495-B130-4CA8-B052-6B3849BE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1888-D01C-4051-8457-8AEC60B5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49042-DCCC-418F-8039-21FC29D2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9" y="1006326"/>
            <a:ext cx="8645231" cy="238125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99EBD0-A7AF-44D9-AFE4-928B57D2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4519"/>
              </p:ext>
            </p:extLst>
          </p:nvPr>
        </p:nvGraphicFramePr>
        <p:xfrm>
          <a:off x="143373" y="3376933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4" imgW="3162240" imgH="380880" progId="Equation.DSMT4">
                  <p:embed/>
                </p:oleObj>
              </mc:Choice>
              <mc:Fallback>
                <p:oleObj name="Equation" r:id="rId4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373" y="3376933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610FE1-273D-4CAC-819A-EB2127AEB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95989"/>
              </p:ext>
            </p:extLst>
          </p:nvPr>
        </p:nvGraphicFramePr>
        <p:xfrm>
          <a:off x="3586957" y="3376933"/>
          <a:ext cx="2082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6" imgW="2082600" imgH="1358640" progId="Equation.DSMT4">
                  <p:embed/>
                </p:oleObj>
              </mc:Choice>
              <mc:Fallback>
                <p:oleObj name="Equation" r:id="rId6" imgW="2082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6957" y="3376933"/>
                        <a:ext cx="2082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95120"/>
              </p:ext>
            </p:extLst>
          </p:nvPr>
        </p:nvGraphicFramePr>
        <p:xfrm>
          <a:off x="6143127" y="3387577"/>
          <a:ext cx="2857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8" imgW="2857320" imgH="1434960" progId="Equation.DSMT4">
                  <p:embed/>
                </p:oleObj>
              </mc:Choice>
              <mc:Fallback>
                <p:oleObj name="Equation" r:id="rId8" imgW="28573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3127" y="3387577"/>
                        <a:ext cx="28575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2D78FE1-A04B-4201-A33C-F410F70DE594}"/>
              </a:ext>
            </a:extLst>
          </p:cNvPr>
          <p:cNvSpPr txBox="1"/>
          <p:nvPr/>
        </p:nvSpPr>
        <p:spPr>
          <a:xfrm>
            <a:off x="728096" y="4009738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7F702-0C31-4E8D-9A89-7F33D606D550}"/>
              </a:ext>
            </a:extLst>
          </p:cNvPr>
          <p:cNvSpPr txBox="1"/>
          <p:nvPr/>
        </p:nvSpPr>
        <p:spPr>
          <a:xfrm>
            <a:off x="3965236" y="745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E3F93F-3474-4568-B391-6522C485DB0C}"/>
              </a:ext>
            </a:extLst>
          </p:cNvPr>
          <p:cNvSpPr txBox="1"/>
          <p:nvPr/>
        </p:nvSpPr>
        <p:spPr>
          <a:xfrm>
            <a:off x="6453402" y="57600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9453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BF61-0844-4C74-9EF6-2546AE2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4A86-6D0A-48AB-A1EC-DD4723FE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过拟合的危害</a:t>
            </a:r>
            <a:endParaRPr lang="en-US" altLang="zh-CN" dirty="0"/>
          </a:p>
          <a:p>
            <a:pPr lvl="1"/>
            <a:r>
              <a:rPr lang="zh-CN" altLang="en-US" dirty="0"/>
              <a:t>模型看起来在训练集表现非常好。</a:t>
            </a:r>
            <a:endParaRPr lang="en-US" altLang="zh-CN" dirty="0"/>
          </a:p>
          <a:p>
            <a:pPr lvl="1"/>
            <a:r>
              <a:rPr lang="zh-CN" altLang="en-US" dirty="0"/>
              <a:t>但是在新的样本上表现极差。</a:t>
            </a:r>
            <a:endParaRPr lang="en-US" altLang="zh-CN" dirty="0"/>
          </a:p>
          <a:p>
            <a:pPr lvl="1"/>
            <a:r>
              <a:rPr lang="zh-CN" altLang="en-US" dirty="0"/>
              <a:t>降低了模型的泛化性能，使得模型根本无法使用。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产生过拟合的原因</a:t>
            </a:r>
            <a:endParaRPr lang="en-US" altLang="zh-CN" dirty="0"/>
          </a:p>
          <a:p>
            <a:pPr lvl="1"/>
            <a:r>
              <a:rPr lang="zh-CN" altLang="en-US" dirty="0"/>
              <a:t>特征过多，模型过于复杂</a:t>
            </a:r>
            <a:endParaRPr lang="en-US" altLang="zh-CN" dirty="0"/>
          </a:p>
          <a:p>
            <a:pPr lvl="1"/>
            <a:r>
              <a:rPr lang="zh-CN" altLang="en-US" dirty="0"/>
              <a:t>训练集过少，使得训练模型完全拟合到训练集上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34698-E77B-492A-BE70-F4C98609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15103"/>
              </p:ext>
            </p:extLst>
          </p:nvPr>
        </p:nvGraphicFramePr>
        <p:xfrm>
          <a:off x="4711148" y="792266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" imgW="4114800" imgH="787320" progId="Equation.DSMT4">
                  <p:embed/>
                </p:oleObj>
              </mc:Choice>
              <mc:Fallback>
                <p:oleObj name="Equation" r:id="rId3" imgW="4114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1148" y="792266"/>
                        <a:ext cx="4114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16353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6241-B594-489C-9D28-FE4108B1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D6978-0F55-4304-B246-7A5AB2E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32433"/>
            <a:ext cx="8523798" cy="4121188"/>
          </a:xfrm>
        </p:spPr>
        <p:txBody>
          <a:bodyPr/>
          <a:lstStyle/>
          <a:p>
            <a:r>
              <a:rPr lang="zh-CN" altLang="en-US" dirty="0"/>
              <a:t>如何解决过拟合问题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、降低模型复杂度</a:t>
            </a:r>
            <a:endParaRPr lang="en-US" altLang="zh-CN" dirty="0"/>
          </a:p>
          <a:p>
            <a:pPr lvl="1"/>
            <a:r>
              <a:rPr lang="zh-CN" altLang="en-US" dirty="0"/>
              <a:t>手动选择那些特征需要保留下来（计算“特征”与“预测”的相关性）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Model Selection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、常规化</a:t>
            </a:r>
            <a:r>
              <a:rPr lang="en-US" altLang="zh-CN" dirty="0"/>
              <a:t>(Regularization)</a:t>
            </a:r>
          </a:p>
          <a:p>
            <a:pPr lvl="1"/>
            <a:r>
              <a:rPr lang="zh-CN" altLang="en-US" dirty="0"/>
              <a:t>保留所有的特征，并且尽可能降低       的值。</a:t>
            </a:r>
            <a:endParaRPr lang="en-US" altLang="zh-CN" dirty="0"/>
          </a:p>
          <a:p>
            <a:pPr lvl="1"/>
            <a:r>
              <a:rPr lang="zh-CN" altLang="en-US" dirty="0"/>
              <a:t>当我们有大量特征的时候，是一种较为有效的办法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877AFF-01A5-40E7-BE1E-EF0B7AF9E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83204"/>
              </p:ext>
            </p:extLst>
          </p:nvPr>
        </p:nvGraphicFramePr>
        <p:xfrm>
          <a:off x="4572000" y="3118644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" imgW="279360" imgH="419040" progId="Equation.DSMT4">
                  <p:embed/>
                </p:oleObj>
              </mc:Choice>
              <mc:Fallback>
                <p:oleObj name="Equation" r:id="rId3" imgW="279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118644"/>
                        <a:ext cx="279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4671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CD2F3-3821-4705-A3AD-09D4B1A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8253D-BA06-4638-A6E9-A56C303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6" y="1038970"/>
            <a:ext cx="6988865" cy="249602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51200"/>
              </p:ext>
            </p:extLst>
          </p:nvPr>
        </p:nvGraphicFramePr>
        <p:xfrm>
          <a:off x="1776850" y="3433875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B4DD302-8A8F-45C5-B696-8ADB7697E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6850" y="3433875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61616"/>
              </p:ext>
            </p:extLst>
          </p:nvPr>
        </p:nvGraphicFramePr>
        <p:xfrm>
          <a:off x="4902550" y="3433875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6" imgW="3111480" imgH="419040" progId="Equation.DSMT4">
                  <p:embed/>
                </p:oleObj>
              </mc:Choice>
              <mc:Fallback>
                <p:oleObj name="Equation" r:id="rId6" imgW="3111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A68538D-2CE5-4F5B-89FB-76CA5D68F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2550" y="3433875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禁止符 7"/>
          <p:cNvSpPr/>
          <p:nvPr/>
        </p:nvSpPr>
        <p:spPr>
          <a:xfrm>
            <a:off x="6718852" y="3383399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禁止符 8"/>
          <p:cNvSpPr/>
          <p:nvPr/>
        </p:nvSpPr>
        <p:spPr>
          <a:xfrm>
            <a:off x="7449507" y="3387978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73955"/>
              </p:ext>
            </p:extLst>
          </p:nvPr>
        </p:nvGraphicFramePr>
        <p:xfrm>
          <a:off x="302150" y="4118068"/>
          <a:ext cx="557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8" imgW="5574960" imgH="787320" progId="Equation.DSMT4">
                  <p:embed/>
                </p:oleObj>
              </mc:Choice>
              <mc:Fallback>
                <p:oleObj name="Equation" r:id="rId8" imgW="5574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150" y="4118068"/>
                        <a:ext cx="5575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 rot="16200000">
            <a:off x="6027090" y="4375019"/>
            <a:ext cx="318052" cy="20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33213"/>
              </p:ext>
            </p:extLst>
          </p:nvPr>
        </p:nvGraphicFramePr>
        <p:xfrm>
          <a:off x="6494782" y="4289383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10" imgW="1701720" imgH="380880" progId="Equation.DSMT4">
                  <p:embed/>
                </p:oleObj>
              </mc:Choice>
              <mc:Fallback>
                <p:oleObj name="Equation" r:id="rId10" imgW="1701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94782" y="4289383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80806" y="4163966"/>
            <a:ext cx="2095284" cy="582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6118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避免过拟合需要                    都取较小的值。</a:t>
            </a:r>
            <a:endParaRPr lang="en-US" altLang="zh-CN" dirty="0"/>
          </a:p>
          <a:p>
            <a:pPr lvl="1"/>
            <a:r>
              <a:rPr lang="zh-CN" altLang="en-US" dirty="0"/>
              <a:t>模型将会更简单（更少的参数）</a:t>
            </a:r>
            <a:endParaRPr lang="en-US" altLang="zh-CN" dirty="0"/>
          </a:p>
          <a:p>
            <a:pPr lvl="1"/>
            <a:r>
              <a:rPr lang="zh-CN" altLang="en-US" dirty="0"/>
              <a:t>以此来达到避免过拟合的目的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回归任务中：</a:t>
            </a:r>
            <a:endParaRPr lang="en-US" altLang="zh-CN" dirty="0"/>
          </a:p>
          <a:p>
            <a:r>
              <a:rPr lang="zh-CN" altLang="en-US" dirty="0"/>
              <a:t>特征：</a:t>
            </a:r>
            <a:endParaRPr lang="en-US" altLang="zh-CN" dirty="0"/>
          </a:p>
          <a:p>
            <a:r>
              <a:rPr lang="zh-CN" altLang="en-US" dirty="0"/>
              <a:t>参数：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40094"/>
              </p:ext>
            </p:extLst>
          </p:nvPr>
        </p:nvGraphicFramePr>
        <p:xfrm>
          <a:off x="2540166" y="702076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3" imgW="1307880" imgH="380880" progId="Equation.DSMT4">
                  <p:embed/>
                </p:oleObj>
              </mc:Choice>
              <mc:Fallback>
                <p:oleObj name="Equation" r:id="rId3" imgW="1307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166" y="702076"/>
                        <a:ext cx="130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99228"/>
              </p:ext>
            </p:extLst>
          </p:nvPr>
        </p:nvGraphicFramePr>
        <p:xfrm>
          <a:off x="1439848" y="2685883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5" imgW="1473120" imgH="380880" progId="Equation.DSMT4">
                  <p:embed/>
                </p:oleObj>
              </mc:Choice>
              <mc:Fallback>
                <p:oleObj name="Equation" r:id="rId5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9848" y="2685883"/>
                        <a:ext cx="147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11913"/>
              </p:ext>
            </p:extLst>
          </p:nvPr>
        </p:nvGraphicFramePr>
        <p:xfrm>
          <a:off x="1363663" y="314325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7" imgW="1460160" imgH="380880" progId="Equation.DSMT4">
                  <p:embed/>
                </p:oleObj>
              </mc:Choice>
              <mc:Fallback>
                <p:oleObj name="Equation" r:id="rId7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3663" y="3143250"/>
                        <a:ext cx="1460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06635"/>
              </p:ext>
            </p:extLst>
          </p:nvPr>
        </p:nvGraphicFramePr>
        <p:xfrm>
          <a:off x="1693820" y="3940509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9" imgW="5054400" imgH="914400" progId="Equation.DSMT4">
                  <p:embed/>
                </p:oleObj>
              </mc:Choice>
              <mc:Fallback>
                <p:oleObj name="Equation" r:id="rId9" imgW="505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3820" y="3940509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749" y="1205264"/>
            <a:ext cx="3316716" cy="26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697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逻辑斯蒂回归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常规化线性回归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梯度下降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3797"/>
              </p:ext>
            </p:extLst>
          </p:nvPr>
        </p:nvGraphicFramePr>
        <p:xfrm>
          <a:off x="1662015" y="1085991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3" imgW="5054400" imgH="914400" progId="Equation.DSMT4">
                  <p:embed/>
                </p:oleObj>
              </mc:Choice>
              <mc:Fallback>
                <p:oleObj name="Equation" r:id="rId3" imgW="5054400" imgH="914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015" y="1085991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53910"/>
              </p:ext>
            </p:extLst>
          </p:nvPr>
        </p:nvGraphicFramePr>
        <p:xfrm>
          <a:off x="1662015" y="2685883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5" imgW="5422680" imgH="1726920" progId="Equation.DSMT4">
                  <p:embed/>
                </p:oleObj>
              </mc:Choice>
              <mc:Fallback>
                <p:oleObj name="Equation" r:id="rId5" imgW="542268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2015" y="2685883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04322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25625"/>
              </p:ext>
            </p:extLst>
          </p:nvPr>
        </p:nvGraphicFramePr>
        <p:xfrm>
          <a:off x="1174561" y="1079874"/>
          <a:ext cx="1676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3" imgW="1676160" imgH="1422360" progId="Equation.DSMT4">
                  <p:embed/>
                </p:oleObj>
              </mc:Choice>
              <mc:Fallback>
                <p:oleObj name="Equation" r:id="rId3" imgW="16761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561" y="1079874"/>
                        <a:ext cx="16764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13747"/>
              </p:ext>
            </p:extLst>
          </p:nvPr>
        </p:nvGraphicFramePr>
        <p:xfrm>
          <a:off x="4555754" y="1079874"/>
          <a:ext cx="1282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5" imgW="1282680" imgH="1422360" progId="Equation.DSMT4">
                  <p:embed/>
                </p:oleObj>
              </mc:Choice>
              <mc:Fallback>
                <p:oleObj name="Equation" r:id="rId5" imgW="1282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5754" y="1079874"/>
                        <a:ext cx="12827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35238"/>
              </p:ext>
            </p:extLst>
          </p:nvPr>
        </p:nvGraphicFramePr>
        <p:xfrm>
          <a:off x="1261442" y="2685883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1442" y="2685883"/>
                        <a:ext cx="1130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51718"/>
              </p:ext>
            </p:extLst>
          </p:nvPr>
        </p:nvGraphicFramePr>
        <p:xfrm>
          <a:off x="1342654" y="3152086"/>
          <a:ext cx="4495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9" imgW="4495680" imgH="1777680" progId="Equation.DSMT4">
                  <p:embed/>
                </p:oleObj>
              </mc:Choice>
              <mc:Fallback>
                <p:oleObj name="Equation" r:id="rId9" imgW="44956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2654" y="3152086"/>
                        <a:ext cx="4495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640107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常规化逻辑斯蒂回归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" y="1148508"/>
            <a:ext cx="3478945" cy="2656403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66877"/>
              </p:ext>
            </p:extLst>
          </p:nvPr>
        </p:nvGraphicFramePr>
        <p:xfrm>
          <a:off x="4896236" y="1566904"/>
          <a:ext cx="3454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4" imgW="3454200" imgH="1434960" progId="Equation.DSMT4">
                  <p:embed/>
                </p:oleObj>
              </mc:Choice>
              <mc:Fallback>
                <p:oleObj name="Equation" r:id="rId4" imgW="3454200" imgH="1434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9E90C3-4D51-4D93-BFD6-F5E08F6112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6236" y="1566904"/>
                        <a:ext cx="34544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97995"/>
              </p:ext>
            </p:extLst>
          </p:nvPr>
        </p:nvGraphicFramePr>
        <p:xfrm>
          <a:off x="5384800" y="32512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95756"/>
              </p:ext>
            </p:extLst>
          </p:nvPr>
        </p:nvGraphicFramePr>
        <p:xfrm>
          <a:off x="417499" y="4029409"/>
          <a:ext cx="829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8" imgW="8292960" imgH="825480" progId="Equation.DSMT4">
                  <p:embed/>
                </p:oleObj>
              </mc:Choice>
              <mc:Fallback>
                <p:oleObj name="Equation" r:id="rId8" imgW="8292960" imgH="825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E4E2C38-8D29-4920-9B8D-24965DAE76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499" y="4029409"/>
                        <a:ext cx="82931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853820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如何选取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选取过小，惩罚项不对模型造成任何影响。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选取过大，模型将会欠拟合。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34289"/>
              </p:ext>
            </p:extLst>
          </p:nvPr>
        </p:nvGraphicFramePr>
        <p:xfrm>
          <a:off x="938446" y="1079721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3" imgW="5422680" imgH="1726920" progId="Equation.DSMT4">
                  <p:embed/>
                </p:oleObj>
              </mc:Choice>
              <mc:Fallback>
                <p:oleObj name="Equation" r:id="rId3" imgW="5422680" imgH="17269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446" y="1079721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53468"/>
              </p:ext>
            </p:extLst>
          </p:nvPr>
        </p:nvGraphicFramePr>
        <p:xfrm>
          <a:off x="1762208" y="2915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208" y="2915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81973"/>
              </p:ext>
            </p:extLst>
          </p:nvPr>
        </p:nvGraphicFramePr>
        <p:xfrm>
          <a:off x="1054542" y="3261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7" imgW="228617" imgH="279010" progId="Equation.DSMT4">
                  <p:embed/>
                </p:oleObj>
              </mc:Choice>
              <mc:Fallback>
                <p:oleObj name="Equation" r:id="rId7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542" y="3261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93572"/>
              </p:ext>
            </p:extLst>
          </p:nvPr>
        </p:nvGraphicFramePr>
        <p:xfrm>
          <a:off x="1054542" y="355665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4542" y="355665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349" y="3055053"/>
            <a:ext cx="2419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7804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二元交叉熵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63001"/>
              </p:ext>
            </p:extLst>
          </p:nvPr>
        </p:nvGraphicFramePr>
        <p:xfrm>
          <a:off x="4210664" y="3689013"/>
          <a:ext cx="4169638" cy="79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5" imgW="1930320" imgH="368280" progId="Equation.DSMT4">
                  <p:embed/>
                </p:oleObj>
              </mc:Choice>
              <mc:Fallback>
                <p:oleObj name="Equation" r:id="rId5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664" y="3689013"/>
                        <a:ext cx="4169638" cy="795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1467"/>
              </p:ext>
            </p:extLst>
          </p:nvPr>
        </p:nvGraphicFramePr>
        <p:xfrm>
          <a:off x="2247900" y="1301600"/>
          <a:ext cx="6896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7" imgW="6895800" imgH="787320" progId="Equation.DSMT4">
                  <p:embed/>
                </p:oleObj>
              </mc:Choice>
              <mc:Fallback>
                <p:oleObj name="Equation" r:id="rId7" imgW="6895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7900" y="1301600"/>
                        <a:ext cx="6896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866C2-8B8B-42DC-A0AF-D9176C9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手写体数字识别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3F23E-1449-41D4-8B69-92A04439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训练集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922A81-8835-4733-9113-AAAE9D503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46" y="885573"/>
            <a:ext cx="5147872" cy="38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713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8E770F-FD80-4383-8C50-1DE11F21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5" y="1243015"/>
            <a:ext cx="6347012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load_train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(file_path):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train_df = pd.read_table(file_path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x_train = train_df.iloc[: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:].values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y_train = train_df.iloc[: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].values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x_dev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y_dev = train_test_split(x_train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test_size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x_train = torch.tensor(x_train /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255.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y_train = torch.tensor(y_train)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x_dev = torch.tensor(x_dev /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255.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y_dev = torch.tensor(y_dev)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train_dataset = Data.TensorDataset(x_train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dev_dataset = Data.TensorDataset(x_dev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y_dev)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train_dataset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dev_dataset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606C8-935C-4F03-A266-A4F00D4E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10FE8-832D-402B-AC30-CCB01A03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读取测试集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6E0D8A-A552-4B1E-8AC7-5741E1DBD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87" y="1292859"/>
            <a:ext cx="5561703" cy="16927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load_test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(file_path):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test_df = pd.read_table(file_path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','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x_test = test_df.values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x_test = torch.tensor(x_test /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255.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test_dataset = Data.TensorDataset(x_test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test_dataset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55949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606C8-935C-4F03-A266-A4F00D4E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10FE8-832D-402B-AC30-CCB01A03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313EF5-AAC9-45BA-98D1-F20494D5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2" y="1300888"/>
            <a:ext cx="6357770" cy="27699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utils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load_train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load_test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save_result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'train.csv'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train_dataset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dev_dataset = load_train(train_file)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'test.csv'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test_dataset = load_test(test_file)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256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train_iter = torch.utils.data.DataLoader(train_dataset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shuffle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dev_iter = torch.utils.data.DataLoader(dev_dataset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shuffle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test_iter = torch.utils.data.DataLoader(test_dataset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shuffle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5298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回归</a:t>
            </a:r>
            <a:r>
              <a:rPr lang="en-US" altLang="zh-CN" dirty="0"/>
              <a:t>(Regression)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分类</a:t>
            </a:r>
            <a:r>
              <a:rPr lang="en-US" altLang="zh-CN" dirty="0"/>
              <a:t>(Classification)</a:t>
            </a:r>
          </a:p>
          <a:p>
            <a:endParaRPr lang="en-US" altLang="zh-CN" dirty="0"/>
          </a:p>
          <a:p>
            <a:r>
              <a:rPr lang="zh-CN" altLang="en-US" dirty="0"/>
              <a:t>电子邮件：垃圾邮件</a:t>
            </a:r>
            <a:r>
              <a:rPr lang="en-US" altLang="zh-CN" dirty="0"/>
              <a:t>/</a:t>
            </a:r>
            <a:r>
              <a:rPr lang="zh-CN" altLang="en-US" dirty="0"/>
              <a:t>正常邮件</a:t>
            </a:r>
            <a:endParaRPr lang="en-US" altLang="zh-CN" dirty="0"/>
          </a:p>
          <a:p>
            <a:r>
              <a:rPr lang="zh-CN" altLang="en-US" dirty="0"/>
              <a:t>在线交易：正常交易</a:t>
            </a:r>
            <a:r>
              <a:rPr lang="en-US" altLang="zh-CN" dirty="0"/>
              <a:t>/</a:t>
            </a:r>
            <a:r>
              <a:rPr lang="zh-CN" altLang="en-US" dirty="0"/>
              <a:t>欺诈交易</a:t>
            </a:r>
            <a:endParaRPr lang="en-US" altLang="zh-CN" dirty="0"/>
          </a:p>
          <a:p>
            <a:r>
              <a:rPr lang="zh-CN" altLang="en-US" dirty="0"/>
              <a:t>肿瘤：良性</a:t>
            </a:r>
            <a:r>
              <a:rPr lang="en-US" altLang="zh-CN" dirty="0"/>
              <a:t>/</a:t>
            </a:r>
            <a:r>
              <a:rPr lang="zh-CN" altLang="en-US" dirty="0"/>
              <a:t>恶性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图片的动物：猫</a:t>
            </a:r>
            <a:r>
              <a:rPr lang="en-US" altLang="zh-CN" dirty="0"/>
              <a:t>/</a:t>
            </a:r>
            <a:r>
              <a:rPr lang="zh-CN" altLang="en-US" dirty="0"/>
              <a:t>狗</a:t>
            </a:r>
            <a:r>
              <a:rPr lang="en-US" altLang="zh-CN" dirty="0"/>
              <a:t>/</a:t>
            </a:r>
            <a:r>
              <a:rPr lang="zh-CN" altLang="en-US" dirty="0"/>
              <a:t>鸟</a:t>
            </a:r>
            <a:r>
              <a:rPr lang="en-US" altLang="zh-CN" dirty="0"/>
              <a:t>/</a:t>
            </a:r>
            <a:r>
              <a:rPr lang="zh-CN" altLang="en-US" dirty="0"/>
              <a:t>大象</a:t>
            </a:r>
            <a:r>
              <a:rPr lang="en-US" altLang="zh-CN" dirty="0"/>
              <a:t>/…</a:t>
            </a:r>
          </a:p>
          <a:p>
            <a:r>
              <a:rPr lang="zh-CN" altLang="en-US" dirty="0"/>
              <a:t>手写体数字：</a:t>
            </a:r>
            <a:r>
              <a:rPr lang="en-US" altLang="zh-CN" dirty="0"/>
              <a:t>1~9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A9262E5-BC11-4DC9-9591-39AB1F700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68505"/>
              </p:ext>
            </p:extLst>
          </p:nvPr>
        </p:nvGraphicFramePr>
        <p:xfrm>
          <a:off x="5870575" y="2342983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0575" y="2342983"/>
                        <a:ext cx="1066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5014937-08BF-4D80-8633-698B88BF6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20457"/>
              </p:ext>
            </p:extLst>
          </p:nvPr>
        </p:nvGraphicFramePr>
        <p:xfrm>
          <a:off x="5870575" y="3780474"/>
          <a:ext cx="190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904760" imgH="342720" progId="Equation.DSMT4">
                  <p:embed/>
                </p:oleObj>
              </mc:Choice>
              <mc:Fallback>
                <p:oleObj name="Equation" r:id="rId5" imgW="1904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0575" y="3780474"/>
                        <a:ext cx="1905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813A-8AA7-4C3C-B542-D5FCC89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CF8A9-0507-4054-AD93-5C1EE384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权重矩阵和偏置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定义模型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F6F680-8124-4F16-BD1D-B0110109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01" y="1209883"/>
            <a:ext cx="7261412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 = torch.tensor(np.random.normal(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(num_inputs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num_outputs))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torch.zeros(num_outputs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=torch.float32)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W.requires_grad_(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requires_grad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b.requires_grad_(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requires_grad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D472B3-3FED-4830-BB6C-BE0FBC7C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01" y="2934315"/>
            <a:ext cx="7261412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softmax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X_exp = X.exp()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partition = X_exp.sum(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keepdim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X_exp / partition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516BA1-4095-4AAB-8F2E-4ED25755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01" y="4463986"/>
            <a:ext cx="7261412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softmax(torch.mm(X.view((-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num_inputs))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W) + b)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450EE43-A08E-4BD9-948E-1F3AA7909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3278"/>
              </p:ext>
            </p:extLst>
          </p:nvPr>
        </p:nvGraphicFramePr>
        <p:xfrm>
          <a:off x="6007100" y="3826867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3136680" imgH="774360" progId="Equation.DSMT4">
                  <p:embed/>
                </p:oleObj>
              </mc:Choice>
              <mc:Fallback>
                <p:oleObj name="Equation" r:id="rId3" imgW="3136680" imgH="774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8A16F6A-ED90-4654-BA1B-B69ACF712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7100" y="3826867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653776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FDEB2-43C2-4B72-A3E4-A9BD934E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26B42-77AF-4BC5-9322-70A347FF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定义训练器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评测准确率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AA6AE6-2AB2-4357-B6F5-7EA6C280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19481"/>
            <a:ext cx="5302584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sgd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(params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params: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param.data -= lr * param.grad / batch_size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2B6E100-5A1C-42A5-A1CD-FA667E3C0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61458"/>
              </p:ext>
            </p:extLst>
          </p:nvPr>
        </p:nvGraphicFramePr>
        <p:xfrm>
          <a:off x="4952980" y="516857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3" imgW="4114800" imgH="749160" progId="Equation.DSMT4">
                  <p:embed/>
                </p:oleObj>
              </mc:Choice>
              <mc:Fallback>
                <p:oleObj name="Equation" r:id="rId3" imgW="4114800" imgH="74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31AEE46-F7E5-485B-9C7C-2B29B31D2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2980" y="516857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4DBBCE4-8878-437D-B79B-27CE466B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772394"/>
            <a:ext cx="627077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evaluate_accuracy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(data_iter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acc_sum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acc_sum += (net(X).argmax(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 == y.view(-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)).float().sum().item()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n += y.shape[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acc_sum / 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27046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02264E3-E77A-4764-B4FB-148CE3B5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524771"/>
            <a:ext cx="6889572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0.3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model_train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(num_epochs):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train_l_sum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train_acc_sum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train_iter: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y_hat = net(X)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 = loss(y_hat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y).sum()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optimizer.zero_grad()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 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].grad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param.grad.data.zero_()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l.backward()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sgd(params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optimizer.step()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train_l_sum += l.item()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train_acc_sum += (y_hat.argmax(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== y.view(-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)).sum().item()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n += y.shape[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dev_acc = evaluate_accuracy(dev_iter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 %d, loss %.4f, train acc %.3f, dev acc %.3f'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(epoch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train_l_sum / 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train_acc_sum / 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dev_acc))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model_train(net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cross_entropy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60172-427A-4EEC-8F6D-2453A4A8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66968-DBAF-45CE-88A4-FF31CCE2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保存结果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9AA72-491A-426C-A50F-D3CEFAB5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64" y="2571750"/>
            <a:ext cx="5475642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torch.no_grad():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y_pred = []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test_iter: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y_hat = np.argmax(net(X).detach().numpy()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y_pred.extend(y_hat)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save_result(y_pred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os.path.join(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'result'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'logreg_torch.csv'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E928FE-021F-403E-A7DC-BA0A925D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64" y="1280846"/>
            <a:ext cx="6465345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save_result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result_df = pd.DataFrame({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'ImageId'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 +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'Label'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y_pred})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result_df.to_csv(file_name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20853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nn.Sequential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AA14D3-D538-40DC-A6A8-6B1556FF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52" y="1406006"/>
            <a:ext cx="5174428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num_inputs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784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num_outputs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LinearNet(nn.Module):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__init__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num_inputs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num_outputs):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super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(LinearNet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__init__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.linear = nn.Linear(num_inputs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num_outputs)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forward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x):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x shape: (batch, 1, 28, 28)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/>
                <a:ea typeface="JetBrains Mono"/>
              </a:rPr>
              <a:t>self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.linear(x)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LinearNet(num_inputs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num_outputs)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F63CD-3A28-4235-9CCF-FF4EAA3B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nn.Sequential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C0845-71E8-4353-93A9-1EADAE2F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516857"/>
            <a:ext cx="8523798" cy="4121188"/>
          </a:xfrm>
        </p:spPr>
        <p:txBody>
          <a:bodyPr/>
          <a:lstStyle/>
          <a:p>
            <a:r>
              <a:rPr lang="zh-CN" altLang="en-US" dirty="0"/>
              <a:t>模型定义和初始化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优化器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374355-4566-431F-B43E-6878029A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51" y="970078"/>
            <a:ext cx="531427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collections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OrderedDict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nn.Sequential(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FlattenLayer(),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    # nn.Linear(num_inputs, num_outputs)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OrderedDict([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'linear'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nn.Linear(num_inputs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num_outputs))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nn.init.normal_(net.linear.weight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mean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std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nn.init.constant_(net.linear.bias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val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03AF58-0142-4DD0-B482-BE318277D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51" y="3904362"/>
            <a:ext cx="5314278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nn.CrossEntropyLoss()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DFC2CB-9437-4682-9295-27DF0975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51" y="4616528"/>
            <a:ext cx="531427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0.3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optimizer = torch.optim.SGD(net.parameters()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3260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F63CD-3A28-4235-9CCF-FF4EAA3B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nn.Sequential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8D2A3B-B8CC-4967-A8C0-BCCB2C5B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77" y="732121"/>
            <a:ext cx="588443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model_train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lr=None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(num_epochs):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train_l_sum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train_acc_sum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train_iter: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y_hat = net(X)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 = loss(y_hat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y.squeeze(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)).sum()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optimizer.zero_grad()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 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].grad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param.grad.data.zero_()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l.backward()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optimizer.step()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train_l_sum += l.item()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train_acc_sum += (y_hat.argmax(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== y.view(-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)).sum().item()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n += y.shape[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dev_acc = evaluate_accuracy(dev_iter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 %d, loss %.4f, train acc %.3f, dev acc %.3f'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(epoch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train_l_sum / 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train_acc_sum / 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dev_acc))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model_train(net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dev_iter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None, None,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optimizer)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12163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D3454-2F34-4CC7-9CD1-A2EFCEA4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nn.Sequential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09511-5A23-4580-B128-35D7DEF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预测与保存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D52CEE-09A0-4A45-9F2E-24D6E5DE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32" y="1079034"/>
            <a:ext cx="6050475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net.eval()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[]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test_iter: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y_hat = np.argmax(net(X).detach().numpy()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y_pred.extend(y_hat)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save_result(y_pred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'result'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'logreg_sequntial.csv'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504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保存结果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BB4306-C90E-4170-A3AF-B14724D5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67" y="1127534"/>
            <a:ext cx="508172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sklearn.linear_model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LogisticRegression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clf = LogisticRegression(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max_iter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clf.fit(x_train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y_dev_pred = clf.predict(x_dev)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3F6C69-6785-4600-B737-F16287718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67" y="2522331"/>
            <a:ext cx="5081721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sklearn.metrics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accuracy_score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'dev evaluation acc: %.3f'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(accuracy_score(y_dev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y_dev_pred)))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684A706-A10D-4878-AB27-7C23B6AD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67" y="4177862"/>
            <a:ext cx="5228217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y_test_pred = clf.predict(x_test)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save_result(y_test_pred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'result'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'logreg_sklearn.csv'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6818-3F09-486A-882E-4C87968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696D-2CC5-4A6F-80CF-AAACC42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恶性肿瘤分类</a:t>
            </a:r>
            <a:endParaRPr lang="en-US" altLang="zh-CN" dirty="0"/>
          </a:p>
          <a:p>
            <a:r>
              <a:rPr lang="zh-CN" altLang="en-US" dirty="0"/>
              <a:t>如果                    ，模型预测分类为</a:t>
            </a:r>
            <a:endParaRPr lang="en-US" altLang="zh-CN" dirty="0"/>
          </a:p>
          <a:p>
            <a:r>
              <a:rPr lang="zh-CN" altLang="en-US" dirty="0"/>
              <a:t>如果                    ，模型预测分类为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A45378-C82F-44F8-AF9F-C7D05BB2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1" y="2192505"/>
            <a:ext cx="7333782" cy="2740518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9306C6-112A-417D-83A0-615CC6754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78789"/>
              </p:ext>
            </p:extLst>
          </p:nvPr>
        </p:nvGraphicFramePr>
        <p:xfrm>
          <a:off x="1316831" y="1027094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4" imgW="1358640" imgH="380880" progId="Equation.DSMT4">
                  <p:embed/>
                </p:oleObj>
              </mc:Choice>
              <mc:Fallback>
                <p:oleObj name="Equation" r:id="rId4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6831" y="1027094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64D92B1-1CAA-4A0A-845C-7CD46F529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02447"/>
              </p:ext>
            </p:extLst>
          </p:nvPr>
        </p:nvGraphicFramePr>
        <p:xfrm>
          <a:off x="4836439" y="104614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6" imgW="609480" imgH="342720" progId="Equation.DSMT4">
                  <p:embed/>
                </p:oleObj>
              </mc:Choice>
              <mc:Fallback>
                <p:oleObj name="Equation" r:id="rId6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6439" y="104614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8D9C87-2E24-4648-A541-5A61E0964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50145"/>
              </p:ext>
            </p:extLst>
          </p:nvPr>
        </p:nvGraphicFramePr>
        <p:xfrm>
          <a:off x="1316831" y="1428898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6831" y="1428898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A3BA2E-FA48-4F88-9ABE-BDDA7931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4045"/>
              </p:ext>
            </p:extLst>
          </p:nvPr>
        </p:nvGraphicFramePr>
        <p:xfrm>
          <a:off x="4811713" y="142875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0" imgW="660240" imgH="342720" progId="Equation.DSMT4">
                  <p:embed/>
                </p:oleObj>
              </mc:Choice>
              <mc:Fallback>
                <p:oleObj name="Equation" r:id="rId10" imgW="660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1713" y="1428750"/>
                        <a:ext cx="660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26971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4A72-F56B-471F-B2DB-743C70F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7EB0-7D2E-4438-98ED-CA7794B6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分类目标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 </a:t>
            </a:r>
            <a:r>
              <a:rPr lang="zh-CN" altLang="en-US" dirty="0">
                <a:latin typeface="Times New Roman" panose="02020603050405020304" pitchFamily="18" charset="0"/>
              </a:rPr>
              <a:t>或者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但是             的取值范围是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因此，逻辑斯蒂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回归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dirty="0">
                <a:latin typeface="Times New Roman" panose="02020603050405020304" pitchFamily="18" charset="0"/>
              </a:rPr>
              <a:t>）的目标就是：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模型表示                    其中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89AF82-8E59-487D-B4ED-EC1CD04D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60515"/>
              </p:ext>
            </p:extLst>
          </p:nvPr>
        </p:nvGraphicFramePr>
        <p:xfrm>
          <a:off x="1257299" y="1038224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3" imgW="685800" imgH="380880" progId="Equation.DSMT4">
                  <p:embed/>
                </p:oleObj>
              </mc:Choice>
              <mc:Fallback>
                <p:oleObj name="Equation" r:id="rId3" imgW="685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299" y="1038224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D1FBC6E-7307-46C2-9FF0-6761633BB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84852"/>
              </p:ext>
            </p:extLst>
          </p:nvPr>
        </p:nvGraphicFramePr>
        <p:xfrm>
          <a:off x="3646488" y="103108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5" imgW="1079280" imgH="380880" progId="Equation.DSMT4">
                  <p:embed/>
                </p:oleObj>
              </mc:Choice>
              <mc:Fallback>
                <p:oleObj name="Equation" r:id="rId5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6488" y="1031080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0B5F1AE-23AE-4976-B5A9-770D2ED5A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74348"/>
              </p:ext>
            </p:extLst>
          </p:nvPr>
        </p:nvGraphicFramePr>
        <p:xfrm>
          <a:off x="4969669" y="103108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7" imgW="1130040" imgH="380880" progId="Equation.DSMT4">
                  <p:embed/>
                </p:oleObj>
              </mc:Choice>
              <mc:Fallback>
                <p:oleObj name="Equation" r:id="rId7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9669" y="103108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BE84BCC-E348-4C5F-9E8C-C612AA4B8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49178"/>
              </p:ext>
            </p:extLst>
          </p:nvPr>
        </p:nvGraphicFramePr>
        <p:xfrm>
          <a:off x="1993305" y="2385222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9" imgW="1523880" imgH="380880" progId="Equation.DSMT4">
                  <p:embed/>
                </p:oleObj>
              </mc:Choice>
              <mc:Fallback>
                <p:oleObj name="Equation" r:id="rId9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3305" y="2385222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25046C1-C606-456E-BE87-FEEE42272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06467"/>
              </p:ext>
            </p:extLst>
          </p:nvPr>
        </p:nvGraphicFramePr>
        <p:xfrm>
          <a:off x="590217" y="3688557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11" imgW="1942920" imgH="1269720" progId="Equation.DSMT4">
                  <p:embed/>
                </p:oleObj>
              </mc:Choice>
              <mc:Fallback>
                <p:oleObj name="Equation" r:id="rId11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217" y="3688557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F313380-8BC8-4226-A824-0DE54D04E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07985"/>
              </p:ext>
            </p:extLst>
          </p:nvPr>
        </p:nvGraphicFramePr>
        <p:xfrm>
          <a:off x="3233936" y="3586957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13" imgW="1688760" imgH="736560" progId="Equation.DSMT4">
                  <p:embed/>
                </p:oleObj>
              </mc:Choice>
              <mc:Fallback>
                <p:oleObj name="Equation" r:id="rId13" imgW="1688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3936" y="3586957"/>
                        <a:ext cx="1689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7525EC-5920-4625-9AFE-665B80C169F1}"/>
              </a:ext>
            </a:extLst>
          </p:cNvPr>
          <p:cNvSpPr txBox="1"/>
          <p:nvPr/>
        </p:nvSpPr>
        <p:spPr>
          <a:xfrm>
            <a:off x="2857698" y="4403939"/>
            <a:ext cx="34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15EE15-1E7E-43CF-9D1E-680472327F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0" y="1817871"/>
            <a:ext cx="4465651" cy="20561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80216C-8AA9-4E4B-B164-68CEFF01E1F1}"/>
              </a:ext>
            </a:extLst>
          </p:cNvPr>
          <p:cNvSpPr txBox="1"/>
          <p:nvPr/>
        </p:nvSpPr>
        <p:spPr>
          <a:xfrm>
            <a:off x="6804825" y="4148879"/>
            <a:ext cx="21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寻求最优的参数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DFB02D6-9C00-451D-8ED6-CAB09B3A0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76967"/>
              </p:ext>
            </p:extLst>
          </p:nvPr>
        </p:nvGraphicFramePr>
        <p:xfrm>
          <a:off x="8553783" y="419384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6" imgW="203040" imgH="279360" progId="Equation.DSMT4">
                  <p:embed/>
                </p:oleObj>
              </mc:Choice>
              <mc:Fallback>
                <p:oleObj name="Equation" r:id="rId16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53783" y="4193845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379C2D-210D-4A61-B9BC-E54A78FED9C9}"/>
              </a:ext>
            </a:extLst>
          </p:cNvPr>
          <p:cNvSpPr txBox="1"/>
          <p:nvPr/>
        </p:nvSpPr>
        <p:spPr>
          <a:xfrm>
            <a:off x="6743700" y="4029075"/>
            <a:ext cx="2200550" cy="578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4758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8DCF-EF01-4127-B0D7-89BD4B0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C5EB3-9F9D-4746-9058-4AAFEE77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r>
              <a:rPr lang="zh-CN" altLang="en-US" dirty="0"/>
              <a:t>可以表示为输入特征</a:t>
            </a:r>
            <a:r>
              <a:rPr lang="en-US" altLang="zh-CN" dirty="0"/>
              <a:t>x</a:t>
            </a:r>
            <a:r>
              <a:rPr lang="zh-CN" altLang="en-US" dirty="0"/>
              <a:t>后，模型预测</a:t>
            </a:r>
            <a:r>
              <a:rPr lang="en-US" altLang="zh-CN" dirty="0"/>
              <a:t>y=1</a:t>
            </a:r>
            <a:r>
              <a:rPr lang="zh-CN" altLang="en-US" dirty="0"/>
              <a:t>的概率值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例如，如果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可以告诉病人，</a:t>
            </a:r>
            <a:r>
              <a:rPr lang="en-US" altLang="zh-CN" dirty="0"/>
              <a:t>70%</a:t>
            </a:r>
            <a:r>
              <a:rPr lang="zh-CN" altLang="en-US" dirty="0"/>
              <a:t>的概率肿瘤可能是恶性的。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7C2F7A-998C-46D8-8981-F531301AE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42790"/>
              </p:ext>
            </p:extLst>
          </p:nvPr>
        </p:nvGraphicFramePr>
        <p:xfrm>
          <a:off x="685800" y="673893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685851" imgH="381254" progId="Equation.DSMT4">
                  <p:embed/>
                </p:oleObj>
              </mc:Choice>
              <mc:Fallback>
                <p:oleObj name="Equation" r:id="rId3" imgW="685851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673893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671A8F2-BA05-4E19-AEBD-7790D4CC6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16322"/>
              </p:ext>
            </p:extLst>
          </p:nvPr>
        </p:nvGraphicFramePr>
        <p:xfrm>
          <a:off x="2136775" y="1154906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2819160" imgH="888840" progId="Equation.DSMT4">
                  <p:embed/>
                </p:oleObj>
              </mc:Choice>
              <mc:Fallback>
                <p:oleObj name="Equation" r:id="rId5" imgW="2819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775" y="1154906"/>
                        <a:ext cx="2819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9FB6218A-0330-4E54-B366-519F5BE962A9}"/>
              </a:ext>
            </a:extLst>
          </p:cNvPr>
          <p:cNvSpPr/>
          <p:nvPr/>
        </p:nvSpPr>
        <p:spPr>
          <a:xfrm>
            <a:off x="3157538" y="2078831"/>
            <a:ext cx="4572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15CEDF-E05D-46FA-9574-14A5398F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4161"/>
              </p:ext>
            </p:extLst>
          </p:nvPr>
        </p:nvGraphicFramePr>
        <p:xfrm>
          <a:off x="2700338" y="243729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7" imgW="1371600" imgH="380880" progId="Equation.DSMT4">
                  <p:embed/>
                </p:oleObj>
              </mc:Choice>
              <mc:Fallback>
                <p:oleObj name="Equation" r:id="rId7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2437295"/>
                        <a:ext cx="1371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72AA06C-B7E8-4C8F-A048-0BCD2F58B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6444"/>
              </p:ext>
            </p:extLst>
          </p:nvPr>
        </p:nvGraphicFramePr>
        <p:xfrm>
          <a:off x="1314450" y="3591886"/>
          <a:ext cx="257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9" imgW="2577960" imgH="380880" progId="Equation.DSMT4">
                  <p:embed/>
                </p:oleObj>
              </mc:Choice>
              <mc:Fallback>
                <p:oleObj name="Equation" r:id="rId9" imgW="2577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50" y="3591886"/>
                        <a:ext cx="257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1F2F217-0D33-4BB9-8C1A-423AD6CD0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62226"/>
              </p:ext>
            </p:extLst>
          </p:nvPr>
        </p:nvGraphicFramePr>
        <p:xfrm>
          <a:off x="1133475" y="4037180"/>
          <a:ext cx="200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1" imgW="2006280" imgH="342720" progId="Equation.DSMT4">
                  <p:embed/>
                </p:oleObj>
              </mc:Choice>
              <mc:Fallback>
                <p:oleObj name="Equation" r:id="rId11" imgW="2006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475" y="4037180"/>
                        <a:ext cx="2006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DDC2CC5-0D2F-447E-AEE2-3ED7642EE34E}"/>
              </a:ext>
            </a:extLst>
          </p:cNvPr>
          <p:cNvSpPr txBox="1"/>
          <p:nvPr/>
        </p:nvSpPr>
        <p:spPr>
          <a:xfrm>
            <a:off x="4710827" y="341305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的概率，给定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    为参数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8870CC-CC2E-46A7-9F92-7F88A26E9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18125"/>
              </p:ext>
            </p:extLst>
          </p:nvPr>
        </p:nvGraphicFramePr>
        <p:xfrm>
          <a:off x="7206456" y="3458536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6456" y="3458536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C32913A-E773-4FF2-A657-471A7791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02276"/>
              </p:ext>
            </p:extLst>
          </p:nvPr>
        </p:nvGraphicFramePr>
        <p:xfrm>
          <a:off x="4710827" y="3972886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15" imgW="3949560" imgH="342720" progId="Equation.DSMT4">
                  <p:embed/>
                </p:oleObj>
              </mc:Choice>
              <mc:Fallback>
                <p:oleObj name="Equation" r:id="rId15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0827" y="3972886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516FD4C-458E-425C-9FCC-C64A5D11B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36265"/>
              </p:ext>
            </p:extLst>
          </p:nvPr>
        </p:nvGraphicFramePr>
        <p:xfrm>
          <a:off x="4710827" y="4448517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17" imgW="3949560" imgH="342720" progId="Equation.DSMT4">
                  <p:embed/>
                </p:oleObj>
              </mc:Choice>
              <mc:Fallback>
                <p:oleObj name="Equation" r:id="rId17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0827" y="4448517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89812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41BE-0B67-48AB-B1B9-AB7A1A9A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576B4-903C-4768-866D-53CBFCB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如果模型预测结果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如果模型预测结果</a:t>
            </a:r>
            <a:r>
              <a:rPr lang="en-US" altLang="zh-CN" dirty="0"/>
              <a:t>y=0</a:t>
            </a:r>
            <a:r>
              <a:rPr lang="zh-CN" altLang="en-US" dirty="0"/>
              <a:t>，则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809AB67-9F6D-4B9C-BBEE-D25C12EC6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02130"/>
              </p:ext>
            </p:extLst>
          </p:nvPr>
        </p:nvGraphicFramePr>
        <p:xfrm>
          <a:off x="996761" y="1272381"/>
          <a:ext cx="1854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3" imgW="1854000" imgH="1244520" progId="Equation.DSMT4">
                  <p:embed/>
                </p:oleObj>
              </mc:Choice>
              <mc:Fallback>
                <p:oleObj name="Equation" r:id="rId3" imgW="1854000" imgH="1244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761" y="1272381"/>
                        <a:ext cx="18542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225A480-C182-4DF8-AD26-D77F6C51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866617"/>
            <a:ext cx="4465651" cy="205612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383F7D-7F16-409B-B409-F3553DA24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68644"/>
              </p:ext>
            </p:extLst>
          </p:nvPr>
        </p:nvGraphicFramePr>
        <p:xfrm>
          <a:off x="3777443" y="2865592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6" imgW="1358640" imgH="380880" progId="Equation.DSMT4">
                  <p:embed/>
                </p:oleObj>
              </mc:Choice>
              <mc:Fallback>
                <p:oleObj name="Equation" r:id="rId6" imgW="1358640" imgH="380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9306C6-112A-417D-83A0-615CC6754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7443" y="2865592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06169AE-AE5E-4939-98D3-5D4829A4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02858"/>
              </p:ext>
            </p:extLst>
          </p:nvPr>
        </p:nvGraphicFramePr>
        <p:xfrm>
          <a:off x="3777443" y="3986359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A8D9C87-2E24-4648-A541-5A61E0964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7443" y="3986359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C873A39-039E-49AE-9989-8E76EBD53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47382"/>
              </p:ext>
            </p:extLst>
          </p:nvPr>
        </p:nvGraphicFramePr>
        <p:xfrm>
          <a:off x="3777443" y="335502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10" imgW="1968480" imgH="342720" progId="Equation.DSMT4">
                  <p:embed/>
                </p:oleObj>
              </mc:Choice>
              <mc:Fallback>
                <p:oleObj name="Equation" r:id="rId10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7443" y="335502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2814F7-6B97-4B59-8B0D-AC1952EC5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99219"/>
              </p:ext>
            </p:extLst>
          </p:nvPr>
        </p:nvGraphicFramePr>
        <p:xfrm>
          <a:off x="3795686" y="448434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2" imgW="1968480" imgH="342720" progId="Equation.DSMT4">
                  <p:embed/>
                </p:oleObj>
              </mc:Choice>
              <mc:Fallback>
                <p:oleObj name="Equation" r:id="rId12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5686" y="448434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13721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18DD-5C37-4092-978E-87859D24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9186-7149-4381-AC08-DDA00C1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线性决策平面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5A0A3D-13EC-436A-B455-0F9B54213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22888"/>
              </p:ext>
            </p:extLst>
          </p:nvPr>
        </p:nvGraphicFramePr>
        <p:xfrm>
          <a:off x="4757738" y="1273175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3" imgW="3162240" imgH="380880" progId="Equation.DSMT4">
                  <p:embed/>
                </p:oleObj>
              </mc:Choice>
              <mc:Fallback>
                <p:oleObj name="Equation" r:id="rId3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7738" y="1273175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8CDF17-797A-4FD2-A5DB-B9F3ED8344BA}"/>
              </a:ext>
            </a:extLst>
          </p:cNvPr>
          <p:cNvSpPr txBox="1"/>
          <p:nvPr/>
        </p:nvSpPr>
        <p:spPr>
          <a:xfrm>
            <a:off x="5550694" y="2064544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-4</a:t>
            </a:r>
            <a:endParaRPr lang="zh-CN" altLang="en-US" sz="24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A26F4A0-2212-442C-BC88-D78BD66B62B5}"/>
              </a:ext>
            </a:extLst>
          </p:cNvPr>
          <p:cNvSpPr/>
          <p:nvPr/>
        </p:nvSpPr>
        <p:spPr>
          <a:xfrm rot="1575687">
            <a:off x="5786437" y="1780909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EE5D46E-5CD4-4270-AE71-0F1E4982DBD1}"/>
              </a:ext>
            </a:extLst>
          </p:cNvPr>
          <p:cNvSpPr/>
          <p:nvPr/>
        </p:nvSpPr>
        <p:spPr>
          <a:xfrm>
            <a:off x="6538912" y="1766622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F80EFE-3928-44F6-89DF-E847A0BBE5BD}"/>
              </a:ext>
            </a:extLst>
          </p:cNvPr>
          <p:cNvSpPr txBox="1"/>
          <p:nvPr/>
        </p:nvSpPr>
        <p:spPr>
          <a:xfrm>
            <a:off x="6401967" y="2071228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64C4396-441C-416F-B044-041FE7B048E8}"/>
              </a:ext>
            </a:extLst>
          </p:cNvPr>
          <p:cNvSpPr/>
          <p:nvPr/>
        </p:nvSpPr>
        <p:spPr>
          <a:xfrm>
            <a:off x="7287726" y="1762607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A82FE8-2EEF-4A30-ABAB-B20BC8BC60EB}"/>
              </a:ext>
            </a:extLst>
          </p:cNvPr>
          <p:cNvSpPr txBox="1"/>
          <p:nvPr/>
        </p:nvSpPr>
        <p:spPr>
          <a:xfrm>
            <a:off x="7150781" y="2064543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A338D0-2AE8-43EB-BBD8-02F6EED9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3" y="1089194"/>
            <a:ext cx="3810018" cy="37657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881094-F2D4-453E-AC4C-0A29A3859382}"/>
              </a:ext>
            </a:extLst>
          </p:cNvPr>
          <p:cNvSpPr txBox="1"/>
          <p:nvPr/>
        </p:nvSpPr>
        <p:spPr>
          <a:xfrm>
            <a:off x="4572000" y="283099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0541C7-A42A-4363-B443-58A134F51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92854"/>
              </p:ext>
            </p:extLst>
          </p:nvPr>
        </p:nvGraphicFramePr>
        <p:xfrm>
          <a:off x="6078538" y="283893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6" imgW="1841400" imgH="380880" progId="Equation.DSMT4">
                  <p:embed/>
                </p:oleObj>
              </mc:Choice>
              <mc:Fallback>
                <p:oleObj name="Equation" r:id="rId6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8538" y="283893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EDD4316F-CD66-42C7-A62D-82091284FA77}"/>
              </a:ext>
            </a:extLst>
          </p:cNvPr>
          <p:cNvSpPr/>
          <p:nvPr/>
        </p:nvSpPr>
        <p:spPr>
          <a:xfrm>
            <a:off x="6559110" y="3290300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8900CF-AF98-4093-B22C-4AA3F6611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48443"/>
              </p:ext>
            </p:extLst>
          </p:nvPr>
        </p:nvGraphicFramePr>
        <p:xfrm>
          <a:off x="6401967" y="3609983"/>
          <a:ext cx="49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8" imgW="495000" imgH="342720" progId="Equation.DSMT4">
                  <p:embed/>
                </p:oleObj>
              </mc:Choice>
              <mc:Fallback>
                <p:oleObj name="Equation" r:id="rId8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1967" y="3609983"/>
                        <a:ext cx="495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6D21039-12EB-47A7-9033-1FC02E5C4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40484"/>
              </p:ext>
            </p:extLst>
          </p:nvPr>
        </p:nvGraphicFramePr>
        <p:xfrm>
          <a:off x="5109369" y="438634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10" imgW="1143000" imgH="380880" progId="Equation.DSMT4">
                  <p:embed/>
                </p:oleObj>
              </mc:Choice>
              <mc:Fallback>
                <p:oleObj name="Equation" r:id="rId10" imgW="114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9369" y="438634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124CDD1C-145C-4CE4-A31D-40AF12050B59}"/>
              </a:ext>
            </a:extLst>
          </p:cNvPr>
          <p:cNvSpPr/>
          <p:nvPr/>
        </p:nvSpPr>
        <p:spPr>
          <a:xfrm rot="16200000">
            <a:off x="6518008" y="4439273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9441034-6596-4CEF-A769-B290B988B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10239"/>
              </p:ext>
            </p:extLst>
          </p:nvPr>
        </p:nvGraphicFramePr>
        <p:xfrm>
          <a:off x="7012066" y="4366644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12" imgW="1244520" imgH="380880" progId="Equation.DSMT4">
                  <p:embed/>
                </p:oleObj>
              </mc:Choice>
              <mc:Fallback>
                <p:oleObj name="Equation" r:id="rId12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2066" y="4366644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052040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2929</Words>
  <Application>Microsoft Office PowerPoint</Application>
  <PresentationFormat>全屏显示(16:9)</PresentationFormat>
  <Paragraphs>341</Paragraphs>
  <Slides>49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 Unicode MS</vt:lpstr>
      <vt:lpstr>JetBrains Mono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PowerPoint 演示文稿</vt:lpstr>
      <vt:lpstr>多分类问题</vt:lpstr>
      <vt:lpstr>多分类问题</vt:lpstr>
      <vt:lpstr>多分类问题</vt:lpstr>
      <vt:lpstr>多分类问题</vt:lpstr>
      <vt:lpstr>多分类问题</vt:lpstr>
      <vt:lpstr>PowerPoint 演示文稿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PowerPoint 演示文稿</vt:lpstr>
      <vt:lpstr>编程应用</vt:lpstr>
      <vt:lpstr>手写体数字识别</vt:lpstr>
      <vt:lpstr>编程应用</vt:lpstr>
      <vt:lpstr>编程应用</vt:lpstr>
      <vt:lpstr>编程应用</vt:lpstr>
      <vt:lpstr>编程应用</vt:lpstr>
      <vt:lpstr>编程应用</vt:lpstr>
      <vt:lpstr>编程应用</vt:lpstr>
      <vt:lpstr>编程应用</vt:lpstr>
      <vt:lpstr>nn.Sequential</vt:lpstr>
      <vt:lpstr>nn.Sequential</vt:lpstr>
      <vt:lpstr>nn.Sequential</vt:lpstr>
      <vt:lpstr>nn.Sequential</vt:lpstr>
      <vt:lpstr>Sklearn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wangjin</cp:lastModifiedBy>
  <cp:revision>3153</cp:revision>
  <cp:lastPrinted>2018-07-16T05:25:00Z</cp:lastPrinted>
  <dcterms:created xsi:type="dcterms:W3CDTF">2008-09-02T01:49:00Z</dcterms:created>
  <dcterms:modified xsi:type="dcterms:W3CDTF">2023-03-19T11:21:59Z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