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99" r:id="rId2"/>
    <p:sldId id="713" r:id="rId3"/>
    <p:sldId id="738" r:id="rId4"/>
    <p:sldId id="808" r:id="rId5"/>
    <p:sldId id="1025" r:id="rId6"/>
    <p:sldId id="1045" r:id="rId7"/>
    <p:sldId id="1026" r:id="rId8"/>
    <p:sldId id="1027" r:id="rId9"/>
    <p:sldId id="1028" r:id="rId10"/>
    <p:sldId id="1029" r:id="rId11"/>
    <p:sldId id="1030" r:id="rId12"/>
    <p:sldId id="1031" r:id="rId13"/>
    <p:sldId id="1032" r:id="rId14"/>
    <p:sldId id="1033" r:id="rId15"/>
    <p:sldId id="1039" r:id="rId16"/>
    <p:sldId id="1040" r:id="rId17"/>
    <p:sldId id="1046" r:id="rId18"/>
    <p:sldId id="1047" r:id="rId19"/>
    <p:sldId id="1048" r:id="rId20"/>
    <p:sldId id="1034" r:id="rId21"/>
    <p:sldId id="1037" r:id="rId22"/>
    <p:sldId id="1035" r:id="rId23"/>
    <p:sldId id="1036" r:id="rId24"/>
    <p:sldId id="1038" r:id="rId25"/>
    <p:sldId id="1041" r:id="rId26"/>
    <p:sldId id="1042" r:id="rId27"/>
    <p:sldId id="1043" r:id="rId28"/>
    <p:sldId id="1049" r:id="rId29"/>
    <p:sldId id="931" r:id="rId30"/>
    <p:sldId id="1044" r:id="rId31"/>
    <p:sldId id="1051" r:id="rId32"/>
    <p:sldId id="956" r:id="rId33"/>
    <p:sldId id="1050" r:id="rId34"/>
    <p:sldId id="1052" r:id="rId35"/>
    <p:sldId id="736" r:id="rId36"/>
  </p:sldIdLst>
  <p:sldSz cx="9144000" cy="5143500" type="screen16x9"/>
  <p:notesSz cx="9942513" cy="6761163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0">
          <p15:clr>
            <a:srgbClr val="A4A3A4"/>
          </p15:clr>
        </p15:guide>
        <p15:guide id="2" pos="453">
          <p15:clr>
            <a:srgbClr val="A4A3A4"/>
          </p15:clr>
        </p15:guide>
        <p15:guide id="3" pos="55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5B9BD5"/>
    <a:srgbClr val="FFF2CC"/>
    <a:srgbClr val="C3DDB3"/>
    <a:srgbClr val="C5E0B4"/>
    <a:srgbClr val="FFE699"/>
    <a:srgbClr val="F8CBAD"/>
    <a:srgbClr val="D5CEC6"/>
    <a:srgbClr val="EF8E4C"/>
    <a:srgbClr val="F09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8" autoAdjust="0"/>
    <p:restoredTop sz="88769" autoAdjust="0"/>
  </p:normalViewPr>
  <p:slideViewPr>
    <p:cSldViewPr snapToGrid="0">
      <p:cViewPr varScale="1">
        <p:scale>
          <a:sx n="133" d="100"/>
          <a:sy n="133" d="100"/>
        </p:scale>
        <p:origin x="942" y="126"/>
      </p:cViewPr>
      <p:guideLst>
        <p:guide orient="horz" pos="1090"/>
        <p:guide pos="453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3160" y="35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69CFA-11C7-4DA9-ACBF-C33CD51B1BB2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FD892-7058-4AC6-A327-872754B36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4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77119-95BD-4228-9886-B2ACBAF66FB6}" type="datetimeFigureOut">
              <a:rPr lang="zh-CN" altLang="en-US" smtClean="0"/>
              <a:t>2023/12/25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6213" y="506413"/>
            <a:ext cx="4510087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B666E-3B84-4CB4-9B7B-D2C16F9D2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2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91282-A8C9-4973-AC3E-440DA888F80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2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/>
              <a:t>按照脚本修改，</a:t>
            </a:r>
            <a:r>
              <a:rPr lang="zh-CN" altLang="en-US" sz="900" dirty="0">
                <a:sym typeface="+mn-ea"/>
              </a:rPr>
              <a:t>在右边</a:t>
            </a:r>
            <a:r>
              <a:rPr lang="zh-CN" altLang="en-US" sz="900" dirty="0"/>
              <a:t>添加云大和信息学院图案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8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35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89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70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0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9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83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AB666E-3B84-4CB4-9B7B-D2C16F9D244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82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" y="339389"/>
            <a:ext cx="1061688" cy="9515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486155" y="333954"/>
            <a:ext cx="1061687" cy="978011"/>
          </a:xfrm>
          <a:prstGeom prst="rect">
            <a:avLst/>
          </a:prstGeom>
          <a:solidFill>
            <a:schemeClr val="tx1">
              <a:lumMod val="8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0" y="1311966"/>
            <a:ext cx="9144000" cy="307877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1781093"/>
            <a:ext cx="9144000" cy="588399"/>
          </a:xfrm>
          <a:prstGeom prst="rect">
            <a:avLst/>
          </a:prstGeom>
        </p:spPr>
        <p:txBody>
          <a:bodyPr anchor="b" anchorCtr="0"/>
          <a:lstStyle>
            <a:lvl1pPr algn="ctr"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-1" y="333955"/>
            <a:ext cx="440111" cy="936000"/>
          </a:xfrm>
          <a:prstGeom prst="rect">
            <a:avLst/>
          </a:prstGeom>
          <a:solidFill>
            <a:schemeClr val="tx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2369492"/>
            <a:ext cx="9144000" cy="1121133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6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525" y="486025"/>
            <a:ext cx="3188736" cy="66724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50" y="63636"/>
            <a:ext cx="5097623" cy="453221"/>
          </a:xfrm>
          <a:prstGeom prst="rect">
            <a:avLst/>
          </a:prstGeom>
        </p:spPr>
        <p:txBody>
          <a:bodyPr anchor="b" anchorCtr="0"/>
          <a:lstStyle>
            <a:lvl1pPr>
              <a:defRPr sz="2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977" y="3621337"/>
            <a:ext cx="907086" cy="845408"/>
          </a:xfrm>
          <a:prstGeom prst="rect">
            <a:avLst/>
          </a:prstGeom>
        </p:spPr>
      </p:pic>
      <p:sp>
        <p:nvSpPr>
          <p:cNvPr id="25" name="矩形 24"/>
          <p:cNvSpPr/>
          <p:nvPr userDrawn="1"/>
        </p:nvSpPr>
        <p:spPr>
          <a:xfrm>
            <a:off x="7710062" y="3590054"/>
            <a:ext cx="936000" cy="9360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33" y="1566110"/>
            <a:ext cx="936002" cy="997030"/>
          </a:xfrm>
          <a:prstGeom prst="rect">
            <a:avLst/>
          </a:prstGeom>
        </p:spPr>
      </p:pic>
      <p:sp>
        <p:nvSpPr>
          <p:cNvPr id="31" name="矩形 30"/>
          <p:cNvSpPr/>
          <p:nvPr userDrawn="1"/>
        </p:nvSpPr>
        <p:spPr>
          <a:xfrm>
            <a:off x="6716234" y="1559775"/>
            <a:ext cx="936002" cy="103077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760" y="2850635"/>
            <a:ext cx="936002" cy="1284870"/>
          </a:xfrm>
          <a:prstGeom prst="rect">
            <a:avLst/>
          </a:prstGeom>
        </p:spPr>
      </p:pic>
      <p:sp>
        <p:nvSpPr>
          <p:cNvPr id="22" name="矩形 21"/>
          <p:cNvSpPr/>
          <p:nvPr userDrawn="1"/>
        </p:nvSpPr>
        <p:spPr>
          <a:xfrm>
            <a:off x="6716233" y="2590549"/>
            <a:ext cx="93600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716235" y="3520214"/>
            <a:ext cx="960207" cy="6152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711345" y="2590549"/>
            <a:ext cx="936000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7652234" y="2861406"/>
            <a:ext cx="9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bg2">
                    <a:lumMod val="75000"/>
                  </a:schemeClr>
                </a:solidFill>
              </a:rPr>
              <a:t>Yunnan University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0" y="478214"/>
            <a:ext cx="1763486" cy="60089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6" name="矩形 5"/>
          <p:cNvSpPr/>
          <p:nvPr userDrawn="1"/>
        </p:nvSpPr>
        <p:spPr>
          <a:xfrm>
            <a:off x="1763486" y="478213"/>
            <a:ext cx="1763486" cy="60089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2150" y="1214846"/>
            <a:ext cx="4831553" cy="359887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1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Clr>
                <a:schemeClr val="accent4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Clr>
                <a:schemeClr val="accent5">
                  <a:lumMod val="60000"/>
                  <a:lumOff val="40000"/>
                </a:schemeClr>
              </a:buCl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0" eaLnBrk="1" latinLnBrk="0" hangingPunct="1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8706271" y="1593520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 userDrawn="1"/>
        </p:nvSpPr>
        <p:spPr>
          <a:xfrm>
            <a:off x="8706271" y="2590549"/>
            <a:ext cx="440111" cy="936000"/>
          </a:xfrm>
          <a:prstGeom prst="rect">
            <a:avLst/>
          </a:prstGeom>
          <a:solidFill>
            <a:sysClr val="window" lastClr="FFFFFF">
              <a:lumMod val="9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8703889" y="3590054"/>
            <a:ext cx="440111" cy="936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8703889" y="4587083"/>
            <a:ext cx="440111" cy="432807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5" y="407774"/>
            <a:ext cx="1145743" cy="862181"/>
          </a:xfrm>
          <a:prstGeom prst="rect">
            <a:avLst/>
          </a:prstGeom>
        </p:spPr>
      </p:pic>
      <p:sp>
        <p:nvSpPr>
          <p:cNvPr id="43" name="矩形 42"/>
          <p:cNvSpPr/>
          <p:nvPr userDrawn="1"/>
        </p:nvSpPr>
        <p:spPr>
          <a:xfrm>
            <a:off x="492747" y="407773"/>
            <a:ext cx="1145743" cy="862623"/>
          </a:xfrm>
          <a:prstGeom prst="rect">
            <a:avLst/>
          </a:prstGeom>
          <a:solidFill>
            <a:sysClr val="window" lastClr="FFFFFF">
              <a:lumMod val="85000"/>
              <a:alpha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709222" y="1167563"/>
            <a:ext cx="1433700" cy="1023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 userDrawn="1"/>
        </p:nvSpPr>
        <p:spPr>
          <a:xfrm>
            <a:off x="6114122" y="1167563"/>
            <a:ext cx="1548000" cy="1023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 userDrawn="1"/>
        </p:nvSpPr>
        <p:spPr>
          <a:xfrm>
            <a:off x="7633322" y="1167563"/>
            <a:ext cx="1510678" cy="102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 userDrawn="1"/>
        </p:nvSpPr>
        <p:spPr>
          <a:xfrm>
            <a:off x="6591" y="334397"/>
            <a:ext cx="440111" cy="936000"/>
          </a:xfrm>
          <a:prstGeom prst="rect">
            <a:avLst/>
          </a:prstGeom>
          <a:solidFill>
            <a:sysClr val="window" lastClr="FFFFFF">
              <a:lumMod val="85000"/>
              <a:alpha val="7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 panose="02030602050306030303"/>
              <a:ea typeface="宋体" panose="02010600030101010101" pitchFamily="2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575" y="370647"/>
            <a:ext cx="3291723" cy="688796"/>
          </a:xfrm>
          <a:prstGeom prst="rect">
            <a:avLst/>
          </a:prstGeom>
        </p:spPr>
      </p:pic>
      <p:sp>
        <p:nvSpPr>
          <p:cNvPr id="24" name="矩形 23"/>
          <p:cNvSpPr/>
          <p:nvPr userDrawn="1"/>
        </p:nvSpPr>
        <p:spPr>
          <a:xfrm>
            <a:off x="-336" y="1377875"/>
            <a:ext cx="9144000" cy="311099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接连接符 28"/>
          <p:cNvCxnSpPr/>
          <p:nvPr userDrawn="1"/>
        </p:nvCxnSpPr>
        <p:spPr>
          <a:xfrm>
            <a:off x="0" y="501648"/>
            <a:ext cx="9144000" cy="0"/>
          </a:xfrm>
          <a:prstGeom prst="line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矩形 1"/>
          <p:cNvSpPr/>
          <p:nvPr userDrawn="1"/>
        </p:nvSpPr>
        <p:spPr>
          <a:xfrm>
            <a:off x="0" y="0"/>
            <a:ext cx="310100" cy="6281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8290683" y="4916051"/>
            <a:ext cx="853317" cy="227449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C89FB959-9AA2-4214-ACBE-8CB9E5BC13E9}" type="datetime10">
              <a:rPr lang="zh-CN" altLang="en-US" smtClean="0">
                <a:solidFill>
                  <a:schemeClr val="tx2">
                    <a:lumMod val="75000"/>
                  </a:schemeClr>
                </a:solidFill>
              </a:rPr>
              <a:t>09:37</a:t>
            </a:fld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</a:rPr>
              <a:t>/ </a:t>
            </a:r>
            <a:fld id="{0C913308-F349-4B6D-A68A-DD1791B4A57B}" type="slidenum"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5" y="12223"/>
            <a:ext cx="2338938" cy="489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pull/>
  </p:transition>
  <p:hf hdr="0" ftr="0"/>
  <p:txStyles>
    <p:titleStyle>
      <a:lvl1pPr algn="l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3.png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3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5924" r="7009" b="5975"/>
          <a:stretch>
            <a:fillRect/>
          </a:stretch>
        </p:blipFill>
        <p:spPr>
          <a:xfrm>
            <a:off x="1180034" y="1636030"/>
            <a:ext cx="2398908" cy="2433069"/>
          </a:xfrm>
          <a:prstGeom prst="rect">
            <a:avLst/>
          </a:prstGeom>
        </p:spPr>
      </p:pic>
      <p:sp>
        <p:nvSpPr>
          <p:cNvPr id="3" name="文本框 1"/>
          <p:cNvSpPr>
            <a:spLocks noChangeArrowheads="1"/>
          </p:cNvSpPr>
          <p:nvPr/>
        </p:nvSpPr>
        <p:spPr bwMode="auto">
          <a:xfrm>
            <a:off x="5752613" y="2720259"/>
            <a:ext cx="774572" cy="4001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b="1" spc="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王津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AD3A5AEB-8EDD-4A8B-95AA-334BB22C6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884" y="1986975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latin typeface="华文彩云" panose="02010800040101010101" pitchFamily="2" charset="-122"/>
                <a:ea typeface="华文彩云" panose="02010800040101010101" pitchFamily="2" charset="-122"/>
                <a:sym typeface="微软雅黑" panose="020B0503020204020204" pitchFamily="34" charset="-122"/>
              </a:rPr>
              <a:t>终身学习</a:t>
            </a: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14FD-1EB7-4881-A7CF-4B8FF567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问答系统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D3099-28DB-4CC0-88E9-E006E679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给定一个文档，根据问题给出答案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bAbi</a:t>
            </a:r>
            <a:r>
              <a:rPr lang="zh-CN" altLang="en-US" dirty="0"/>
              <a:t>数据集有</a:t>
            </a:r>
            <a:r>
              <a:rPr lang="en-US" altLang="zh-CN" dirty="0"/>
              <a:t>20</a:t>
            </a:r>
            <a:r>
              <a:rPr lang="zh-CN" altLang="en-US" dirty="0"/>
              <a:t>种不同种类的任务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20</a:t>
            </a:r>
            <a:r>
              <a:rPr lang="zh-CN" altLang="en-US" dirty="0"/>
              <a:t>种不同种类任务上训练一个问答模型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95EAB2-1BFA-4B7C-8087-FAB7B34C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70" y="1126554"/>
            <a:ext cx="7725602" cy="277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9547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2B7D9-E17E-41D6-AE2A-BF4C489AC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问答系统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E82790-4E15-4FE9-B35A-033892630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62" y="756103"/>
            <a:ext cx="5269476" cy="4121150"/>
          </a:xfr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8FBD352-5134-4B49-BBBE-E29457A1585C}"/>
              </a:ext>
            </a:extLst>
          </p:cNvPr>
          <p:cNvSpPr txBox="1">
            <a:spLocks/>
          </p:cNvSpPr>
          <p:nvPr/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模型忘了曾经学过的东西？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8379869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DEAD6-1AA0-426A-9861-D3F8F71C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问答系统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F60E4F-7E1A-4854-828D-252427034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72" y="1275094"/>
            <a:ext cx="3422074" cy="301830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DE879B-1F6D-4AE2-B629-E9C2BD802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08" y="1275094"/>
            <a:ext cx="3355189" cy="259405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BE25114-A940-4CD1-81B5-869A625898A8}"/>
              </a:ext>
            </a:extLst>
          </p:cNvPr>
          <p:cNvSpPr txBox="1">
            <a:spLocks/>
          </p:cNvSpPr>
          <p:nvPr/>
        </p:nvSpPr>
        <p:spPr>
          <a:xfrm>
            <a:off x="302150" y="625289"/>
            <a:ext cx="8523798" cy="4121188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SzPct val="95000"/>
              <a:buFont typeface="Wingdings 2" panose="05020102010507070707"/>
              <a:buChar char=""/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4008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-24701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70000"/>
              <a:buFont typeface="Wingdings 2" panose="05020102010507070707"/>
              <a:buChar char=""/>
              <a:defRPr kumimoji="0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188720" indent="-210185" algn="l" rtl="0" eaLnBrk="1" latinLnBrk="0" hangingPunct="1">
              <a:lnSpc>
                <a:spcPct val="12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dirty="0"/>
              <a:t>是不为也，非不能也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7286160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115C0-82FF-4C6F-B3D4-EB6C92B0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终生学习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14C03-5747-4EC5-973B-92EEEF2D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灾难性遗忘 </a:t>
            </a:r>
            <a:r>
              <a:rPr lang="en-US" altLang="zh-CN" dirty="0"/>
              <a:t>(Catastrophic Forgetting)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DC7709-47DD-45C7-AC60-1DE44B4B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39" y="1220774"/>
            <a:ext cx="675416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95371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115C0-82FF-4C6F-B3D4-EB6C92B0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终生学习</a:t>
            </a:r>
            <a:r>
              <a:rPr lang="en-US" altLang="zh-CN"/>
              <a:t>vs</a:t>
            </a:r>
            <a:r>
              <a:rPr lang="zh-CN" altLang="en-US"/>
              <a:t>多任务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14C03-5747-4EC5-973B-92EEEF2D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如果多任务学习可以解决问题的话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那我们就用全量的数据去训练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那就需要保存前面所有训练数据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当然，多任务学习可以视作一种高级版本的终身学习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1D9911-D942-48BA-B41B-2B29217D8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658" y="63636"/>
            <a:ext cx="2397768" cy="15365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0EFA0E-9F30-4876-985F-163AC7367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65" y="2243526"/>
            <a:ext cx="4848710" cy="12752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7F0EE3-42C9-4708-AAF3-BD86A5114EBB}"/>
              </a:ext>
            </a:extLst>
          </p:cNvPr>
          <p:cNvSpPr/>
          <p:nvPr/>
        </p:nvSpPr>
        <p:spPr>
          <a:xfrm>
            <a:off x="5189974" y="3550241"/>
            <a:ext cx="2125226" cy="44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A0BE37-AFC2-4468-83CA-0D8468B6524D}"/>
              </a:ext>
            </a:extLst>
          </p:cNvPr>
          <p:cNvSpPr/>
          <p:nvPr/>
        </p:nvSpPr>
        <p:spPr>
          <a:xfrm>
            <a:off x="5154186" y="1735294"/>
            <a:ext cx="2125226" cy="446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算力问题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B5D4EF6-3411-43E7-8A05-F2492AA0BDB4}"/>
              </a:ext>
            </a:extLst>
          </p:cNvPr>
          <p:cNvSpPr/>
          <p:nvPr/>
        </p:nvSpPr>
        <p:spPr>
          <a:xfrm>
            <a:off x="4406202" y="1765990"/>
            <a:ext cx="437104" cy="384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3DE6FAC8-78D3-4D33-BC9A-49DD2D0EAA34}"/>
              </a:ext>
            </a:extLst>
          </p:cNvPr>
          <p:cNvSpPr/>
          <p:nvPr/>
        </p:nvSpPr>
        <p:spPr>
          <a:xfrm>
            <a:off x="4406202" y="3580937"/>
            <a:ext cx="437104" cy="384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219808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18BBD-D4C5-423C-BA44-4C0748D7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终生学习</a:t>
            </a:r>
            <a:r>
              <a:rPr lang="en-US" altLang="zh-CN" dirty="0"/>
              <a:t>vs</a:t>
            </a:r>
            <a:r>
              <a:rPr lang="zh-CN" altLang="en-US" dirty="0"/>
              <a:t>迁移学习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CC7C7B-6FC9-408A-A2CC-0B749476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为每一个任务训练一个模型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最终，我们是没办法存储所有的模型</a:t>
            </a:r>
            <a:endParaRPr lang="en-US" altLang="zh-CN" dirty="0"/>
          </a:p>
          <a:p>
            <a:r>
              <a:rPr lang="zh-CN" altLang="en-US" dirty="0"/>
              <a:t>不同任务间模型所学到的任务也没办法很好进行迁移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C815-880B-468C-BE69-CCB0F577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4" y="1272908"/>
            <a:ext cx="5770484" cy="238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61003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AFA8C-1AA2-4739-A701-84CC7BD8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终生学习</a:t>
            </a:r>
            <a:r>
              <a:rPr lang="en-US" altLang="zh-CN" dirty="0"/>
              <a:t>vs</a:t>
            </a:r>
            <a:r>
              <a:rPr lang="zh-CN" altLang="en-US" dirty="0"/>
              <a:t>迁移学习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5290EE-6DD9-473A-B8AB-721D94633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0" y="821418"/>
            <a:ext cx="7719900" cy="4121150"/>
          </a:xfrm>
        </p:spPr>
      </p:pic>
    </p:spTree>
    <p:extLst>
      <p:ext uri="{BB962C8B-B14F-4D97-AF65-F5344CB8AC3E}">
        <p14:creationId xmlns:p14="http://schemas.microsoft.com/office/powerpoint/2010/main" val="955201826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8336B-B7E5-40B5-8086-8F0A37DB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终身学习如何评测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1E5C3-DD1A-4875-B87D-F49D305C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首先，我们需要一个任务序列。（打乱，左转</a:t>
            </a:r>
            <a:r>
              <a:rPr lang="en-US" altLang="zh-CN" dirty="0"/>
              <a:t>15</a:t>
            </a:r>
            <a:r>
              <a:rPr lang="zh-CN" altLang="en-US" dirty="0"/>
              <a:t>度，右转</a:t>
            </a:r>
            <a:r>
              <a:rPr lang="en-US" altLang="zh-CN" dirty="0"/>
              <a:t>15</a:t>
            </a:r>
            <a:r>
              <a:rPr lang="zh-CN" altLang="en-US" dirty="0"/>
              <a:t>度）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4B6CC4-0B38-4DD3-9085-52A50AAEB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60" y="1148428"/>
            <a:ext cx="7597080" cy="343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84060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FEFB-8BA7-4C1A-8B02-9E873E51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终身学习如何评测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501AE-8996-4927-9829-98B83AA9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50" y="625289"/>
            <a:ext cx="3629050" cy="4121188"/>
          </a:xfrm>
        </p:spPr>
        <p:txBody>
          <a:bodyPr/>
          <a:lstStyle/>
          <a:p>
            <a:r>
              <a:rPr lang="en-US" altLang="zh-CN" i="1" dirty="0" err="1"/>
              <a:t>R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</a:t>
            </a:r>
            <a:r>
              <a:rPr lang="zh-CN" altLang="en-US" dirty="0"/>
              <a:t>表示在训练了任务</a:t>
            </a:r>
            <a:r>
              <a:rPr lang="en-US" altLang="zh-CN" i="1" dirty="0"/>
              <a:t>i </a:t>
            </a:r>
            <a:r>
              <a:rPr lang="zh-CN" altLang="en-US" dirty="0"/>
              <a:t>以后，在任务</a:t>
            </a:r>
            <a:r>
              <a:rPr lang="en-US" altLang="zh-CN" i="1" dirty="0"/>
              <a:t>j </a:t>
            </a:r>
            <a:r>
              <a:rPr lang="zh-CN" altLang="en-US" dirty="0"/>
              <a:t>的性能。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i &gt; j:</a:t>
            </a:r>
          </a:p>
          <a:p>
            <a:r>
              <a:rPr lang="zh-CN" altLang="en-US" dirty="0"/>
              <a:t>当训练了任务</a:t>
            </a:r>
            <a:r>
              <a:rPr lang="en-US" altLang="zh-CN" dirty="0"/>
              <a:t>i</a:t>
            </a:r>
            <a:r>
              <a:rPr lang="zh-CN" altLang="en-US" dirty="0"/>
              <a:t>后，模型有没有忘记任务</a:t>
            </a:r>
            <a:r>
              <a:rPr lang="en-US" altLang="zh-CN" dirty="0"/>
              <a:t>j</a:t>
            </a:r>
            <a:r>
              <a:rPr lang="zh-CN" altLang="en-US" dirty="0"/>
              <a:t>的？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i &lt; j:</a:t>
            </a:r>
          </a:p>
          <a:p>
            <a:r>
              <a:rPr lang="zh-CN" altLang="en-US" dirty="0"/>
              <a:t>模型是否无师自通，没看过但就能完成任务</a:t>
            </a:r>
            <a:r>
              <a:rPr lang="en-US" altLang="zh-CN" dirty="0"/>
              <a:t>j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3CFB38-0688-4980-8653-2C6297120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200" y="99919"/>
            <a:ext cx="4906191" cy="3149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76384C-3B1F-4C1D-A3AB-686B07830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364" y="3285760"/>
            <a:ext cx="4392139" cy="16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70451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E8F06-EDD2-4219-AE8D-1EC2B866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9DD3339-7519-437E-98CB-700AE1C4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625475"/>
            <a:ext cx="3759175" cy="4121150"/>
          </a:xfrm>
        </p:spPr>
        <p:txBody>
          <a:bodyPr/>
          <a:lstStyle/>
          <a:p>
            <a:r>
              <a:rPr lang="en-US" altLang="zh-CN" i="1" dirty="0" err="1"/>
              <a:t>R</a:t>
            </a:r>
            <a:r>
              <a:rPr lang="en-US" altLang="zh-CN" i="1" baseline="-25000" dirty="0" err="1"/>
              <a:t>i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</a:t>
            </a:r>
            <a:r>
              <a:rPr lang="zh-CN" altLang="en-US" dirty="0"/>
              <a:t>表示在训练了任务</a:t>
            </a:r>
            <a:r>
              <a:rPr lang="en-US" altLang="zh-CN" i="1" dirty="0"/>
              <a:t>i </a:t>
            </a:r>
            <a:r>
              <a:rPr lang="zh-CN" altLang="en-US" dirty="0"/>
              <a:t>以后，在任务</a:t>
            </a:r>
            <a:r>
              <a:rPr lang="en-US" altLang="zh-CN" i="1" dirty="0"/>
              <a:t>j </a:t>
            </a:r>
            <a:r>
              <a:rPr lang="zh-CN" altLang="en-US" dirty="0"/>
              <a:t>的性能。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i &gt; j:</a:t>
            </a:r>
          </a:p>
          <a:p>
            <a:r>
              <a:rPr lang="zh-CN" altLang="en-US" dirty="0"/>
              <a:t>当训练了任务</a:t>
            </a:r>
            <a:r>
              <a:rPr lang="en-US" altLang="zh-CN" dirty="0"/>
              <a:t>i</a:t>
            </a:r>
            <a:r>
              <a:rPr lang="zh-CN" altLang="en-US" dirty="0"/>
              <a:t>后，模型有没有忘记任务</a:t>
            </a:r>
            <a:r>
              <a:rPr lang="en-US" altLang="zh-CN" dirty="0"/>
              <a:t>j</a:t>
            </a:r>
            <a:r>
              <a:rPr lang="zh-CN" altLang="en-US" dirty="0"/>
              <a:t>的？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i &lt; j:</a:t>
            </a:r>
          </a:p>
          <a:p>
            <a:r>
              <a:rPr lang="zh-CN" altLang="en-US" dirty="0"/>
              <a:t>模型是否无师自通，没看过但就能完成任务</a:t>
            </a:r>
            <a:r>
              <a:rPr lang="en-US" altLang="zh-CN" dirty="0"/>
              <a:t>j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664D3B-AB58-46FA-9EE7-9145120AF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81" y="0"/>
            <a:ext cx="474023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37017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1" b="681"/>
          <a:stretch>
            <a:fillRect/>
          </a:stretch>
        </p:blipFill>
        <p:spPr>
          <a:xfrm>
            <a:off x="3605982" y="7379"/>
            <a:ext cx="5538018" cy="1600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圆角矩形 24"/>
          <p:cNvSpPr/>
          <p:nvPr/>
        </p:nvSpPr>
        <p:spPr>
          <a:xfrm>
            <a:off x="353484" y="2029089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216831" y="2035454"/>
            <a:ext cx="3866132" cy="400150"/>
            <a:chOff x="6274658" y="1378056"/>
            <a:chExt cx="3419123" cy="598634"/>
          </a:xfrm>
          <a:solidFill>
            <a:srgbClr val="8FAADC"/>
          </a:solidFill>
        </p:grpSpPr>
        <p:sp>
          <p:nvSpPr>
            <p:cNvPr id="15" name="圆角矩形 26"/>
            <p:cNvSpPr/>
            <p:nvPr/>
          </p:nvSpPr>
          <p:spPr>
            <a:xfrm>
              <a:off x="6274658" y="1421414"/>
              <a:ext cx="3419123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终身学习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489421" y="1378056"/>
              <a:ext cx="3070913" cy="598634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</a:t>
              </a:r>
            </a:p>
          </p:txBody>
        </p:sp>
      </p:grpSp>
      <p:sp>
        <p:nvSpPr>
          <p:cNvPr id="32" name="圆角矩形 24"/>
          <p:cNvSpPr/>
          <p:nvPr/>
        </p:nvSpPr>
        <p:spPr>
          <a:xfrm>
            <a:off x="353484" y="2640272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1087755" y="2660752"/>
            <a:ext cx="3989818" cy="971838"/>
            <a:chOff x="6122090" y="797225"/>
            <a:chExt cx="3531897" cy="1407031"/>
          </a:xfrm>
          <a:solidFill>
            <a:srgbClr val="8FAADC"/>
          </a:solidFill>
        </p:grpSpPr>
        <p:sp>
          <p:nvSpPr>
            <p:cNvPr id="38" name="圆角矩形 26"/>
            <p:cNvSpPr/>
            <p:nvPr/>
          </p:nvSpPr>
          <p:spPr>
            <a:xfrm>
              <a:off x="6234864" y="797225"/>
              <a:ext cx="3419123" cy="583791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弹性权重固化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6122090" y="1669858"/>
              <a:ext cx="3419123" cy="534398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圆角矩形 24"/>
          <p:cNvSpPr/>
          <p:nvPr/>
        </p:nvSpPr>
        <p:spPr>
          <a:xfrm>
            <a:off x="353484" y="3323056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 bwMode="auto">
          <a:xfrm>
            <a:off x="1205865" y="3308349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2" name="圆角矩形 26"/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额外神经资源分配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24">
            <a:extLst>
              <a:ext uri="{FF2B5EF4-FFF2-40B4-BE49-F238E27FC236}">
                <a16:creationId xmlns:a16="http://schemas.microsoft.com/office/drawing/2014/main" id="{628BF7C2-DC4E-17CF-D529-41DB4AEEB3BB}"/>
              </a:ext>
            </a:extLst>
          </p:cNvPr>
          <p:cNvSpPr/>
          <p:nvPr/>
        </p:nvSpPr>
        <p:spPr>
          <a:xfrm>
            <a:off x="347883" y="3950238"/>
            <a:ext cx="366047" cy="374312"/>
          </a:xfrm>
          <a:prstGeom prst="roundRect">
            <a:avLst/>
          </a:pr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solidFill>
                  <a:srgbClr val="FFFFFF"/>
                </a:solidFill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2000" dirty="0">
              <a:solidFill>
                <a:srgbClr val="FFFFFF"/>
              </a:solidFill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0E0B5A4-5490-7AAD-CC31-017D3C03FC18}"/>
              </a:ext>
            </a:extLst>
          </p:cNvPr>
          <p:cNvGrpSpPr/>
          <p:nvPr/>
        </p:nvGrpSpPr>
        <p:grpSpPr bwMode="auto">
          <a:xfrm>
            <a:off x="1200264" y="3935531"/>
            <a:ext cx="3877310" cy="384810"/>
            <a:chOff x="6267875" y="1500827"/>
            <a:chExt cx="3437901" cy="756874"/>
          </a:xfrm>
          <a:solidFill>
            <a:srgbClr val="8FAADC"/>
          </a:solidFill>
        </p:grpSpPr>
        <p:sp>
          <p:nvSpPr>
            <p:cNvPr id="4" name="圆角矩形 26">
              <a:extLst>
                <a:ext uri="{FF2B5EF4-FFF2-40B4-BE49-F238E27FC236}">
                  <a16:creationId xmlns:a16="http://schemas.microsoft.com/office/drawing/2014/main" id="{A15287F8-7A1A-029A-6502-784BFE7DE5DA}"/>
                </a:ext>
              </a:extLst>
            </p:cNvPr>
            <p:cNvSpPr/>
            <p:nvPr/>
          </p:nvSpPr>
          <p:spPr>
            <a:xfrm>
              <a:off x="6286653" y="1529365"/>
              <a:ext cx="3419123" cy="72833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>
              <a:lvl1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dirty="0">
                  <a:solidFill>
                    <a:srgbClr val="FFFFFF"/>
                  </a:solidFill>
                  <a:cs typeface="Arial Unicode MS" panose="020B0604020202020204" pitchFamily="34" charset="-122"/>
                </a:rPr>
                <a:t>记忆回复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00F10C2-650B-D6EF-7E33-2C268EFCEE8D}"/>
                </a:ext>
              </a:extLst>
            </p:cNvPr>
            <p:cNvSpPr/>
            <p:nvPr/>
          </p:nvSpPr>
          <p:spPr>
            <a:xfrm>
              <a:off x="6267875" y="1500827"/>
              <a:ext cx="3419122" cy="726127"/>
            </a:xfrm>
            <a:prstGeom prst="rect">
              <a:avLst/>
            </a:prstGeom>
            <a:noFill/>
          </p:spPr>
          <p:txBody>
            <a:bodyPr wrap="square" lIns="121960" tIns="60980" rIns="121960" bIns="60980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855231" y="2790522"/>
            <a:ext cx="2569935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弹性权重固化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2378673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96F18C9-365E-498F-9E6F-50B3B1A7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3500"/>
            <a:ext cx="6023812" cy="454025"/>
          </a:xfrm>
        </p:spPr>
        <p:txBody>
          <a:bodyPr/>
          <a:lstStyle/>
          <a:p>
            <a:r>
              <a:rPr lang="en-US" altLang="zh-CN" dirty="0"/>
              <a:t>Elastic Weight Consolidation (EWC)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5A39443-DA01-40EC-A2FC-C96610CA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为什么会出现</a:t>
            </a:r>
            <a:r>
              <a:rPr lang="zh-CN" altLang="en-US" u="sng" dirty="0"/>
              <a:t>灾难性遗忘</a:t>
            </a:r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id="{38775521-6DB3-46E2-9CE1-32843AEC4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53" y="1022350"/>
            <a:ext cx="6392592" cy="41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55673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9EAB9-7143-420D-AD9F-8C0FBE90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6088602" cy="453221"/>
          </a:xfrm>
        </p:spPr>
        <p:txBody>
          <a:bodyPr/>
          <a:lstStyle/>
          <a:p>
            <a:r>
              <a:rPr lang="en-US" altLang="zh-CN" dirty="0"/>
              <a:t>Elastic Weight Consolidation (EWC)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EFCDB-80CC-439E-818E-E4E3D4A7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基础思想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其中一些权重对前面的任务是非常重要的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CN" altLang="en-US" dirty="0"/>
              <a:t>那就只更新哪些不重要的权重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CN" dirty="0"/>
          </a:p>
          <a:p>
            <a:pPr marL="274320" lvl="1" indent="-274320">
              <a:buClr>
                <a:schemeClr val="accent1">
                  <a:lumMod val="50000"/>
                </a:schemeClr>
              </a:buClr>
              <a:buSzPct val="95000"/>
            </a:pPr>
            <a:r>
              <a:rPr lang="zh-CN" altLang="en-US" sz="2000" dirty="0"/>
              <a:t>假设      是模型从前面的任务中学到的参数</a:t>
            </a:r>
            <a:endParaRPr lang="en-US" altLang="zh-CN" sz="2000" dirty="0"/>
          </a:p>
          <a:p>
            <a:pPr marL="274320" lvl="1" indent="-274320">
              <a:buClr>
                <a:schemeClr val="accent1">
                  <a:lumMod val="50000"/>
                </a:schemeClr>
              </a:buClr>
              <a:buSzPct val="95000"/>
            </a:pPr>
            <a:r>
              <a:rPr lang="zh-CN" altLang="en-US" sz="2000" dirty="0"/>
              <a:t>为每一个      添加一个守护项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B1C72D5-F3BB-4D19-9AB4-997E46593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582767"/>
              </p:ext>
            </p:extLst>
          </p:nvPr>
        </p:nvGraphicFramePr>
        <p:xfrm>
          <a:off x="1276839" y="2000616"/>
          <a:ext cx="291986" cy="34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3" imgW="228600" imgH="266400" progId="Equation.DSMT4">
                  <p:embed/>
                </p:oleObj>
              </mc:Choice>
              <mc:Fallback>
                <p:oleObj name="Equation" r:id="rId3" imgW="228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839" y="2000616"/>
                        <a:ext cx="291986" cy="34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6634539-428F-49B3-A4F1-77852B385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373" y="2937514"/>
            <a:ext cx="5306626" cy="214235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38F2749-5265-410F-9BA6-3A2737C7B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558835"/>
              </p:ext>
            </p:extLst>
          </p:nvPr>
        </p:nvGraphicFramePr>
        <p:xfrm>
          <a:off x="1768475" y="2382838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6" imgW="266400" imgH="380880" progId="Equation.DSMT4">
                  <p:embed/>
                </p:oleObj>
              </mc:Choice>
              <mc:Fallback>
                <p:oleObj name="Equation" r:id="rId6" imgW="2664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8475" y="2382838"/>
                        <a:ext cx="26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5E3F920-B3FC-4A1C-94AE-C35BA83CD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377532"/>
              </p:ext>
            </p:extLst>
          </p:nvPr>
        </p:nvGraphicFramePr>
        <p:xfrm>
          <a:off x="3982486" y="2400300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8" imgW="203040" imgH="342720" progId="Equation.DSMT4">
                  <p:embed/>
                </p:oleObj>
              </mc:Choice>
              <mc:Fallback>
                <p:oleObj name="Equation" r:id="rId8" imgW="20304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82486" y="2400300"/>
                        <a:ext cx="2032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814234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53F25-92DC-40CD-B8EF-C0184436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6148892" cy="453221"/>
          </a:xfrm>
        </p:spPr>
        <p:txBody>
          <a:bodyPr/>
          <a:lstStyle/>
          <a:p>
            <a:r>
              <a:rPr lang="en-US" altLang="zh-CN" dirty="0"/>
              <a:t>Elastic Weight Consolidation (EWC)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8491B-CB77-4E2E-AE9B-199B37BA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这实际上就是一个常规化项</a:t>
            </a:r>
            <a:endParaRPr lang="en-US" altLang="zh-CN" dirty="0"/>
          </a:p>
          <a:p>
            <a:r>
              <a:rPr lang="zh-CN" altLang="en-US" dirty="0"/>
              <a:t>其约束      要尽可能靠近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38DB19B-508F-4526-9A9D-A76C848086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2937"/>
              </p:ext>
            </p:extLst>
          </p:nvPr>
        </p:nvGraphicFramePr>
        <p:xfrm>
          <a:off x="1566863" y="1030288"/>
          <a:ext cx="254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53800" imgH="380880" progId="Equation.DSMT4">
                  <p:embed/>
                </p:oleObj>
              </mc:Choice>
              <mc:Fallback>
                <p:oleObj name="Equation" r:id="rId3" imgW="253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6863" y="1030288"/>
                        <a:ext cx="254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5EB484A-36D4-4B7D-ABCF-6BE3A6D9E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188819"/>
              </p:ext>
            </p:extLst>
          </p:nvPr>
        </p:nvGraphicFramePr>
        <p:xfrm>
          <a:off x="3539323" y="1030288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266780" imgH="381254" progId="Equation.DSMT4">
                  <p:embed/>
                </p:oleObj>
              </mc:Choice>
              <mc:Fallback>
                <p:oleObj name="Equation" r:id="rId5" imgW="266780" imgH="38125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39323" y="1030288"/>
                        <a:ext cx="2667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5E32D875-5785-45F3-8DA8-6DD28C4079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54" y="2221062"/>
            <a:ext cx="4072901" cy="171564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877D2EB-3C76-497D-8007-B311CA863A7D}"/>
              </a:ext>
            </a:extLst>
          </p:cNvPr>
          <p:cNvSpPr/>
          <p:nvPr/>
        </p:nvSpPr>
        <p:spPr>
          <a:xfrm>
            <a:off x="4845183" y="3149530"/>
            <a:ext cx="351693" cy="24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959FD6-CAA3-4CFB-8F6C-C6FD8575209A}"/>
              </a:ext>
            </a:extLst>
          </p:cNvPr>
          <p:cNvSpPr/>
          <p:nvPr/>
        </p:nvSpPr>
        <p:spPr>
          <a:xfrm>
            <a:off x="5516545" y="3039626"/>
            <a:ext cx="2150347" cy="467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灾难性遗忘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F9CA43-8D5D-444B-B3FE-8C10D2E880BC}"/>
              </a:ext>
            </a:extLst>
          </p:cNvPr>
          <p:cNvSpPr/>
          <p:nvPr/>
        </p:nvSpPr>
        <p:spPr>
          <a:xfrm>
            <a:off x="5516545" y="3880903"/>
            <a:ext cx="2150347" cy="467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固化重要参数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52BFD47-C452-4266-8956-DC85D77EA3C5}"/>
              </a:ext>
            </a:extLst>
          </p:cNvPr>
          <p:cNvSpPr/>
          <p:nvPr/>
        </p:nvSpPr>
        <p:spPr>
          <a:xfrm rot="1462554">
            <a:off x="4841289" y="3724238"/>
            <a:ext cx="439031" cy="241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83643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8898-1748-4FC4-B131-2E3D13B0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6033336" cy="453221"/>
          </a:xfrm>
        </p:spPr>
        <p:txBody>
          <a:bodyPr/>
          <a:lstStyle/>
          <a:p>
            <a:r>
              <a:rPr lang="en-US" altLang="zh-CN" dirty="0"/>
              <a:t>Elastic Weight Consolidation (EWC)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71DA95-6E24-44DF-B7D8-213B3EEE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442" y="801321"/>
            <a:ext cx="6713115" cy="4121150"/>
          </a:xfrm>
        </p:spPr>
      </p:pic>
    </p:spTree>
    <p:extLst>
      <p:ext uri="{BB962C8B-B14F-4D97-AF65-F5344CB8AC3E}">
        <p14:creationId xmlns:p14="http://schemas.microsoft.com/office/powerpoint/2010/main" val="433720872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8898-1748-4FC4-B131-2E3D13B0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6033336" cy="453221"/>
          </a:xfrm>
        </p:spPr>
        <p:txBody>
          <a:bodyPr/>
          <a:lstStyle/>
          <a:p>
            <a:r>
              <a:rPr lang="en-US" altLang="zh-CN" dirty="0"/>
              <a:t>Elastic Weight Consolidation (EWC)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6626EA6-977D-4405-B5A7-BA90D08B9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913" y="685765"/>
            <a:ext cx="6336174" cy="4121150"/>
          </a:xfrm>
        </p:spPr>
      </p:pic>
    </p:spTree>
    <p:extLst>
      <p:ext uri="{BB962C8B-B14F-4D97-AF65-F5344CB8AC3E}">
        <p14:creationId xmlns:p14="http://schemas.microsoft.com/office/powerpoint/2010/main" val="192814632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8898-1748-4FC4-B131-2E3D13B0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6033336" cy="453221"/>
          </a:xfrm>
        </p:spPr>
        <p:txBody>
          <a:bodyPr/>
          <a:lstStyle/>
          <a:p>
            <a:r>
              <a:rPr lang="en-US" altLang="zh-CN" dirty="0"/>
              <a:t>Elastic Weight Consolidation (EWC)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2B71658-0D50-4999-8684-AF68856B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2" y="741031"/>
            <a:ext cx="6376855" cy="4121150"/>
          </a:xfrm>
        </p:spPr>
      </p:pic>
    </p:spTree>
    <p:extLst>
      <p:ext uri="{BB962C8B-B14F-4D97-AF65-F5344CB8AC3E}">
        <p14:creationId xmlns:p14="http://schemas.microsoft.com/office/powerpoint/2010/main" val="2542255857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8898-1748-4FC4-B131-2E3D13B0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6033336" cy="453221"/>
          </a:xfrm>
        </p:spPr>
        <p:txBody>
          <a:bodyPr/>
          <a:lstStyle/>
          <a:p>
            <a:r>
              <a:rPr lang="en-US" altLang="zh-CN" dirty="0"/>
              <a:t>Elastic Weight Consolidation (EWC)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2B71658-0D50-4999-8684-AF68856B1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72" y="741031"/>
            <a:ext cx="6376855" cy="412115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F43222D-8762-48DA-A3ED-01AFA951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3" y="685173"/>
            <a:ext cx="7728800" cy="42328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98FB1B4-6343-427A-A136-23FA7D62E838}"/>
              </a:ext>
            </a:extLst>
          </p:cNvPr>
          <p:cNvSpPr/>
          <p:nvPr/>
        </p:nvSpPr>
        <p:spPr>
          <a:xfrm>
            <a:off x="6163200" y="950400"/>
            <a:ext cx="1821833" cy="85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r>
              <a:rPr lang="en-US" altLang="zh-CN" i="1" baseline="-25000" dirty="0"/>
              <a:t>i</a:t>
            </a:r>
            <a:r>
              <a:rPr lang="zh-CN" altLang="en-US" dirty="0"/>
              <a:t>怎么算？</a:t>
            </a:r>
          </a:p>
        </p:txBody>
      </p:sp>
    </p:spTree>
    <p:extLst>
      <p:ext uri="{BB962C8B-B14F-4D97-AF65-F5344CB8AC3E}">
        <p14:creationId xmlns:p14="http://schemas.microsoft.com/office/powerpoint/2010/main" val="3592128067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5872A-76E0-4FA9-911D-6E4A2080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817850" cy="453221"/>
          </a:xfrm>
        </p:spPr>
        <p:txBody>
          <a:bodyPr/>
          <a:lstStyle/>
          <a:p>
            <a:r>
              <a:rPr lang="en-US" altLang="zh-CN" dirty="0"/>
              <a:t>Gradient Episodic Memory (GEM)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D873FA-17AA-46CB-A645-914187E03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89" y="675875"/>
            <a:ext cx="5764222" cy="4121150"/>
          </a:xfrm>
        </p:spPr>
      </p:pic>
    </p:spTree>
    <p:extLst>
      <p:ext uri="{BB962C8B-B14F-4D97-AF65-F5344CB8AC3E}">
        <p14:creationId xmlns:p14="http://schemas.microsoft.com/office/powerpoint/2010/main" val="1049433458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2414588" y="2791534"/>
            <a:ext cx="375046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额外神经资源分配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859397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252777" y="2790522"/>
            <a:ext cx="1774846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终身学习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6CE0-B39F-4921-B97C-EC317326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渐进神经网络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E890DC-417F-465F-9E5A-29428404F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41" y="776675"/>
            <a:ext cx="6347518" cy="4121150"/>
          </a:xfrm>
        </p:spPr>
      </p:pic>
    </p:spTree>
    <p:extLst>
      <p:ext uri="{BB962C8B-B14F-4D97-AF65-F5344CB8AC3E}">
        <p14:creationId xmlns:p14="http://schemas.microsoft.com/office/powerpoint/2010/main" val="1576584876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ADE05-40F6-4909-A2A5-D499E44B8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PackNet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05E563-3A1F-4158-911D-6CC534924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322" y="958714"/>
            <a:ext cx="6423356" cy="412115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BC3DDE-4B56-40F9-ACDE-7E538FDD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603" y="570434"/>
            <a:ext cx="2538197" cy="3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34626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48973" y="2086897"/>
            <a:ext cx="4669265" cy="1407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KSO_Shape"/>
          <p:cNvSpPr/>
          <p:nvPr/>
        </p:nvSpPr>
        <p:spPr bwMode="auto">
          <a:xfrm>
            <a:off x="1181090" y="2204736"/>
            <a:ext cx="990421" cy="1171573"/>
          </a:xfrm>
          <a:custGeom>
            <a:avLst/>
            <a:gdLst>
              <a:gd name="T0" fmla="*/ 248428 w 2033587"/>
              <a:gd name="T1" fmla="*/ 944529 h 2276475"/>
              <a:gd name="T2" fmla="*/ 1175716 w 2033587"/>
              <a:gd name="T3" fmla="*/ 709393 h 2276475"/>
              <a:gd name="T4" fmla="*/ 1178374 w 2033587"/>
              <a:gd name="T5" fmla="*/ 591162 h 2276475"/>
              <a:gd name="T6" fmla="*/ 1585424 w 2033587"/>
              <a:gd name="T7" fmla="*/ 232745 h 2276475"/>
              <a:gd name="T8" fmla="*/ 1623685 w 2033587"/>
              <a:gd name="T9" fmla="*/ 244701 h 2276475"/>
              <a:gd name="T10" fmla="*/ 1656631 w 2033587"/>
              <a:gd name="T11" fmla="*/ 266753 h 2276475"/>
              <a:gd name="T12" fmla="*/ 1682138 w 2033587"/>
              <a:gd name="T13" fmla="*/ 297308 h 2276475"/>
              <a:gd name="T14" fmla="*/ 1697549 w 2033587"/>
              <a:gd name="T15" fmla="*/ 334505 h 2276475"/>
              <a:gd name="T16" fmla="*/ 1701800 w 2033587"/>
              <a:gd name="T17" fmla="*/ 1767638 h 2276475"/>
              <a:gd name="T18" fmla="*/ 1695689 w 2033587"/>
              <a:gd name="T19" fmla="*/ 1808289 h 2276475"/>
              <a:gd name="T20" fmla="*/ 1678419 w 2033587"/>
              <a:gd name="T21" fmla="*/ 1844423 h 2276475"/>
              <a:gd name="T22" fmla="*/ 1651849 w 2033587"/>
              <a:gd name="T23" fmla="*/ 1873649 h 2276475"/>
              <a:gd name="T24" fmla="*/ 1617839 w 2033587"/>
              <a:gd name="T25" fmla="*/ 1894372 h 2276475"/>
              <a:gd name="T26" fmla="*/ 1578251 w 2033587"/>
              <a:gd name="T27" fmla="*/ 1904469 h 2276475"/>
              <a:gd name="T28" fmla="*/ 381012 w 2033587"/>
              <a:gd name="T29" fmla="*/ 1903672 h 2276475"/>
              <a:gd name="T30" fmla="*/ 342220 w 2033587"/>
              <a:gd name="T31" fmla="*/ 1891715 h 2276475"/>
              <a:gd name="T32" fmla="*/ 309539 w 2033587"/>
              <a:gd name="T33" fmla="*/ 1869397 h 2276475"/>
              <a:gd name="T34" fmla="*/ 284298 w 2033587"/>
              <a:gd name="T35" fmla="*/ 1838844 h 2276475"/>
              <a:gd name="T36" fmla="*/ 268621 w 2033587"/>
              <a:gd name="T37" fmla="*/ 1801912 h 2276475"/>
              <a:gd name="T38" fmla="*/ 382075 w 2033587"/>
              <a:gd name="T39" fmla="*/ 1767638 h 2276475"/>
              <a:gd name="T40" fmla="*/ 385528 w 2033587"/>
              <a:gd name="T41" fmla="*/ 1778531 h 2276475"/>
              <a:gd name="T42" fmla="*/ 398017 w 2033587"/>
              <a:gd name="T43" fmla="*/ 1786768 h 2276475"/>
              <a:gd name="T44" fmla="*/ 1570013 w 2033587"/>
              <a:gd name="T45" fmla="*/ 1786502 h 2276475"/>
              <a:gd name="T46" fmla="*/ 1581704 w 2033587"/>
              <a:gd name="T47" fmla="*/ 1776937 h 2276475"/>
              <a:gd name="T48" fmla="*/ 1583830 w 2033587"/>
              <a:gd name="T49" fmla="*/ 368513 h 2276475"/>
              <a:gd name="T50" fmla="*/ 1580376 w 2033587"/>
              <a:gd name="T51" fmla="*/ 357619 h 2276475"/>
              <a:gd name="T52" fmla="*/ 1568419 w 2033587"/>
              <a:gd name="T53" fmla="*/ 349383 h 2276475"/>
              <a:gd name="T54" fmla="*/ 492697 w 2033587"/>
              <a:gd name="T55" fmla="*/ 362402 h 2276475"/>
              <a:gd name="T56" fmla="*/ 484724 w 2033587"/>
              <a:gd name="T57" fmla="*/ 402787 h 2276475"/>
              <a:gd name="T58" fmla="*/ 465590 w 2033587"/>
              <a:gd name="T59" fmla="*/ 437592 h 2276475"/>
              <a:gd name="T60" fmla="*/ 437421 w 2033587"/>
              <a:gd name="T61" fmla="*/ 465490 h 2276475"/>
              <a:gd name="T62" fmla="*/ 402608 w 2033587"/>
              <a:gd name="T63" fmla="*/ 484619 h 2276475"/>
              <a:gd name="T64" fmla="*/ 362480 w 2033587"/>
              <a:gd name="T65" fmla="*/ 492856 h 2276475"/>
              <a:gd name="T66" fmla="*/ 118789 w 2033587"/>
              <a:gd name="T67" fmla="*/ 1542067 h 2276475"/>
              <a:gd name="T68" fmla="*/ 128090 w 2033587"/>
              <a:gd name="T69" fmla="*/ 1553757 h 2276475"/>
              <a:gd name="T70" fmla="*/ 1299773 w 2033587"/>
              <a:gd name="T71" fmla="*/ 1556149 h 2276475"/>
              <a:gd name="T72" fmla="*/ 1310934 w 2033587"/>
              <a:gd name="T73" fmla="*/ 1552695 h 2276475"/>
              <a:gd name="T74" fmla="*/ 1319438 w 2033587"/>
              <a:gd name="T75" fmla="*/ 1540208 h 2276475"/>
              <a:gd name="T76" fmla="*/ 1318907 w 2033587"/>
              <a:gd name="T77" fmla="*/ 131782 h 2276475"/>
              <a:gd name="T78" fmla="*/ 1309340 w 2033587"/>
              <a:gd name="T79" fmla="*/ 120357 h 2276475"/>
              <a:gd name="T80" fmla="*/ 492963 w 2033587"/>
              <a:gd name="T81" fmla="*/ 117967 h 2276475"/>
              <a:gd name="T82" fmla="*/ 1327676 w 2033587"/>
              <a:gd name="T83" fmla="*/ 2922 h 2276475"/>
              <a:gd name="T84" fmla="*/ 1365413 w 2033587"/>
              <a:gd name="T85" fmla="*/ 16738 h 2276475"/>
              <a:gd name="T86" fmla="*/ 1397303 w 2033587"/>
              <a:gd name="T87" fmla="*/ 40385 h 2276475"/>
              <a:gd name="T88" fmla="*/ 1420954 w 2033587"/>
              <a:gd name="T89" fmla="*/ 72268 h 2276475"/>
              <a:gd name="T90" fmla="*/ 1434773 w 2033587"/>
              <a:gd name="T91" fmla="*/ 109996 h 2276475"/>
              <a:gd name="T92" fmla="*/ 1437430 w 2033587"/>
              <a:gd name="T93" fmla="*/ 1543396 h 2276475"/>
              <a:gd name="T94" fmla="*/ 1429192 w 2033587"/>
              <a:gd name="T95" fmla="*/ 1583515 h 2276475"/>
              <a:gd name="T96" fmla="*/ 1410324 w 2033587"/>
              <a:gd name="T97" fmla="*/ 1618586 h 2276475"/>
              <a:gd name="T98" fmla="*/ 1382155 w 2033587"/>
              <a:gd name="T99" fmla="*/ 1646749 h 2276475"/>
              <a:gd name="T100" fmla="*/ 1347076 w 2033587"/>
              <a:gd name="T101" fmla="*/ 1665613 h 2276475"/>
              <a:gd name="T102" fmla="*/ 1307214 w 2033587"/>
              <a:gd name="T103" fmla="*/ 1673849 h 2276475"/>
              <a:gd name="T104" fmla="*/ 109754 w 2033587"/>
              <a:gd name="T105" fmla="*/ 1671192 h 2276475"/>
              <a:gd name="T106" fmla="*/ 72017 w 2033587"/>
              <a:gd name="T107" fmla="*/ 1657377 h 2276475"/>
              <a:gd name="T108" fmla="*/ 40394 w 2033587"/>
              <a:gd name="T109" fmla="*/ 1633731 h 2276475"/>
              <a:gd name="T110" fmla="*/ 16476 w 2033587"/>
              <a:gd name="T111" fmla="*/ 1601848 h 2276475"/>
              <a:gd name="T112" fmla="*/ 2657 w 2033587"/>
              <a:gd name="T113" fmla="*/ 1564120 h 2276475"/>
              <a:gd name="T114" fmla="*/ 409517 w 2033587"/>
              <a:gd name="T115" fmla="*/ 0 h 227647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033587" h="2276475">
                <a:moveTo>
                  <a:pt x="312737" y="1411287"/>
                </a:moveTo>
                <a:lnTo>
                  <a:pt x="1422400" y="1411287"/>
                </a:lnTo>
                <a:lnTo>
                  <a:pt x="1422400" y="1552575"/>
                </a:lnTo>
                <a:lnTo>
                  <a:pt x="312737" y="1552575"/>
                </a:lnTo>
                <a:lnTo>
                  <a:pt x="312737" y="1411287"/>
                </a:lnTo>
                <a:close/>
                <a:moveTo>
                  <a:pt x="296862" y="1128712"/>
                </a:moveTo>
                <a:lnTo>
                  <a:pt x="1404937" y="1128712"/>
                </a:lnTo>
                <a:lnTo>
                  <a:pt x="1404937" y="1270000"/>
                </a:lnTo>
                <a:lnTo>
                  <a:pt x="296862" y="1270000"/>
                </a:lnTo>
                <a:lnTo>
                  <a:pt x="296862" y="1128712"/>
                </a:lnTo>
                <a:close/>
                <a:moveTo>
                  <a:pt x="296862" y="847725"/>
                </a:moveTo>
                <a:lnTo>
                  <a:pt x="1404937" y="847725"/>
                </a:lnTo>
                <a:lnTo>
                  <a:pt x="1404937" y="987425"/>
                </a:lnTo>
                <a:lnTo>
                  <a:pt x="296862" y="987425"/>
                </a:lnTo>
                <a:lnTo>
                  <a:pt x="296862" y="847725"/>
                </a:lnTo>
                <a:close/>
                <a:moveTo>
                  <a:pt x="869950" y="565150"/>
                </a:moveTo>
                <a:lnTo>
                  <a:pt x="1408113" y="565150"/>
                </a:lnTo>
                <a:lnTo>
                  <a:pt x="1408113" y="706438"/>
                </a:lnTo>
                <a:lnTo>
                  <a:pt x="869950" y="706438"/>
                </a:lnTo>
                <a:lnTo>
                  <a:pt x="869950" y="565150"/>
                </a:lnTo>
                <a:close/>
                <a:moveTo>
                  <a:pt x="1869440" y="276225"/>
                </a:moveTo>
                <a:lnTo>
                  <a:pt x="1877695" y="276543"/>
                </a:lnTo>
                <a:lnTo>
                  <a:pt x="1885950" y="276860"/>
                </a:lnTo>
                <a:lnTo>
                  <a:pt x="1894522" y="278130"/>
                </a:lnTo>
                <a:lnTo>
                  <a:pt x="1902460" y="279400"/>
                </a:lnTo>
                <a:lnTo>
                  <a:pt x="1910080" y="281305"/>
                </a:lnTo>
                <a:lnTo>
                  <a:pt x="1918017" y="283528"/>
                </a:lnTo>
                <a:lnTo>
                  <a:pt x="1925955" y="286068"/>
                </a:lnTo>
                <a:lnTo>
                  <a:pt x="1933257" y="288925"/>
                </a:lnTo>
                <a:lnTo>
                  <a:pt x="1940242" y="292418"/>
                </a:lnTo>
                <a:lnTo>
                  <a:pt x="1947545" y="296228"/>
                </a:lnTo>
                <a:lnTo>
                  <a:pt x="1954530" y="299720"/>
                </a:lnTo>
                <a:lnTo>
                  <a:pt x="1961197" y="304165"/>
                </a:lnTo>
                <a:lnTo>
                  <a:pt x="1967865" y="308928"/>
                </a:lnTo>
                <a:lnTo>
                  <a:pt x="1973897" y="313690"/>
                </a:lnTo>
                <a:lnTo>
                  <a:pt x="1979612" y="318770"/>
                </a:lnTo>
                <a:lnTo>
                  <a:pt x="1985645" y="324168"/>
                </a:lnTo>
                <a:lnTo>
                  <a:pt x="1991042" y="330200"/>
                </a:lnTo>
                <a:lnTo>
                  <a:pt x="1996122" y="335915"/>
                </a:lnTo>
                <a:lnTo>
                  <a:pt x="2000885" y="342265"/>
                </a:lnTo>
                <a:lnTo>
                  <a:pt x="2005647" y="348615"/>
                </a:lnTo>
                <a:lnTo>
                  <a:pt x="2010092" y="355283"/>
                </a:lnTo>
                <a:lnTo>
                  <a:pt x="2013585" y="362268"/>
                </a:lnTo>
                <a:lnTo>
                  <a:pt x="2017395" y="369570"/>
                </a:lnTo>
                <a:lnTo>
                  <a:pt x="2020570" y="376873"/>
                </a:lnTo>
                <a:lnTo>
                  <a:pt x="2023745" y="384175"/>
                </a:lnTo>
                <a:lnTo>
                  <a:pt x="2026285" y="391795"/>
                </a:lnTo>
                <a:lnTo>
                  <a:pt x="2028507" y="399733"/>
                </a:lnTo>
                <a:lnTo>
                  <a:pt x="2030412" y="407670"/>
                </a:lnTo>
                <a:lnTo>
                  <a:pt x="2032000" y="415608"/>
                </a:lnTo>
                <a:lnTo>
                  <a:pt x="2032952" y="423863"/>
                </a:lnTo>
                <a:lnTo>
                  <a:pt x="2033270" y="432118"/>
                </a:lnTo>
                <a:lnTo>
                  <a:pt x="2033587" y="440373"/>
                </a:lnTo>
                <a:lnTo>
                  <a:pt x="2033587" y="2112328"/>
                </a:lnTo>
                <a:lnTo>
                  <a:pt x="2033270" y="2120583"/>
                </a:lnTo>
                <a:lnTo>
                  <a:pt x="2032952" y="2128838"/>
                </a:lnTo>
                <a:lnTo>
                  <a:pt x="2032000" y="2137410"/>
                </a:lnTo>
                <a:lnTo>
                  <a:pt x="2030412" y="2145348"/>
                </a:lnTo>
                <a:lnTo>
                  <a:pt x="2028507" y="2153285"/>
                </a:lnTo>
                <a:lnTo>
                  <a:pt x="2026285" y="2160905"/>
                </a:lnTo>
                <a:lnTo>
                  <a:pt x="2023745" y="2168525"/>
                </a:lnTo>
                <a:lnTo>
                  <a:pt x="2020570" y="2175828"/>
                </a:lnTo>
                <a:lnTo>
                  <a:pt x="2017395" y="2183130"/>
                </a:lnTo>
                <a:lnTo>
                  <a:pt x="2013585" y="2190433"/>
                </a:lnTo>
                <a:lnTo>
                  <a:pt x="2010092" y="2197418"/>
                </a:lnTo>
                <a:lnTo>
                  <a:pt x="2005647" y="2204085"/>
                </a:lnTo>
                <a:lnTo>
                  <a:pt x="2000885" y="2210435"/>
                </a:lnTo>
                <a:lnTo>
                  <a:pt x="1996122" y="2216785"/>
                </a:lnTo>
                <a:lnTo>
                  <a:pt x="1991042" y="2222500"/>
                </a:lnTo>
                <a:lnTo>
                  <a:pt x="1985645" y="2228533"/>
                </a:lnTo>
                <a:lnTo>
                  <a:pt x="1979612" y="2233930"/>
                </a:lnTo>
                <a:lnTo>
                  <a:pt x="1973897" y="2239010"/>
                </a:lnTo>
                <a:lnTo>
                  <a:pt x="1967865" y="2243773"/>
                </a:lnTo>
                <a:lnTo>
                  <a:pt x="1961197" y="2248535"/>
                </a:lnTo>
                <a:lnTo>
                  <a:pt x="1954530" y="2252980"/>
                </a:lnTo>
                <a:lnTo>
                  <a:pt x="1947545" y="2256790"/>
                </a:lnTo>
                <a:lnTo>
                  <a:pt x="1940242" y="2260600"/>
                </a:lnTo>
                <a:lnTo>
                  <a:pt x="1933257" y="2263775"/>
                </a:lnTo>
                <a:lnTo>
                  <a:pt x="1925955" y="2266633"/>
                </a:lnTo>
                <a:lnTo>
                  <a:pt x="1918017" y="2269173"/>
                </a:lnTo>
                <a:lnTo>
                  <a:pt x="1910080" y="2271395"/>
                </a:lnTo>
                <a:lnTo>
                  <a:pt x="1902460" y="2273300"/>
                </a:lnTo>
                <a:lnTo>
                  <a:pt x="1894522" y="2274888"/>
                </a:lnTo>
                <a:lnTo>
                  <a:pt x="1885950" y="2275840"/>
                </a:lnTo>
                <a:lnTo>
                  <a:pt x="1877695" y="2276475"/>
                </a:lnTo>
                <a:lnTo>
                  <a:pt x="1869440" y="2276475"/>
                </a:lnTo>
                <a:lnTo>
                  <a:pt x="480377" y="2276475"/>
                </a:lnTo>
                <a:lnTo>
                  <a:pt x="471805" y="2276475"/>
                </a:lnTo>
                <a:lnTo>
                  <a:pt x="463550" y="2275840"/>
                </a:lnTo>
                <a:lnTo>
                  <a:pt x="455295" y="2274888"/>
                </a:lnTo>
                <a:lnTo>
                  <a:pt x="447040" y="2273300"/>
                </a:lnTo>
                <a:lnTo>
                  <a:pt x="439102" y="2271395"/>
                </a:lnTo>
                <a:lnTo>
                  <a:pt x="431482" y="2269173"/>
                </a:lnTo>
                <a:lnTo>
                  <a:pt x="423862" y="2266633"/>
                </a:lnTo>
                <a:lnTo>
                  <a:pt x="416242" y="2263775"/>
                </a:lnTo>
                <a:lnTo>
                  <a:pt x="408940" y="2260600"/>
                </a:lnTo>
                <a:lnTo>
                  <a:pt x="401955" y="2256790"/>
                </a:lnTo>
                <a:lnTo>
                  <a:pt x="394970" y="2252980"/>
                </a:lnTo>
                <a:lnTo>
                  <a:pt x="388620" y="2248535"/>
                </a:lnTo>
                <a:lnTo>
                  <a:pt x="381952" y="2243773"/>
                </a:lnTo>
                <a:lnTo>
                  <a:pt x="375602" y="2239010"/>
                </a:lnTo>
                <a:lnTo>
                  <a:pt x="369887" y="2233930"/>
                </a:lnTo>
                <a:lnTo>
                  <a:pt x="364172" y="2228533"/>
                </a:lnTo>
                <a:lnTo>
                  <a:pt x="358457" y="2222500"/>
                </a:lnTo>
                <a:lnTo>
                  <a:pt x="353377" y="2216785"/>
                </a:lnTo>
                <a:lnTo>
                  <a:pt x="348297" y="2210435"/>
                </a:lnTo>
                <a:lnTo>
                  <a:pt x="343852" y="2204085"/>
                </a:lnTo>
                <a:lnTo>
                  <a:pt x="339725" y="2197418"/>
                </a:lnTo>
                <a:lnTo>
                  <a:pt x="335597" y="2190433"/>
                </a:lnTo>
                <a:lnTo>
                  <a:pt x="332105" y="2183130"/>
                </a:lnTo>
                <a:lnTo>
                  <a:pt x="328612" y="2175828"/>
                </a:lnTo>
                <a:lnTo>
                  <a:pt x="325755" y="2168525"/>
                </a:lnTo>
                <a:lnTo>
                  <a:pt x="323215" y="2160905"/>
                </a:lnTo>
                <a:lnTo>
                  <a:pt x="320992" y="2153285"/>
                </a:lnTo>
                <a:lnTo>
                  <a:pt x="319087" y="2145348"/>
                </a:lnTo>
                <a:lnTo>
                  <a:pt x="317817" y="2137410"/>
                </a:lnTo>
                <a:lnTo>
                  <a:pt x="316547" y="2128838"/>
                </a:lnTo>
                <a:lnTo>
                  <a:pt x="315912" y="2120583"/>
                </a:lnTo>
                <a:lnTo>
                  <a:pt x="315912" y="2112328"/>
                </a:lnTo>
                <a:lnTo>
                  <a:pt x="456565" y="2112328"/>
                </a:lnTo>
                <a:lnTo>
                  <a:pt x="456882" y="2114868"/>
                </a:lnTo>
                <a:lnTo>
                  <a:pt x="457200" y="2116773"/>
                </a:lnTo>
                <a:lnTo>
                  <a:pt x="457835" y="2118995"/>
                </a:lnTo>
                <a:lnTo>
                  <a:pt x="458470" y="2121218"/>
                </a:lnTo>
                <a:lnTo>
                  <a:pt x="459422" y="2123440"/>
                </a:lnTo>
                <a:lnTo>
                  <a:pt x="460692" y="2125345"/>
                </a:lnTo>
                <a:lnTo>
                  <a:pt x="463550" y="2128838"/>
                </a:lnTo>
                <a:lnTo>
                  <a:pt x="467042" y="2132013"/>
                </a:lnTo>
                <a:lnTo>
                  <a:pt x="468947" y="2132965"/>
                </a:lnTo>
                <a:lnTo>
                  <a:pt x="471170" y="2133918"/>
                </a:lnTo>
                <a:lnTo>
                  <a:pt x="473392" y="2134870"/>
                </a:lnTo>
                <a:lnTo>
                  <a:pt x="475615" y="2135188"/>
                </a:lnTo>
                <a:lnTo>
                  <a:pt x="477837" y="2135505"/>
                </a:lnTo>
                <a:lnTo>
                  <a:pt x="480377" y="2135823"/>
                </a:lnTo>
                <a:lnTo>
                  <a:pt x="1869440" y="2135823"/>
                </a:lnTo>
                <a:lnTo>
                  <a:pt x="1871980" y="2135505"/>
                </a:lnTo>
                <a:lnTo>
                  <a:pt x="1874202" y="2135188"/>
                </a:lnTo>
                <a:lnTo>
                  <a:pt x="1876107" y="2134870"/>
                </a:lnTo>
                <a:lnTo>
                  <a:pt x="1878330" y="2133918"/>
                </a:lnTo>
                <a:lnTo>
                  <a:pt x="1880552" y="2132965"/>
                </a:lnTo>
                <a:lnTo>
                  <a:pt x="1882457" y="2132013"/>
                </a:lnTo>
                <a:lnTo>
                  <a:pt x="1885950" y="2128838"/>
                </a:lnTo>
                <a:lnTo>
                  <a:pt x="1888490" y="2125345"/>
                </a:lnTo>
                <a:lnTo>
                  <a:pt x="1890077" y="2123440"/>
                </a:lnTo>
                <a:lnTo>
                  <a:pt x="1890712" y="2121218"/>
                </a:lnTo>
                <a:lnTo>
                  <a:pt x="1891982" y="2118995"/>
                </a:lnTo>
                <a:lnTo>
                  <a:pt x="1892300" y="2116773"/>
                </a:lnTo>
                <a:lnTo>
                  <a:pt x="1892617" y="2114868"/>
                </a:lnTo>
                <a:lnTo>
                  <a:pt x="1892617" y="2112328"/>
                </a:lnTo>
                <a:lnTo>
                  <a:pt x="1892617" y="440373"/>
                </a:lnTo>
                <a:lnTo>
                  <a:pt x="1892617" y="438468"/>
                </a:lnTo>
                <a:lnTo>
                  <a:pt x="1892300" y="435928"/>
                </a:lnTo>
                <a:lnTo>
                  <a:pt x="1891982" y="433705"/>
                </a:lnTo>
                <a:lnTo>
                  <a:pt x="1890712" y="431483"/>
                </a:lnTo>
                <a:lnTo>
                  <a:pt x="1890077" y="429578"/>
                </a:lnTo>
                <a:lnTo>
                  <a:pt x="1888490" y="427355"/>
                </a:lnTo>
                <a:lnTo>
                  <a:pt x="1885950" y="424180"/>
                </a:lnTo>
                <a:lnTo>
                  <a:pt x="1882457" y="421323"/>
                </a:lnTo>
                <a:lnTo>
                  <a:pt x="1880552" y="420053"/>
                </a:lnTo>
                <a:lnTo>
                  <a:pt x="1878330" y="419100"/>
                </a:lnTo>
                <a:lnTo>
                  <a:pt x="1876107" y="418148"/>
                </a:lnTo>
                <a:lnTo>
                  <a:pt x="1874202" y="417513"/>
                </a:lnTo>
                <a:lnTo>
                  <a:pt x="1871980" y="417195"/>
                </a:lnTo>
                <a:lnTo>
                  <a:pt x="1869440" y="417195"/>
                </a:lnTo>
                <a:lnTo>
                  <a:pt x="1869440" y="276225"/>
                </a:lnTo>
                <a:close/>
                <a:moveTo>
                  <a:pt x="589072" y="140970"/>
                </a:moveTo>
                <a:lnTo>
                  <a:pt x="589072" y="424815"/>
                </a:lnTo>
                <a:lnTo>
                  <a:pt x="588754" y="433070"/>
                </a:lnTo>
                <a:lnTo>
                  <a:pt x="588436" y="441643"/>
                </a:lnTo>
                <a:lnTo>
                  <a:pt x="587166" y="449580"/>
                </a:lnTo>
                <a:lnTo>
                  <a:pt x="585896" y="458153"/>
                </a:lnTo>
                <a:lnTo>
                  <a:pt x="583991" y="465773"/>
                </a:lnTo>
                <a:lnTo>
                  <a:pt x="581768" y="473710"/>
                </a:lnTo>
                <a:lnTo>
                  <a:pt x="579227" y="481330"/>
                </a:lnTo>
                <a:lnTo>
                  <a:pt x="576052" y="488633"/>
                </a:lnTo>
                <a:lnTo>
                  <a:pt x="572876" y="495935"/>
                </a:lnTo>
                <a:lnTo>
                  <a:pt x="569065" y="503238"/>
                </a:lnTo>
                <a:lnTo>
                  <a:pt x="565572" y="509905"/>
                </a:lnTo>
                <a:lnTo>
                  <a:pt x="561126" y="516573"/>
                </a:lnTo>
                <a:lnTo>
                  <a:pt x="556363" y="522923"/>
                </a:lnTo>
                <a:lnTo>
                  <a:pt x="551600" y="528955"/>
                </a:lnTo>
                <a:lnTo>
                  <a:pt x="546519" y="535305"/>
                </a:lnTo>
                <a:lnTo>
                  <a:pt x="541120" y="541020"/>
                </a:lnTo>
                <a:lnTo>
                  <a:pt x="535087" y="546100"/>
                </a:lnTo>
                <a:lnTo>
                  <a:pt x="529371" y="551815"/>
                </a:lnTo>
                <a:lnTo>
                  <a:pt x="522702" y="556260"/>
                </a:lnTo>
                <a:lnTo>
                  <a:pt x="516668" y="561023"/>
                </a:lnTo>
                <a:lnTo>
                  <a:pt x="509682" y="565150"/>
                </a:lnTo>
                <a:lnTo>
                  <a:pt x="503013" y="569278"/>
                </a:lnTo>
                <a:lnTo>
                  <a:pt x="495709" y="572770"/>
                </a:lnTo>
                <a:lnTo>
                  <a:pt x="488406" y="575945"/>
                </a:lnTo>
                <a:lnTo>
                  <a:pt x="481102" y="579120"/>
                </a:lnTo>
                <a:lnTo>
                  <a:pt x="473480" y="581978"/>
                </a:lnTo>
                <a:lnTo>
                  <a:pt x="465541" y="584200"/>
                </a:lnTo>
                <a:lnTo>
                  <a:pt x="457602" y="585788"/>
                </a:lnTo>
                <a:lnTo>
                  <a:pt x="449663" y="587375"/>
                </a:lnTo>
                <a:lnTo>
                  <a:pt x="441407" y="588328"/>
                </a:lnTo>
                <a:lnTo>
                  <a:pt x="433150" y="588963"/>
                </a:lnTo>
                <a:lnTo>
                  <a:pt x="424576" y="589280"/>
                </a:lnTo>
                <a:lnTo>
                  <a:pt x="140678" y="589280"/>
                </a:lnTo>
                <a:lnTo>
                  <a:pt x="140678" y="1836103"/>
                </a:lnTo>
                <a:lnTo>
                  <a:pt x="140678" y="1838643"/>
                </a:lnTo>
                <a:lnTo>
                  <a:pt x="140996" y="1840548"/>
                </a:lnTo>
                <a:lnTo>
                  <a:pt x="141948" y="1842770"/>
                </a:lnTo>
                <a:lnTo>
                  <a:pt x="142584" y="1844993"/>
                </a:lnTo>
                <a:lnTo>
                  <a:pt x="143536" y="1847215"/>
                </a:lnTo>
                <a:lnTo>
                  <a:pt x="144807" y="1849120"/>
                </a:lnTo>
                <a:lnTo>
                  <a:pt x="147665" y="1852613"/>
                </a:lnTo>
                <a:lnTo>
                  <a:pt x="151475" y="1855470"/>
                </a:lnTo>
                <a:lnTo>
                  <a:pt x="153063" y="1856740"/>
                </a:lnTo>
                <a:lnTo>
                  <a:pt x="155286" y="1857693"/>
                </a:lnTo>
                <a:lnTo>
                  <a:pt x="157191" y="1858645"/>
                </a:lnTo>
                <a:lnTo>
                  <a:pt x="159732" y="1858963"/>
                </a:lnTo>
                <a:lnTo>
                  <a:pt x="161955" y="1859280"/>
                </a:lnTo>
                <a:lnTo>
                  <a:pt x="164495" y="1859598"/>
                </a:lnTo>
                <a:lnTo>
                  <a:pt x="1553180" y="1859598"/>
                </a:lnTo>
                <a:lnTo>
                  <a:pt x="1556038" y="1859280"/>
                </a:lnTo>
                <a:lnTo>
                  <a:pt x="1557943" y="1858963"/>
                </a:lnTo>
                <a:lnTo>
                  <a:pt x="1560484" y="1858645"/>
                </a:lnTo>
                <a:lnTo>
                  <a:pt x="1562389" y="1857693"/>
                </a:lnTo>
                <a:lnTo>
                  <a:pt x="1564612" y="1856740"/>
                </a:lnTo>
                <a:lnTo>
                  <a:pt x="1566517" y="1855470"/>
                </a:lnTo>
                <a:lnTo>
                  <a:pt x="1570010" y="1852613"/>
                </a:lnTo>
                <a:lnTo>
                  <a:pt x="1572868" y="1849120"/>
                </a:lnTo>
                <a:lnTo>
                  <a:pt x="1574139" y="1847215"/>
                </a:lnTo>
                <a:lnTo>
                  <a:pt x="1575091" y="1844993"/>
                </a:lnTo>
                <a:lnTo>
                  <a:pt x="1576044" y="1842770"/>
                </a:lnTo>
                <a:lnTo>
                  <a:pt x="1576679" y="1840548"/>
                </a:lnTo>
                <a:lnTo>
                  <a:pt x="1576997" y="1838643"/>
                </a:lnTo>
                <a:lnTo>
                  <a:pt x="1576997" y="1836103"/>
                </a:lnTo>
                <a:lnTo>
                  <a:pt x="1576997" y="164782"/>
                </a:lnTo>
                <a:lnTo>
                  <a:pt x="1576997" y="161925"/>
                </a:lnTo>
                <a:lnTo>
                  <a:pt x="1576679" y="160020"/>
                </a:lnTo>
                <a:lnTo>
                  <a:pt x="1576044" y="157480"/>
                </a:lnTo>
                <a:lnTo>
                  <a:pt x="1575091" y="155257"/>
                </a:lnTo>
                <a:lnTo>
                  <a:pt x="1574139" y="153352"/>
                </a:lnTo>
                <a:lnTo>
                  <a:pt x="1572868" y="151447"/>
                </a:lnTo>
                <a:lnTo>
                  <a:pt x="1570010" y="147955"/>
                </a:lnTo>
                <a:lnTo>
                  <a:pt x="1566517" y="145097"/>
                </a:lnTo>
                <a:lnTo>
                  <a:pt x="1564612" y="143827"/>
                </a:lnTo>
                <a:lnTo>
                  <a:pt x="1562389" y="142875"/>
                </a:lnTo>
                <a:lnTo>
                  <a:pt x="1560484" y="141922"/>
                </a:lnTo>
                <a:lnTo>
                  <a:pt x="1557943" y="141287"/>
                </a:lnTo>
                <a:lnTo>
                  <a:pt x="1556038" y="140970"/>
                </a:lnTo>
                <a:lnTo>
                  <a:pt x="1553180" y="140970"/>
                </a:lnTo>
                <a:lnTo>
                  <a:pt x="589072" y="140970"/>
                </a:lnTo>
                <a:close/>
                <a:moveTo>
                  <a:pt x="489358" y="0"/>
                </a:moveTo>
                <a:lnTo>
                  <a:pt x="1553180" y="0"/>
                </a:lnTo>
                <a:lnTo>
                  <a:pt x="1562071" y="317"/>
                </a:lnTo>
                <a:lnTo>
                  <a:pt x="1570010" y="952"/>
                </a:lnTo>
                <a:lnTo>
                  <a:pt x="1578584" y="2222"/>
                </a:lnTo>
                <a:lnTo>
                  <a:pt x="1586523" y="3492"/>
                </a:lnTo>
                <a:lnTo>
                  <a:pt x="1594462" y="5397"/>
                </a:lnTo>
                <a:lnTo>
                  <a:pt x="1602084" y="7620"/>
                </a:lnTo>
                <a:lnTo>
                  <a:pt x="1609705" y="10160"/>
                </a:lnTo>
                <a:lnTo>
                  <a:pt x="1617644" y="13017"/>
                </a:lnTo>
                <a:lnTo>
                  <a:pt x="1624630" y="16192"/>
                </a:lnTo>
                <a:lnTo>
                  <a:pt x="1631617" y="20002"/>
                </a:lnTo>
                <a:lnTo>
                  <a:pt x="1638603" y="23812"/>
                </a:lnTo>
                <a:lnTo>
                  <a:pt x="1645589" y="28257"/>
                </a:lnTo>
                <a:lnTo>
                  <a:pt x="1651623" y="32702"/>
                </a:lnTo>
                <a:lnTo>
                  <a:pt x="1657974" y="37782"/>
                </a:lnTo>
                <a:lnTo>
                  <a:pt x="1664008" y="42862"/>
                </a:lnTo>
                <a:lnTo>
                  <a:pt x="1669724" y="48260"/>
                </a:lnTo>
                <a:lnTo>
                  <a:pt x="1675122" y="53975"/>
                </a:lnTo>
                <a:lnTo>
                  <a:pt x="1680203" y="60007"/>
                </a:lnTo>
                <a:lnTo>
                  <a:pt x="1685284" y="66357"/>
                </a:lnTo>
                <a:lnTo>
                  <a:pt x="1689730" y="72390"/>
                </a:lnTo>
                <a:lnTo>
                  <a:pt x="1694176" y="79375"/>
                </a:lnTo>
                <a:lnTo>
                  <a:pt x="1697987" y="86360"/>
                </a:lnTo>
                <a:lnTo>
                  <a:pt x="1701797" y="93345"/>
                </a:lnTo>
                <a:lnTo>
                  <a:pt x="1704973" y="100647"/>
                </a:lnTo>
                <a:lnTo>
                  <a:pt x="1707831" y="108267"/>
                </a:lnTo>
                <a:lnTo>
                  <a:pt x="1710371" y="115570"/>
                </a:lnTo>
                <a:lnTo>
                  <a:pt x="1712594" y="123507"/>
                </a:lnTo>
                <a:lnTo>
                  <a:pt x="1714500" y="131445"/>
                </a:lnTo>
                <a:lnTo>
                  <a:pt x="1715770" y="139382"/>
                </a:lnTo>
                <a:lnTo>
                  <a:pt x="1717040" y="147637"/>
                </a:lnTo>
                <a:lnTo>
                  <a:pt x="1717675" y="155892"/>
                </a:lnTo>
                <a:lnTo>
                  <a:pt x="1717675" y="164782"/>
                </a:lnTo>
                <a:lnTo>
                  <a:pt x="1717675" y="1836103"/>
                </a:lnTo>
                <a:lnTo>
                  <a:pt x="1717675" y="1844358"/>
                </a:lnTo>
                <a:lnTo>
                  <a:pt x="1717040" y="1852613"/>
                </a:lnTo>
                <a:lnTo>
                  <a:pt x="1715770" y="1861185"/>
                </a:lnTo>
                <a:lnTo>
                  <a:pt x="1714500" y="1869123"/>
                </a:lnTo>
                <a:lnTo>
                  <a:pt x="1712594" y="1877060"/>
                </a:lnTo>
                <a:lnTo>
                  <a:pt x="1710371" y="1884680"/>
                </a:lnTo>
                <a:lnTo>
                  <a:pt x="1707831" y="1892300"/>
                </a:lnTo>
                <a:lnTo>
                  <a:pt x="1704973" y="1900238"/>
                </a:lnTo>
                <a:lnTo>
                  <a:pt x="1701797" y="1907223"/>
                </a:lnTo>
                <a:lnTo>
                  <a:pt x="1697987" y="1914208"/>
                </a:lnTo>
                <a:lnTo>
                  <a:pt x="1694176" y="1921193"/>
                </a:lnTo>
                <a:lnTo>
                  <a:pt x="1689730" y="1927860"/>
                </a:lnTo>
                <a:lnTo>
                  <a:pt x="1685284" y="1934210"/>
                </a:lnTo>
                <a:lnTo>
                  <a:pt x="1680203" y="1940560"/>
                </a:lnTo>
                <a:lnTo>
                  <a:pt x="1675122" y="1946275"/>
                </a:lnTo>
                <a:lnTo>
                  <a:pt x="1669724" y="1952308"/>
                </a:lnTo>
                <a:lnTo>
                  <a:pt x="1664008" y="1957705"/>
                </a:lnTo>
                <a:lnTo>
                  <a:pt x="1657974" y="1962785"/>
                </a:lnTo>
                <a:lnTo>
                  <a:pt x="1651623" y="1967865"/>
                </a:lnTo>
                <a:lnTo>
                  <a:pt x="1645589" y="1972310"/>
                </a:lnTo>
                <a:lnTo>
                  <a:pt x="1638603" y="1976755"/>
                </a:lnTo>
                <a:lnTo>
                  <a:pt x="1631617" y="1980565"/>
                </a:lnTo>
                <a:lnTo>
                  <a:pt x="1624630" y="1984375"/>
                </a:lnTo>
                <a:lnTo>
                  <a:pt x="1617644" y="1987550"/>
                </a:lnTo>
                <a:lnTo>
                  <a:pt x="1609705" y="1990408"/>
                </a:lnTo>
                <a:lnTo>
                  <a:pt x="1602084" y="1992948"/>
                </a:lnTo>
                <a:lnTo>
                  <a:pt x="1594462" y="1995170"/>
                </a:lnTo>
                <a:lnTo>
                  <a:pt x="1586523" y="1997075"/>
                </a:lnTo>
                <a:lnTo>
                  <a:pt x="1578584" y="1998345"/>
                </a:lnTo>
                <a:lnTo>
                  <a:pt x="1570010" y="1999615"/>
                </a:lnTo>
                <a:lnTo>
                  <a:pt x="1562071" y="2000250"/>
                </a:lnTo>
                <a:lnTo>
                  <a:pt x="1553180" y="2000250"/>
                </a:lnTo>
                <a:lnTo>
                  <a:pt x="164495" y="2000250"/>
                </a:lnTo>
                <a:lnTo>
                  <a:pt x="155604" y="2000250"/>
                </a:lnTo>
                <a:lnTo>
                  <a:pt x="147665" y="1999615"/>
                </a:lnTo>
                <a:lnTo>
                  <a:pt x="139408" y="1998345"/>
                </a:lnTo>
                <a:lnTo>
                  <a:pt x="131152" y="1997075"/>
                </a:lnTo>
                <a:lnTo>
                  <a:pt x="123213" y="1995170"/>
                </a:lnTo>
                <a:lnTo>
                  <a:pt x="115591" y="1992948"/>
                </a:lnTo>
                <a:lnTo>
                  <a:pt x="107970" y="1990408"/>
                </a:lnTo>
                <a:lnTo>
                  <a:pt x="100348" y="1987550"/>
                </a:lnTo>
                <a:lnTo>
                  <a:pt x="93044" y="1984375"/>
                </a:lnTo>
                <a:lnTo>
                  <a:pt x="86058" y="1980565"/>
                </a:lnTo>
                <a:lnTo>
                  <a:pt x="79072" y="1976755"/>
                </a:lnTo>
                <a:lnTo>
                  <a:pt x="72721" y="1972310"/>
                </a:lnTo>
                <a:lnTo>
                  <a:pt x="66052" y="1967865"/>
                </a:lnTo>
                <a:lnTo>
                  <a:pt x="59701" y="1962785"/>
                </a:lnTo>
                <a:lnTo>
                  <a:pt x="53667" y="1957705"/>
                </a:lnTo>
                <a:lnTo>
                  <a:pt x="48269" y="1952308"/>
                </a:lnTo>
                <a:lnTo>
                  <a:pt x="42553" y="1946275"/>
                </a:lnTo>
                <a:lnTo>
                  <a:pt x="37472" y="1940560"/>
                </a:lnTo>
                <a:lnTo>
                  <a:pt x="32391" y="1934210"/>
                </a:lnTo>
                <a:lnTo>
                  <a:pt x="27945" y="1927860"/>
                </a:lnTo>
                <a:lnTo>
                  <a:pt x="23817" y="1921193"/>
                </a:lnTo>
                <a:lnTo>
                  <a:pt x="19688" y="1914208"/>
                </a:lnTo>
                <a:lnTo>
                  <a:pt x="16195" y="1907223"/>
                </a:lnTo>
                <a:lnTo>
                  <a:pt x="12702" y="1900238"/>
                </a:lnTo>
                <a:lnTo>
                  <a:pt x="9844" y="1892300"/>
                </a:lnTo>
                <a:lnTo>
                  <a:pt x="7304" y="1884680"/>
                </a:lnTo>
                <a:lnTo>
                  <a:pt x="5081" y="1877060"/>
                </a:lnTo>
                <a:lnTo>
                  <a:pt x="3175" y="1869123"/>
                </a:lnTo>
                <a:lnTo>
                  <a:pt x="1905" y="1861185"/>
                </a:lnTo>
                <a:lnTo>
                  <a:pt x="635" y="1852613"/>
                </a:lnTo>
                <a:lnTo>
                  <a:pt x="0" y="1844358"/>
                </a:lnTo>
                <a:lnTo>
                  <a:pt x="0" y="1836103"/>
                </a:lnTo>
                <a:lnTo>
                  <a:pt x="0" y="489585"/>
                </a:lnTo>
                <a:lnTo>
                  <a:pt x="489358" y="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7" name="文本框 1"/>
          <p:cNvSpPr>
            <a:spLocks noChangeArrowheads="1"/>
          </p:cNvSpPr>
          <p:nvPr/>
        </p:nvSpPr>
        <p:spPr bwMode="auto">
          <a:xfrm>
            <a:off x="3194050" y="2762591"/>
            <a:ext cx="198003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记忆回复</a:t>
            </a:r>
          </a:p>
        </p:txBody>
      </p:sp>
      <p:sp>
        <p:nvSpPr>
          <p:cNvPr id="8" name="文本框 17"/>
          <p:cNvSpPr txBox="1">
            <a:spLocks noChangeArrowheads="1"/>
          </p:cNvSpPr>
          <p:nvPr/>
        </p:nvSpPr>
        <p:spPr bwMode="auto">
          <a:xfrm>
            <a:off x="3837501" y="2061230"/>
            <a:ext cx="681597" cy="5232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800" spc="300" dirty="0">
                <a:solidFill>
                  <a:srgbClr val="8FAAD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spc="300" dirty="0">
              <a:solidFill>
                <a:srgbClr val="8FAAD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3194050" y="2673520"/>
            <a:ext cx="1892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972" y="0"/>
            <a:ext cx="1545328" cy="14945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D0E4AA0-08A4-F616-42CE-7E2B18543643}"/>
              </a:ext>
            </a:extLst>
          </p:cNvPr>
          <p:cNvSpPr txBox="1"/>
          <p:nvPr/>
        </p:nvSpPr>
        <p:spPr>
          <a:xfrm>
            <a:off x="6340157" y="4710543"/>
            <a:ext cx="2803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arxiv.org/pdf/2202.1093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030277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D6CE0-B39F-4921-B97C-EC317326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DF200-E12D-46E8-A7AC-20E43FD3C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用一个生成模型去产生前一个任务的数据，在下一个任务做多任务学习。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93EBDD-57CB-4DB9-B809-DB11CE7F8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4" y="1140065"/>
            <a:ext cx="5134552" cy="360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26656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9370-866B-41AF-A819-14FD218B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增加新的类别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AE710CF-BCA2-4AB4-A891-79B5AC528C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2" y="1233206"/>
            <a:ext cx="4724400" cy="3276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6E1A6B-608E-4C5C-84AB-6D9D6D8A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2" y="633694"/>
            <a:ext cx="401058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99107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542097" y="2514283"/>
            <a:ext cx="6059805" cy="8305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extrusionH="57150">
              <a:bevelT w="0" h="0"/>
            </a:sp3d>
          </a:bodyPr>
          <a:lstStyle>
            <a:defPPr>
              <a:defRPr lang="zh-CN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72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prstClr val="white"/>
                    </a:gs>
                    <a:gs pos="55000">
                      <a:srgbClr val="FCE291"/>
                    </a:gs>
                  </a:gsLst>
                  <a:lin ang="5400000" scaled="1"/>
                </a:gradFill>
                <a:effectLst>
                  <a:outerShdw blurRad="317500" sx="103000" sy="103000" algn="ctr" rotWithShape="0">
                    <a:srgbClr val="FCE291">
                      <a:alpha val="60000"/>
                    </a:srgbClr>
                  </a:outerShdw>
                </a:effectLst>
                <a:uLnTx/>
                <a:uFillTx/>
                <a:latin typeface="方正清刻本悦宋简体"/>
                <a:ea typeface="方正清刻本悦宋简体"/>
                <a:cs typeface="+mj-cs"/>
              </a:defRPr>
            </a:lvl1pPr>
          </a:lstStyle>
          <a:p>
            <a:r>
              <a:rPr lang="zh-CN" altLang="en-US" sz="5400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谢谢大家</a:t>
            </a:r>
          </a:p>
        </p:txBody>
      </p:sp>
    </p:spTree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6DE09-1C8C-432F-B8F0-DF506B0F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50" y="63636"/>
            <a:ext cx="5798613" cy="453221"/>
          </a:xfrm>
        </p:spPr>
        <p:txBody>
          <a:bodyPr/>
          <a:lstStyle/>
          <a:p>
            <a:r>
              <a:rPr lang="en-US" altLang="zh-CN" sz="2000" dirty="0"/>
              <a:t>Life-long Learning (LLL)</a:t>
            </a:r>
            <a:endParaRPr lang="zh-CN" altLang="en-US" sz="2000" dirty="0"/>
          </a:p>
        </p:txBody>
      </p:sp>
      <p:sp>
        <p:nvSpPr>
          <p:cNvPr id="3" name="AutoShape 2" descr="Lifelong Learning">
            <a:extLst>
              <a:ext uri="{FF2B5EF4-FFF2-40B4-BE49-F238E27FC236}">
                <a16:creationId xmlns:a16="http://schemas.microsoft.com/office/drawing/2014/main" id="{8BFFDADC-B0B2-40BA-B2FB-BF3E8777D4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1947" y="2104502"/>
            <a:ext cx="251376" cy="25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s://kajabi-storefronts-production.kajabi-cdn.com/kajabi-storefronts-production/blogs/13387/images/tJphonEeQsqNSf6mBqkd_life-long-learning.jpg">
            <a:extLst>
              <a:ext uri="{FF2B5EF4-FFF2-40B4-BE49-F238E27FC236}">
                <a16:creationId xmlns:a16="http://schemas.microsoft.com/office/drawing/2014/main" id="{896F53DA-4180-4EF5-BF3E-FB73407D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27" y="668844"/>
            <a:ext cx="7541289" cy="424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BED6B5-D338-42BC-8AF8-690B3CA88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49" y="625289"/>
            <a:ext cx="8691125" cy="4121188"/>
          </a:xfrm>
        </p:spPr>
        <p:txBody>
          <a:bodyPr/>
          <a:lstStyle/>
          <a:p>
            <a:r>
              <a:rPr lang="en-US" altLang="zh-CN" dirty="0"/>
              <a:t>Life-long Learning (LLL)</a:t>
            </a:r>
          </a:p>
          <a:p>
            <a:r>
              <a:rPr lang="en-US" altLang="zh-CN" dirty="0"/>
              <a:t>Continuous Learning, Never Ending Learning, Incremental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045077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1ACBD3-FAF0-4B6E-8EB4-C097933E5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终身学习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82A5B-9CD2-486D-80BD-08702E448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49" y="625289"/>
            <a:ext cx="8691125" cy="4121188"/>
          </a:xfrm>
        </p:spPr>
        <p:txBody>
          <a:bodyPr/>
          <a:lstStyle/>
          <a:p>
            <a:r>
              <a:rPr lang="en-US" altLang="zh-CN" dirty="0"/>
              <a:t>Life-long Learning (LLL)</a:t>
            </a:r>
          </a:p>
          <a:p>
            <a:r>
              <a:rPr lang="en-US" altLang="zh-CN" dirty="0"/>
              <a:t>Continuous Learning, Never Ending Learning, Incremental Learning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EC041C-13E6-4BDE-A753-A10C6E45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19" y="1520292"/>
            <a:ext cx="7445829" cy="317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26987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57409-EF50-46EF-9DBA-DC2DDD94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终身学习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2403C-C934-41A5-909D-432AEED6E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Life Long Learning in real-world applications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F7F26-C1E6-42BB-A48D-0BF4F735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90" y="1274400"/>
            <a:ext cx="6260419" cy="31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5206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94902E9-EF37-411F-8ADE-53CDBDBE0BC1}"/>
              </a:ext>
            </a:extLst>
          </p:cNvPr>
          <p:cNvSpPr/>
          <p:nvPr/>
        </p:nvSpPr>
        <p:spPr>
          <a:xfrm>
            <a:off x="302149" y="3150158"/>
            <a:ext cx="6621165" cy="9093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239FFB-5BE0-4118-86C6-070957D75F06}"/>
              </a:ext>
            </a:extLst>
          </p:cNvPr>
          <p:cNvSpPr/>
          <p:nvPr/>
        </p:nvSpPr>
        <p:spPr>
          <a:xfrm>
            <a:off x="302150" y="2406580"/>
            <a:ext cx="6621164" cy="557684"/>
          </a:xfrm>
          <a:prstGeom prst="roundRect">
            <a:avLst/>
          </a:prstGeom>
          <a:solidFill>
            <a:srgbClr val="EDEDE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AB67136-C28F-4071-BEDD-B80F9CEB1075}"/>
              </a:ext>
            </a:extLst>
          </p:cNvPr>
          <p:cNvSpPr/>
          <p:nvPr/>
        </p:nvSpPr>
        <p:spPr>
          <a:xfrm>
            <a:off x="302150" y="1331407"/>
            <a:ext cx="6621164" cy="8490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6678DC-C176-438C-8D5C-A17D9165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终身学习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E7459-0BAE-4949-827E-AD36A40E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624828"/>
            <a:ext cx="8523798" cy="4121188"/>
          </a:xfrm>
        </p:spPr>
        <p:txBody>
          <a:bodyPr/>
          <a:lstStyle/>
          <a:p>
            <a:r>
              <a:rPr lang="zh-CN" altLang="en-US" dirty="0"/>
              <a:t>核心问题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Knowledge Retention </a:t>
            </a:r>
            <a:r>
              <a:rPr lang="zh-CN" altLang="en-US" dirty="0"/>
              <a:t>知识保留</a:t>
            </a:r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 Intransigence</a:t>
            </a:r>
          </a:p>
          <a:p>
            <a:endParaRPr lang="en-US" altLang="zh-CN" dirty="0"/>
          </a:p>
          <a:p>
            <a:r>
              <a:rPr lang="en-US" altLang="zh-CN" dirty="0"/>
              <a:t>Knowledge Transfer </a:t>
            </a:r>
            <a:r>
              <a:rPr lang="zh-CN" altLang="en-US" dirty="0"/>
              <a:t>知识迁移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Model Expansion </a:t>
            </a:r>
            <a:r>
              <a:rPr lang="zh-CN" altLang="en-US" dirty="0"/>
              <a:t>模型扩展</a:t>
            </a:r>
            <a:endParaRPr lang="en-US" altLang="zh-CN" dirty="0"/>
          </a:p>
          <a:p>
            <a:r>
              <a:rPr lang="en-US" altLang="zh-CN" dirty="0"/>
              <a:t>but Parameter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678896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B2B58-48B0-4D7D-B682-3C77B2AB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手写体数字识别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D6609F-63D2-447D-883D-353EEF11A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95" y="686372"/>
            <a:ext cx="5707010" cy="439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73955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2068E-BB29-4941-BCFD-A8A4A1C1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-</a:t>
            </a:r>
            <a:r>
              <a:rPr lang="zh-CN" altLang="en-US" dirty="0"/>
              <a:t>手写体数字识别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4556B-D369-4A24-9530-9AFDDDFDD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明明把</a:t>
            </a:r>
            <a:r>
              <a:rPr lang="en-US" altLang="zh-CN" dirty="0"/>
              <a:t>Task 1</a:t>
            </a:r>
            <a:r>
              <a:rPr lang="zh-CN" altLang="en-US" dirty="0"/>
              <a:t>和</a:t>
            </a:r>
            <a:r>
              <a:rPr lang="en-US" altLang="zh-CN" dirty="0"/>
              <a:t>Task 2</a:t>
            </a:r>
            <a:r>
              <a:rPr lang="zh-CN" altLang="en-US" dirty="0"/>
              <a:t>都学好，为什么会变成这个样子呢？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40717-7F5A-4224-8528-9F5005FB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80" y="1149004"/>
            <a:ext cx="5303840" cy="39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0437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M080287D"/>
  <p:tag name="ISLIDE.GUIDESSETTING" val="{&quot;Name&quot;:&quot;窄&quot;,&quot;HeaderHeight&quot;:10.0,&quot;TopMargin&quot;:0.0,&quot;FooterHeight&quot;:5.0,&quot;BottomMargin&quot;:0.0,&quot;SideMargin&quot;:2.5,&quot;IntervalMargin&quot;:1.0,&quot;Id&quot;:&quot;GuidesStyle_Narrow&quot;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597</Words>
  <Application>Microsoft Office PowerPoint</Application>
  <PresentationFormat>全屏显示(16:9)</PresentationFormat>
  <Paragraphs>137</Paragraphs>
  <Slides>35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 Unicode MS</vt:lpstr>
      <vt:lpstr>华文彩云</vt:lpstr>
      <vt:lpstr>隶书</vt:lpstr>
      <vt:lpstr>宋体</vt:lpstr>
      <vt:lpstr>微软雅黑</vt:lpstr>
      <vt:lpstr>Arial</vt:lpstr>
      <vt:lpstr>Calibri</vt:lpstr>
      <vt:lpstr>Constantia</vt:lpstr>
      <vt:lpstr>Times New Roman</vt:lpstr>
      <vt:lpstr>Wingdings</vt:lpstr>
      <vt:lpstr>Wingdings 2</vt:lpstr>
      <vt:lpstr>流畅</vt:lpstr>
      <vt:lpstr>Equation</vt:lpstr>
      <vt:lpstr>PowerPoint 演示文稿</vt:lpstr>
      <vt:lpstr>PowerPoint 演示文稿</vt:lpstr>
      <vt:lpstr>PowerPoint 演示文稿</vt:lpstr>
      <vt:lpstr>Life-long Learning (LLL)</vt:lpstr>
      <vt:lpstr>终身学习</vt:lpstr>
      <vt:lpstr>终身学习</vt:lpstr>
      <vt:lpstr>终身学习</vt:lpstr>
      <vt:lpstr>示例-手写体数字识别</vt:lpstr>
      <vt:lpstr>示例-手写体数字识别</vt:lpstr>
      <vt:lpstr>示例-问答系统</vt:lpstr>
      <vt:lpstr>示例-问答系统</vt:lpstr>
      <vt:lpstr>示例-问答系统</vt:lpstr>
      <vt:lpstr>终生学习</vt:lpstr>
      <vt:lpstr>终生学习vs多任务</vt:lpstr>
      <vt:lpstr>终生学习vs迁移学习</vt:lpstr>
      <vt:lpstr>终生学习vs迁移学习</vt:lpstr>
      <vt:lpstr>终身学习如何评测</vt:lpstr>
      <vt:lpstr>终身学习如何评测</vt:lpstr>
      <vt:lpstr>PowerPoint 演示文稿</vt:lpstr>
      <vt:lpstr>PowerPoint 演示文稿</vt:lpstr>
      <vt:lpstr>Elastic Weight Consolidation (EWC)</vt:lpstr>
      <vt:lpstr>Elastic Weight Consolidation (EWC)</vt:lpstr>
      <vt:lpstr>Elastic Weight Consolidation (EWC)</vt:lpstr>
      <vt:lpstr>Elastic Weight Consolidation (EWC)</vt:lpstr>
      <vt:lpstr>Elastic Weight Consolidation (EWC)</vt:lpstr>
      <vt:lpstr>Elastic Weight Consolidation (EWC)</vt:lpstr>
      <vt:lpstr>Elastic Weight Consolidation (EWC)</vt:lpstr>
      <vt:lpstr>Gradient Episodic Memory (GEM)</vt:lpstr>
      <vt:lpstr>PowerPoint 演示文稿</vt:lpstr>
      <vt:lpstr>渐进神经网络</vt:lpstr>
      <vt:lpstr>PackNet</vt:lpstr>
      <vt:lpstr>PowerPoint 演示文稿</vt:lpstr>
      <vt:lpstr>数据生成</vt:lpstr>
      <vt:lpstr>增加新的类别</vt:lpstr>
      <vt:lpstr>PowerPoint 演示文稿</vt:lpstr>
    </vt:vector>
  </TitlesOfParts>
  <Company>中智讯（武汉）科技有限公司</Company>
  <LinksUpToDate>false</LinksUpToDate>
  <SharedDoc>false</SharedDoc>
  <HyperlinkBase>www.uicctech.com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基于IPv6技术的无线传感物联网技术</dc:title>
  <dc:subject>物联网解决方案</dc:subject>
  <dc:creator>lusi</dc:creator>
  <cp:lastModifiedBy>王津</cp:lastModifiedBy>
  <cp:revision>3331</cp:revision>
  <cp:lastPrinted>2018-07-16T05:25:00Z</cp:lastPrinted>
  <dcterms:created xsi:type="dcterms:W3CDTF">2008-09-02T01:49:00Z</dcterms:created>
  <dcterms:modified xsi:type="dcterms:W3CDTF">2023-12-25T02:23:34Z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