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1" r:id="rId4"/>
    <p:sldId id="263" r:id="rId5"/>
    <p:sldId id="303" r:id="rId6"/>
    <p:sldId id="302" r:id="rId7"/>
    <p:sldId id="304" r:id="rId8"/>
    <p:sldId id="315" r:id="rId9"/>
    <p:sldId id="264" r:id="rId10"/>
    <p:sldId id="265" r:id="rId11"/>
    <p:sldId id="296" r:id="rId12"/>
    <p:sldId id="276" r:id="rId13"/>
    <p:sldId id="268" r:id="rId14"/>
    <p:sldId id="297" r:id="rId15"/>
    <p:sldId id="298" r:id="rId16"/>
    <p:sldId id="301" r:id="rId17"/>
    <p:sldId id="317" r:id="rId18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Light" panose="020B0306030504020204" charset="0"/>
      <p:regular r:id="rId25"/>
      <p:italic r:id="rId26"/>
    </p:embeddedFont>
    <p:embeddedFont>
      <p:font typeface="黑体" panose="02010609060101010101" pitchFamily="49" charset="-122"/>
      <p:regular r:id="rId27"/>
    </p:embeddedFont>
    <p:embeddedFont>
      <p:font typeface="楷体" panose="02010609060101010101" pitchFamily="49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作者信息</a:t>
            </a:r>
            <a:r>
              <a:rPr lang="en-US" altLang="zh-CN" dirty="0"/>
              <a:t>/</a:t>
            </a:r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板块一标题</a:t>
            </a:r>
          </a:p>
          <a:p>
            <a:pPr lvl="1"/>
            <a:r>
              <a:rPr lang="zh-CN" altLang="en-US" dirty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2024/2/26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板块二标题</a:t>
            </a:r>
          </a:p>
          <a:p>
            <a:pPr lvl="1"/>
            <a:r>
              <a:rPr lang="zh-CN" altLang="en-US" dirty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一、章节标题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1.1  </a:t>
            </a:r>
            <a:r>
              <a:rPr lang="zh-CN" altLang="en-US" dirty="0"/>
              <a:t>本章小节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本章小节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1.3  </a:t>
            </a:r>
            <a:r>
              <a:rPr lang="zh-CN" altLang="en-US" dirty="0"/>
              <a:t>本章小节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1.4  (</a:t>
            </a:r>
            <a:r>
              <a:rPr lang="zh-CN" altLang="en-US" dirty="0"/>
              <a:t>如不需要该板块，可在母版中删除调整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填加图片</a:t>
            </a: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/>
              <a:t>1.1</a:t>
            </a:r>
            <a:r>
              <a:rPr lang="zh-CN" altLang="en-US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大标题样式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正文标题样式</a:t>
            </a:r>
          </a:p>
          <a:p>
            <a:pPr lvl="1"/>
            <a:r>
              <a:rPr lang="zh-CN" altLang="en-US" dirty="0"/>
              <a:t>正文内容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面向对象程序设计与实践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年春季学期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王津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《Java</a:t>
            </a:r>
            <a:r>
              <a:rPr lang="zh-CN" altLang="en-US" dirty="0"/>
              <a:t>编程思想</a:t>
            </a:r>
            <a:r>
              <a:rPr lang="en-US" altLang="zh-CN" dirty="0"/>
              <a:t>》Thinking in Java</a:t>
            </a:r>
          </a:p>
          <a:p>
            <a:r>
              <a:rPr lang="zh-CN" altLang="en-US" dirty="0"/>
              <a:t>埃克尔（</a:t>
            </a:r>
            <a:r>
              <a:rPr lang="en-US" altLang="zh-CN" dirty="0" err="1"/>
              <a:t>BruceEckel</a:t>
            </a:r>
            <a:r>
              <a:rPr lang="zh-CN" altLang="en-US" dirty="0"/>
              <a:t>）著     陈吴鹏译 著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564904"/>
            <a:ext cx="28194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《Java</a:t>
            </a:r>
            <a:r>
              <a:rPr lang="zh-CN" altLang="en-US" dirty="0"/>
              <a:t>核心技术 卷</a:t>
            </a:r>
            <a:r>
              <a:rPr lang="en-US" altLang="zh-CN" dirty="0"/>
              <a:t>I》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 凯</a:t>
            </a:r>
            <a:r>
              <a:rPr lang="en-US" altLang="zh-CN" dirty="0"/>
              <a:t>S.</a:t>
            </a:r>
            <a:r>
              <a:rPr lang="zh-CN" altLang="en-US" dirty="0"/>
              <a:t>霍斯特曼</a:t>
            </a:r>
            <a:r>
              <a:rPr lang="en-US" altLang="zh-CN" dirty="0"/>
              <a:t> CayS.Horstmann </a:t>
            </a:r>
            <a:r>
              <a:rPr lang="zh-CN" altLang="en-US" dirty="0"/>
              <a:t>著</a:t>
            </a:r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71" y="2276872"/>
            <a:ext cx="3095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36+28</a:t>
            </a:r>
            <a:r>
              <a:rPr lang="zh-CN" altLang="en-US" dirty="0"/>
              <a:t>个课时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每周</a:t>
            </a:r>
            <a:r>
              <a:rPr lang="en-US" altLang="zh-CN" dirty="0"/>
              <a:t>2</a:t>
            </a:r>
            <a:r>
              <a:rPr lang="zh-CN" altLang="en-US" dirty="0"/>
              <a:t>个课时理论（</a:t>
            </a:r>
            <a:r>
              <a:rPr lang="en-US" altLang="zh-CN" dirty="0"/>
              <a:t>1-18</a:t>
            </a:r>
            <a:r>
              <a:rPr lang="zh-CN" altLang="en-US" dirty="0"/>
              <a:t>周），</a:t>
            </a:r>
            <a:r>
              <a:rPr lang="en-US" altLang="zh-CN" dirty="0"/>
              <a:t>2</a:t>
            </a:r>
            <a:r>
              <a:rPr lang="zh-CN" altLang="en-US" dirty="0"/>
              <a:t>个课时实验（</a:t>
            </a:r>
            <a:r>
              <a:rPr lang="en-US" altLang="zh-CN" dirty="0"/>
              <a:t>3-16</a:t>
            </a:r>
            <a:r>
              <a:rPr lang="zh-CN" altLang="en-US" dirty="0"/>
              <a:t>周），安排</a:t>
            </a:r>
            <a:r>
              <a:rPr lang="en-US" altLang="zh-CN" dirty="0"/>
              <a:t>18</a:t>
            </a:r>
            <a:r>
              <a:rPr lang="zh-CN" altLang="en-US" dirty="0"/>
              <a:t>周学习时间。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每周一下午为理论讲解课时，周一晚上为实验操作课时。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任何内容都可以进行自学，所有代码在</a:t>
            </a:r>
            <a:r>
              <a:rPr lang="en-US" altLang="zh-CN" dirty="0"/>
              <a:t>Github</a:t>
            </a:r>
            <a:r>
              <a:rPr lang="zh-CN" altLang="en-US" dirty="0"/>
              <a:t>中都可以下载。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任何缺少的知识点或是不了解的技术，可以举手提问或者电话</a:t>
            </a:r>
            <a:r>
              <a:rPr lang="en-US" altLang="zh-CN" dirty="0"/>
              <a:t>Email</a:t>
            </a:r>
            <a:r>
              <a:rPr lang="zh-CN" altLang="en-US" dirty="0"/>
              <a:t>询问。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合理使用</a:t>
            </a:r>
            <a:r>
              <a:rPr lang="en-US" altLang="zh-CN" dirty="0"/>
              <a:t>ChatGPT</a:t>
            </a:r>
            <a:r>
              <a:rPr lang="zh-CN" altLang="en-US" dirty="0"/>
              <a:t>，不要让模型控制你。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1: Java</a:t>
            </a:r>
            <a:r>
              <a:rPr lang="zh-CN" altLang="en-US" dirty="0"/>
              <a:t>语言概述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2: Java</a:t>
            </a:r>
            <a:r>
              <a:rPr lang="zh-CN" altLang="en-US" dirty="0"/>
              <a:t>语言基础（一）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3: Java</a:t>
            </a:r>
            <a:r>
              <a:rPr lang="zh-CN" altLang="en-US" dirty="0"/>
              <a:t>语言基础（二）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4: </a:t>
            </a:r>
            <a:r>
              <a:rPr lang="zh-CN" altLang="en-US" dirty="0"/>
              <a:t>类和对象（一）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5: </a:t>
            </a:r>
            <a:r>
              <a:rPr lang="zh-CN" altLang="en-US" dirty="0"/>
              <a:t>类和对象（二）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6: </a:t>
            </a:r>
            <a:r>
              <a:rPr lang="zh-CN" altLang="en-US" dirty="0"/>
              <a:t>继承与多态（一）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7: </a:t>
            </a:r>
            <a:r>
              <a:rPr lang="zh-CN" altLang="en-US" dirty="0"/>
              <a:t>继承与多态（二）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Week 8: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常用工具集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Week 9: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泛型和排序算法（一）</a:t>
            </a:r>
            <a:endParaRPr lang="en-US" altLang="zh-CN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10:</a:t>
            </a:r>
            <a:r>
              <a:rPr lang="zh-CN" altLang="en-US" dirty="0"/>
              <a:t>泛型和排序算法（二）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11: </a:t>
            </a:r>
            <a:r>
              <a:rPr lang="zh-CN" altLang="en-US" dirty="0"/>
              <a:t>字符串处理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12: </a:t>
            </a:r>
            <a:r>
              <a:rPr lang="zh-CN" altLang="en-US" dirty="0"/>
              <a:t>基本数据结构（一）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13: </a:t>
            </a:r>
            <a:r>
              <a:rPr lang="zh-CN" altLang="en-US" dirty="0"/>
              <a:t>基本数据结构（二）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14: </a:t>
            </a:r>
            <a:r>
              <a:rPr lang="zh-CN" altLang="en-US" dirty="0"/>
              <a:t>基本算法（一）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15: </a:t>
            </a:r>
            <a:r>
              <a:rPr lang="zh-CN" altLang="en-US" dirty="0"/>
              <a:t>基本算法（二）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16: </a:t>
            </a:r>
            <a:r>
              <a:rPr lang="zh-CN" altLang="en-US" dirty="0"/>
              <a:t>期末串讲复习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出勤情况和课堂讨论（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四次作业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四次实验报告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两次随堂测验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考勤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期中考试（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第十至十二周举行随堂期中考试，教师自行命题。</a:t>
            </a: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MOOC</a:t>
            </a:r>
            <a:r>
              <a:rPr lang="zh-CN" altLang="en-US" sz="2400" dirty="0"/>
              <a:t>课程（</a:t>
            </a:r>
            <a:r>
              <a:rPr lang="en-US" altLang="zh-CN" sz="2400" dirty="0"/>
              <a:t>10%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以电子证书折抵分数，需要实名认证。（但千万不要缴费）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期末考试（</a:t>
            </a:r>
            <a:r>
              <a:rPr lang="en-US" altLang="zh-CN" dirty="0"/>
              <a:t>60%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学校统一命题，教考分离。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期末评分</a:t>
            </a:r>
          </a:p>
        </p:txBody>
      </p:sp>
    </p:spTree>
    <p:extLst>
      <p:ext uri="{BB962C8B-B14F-4D97-AF65-F5344CB8AC3E}">
        <p14:creationId xmlns:p14="http://schemas.microsoft.com/office/powerpoint/2010/main" val="248873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清华大学 郑丽教授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https://www.xuetangx.com/learn/THU08091000251/THU08091000251/10318311/video/17316111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MOOC</a:t>
            </a:r>
            <a:r>
              <a:rPr lang="zh-CN" altLang="en-US" dirty="0"/>
              <a:t>课程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" y="2780928"/>
            <a:ext cx="9144000" cy="35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1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每年</a:t>
            </a:r>
            <a:r>
              <a:rPr lang="en-US" altLang="zh-CN" dirty="0"/>
              <a:t>3</a:t>
            </a:r>
            <a:r>
              <a:rPr lang="zh-CN" altLang="en-US" dirty="0"/>
              <a:t>月、</a:t>
            </a:r>
            <a:r>
              <a:rPr lang="en-US" altLang="zh-CN" dirty="0"/>
              <a:t>9</a:t>
            </a:r>
            <a:r>
              <a:rPr lang="zh-CN" altLang="en-US" dirty="0"/>
              <a:t>月和</a:t>
            </a:r>
            <a:r>
              <a:rPr lang="en-US" altLang="zh-CN" dirty="0"/>
              <a:t>12</a:t>
            </a:r>
            <a:r>
              <a:rPr lang="zh-CN" altLang="en-US" dirty="0"/>
              <a:t>月各举办一次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考试一共</a:t>
            </a:r>
            <a:r>
              <a:rPr lang="en-US" altLang="zh-CN" dirty="0"/>
              <a:t>5</a:t>
            </a:r>
            <a:r>
              <a:rPr lang="zh-CN" altLang="en-US" dirty="0"/>
              <a:t>个编程题，每题</a:t>
            </a:r>
            <a:r>
              <a:rPr lang="en-US" altLang="zh-CN" dirty="0"/>
              <a:t>100</a:t>
            </a:r>
            <a:r>
              <a:rPr lang="zh-CN" altLang="en-US" dirty="0"/>
              <a:t>分，共</a:t>
            </a:r>
            <a:r>
              <a:rPr lang="en-US" altLang="zh-CN" dirty="0"/>
              <a:t>500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申请毕业证和学位证，需要达到</a:t>
            </a:r>
            <a:r>
              <a:rPr lang="en-US" altLang="zh-CN" dirty="0"/>
              <a:t>100</a:t>
            </a:r>
            <a:r>
              <a:rPr lang="zh-CN" altLang="en-US" dirty="0"/>
              <a:t>分以上。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CCF CSP</a:t>
            </a:r>
            <a:r>
              <a:rPr lang="zh-CN" altLang="en-US" dirty="0"/>
              <a:t>认证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984"/>
            <a:ext cx="9144000" cy="10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7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B6D0ED-4117-4101-BA79-7B3C49FE50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每一堂课我都会把</a:t>
            </a:r>
            <a:r>
              <a:rPr lang="en-US" altLang="zh-CN" dirty="0"/>
              <a:t>ppt</a:t>
            </a:r>
            <a:r>
              <a:rPr lang="zh-CN" altLang="en-US" dirty="0"/>
              <a:t>放到雨课堂中，课程推进会非常快，需要提前进行预习，阅读相关的内容。</a:t>
            </a: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上课最好携带自己的笔记本电脑，可以使用平板电脑进行开发。</a:t>
            </a: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上课严禁使用一切种类的手机，一旦发现，本次课记为“缺席”。</a:t>
            </a:r>
            <a:endParaRPr lang="en-US" altLang="zh-CN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/>
              <a:t>课程平时分“缺席”一次课，扣平时分</a:t>
            </a:r>
            <a:r>
              <a:rPr lang="en-US" altLang="zh-CN" dirty="0"/>
              <a:t>30</a:t>
            </a:r>
            <a:r>
              <a:rPr lang="zh-CN" altLang="en-US" dirty="0"/>
              <a:t>分，三次“缺席”，取消期末成绩。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0AAAE2-A9A9-498C-9133-29CF1F28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几点要求</a:t>
            </a:r>
          </a:p>
        </p:txBody>
      </p:sp>
    </p:spTree>
    <p:extLst>
      <p:ext uri="{BB962C8B-B14F-4D97-AF65-F5344CB8AC3E}">
        <p14:creationId xmlns:p14="http://schemas.microsoft.com/office/powerpoint/2010/main" val="30384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2204864"/>
            <a:ext cx="8229600" cy="639762"/>
          </a:xfrm>
        </p:spPr>
        <p:txBody>
          <a:bodyPr/>
          <a:lstStyle/>
          <a:p>
            <a:r>
              <a:rPr lang="zh-CN" altLang="en-US" b="1" dirty="0"/>
              <a:t>王津 </a:t>
            </a:r>
            <a:r>
              <a:rPr lang="zh-CN" altLang="en-US" sz="2400" b="1" dirty="0"/>
              <a:t>副教授 智能科学与技术系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646064"/>
            <a:ext cx="8229600" cy="251112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E-mail: </a:t>
            </a:r>
            <a:r>
              <a:rPr lang="en-US" altLang="zh-CN" dirty="0">
                <a:hlinkClick r:id="rId2"/>
              </a:rPr>
              <a:t>wangjin@ynu.edu.cn</a:t>
            </a:r>
            <a:endParaRPr lang="en-US" altLang="zh-CN" dirty="0"/>
          </a:p>
          <a:p>
            <a:r>
              <a:rPr lang="zh-CN" altLang="en-US" dirty="0"/>
              <a:t>所有课件都会上传：雨课堂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面向对象技术是一种方法论，不依赖于语言，例如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等都有很好的支持。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本课程需要同学具有算法与数据结构的基础，熟悉</a:t>
            </a:r>
            <a:r>
              <a:rPr lang="en-US" altLang="zh-CN" dirty="0"/>
              <a:t>C</a:t>
            </a:r>
            <a:r>
              <a:rPr lang="zh-CN" altLang="en-US" dirty="0"/>
              <a:t>语言的基本操作。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课程设计与编程和实现密切相关。课程针对</a:t>
            </a:r>
            <a:r>
              <a:rPr lang="en-US" altLang="zh-CN" dirty="0"/>
              <a:t>CCF CSP</a:t>
            </a:r>
            <a:r>
              <a:rPr lang="zh-CN" altLang="en-US" dirty="0"/>
              <a:t>认证进行设计。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是学习</a:t>
            </a:r>
            <a:r>
              <a:rPr lang="en-US" altLang="zh-CN" dirty="0"/>
              <a:t>Android</a:t>
            </a:r>
            <a:r>
              <a:rPr lang="zh-CN" altLang="en-US" dirty="0"/>
              <a:t>编程，</a:t>
            </a:r>
            <a:r>
              <a:rPr lang="en-US" altLang="zh-CN" dirty="0"/>
              <a:t>Spring</a:t>
            </a:r>
            <a:r>
              <a:rPr lang="zh-CN" altLang="en-US" dirty="0"/>
              <a:t>，</a:t>
            </a:r>
            <a:r>
              <a:rPr lang="en-US" altLang="zh-CN" dirty="0"/>
              <a:t>Struts</a:t>
            </a:r>
            <a:r>
              <a:rPr lang="zh-CN" altLang="en-US" dirty="0"/>
              <a:t>和</a:t>
            </a:r>
            <a:r>
              <a:rPr lang="en-US" altLang="zh-CN" dirty="0"/>
              <a:t>MyBatis</a:t>
            </a:r>
            <a:r>
              <a:rPr lang="zh-CN" altLang="en-US" dirty="0"/>
              <a:t>的基础。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思考并实现。任何代码再简单都无所谓，重要是自己一行一行敲进电脑来试试能否运行。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欢迎学习这门课程！</a:t>
            </a:r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Java </a:t>
            </a:r>
            <a:r>
              <a:rPr lang="zh-CN" altLang="en-US" dirty="0"/>
              <a:t>编程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面向对象基本概念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字符串处理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内部数据结构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基础算法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课程所学习的知识</a:t>
            </a:r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034D52-6830-420F-8EF9-C7A1B583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sp>
        <p:nvSpPr>
          <p:cNvPr id="4" name="下箭头 41">
            <a:extLst>
              <a:ext uri="{FF2B5EF4-FFF2-40B4-BE49-F238E27FC236}">
                <a16:creationId xmlns:a16="http://schemas.microsoft.com/office/drawing/2014/main" id="{90E773E1-EA81-4D94-8C6E-15ECFD6C24EA}"/>
              </a:ext>
            </a:extLst>
          </p:cNvPr>
          <p:cNvSpPr/>
          <p:nvPr/>
        </p:nvSpPr>
        <p:spPr>
          <a:xfrm>
            <a:off x="187831" y="2697567"/>
            <a:ext cx="1267460" cy="1205229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上箭头 42">
            <a:extLst>
              <a:ext uri="{FF2B5EF4-FFF2-40B4-BE49-F238E27FC236}">
                <a16:creationId xmlns:a16="http://schemas.microsoft.com/office/drawing/2014/main" id="{D992E8DB-E0DF-46FB-887F-DDC50D9814A6}"/>
              </a:ext>
            </a:extLst>
          </p:cNvPr>
          <p:cNvSpPr/>
          <p:nvPr/>
        </p:nvSpPr>
        <p:spPr>
          <a:xfrm>
            <a:off x="3125475" y="1631402"/>
            <a:ext cx="1254256" cy="1169988"/>
          </a:xfrm>
          <a:prstGeom prst="up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2592CB-0CA6-4359-8AB0-D5365F782B62}"/>
              </a:ext>
            </a:extLst>
          </p:cNvPr>
          <p:cNvSpPr/>
          <p:nvPr/>
        </p:nvSpPr>
        <p:spPr>
          <a:xfrm>
            <a:off x="3316298" y="1983191"/>
            <a:ext cx="834524" cy="2748001"/>
          </a:xfrm>
          <a:prstGeom prst="rect">
            <a:avLst/>
          </a:prstGeom>
        </p:spPr>
        <p:txBody>
          <a:bodyPr vert="wordArtVertRtl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lnSpc>
                <a:spcPts val="2500"/>
              </a:lnSpc>
              <a:defRPr/>
            </a:pPr>
            <a:r>
              <a:rPr lang="zh-CN" altLang="en-US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悄悄</a:t>
            </a:r>
            <a:endParaRPr lang="en-US" altLang="zh-CN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500"/>
              </a:lnSpc>
              <a:defRPr/>
            </a:pPr>
            <a:r>
              <a:rPr lang="zh-CN" altLang="en-US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来临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76A64A-57A6-4099-A1F0-F3D2D24DDF94}"/>
              </a:ext>
            </a:extLst>
          </p:cNvPr>
          <p:cNvSpPr/>
          <p:nvPr/>
        </p:nvSpPr>
        <p:spPr>
          <a:xfrm>
            <a:off x="256411" y="2039231"/>
            <a:ext cx="3405188" cy="10461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35128" tIns="135128" rIns="135128" bIns="135128" spcCol="1270" anchor="ctr"/>
          <a:lstStyle/>
          <a:p>
            <a:pPr defTabSz="84455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互联网时代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742E7E-D280-425C-9ACE-752C5BA6B8A2}"/>
              </a:ext>
            </a:extLst>
          </p:cNvPr>
          <p:cNvSpPr/>
          <p:nvPr/>
        </p:nvSpPr>
        <p:spPr>
          <a:xfrm>
            <a:off x="1971066" y="2063972"/>
            <a:ext cx="3405188" cy="10461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135128" tIns="135128" rIns="135128" bIns="135128" spcCol="1270" anchor="ctr"/>
          <a:lstStyle/>
          <a:p>
            <a:pPr marL="342900" indent="-342900" defTabSz="844550" fontAlgn="auto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人工智能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844550" fontAlgn="auto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机器人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AF8BEB-8874-4C80-9F9C-1FADCDF60770}"/>
              </a:ext>
            </a:extLst>
          </p:cNvPr>
          <p:cNvSpPr/>
          <p:nvPr/>
        </p:nvSpPr>
        <p:spPr>
          <a:xfrm>
            <a:off x="404299" y="2697567"/>
            <a:ext cx="834524" cy="1979612"/>
          </a:xfrm>
          <a:prstGeom prst="rect">
            <a:avLst/>
          </a:prstGeom>
        </p:spPr>
        <p:txBody>
          <a:bodyPr vert="wordArtVertRtl"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lnSpc>
                <a:spcPts val="2500"/>
              </a:lnSpc>
              <a:defRPr/>
            </a:pPr>
            <a:r>
              <a:rPr lang="zh-CN" altLang="en-US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正在</a:t>
            </a:r>
            <a:endParaRPr lang="en-US" altLang="zh-CN" noProof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ts val="2500"/>
              </a:lnSpc>
              <a:defRPr/>
            </a:pPr>
            <a:r>
              <a:rPr lang="zh-CN" altLang="en-US" noProof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终结</a:t>
            </a:r>
          </a:p>
        </p:txBody>
      </p:sp>
      <p:pic>
        <p:nvPicPr>
          <p:cNvPr id="10" name="图片 13">
            <a:extLst>
              <a:ext uri="{FF2B5EF4-FFF2-40B4-BE49-F238E27FC236}">
                <a16:creationId xmlns:a16="http://schemas.microsoft.com/office/drawing/2014/main" id="{45B57927-579B-482E-B041-96A11B31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5" y="4359237"/>
            <a:ext cx="965091" cy="97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23">
            <a:extLst>
              <a:ext uri="{FF2B5EF4-FFF2-40B4-BE49-F238E27FC236}">
                <a16:creationId xmlns:a16="http://schemas.microsoft.com/office/drawing/2014/main" id="{C26FDE92-3E49-4733-B3CB-D5AEB027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95" y="5282163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蒸汽机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3C1369-0274-43EE-89BC-DD2265DA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22" y="4287154"/>
            <a:ext cx="1223481" cy="97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E33C8128-09B7-414E-8FC2-541DE6FE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14" y="3703101"/>
            <a:ext cx="1589240" cy="123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8">
            <a:extLst>
              <a:ext uri="{FF2B5EF4-FFF2-40B4-BE49-F238E27FC236}">
                <a16:creationId xmlns:a16="http://schemas.microsoft.com/office/drawing/2014/main" id="{023F5CAD-8972-47E7-BDB0-67628403F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75" y="4022196"/>
            <a:ext cx="131064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r>
              <a:rPr lang="en-US" altLang="zh-CN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endParaRPr lang="zh-CN" altLang="en-US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创造了机器工厂的</a:t>
            </a:r>
            <a:endParaRPr lang="en-US" altLang="zh-CN" sz="11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1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“蒸汽时代”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94D2B61F-23E3-4154-9306-6221107C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50" y="3114221"/>
            <a:ext cx="1761253" cy="13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22">
            <a:extLst>
              <a:ext uri="{FF2B5EF4-FFF2-40B4-BE49-F238E27FC236}">
                <a16:creationId xmlns:a16="http://schemas.microsoft.com/office/drawing/2014/main" id="{3AD3FD36-286C-451D-8D84-47B13C51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603" y="5273377"/>
            <a:ext cx="11079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电力广泛应用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id="{13E7DC48-1B71-4007-9790-E4E217CD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385" y="3463739"/>
            <a:ext cx="17612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endParaRPr lang="zh-CN" altLang="en-US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将人类带入分工明确、大批量生产的流水线模式和“电气时代”</a:t>
            </a:r>
            <a:endParaRPr lang="en-US" altLang="zh-CN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8">
            <a:extLst>
              <a:ext uri="{FF2B5EF4-FFF2-40B4-BE49-F238E27FC236}">
                <a16:creationId xmlns:a16="http://schemas.microsoft.com/office/drawing/2014/main" id="{74D2E864-EFE0-4496-AC36-48B3AF521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931" y="2810864"/>
            <a:ext cx="16822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3.0</a:t>
            </a:r>
            <a:endParaRPr lang="zh-CN" altLang="en-US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应用电子信息技术，进一步提高生产自动化水平</a:t>
            </a:r>
            <a:endParaRPr lang="en-US" altLang="zh-CN" sz="1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313290-34A4-4958-AAC2-97852DB1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66" y="2478224"/>
            <a:ext cx="14455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</a:t>
            </a:r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4.0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开始应用信息物理融合系统（</a:t>
            </a:r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CPS</a:t>
            </a:r>
            <a:r>
              <a:rPr lang="zh-CN" altLang="en-US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CF1924-3D52-44DA-A7CB-2881B0A091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7504" y="5589240"/>
            <a:ext cx="8716327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bevel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2">
            <a:extLst>
              <a:ext uri="{FF2B5EF4-FFF2-40B4-BE49-F238E27FC236}">
                <a16:creationId xmlns:a16="http://schemas.microsoft.com/office/drawing/2014/main" id="{7D350B89-CB7E-4829-A6C1-35E01B01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359" y="4952478"/>
            <a:ext cx="14414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自动化、信息化</a:t>
            </a:r>
          </a:p>
        </p:txBody>
      </p:sp>
      <p:sp>
        <p:nvSpPr>
          <p:cNvPr id="22" name="文本框 22">
            <a:extLst>
              <a:ext uri="{FF2B5EF4-FFF2-40B4-BE49-F238E27FC236}">
                <a16:creationId xmlns:a16="http://schemas.microsoft.com/office/drawing/2014/main" id="{B6A1416E-B2D6-43D8-AFAE-8636CBE8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66" y="4427866"/>
            <a:ext cx="14414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自动化、信息化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5DE942-D7FA-421B-A025-8436E62C098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500661" y="2955695"/>
            <a:ext cx="0" cy="2633545"/>
          </a:xfrm>
          <a:prstGeom prst="straightConnector1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框 16">
            <a:extLst>
              <a:ext uri="{FF2B5EF4-FFF2-40B4-BE49-F238E27FC236}">
                <a16:creationId xmlns:a16="http://schemas.microsoft.com/office/drawing/2014/main" id="{8330F929-46D1-4EA6-B6B4-DAA3341E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50" y="5633509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世纪末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15">
            <a:extLst>
              <a:ext uri="{FF2B5EF4-FFF2-40B4-BE49-F238E27FC236}">
                <a16:creationId xmlns:a16="http://schemas.microsoft.com/office/drawing/2014/main" id="{A858F56D-7598-4CD0-BD2B-18B07AC5A1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7477" y="4643090"/>
            <a:ext cx="1588" cy="946150"/>
          </a:xfrm>
          <a:prstGeom prst="straightConnector1">
            <a:avLst/>
          </a:prstGeom>
          <a:noFill/>
          <a:ln w="254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文本框 21">
            <a:extLst>
              <a:ext uri="{FF2B5EF4-FFF2-40B4-BE49-F238E27FC236}">
                <a16:creationId xmlns:a16="http://schemas.microsoft.com/office/drawing/2014/main" id="{BAD125F1-3496-40FD-9AC3-6FE631821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954" y="5628104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世纪初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箭头连接符 27">
            <a:extLst>
              <a:ext uri="{FF2B5EF4-FFF2-40B4-BE49-F238E27FC236}">
                <a16:creationId xmlns:a16="http://schemas.microsoft.com/office/drawing/2014/main" id="{4A91078C-3F83-4D3A-83F0-4F5CB2B9D2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708" y="3742935"/>
            <a:ext cx="1587" cy="1868487"/>
          </a:xfrm>
          <a:prstGeom prst="straightConnector1">
            <a:avLst/>
          </a:prstGeom>
          <a:noFill/>
          <a:ln w="254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文本框 21">
            <a:extLst>
              <a:ext uri="{FF2B5EF4-FFF2-40B4-BE49-F238E27FC236}">
                <a16:creationId xmlns:a16="http://schemas.microsoft.com/office/drawing/2014/main" id="{BF5FA6D9-D5FD-4135-922D-30824857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639" y="5641227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1970</a:t>
            </a:r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年代初</a:t>
            </a: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31">
            <a:extLst>
              <a:ext uri="{FF2B5EF4-FFF2-40B4-BE49-F238E27FC236}">
                <a16:creationId xmlns:a16="http://schemas.microsoft.com/office/drawing/2014/main" id="{A0A42829-F0E6-4F37-AAA3-1C7C981EAB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1496" y="2801389"/>
            <a:ext cx="0" cy="2789237"/>
          </a:xfrm>
          <a:prstGeom prst="straightConnector1">
            <a:avLst/>
          </a:prstGeom>
          <a:noFill/>
          <a:ln w="25400">
            <a:solidFill>
              <a:srgbClr val="7F7F7F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文本框 21">
            <a:extLst>
              <a:ext uri="{FF2B5EF4-FFF2-40B4-BE49-F238E27FC236}">
                <a16:creationId xmlns:a16="http://schemas.microsoft.com/office/drawing/2014/main" id="{DE2A08B0-B267-4F9B-A392-3D2EF825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683" y="5628104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今天</a:t>
            </a:r>
          </a:p>
        </p:txBody>
      </p:sp>
    </p:spTree>
    <p:extLst>
      <p:ext uri="{BB962C8B-B14F-4D97-AF65-F5344CB8AC3E}">
        <p14:creationId xmlns:p14="http://schemas.microsoft.com/office/powerpoint/2010/main" val="19880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/>
      <p:bldP spid="14" grpId="0" bldLvl="0"/>
      <p:bldP spid="16" grpId="0" bldLvl="0"/>
      <p:bldP spid="17" grpId="0" bldLvl="0"/>
      <p:bldP spid="18" grpId="0" bldLvl="0"/>
      <p:bldP spid="19" grpId="0" bldLvl="0"/>
      <p:bldP spid="21" grpId="0" bldLvl="0"/>
      <p:bldP spid="22" grpId="0" bldLvl="0"/>
      <p:bldP spid="24" grpId="0" bldLvl="0"/>
      <p:bldP spid="26" grpId="0" bldLvl="0"/>
      <p:bldP spid="28" grpId="0" bldLvl="0"/>
      <p:bldP spid="30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19285D-564B-4AB4-A4CF-3FCCE6D8B4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TIOBE</a:t>
            </a:r>
            <a:r>
              <a:rPr lang="zh-CN" altLang="en-US" dirty="0"/>
              <a:t>世界编程语言排行榜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是在大学时期必须掌握的四门语言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BC5358-C963-419C-A30F-4B1AD211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7F08C-7D2D-43EE-BEAA-4FC121EC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09685"/>
            <a:ext cx="5928111" cy="47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3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78A6D4-762D-4137-9C99-374CF95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8CE7A-1AA5-4FB1-8EB9-030B3081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18" y="1124744"/>
            <a:ext cx="4989532" cy="50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5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2F71EF-EAB9-40D0-B7C8-ABC49B987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上个世纪，人才需要具备的三种能力：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21</a:t>
            </a:r>
            <a:r>
              <a:rPr lang="zh-CN" altLang="en-US" dirty="0"/>
              <a:t>世纪，新时代人才最需要具备的四种思维能力：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818975B-A7E1-49B2-8D72-A7519C18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</a:t>
            </a:r>
            <a:r>
              <a:rPr lang="en-US" altLang="zh-CN" dirty="0"/>
              <a:t>Java</a:t>
            </a:r>
            <a:r>
              <a:rPr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C497A8-9401-427E-B00B-3C1CB79E18F3}"/>
              </a:ext>
            </a:extLst>
          </p:cNvPr>
          <p:cNvSpPr txBox="1"/>
          <p:nvPr/>
        </p:nvSpPr>
        <p:spPr>
          <a:xfrm>
            <a:off x="1907704" y="206084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汽车驾驶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英语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C45BA7-B47C-4B97-9D35-DEF8BF863234}"/>
              </a:ext>
            </a:extLst>
          </p:cNvPr>
          <p:cNvSpPr txBox="1"/>
          <p:nvPr/>
        </p:nvSpPr>
        <p:spPr>
          <a:xfrm>
            <a:off x="1599698" y="3821843"/>
            <a:ext cx="2160240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计算思维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财务思维</a:t>
            </a:r>
            <a:endParaRPr lang="en-US" altLang="zh-CN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AFC377-EDDD-4E28-9688-CF0D82FBC56E}"/>
              </a:ext>
            </a:extLst>
          </p:cNvPr>
          <p:cNvSpPr txBox="1"/>
          <p:nvPr/>
        </p:nvSpPr>
        <p:spPr>
          <a:xfrm>
            <a:off x="4902436" y="3789040"/>
            <a:ext cx="2160240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哲学思维</a:t>
            </a:r>
            <a:endParaRPr lang="en-US" altLang="zh-CN" sz="28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换位思维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29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《</a:t>
            </a:r>
            <a:r>
              <a:rPr lang="en-US" altLang="zh-CN" b="1" dirty="0"/>
              <a:t>Java 2</a:t>
            </a:r>
            <a:r>
              <a:rPr lang="zh-CN" altLang="en-US" b="1" dirty="0"/>
              <a:t>实用教程（第</a:t>
            </a:r>
            <a:r>
              <a:rPr lang="en-US" altLang="zh-CN" b="1" dirty="0"/>
              <a:t>5</a:t>
            </a:r>
            <a:r>
              <a:rPr lang="zh-CN" altLang="en-US" b="1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高等学校</a:t>
            </a:r>
            <a:r>
              <a:rPr lang="en-US" altLang="zh-CN" dirty="0"/>
              <a:t>Java</a:t>
            </a:r>
            <a:r>
              <a:rPr lang="zh-CN" altLang="en-US" dirty="0"/>
              <a:t>课程系列教材</a:t>
            </a:r>
            <a:endParaRPr lang="en-US" altLang="zh-CN" dirty="0"/>
          </a:p>
          <a:p>
            <a:r>
              <a:rPr lang="zh-CN" altLang="en-US" sz="2000" dirty="0"/>
              <a:t>      耿祥义，张跃平 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DA3F2A-053E-4D1F-B2A5-0AEDA387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82" y="2564904"/>
            <a:ext cx="3185436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818</Words>
  <Application>Microsoft Office PowerPoint</Application>
  <PresentationFormat>全屏显示(4:3)</PresentationFormat>
  <Paragraphs>119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腾祥嘉丽线黑简</vt:lpstr>
      <vt:lpstr>Arial</vt:lpstr>
      <vt:lpstr>楷体</vt:lpstr>
      <vt:lpstr>Wingdings</vt:lpstr>
      <vt:lpstr>Source Han Sans Light</vt:lpstr>
      <vt:lpstr>黑体</vt:lpstr>
      <vt:lpstr>Open Sans Light</vt:lpstr>
      <vt:lpstr>Calibri</vt:lpstr>
      <vt:lpstr>思源黑体 CN Light</vt:lpstr>
      <vt:lpstr>宋体</vt:lpstr>
      <vt:lpstr>微软雅黑</vt:lpstr>
      <vt:lpstr>Times New Roman</vt:lpstr>
      <vt:lpstr>Office 主题​​</vt:lpstr>
      <vt:lpstr>面向对象程序设计与实践</vt:lpstr>
      <vt:lpstr>自我介绍</vt:lpstr>
      <vt:lpstr>欢迎学习这门课程！</vt:lpstr>
      <vt:lpstr>课程所学习的知识</vt:lpstr>
      <vt:lpstr>为什么要学习Java？</vt:lpstr>
      <vt:lpstr>为什么要学习Java？</vt:lpstr>
      <vt:lpstr>为什么要学习Java？</vt:lpstr>
      <vt:lpstr>为什么要学习Java？</vt:lpstr>
      <vt:lpstr>课程教材</vt:lpstr>
      <vt:lpstr>课程教材</vt:lpstr>
      <vt:lpstr>课程教材</vt:lpstr>
      <vt:lpstr>课程安排</vt:lpstr>
      <vt:lpstr>课程大纲</vt:lpstr>
      <vt:lpstr>期末评分</vt:lpstr>
      <vt:lpstr>MOOC课程</vt:lpstr>
      <vt:lpstr>CCF CSP认证</vt:lpstr>
      <vt:lpstr>几点要求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111</cp:revision>
  <dcterms:created xsi:type="dcterms:W3CDTF">2016-11-29T04:36:55Z</dcterms:created>
  <dcterms:modified xsi:type="dcterms:W3CDTF">2024-02-26T01:26:09Z</dcterms:modified>
</cp:coreProperties>
</file>