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360" r:id="rId3"/>
    <p:sldId id="365" r:id="rId5"/>
    <p:sldId id="361" r:id="rId6"/>
    <p:sldId id="346" r:id="rId7"/>
    <p:sldId id="362" r:id="rId8"/>
    <p:sldId id="350" r:id="rId9"/>
    <p:sldId id="340" r:id="rId10"/>
    <p:sldId id="338" r:id="rId11"/>
  </p:sldIdLst>
  <p:sldSz cx="12856845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769EBF"/>
    <a:srgbClr val="FCCB43"/>
    <a:srgbClr val="91E3DE"/>
    <a:srgbClr val="FD6753"/>
    <a:srgbClr val="5CD6CD"/>
    <a:srgbClr val="FD482F"/>
    <a:srgbClr val="EF5064"/>
    <a:srgbClr val="4472C4"/>
    <a:srgbClr val="636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93002" autoAdjust="0"/>
  </p:normalViewPr>
  <p:slideViewPr>
    <p:cSldViewPr>
      <p:cViewPr>
        <p:scale>
          <a:sx n="66" d="100"/>
          <a:sy n="66" d="100"/>
        </p:scale>
        <p:origin x="-72" y="-1086"/>
      </p:cViewPr>
      <p:guideLst>
        <p:guide orient="horz" pos="2266"/>
        <p:guide pos="40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30AF29-A718-40EE-9EEF-1ACDE84F90B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6DC5C0A-0D26-4132-B61F-2E06C1498EC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工作区，暂存区，版本库。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简单的说说基本的应用，多人的合作，分支的创建等，大家有兴趣的话下去可自己看看。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5E7C-7932-4CE8-A19A-E1C84E32DA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9559-2EAB-429A-B5F1-E8B7186AA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0637" y="-11360"/>
            <a:ext cx="12898438" cy="725537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88687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88687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5E7C-7932-4CE8-A19A-E1C84E32DA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38637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0500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9559-2EAB-429A-B5F1-E8B7186AAC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5827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D675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22970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1E3DE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30113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CCB4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37256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6" name="椭圆 25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769EBF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44399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30" name="椭圆 29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2433002" y="2946436"/>
            <a:ext cx="7991158" cy="109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5000" b="1" kern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新学知识分享</a:t>
            </a:r>
            <a:endParaRPr lang="zh-CN" altLang="en-US" sz="5000" b="1" kern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4814570" y="4271645"/>
            <a:ext cx="3541395" cy="41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部门：开发五部  职务：开发小白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4825682" y="1024770"/>
            <a:ext cx="3205798" cy="239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11500" b="1" kern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endParaRPr lang="zh-CN" altLang="en-US" sz="11500" b="1" kern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bldLvl="0" animBg="1"/>
          <p:bldP spid="35" grpId="0"/>
          <p:bldP spid="37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bldLvl="0" animBg="1"/>
          <p:bldP spid="35" grpId="0"/>
          <p:bldP spid="37" grpId="0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1" y="694"/>
            <a:ext cx="12857163" cy="7288652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2698" y="694"/>
            <a:ext cx="4281306" cy="7288652"/>
          </a:xfrm>
          <a:prstGeom prst="rect">
            <a:avLst/>
          </a:prstGeom>
          <a:solidFill>
            <a:srgbClr val="FD6753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6420" y="2238774"/>
            <a:ext cx="3023069" cy="1564003"/>
            <a:chOff x="1819275" y="1143000"/>
            <a:chExt cx="2867025" cy="1483273"/>
          </a:xfrm>
        </p:grpSpPr>
        <p:sp>
          <p:nvSpPr>
            <p:cNvPr id="3" name="矩形 2"/>
            <p:cNvSpPr/>
            <p:nvPr/>
          </p:nvSpPr>
          <p:spPr>
            <a:xfrm>
              <a:off x="1819275" y="1143000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95500" y="1359448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325" b="1" dirty="0">
                <a:solidFill>
                  <a:srgbClr val="4EB7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66893" y="3989307"/>
            <a:ext cx="2922123" cy="70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3" name="剪去单角的矩形 22"/>
          <p:cNvSpPr/>
          <p:nvPr/>
        </p:nvSpPr>
        <p:spPr>
          <a:xfrm>
            <a:off x="6325010" y="2332936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-1" fmla="*/ 0 w 4772025"/>
              <a:gd name="connsiteY0-2" fmla="*/ 0 h 476250"/>
              <a:gd name="connsiteX1-3" fmla="*/ 4568823 w 4772025"/>
              <a:gd name="connsiteY1-4" fmla="*/ 0 h 476250"/>
              <a:gd name="connsiteX2-5" fmla="*/ 4772025 w 4772025"/>
              <a:gd name="connsiteY2-6" fmla="*/ 241302 h 476250"/>
              <a:gd name="connsiteX3-7" fmla="*/ 4648200 w 4772025"/>
              <a:gd name="connsiteY3-8" fmla="*/ 476250 h 476250"/>
              <a:gd name="connsiteX4-9" fmla="*/ 0 w 4772025"/>
              <a:gd name="connsiteY4-10" fmla="*/ 476250 h 476250"/>
              <a:gd name="connsiteX5-11" fmla="*/ 0 w 4772025"/>
              <a:gd name="connsiteY5-12" fmla="*/ 0 h 476250"/>
              <a:gd name="connsiteX0-13" fmla="*/ 0 w 4767262"/>
              <a:gd name="connsiteY0-14" fmla="*/ 0 h 476250"/>
              <a:gd name="connsiteX1-15" fmla="*/ 4568823 w 4767262"/>
              <a:gd name="connsiteY1-16" fmla="*/ 0 h 476250"/>
              <a:gd name="connsiteX2-17" fmla="*/ 4767262 w 4767262"/>
              <a:gd name="connsiteY2-18" fmla="*/ 207964 h 476250"/>
              <a:gd name="connsiteX3-19" fmla="*/ 4648200 w 4767262"/>
              <a:gd name="connsiteY3-20" fmla="*/ 476250 h 476250"/>
              <a:gd name="connsiteX4-21" fmla="*/ 0 w 4767262"/>
              <a:gd name="connsiteY4-22" fmla="*/ 476250 h 476250"/>
              <a:gd name="connsiteX5-23" fmla="*/ 0 w 4767262"/>
              <a:gd name="connsiteY5-24" fmla="*/ 0 h 476250"/>
              <a:gd name="connsiteX0-25" fmla="*/ 0 w 4872037"/>
              <a:gd name="connsiteY0-26" fmla="*/ 0 h 476250"/>
              <a:gd name="connsiteX1-27" fmla="*/ 4568823 w 4872037"/>
              <a:gd name="connsiteY1-28" fmla="*/ 0 h 476250"/>
              <a:gd name="connsiteX2-29" fmla="*/ 4872037 w 4872037"/>
              <a:gd name="connsiteY2-30" fmla="*/ 231777 h 476250"/>
              <a:gd name="connsiteX3-31" fmla="*/ 4648200 w 4872037"/>
              <a:gd name="connsiteY3-32" fmla="*/ 476250 h 476250"/>
              <a:gd name="connsiteX4-33" fmla="*/ 0 w 4872037"/>
              <a:gd name="connsiteY4-34" fmla="*/ 476250 h 476250"/>
              <a:gd name="connsiteX5-35" fmla="*/ 0 w 4872037"/>
              <a:gd name="connsiteY5-36" fmla="*/ 0 h 476250"/>
              <a:gd name="connsiteX0-37" fmla="*/ 0 w 4872037"/>
              <a:gd name="connsiteY0-38" fmla="*/ 0 h 481012"/>
              <a:gd name="connsiteX1-39" fmla="*/ 4568823 w 4872037"/>
              <a:gd name="connsiteY1-40" fmla="*/ 0 h 481012"/>
              <a:gd name="connsiteX2-41" fmla="*/ 4872037 w 4872037"/>
              <a:gd name="connsiteY2-42" fmla="*/ 231777 h 481012"/>
              <a:gd name="connsiteX3-43" fmla="*/ 4586288 w 4872037"/>
              <a:gd name="connsiteY3-44" fmla="*/ 481012 h 481012"/>
              <a:gd name="connsiteX4-45" fmla="*/ 0 w 4872037"/>
              <a:gd name="connsiteY4-46" fmla="*/ 476250 h 481012"/>
              <a:gd name="connsiteX5-47" fmla="*/ 0 w 4872037"/>
              <a:gd name="connsiteY5-48" fmla="*/ 0 h 481012"/>
              <a:gd name="connsiteX0-49" fmla="*/ 0 w 4872037"/>
              <a:gd name="connsiteY0-50" fmla="*/ 0 h 485775"/>
              <a:gd name="connsiteX1-51" fmla="*/ 4568823 w 4872037"/>
              <a:gd name="connsiteY1-52" fmla="*/ 0 h 485775"/>
              <a:gd name="connsiteX2-53" fmla="*/ 4872037 w 4872037"/>
              <a:gd name="connsiteY2-54" fmla="*/ 231777 h 485775"/>
              <a:gd name="connsiteX3-55" fmla="*/ 4581525 w 4872037"/>
              <a:gd name="connsiteY3-56" fmla="*/ 485775 h 485775"/>
              <a:gd name="connsiteX4-57" fmla="*/ 0 w 4872037"/>
              <a:gd name="connsiteY4-58" fmla="*/ 476250 h 485775"/>
              <a:gd name="connsiteX5-59" fmla="*/ 0 w 4872037"/>
              <a:gd name="connsiteY5-60" fmla="*/ 0 h 485775"/>
              <a:gd name="connsiteX0-61" fmla="*/ 0 w 4872037"/>
              <a:gd name="connsiteY0-62" fmla="*/ 0 h 490538"/>
              <a:gd name="connsiteX1-63" fmla="*/ 4568823 w 4872037"/>
              <a:gd name="connsiteY1-64" fmla="*/ 0 h 490538"/>
              <a:gd name="connsiteX2-65" fmla="*/ 4872037 w 4872037"/>
              <a:gd name="connsiteY2-66" fmla="*/ 231777 h 490538"/>
              <a:gd name="connsiteX3-67" fmla="*/ 4567237 w 4872037"/>
              <a:gd name="connsiteY3-68" fmla="*/ 490538 h 490538"/>
              <a:gd name="connsiteX4-69" fmla="*/ 0 w 4872037"/>
              <a:gd name="connsiteY4-70" fmla="*/ 476250 h 490538"/>
              <a:gd name="connsiteX5-71" fmla="*/ 0 w 4872037"/>
              <a:gd name="connsiteY5-72" fmla="*/ 0 h 490538"/>
              <a:gd name="connsiteX0-73" fmla="*/ 0 w 4876800"/>
              <a:gd name="connsiteY0-74" fmla="*/ 0 h 490538"/>
              <a:gd name="connsiteX1-75" fmla="*/ 4568823 w 4876800"/>
              <a:gd name="connsiteY1-76" fmla="*/ 0 h 490538"/>
              <a:gd name="connsiteX2-77" fmla="*/ 4876800 w 4876800"/>
              <a:gd name="connsiteY2-78" fmla="*/ 236540 h 490538"/>
              <a:gd name="connsiteX3-79" fmla="*/ 4567237 w 4876800"/>
              <a:gd name="connsiteY3-80" fmla="*/ 490538 h 490538"/>
              <a:gd name="connsiteX4-81" fmla="*/ 0 w 4876800"/>
              <a:gd name="connsiteY4-82" fmla="*/ 476250 h 490538"/>
              <a:gd name="connsiteX5-83" fmla="*/ 0 w 4876800"/>
              <a:gd name="connsiteY5-84" fmla="*/ 0 h 490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>
            <a:off x="5632748" y="2264037"/>
            <a:ext cx="922339" cy="795121"/>
          </a:xfrm>
          <a:prstGeom prst="hexagon">
            <a:avLst/>
          </a:prstGeom>
          <a:solidFill>
            <a:srgbClr val="91E3D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01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56491" y="2400139"/>
            <a:ext cx="612775" cy="52197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Git</a:t>
            </a:r>
            <a:endParaRPr lang="en-US" altLang="zh-CN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剪去单角的矩形 22"/>
          <p:cNvSpPr/>
          <p:nvPr/>
        </p:nvSpPr>
        <p:spPr>
          <a:xfrm>
            <a:off x="6325010" y="3688783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-1" fmla="*/ 0 w 4772025"/>
              <a:gd name="connsiteY0-2" fmla="*/ 0 h 476250"/>
              <a:gd name="connsiteX1-3" fmla="*/ 4568823 w 4772025"/>
              <a:gd name="connsiteY1-4" fmla="*/ 0 h 476250"/>
              <a:gd name="connsiteX2-5" fmla="*/ 4772025 w 4772025"/>
              <a:gd name="connsiteY2-6" fmla="*/ 241302 h 476250"/>
              <a:gd name="connsiteX3-7" fmla="*/ 4648200 w 4772025"/>
              <a:gd name="connsiteY3-8" fmla="*/ 476250 h 476250"/>
              <a:gd name="connsiteX4-9" fmla="*/ 0 w 4772025"/>
              <a:gd name="connsiteY4-10" fmla="*/ 476250 h 476250"/>
              <a:gd name="connsiteX5-11" fmla="*/ 0 w 4772025"/>
              <a:gd name="connsiteY5-12" fmla="*/ 0 h 476250"/>
              <a:gd name="connsiteX0-13" fmla="*/ 0 w 4767262"/>
              <a:gd name="connsiteY0-14" fmla="*/ 0 h 476250"/>
              <a:gd name="connsiteX1-15" fmla="*/ 4568823 w 4767262"/>
              <a:gd name="connsiteY1-16" fmla="*/ 0 h 476250"/>
              <a:gd name="connsiteX2-17" fmla="*/ 4767262 w 4767262"/>
              <a:gd name="connsiteY2-18" fmla="*/ 207964 h 476250"/>
              <a:gd name="connsiteX3-19" fmla="*/ 4648200 w 4767262"/>
              <a:gd name="connsiteY3-20" fmla="*/ 476250 h 476250"/>
              <a:gd name="connsiteX4-21" fmla="*/ 0 w 4767262"/>
              <a:gd name="connsiteY4-22" fmla="*/ 476250 h 476250"/>
              <a:gd name="connsiteX5-23" fmla="*/ 0 w 4767262"/>
              <a:gd name="connsiteY5-24" fmla="*/ 0 h 476250"/>
              <a:gd name="connsiteX0-25" fmla="*/ 0 w 4872037"/>
              <a:gd name="connsiteY0-26" fmla="*/ 0 h 476250"/>
              <a:gd name="connsiteX1-27" fmla="*/ 4568823 w 4872037"/>
              <a:gd name="connsiteY1-28" fmla="*/ 0 h 476250"/>
              <a:gd name="connsiteX2-29" fmla="*/ 4872037 w 4872037"/>
              <a:gd name="connsiteY2-30" fmla="*/ 231777 h 476250"/>
              <a:gd name="connsiteX3-31" fmla="*/ 4648200 w 4872037"/>
              <a:gd name="connsiteY3-32" fmla="*/ 476250 h 476250"/>
              <a:gd name="connsiteX4-33" fmla="*/ 0 w 4872037"/>
              <a:gd name="connsiteY4-34" fmla="*/ 476250 h 476250"/>
              <a:gd name="connsiteX5-35" fmla="*/ 0 w 4872037"/>
              <a:gd name="connsiteY5-36" fmla="*/ 0 h 476250"/>
              <a:gd name="connsiteX0-37" fmla="*/ 0 w 4872037"/>
              <a:gd name="connsiteY0-38" fmla="*/ 0 h 481012"/>
              <a:gd name="connsiteX1-39" fmla="*/ 4568823 w 4872037"/>
              <a:gd name="connsiteY1-40" fmla="*/ 0 h 481012"/>
              <a:gd name="connsiteX2-41" fmla="*/ 4872037 w 4872037"/>
              <a:gd name="connsiteY2-42" fmla="*/ 231777 h 481012"/>
              <a:gd name="connsiteX3-43" fmla="*/ 4586288 w 4872037"/>
              <a:gd name="connsiteY3-44" fmla="*/ 481012 h 481012"/>
              <a:gd name="connsiteX4-45" fmla="*/ 0 w 4872037"/>
              <a:gd name="connsiteY4-46" fmla="*/ 476250 h 481012"/>
              <a:gd name="connsiteX5-47" fmla="*/ 0 w 4872037"/>
              <a:gd name="connsiteY5-48" fmla="*/ 0 h 481012"/>
              <a:gd name="connsiteX0-49" fmla="*/ 0 w 4872037"/>
              <a:gd name="connsiteY0-50" fmla="*/ 0 h 485775"/>
              <a:gd name="connsiteX1-51" fmla="*/ 4568823 w 4872037"/>
              <a:gd name="connsiteY1-52" fmla="*/ 0 h 485775"/>
              <a:gd name="connsiteX2-53" fmla="*/ 4872037 w 4872037"/>
              <a:gd name="connsiteY2-54" fmla="*/ 231777 h 485775"/>
              <a:gd name="connsiteX3-55" fmla="*/ 4581525 w 4872037"/>
              <a:gd name="connsiteY3-56" fmla="*/ 485775 h 485775"/>
              <a:gd name="connsiteX4-57" fmla="*/ 0 w 4872037"/>
              <a:gd name="connsiteY4-58" fmla="*/ 476250 h 485775"/>
              <a:gd name="connsiteX5-59" fmla="*/ 0 w 4872037"/>
              <a:gd name="connsiteY5-60" fmla="*/ 0 h 485775"/>
              <a:gd name="connsiteX0-61" fmla="*/ 0 w 4872037"/>
              <a:gd name="connsiteY0-62" fmla="*/ 0 h 490538"/>
              <a:gd name="connsiteX1-63" fmla="*/ 4568823 w 4872037"/>
              <a:gd name="connsiteY1-64" fmla="*/ 0 h 490538"/>
              <a:gd name="connsiteX2-65" fmla="*/ 4872037 w 4872037"/>
              <a:gd name="connsiteY2-66" fmla="*/ 231777 h 490538"/>
              <a:gd name="connsiteX3-67" fmla="*/ 4567237 w 4872037"/>
              <a:gd name="connsiteY3-68" fmla="*/ 490538 h 490538"/>
              <a:gd name="connsiteX4-69" fmla="*/ 0 w 4872037"/>
              <a:gd name="connsiteY4-70" fmla="*/ 476250 h 490538"/>
              <a:gd name="connsiteX5-71" fmla="*/ 0 w 4872037"/>
              <a:gd name="connsiteY5-72" fmla="*/ 0 h 490538"/>
              <a:gd name="connsiteX0-73" fmla="*/ 0 w 4876800"/>
              <a:gd name="connsiteY0-74" fmla="*/ 0 h 490538"/>
              <a:gd name="connsiteX1-75" fmla="*/ 4568823 w 4876800"/>
              <a:gd name="connsiteY1-76" fmla="*/ 0 h 490538"/>
              <a:gd name="connsiteX2-77" fmla="*/ 4876800 w 4876800"/>
              <a:gd name="connsiteY2-78" fmla="*/ 236540 h 490538"/>
              <a:gd name="connsiteX3-79" fmla="*/ 4567237 w 4876800"/>
              <a:gd name="connsiteY3-80" fmla="*/ 490538 h 490538"/>
              <a:gd name="connsiteX4-81" fmla="*/ 0 w 4876800"/>
              <a:gd name="connsiteY4-82" fmla="*/ 476250 h 490538"/>
              <a:gd name="connsiteX5-83" fmla="*/ 0 w 4876800"/>
              <a:gd name="connsiteY5-84" fmla="*/ 0 h 490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FCC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六边形 53"/>
          <p:cNvSpPr/>
          <p:nvPr/>
        </p:nvSpPr>
        <p:spPr>
          <a:xfrm>
            <a:off x="5632450" y="3620135"/>
            <a:ext cx="922655" cy="795020"/>
          </a:xfrm>
          <a:prstGeom prst="hexagon">
            <a:avLst/>
          </a:prstGeom>
          <a:solidFill>
            <a:srgbClr val="FCCB4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02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56755" y="3756660"/>
            <a:ext cx="2338705" cy="52197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Docker</a:t>
            </a:r>
            <a:endParaRPr lang="en-US" altLang="zh-CN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3149" y="2468256"/>
            <a:ext cx="1969611" cy="1065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3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32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  <p:bldP spid="19" grpId="0"/>
      <p:bldP spid="23" grpId="0" bldLvl="0" animBg="1"/>
      <p:bldP spid="21" grpId="0" bldLvl="0" animBg="1"/>
      <p:bldP spid="46" grpId="0" bldLvl="0" animBg="1"/>
      <p:bldP spid="53" grpId="0" bldLvl="0" animBg="1"/>
      <p:bldP spid="54" grpId="0" bldLvl="0" animBg="1"/>
      <p:bldP spid="55" grpId="0" bldLvl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637" y="234300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FD6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23"/>
          <p:cNvSpPr txBox="1"/>
          <p:nvPr/>
        </p:nvSpPr>
        <p:spPr>
          <a:xfrm>
            <a:off x="-635" y="236220"/>
            <a:ext cx="12457430" cy="93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11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</a:t>
            </a:r>
            <a:r>
              <a:rPr lang="en-US" altLang="zh-CN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git</a:t>
            </a:r>
            <a:r>
              <a:rPr lang="zh-CN" altLang="en-US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是做什么的？和我们现在用的</a:t>
            </a:r>
            <a:r>
              <a:rPr lang="en-US" altLang="zh-CN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svn</a:t>
            </a:r>
            <a:r>
              <a:rPr lang="zh-CN" altLang="en-US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作用相似，是最先进的分布式版本控制系统。理解</a:t>
            </a:r>
            <a:r>
              <a:rPr lang="en-US" altLang="zh-CN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git</a:t>
            </a:r>
            <a:r>
              <a:rPr lang="zh-CN" altLang="en-US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就是了解下面的流程图就可以了；</a:t>
            </a:r>
            <a:endParaRPr lang="zh-CN" altLang="en-US" sz="21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1581150"/>
            <a:ext cx="11560175" cy="4715510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02422" y="3688333"/>
            <a:ext cx="1581603" cy="417954"/>
            <a:chOff x="1424694" y="3437117"/>
            <a:chExt cx="1499779" cy="396331"/>
          </a:xfrm>
          <a:solidFill>
            <a:srgbClr val="FD6753"/>
          </a:solidFill>
        </p:grpSpPr>
        <p:sp>
          <p:nvSpPr>
            <p:cNvPr id="5" name="Round Same Side Corner Rectangle 4"/>
            <p:cNvSpPr/>
            <p:nvPr/>
          </p:nvSpPr>
          <p:spPr>
            <a:xfrm rot="16200000">
              <a:off x="2049734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014338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56565" y="3842963"/>
            <a:ext cx="1581603" cy="406350"/>
            <a:chOff x="2993261" y="3583747"/>
            <a:chExt cx="1499779" cy="385328"/>
          </a:xfrm>
          <a:solidFill>
            <a:srgbClr val="91E3DE"/>
          </a:solidFill>
        </p:grpSpPr>
        <p:sp>
          <p:nvSpPr>
            <p:cNvPr id="7" name="Round Same Side Corner Rectangle 6"/>
            <p:cNvSpPr/>
            <p:nvPr/>
          </p:nvSpPr>
          <p:spPr>
            <a:xfrm rot="5400000" flipH="1">
              <a:off x="3618301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82905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10708" y="3688333"/>
            <a:ext cx="1581603" cy="417953"/>
            <a:chOff x="4561827" y="3437117"/>
            <a:chExt cx="1499779" cy="396330"/>
          </a:xfrm>
          <a:solidFill>
            <a:srgbClr val="FCCB43"/>
          </a:solidFill>
        </p:grpSpPr>
        <p:sp>
          <p:nvSpPr>
            <p:cNvPr id="8" name="Round Same Side Corner Rectangle 7"/>
            <p:cNvSpPr/>
            <p:nvPr/>
          </p:nvSpPr>
          <p:spPr>
            <a:xfrm rot="5400000" flipH="1">
              <a:off x="5186867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220257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64851" y="3842963"/>
            <a:ext cx="1581603" cy="406350"/>
            <a:chOff x="6130393" y="3583747"/>
            <a:chExt cx="1499779" cy="385328"/>
          </a:xfrm>
          <a:solidFill>
            <a:srgbClr val="769EBF"/>
          </a:solidFill>
        </p:grpSpPr>
        <p:sp>
          <p:nvSpPr>
            <p:cNvPr id="9" name="Round Same Side Corner Rectangle 8"/>
            <p:cNvSpPr/>
            <p:nvPr/>
          </p:nvSpPr>
          <p:spPr>
            <a:xfrm rot="5400000" flipH="1">
              <a:off x="6755433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720037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3137" y="3842964"/>
            <a:ext cx="1581603" cy="406349"/>
            <a:chOff x="9267526" y="3583748"/>
            <a:chExt cx="1499779" cy="385327"/>
          </a:xfrm>
          <a:solidFill>
            <a:srgbClr val="7030A0"/>
          </a:solidFill>
        </p:grpSpPr>
        <p:sp>
          <p:nvSpPr>
            <p:cNvPr id="6" name="Round Same Side Corner Rectangle 5"/>
            <p:cNvSpPr/>
            <p:nvPr/>
          </p:nvSpPr>
          <p:spPr>
            <a:xfrm rot="5400000" flipH="1">
              <a:off x="9892566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857169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118995" y="3688333"/>
            <a:ext cx="1581603" cy="417954"/>
            <a:chOff x="7698960" y="3437117"/>
            <a:chExt cx="1499779" cy="396331"/>
          </a:xfrm>
          <a:solidFill>
            <a:srgbClr val="92D050"/>
          </a:solidFill>
        </p:grpSpPr>
        <p:sp>
          <p:nvSpPr>
            <p:cNvPr id="10" name="Round Same Side Corner Rectangle 9"/>
            <p:cNvSpPr/>
            <p:nvPr/>
          </p:nvSpPr>
          <p:spPr>
            <a:xfrm rot="5400000" flipH="1">
              <a:off x="8324000" y="2958708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57389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319099" y="4339658"/>
            <a:ext cx="489677" cy="490515"/>
            <a:chOff x="9145588" y="4435475"/>
            <a:chExt cx="464344" cy="465138"/>
          </a:xfrm>
          <a:solidFill>
            <a:srgbClr val="7030A0"/>
          </a:solidFill>
        </p:grpSpPr>
        <p:sp>
          <p:nvSpPr>
            <p:cNvPr id="22" name="AutoShape 7"/>
            <p:cNvSpPr/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AutoShape 8"/>
            <p:cNvSpPr/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AutoShape 9"/>
            <p:cNvSpPr/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AutoShape 10"/>
            <p:cNvSpPr/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AutoShape 11"/>
            <p:cNvSpPr/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AutoShape 12"/>
            <p:cNvSpPr/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AutoShape 13"/>
            <p:cNvSpPr/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AutoShape 14"/>
            <p:cNvSpPr/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AutoShape 15"/>
            <p:cNvSpPr/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737495" y="3124277"/>
            <a:ext cx="489677" cy="489677"/>
            <a:chOff x="7287419" y="2577307"/>
            <a:chExt cx="464344" cy="464344"/>
          </a:xfrm>
          <a:solidFill>
            <a:srgbClr val="92D050"/>
          </a:solidFill>
        </p:grpSpPr>
        <p:sp>
          <p:nvSpPr>
            <p:cNvPr id="32" name="AutoShape 56"/>
            <p:cNvSpPr/>
            <p:nvPr/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AutoShape 57"/>
            <p:cNvSpPr/>
            <p:nvPr/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AutoShape 58"/>
            <p:cNvSpPr/>
            <p:nvPr/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AutoShape 59"/>
          <p:cNvSpPr/>
          <p:nvPr/>
        </p:nvSpPr>
        <p:spPr bwMode="auto">
          <a:xfrm>
            <a:off x="3625841" y="4329717"/>
            <a:ext cx="490515" cy="489677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91E3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89" tIns="20089" rIns="20089" bIns="20089" anchor="ctr"/>
          <a:lstStyle/>
          <a:p>
            <a:pPr algn="ctr" defTabSz="240665" hangingPunct="0">
              <a:lnSpc>
                <a:spcPct val="130000"/>
              </a:lnSpc>
            </a:pPr>
            <a:endParaRPr lang="en-US" sz="1475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428791" y="3117495"/>
            <a:ext cx="490515" cy="412668"/>
            <a:chOff x="5368132" y="2625725"/>
            <a:chExt cx="465138" cy="391319"/>
          </a:xfrm>
          <a:solidFill>
            <a:srgbClr val="FCCB43"/>
          </a:solidFill>
        </p:grpSpPr>
        <p:sp>
          <p:nvSpPr>
            <p:cNvPr id="40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48385" y="3123859"/>
            <a:ext cx="489677" cy="382534"/>
            <a:chOff x="2581275" y="1710532"/>
            <a:chExt cx="464344" cy="362744"/>
          </a:xfrm>
          <a:solidFill>
            <a:srgbClr val="FD6753"/>
          </a:solidFill>
        </p:grpSpPr>
        <p:sp>
          <p:nvSpPr>
            <p:cNvPr id="44" name="AutoShape 140"/>
            <p:cNvSpPr/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AutoShape 141"/>
            <p:cNvSpPr/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AutoShape 142"/>
            <p:cNvSpPr/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AutoShape 143"/>
            <p:cNvSpPr/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AutoShape 144"/>
            <p:cNvSpPr/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AutoShape 145"/>
            <p:cNvSpPr/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AutoShape 146"/>
            <p:cNvSpPr/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088144" y="4329717"/>
            <a:ext cx="336497" cy="490515"/>
            <a:chOff x="5441157" y="4440238"/>
            <a:chExt cx="319088" cy="465138"/>
          </a:xfrm>
          <a:solidFill>
            <a:srgbClr val="769EBF"/>
          </a:solidFill>
        </p:grpSpPr>
        <p:sp>
          <p:nvSpPr>
            <p:cNvPr id="54" name="AutoShape 97"/>
            <p:cNvSpPr/>
            <p:nvPr/>
          </p:nvSpPr>
          <p:spPr bwMode="auto">
            <a:xfrm>
              <a:off x="5441157" y="4440238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AutoShape 98"/>
            <p:cNvSpPr/>
            <p:nvPr/>
          </p:nvSpPr>
          <p:spPr bwMode="auto">
            <a:xfrm>
              <a:off x="5571332" y="4483894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AutoShape 99"/>
            <p:cNvSpPr/>
            <p:nvPr/>
          </p:nvSpPr>
          <p:spPr bwMode="auto">
            <a:xfrm>
              <a:off x="5586413" y="4847432"/>
              <a:ext cx="285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24311" y="1859152"/>
            <a:ext cx="2623778" cy="1251346"/>
            <a:chOff x="5108913" y="2443649"/>
            <a:chExt cx="1974166" cy="1186608"/>
          </a:xfrm>
        </p:grpSpPr>
        <p:sp>
          <p:nvSpPr>
            <p:cNvPr id="58" name="TextBox 57"/>
            <p:cNvSpPr txBox="1"/>
            <p:nvPr/>
          </p:nvSpPr>
          <p:spPr>
            <a:xfrm>
              <a:off x="5108913" y="2443649"/>
              <a:ext cx="233158" cy="40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GB" sz="168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8913" y="2784840"/>
              <a:ext cx="1974166" cy="845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git add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把文件添加到暂存区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128247" y="1690665"/>
            <a:ext cx="2639018" cy="1424700"/>
            <a:chOff x="5097446" y="2279262"/>
            <a:chExt cx="1985633" cy="1350995"/>
          </a:xfrm>
        </p:grpSpPr>
        <p:sp>
          <p:nvSpPr>
            <p:cNvPr id="61" name="TextBox 60"/>
            <p:cNvSpPr txBox="1"/>
            <p:nvPr/>
          </p:nvSpPr>
          <p:spPr>
            <a:xfrm>
              <a:off x="5097446" y="2279262"/>
              <a:ext cx="472527" cy="54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400" dirty="0" smtClean="0">
                  <a:solidFill>
                    <a:schemeClr val="tx1"/>
                  </a:solidFill>
                  <a:latin typeface="Impact" panose="020B0806030902050204" pitchFamily="34" charset="0"/>
                  <a:sym typeface="+mn-ea"/>
                </a:rPr>
                <a:t>01</a:t>
              </a:r>
              <a:endParaRPr lang="en-US" altLang="zh-CN" sz="2400" b="1" dirty="0" smtClean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08913" y="2784840"/>
              <a:ext cx="1974166" cy="845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git  init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创建版本库（仓库）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9231630" y="5247005"/>
            <a:ext cx="266382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clone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从远程仓库克隆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32725" y="2225040"/>
            <a:ext cx="2623820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commit -m””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把缓存区的文件添加到版本库</a:t>
            </a:r>
            <a:r>
              <a:rPr lang="en-US" alt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615565" y="5247005"/>
            <a:ext cx="2663825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创建远程仓库和密钥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git remote add origin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本地仓库与远程仓库相关联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923915" y="5247005"/>
            <a:ext cx="266382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push</a:t>
            </a:r>
            <a:endParaRPr lang="en-US" alt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pull</a:t>
            </a:r>
            <a:endParaRPr lang="en-US" alt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89"/>
          <p:cNvSpPr txBox="1"/>
          <p:nvPr/>
        </p:nvSpPr>
        <p:spPr>
          <a:xfrm>
            <a:off x="363770" y="377765"/>
            <a:ext cx="3262432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60"/>
          <p:cNvSpPr txBox="1"/>
          <p:nvPr/>
        </p:nvSpPr>
        <p:spPr>
          <a:xfrm>
            <a:off x="4651227" y="1690665"/>
            <a:ext cx="62801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02</a:t>
            </a:r>
            <a:endParaRPr lang="en-US" altLang="zh-CN" sz="2400" b="1" dirty="0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TextBox 60"/>
          <p:cNvSpPr txBox="1"/>
          <p:nvPr/>
        </p:nvSpPr>
        <p:spPr>
          <a:xfrm>
            <a:off x="7959577" y="1690665"/>
            <a:ext cx="62801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03</a:t>
            </a:r>
            <a:endParaRPr lang="en-US" altLang="zh-CN" sz="2400" b="1" dirty="0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TextBox 60"/>
          <p:cNvSpPr txBox="1"/>
          <p:nvPr/>
        </p:nvSpPr>
        <p:spPr>
          <a:xfrm>
            <a:off x="2615417" y="4694215"/>
            <a:ext cx="62801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04</a:t>
            </a:r>
            <a:endParaRPr lang="en-US" altLang="zh-CN" sz="2400" b="1" dirty="0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" name="TextBox 60"/>
          <p:cNvSpPr txBox="1"/>
          <p:nvPr/>
        </p:nvSpPr>
        <p:spPr>
          <a:xfrm>
            <a:off x="6114267" y="4725965"/>
            <a:ext cx="62801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05</a:t>
            </a:r>
            <a:endParaRPr lang="en-US" altLang="zh-CN" sz="2400" b="1" dirty="0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2" name="TextBox 60"/>
          <p:cNvSpPr txBox="1"/>
          <p:nvPr/>
        </p:nvSpPr>
        <p:spPr>
          <a:xfrm>
            <a:off x="9231482" y="4694215"/>
            <a:ext cx="62801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06</a:t>
            </a:r>
            <a:endParaRPr lang="en-US" altLang="zh-CN" sz="2400" b="1" dirty="0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5" grpId="0" animBg="1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91E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5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125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1" name="TextBox 23"/>
          <p:cNvSpPr txBox="1"/>
          <p:nvPr/>
        </p:nvSpPr>
        <p:spPr>
          <a:xfrm>
            <a:off x="4438650" y="2985135"/>
            <a:ext cx="7317105" cy="1356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bg-BG" sz="633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Docker </a:t>
            </a:r>
            <a:r>
              <a:rPr lang="zh-CN" altLang="en-US" sz="633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基本使用</a:t>
            </a:r>
            <a:endParaRPr lang="zh-CN" altLang="en-US" sz="633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56874" y="1695547"/>
            <a:ext cx="733401" cy="5078913"/>
            <a:chOff x="4160049" y="1274619"/>
            <a:chExt cx="695459" cy="4816157"/>
          </a:xfrm>
          <a:effectLst>
            <a:outerShdw blurRad="381000" dist="381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4160049" y="1274619"/>
              <a:ext cx="695459" cy="4059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flipV="1">
              <a:off x="4160049" y="5334390"/>
              <a:ext cx="695459" cy="7563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flipV="1">
              <a:off x="4399999" y="5852463"/>
              <a:ext cx="220319" cy="23831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0791" y="4257915"/>
            <a:ext cx="1469482" cy="1411813"/>
            <a:chOff x="5013756" y="3958570"/>
            <a:chExt cx="1393459" cy="1338773"/>
          </a:xfrm>
          <a:solidFill>
            <a:schemeClr val="bg1"/>
          </a:solidFill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Diamond 8"/>
            <p:cNvSpPr/>
            <p:nvPr/>
          </p:nvSpPr>
          <p:spPr>
            <a:xfrm>
              <a:off x="5013756" y="3958570"/>
              <a:ext cx="1393459" cy="1338773"/>
            </a:xfrm>
            <a:prstGeom prst="diamond">
              <a:avLst/>
            </a:prstGeom>
            <a:solidFill>
              <a:srgbClr val="769EB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26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478313" y="4439043"/>
              <a:ext cx="464344" cy="377825"/>
              <a:chOff x="10074275" y="4479132"/>
              <a:chExt cx="464344" cy="377825"/>
            </a:xfrm>
            <a:grpFill/>
          </p:grpSpPr>
          <p:sp>
            <p:nvSpPr>
              <p:cNvPr id="11" name="AutoShape 5"/>
              <p:cNvSpPr/>
              <p:nvPr/>
            </p:nvSpPr>
            <p:spPr bwMode="auto">
              <a:xfrm>
                <a:off x="10393363" y="4595019"/>
                <a:ext cx="87313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999" y="18900"/>
                    </a:moveTo>
                    <a:lnTo>
                      <a:pt x="3600" y="18900"/>
                    </a:lnTo>
                    <a:lnTo>
                      <a:pt x="3600" y="2700"/>
                    </a:lnTo>
                    <a:lnTo>
                      <a:pt x="7200" y="2700"/>
                    </a:lnTo>
                    <a:lnTo>
                      <a:pt x="17999" y="14850"/>
                    </a:lnTo>
                    <a:cubicBezTo>
                      <a:pt x="17999" y="14850"/>
                      <a:pt x="17999" y="18900"/>
                      <a:pt x="17999" y="18900"/>
                    </a:cubicBezTo>
                    <a:close/>
                    <a:moveTo>
                      <a:pt x="10195" y="1202"/>
                    </a:moveTo>
                    <a:cubicBezTo>
                      <a:pt x="9527" y="450"/>
                      <a:pt x="8402" y="0"/>
                      <a:pt x="7200" y="0"/>
                    </a:cubicBezTo>
                    <a:lnTo>
                      <a:pt x="3600" y="0"/>
                    </a:lnTo>
                    <a:cubicBezTo>
                      <a:pt x="1610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610" y="21599"/>
                      <a:pt x="3600" y="21599"/>
                    </a:cubicBezTo>
                    <a:lnTo>
                      <a:pt x="17999" y="21599"/>
                    </a:lnTo>
                    <a:cubicBezTo>
                      <a:pt x="19989" y="21599"/>
                      <a:pt x="21600" y="20392"/>
                      <a:pt x="21600" y="18900"/>
                    </a:cubicBezTo>
                    <a:lnTo>
                      <a:pt x="21600" y="14850"/>
                    </a:lnTo>
                    <a:cubicBezTo>
                      <a:pt x="21600" y="14317"/>
                      <a:pt x="21389" y="13795"/>
                      <a:pt x="20995" y="13352"/>
                    </a:cubicBezTo>
                    <a:cubicBezTo>
                      <a:pt x="20995" y="13352"/>
                      <a:pt x="10195" y="1202"/>
                      <a:pt x="10195" y="120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AutoShape 6"/>
              <p:cNvSpPr/>
              <p:nvPr/>
            </p:nvSpPr>
            <p:spPr bwMode="auto">
              <a:xfrm>
                <a:off x="10074275" y="4479132"/>
                <a:ext cx="464344" cy="377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50" y="16615"/>
                    </a:moveTo>
                    <a:cubicBezTo>
                      <a:pt x="20250" y="17074"/>
                      <a:pt x="19948" y="17446"/>
                      <a:pt x="19575" y="17446"/>
                    </a:cubicBezTo>
                    <a:lnTo>
                      <a:pt x="18803" y="17446"/>
                    </a:lnTo>
                    <a:cubicBezTo>
                      <a:pt x="18501" y="16016"/>
                      <a:pt x="17453" y="14953"/>
                      <a:pt x="16200" y="14953"/>
                    </a:cubicBezTo>
                    <a:cubicBezTo>
                      <a:pt x="14945" y="14953"/>
                      <a:pt x="13897" y="16016"/>
                      <a:pt x="13595" y="17446"/>
                    </a:cubicBezTo>
                    <a:lnTo>
                      <a:pt x="10029" y="17446"/>
                    </a:lnTo>
                    <a:cubicBezTo>
                      <a:pt x="9727" y="16016"/>
                      <a:pt x="8679" y="14953"/>
                      <a:pt x="7425" y="14953"/>
                    </a:cubicBezTo>
                    <a:cubicBezTo>
                      <a:pt x="6170" y="14953"/>
                      <a:pt x="5122" y="16016"/>
                      <a:pt x="4820" y="17446"/>
                    </a:cubicBezTo>
                    <a:lnTo>
                      <a:pt x="4050" y="17446"/>
                    </a:lnTo>
                    <a:cubicBezTo>
                      <a:pt x="3677" y="17446"/>
                      <a:pt x="3375" y="17074"/>
                      <a:pt x="3375" y="16615"/>
                    </a:cubicBezTo>
                    <a:lnTo>
                      <a:pt x="3375" y="14123"/>
                    </a:lnTo>
                    <a:lnTo>
                      <a:pt x="12150" y="14123"/>
                    </a:lnTo>
                    <a:cubicBezTo>
                      <a:pt x="13266" y="14123"/>
                      <a:pt x="14175" y="13005"/>
                      <a:pt x="14175" y="11630"/>
                    </a:cubicBezTo>
                    <a:lnTo>
                      <a:pt x="14175" y="5815"/>
                    </a:lnTo>
                    <a:lnTo>
                      <a:pt x="16875" y="5815"/>
                    </a:lnTo>
                    <a:cubicBezTo>
                      <a:pt x="17100" y="5815"/>
                      <a:pt x="17311" y="5954"/>
                      <a:pt x="17436" y="6185"/>
                    </a:cubicBezTo>
                    <a:lnTo>
                      <a:pt x="20136" y="11169"/>
                    </a:lnTo>
                    <a:cubicBezTo>
                      <a:pt x="20210" y="11306"/>
                      <a:pt x="20250" y="11466"/>
                      <a:pt x="20250" y="11630"/>
                    </a:cubicBezTo>
                    <a:cubicBezTo>
                      <a:pt x="20250" y="11630"/>
                      <a:pt x="20250" y="16615"/>
                      <a:pt x="20250" y="16615"/>
                    </a:cubicBezTo>
                    <a:close/>
                    <a:moveTo>
                      <a:pt x="16200" y="19938"/>
                    </a:moveTo>
                    <a:cubicBezTo>
                      <a:pt x="15454" y="19938"/>
                      <a:pt x="14850" y="19193"/>
                      <a:pt x="14850" y="18276"/>
                    </a:cubicBezTo>
                    <a:cubicBezTo>
                      <a:pt x="14850" y="17360"/>
                      <a:pt x="15454" y="16615"/>
                      <a:pt x="16200" y="16615"/>
                    </a:cubicBezTo>
                    <a:cubicBezTo>
                      <a:pt x="16945" y="16615"/>
                      <a:pt x="17550" y="17360"/>
                      <a:pt x="17550" y="18276"/>
                    </a:cubicBezTo>
                    <a:cubicBezTo>
                      <a:pt x="17550" y="19193"/>
                      <a:pt x="16945" y="19938"/>
                      <a:pt x="16200" y="19938"/>
                    </a:cubicBezTo>
                    <a:moveTo>
                      <a:pt x="7425" y="19938"/>
                    </a:moveTo>
                    <a:cubicBezTo>
                      <a:pt x="6679" y="19938"/>
                      <a:pt x="6075" y="19193"/>
                      <a:pt x="6075" y="18276"/>
                    </a:cubicBezTo>
                    <a:cubicBezTo>
                      <a:pt x="6075" y="17360"/>
                      <a:pt x="6679" y="16615"/>
                      <a:pt x="7425" y="16615"/>
                    </a:cubicBezTo>
                    <a:cubicBezTo>
                      <a:pt x="8170" y="16615"/>
                      <a:pt x="8775" y="17360"/>
                      <a:pt x="8775" y="18276"/>
                    </a:cubicBezTo>
                    <a:cubicBezTo>
                      <a:pt x="8775" y="19193"/>
                      <a:pt x="8170" y="19938"/>
                      <a:pt x="7425" y="19938"/>
                    </a:cubicBezTo>
                    <a:moveTo>
                      <a:pt x="2024" y="12461"/>
                    </a:moveTo>
                    <a:cubicBezTo>
                      <a:pt x="1652" y="12461"/>
                      <a:pt x="1349" y="12089"/>
                      <a:pt x="1349" y="11630"/>
                    </a:cubicBezTo>
                    <a:lnTo>
                      <a:pt x="1349" y="2492"/>
                    </a:lnTo>
                    <a:cubicBezTo>
                      <a:pt x="1349" y="2033"/>
                      <a:pt x="1652" y="1661"/>
                      <a:pt x="2024" y="1661"/>
                    </a:cubicBezTo>
                    <a:lnTo>
                      <a:pt x="12150" y="1661"/>
                    </a:lnTo>
                    <a:cubicBezTo>
                      <a:pt x="12523" y="1661"/>
                      <a:pt x="12825" y="2033"/>
                      <a:pt x="12825" y="2492"/>
                    </a:cubicBezTo>
                    <a:lnTo>
                      <a:pt x="12825" y="4153"/>
                    </a:lnTo>
                    <a:lnTo>
                      <a:pt x="12825" y="5815"/>
                    </a:lnTo>
                    <a:lnTo>
                      <a:pt x="12825" y="11630"/>
                    </a:lnTo>
                    <a:cubicBezTo>
                      <a:pt x="12825" y="12089"/>
                      <a:pt x="12523" y="12461"/>
                      <a:pt x="12150" y="12461"/>
                    </a:cubicBezTo>
                    <a:cubicBezTo>
                      <a:pt x="12150" y="12461"/>
                      <a:pt x="2024" y="12461"/>
                      <a:pt x="2024" y="12461"/>
                    </a:cubicBezTo>
                    <a:close/>
                    <a:moveTo>
                      <a:pt x="21259" y="10248"/>
                    </a:moveTo>
                    <a:lnTo>
                      <a:pt x="18559" y="5263"/>
                    </a:lnTo>
                    <a:cubicBezTo>
                      <a:pt x="18182" y="4568"/>
                      <a:pt x="17552" y="4153"/>
                      <a:pt x="16875" y="4153"/>
                    </a:cubicBezTo>
                    <a:lnTo>
                      <a:pt x="14175" y="4153"/>
                    </a:lnTo>
                    <a:lnTo>
                      <a:pt x="14175" y="2492"/>
                    </a:lnTo>
                    <a:cubicBezTo>
                      <a:pt x="14175" y="1117"/>
                      <a:pt x="13266" y="0"/>
                      <a:pt x="12150" y="0"/>
                    </a:cubicBezTo>
                    <a:lnTo>
                      <a:pt x="2024" y="0"/>
                    </a:lnTo>
                    <a:cubicBezTo>
                      <a:pt x="908" y="0"/>
                      <a:pt x="0" y="1117"/>
                      <a:pt x="0" y="2492"/>
                    </a:cubicBezTo>
                    <a:lnTo>
                      <a:pt x="0" y="11630"/>
                    </a:lnTo>
                    <a:cubicBezTo>
                      <a:pt x="0" y="13005"/>
                      <a:pt x="908" y="14123"/>
                      <a:pt x="2024" y="14123"/>
                    </a:cubicBezTo>
                    <a:lnTo>
                      <a:pt x="2025" y="14123"/>
                    </a:lnTo>
                    <a:lnTo>
                      <a:pt x="2025" y="16615"/>
                    </a:lnTo>
                    <a:cubicBezTo>
                      <a:pt x="2025" y="17989"/>
                      <a:pt x="2933" y="19107"/>
                      <a:pt x="4050" y="19107"/>
                    </a:cubicBezTo>
                    <a:lnTo>
                      <a:pt x="4820" y="19107"/>
                    </a:lnTo>
                    <a:cubicBezTo>
                      <a:pt x="5122" y="20537"/>
                      <a:pt x="6170" y="21600"/>
                      <a:pt x="7425" y="21600"/>
                    </a:cubicBezTo>
                    <a:cubicBezTo>
                      <a:pt x="8679" y="21600"/>
                      <a:pt x="9727" y="20537"/>
                      <a:pt x="10029" y="19107"/>
                    </a:cubicBezTo>
                    <a:lnTo>
                      <a:pt x="13595" y="19107"/>
                    </a:lnTo>
                    <a:cubicBezTo>
                      <a:pt x="13897" y="20537"/>
                      <a:pt x="14945" y="21600"/>
                      <a:pt x="16200" y="21600"/>
                    </a:cubicBezTo>
                    <a:cubicBezTo>
                      <a:pt x="17453" y="21600"/>
                      <a:pt x="18501" y="20537"/>
                      <a:pt x="18803" y="19107"/>
                    </a:cubicBezTo>
                    <a:lnTo>
                      <a:pt x="19575" y="19107"/>
                    </a:lnTo>
                    <a:cubicBezTo>
                      <a:pt x="20691" y="19107"/>
                      <a:pt x="21599" y="17989"/>
                      <a:pt x="21599" y="16615"/>
                    </a:cubicBezTo>
                    <a:lnTo>
                      <a:pt x="21599" y="11630"/>
                    </a:lnTo>
                    <a:cubicBezTo>
                      <a:pt x="21599" y="11137"/>
                      <a:pt x="21482" y="10658"/>
                      <a:pt x="21259" y="10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956874" y="1695546"/>
            <a:ext cx="1469482" cy="1411813"/>
            <a:chOff x="5711758" y="1528765"/>
            <a:chExt cx="1393459" cy="1338773"/>
          </a:xfrm>
          <a:solidFill>
            <a:schemeClr val="bg1"/>
          </a:solidFill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Diamond 13"/>
            <p:cNvSpPr/>
            <p:nvPr/>
          </p:nvSpPr>
          <p:spPr>
            <a:xfrm>
              <a:off x="5711758" y="1528765"/>
              <a:ext cx="1393459" cy="1338773"/>
            </a:xfrm>
            <a:prstGeom prst="diamond">
              <a:avLst/>
            </a:prstGeom>
            <a:solidFill>
              <a:srgbClr val="FD675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26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AutoShape 83"/>
            <p:cNvSpPr/>
            <p:nvPr/>
          </p:nvSpPr>
          <p:spPr bwMode="auto">
            <a:xfrm>
              <a:off x="6169646" y="2025969"/>
              <a:ext cx="464344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16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55534" y="3403792"/>
            <a:ext cx="1469482" cy="1411813"/>
            <a:chOff x="5710487" y="3160643"/>
            <a:chExt cx="1393459" cy="1338773"/>
          </a:xfrm>
          <a:solidFill>
            <a:schemeClr val="bg1"/>
          </a:solidFill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Diamond 16"/>
            <p:cNvSpPr/>
            <p:nvPr/>
          </p:nvSpPr>
          <p:spPr>
            <a:xfrm>
              <a:off x="5710487" y="3160643"/>
              <a:ext cx="1393459" cy="1338773"/>
            </a:xfrm>
            <a:prstGeom prst="diamond">
              <a:avLst/>
            </a:prstGeom>
            <a:solidFill>
              <a:srgbClr val="FCCB4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26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175045" y="3597325"/>
              <a:ext cx="464344" cy="464344"/>
              <a:chOff x="4439444" y="2582069"/>
              <a:chExt cx="464344" cy="464344"/>
            </a:xfrm>
            <a:grpFill/>
          </p:grpSpPr>
          <p:sp>
            <p:nvSpPr>
              <p:cNvPr id="19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5220792" y="2549669"/>
            <a:ext cx="1469482" cy="1411813"/>
            <a:chOff x="5013757" y="2344704"/>
            <a:chExt cx="1393459" cy="1338773"/>
          </a:xfrm>
          <a:solidFill>
            <a:schemeClr val="bg1"/>
          </a:solidFill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Diamond 22"/>
            <p:cNvSpPr/>
            <p:nvPr/>
          </p:nvSpPr>
          <p:spPr>
            <a:xfrm>
              <a:off x="5013757" y="2344704"/>
              <a:ext cx="1393459" cy="1338773"/>
            </a:xfrm>
            <a:prstGeom prst="diamond">
              <a:avLst/>
            </a:prstGeom>
            <a:solidFill>
              <a:srgbClr val="91E3D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26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478313" y="2752368"/>
              <a:ext cx="464344" cy="464344"/>
              <a:chOff x="4439444" y="1652588"/>
              <a:chExt cx="464344" cy="464344"/>
            </a:xfrm>
            <a:grpFill/>
          </p:grpSpPr>
          <p:sp>
            <p:nvSpPr>
              <p:cNvPr id="25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7713980" y="1889125"/>
            <a:ext cx="457073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Docker 是一个开源的应用容器引擎</a:t>
            </a:r>
            <a:r>
              <a:rPr lang="zh-CN" alt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endParaRPr lang="zh-CN" alt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Docker 可以让开发者打包他们的应用以及依赖包到一个轻量级、可移植的容器中。</a:t>
            </a:r>
            <a:endParaRPr lang="zh-CN" alt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7260" y="4170680"/>
            <a:ext cx="3990340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Docker 镜像中包含了运行环境和配置，所以 Docker 可以简化部署多种应用实例工作。比如 Web 应用、后台应用、数据库应用、大数据应用比如 Hadoop 集群、消息队列等等都可以打包成一个镜像部署。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FD6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1270" y="375920"/>
            <a:ext cx="10598150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 </a:t>
            </a:r>
            <a:r>
              <a:rPr lang="zh-CN" altLang="en-US"/>
              <a:t>常见命令：</a:t>
            </a:r>
            <a:endParaRPr lang="zh-CN" altLang="en-US"/>
          </a:p>
          <a:p>
            <a:r>
              <a:rPr lang="en-US" altLang="zh-CN"/>
              <a:t>docker  search                                        </a:t>
            </a:r>
            <a:endParaRPr lang="en-US" altLang="zh-CN"/>
          </a:p>
          <a:p>
            <a:r>
              <a:rPr lang="en-US" altLang="zh-CN"/>
              <a:t> 从 Docker Hub 中搜索符合条件的镜像。</a:t>
            </a:r>
            <a:endParaRPr lang="en-US" altLang="zh-CN"/>
          </a:p>
          <a:p>
            <a:r>
              <a:rPr lang="en-US" altLang="zh-CN"/>
              <a:t>docker  pull</a:t>
            </a:r>
            <a:endParaRPr lang="en-US" altLang="zh-CN"/>
          </a:p>
          <a:p>
            <a:r>
              <a:rPr lang="zh-CN" altLang="en-US"/>
              <a:t>从 </a:t>
            </a:r>
            <a:r>
              <a:rPr lang="en-US" altLang="zh-CN"/>
              <a:t>docker hub</a:t>
            </a:r>
            <a:r>
              <a:rPr lang="zh-CN" altLang="en-US"/>
              <a:t>中下载镜像</a:t>
            </a:r>
            <a:endParaRPr lang="zh-CN" altLang="en-US"/>
          </a:p>
          <a:p>
            <a:r>
              <a:rPr lang="en-US" altLang="zh-CN"/>
              <a:t>docker  images </a:t>
            </a:r>
            <a:endParaRPr lang="en-US" altLang="zh-CN"/>
          </a:p>
          <a:p>
            <a:r>
              <a:rPr lang="zh-CN" altLang="en-US"/>
              <a:t>列出你现在所拥有的镜像</a:t>
            </a:r>
            <a:endParaRPr lang="zh-CN" altLang="en-US"/>
          </a:p>
          <a:p>
            <a:r>
              <a:rPr lang="en-US" altLang="zh-CN"/>
              <a:t>docker  ps -a/s</a:t>
            </a:r>
            <a:endParaRPr lang="en-US" altLang="zh-CN"/>
          </a:p>
          <a:p>
            <a:r>
              <a:rPr lang="zh-CN" altLang="en-US"/>
              <a:t>列出所有</a:t>
            </a:r>
            <a:r>
              <a:rPr lang="en-US" altLang="zh-CN"/>
              <a:t>/</a:t>
            </a:r>
            <a:r>
              <a:rPr lang="zh-CN" altLang="en-US"/>
              <a:t>运行</a:t>
            </a:r>
            <a:r>
              <a:rPr lang="zh-CN" altLang="en-US"/>
              <a:t>的容器</a:t>
            </a:r>
            <a:endParaRPr lang="zh-CN" altLang="en-US"/>
          </a:p>
          <a:p>
            <a:r>
              <a:rPr lang="en-US" altLang="zh-CN"/>
              <a:t>docker  start</a:t>
            </a:r>
            <a:endParaRPr lang="en-US" altLang="zh-CN"/>
          </a:p>
          <a:p>
            <a:r>
              <a:rPr lang="zh-CN" altLang="en-US"/>
              <a:t>启动容器</a:t>
            </a:r>
            <a:endParaRPr lang="zh-CN" altLang="en-US"/>
          </a:p>
          <a:p>
            <a:r>
              <a:rPr lang="en-US" altLang="zh-CN"/>
              <a:t>docker  rm</a:t>
            </a:r>
            <a:endParaRPr lang="en-US" altLang="zh-CN"/>
          </a:p>
          <a:p>
            <a:r>
              <a:rPr lang="zh-CN" altLang="en-US"/>
              <a:t>删除容器</a:t>
            </a:r>
            <a:endParaRPr lang="zh-CN" altLang="en-US"/>
          </a:p>
          <a:p>
            <a:r>
              <a:rPr lang="en-US" altLang="zh-CN"/>
              <a:t>docker inspect </a:t>
            </a:r>
            <a:endParaRPr lang="en-US" altLang="zh-CN"/>
          </a:p>
          <a:p>
            <a:r>
              <a:rPr lang="zh-CN" altLang="en-US"/>
              <a:t>获取容器的信息（</a:t>
            </a:r>
            <a:r>
              <a:rPr lang="en-US" altLang="zh-CN"/>
              <a:t>TP</a:t>
            </a:r>
            <a:r>
              <a:rPr lang="zh-CN" altLang="en-US"/>
              <a:t>等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docker run </a:t>
            </a:r>
            <a:endParaRPr lang="en-US" altLang="zh-CN"/>
          </a:p>
          <a:p>
            <a:r>
              <a:rPr lang="zh-CN" altLang="en-US"/>
              <a:t>创建一个容器：</a:t>
            </a:r>
            <a:endParaRPr lang="en-US" altLang="zh-CN"/>
          </a:p>
          <a:p>
            <a:r>
              <a:rPr lang="zh-CN" altLang="en-US"/>
              <a:t>docker run -it -p 50000:50000 -e DB2INST1_PASSWORD=db2inst1-pwd  ibmcom/db2express-c:latest bash</a:t>
            </a:r>
            <a:endParaRPr lang="zh-CN" altLang="en-US"/>
          </a:p>
          <a:p>
            <a:r>
              <a:rPr lang="zh-CN" altLang="en-US"/>
              <a:t>-d: 后台运行容器，并返回容器ID；</a:t>
            </a:r>
            <a:endParaRPr lang="zh-CN" altLang="en-US"/>
          </a:p>
          <a:p>
            <a:r>
              <a:rPr lang="zh-CN" altLang="en-US"/>
              <a:t>-i: 以交互模式运行容器，通常与 -t 同时使用；</a:t>
            </a:r>
            <a:endParaRPr lang="zh-CN" altLang="en-US"/>
          </a:p>
          <a:p>
            <a:r>
              <a:rPr lang="zh-CN" altLang="en-US"/>
              <a:t>-t: 为容器重新分配一个伪输入终端，通常与 -i 同时使用；</a:t>
            </a:r>
            <a:endParaRPr lang="zh-CN" altLang="en-US"/>
          </a:p>
          <a:p>
            <a:r>
              <a:rPr lang="zh-CN" altLang="en-US"/>
              <a:t>-p：映射端口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5827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D675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" name="TextBox 18"/>
          <p:cNvSpPr txBox="1"/>
          <p:nvPr/>
        </p:nvSpPr>
        <p:spPr>
          <a:xfrm>
            <a:off x="4398980" y="4984477"/>
            <a:ext cx="4059202" cy="450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尽力的小白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2380456" y="1384077"/>
            <a:ext cx="8096250" cy="2590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感谢聆听</a:t>
            </a:r>
            <a:endParaRPr lang="en-US" sz="13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222970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1E3DE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30113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CCB4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37256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6" name="椭圆 25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769EBF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44399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30" name="椭圆 29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</p:bldLst>
      </p:timing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 Unicode MS"/>
        <a:ea typeface="幼圆"/>
        <a:cs typeface=""/>
      </a:majorFont>
      <a:minorFont>
        <a:latin typeface="Arial Unicode MS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890</Words>
  <Application>WPS 演示</Application>
  <PresentationFormat>自定义</PresentationFormat>
  <Paragraphs>92</Paragraphs>
  <Slides>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Impact</vt:lpstr>
      <vt:lpstr>Kozuka Gothic Pro M</vt:lpstr>
      <vt:lpstr>Franklin Gothic Medium</vt:lpstr>
      <vt:lpstr>幼圆</vt:lpstr>
      <vt:lpstr>Arial Unicode MS</vt:lpstr>
      <vt:lpstr>MS UI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简洁微立体</dc:title>
  <dc:creator/>
  <cp:keywords>第一PPT www.1ppt.com</cp:keywords>
  <cp:lastModifiedBy>Administrator</cp:lastModifiedBy>
  <cp:revision>16</cp:revision>
  <dcterms:created xsi:type="dcterms:W3CDTF">2016-09-14T14:47:00Z</dcterms:created>
  <dcterms:modified xsi:type="dcterms:W3CDTF">2017-07-26T12:59:01Z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