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6" r:id="rId40"/>
    <p:sldId id="294" r:id="rId41"/>
    <p:sldId id="297" r:id="rId42"/>
    <p:sldId id="295" r:id="rId43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59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图片 38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 flipV="1">
            <a:off x="360" y="-360"/>
            <a:ext cx="2569680" cy="10094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Line 2"/>
          <p:cNvSpPr/>
          <p:nvPr/>
        </p:nvSpPr>
        <p:spPr>
          <a:xfrm flipH="1">
            <a:off x="-117720" y="-478440"/>
            <a:ext cx="3527280" cy="1385640"/>
          </a:xfrm>
          <a:prstGeom prst="line">
            <a:avLst/>
          </a:prstGeom>
          <a:ln w="6336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10800000" flipV="1">
            <a:off x="12650040" y="8568360"/>
            <a:ext cx="2569680" cy="100908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V="1">
            <a:off x="7391160" y="6361920"/>
            <a:ext cx="3528000" cy="1385640"/>
          </a:xfrm>
          <a:prstGeom prst="line">
            <a:avLst/>
          </a:prstGeom>
          <a:ln w="6336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onatype.org/nexus/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openecommerce/dashboar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onatype.org/nexu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onatype.org/nexus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onatype.org/nexu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424440" y="1894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2"/>
          <p:cNvSpPr/>
          <p:nvPr/>
        </p:nvSpPr>
        <p:spPr>
          <a:xfrm>
            <a:off x="446760" y="6247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2160000" y="3240000"/>
            <a:ext cx="53276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198898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Spring boot 入门开发讲解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7"/>
          <p:cNvSpPr/>
          <p:nvPr/>
        </p:nvSpPr>
        <p:spPr>
          <a:xfrm>
            <a:off x="2321640" y="4824000"/>
            <a:ext cx="4302000" cy="10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198898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王金广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198898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201610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安装maven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9181BEBD-3E24-448C-A6C1-D4C763232796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10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Eclipse配置Maven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697680" y="2052000"/>
            <a:ext cx="7653960" cy="12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点击eclipse中的window-&gt;Perference-&gt;Maven-&gt;Installations，设置自己下载的Maven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图片 151"/>
          <p:cNvPicPr/>
          <p:nvPr/>
        </p:nvPicPr>
        <p:blipFill>
          <a:blip r:embed="rId2"/>
          <a:stretch/>
        </p:blipFill>
        <p:spPr>
          <a:xfrm>
            <a:off x="2833920" y="2520000"/>
            <a:ext cx="4870080" cy="622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D5401216-68B7-4DDA-B309-6ABB92B15E7D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11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创建Maven项目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成功安装插件后，在eclipse上File/New/Other、选择Maven项目。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默认就行 、按next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图片 161"/>
          <p:cNvPicPr/>
          <p:nvPr/>
        </p:nvPicPr>
        <p:blipFill>
          <a:blip r:embed="rId2"/>
          <a:stretch/>
        </p:blipFill>
        <p:spPr>
          <a:xfrm>
            <a:off x="1488240" y="2664000"/>
            <a:ext cx="5999400" cy="534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215BA18A-E481-4E95-9149-BD45E4D07CAA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12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创建Maven项目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Artifact Id选择cocoon-22-archetype-webapp或者选择maven-archetype-quickstart、按next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图片 171"/>
          <p:cNvPicPr/>
          <p:nvPr/>
        </p:nvPicPr>
        <p:blipFill>
          <a:blip r:embed="rId2"/>
          <a:stretch/>
        </p:blipFill>
        <p:spPr>
          <a:xfrm>
            <a:off x="2082600" y="2775600"/>
            <a:ext cx="6133320" cy="48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672996B-12F7-4B24-968F-FD31EE62351C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13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创建Maven项目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填写Group Id、Artifact Id、Version、Package即可。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图片 181"/>
          <p:cNvPicPr/>
          <p:nvPr/>
        </p:nvPicPr>
        <p:blipFill>
          <a:blip r:embed="rId2"/>
          <a:stretch/>
        </p:blipFill>
        <p:spPr>
          <a:xfrm>
            <a:off x="1656000" y="2520000"/>
            <a:ext cx="6133320" cy="48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047951F0-B8BE-4D67-ADE7-E30D27339B7F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14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创建Maven项目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>
            <a:off x="697680" y="2052000"/>
            <a:ext cx="7653960" cy="14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把Maven项目转换成Eclipse工程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为了便于在Eclipse中开发JavaWeb项目，我们需要把Maven项目的目录结构转换成Eclipse工程的目录结构，具体按如下操作步骤进行。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选中项目在右键菜单中选择“Properties”，弹出如下图所示对话窗口：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图片 191"/>
          <p:cNvPicPr/>
          <p:nvPr/>
        </p:nvPicPr>
        <p:blipFill>
          <a:blip r:embed="rId2"/>
          <a:stretch/>
        </p:blipFill>
        <p:spPr>
          <a:xfrm>
            <a:off x="1152000" y="3252240"/>
            <a:ext cx="6219000" cy="517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B8F7895-26F3-4F01-B5A5-B265152D3BF4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15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创建Maven项目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697680" y="2052000"/>
            <a:ext cx="7653960" cy="89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选中左边功能树中的“ProjectFacets”节点，然后在对应的右边面板中点击“Convert to faceted from…”这个超链接，右边面板就会切换成如下图所示：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图片 201"/>
          <p:cNvPicPr/>
          <p:nvPr/>
        </p:nvPicPr>
        <p:blipFill>
          <a:blip r:embed="rId2"/>
          <a:stretch/>
        </p:blipFill>
        <p:spPr>
          <a:xfrm>
            <a:off x="936000" y="2736000"/>
            <a:ext cx="6219000" cy="517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D580D788-1552-456B-ACF1-5273FFDB877B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16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创建Maven项目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在“Project Facet”中进行相应配置，如下图所示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图片 211"/>
          <p:cNvPicPr/>
          <p:nvPr/>
        </p:nvPicPr>
        <p:blipFill>
          <a:blip r:embed="rId2"/>
          <a:stretch/>
        </p:blipFill>
        <p:spPr>
          <a:xfrm>
            <a:off x="864000" y="2587320"/>
            <a:ext cx="6695280" cy="482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EE241839-62FF-47B8-ACB9-6C772233DC77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17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创建Maven项目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697680" y="2052000"/>
            <a:ext cx="7653960" cy="89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配置好之后，选择窗口右下角的“OK”按钮来保存配置。这时，这个Maven项目就会转换成Eclipse的web工程目录结构。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图片 221"/>
          <p:cNvPicPr/>
          <p:nvPr/>
        </p:nvPicPr>
        <p:blipFill>
          <a:blip r:embed="rId2"/>
          <a:stretch/>
        </p:blipFill>
        <p:spPr>
          <a:xfrm>
            <a:off x="1018080" y="3018960"/>
            <a:ext cx="4381560" cy="311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12A9009-859A-4586-9C05-166BDDCA17D3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18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创建Maven项目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9"/>
          <p:cNvSpPr/>
          <p:nvPr/>
        </p:nvSpPr>
        <p:spPr>
          <a:xfrm>
            <a:off x="697680" y="2052000"/>
            <a:ext cx="7653960" cy="89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如果还需要直接在Eclipse中运行这个web工程，还需要把Maven依赖包添加到本项目类路径中：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图片 231"/>
          <p:cNvPicPr/>
          <p:nvPr/>
        </p:nvPicPr>
        <p:blipFill>
          <a:blip r:embed="rId2"/>
          <a:stretch/>
        </p:blipFill>
        <p:spPr>
          <a:xfrm>
            <a:off x="1325880" y="2664000"/>
            <a:ext cx="6809760" cy="517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CF56BA80-BFA1-4A19-BB14-3E13B2936953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19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创建Maven项目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还需要添加部署到Tomcat时的依赖包，如下图：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图片 241"/>
          <p:cNvPicPr/>
          <p:nvPr/>
        </p:nvPicPr>
        <p:blipFill>
          <a:blip r:embed="rId2"/>
          <a:stretch/>
        </p:blipFill>
        <p:spPr>
          <a:xfrm>
            <a:off x="1253880" y="2532240"/>
            <a:ext cx="8105760" cy="61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1376280" y="279000"/>
            <a:ext cx="43020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3288960" y="1663200"/>
            <a:ext cx="2714040" cy="395280"/>
          </a:xfrm>
          <a:prstGeom prst="flowChartAlternateProcess">
            <a:avLst/>
          </a:prstGeom>
          <a:gradFill>
            <a:gsLst>
              <a:gs pos="0">
                <a:srgbClr val="00B0F0"/>
              </a:gs>
              <a:gs pos="50000">
                <a:srgbClr val="B9EDFF"/>
              </a:gs>
              <a:gs pos="100000">
                <a:srgbClr val="00B0F0"/>
              </a:gs>
            </a:gsLst>
            <a:lin ang="5400000"/>
          </a:gradFill>
          <a:ln w="9360">
            <a:solidFill>
              <a:srgbClr val="92D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安装git插件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3288960" y="2148120"/>
            <a:ext cx="2714040" cy="395280"/>
          </a:xfrm>
          <a:prstGeom prst="flowChartAlternateProcess">
            <a:avLst/>
          </a:prstGeom>
          <a:ln>
            <a:solidFill>
              <a:srgbClr val="92D05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安装maven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3288960" y="2619720"/>
            <a:ext cx="2714040" cy="395280"/>
          </a:xfrm>
          <a:prstGeom prst="flowChartAlternateProcess">
            <a:avLst/>
          </a:prstGeom>
          <a:ln>
            <a:solidFill>
              <a:srgbClr val="92D05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3288960" y="3091320"/>
            <a:ext cx="2714040" cy="395280"/>
          </a:xfrm>
          <a:prstGeom prst="flowChartAlternateProcess">
            <a:avLst/>
          </a:prstGeom>
          <a:ln>
            <a:solidFill>
              <a:srgbClr val="92D05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什么是Spring boot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3288960" y="3562920"/>
            <a:ext cx="2714040" cy="395280"/>
          </a:xfrm>
          <a:prstGeom prst="flowChartAlternateProcess">
            <a:avLst/>
          </a:prstGeom>
          <a:ln>
            <a:solidFill>
              <a:srgbClr val="92D05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 boot优缺点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3288960" y="4034520"/>
            <a:ext cx="2714040" cy="395280"/>
          </a:xfrm>
          <a:prstGeom prst="flowChartAlternateProcess">
            <a:avLst/>
          </a:prstGeom>
          <a:ln>
            <a:solidFill>
              <a:srgbClr val="92D05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快速搭建springboot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3288960" y="4506120"/>
            <a:ext cx="2714040" cy="395280"/>
          </a:xfrm>
          <a:prstGeom prst="flowChartAlternateProcess">
            <a:avLst/>
          </a:prstGeom>
          <a:ln>
            <a:solidFill>
              <a:srgbClr val="92D05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 boot数据访问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4"/>
          <p:cNvSpPr/>
          <p:nvPr/>
        </p:nvSpPr>
        <p:spPr>
          <a:xfrm>
            <a:off x="3288960" y="4977720"/>
            <a:ext cx="2714040" cy="395280"/>
          </a:xfrm>
          <a:prstGeom prst="flowChartAlternateProcess">
            <a:avLst/>
          </a:prstGeom>
          <a:ln>
            <a:solidFill>
              <a:srgbClr val="92D05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 boot开发的热部署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3288960" y="5449320"/>
            <a:ext cx="2714040" cy="395280"/>
          </a:xfrm>
          <a:prstGeom prst="flowChartAlternateProcess">
            <a:avLst/>
          </a:prstGeom>
          <a:ln>
            <a:solidFill>
              <a:srgbClr val="92D05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springboot开发案例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6"/>
          <p:cNvSpPr/>
          <p:nvPr/>
        </p:nvSpPr>
        <p:spPr>
          <a:xfrm>
            <a:off x="3288960" y="5920920"/>
            <a:ext cx="2714040" cy="395280"/>
          </a:xfrm>
          <a:prstGeom prst="flowChartAlternateProcess">
            <a:avLst/>
          </a:prstGeom>
          <a:ln>
            <a:solidFill>
              <a:srgbClr val="92D05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springboot简单项目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7"/>
          <p:cNvSpPr/>
          <p:nvPr/>
        </p:nvSpPr>
        <p:spPr>
          <a:xfrm>
            <a:off x="2931840" y="1747800"/>
            <a:ext cx="227880" cy="227880"/>
          </a:xfrm>
          <a:prstGeom prst="ellipse">
            <a:avLst/>
          </a:prstGeom>
          <a:gradFill>
            <a:gsLst>
              <a:gs pos="0">
                <a:srgbClr val="E96E29"/>
              </a:gs>
              <a:gs pos="100000">
                <a:srgbClr val="9B491B"/>
              </a:gs>
            </a:gsLst>
            <a:lin ang="0"/>
          </a:gradFill>
          <a:ln w="1908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18"/>
          <p:cNvSpPr/>
          <p:nvPr/>
        </p:nvSpPr>
        <p:spPr>
          <a:xfrm>
            <a:off x="2931840" y="2218320"/>
            <a:ext cx="227880" cy="227880"/>
          </a:xfrm>
          <a:prstGeom prst="ellipse">
            <a:avLst/>
          </a:prstGeom>
          <a:gradFill>
            <a:gsLst>
              <a:gs pos="0">
                <a:srgbClr val="DCDC48"/>
              </a:gs>
              <a:gs pos="100000">
                <a:srgbClr val="929230"/>
              </a:gs>
            </a:gsLst>
            <a:lin ang="0"/>
          </a:gradFill>
          <a:ln w="1908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19"/>
          <p:cNvSpPr/>
          <p:nvPr/>
        </p:nvSpPr>
        <p:spPr>
          <a:xfrm>
            <a:off x="2931840" y="2688480"/>
            <a:ext cx="227880" cy="227880"/>
          </a:xfrm>
          <a:prstGeom prst="ellipse">
            <a:avLst/>
          </a:prstGeom>
          <a:gradFill>
            <a:gsLst>
              <a:gs pos="0">
                <a:srgbClr val="E96E29"/>
              </a:gs>
              <a:gs pos="100000">
                <a:srgbClr val="9B491B"/>
              </a:gs>
            </a:gsLst>
            <a:lin ang="0"/>
          </a:gradFill>
          <a:ln w="1908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0"/>
          <p:cNvSpPr/>
          <p:nvPr/>
        </p:nvSpPr>
        <p:spPr>
          <a:xfrm>
            <a:off x="2931840" y="3159000"/>
            <a:ext cx="227880" cy="227880"/>
          </a:xfrm>
          <a:prstGeom prst="ellipse">
            <a:avLst/>
          </a:prstGeom>
          <a:gradFill>
            <a:gsLst>
              <a:gs pos="0">
                <a:srgbClr val="DCDC48"/>
              </a:gs>
              <a:gs pos="100000">
                <a:srgbClr val="929230"/>
              </a:gs>
            </a:gsLst>
            <a:lin ang="0"/>
          </a:gradFill>
          <a:ln w="1908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1"/>
          <p:cNvSpPr/>
          <p:nvPr/>
        </p:nvSpPr>
        <p:spPr>
          <a:xfrm>
            <a:off x="2931840" y="3629160"/>
            <a:ext cx="227880" cy="227880"/>
          </a:xfrm>
          <a:prstGeom prst="ellipse">
            <a:avLst/>
          </a:prstGeom>
          <a:gradFill>
            <a:gsLst>
              <a:gs pos="0">
                <a:srgbClr val="E96E29"/>
              </a:gs>
              <a:gs pos="100000">
                <a:srgbClr val="9B491B"/>
              </a:gs>
            </a:gsLst>
            <a:lin ang="0"/>
          </a:gradFill>
          <a:ln w="1908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2"/>
          <p:cNvSpPr/>
          <p:nvPr/>
        </p:nvSpPr>
        <p:spPr>
          <a:xfrm>
            <a:off x="2931840" y="4099680"/>
            <a:ext cx="227880" cy="227880"/>
          </a:xfrm>
          <a:prstGeom prst="ellipse">
            <a:avLst/>
          </a:prstGeom>
          <a:gradFill>
            <a:gsLst>
              <a:gs pos="0">
                <a:srgbClr val="DCDC48"/>
              </a:gs>
              <a:gs pos="100000">
                <a:srgbClr val="929230"/>
              </a:gs>
            </a:gsLst>
            <a:lin ang="0"/>
          </a:gradFill>
          <a:ln w="1908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23"/>
          <p:cNvSpPr/>
          <p:nvPr/>
        </p:nvSpPr>
        <p:spPr>
          <a:xfrm>
            <a:off x="2931840" y="4570200"/>
            <a:ext cx="227880" cy="227880"/>
          </a:xfrm>
          <a:prstGeom prst="ellipse">
            <a:avLst/>
          </a:prstGeom>
          <a:gradFill>
            <a:gsLst>
              <a:gs pos="0">
                <a:srgbClr val="E96E29"/>
              </a:gs>
              <a:gs pos="100000">
                <a:srgbClr val="9B491B"/>
              </a:gs>
            </a:gsLst>
            <a:lin ang="0"/>
          </a:gradFill>
          <a:ln w="1908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4"/>
          <p:cNvSpPr/>
          <p:nvPr/>
        </p:nvSpPr>
        <p:spPr>
          <a:xfrm>
            <a:off x="2931840" y="5040360"/>
            <a:ext cx="227880" cy="227880"/>
          </a:xfrm>
          <a:prstGeom prst="ellipse">
            <a:avLst/>
          </a:prstGeom>
          <a:gradFill>
            <a:gsLst>
              <a:gs pos="0">
                <a:srgbClr val="DCDC48"/>
              </a:gs>
              <a:gs pos="100000">
                <a:srgbClr val="929230"/>
              </a:gs>
            </a:gsLst>
            <a:lin ang="0"/>
          </a:gradFill>
          <a:ln w="1908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5"/>
          <p:cNvSpPr/>
          <p:nvPr/>
        </p:nvSpPr>
        <p:spPr>
          <a:xfrm>
            <a:off x="2931840" y="5510880"/>
            <a:ext cx="227880" cy="227880"/>
          </a:xfrm>
          <a:prstGeom prst="ellipse">
            <a:avLst/>
          </a:prstGeom>
          <a:gradFill>
            <a:gsLst>
              <a:gs pos="0">
                <a:srgbClr val="E96E29"/>
              </a:gs>
              <a:gs pos="100000">
                <a:srgbClr val="9B491B"/>
              </a:gs>
            </a:gsLst>
            <a:lin ang="0"/>
          </a:gradFill>
          <a:ln w="1908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26"/>
          <p:cNvSpPr/>
          <p:nvPr/>
        </p:nvSpPr>
        <p:spPr>
          <a:xfrm>
            <a:off x="2931840" y="5981040"/>
            <a:ext cx="227880" cy="227880"/>
          </a:xfrm>
          <a:prstGeom prst="ellipse">
            <a:avLst/>
          </a:prstGeom>
          <a:gradFill>
            <a:gsLst>
              <a:gs pos="0">
                <a:srgbClr val="DCDC48"/>
              </a:gs>
              <a:gs pos="100000">
                <a:srgbClr val="929230"/>
              </a:gs>
            </a:gsLst>
            <a:lin ang="0"/>
          </a:gradFill>
          <a:ln w="1908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2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2C7F2F7D-9716-4D16-A4DE-F7DF7668A4F5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2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67299376-C0B5-4DEA-9B06-15AE7DBCBD60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20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创建Maven项目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还需要添加部署到Tomcat时的依赖包，如下图：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2" name="图片 251"/>
          <p:cNvPicPr/>
          <p:nvPr/>
        </p:nvPicPr>
        <p:blipFill>
          <a:blip r:embed="rId2"/>
          <a:stretch/>
        </p:blipFill>
        <p:spPr>
          <a:xfrm>
            <a:off x="1224000" y="2633400"/>
            <a:ext cx="5000040" cy="399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F194AE9F-7868-4303-A46F-77E51972747A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21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创建Maven项目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还需要添加部署到Tomcat时的依赖包，如下图：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图片 261"/>
          <p:cNvPicPr/>
          <p:nvPr/>
        </p:nvPicPr>
        <p:blipFill>
          <a:blip r:embed="rId2"/>
          <a:stretch/>
        </p:blipFill>
        <p:spPr>
          <a:xfrm>
            <a:off x="1479600" y="2376000"/>
            <a:ext cx="5000040" cy="399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D0AF097C-6D00-48EB-86F6-C31D9A01198C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22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创建Maven项目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点击“Finish”来完成后，对话框如下图所示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2" name="图片 271"/>
          <p:cNvPicPr/>
          <p:nvPr/>
        </p:nvPicPr>
        <p:blipFill>
          <a:blip r:embed="rId2"/>
          <a:stretch/>
        </p:blipFill>
        <p:spPr>
          <a:xfrm>
            <a:off x="983160" y="2424240"/>
            <a:ext cx="7152480" cy="517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A20BD8D0-9A95-441A-A393-9E378C05089B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23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创建Maven项目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把web.xml修改成相应版本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由于Maven中的“maven-archetype-webapp”样板项目的“web.xml”是2.3版本的，我们需要替换成新版本：可以把Eclipse的web工程webContent/WEB-INF目录下的“web.xml”文件复制替换掉“src/main/webapp/WEB-INF/”目录下的web.xml文件。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注意：由于Maven项目编译和发布时，它只是把“src”目录下的资源压缩到一个war包中。而使用Eclipse-JEE开发web项目时，都是把页面资源（html/css/js/img/JSP）放置在WebContent目录下。所以，在使用Maven来编译和发布项目前，需要把WebContent目录下的资源复制到“src/main/webapp/”目录下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8140D2F4-15EC-487B-AFEF-4C9D73051C0E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24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创建Maven项目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3" name="图片 292"/>
          <p:cNvPicPr/>
          <p:nvPr/>
        </p:nvPicPr>
        <p:blipFill>
          <a:blip r:embed="rId2"/>
          <a:stretch/>
        </p:blipFill>
        <p:spPr>
          <a:xfrm>
            <a:off x="720000" y="2356200"/>
            <a:ext cx="5420160" cy="5059800"/>
          </a:xfrm>
          <a:prstGeom prst="rect">
            <a:avLst/>
          </a:prstGeom>
          <a:ln>
            <a:noFill/>
          </a:ln>
        </p:spPr>
      </p:pic>
      <p:sp>
        <p:nvSpPr>
          <p:cNvPr id="294" name="CustomShape 11"/>
          <p:cNvSpPr/>
          <p:nvPr/>
        </p:nvSpPr>
        <p:spPr>
          <a:xfrm>
            <a:off x="504000" y="2088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构建和生成Maven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CC92D53A-FD07-4ECC-8756-6815DA30ED73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25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什么是Spring boot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1"/>
          <p:cNvSpPr/>
          <p:nvPr/>
        </p:nvSpPr>
        <p:spPr>
          <a:xfrm>
            <a:off x="533520" y="214776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Boot是由Pivotal团队提供的全新框架，其设计目的是用来简化新Spring应用的初始搭建以及开发过程。该框架使用了特定的方式来进行配置，从而使开发人员不再需要定义样板化的配置。Spring Boot的目标不在于为已解决的问题域提供新的解决方案，而是为平台带来另一种开发体验，从而简化对这些已有技术的使用。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使用spring boot只需要很少的spring配置就能创建一个独立运行的基于spring框架的项目。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B8D773C-5D7E-46AD-96E7-F5170185BEC1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26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 boot的优缺点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11"/>
          <p:cNvSpPr/>
          <p:nvPr/>
        </p:nvSpPr>
        <p:spPr>
          <a:xfrm>
            <a:off x="533520" y="214776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优点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（1）快速构建项目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（2）对主流开发框架的无配置集成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（3）项目可独立运行，无需外部依赖servlet容器。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（4）提供运行时的应用监控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（5）极大提高开发部署效率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（6）与云计算天然合成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缺点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（1） 书籍文档较少。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9A0DB8CD-3405-4F02-9EEA-DCF992BE4CE5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27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快速搭建springboot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11"/>
          <p:cNvSpPr/>
          <p:nvPr/>
        </p:nvSpPr>
        <p:spPr>
          <a:xfrm>
            <a:off x="504000" y="2088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新建maven工程，pom.xml文件中添加Spring Boot 父级依赖：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2"/>
          <p:cNvSpPr/>
          <p:nvPr/>
        </p:nvSpPr>
        <p:spPr>
          <a:xfrm>
            <a:off x="2231640" y="4464000"/>
            <a:ext cx="6264360" cy="41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&lt;name&gt;boot1&lt;/name&gt;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&lt;url&gt;http://maven.apache.org&lt;/url&gt;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&lt;parent&gt;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&lt;groupId&gt;org.springframework.boot&lt;/groupId&gt;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&lt;artifactId&gt;spring-boot-starter-parent&lt;/artifactId&gt;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&lt;version&gt;1.4.1.RELEASE&lt;/version&gt;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&lt;relativePath/&gt; &lt;!-- lookup parent from repository --&gt;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&lt;/parent&gt;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&lt;properties&gt;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&lt;project.build.sourceEncoding&gt;UTF-8&lt;/project.build.sourceEncoding&gt;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&lt;/properties&gt;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&lt;dependency&gt;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&lt;groupId&gt;org.springframework.boot&lt;/groupId&gt;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&lt;artifactId&gt;spring-boot-starter-test&lt;/artifactId&gt;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&lt;!-- &lt;scope&gt;test&lt;/scope&gt; --&gt;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&lt;/dependency&gt;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&lt;dependency&gt;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&lt;groupId&gt;org.springframework.boot&lt;/groupId&gt;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&lt;artifactId&gt;spring-boot-starter-web&lt;/artifactId&gt;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&lt;!-- &lt;scope&gt;test&lt;/scope&gt; --&gt;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&lt;/dependency&gt;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TextShape 13"/>
          <p:cNvSpPr txBox="1"/>
          <p:nvPr/>
        </p:nvSpPr>
        <p:spPr>
          <a:xfrm>
            <a:off x="504000" y="2952000"/>
            <a:ext cx="9576720" cy="162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&lt;parent&gt;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&lt;artifactId&gt;spring-boot-starter-parent&lt;/artifactId&gt;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&lt;version&gt;1.4.1.RELEASE&lt;/version&gt;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&lt;relativePath/&gt; &lt;!-- lookup parent from repository --&gt;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&lt;/parent&gt;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64BB8BD-F501-4984-9235-01D2FF99258A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28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快速搭建springboot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11"/>
          <p:cNvSpPr/>
          <p:nvPr/>
        </p:nvSpPr>
        <p:spPr>
          <a:xfrm>
            <a:off x="504000" y="2088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新建maven工程，pom.xml文件中添加Spring Boot Maven依赖：starter pom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2"/>
          <p:cNvSpPr/>
          <p:nvPr/>
        </p:nvSpPr>
        <p:spPr>
          <a:xfrm>
            <a:off x="2339640" y="3096000"/>
            <a:ext cx="6264360" cy="41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&lt;name&gt;boot1&lt;/name&gt;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&lt;url&gt;http://maven.apache.org&lt;/url&gt;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&lt;parent&gt;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&lt;groupId&gt;org.springframework.boot&lt;/groupId&gt;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&lt;artifactId&gt;spring-boot-starter-parent&lt;/artifactId&gt;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&lt;version&gt;1.4.1.RELEASE&lt;/version&gt;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&lt;relativePath/&gt; &lt;!-- lookup parent from repository --&gt;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&lt;/parent&gt;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&lt;properties&gt;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&lt;project.build.sourceEncoding&gt;UTF-8&lt;/project.build.sourceEncoding&gt;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&lt;/properties&gt;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&lt;dependency&gt;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&lt;groupId&gt;org.springframework.boot&lt;/groupId&gt;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&lt;artifactId&gt;spring-boot-starter-test&lt;/artifactId&gt;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&lt;!-- &lt;scope&gt;test&lt;/scope&gt; --&gt;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&lt;/dependency&gt;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&lt;dependency&gt;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&lt;groupId&gt;org.springframework.boot&lt;/groupId&gt;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&lt;artifactId&gt;spring-boot-starter-web&lt;/artifactId&gt;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&lt;!-- &lt;scope&gt;test&lt;/scope&gt; --&gt;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&lt;/dependency&gt;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92BFAC7E-D5F9-4DCF-B528-C56DE20599BD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29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快速搭建springboot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11"/>
          <p:cNvSpPr/>
          <p:nvPr/>
        </p:nvSpPr>
        <p:spPr>
          <a:xfrm>
            <a:off x="504000" y="2088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新建maven工程，pom.xml文件中添加Spring Boot的编译插件spring-boot-maven-plugin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TextShape 12"/>
          <p:cNvSpPr txBox="1"/>
          <p:nvPr/>
        </p:nvSpPr>
        <p:spPr>
          <a:xfrm>
            <a:off x="1690920" y="3544200"/>
            <a:ext cx="6917040" cy="213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&lt;build&gt;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&lt;plugins&gt;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&lt;plugin&gt;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&lt;artifactId&gt;spring-boot-maven-plugin&lt;/artifactId&gt;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&lt;/plugin&gt;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&lt;/plugins&gt;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&lt;/build&gt;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安装git插件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C242E2C1-BBB9-465A-A2BC-1335008E366E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3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8"/>
          <p:cNvSpPr/>
          <p:nvPr/>
        </p:nvSpPr>
        <p:spPr>
          <a:xfrm>
            <a:off x="500040" y="1656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打开Eclipse，help&gt;&gt;install New Software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2"/>
          <p:cNvPicPr/>
          <p:nvPr/>
        </p:nvPicPr>
        <p:blipFill>
          <a:blip r:embed="rId2"/>
          <a:stretch/>
        </p:blipFill>
        <p:spPr>
          <a:xfrm>
            <a:off x="193320" y="2088000"/>
            <a:ext cx="8684640" cy="460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007F629-7052-4459-9C11-CF22580AFB79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30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快速搭建springboot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1"/>
          <p:cNvSpPr/>
          <p:nvPr/>
        </p:nvSpPr>
        <p:spPr>
          <a:xfrm>
            <a:off x="504000" y="2088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新建maven工程，pom.xml文件中添加Spring Boot的编译插件spring-boot-maven-plugin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TextShape 12"/>
          <p:cNvSpPr txBox="1"/>
          <p:nvPr/>
        </p:nvSpPr>
        <p:spPr>
          <a:xfrm>
            <a:off x="1690920" y="3544200"/>
            <a:ext cx="6917040" cy="213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&lt;build&gt;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&lt;plugins&gt;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&lt;plugin&gt;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&lt;artifactId&gt;spring-boot-maven-plugin&lt;/artifactId&gt;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&lt;/plugin&gt;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&lt;/plugins&gt;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&lt;/build&gt;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9EEB54BB-D11F-49FB-8D1A-DE049E7C5D0B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31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快速搭建springboot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1"/>
          <p:cNvSpPr/>
          <p:nvPr/>
        </p:nvSpPr>
        <p:spPr>
          <a:xfrm>
            <a:off x="504000" y="2088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maven工程，pom.xml文件：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TextShape 12"/>
          <p:cNvSpPr txBox="1"/>
          <p:nvPr/>
        </p:nvSpPr>
        <p:spPr>
          <a:xfrm>
            <a:off x="936360" y="3734640"/>
            <a:ext cx="9747720" cy="1520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&lt;?xml version="1.0" encoding="UTF-8"?&gt;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&lt;project xmlns="http://maven.apache.org/POM/4.0.0" xmlns:xsi="http://www.w3.org/2001/XMLSchema-instance"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xsi:schemaLocation="http://maven.apache.org/POM/4.0.0 http://maven.apache.org/xsd/maven-4.0.0.xsd"&gt;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&lt;modelVersion&gt;4.0.0&lt;/modelVersion&gt;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&lt;groupId&gt;org.test&lt;/groupId&gt;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&lt;artifactId&gt;bookpub&lt;/artifactId&gt;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&lt;version&gt;0.0.1-SNAPSHOT&lt;/version&gt;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&lt;packaging&gt;jar&lt;/packaging&gt;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&lt;name&gt;BookPub&lt;/name&gt;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&lt;description&gt;Demo project for Spring Boot&lt;/description&gt;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&lt;parent&gt;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&lt;artifactId&gt;spring-boot-starter-parent&lt;/artifactId&gt;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&lt;version&gt;1.4.1.RELEASE&lt;/version&gt;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&lt;relativePath/&gt; &lt;!-- lookup parent from repository --&gt;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&lt;/parent&gt;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&lt;properties&gt;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&lt;project.build.sourceEncoding&gt;UTF-8&lt;/project.build.sourceEncoding&gt;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&lt;project.reporting.outputEncoding&gt;UTF-8&lt;/project.reporting.outputEncoding&gt;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&lt;java.version&gt;1.8&lt;/java.version&gt;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&lt;/properties&gt;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&lt;dependencies&gt;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&lt;groupId&gt;commons-pool&lt;/groupId&gt;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&lt;artifactId&gt;commons-pool&lt;/artifactId&gt;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&lt;groupId&gt;commons-dbcp&lt;/groupId&gt;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&lt;artifactId&gt;commons-dbcp&lt;/artifactId&gt;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&lt;groupId&gt;commons-collections&lt;/groupId&gt;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&lt;artifactId&gt;commons-collections&lt;/artifactId&gt;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&lt;groupId&gt;org.codehaus.jackson&lt;/groupId&gt;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&lt;artifactId&gt;jackson-mapper-asl&lt;/artifactId&gt;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&lt;version&gt;1.9.13&lt;/version&gt;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&lt;groupId&gt;com.fasterxml.jackson.core&lt;/groupId&gt;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&lt;artifactId&gt;jackson-annotations&lt;/artifactId&gt;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&lt;version&gt;2.6.1&lt;/version&gt;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&lt;groupId&gt;com.fasterxml.jackson.core&lt;/groupId&gt;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&lt;artifactId&gt;jackson-core&lt;/artifactId&gt;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&lt;version&gt;2.6.1&lt;/version&gt;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&lt;groupId&gt;com.fasterxml.jackson.core&lt;/groupId&gt;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&lt;artifactId&gt;jackson-databind&lt;/artifactId&gt;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&lt;version&gt;2.6.1&lt;/version&gt;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&lt;groupId&gt;org.json&lt;/groupId&gt;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&lt;artifactId&gt;json&lt;/artifactId&gt;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&lt;version&gt;20140107&lt;/version&gt;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&lt;groupId&gt;org.springframework.data&lt;/groupId&gt;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&lt;artifactId&gt;spring-data-rest-core&lt;/artifactId&gt;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&lt;version&gt;2.5.1.RELEASE&lt;/version&gt;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&lt;artifactId&gt;spring-boot-starter-data-jpa&lt;/artifactId&gt;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&lt;version&gt;1.3.6.RELEASE&lt;/version&gt;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&lt;artifactId&gt;spring-boot-starter-web&lt;/artifactId&gt;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&lt;version&gt;1.3.6.RELEASE&lt;/version&gt;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&lt;artifactId&gt;spring-boot-starter-hateoas&lt;/artifactId&gt;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&lt;version&gt;1.3.6.RELEASE&lt;/version&gt;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&lt;artifactId&gt;spring-boot-starter-data-rest&lt;/artifactId&gt;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&lt;version&gt;1.3.6.RELEASE&lt;/version&gt;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&lt;groupId&gt;org.apache.maven.plugins&lt;/groupId&gt;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&lt;artifactId&gt;maven-surefire-plugin&lt;/artifactId&gt;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&lt;version&gt;2.17&lt;/version&gt;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&lt;!--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&lt;groupId&gt;org.springframework.cloud&lt;/groupId&gt;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&lt;artifactId&gt;spring-cloud-starter-eureka&lt;/artifactId&gt;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&lt;version&gt;1.3.6.RELEASE&lt;/version&gt;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&lt;groupId&gt;org.springframework.cloud&lt;/groupId&gt;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&lt;artifactId&gt;spring-cloud-starter-hystrix&lt;/artifactId&gt;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&lt;version&gt;1.3.6.RELEASE&lt;/version&gt;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&lt;groupId&gt;org.springframework.cloud&lt;/groupId&gt;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&lt;artifactId&gt;spring-cloud-starter-config&lt;/artifactId&gt;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&lt;version&gt;1.3.6.RELEASE&lt;/version&gt;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&lt;groupId&gt;org.springframework.cloud&lt;/groupId&gt;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&lt;artifactId&gt;spring-cloud-starter-oauth2&lt;/artifactId&gt;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&lt;version&gt;1.3.6.RELEASE&lt;/version&gt;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 --&gt;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&lt;groupId&gt;io.projectreactor&lt;/groupId&gt;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&lt;artifactId&gt;reactor-core&lt;/artifactId&gt;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&lt;version&gt;2.5.0.M2&lt;/version&gt;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&lt;groupId&gt;com.h2database&lt;/groupId&gt;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&lt;artifactId&gt;h2&lt;/artifactId&gt;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&lt;scope&gt;runtime&lt;/scope&gt;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&lt;groupId&gt;mysql&lt;/groupId&gt;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&lt;artifactId&gt;mysql-connector-java&lt;/artifactId&gt;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&lt;scope&gt;runtime&lt;/scope&gt;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&lt;artifactId&gt;spring-boot-starter-test&lt;/artifactId&gt;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&lt;!-- &lt;scope&gt;test&lt;/scope&gt; --&gt;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&lt;artifactId&gt;spring-boot-starter-web&lt;/artifactId&gt;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&lt;/dependencies&gt;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&lt;build&gt;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&lt;plugins&gt;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&lt;plugin&gt;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&lt;artifactId&gt;spring-boot-maven-plugin&lt;/artifactId&gt;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&lt;/plugin&gt;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&lt;/plugins&gt;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&lt;/build&gt;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&lt;/project&gt;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9988BD19-F7C5-44B8-862F-4AB86D08FD5A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32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快速搭建springboot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1"/>
          <p:cNvSpPr/>
          <p:nvPr/>
        </p:nvSpPr>
        <p:spPr>
          <a:xfrm>
            <a:off x="504000" y="2088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maven工程，pom.xml文件：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TextShape 12"/>
          <p:cNvSpPr txBox="1"/>
          <p:nvPr/>
        </p:nvSpPr>
        <p:spPr>
          <a:xfrm>
            <a:off x="936360" y="3734640"/>
            <a:ext cx="9747720" cy="1520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&lt;?xml version="1.0" encoding="UTF-8"?&gt;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&lt;project xmlns="http://maven.apache.org/POM/4.0.0" xmlns:xsi="http://www.w3.org/2001/XMLSchema-instance"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xsi:schemaLocation="http://maven.apache.org/POM/4.0.0 http://maven.apache.org/xsd/maven-4.0.0.xsd"&gt;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&lt;modelVersion&gt;4.0.0&lt;/modelVersion&gt;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&lt;groupId&gt;org.test&lt;/groupId&gt;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&lt;artifactId&gt;bookpub&lt;/artifactId&gt;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&lt;version&gt;0.0.1-SNAPSHOT&lt;/version&gt;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&lt;packaging&gt;jar&lt;/packaging&gt;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&lt;name&gt;BookPub&lt;/name&gt;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&lt;description&gt;Demo project for Spring Boot&lt;/description&gt;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&lt;parent&gt;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&lt;artifactId&gt;spring-boot-starter-parent&lt;/artifactId&gt;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&lt;version&gt;1.4.1.RELEASE&lt;/version&gt;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&lt;relativePath/&gt; &lt;!-- lookup parent from repository --&gt;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&lt;/parent&gt;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&lt;properties&gt;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&lt;project.build.sourceEncoding&gt;UTF-8&lt;/project.build.sourceEncoding&gt;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&lt;project.reporting.outputEncoding&gt;UTF-8&lt;/project.reporting.outputEncoding&gt;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&lt;java.version&gt;1.8&lt;/java.version&gt;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&lt;/properties&gt;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&lt;dependencies&gt;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&lt;groupId&gt;commons-pool&lt;/groupId&gt;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&lt;artifactId&gt;commons-pool&lt;/artifactId&gt;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&lt;groupId&gt;commons-dbcp&lt;/groupId&gt;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&lt;artifactId&gt;commons-dbcp&lt;/artifactId&gt;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&lt;groupId&gt;commons-collections&lt;/groupId&gt;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&lt;artifactId&gt;commons-collections&lt;/artifactId&gt;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&lt;groupId&gt;org.codehaus.jackson&lt;/groupId&gt;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&lt;artifactId&gt;jackson-mapper-asl&lt;/artifactId&gt;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&lt;version&gt;1.9.13&lt;/version&gt;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&lt;groupId&gt;com.fasterxml.jackson.core&lt;/groupId&gt;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&lt;artifactId&gt;jackson-annotations&lt;/artifactId&gt;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&lt;version&gt;2.6.1&lt;/version&gt;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&lt;groupId&gt;com.fasterxml.jackson.core&lt;/groupId&gt;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&lt;artifactId&gt;jackson-core&lt;/artifactId&gt;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&lt;version&gt;2.6.1&lt;/version&gt;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&lt;groupId&gt;com.fasterxml.jackson.core&lt;/groupId&gt;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&lt;artifactId&gt;jackson-databind&lt;/artifactId&gt;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&lt;version&gt;2.6.1&lt;/version&gt;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&lt;groupId&gt;org.json&lt;/groupId&gt;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&lt;artifactId&gt;json&lt;/artifactId&gt;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&lt;version&gt;20140107&lt;/version&gt;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&lt;groupId&gt;org.springframework.data&lt;/groupId&gt;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&lt;artifactId&gt;spring-data-rest-core&lt;/artifactId&gt;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&lt;version&gt;2.5.1.RELEASE&lt;/version&gt;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&lt;artifactId&gt;spring-boot-starter-data-jpa&lt;/artifactId&gt;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&lt;version&gt;1.3.6.RELEASE&lt;/version&gt;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&lt;artifactId&gt;spring-boot-starter-web&lt;/artifactId&gt;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&lt;version&gt;1.3.6.RELEASE&lt;/version&gt;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&lt;artifactId&gt;spring-boot-starter-hateoas&lt;/artifactId&gt;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&lt;version&gt;1.3.6.RELEASE&lt;/version&gt;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&lt;artifactId&gt;spring-boot-starter-data-rest&lt;/artifactId&gt;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&lt;version&gt;1.3.6.RELEASE&lt;/version&gt;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&lt;groupId&gt;org.apache.maven.plugins&lt;/groupId&gt;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&lt;artifactId&gt;maven-surefire-plugin&lt;/artifactId&gt;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&lt;version&gt;2.17&lt;/version&gt;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&lt;!--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&lt;groupId&gt;org.springframework.cloud&lt;/groupId&gt;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&lt;artifactId&gt;spring-cloud-starter-eureka&lt;/artifactId&gt;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&lt;version&gt;1.3.6.RELEASE&lt;/version&gt;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&lt;groupId&gt;org.springframework.cloud&lt;/groupId&gt;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&lt;artifactId&gt;spring-cloud-starter-hystrix&lt;/artifactId&gt;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&lt;version&gt;1.3.6.RELEASE&lt;/version&gt;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&lt;groupId&gt;org.springframework.cloud&lt;/groupId&gt;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&lt;artifactId&gt;spring-cloud-starter-config&lt;/artifactId&gt;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&lt;version&gt;1.3.6.RELEASE&lt;/version&gt;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&lt;groupId&gt;org.springframework.cloud&lt;/groupId&gt;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&lt;artifactId&gt;spring-cloud-starter-oauth2&lt;/artifactId&gt;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&lt;version&gt;1.3.6.RELEASE&lt;/version&gt;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 --&gt;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&lt;groupId&gt;io.projectreactor&lt;/groupId&gt;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&lt;artifactId&gt;reactor-core&lt;/artifactId&gt;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&lt;version&gt;2.5.0.M2&lt;/version&gt;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&lt;groupId&gt;com.h2database&lt;/groupId&gt;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&lt;artifactId&gt;h2&lt;/artifactId&gt;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&lt;scope&gt;runtime&lt;/scope&gt;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&lt;groupId&gt;mysql&lt;/groupId&gt;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&lt;artifactId&gt;mysql-connector-java&lt;/artifactId&gt;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&lt;scope&gt;runtime&lt;/scope&gt;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&lt;artifactId&gt;spring-boot-starter-test&lt;/artifactId&gt;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&lt;!-- &lt;scope&gt;test&lt;/scope&gt; --&gt;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&lt;dependency&gt;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&lt;artifactId&gt;spring-boot-starter-web&lt;/artifactId&gt;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&lt;/dependency&gt;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&lt;/dependencies&gt;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&lt;build&gt;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&lt;plugins&gt;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&lt;plugin&gt;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&lt;groupId&gt;org.springframework.boot&lt;/groupId&gt;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&lt;artifactId&gt;spring-boot-maven-plugin&lt;/artifactId&gt;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&lt;/plugin&gt;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&lt;/plugins&gt;</a:t>
            </a: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&lt;/build&gt;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&lt;/project&gt;</a:t>
            </a: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FB81AD80-1D68-4DE5-A3EF-168C55A53192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33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 boot数据访问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11"/>
          <p:cNvSpPr/>
          <p:nvPr/>
        </p:nvSpPr>
        <p:spPr>
          <a:xfrm>
            <a:off x="504000" y="2088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Spring Data 是Spring用来解决数据访问的问题的一揽子解决方案，包含了大量的关系型数据库和非关系型数据库的数据访问解决方案。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提供了使用统一的API对数据存储技术进行数据访问操作。包含的子项目如：Spring data jpa，spring Data MongoDB，Spring Data Redis，Spring Data Hadoop，Spring data Elasticsearch等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E63A69E3-0B79-4B1F-B7F3-FACA1A5A2674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34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 boot开发的热部署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TextShape 11"/>
          <p:cNvSpPr txBox="1"/>
          <p:nvPr/>
        </p:nvSpPr>
        <p:spPr>
          <a:xfrm>
            <a:off x="299160" y="2138040"/>
            <a:ext cx="9492840" cy="283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模板热部署：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在Spring boot里，模板引擎的页面是默认开启缓存的，如果修改了页面的内容，则刷新页面得不到修改后的页面，因此，我们可以在applicaltion.properties中关闭模板引擎的缓存。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例如：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FreeMarket的配置：spring.freemarker.cache=false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Velocity的配置：spring.velocity.cache=false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Thymeleaf配置：spring.thymeleaf.cache=false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CB1EE4CE-1EF0-4CC6-A538-6C8CCB2D40CC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35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 boot开发的热部署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TextShape 11"/>
          <p:cNvSpPr txBox="1"/>
          <p:nvPr/>
        </p:nvSpPr>
        <p:spPr>
          <a:xfrm>
            <a:off x="299160" y="2138040"/>
            <a:ext cx="9492840" cy="283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Spring-boot-devtools热部署：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在Spring boot项目中，添加s spring-boot-devtools依赖即可实现页面和代码的热部署。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      &lt;dependency&gt;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            &lt;groupId&gt;org.springframework.boot&lt;/groupId&gt;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            &lt;artifactId&gt;spring-boot-devtools&lt;/artifactId&gt;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            &lt;version&gt;1.3.6.RELEASE&lt;/version&gt;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        &lt;/dependency&gt;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33A67E26-C700-4F14-9737-7E61A9432296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36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springboot开发案例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TextShape 11"/>
          <p:cNvSpPr txBox="1"/>
          <p:nvPr/>
        </p:nvSpPr>
        <p:spPr>
          <a:xfrm>
            <a:off x="299160" y="2138040"/>
            <a:ext cx="9492840" cy="283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业务代码：实体类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Package com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39B319B6-07A8-40C7-B8E1-8F6AB32FF7A5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37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springboot开发案例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TextShape 11"/>
          <p:cNvSpPr txBox="1"/>
          <p:nvPr/>
        </p:nvSpPr>
        <p:spPr>
          <a:xfrm>
            <a:off x="299160" y="2138040"/>
            <a:ext cx="9492840" cy="283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业务代码：数据访问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Package com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976B4190-85AE-4140-BF02-94718283D7B3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38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springboot开发案例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TextShape 11"/>
          <p:cNvSpPr txBox="1"/>
          <p:nvPr/>
        </p:nvSpPr>
        <p:spPr>
          <a:xfrm>
            <a:off x="299160" y="2138040"/>
            <a:ext cx="9492840" cy="283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zh-CN" altLang="en-US" b="1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依赖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&gt;spring-boot-starter-data-</a:t>
            </a:r>
            <a:r>
              <a:rPr lang="en-US" altLang="zh-CN" u="sng" dirty="0" err="1"/>
              <a:t>jpa</a:t>
            </a:r>
            <a:r>
              <a:rPr lang="en-US" altLang="zh-CN" u="sng" dirty="0"/>
              <a:t>&lt;/</a:t>
            </a:r>
            <a:r>
              <a:rPr lang="en-US" altLang="zh-CN" u="sng" dirty="0" err="1"/>
              <a:t>artifactId</a:t>
            </a:r>
            <a:r>
              <a:rPr lang="en-US" altLang="zh-CN" u="sng" dirty="0" smtClean="0"/>
              <a:t>&gt;</a:t>
            </a:r>
          </a:p>
          <a:p>
            <a:r>
              <a:rPr lang="en-US" altLang="zh-CN" u="sng" dirty="0"/>
              <a:t> </a:t>
            </a:r>
            <a:r>
              <a:rPr lang="en-US" altLang="zh-CN" u="sng" dirty="0" smtClean="0"/>
              <a:t>       &lt;version&gt;1.8.1.RELEASE&lt;/version&gt;</a:t>
            </a:r>
            <a:endParaRPr lang="en-US" altLang="zh-CN" u="sng" dirty="0"/>
          </a:p>
          <a:p>
            <a:r>
              <a:rPr lang="en-US" altLang="zh-CN" dirty="0"/>
              <a:t>    &lt;/dependency&gt;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976B4190-85AE-4140-BF02-94718283D7B3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39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springboot开发案例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TextShape 11"/>
          <p:cNvSpPr txBox="1"/>
          <p:nvPr/>
        </p:nvSpPr>
        <p:spPr>
          <a:xfrm>
            <a:off x="451800" y="3010320"/>
            <a:ext cx="9492840" cy="351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zh-CN" altLang="en-US" dirty="0" smtClean="0"/>
              <a:t>控制器：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/>
              <a:t>RestController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("/person")</a:t>
            </a:r>
          </a:p>
          <a:p>
            <a:r>
              <a:rPr lang="en-US" altLang="zh-CN" b="1" dirty="0"/>
              <a:t>public class </a:t>
            </a:r>
            <a:r>
              <a:rPr lang="en-US" altLang="zh-CN" b="1" dirty="0" err="1"/>
              <a:t>PersonController</a:t>
            </a:r>
            <a:r>
              <a:rPr lang="en-US" altLang="zh-CN" b="1" dirty="0"/>
              <a:t>{</a:t>
            </a:r>
          </a:p>
          <a:p>
            <a:r>
              <a:rPr lang="en-US" altLang="zh-CN" dirty="0"/>
              <a:t>    @</a:t>
            </a:r>
            <a:r>
              <a:rPr lang="en-US" altLang="zh-CN" dirty="0" err="1"/>
              <a:t>Autowired</a:t>
            </a:r>
            <a:endParaRPr lang="en-US" altLang="zh-CN" dirty="0"/>
          </a:p>
          <a:p>
            <a:r>
              <a:rPr lang="en-US" altLang="zh-CN" dirty="0" err="1"/>
              <a:t>PersonRepository</a:t>
            </a:r>
            <a:r>
              <a:rPr lang="en-US" altLang="zh-CN" dirty="0"/>
              <a:t> </a:t>
            </a:r>
            <a:r>
              <a:rPr lang="en-US" altLang="zh-CN" dirty="0" err="1"/>
              <a:t>personRepository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(method=</a:t>
            </a:r>
            <a:r>
              <a:rPr lang="en-US" altLang="zh-CN" dirty="0" err="1"/>
              <a:t>RequestMethod.</a:t>
            </a:r>
            <a:r>
              <a:rPr lang="en-US" altLang="zh-CN" b="1" i="1" dirty="0" err="1"/>
              <a:t>GET</a:t>
            </a:r>
            <a:r>
              <a:rPr lang="en-US" altLang="zh-CN" b="1" i="1" dirty="0"/>
              <a:t>)</a:t>
            </a:r>
          </a:p>
          <a:p>
            <a:r>
              <a:rPr lang="en-US" altLang="zh-CN" b="1" dirty="0"/>
              <a:t>public List&lt;Person&gt; </a:t>
            </a:r>
            <a:r>
              <a:rPr lang="en-US" altLang="zh-CN" b="1" dirty="0" err="1"/>
              <a:t>findAll</a:t>
            </a:r>
            <a:r>
              <a:rPr lang="en-US" altLang="zh-CN" b="1" dirty="0"/>
              <a:t>(){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return </a:t>
            </a:r>
            <a:r>
              <a:rPr lang="en-US" altLang="zh-CN" b="1" dirty="0" err="1"/>
              <a:t>personRepository.findAll</a:t>
            </a:r>
            <a:r>
              <a:rPr lang="en-US" altLang="zh-CN" b="1" dirty="0"/>
              <a:t>();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}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0472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安装maven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41D03596-CF11-4C45-B089-939554D3E70E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4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安装Nexus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697680" y="2160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下载Nexus             </a:t>
            </a: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下载地址：</a:t>
            </a:r>
            <a:r>
              <a:rPr lang="en-US" sz="1200" b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http://www.sonatype.org/nexus/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图片 91"/>
          <p:cNvPicPr/>
          <p:nvPr/>
        </p:nvPicPr>
        <p:blipFill>
          <a:blip r:embed="rId3"/>
          <a:stretch/>
        </p:blipFill>
        <p:spPr>
          <a:xfrm>
            <a:off x="1290960" y="2572920"/>
            <a:ext cx="7348680" cy="484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04EB18AA-4042-44D2-89F2-C74E8C436C6F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40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springboot开发案例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TextShape 11"/>
          <p:cNvSpPr txBox="1"/>
          <p:nvPr/>
        </p:nvSpPr>
        <p:spPr>
          <a:xfrm>
            <a:off x="299160" y="2138039"/>
            <a:ext cx="9492840" cy="401806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zh-CN" altLang="en-US" dirty="0"/>
          </a:p>
          <a:p>
            <a:r>
              <a:rPr lang="en-US" altLang="zh-CN" dirty="0"/>
              <a:t>@Entity</a:t>
            </a:r>
          </a:p>
          <a:p>
            <a:r>
              <a:rPr lang="en-US" altLang="zh-CN" b="1" dirty="0"/>
              <a:t>public class Person{</a:t>
            </a:r>
          </a:p>
          <a:p>
            <a:r>
              <a:rPr lang="en-US" altLang="zh-CN" dirty="0"/>
              <a:t>    @Id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GeneratedValue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private Long id;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private String name;</a:t>
            </a:r>
          </a:p>
          <a:p>
            <a:r>
              <a:rPr lang="en-US" altLang="zh-CN" b="1" dirty="0"/>
              <a:t>public Long </a:t>
            </a:r>
            <a:r>
              <a:rPr lang="en-US" altLang="zh-CN" b="1" dirty="0" err="1"/>
              <a:t>getId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id;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setId</a:t>
            </a:r>
            <a:r>
              <a:rPr lang="en-US" altLang="zh-CN" b="1" dirty="0"/>
              <a:t>(Long id) {</a:t>
            </a:r>
          </a:p>
          <a:p>
            <a:r>
              <a:rPr lang="en-US" altLang="zh-CN" b="1" dirty="0"/>
              <a:t>this.id = id;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getName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name;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setName</a:t>
            </a:r>
            <a:r>
              <a:rPr lang="en-US" altLang="zh-CN" b="1" dirty="0"/>
              <a:t>(String name) {</a:t>
            </a:r>
          </a:p>
          <a:p>
            <a:r>
              <a:rPr lang="en-US" altLang="zh-CN" b="1" dirty="0"/>
              <a:t>this.name = name;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04EB18AA-4042-44D2-89F2-C74E8C436C6F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41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springboot开发案例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TextShape 11"/>
          <p:cNvSpPr txBox="1"/>
          <p:nvPr/>
        </p:nvSpPr>
        <p:spPr>
          <a:xfrm>
            <a:off x="299160" y="2138039"/>
            <a:ext cx="9492840" cy="401806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zh-CN" altLang="en-US" dirty="0"/>
          </a:p>
          <a:p>
            <a:r>
              <a:rPr lang="en-US" altLang="zh-CN" b="1" dirty="0"/>
              <a:t>public interface </a:t>
            </a:r>
            <a:r>
              <a:rPr lang="en-US" altLang="zh-CN" b="1" dirty="0" err="1"/>
              <a:t>PersonRepository</a:t>
            </a:r>
            <a:r>
              <a:rPr lang="en-US" altLang="zh-CN" b="1" dirty="0"/>
              <a:t> extends </a:t>
            </a:r>
            <a:r>
              <a:rPr lang="en-US" altLang="zh-CN" b="1" dirty="0" err="1"/>
              <a:t>JpaRepository</a:t>
            </a:r>
            <a:r>
              <a:rPr lang="en-US" altLang="zh-CN" b="1" dirty="0"/>
              <a:t>&lt;</a:t>
            </a:r>
            <a:r>
              <a:rPr lang="en-US" altLang="zh-CN" b="1" dirty="0" err="1"/>
              <a:t>Person,Long</a:t>
            </a:r>
            <a:r>
              <a:rPr lang="en-US" altLang="zh-CN" b="1" dirty="0"/>
              <a:t>&gt;{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39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搭建maven项目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8D3870BC-EE04-40CE-AB24-A1419BE3FB04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42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springboot简单项目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9"/>
          <p:cNvSpPr/>
          <p:nvPr/>
        </p:nvSpPr>
        <p:spPr>
          <a:xfrm>
            <a:off x="697680" y="2052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10"/>
          <p:cNvSpPr/>
          <p:nvPr/>
        </p:nvSpPr>
        <p:spPr>
          <a:xfrm>
            <a:off x="288000" y="2592000"/>
            <a:ext cx="849564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矩形 1"/>
          <p:cNvSpPr/>
          <p:nvPr/>
        </p:nvSpPr>
        <p:spPr>
          <a:xfrm>
            <a:off x="1511306" y="3391621"/>
            <a:ext cx="6840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微服务项目：</a:t>
            </a:r>
            <a:r>
              <a:rPr lang="en-US" altLang="zh-CN" dirty="0" smtClean="0">
                <a:hlinkClick r:id="rId2"/>
              </a:rPr>
              <a:t>https://github.com/orgs/openecommerce/dashboard</a:t>
            </a:r>
            <a:endParaRPr lang="en-US" altLang="zh-CN" dirty="0" smtClean="0"/>
          </a:p>
          <a:p>
            <a:r>
              <a:rPr lang="en-US" altLang="zh-CN" smtClean="0"/>
              <a:t>person</a:t>
            </a:r>
            <a:r>
              <a:rPr lang="zh-CN" altLang="en-US" smtClean="0"/>
              <a:t>例子：</a:t>
            </a:r>
            <a:r>
              <a:rPr lang="en-US" altLang="zh-CN" dirty="0" err="1" smtClean="0"/>
              <a:t>git@github.com:wangjinguang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person_example.git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安装maven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ED047CDE-FCF7-476D-9D52-AA3F1C7BE7A0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5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安装Nexus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697680" y="2160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下载Nexus             </a:t>
            </a: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下载地址：</a:t>
            </a:r>
            <a:r>
              <a:rPr lang="en-US" sz="1200" b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http://www.sonatype.org/nexus/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3"/>
          <a:stretch/>
        </p:blipFill>
        <p:spPr>
          <a:xfrm>
            <a:off x="1584000" y="2608560"/>
            <a:ext cx="6762240" cy="407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安装maven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CAFADD1E-2C24-4E24-9B90-DC5C596D3332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6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安装Nexus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697680" y="2160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下载Nexus             </a:t>
            </a: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下载地址：</a:t>
            </a:r>
            <a:r>
              <a:rPr lang="en-US" sz="1200" b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http://www.sonatype.org/nexus/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图片 111"/>
          <p:cNvPicPr/>
          <p:nvPr/>
        </p:nvPicPr>
        <p:blipFill>
          <a:blip r:embed="rId3"/>
          <a:stretch/>
        </p:blipFill>
        <p:spPr>
          <a:xfrm>
            <a:off x="432000" y="2510640"/>
            <a:ext cx="7654680" cy="503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安装maven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D85E36F-3D97-47F0-978E-A2E223C48CC0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7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安装Nexus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9"/>
          <p:cNvSpPr/>
          <p:nvPr/>
        </p:nvSpPr>
        <p:spPr>
          <a:xfrm>
            <a:off x="697680" y="2160000"/>
            <a:ext cx="76539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下载Nexus             </a:t>
            </a: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下载地址：</a:t>
            </a:r>
            <a:r>
              <a:rPr lang="en-US" sz="1200" b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http://www.sonatype.org/nexus/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图片 121"/>
          <p:cNvPicPr/>
          <p:nvPr/>
        </p:nvPicPr>
        <p:blipFill>
          <a:blip r:embed="rId3"/>
          <a:stretch/>
        </p:blipFill>
        <p:spPr>
          <a:xfrm>
            <a:off x="997200" y="2736000"/>
            <a:ext cx="7858440" cy="36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安装maven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86EF40EF-4EDC-4633-8A24-2BFBC71081AC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8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配置Maven从Nexus下载构件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697680" y="2052000"/>
            <a:ext cx="7653960" cy="94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在pom.xml中配置Nexus仓库   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在pom.xml配置Nexus仓库只对该Maven项目有效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图片 131"/>
          <p:cNvPicPr/>
          <p:nvPr/>
        </p:nvPicPr>
        <p:blipFill>
          <a:blip r:embed="rId2"/>
          <a:stretch/>
        </p:blipFill>
        <p:spPr>
          <a:xfrm>
            <a:off x="720000" y="2597400"/>
            <a:ext cx="7477200" cy="496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424440" y="1606680"/>
            <a:ext cx="8524800" cy="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2"/>
          <p:cNvSpPr/>
          <p:nvPr/>
        </p:nvSpPr>
        <p:spPr>
          <a:xfrm>
            <a:off x="446760" y="6391440"/>
            <a:ext cx="8601120" cy="22680"/>
          </a:xfrm>
          <a:prstGeom prst="line">
            <a:avLst/>
          </a:prstGeom>
          <a:ln w="63360">
            <a:solidFill>
              <a:srgbClr val="19889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1376280" y="279000"/>
            <a:ext cx="430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楷体_GB2312"/>
              </a:rPr>
              <a:t>安装maven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451800" y="60840"/>
            <a:ext cx="640080" cy="862200"/>
          </a:xfrm>
          <a:prstGeom prst="ellipse">
            <a:avLst/>
          </a:prstGeom>
          <a:solidFill>
            <a:srgbClr val="3EBC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547920" y="291600"/>
            <a:ext cx="543960" cy="631440"/>
          </a:xfrm>
          <a:custGeom>
            <a:avLst/>
            <a:gdLst/>
            <a:ahLst/>
            <a:cxnLst/>
            <a:rect l="l" t="t" r="r" b="b"/>
            <a:pathLst>
              <a:path w="36" h="31">
                <a:moveTo>
                  <a:pt x="36" y="10"/>
                </a:moveTo>
                <a:cubicBezTo>
                  <a:pt x="36" y="8"/>
                  <a:pt x="36" y="7"/>
                  <a:pt x="36" y="5"/>
                </a:cubicBezTo>
                <a:cubicBezTo>
                  <a:pt x="33" y="3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1"/>
                  <a:pt x="14" y="31"/>
                  <a:pt x="15" y="31"/>
                </a:cubicBezTo>
                <a:cubicBezTo>
                  <a:pt x="27" y="31"/>
                  <a:pt x="36" y="22"/>
                  <a:pt x="36" y="10"/>
                </a:cubicBezTo>
                <a:close/>
              </a:path>
            </a:pathLst>
          </a:custGeom>
          <a:solidFill>
            <a:srgbClr val="198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547920" y="291600"/>
            <a:ext cx="467280" cy="408960"/>
          </a:xfrm>
          <a:custGeom>
            <a:avLst/>
            <a:gdLst/>
            <a:ahLst/>
            <a:cxnLst/>
            <a:rect l="l" t="t" r="r" b="b"/>
            <a:pathLst>
              <a:path w="31" h="20">
                <a:moveTo>
                  <a:pt x="1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8"/>
                  <a:pt x="19" y="18"/>
                </a:cubicBezTo>
                <a:cubicBezTo>
                  <a:pt x="15" y="18"/>
                  <a:pt x="16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20"/>
                  <a:pt x="20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2" y="19"/>
                  <a:pt x="7" y="19"/>
                  <a:pt x="8" y="19"/>
                </a:cubicBezTo>
                <a:cubicBezTo>
                  <a:pt x="8" y="19"/>
                  <a:pt x="8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lose/>
                <a:moveTo>
                  <a:pt x="30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1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0" y="0"/>
                  <a:pt x="30" y="0"/>
                </a:cubicBezTo>
                <a:close/>
                <a:moveTo>
                  <a:pt x="29" y="4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9" y="5"/>
                </a:moveTo>
                <a:cubicBezTo>
                  <a:pt x="29" y="6"/>
                  <a:pt x="29" y="6"/>
                  <a:pt x="2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6" y="16"/>
                </a:moveTo>
                <a:cubicBezTo>
                  <a:pt x="27" y="16"/>
                  <a:pt x="27" y="16"/>
                  <a:pt x="27" y="17"/>
                </a:cubicBezTo>
                <a:cubicBezTo>
                  <a:pt x="27" y="17"/>
                  <a:pt x="27" y="18"/>
                  <a:pt x="26" y="18"/>
                </a:cubicBezTo>
                <a:cubicBezTo>
                  <a:pt x="26" y="18"/>
                  <a:pt x="25" y="17"/>
                  <a:pt x="25" y="17"/>
                </a:cubicBezTo>
                <a:cubicBezTo>
                  <a:pt x="25" y="16"/>
                  <a:pt x="26" y="16"/>
                  <a:pt x="26" y="16"/>
                </a:cubicBezTo>
                <a:close/>
                <a:moveTo>
                  <a:pt x="23" y="2"/>
                </a:moveTo>
                <a:cubicBezTo>
                  <a:pt x="29" y="2"/>
                  <a:pt x="29" y="2"/>
                  <a:pt x="29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lose/>
                <a:moveTo>
                  <a:pt x="1" y="1"/>
                </a:moveTo>
                <a:cubicBezTo>
                  <a:pt x="1" y="16"/>
                  <a:pt x="1" y="16"/>
                  <a:pt x="1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"/>
                  <a:pt x="19" y="1"/>
                  <a:pt x="19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2558880" y="6523560"/>
            <a:ext cx="4770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80572559-9371-4A09-9D3F-5DB5D7AD597F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FPYeaSong-B5"/>
                <a:ea typeface="DFPYeaSong-B5"/>
              </a:rPr>
              <a:t>9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500040" y="1620000"/>
            <a:ext cx="8071920" cy="39492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配置Maven从Nexus下载构件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697680" y="2052000"/>
            <a:ext cx="7653960" cy="12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在settings.xml文件中配置Nexus仓库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配置完毕使用命令行进入项目根目录下输入mvn：clean deploy将项目部署到Nexus。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图片 141"/>
          <p:cNvPicPr/>
          <p:nvPr/>
        </p:nvPicPr>
        <p:blipFill>
          <a:blip r:embed="rId2"/>
          <a:stretch/>
        </p:blipFill>
        <p:spPr>
          <a:xfrm>
            <a:off x="2615040" y="2592000"/>
            <a:ext cx="4489560" cy="46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2457</Words>
  <Application>Microsoft Office PowerPoint</Application>
  <PresentationFormat>自定义</PresentationFormat>
  <Paragraphs>634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用户</cp:lastModifiedBy>
  <cp:revision>8</cp:revision>
  <dcterms:modified xsi:type="dcterms:W3CDTF">2016-10-25T03:14:48Z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2016-10-24T22:53:07Z</dcterms:created>
  <dc:language>zh-CN</dc:language>
  <dcterms:modified xsi:type="dcterms:W3CDTF">2016-10-25T01:54:42Z</dcterms:modified>
  <cp:revision>72</cp:revision>
</cp:coreProperties>
</file>