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5"/>
  </p:notesMasterIdLst>
  <p:sldIdLst>
    <p:sldId id="297" r:id="rId2"/>
    <p:sldId id="572" r:id="rId3"/>
    <p:sldId id="576" r:id="rId4"/>
    <p:sldId id="585" r:id="rId5"/>
    <p:sldId id="578" r:id="rId6"/>
    <p:sldId id="586" r:id="rId7"/>
    <p:sldId id="579" r:id="rId8"/>
    <p:sldId id="580" r:id="rId9"/>
    <p:sldId id="581" r:id="rId10"/>
    <p:sldId id="583" r:id="rId11"/>
    <p:sldId id="587" r:id="rId12"/>
    <p:sldId id="584" r:id="rId13"/>
    <p:sldId id="261" r:id="rId14"/>
  </p:sldIdLst>
  <p:sldSz cx="12192000" cy="6858000"/>
  <p:notesSz cx="6797675" cy="9926638"/>
  <p:defaultTextStyle>
    <a:defPPr>
      <a:defRPr lang="zh-CN"/>
    </a:defPPr>
    <a:lvl1pPr marL="0" algn="l" defTabSz="937419" rtl="0" eaLnBrk="1" latinLnBrk="0" hangingPunct="1">
      <a:defRPr sz="1845" kern="1200">
        <a:solidFill>
          <a:schemeClr val="tx1"/>
        </a:solidFill>
        <a:latin typeface="+mn-lt"/>
        <a:ea typeface="+mn-ea"/>
        <a:cs typeface="+mn-cs"/>
      </a:defRPr>
    </a:lvl1pPr>
    <a:lvl2pPr marL="468710" algn="l" defTabSz="937419" rtl="0" eaLnBrk="1" latinLnBrk="0" hangingPunct="1">
      <a:defRPr sz="1845" kern="1200">
        <a:solidFill>
          <a:schemeClr val="tx1"/>
        </a:solidFill>
        <a:latin typeface="+mn-lt"/>
        <a:ea typeface="+mn-ea"/>
        <a:cs typeface="+mn-cs"/>
      </a:defRPr>
    </a:lvl2pPr>
    <a:lvl3pPr marL="937419" algn="l" defTabSz="937419" rtl="0" eaLnBrk="1" latinLnBrk="0" hangingPunct="1">
      <a:defRPr sz="1845" kern="1200">
        <a:solidFill>
          <a:schemeClr val="tx1"/>
        </a:solidFill>
        <a:latin typeface="+mn-lt"/>
        <a:ea typeface="+mn-ea"/>
        <a:cs typeface="+mn-cs"/>
      </a:defRPr>
    </a:lvl3pPr>
    <a:lvl4pPr marL="1406129" algn="l" defTabSz="937419" rtl="0" eaLnBrk="1" latinLnBrk="0" hangingPunct="1">
      <a:defRPr sz="1845" kern="1200">
        <a:solidFill>
          <a:schemeClr val="tx1"/>
        </a:solidFill>
        <a:latin typeface="+mn-lt"/>
        <a:ea typeface="+mn-ea"/>
        <a:cs typeface="+mn-cs"/>
      </a:defRPr>
    </a:lvl4pPr>
    <a:lvl5pPr marL="1874838" algn="l" defTabSz="937419" rtl="0" eaLnBrk="1" latinLnBrk="0" hangingPunct="1">
      <a:defRPr sz="1845" kern="1200">
        <a:solidFill>
          <a:schemeClr val="tx1"/>
        </a:solidFill>
        <a:latin typeface="+mn-lt"/>
        <a:ea typeface="+mn-ea"/>
        <a:cs typeface="+mn-cs"/>
      </a:defRPr>
    </a:lvl5pPr>
    <a:lvl6pPr marL="2343548" algn="l" defTabSz="937419" rtl="0" eaLnBrk="1" latinLnBrk="0" hangingPunct="1">
      <a:defRPr sz="1845" kern="1200">
        <a:solidFill>
          <a:schemeClr val="tx1"/>
        </a:solidFill>
        <a:latin typeface="+mn-lt"/>
        <a:ea typeface="+mn-ea"/>
        <a:cs typeface="+mn-cs"/>
      </a:defRPr>
    </a:lvl6pPr>
    <a:lvl7pPr marL="2812258" algn="l" defTabSz="937419" rtl="0" eaLnBrk="1" latinLnBrk="0" hangingPunct="1">
      <a:defRPr sz="1845" kern="1200">
        <a:solidFill>
          <a:schemeClr val="tx1"/>
        </a:solidFill>
        <a:latin typeface="+mn-lt"/>
        <a:ea typeface="+mn-ea"/>
        <a:cs typeface="+mn-cs"/>
      </a:defRPr>
    </a:lvl7pPr>
    <a:lvl8pPr marL="3280969" algn="l" defTabSz="937419" rtl="0" eaLnBrk="1" latinLnBrk="0" hangingPunct="1">
      <a:defRPr sz="1845" kern="1200">
        <a:solidFill>
          <a:schemeClr val="tx1"/>
        </a:solidFill>
        <a:latin typeface="+mn-lt"/>
        <a:ea typeface="+mn-ea"/>
        <a:cs typeface="+mn-cs"/>
      </a:defRPr>
    </a:lvl8pPr>
    <a:lvl9pPr marL="3749678" algn="l" defTabSz="937419" rtl="0" eaLnBrk="1" latinLnBrk="0" hangingPunct="1">
      <a:defRPr sz="18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519"/>
    <a:srgbClr val="027AFE"/>
    <a:srgbClr val="005EA7"/>
    <a:srgbClr val="003B70"/>
    <a:srgbClr val="055248"/>
    <a:srgbClr val="F80000"/>
    <a:srgbClr val="00AEEF"/>
    <a:srgbClr val="1266A4"/>
    <a:srgbClr val="0394F7"/>
    <a:srgbClr val="095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53" autoAdjust="0"/>
    <p:restoredTop sz="94660"/>
  </p:normalViewPr>
  <p:slideViewPr>
    <p:cSldViewPr snapToGrid="0" showGuides="1">
      <p:cViewPr varScale="1">
        <p:scale>
          <a:sx n="114" d="100"/>
          <a:sy n="114" d="100"/>
        </p:scale>
        <p:origin x="1020" y="108"/>
      </p:cViewPr>
      <p:guideLst>
        <p:guide orient="horz" pos="2160"/>
        <p:guide pos="3840"/>
        <p:guide pos="8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5177936-BDEC-4D13-BFF1-8E16C05BF9C4}"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277AF34-17A8-4718-95EE-63FE7A19A8AA}" type="slidenum">
              <a:rPr lang="zh-CN" altLang="en-US" smtClean="0"/>
              <a:t>‹#›</a:t>
            </a:fld>
            <a:endParaRPr lang="zh-CN" altLang="en-US"/>
          </a:p>
        </p:txBody>
      </p:sp>
    </p:spTree>
    <p:extLst>
      <p:ext uri="{BB962C8B-B14F-4D97-AF65-F5344CB8AC3E}">
        <p14:creationId xmlns:p14="http://schemas.microsoft.com/office/powerpoint/2010/main" val="1275573944"/>
      </p:ext>
    </p:extLst>
  </p:cSld>
  <p:clrMap bg1="lt1" tx1="dk1" bg2="lt2" tx2="dk2" accent1="accent1" accent2="accent2" accent3="accent3" accent4="accent4" accent5="accent5" accent6="accent6" hlink="hlink" folHlink="folHlink"/>
  <p:notesStyle>
    <a:lvl1pPr marL="0" algn="l" defTabSz="937419" rtl="0" eaLnBrk="1" latinLnBrk="0" hangingPunct="1">
      <a:defRPr sz="1231" kern="1200">
        <a:solidFill>
          <a:schemeClr val="tx1"/>
        </a:solidFill>
        <a:latin typeface="+mn-lt"/>
        <a:ea typeface="+mn-ea"/>
        <a:cs typeface="+mn-cs"/>
      </a:defRPr>
    </a:lvl1pPr>
    <a:lvl2pPr marL="468710" algn="l" defTabSz="937419" rtl="0" eaLnBrk="1" latinLnBrk="0" hangingPunct="1">
      <a:defRPr sz="1231" kern="1200">
        <a:solidFill>
          <a:schemeClr val="tx1"/>
        </a:solidFill>
        <a:latin typeface="+mn-lt"/>
        <a:ea typeface="+mn-ea"/>
        <a:cs typeface="+mn-cs"/>
      </a:defRPr>
    </a:lvl2pPr>
    <a:lvl3pPr marL="937419" algn="l" defTabSz="937419" rtl="0" eaLnBrk="1" latinLnBrk="0" hangingPunct="1">
      <a:defRPr sz="1231" kern="1200">
        <a:solidFill>
          <a:schemeClr val="tx1"/>
        </a:solidFill>
        <a:latin typeface="+mn-lt"/>
        <a:ea typeface="+mn-ea"/>
        <a:cs typeface="+mn-cs"/>
      </a:defRPr>
    </a:lvl3pPr>
    <a:lvl4pPr marL="1406129" algn="l" defTabSz="937419" rtl="0" eaLnBrk="1" latinLnBrk="0" hangingPunct="1">
      <a:defRPr sz="1231" kern="1200">
        <a:solidFill>
          <a:schemeClr val="tx1"/>
        </a:solidFill>
        <a:latin typeface="+mn-lt"/>
        <a:ea typeface="+mn-ea"/>
        <a:cs typeface="+mn-cs"/>
      </a:defRPr>
    </a:lvl4pPr>
    <a:lvl5pPr marL="1874838" algn="l" defTabSz="937419" rtl="0" eaLnBrk="1" latinLnBrk="0" hangingPunct="1">
      <a:defRPr sz="1231" kern="1200">
        <a:solidFill>
          <a:schemeClr val="tx1"/>
        </a:solidFill>
        <a:latin typeface="+mn-lt"/>
        <a:ea typeface="+mn-ea"/>
        <a:cs typeface="+mn-cs"/>
      </a:defRPr>
    </a:lvl5pPr>
    <a:lvl6pPr marL="2343548" algn="l" defTabSz="937419" rtl="0" eaLnBrk="1" latinLnBrk="0" hangingPunct="1">
      <a:defRPr sz="1231" kern="1200">
        <a:solidFill>
          <a:schemeClr val="tx1"/>
        </a:solidFill>
        <a:latin typeface="+mn-lt"/>
        <a:ea typeface="+mn-ea"/>
        <a:cs typeface="+mn-cs"/>
      </a:defRPr>
    </a:lvl6pPr>
    <a:lvl7pPr marL="2812258" algn="l" defTabSz="937419" rtl="0" eaLnBrk="1" latinLnBrk="0" hangingPunct="1">
      <a:defRPr sz="1231" kern="1200">
        <a:solidFill>
          <a:schemeClr val="tx1"/>
        </a:solidFill>
        <a:latin typeface="+mn-lt"/>
        <a:ea typeface="+mn-ea"/>
        <a:cs typeface="+mn-cs"/>
      </a:defRPr>
    </a:lvl7pPr>
    <a:lvl8pPr marL="3280969" algn="l" defTabSz="937419" rtl="0" eaLnBrk="1" latinLnBrk="0" hangingPunct="1">
      <a:defRPr sz="1231" kern="1200">
        <a:solidFill>
          <a:schemeClr val="tx1"/>
        </a:solidFill>
        <a:latin typeface="+mn-lt"/>
        <a:ea typeface="+mn-ea"/>
        <a:cs typeface="+mn-cs"/>
      </a:defRPr>
    </a:lvl8pPr>
    <a:lvl9pPr marL="3749678" algn="l" defTabSz="937419" rtl="0" eaLnBrk="1" latinLnBrk="0" hangingPunct="1">
      <a:defRPr sz="123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77AF34-17A8-4718-95EE-63FE7A19A8AA}" type="slidenum">
              <a:rPr lang="zh-CN" altLang="en-US" smtClean="0"/>
              <a:t>1</a:t>
            </a:fld>
            <a:endParaRPr lang="zh-CN" altLang="en-US"/>
          </a:p>
        </p:txBody>
      </p:sp>
    </p:spTree>
    <p:extLst>
      <p:ext uri="{BB962C8B-B14F-4D97-AF65-F5344CB8AC3E}">
        <p14:creationId xmlns:p14="http://schemas.microsoft.com/office/powerpoint/2010/main" val="429202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77AF34-17A8-4718-95EE-63FE7A19A8AA}" type="slidenum">
              <a:rPr lang="zh-CN" altLang="en-US" smtClean="0"/>
              <a:t>13</a:t>
            </a:fld>
            <a:endParaRPr lang="zh-CN" altLang="en-US"/>
          </a:p>
        </p:txBody>
      </p:sp>
    </p:spTree>
    <p:extLst>
      <p:ext uri="{BB962C8B-B14F-4D97-AF65-F5344CB8AC3E}">
        <p14:creationId xmlns:p14="http://schemas.microsoft.com/office/powerpoint/2010/main" val="1754917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802" name="标题 1"/>
          <p:cNvSpPr>
            <a:spLocks noGrp="1"/>
          </p:cNvSpPr>
          <p:nvPr userDrawn="1">
            <p:ph type="ctrTitle" hasCustomPrompt="1"/>
          </p:nvPr>
        </p:nvSpPr>
        <p:spPr>
          <a:xfrm>
            <a:off x="6096000" y="1177475"/>
            <a:ext cx="4221629" cy="2105516"/>
          </a:xfrm>
        </p:spPr>
        <p:txBody>
          <a:bodyPr anchor="ctr">
            <a:normAutofit/>
          </a:bodyPr>
          <a:lstStyle>
            <a:lvl1pPr algn="l">
              <a:defRPr sz="3739">
                <a:solidFill>
                  <a:schemeClr val="bg1"/>
                </a:solidFill>
              </a:defRPr>
            </a:lvl1pPr>
          </a:lstStyle>
          <a:p>
            <a:r>
              <a:rPr lang="en-US" dirty="0"/>
              <a:t>Click to edit master title style</a:t>
            </a:r>
            <a:endParaRPr lang="zh-CN" altLang="en-US" dirty="0"/>
          </a:p>
        </p:txBody>
      </p:sp>
      <p:sp>
        <p:nvSpPr>
          <p:cNvPr id="9801" name="副标题 2"/>
          <p:cNvSpPr>
            <a:spLocks noGrp="1"/>
          </p:cNvSpPr>
          <p:nvPr userDrawn="1">
            <p:ph type="subTitle" idx="1" hasCustomPrompt="1"/>
          </p:nvPr>
        </p:nvSpPr>
        <p:spPr>
          <a:xfrm>
            <a:off x="6096002" y="3325229"/>
            <a:ext cx="4221628" cy="258923"/>
          </a:xfrm>
        </p:spPr>
        <p:txBody>
          <a:bodyPr anchor="ctr">
            <a:normAutofit/>
          </a:bodyPr>
          <a:lstStyle>
            <a:lvl1pPr marL="0" indent="0" algn="l">
              <a:buNone/>
              <a:defRPr sz="1869">
                <a:solidFill>
                  <a:schemeClr val="bg1"/>
                </a:solidFill>
              </a:defRPr>
            </a:lvl1pPr>
            <a:lvl2pPr marL="427223" indent="0" algn="ctr">
              <a:buNone/>
              <a:defRPr sz="1869"/>
            </a:lvl2pPr>
            <a:lvl3pPr marL="854443" indent="0" algn="ctr">
              <a:buNone/>
              <a:defRPr sz="1683"/>
            </a:lvl3pPr>
            <a:lvl4pPr marL="1281664" indent="0" algn="ctr">
              <a:buNone/>
              <a:defRPr sz="1495"/>
            </a:lvl4pPr>
            <a:lvl5pPr marL="1708887" indent="0" algn="ctr">
              <a:buNone/>
              <a:defRPr sz="1495"/>
            </a:lvl5pPr>
            <a:lvl6pPr marL="2136108" indent="0" algn="ctr">
              <a:buNone/>
              <a:defRPr sz="1495"/>
            </a:lvl6pPr>
            <a:lvl7pPr marL="2563328" indent="0" algn="ctr">
              <a:buNone/>
              <a:defRPr sz="1495"/>
            </a:lvl7pPr>
            <a:lvl8pPr marL="2990549" indent="0" algn="ctr">
              <a:buNone/>
              <a:defRPr sz="1495"/>
            </a:lvl8pPr>
            <a:lvl9pPr marL="3417772" indent="0" algn="ctr">
              <a:buNone/>
              <a:defRPr sz="1495"/>
            </a:lvl9pPr>
          </a:lstStyle>
          <a:p>
            <a:r>
              <a:rPr lang="en-US" dirty="0"/>
              <a:t>Click to edit master subtitle style</a:t>
            </a:r>
          </a:p>
        </p:txBody>
      </p:sp>
      <p:sp>
        <p:nvSpPr>
          <p:cNvPr id="12" name="文本占位符 13"/>
          <p:cNvSpPr>
            <a:spLocks noGrp="1"/>
          </p:cNvSpPr>
          <p:nvPr userDrawn="1">
            <p:ph type="body" sz="quarter" idx="10" hasCustomPrompt="1"/>
          </p:nvPr>
        </p:nvSpPr>
        <p:spPr>
          <a:xfrm>
            <a:off x="6096002" y="4083305"/>
            <a:ext cx="4221628" cy="258923"/>
          </a:xfrm>
        </p:spPr>
        <p:txBody>
          <a:bodyPr vert="horz" anchor="ctr">
            <a:noAutofit/>
          </a:bodyPr>
          <a:lstStyle>
            <a:lvl1pPr marL="0" indent="0" algn="l">
              <a:buNone/>
              <a:defRPr sz="1401" b="0">
                <a:solidFill>
                  <a:schemeClr val="bg1"/>
                </a:solidFill>
              </a:defRPr>
            </a:lvl1pPr>
            <a:lvl2pPr marL="427221" indent="0">
              <a:buNone/>
              <a:defRPr/>
            </a:lvl2pPr>
            <a:lvl3pPr marL="854441" indent="0">
              <a:buNone/>
              <a:defRPr/>
            </a:lvl3pPr>
            <a:lvl4pPr marL="1281664" indent="0">
              <a:buNone/>
              <a:defRPr/>
            </a:lvl4pPr>
            <a:lvl5pPr marL="1708887"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096000" y="4384465"/>
            <a:ext cx="4221629" cy="296392"/>
          </a:xfrm>
        </p:spPr>
        <p:txBody>
          <a:bodyPr vert="horz" anchor="ctr">
            <a:noAutofit/>
          </a:bodyPr>
          <a:lstStyle>
            <a:lvl1pPr marL="0" indent="0" algn="l">
              <a:buNone/>
              <a:defRPr sz="1401" b="0">
                <a:solidFill>
                  <a:schemeClr val="bg1"/>
                </a:solidFill>
              </a:defRPr>
            </a:lvl1pPr>
            <a:lvl2pPr marL="427221" indent="0">
              <a:buNone/>
              <a:defRPr/>
            </a:lvl2pPr>
            <a:lvl3pPr marL="854441" indent="0">
              <a:buNone/>
              <a:defRPr/>
            </a:lvl3pPr>
            <a:lvl4pPr marL="1281664" indent="0">
              <a:buNone/>
              <a:defRPr/>
            </a:lvl4pPr>
            <a:lvl5pPr marL="1708887"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7421831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gradFill>
          <a:gsLst>
            <a:gs pos="82000">
              <a:srgbClr val="112F6E"/>
            </a:gs>
            <a:gs pos="59453">
              <a:srgbClr val="172B60"/>
            </a:gs>
            <a:gs pos="40000">
              <a:srgbClr val="182552"/>
            </a:gs>
            <a:gs pos="0">
              <a:srgbClr val="08183C"/>
            </a:gs>
            <a:gs pos="100000">
              <a:srgbClr val="152E6E"/>
            </a:gs>
          </a:gsLst>
          <a:lin ang="5400000" scaled="1"/>
        </a:gradFill>
        <a:effectLst/>
      </p:bgPr>
    </p:bg>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2817933" y="2327893"/>
            <a:ext cx="5419185" cy="895351"/>
          </a:xfrm>
        </p:spPr>
        <p:txBody>
          <a:bodyPr anchor="b">
            <a:normAutofit/>
          </a:bodyPr>
          <a:lstStyle>
            <a:lvl1pPr algn="l">
              <a:defRPr sz="2243"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819049" y="3223244"/>
            <a:ext cx="5419185" cy="1015624"/>
          </a:xfrm>
        </p:spPr>
        <p:txBody>
          <a:bodyPr anchor="t">
            <a:normAutofit/>
          </a:bodyPr>
          <a:lstStyle>
            <a:lvl1pPr marL="0" indent="0" algn="l">
              <a:lnSpc>
                <a:spcPct val="100000"/>
              </a:lnSpc>
              <a:buNone/>
              <a:defRPr sz="1028">
                <a:solidFill>
                  <a:schemeClr val="bg1"/>
                </a:solidFill>
              </a:defRPr>
            </a:lvl1pPr>
            <a:lvl2pPr marL="427223" indent="0">
              <a:buNone/>
              <a:defRPr sz="1869">
                <a:solidFill>
                  <a:schemeClr val="tx1">
                    <a:tint val="75000"/>
                  </a:schemeClr>
                </a:solidFill>
              </a:defRPr>
            </a:lvl2pPr>
            <a:lvl3pPr marL="854443" indent="0">
              <a:buNone/>
              <a:defRPr sz="1683">
                <a:solidFill>
                  <a:schemeClr val="tx1">
                    <a:tint val="75000"/>
                  </a:schemeClr>
                </a:solidFill>
              </a:defRPr>
            </a:lvl3pPr>
            <a:lvl4pPr marL="1281664" indent="0">
              <a:buNone/>
              <a:defRPr sz="1495">
                <a:solidFill>
                  <a:schemeClr val="tx1">
                    <a:tint val="75000"/>
                  </a:schemeClr>
                </a:solidFill>
              </a:defRPr>
            </a:lvl4pPr>
            <a:lvl5pPr marL="1708887" indent="0">
              <a:buNone/>
              <a:defRPr sz="1495">
                <a:solidFill>
                  <a:schemeClr val="tx1">
                    <a:tint val="75000"/>
                  </a:schemeClr>
                </a:solidFill>
              </a:defRPr>
            </a:lvl5pPr>
            <a:lvl6pPr marL="2136108" indent="0">
              <a:buNone/>
              <a:defRPr sz="1495">
                <a:solidFill>
                  <a:schemeClr val="tx1">
                    <a:tint val="75000"/>
                  </a:schemeClr>
                </a:solidFill>
              </a:defRPr>
            </a:lvl6pPr>
            <a:lvl7pPr marL="2563328" indent="0">
              <a:buNone/>
              <a:defRPr sz="1495">
                <a:solidFill>
                  <a:schemeClr val="tx1">
                    <a:tint val="75000"/>
                  </a:schemeClr>
                </a:solidFill>
              </a:defRPr>
            </a:lvl7pPr>
            <a:lvl8pPr marL="2990549" indent="0">
              <a:buNone/>
              <a:defRPr sz="1495">
                <a:solidFill>
                  <a:schemeClr val="tx1">
                    <a:tint val="75000"/>
                  </a:schemeClr>
                </a:solidFill>
              </a:defRPr>
            </a:lvl8pPr>
            <a:lvl9pPr marL="3417772" indent="0">
              <a:buNone/>
              <a:defRPr sz="1495">
                <a:solidFill>
                  <a:schemeClr val="tx1">
                    <a:tint val="75000"/>
                  </a:schemeClr>
                </a:solidFill>
              </a:defRPr>
            </a:lvl9pPr>
          </a:lstStyle>
          <a:p>
            <a:pPr lvl="0"/>
            <a:r>
              <a:rPr lang="en-US" dirty="0"/>
              <a:t>Edit Master text styles</a:t>
            </a:r>
          </a:p>
        </p:txBody>
      </p:sp>
      <p:sp>
        <p:nvSpPr>
          <p:cNvPr id="4" name="页脚占位符 4">
            <a:extLst>
              <a:ext uri="{FF2B5EF4-FFF2-40B4-BE49-F238E27FC236}">
                <a16:creationId xmlns:a16="http://schemas.microsoft.com/office/drawing/2014/main" id="{ED6EE2F9-B591-4DB0-BA02-D312ED5ABFA8}"/>
              </a:ext>
            </a:extLst>
          </p:cNvPr>
          <p:cNvSpPr>
            <a:spLocks noGrp="1"/>
          </p:cNvSpPr>
          <p:nvPr>
            <p:ph type="ftr" sz="quarter" idx="3"/>
          </p:nvPr>
        </p:nvSpPr>
        <p:spPr>
          <a:xfrm>
            <a:off x="669926" y="6240465"/>
            <a:ext cx="4140201" cy="206380"/>
          </a:xfrm>
          <a:prstGeom prst="rect">
            <a:avLst/>
          </a:prstGeom>
        </p:spPr>
        <p:txBody>
          <a:bodyPr vert="horz" lIns="91440" tIns="45720" rIns="91440" bIns="45720" rtlCol="0" anchor="ctr"/>
          <a:lstStyle>
            <a:lvl1pPr algn="l">
              <a:defRPr sz="935">
                <a:solidFill>
                  <a:schemeClr val="bg1"/>
                </a:solidFill>
              </a:defRPr>
            </a:lvl1pPr>
          </a:lstStyle>
          <a:p>
            <a:r>
              <a:rPr lang="en-US" altLang="zh-CN" dirty="0"/>
              <a:t>©Transwarp Confidential</a:t>
            </a:r>
            <a:endParaRPr lang="zh-CN" altLang="en-US" dirty="0"/>
          </a:p>
        </p:txBody>
      </p:sp>
      <p:sp>
        <p:nvSpPr>
          <p:cNvPr id="5" name="灯片编号占位符 5">
            <a:extLst>
              <a:ext uri="{FF2B5EF4-FFF2-40B4-BE49-F238E27FC236}">
                <a16:creationId xmlns:a16="http://schemas.microsoft.com/office/drawing/2014/main" id="{1C1DD3A4-CAA0-4F31-81E8-EFC43B009A20}"/>
              </a:ext>
            </a:extLst>
          </p:cNvPr>
          <p:cNvSpPr>
            <a:spLocks noGrp="1"/>
          </p:cNvSpPr>
          <p:nvPr>
            <p:ph type="sldNum" sz="quarter" idx="4"/>
          </p:nvPr>
        </p:nvSpPr>
        <p:spPr>
          <a:xfrm>
            <a:off x="8610599" y="6240465"/>
            <a:ext cx="2909888" cy="206380"/>
          </a:xfrm>
          <a:prstGeom prst="rect">
            <a:avLst/>
          </a:prstGeom>
        </p:spPr>
        <p:txBody>
          <a:bodyPr vert="horz" lIns="91440" tIns="45720" rIns="91440" bIns="45720" rtlCol="0" anchor="ctr"/>
          <a:lstStyle>
            <a:lvl1pPr algn="r">
              <a:defRPr sz="935">
                <a:solidFill>
                  <a:schemeClr val="bg1"/>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0342299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lvl1pPr>
              <a:defRPr/>
            </a:lvl1pPr>
          </a:lstStyle>
          <a:p>
            <a:r>
              <a:rPr lang="en-US" altLang="zh-CN" dirty="0"/>
              <a:t>©Transwarp Confidential</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300"/>
            <a:ext cx="10850563" cy="5006976"/>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2" name="矩形 1">
            <a:extLst>
              <a:ext uri="{FF2B5EF4-FFF2-40B4-BE49-F238E27FC236}">
                <a16:creationId xmlns:a16="http://schemas.microsoft.com/office/drawing/2014/main" id="{C4A94E11-3A13-48E8-B5E3-0F4947C956C9}"/>
              </a:ext>
            </a:extLst>
          </p:cNvPr>
          <p:cNvSpPr/>
          <p:nvPr userDrawn="1"/>
        </p:nvSpPr>
        <p:spPr>
          <a:xfrm>
            <a:off x="647067" y="303797"/>
            <a:ext cx="45719" cy="326448"/>
          </a:xfrm>
          <a:prstGeom prst="rect">
            <a:avLst/>
          </a:prstGeom>
          <a:solidFill>
            <a:srgbClr val="1068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93"/>
          </a:p>
        </p:txBody>
      </p:sp>
    </p:spTree>
    <p:extLst>
      <p:ext uri="{BB962C8B-B14F-4D97-AF65-F5344CB8AC3E}">
        <p14:creationId xmlns:p14="http://schemas.microsoft.com/office/powerpoint/2010/main" val="36053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©Transwarp Confidential</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60310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2AA9230-EA50-4931-804B-170176183DBB}"/>
              </a:ext>
            </a:extLst>
          </p:cNvPr>
          <p:cNvPicPr>
            <a:picLocks noChangeAspect="1"/>
          </p:cNvPicPr>
          <p:nvPr userDrawn="1"/>
        </p:nvPicPr>
        <p:blipFill>
          <a:blip r:embed="rId2"/>
          <a:stretch>
            <a:fillRect/>
          </a:stretch>
        </p:blipFill>
        <p:spPr>
          <a:xfrm>
            <a:off x="9894889" y="262284"/>
            <a:ext cx="1625601" cy="403672"/>
          </a:xfrm>
          <a:prstGeom prst="rect">
            <a:avLst/>
          </a:prstGeom>
        </p:spPr>
      </p:pic>
      <p:pic>
        <p:nvPicPr>
          <p:cNvPr id="3" name="图片 2">
            <a:extLst>
              <a:ext uri="{FF2B5EF4-FFF2-40B4-BE49-F238E27FC236}">
                <a16:creationId xmlns:a16="http://schemas.microsoft.com/office/drawing/2014/main" id="{90994FD8-0A85-4D65-B2C2-9B45461E842D}"/>
              </a:ext>
            </a:extLst>
          </p:cNvPr>
          <p:cNvPicPr>
            <a:picLocks noChangeAspect="1"/>
          </p:cNvPicPr>
          <p:nvPr userDrawn="1"/>
        </p:nvPicPr>
        <p:blipFill>
          <a:blip r:embed="rId3"/>
          <a:stretch>
            <a:fillRect/>
          </a:stretch>
        </p:blipFill>
        <p:spPr>
          <a:xfrm>
            <a:off x="273815" y="655079"/>
            <a:ext cx="11644369" cy="5547841"/>
          </a:xfrm>
          <a:prstGeom prst="rect">
            <a:avLst/>
          </a:prstGeom>
        </p:spPr>
      </p:pic>
    </p:spTree>
    <p:extLst>
      <p:ext uri="{BB962C8B-B14F-4D97-AF65-F5344CB8AC3E}">
        <p14:creationId xmlns:p14="http://schemas.microsoft.com/office/powerpoint/2010/main" val="56113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a:gsLst>
            <a:gs pos="82000">
              <a:srgbClr val="112F6E"/>
            </a:gs>
            <a:gs pos="59453">
              <a:srgbClr val="172B60"/>
            </a:gs>
            <a:gs pos="40000">
              <a:srgbClr val="182552"/>
            </a:gs>
            <a:gs pos="0">
              <a:srgbClr val="08183C"/>
            </a:gs>
            <a:gs pos="100000">
              <a:srgbClr val="152E6E"/>
            </a:gs>
          </a:gsLst>
          <a:lin ang="540000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02B7C46-59A9-440C-A29D-917981A160FA}"/>
              </a:ext>
            </a:extLst>
          </p:cNvPr>
          <p:cNvSpPr/>
          <p:nvPr userDrawn="1"/>
        </p:nvSpPr>
        <p:spPr>
          <a:xfrm>
            <a:off x="2" y="0"/>
            <a:ext cx="4893143" cy="6858000"/>
          </a:xfrm>
          <a:prstGeom prst="rect">
            <a:avLst/>
          </a:prstGeom>
          <a:blipFill>
            <a:blip r:embed="rId2"/>
            <a:srcRect/>
            <a:stretch>
              <a:fillRect r="9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93"/>
          </a:p>
        </p:txBody>
      </p:sp>
      <p:sp>
        <p:nvSpPr>
          <p:cNvPr id="15" name="文本占位符 62"/>
          <p:cNvSpPr>
            <a:spLocks noGrp="1"/>
          </p:cNvSpPr>
          <p:nvPr userDrawn="1">
            <p:ph type="body" sz="quarter" idx="18" hasCustomPrompt="1"/>
          </p:nvPr>
        </p:nvSpPr>
        <p:spPr>
          <a:xfrm>
            <a:off x="6096000" y="3697519"/>
            <a:ext cx="4470400" cy="310871"/>
          </a:xfrm>
        </p:spPr>
        <p:txBody>
          <a:bodyPr vert="horz" lIns="91440" tIns="45720" rIns="91440" bIns="45720" rtlCol="0">
            <a:normAutofit/>
          </a:bodyPr>
          <a:lstStyle>
            <a:lvl1pPr marL="0" indent="0" algn="r">
              <a:buNone/>
              <a:defRPr lang="zh-CN" altLang="en-US" sz="1401" smtClean="0">
                <a:solidFill>
                  <a:schemeClr val="bg1"/>
                </a:solidFill>
              </a:defRPr>
            </a:lvl1pPr>
            <a:lvl2pPr>
              <a:defRPr lang="zh-CN" altLang="en-US" sz="1869" smtClean="0"/>
            </a:lvl2pPr>
            <a:lvl3pPr>
              <a:defRPr lang="zh-CN" altLang="en-US" sz="1683" smtClean="0"/>
            </a:lvl3pPr>
            <a:lvl4pPr>
              <a:defRPr lang="zh-CN" altLang="en-US" sz="1495" smtClean="0"/>
            </a:lvl4pPr>
            <a:lvl5pPr>
              <a:defRPr lang="zh-CN" altLang="en-US" sz="1495"/>
            </a:lvl5pPr>
          </a:lstStyle>
          <a:p>
            <a:pPr marL="213612" marR="0" lvl="0" indent="-213612"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096000" y="3401249"/>
            <a:ext cx="4470400" cy="296271"/>
          </a:xfrm>
        </p:spPr>
        <p:txBody>
          <a:bodyPr vert="horz" anchor="ctr">
            <a:noAutofit/>
          </a:bodyPr>
          <a:lstStyle>
            <a:lvl1pPr marL="0" indent="0" algn="r">
              <a:buNone/>
              <a:defRPr sz="1401" b="0">
                <a:solidFill>
                  <a:schemeClr val="bg1"/>
                </a:solidFill>
              </a:defRPr>
            </a:lvl1pPr>
            <a:lvl2pPr marL="427221" indent="0">
              <a:buNone/>
              <a:defRPr/>
            </a:lvl2pPr>
            <a:lvl3pPr marL="854441" indent="0">
              <a:buNone/>
              <a:defRPr/>
            </a:lvl3pPr>
            <a:lvl4pPr marL="1281664" indent="0">
              <a:buNone/>
              <a:defRPr/>
            </a:lvl4pPr>
            <a:lvl5pPr marL="1708887" indent="0">
              <a:buNone/>
              <a:defRPr/>
            </a:lvl5pPr>
          </a:lstStyle>
          <a:p>
            <a:pPr lvl="0"/>
            <a:r>
              <a:rPr lang="en-US" altLang="zh-CN" dirty="0"/>
              <a:t>Signature</a:t>
            </a:r>
          </a:p>
        </p:txBody>
      </p:sp>
      <p:sp>
        <p:nvSpPr>
          <p:cNvPr id="13" name="标题 1"/>
          <p:cNvSpPr>
            <a:spLocks noGrp="1"/>
          </p:cNvSpPr>
          <p:nvPr userDrawn="1">
            <p:ph type="ctrTitle" hasCustomPrompt="1"/>
          </p:nvPr>
        </p:nvSpPr>
        <p:spPr>
          <a:xfrm>
            <a:off x="3804506" y="2481903"/>
            <a:ext cx="6761897" cy="645607"/>
          </a:xfrm>
        </p:spPr>
        <p:txBody>
          <a:bodyPr anchor="b">
            <a:normAutofit/>
          </a:bodyPr>
          <a:lstStyle>
            <a:lvl1pPr marL="0" indent="0" algn="r">
              <a:buFont typeface="Arial" panose="020B0604020202020204" pitchFamily="34" charset="0"/>
              <a:buNone/>
              <a:defRPr sz="3364">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417263095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2"/>
            <a:ext cx="10850563" cy="714375"/>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5" y="1123951"/>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5" y="790575"/>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5"/>
            <a:ext cx="1388536" cy="206380"/>
          </a:xfrm>
          <a:prstGeom prst="rect">
            <a:avLst/>
          </a:prstGeom>
        </p:spPr>
        <p:txBody>
          <a:bodyPr vert="horz" lIns="91440" tIns="45720" rIns="91440" bIns="45720" rtlCol="0" anchor="ctr"/>
          <a:lstStyle>
            <a:lvl1pPr algn="ctr">
              <a:defRPr sz="935">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6" y="6240465"/>
            <a:ext cx="4140201" cy="206380"/>
          </a:xfrm>
          <a:prstGeom prst="rect">
            <a:avLst/>
          </a:prstGeom>
        </p:spPr>
        <p:txBody>
          <a:bodyPr vert="horz" lIns="91440" tIns="45720" rIns="91440" bIns="45720" rtlCol="0" anchor="ctr"/>
          <a:lstStyle>
            <a:lvl1pPr algn="l">
              <a:defRPr sz="935">
                <a:solidFill>
                  <a:schemeClr val="tx1">
                    <a:lumMod val="50000"/>
                    <a:lumOff val="50000"/>
                  </a:schemeClr>
                </a:solidFill>
              </a:defRPr>
            </a:lvl1pPr>
          </a:lstStyle>
          <a:p>
            <a:r>
              <a:rPr lang="en-US" altLang="zh-CN" dirty="0"/>
              <a:t>©Transwarp Confidential</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5"/>
            <a:ext cx="2909888" cy="206380"/>
          </a:xfrm>
          <a:prstGeom prst="rect">
            <a:avLst/>
          </a:prstGeom>
        </p:spPr>
        <p:txBody>
          <a:bodyPr vert="horz" lIns="91440" tIns="45720" rIns="91440" bIns="45720" rtlCol="0" anchor="ctr"/>
          <a:lstStyle>
            <a:lvl1pPr algn="r">
              <a:defRPr sz="935">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207307D3-8451-4BBB-BD52-2746A4E8DB06}"/>
              </a:ext>
            </a:extLst>
          </p:cNvPr>
          <p:cNvPicPr>
            <a:picLocks noChangeAspect="1"/>
          </p:cNvPicPr>
          <p:nvPr userDrawn="1"/>
        </p:nvPicPr>
        <p:blipFill>
          <a:blip r:embed="rId8"/>
          <a:stretch>
            <a:fillRect/>
          </a:stretch>
        </p:blipFill>
        <p:spPr>
          <a:xfrm>
            <a:off x="9894889" y="262284"/>
            <a:ext cx="1625601" cy="403672"/>
          </a:xfrm>
          <a:prstGeom prst="rect">
            <a:avLst/>
          </a:prstGeom>
        </p:spPr>
      </p:pic>
      <p:pic>
        <p:nvPicPr>
          <p:cNvPr id="6" name="图片 5">
            <a:extLst>
              <a:ext uri="{FF2B5EF4-FFF2-40B4-BE49-F238E27FC236}">
                <a16:creationId xmlns:a16="http://schemas.microsoft.com/office/drawing/2014/main" id="{D35E8AE6-0591-4783-865A-FE737F3EF214}"/>
              </a:ext>
            </a:extLst>
          </p:cNvPr>
          <p:cNvPicPr>
            <a:picLocks noChangeAspect="1"/>
          </p:cNvPicPr>
          <p:nvPr userDrawn="1"/>
        </p:nvPicPr>
        <p:blipFill>
          <a:blip r:embed="rId9"/>
          <a:stretch>
            <a:fillRect/>
          </a:stretch>
        </p:blipFill>
        <p:spPr>
          <a:xfrm>
            <a:off x="273815" y="655079"/>
            <a:ext cx="11644369" cy="5547841"/>
          </a:xfrm>
          <a:prstGeom prst="rect">
            <a:avLst/>
          </a:prstGeom>
        </p:spPr>
      </p:pic>
    </p:spTree>
    <p:extLst>
      <p:ext uri="{BB962C8B-B14F-4D97-AF65-F5344CB8AC3E}">
        <p14:creationId xmlns:p14="http://schemas.microsoft.com/office/powerpoint/2010/main" val="422800925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dt="0"/>
  <p:txStyles>
    <p:titleStyle>
      <a:lvl1pPr algn="l" defTabSz="854443" rtl="0" eaLnBrk="1" latinLnBrk="0" hangingPunct="1">
        <a:lnSpc>
          <a:spcPct val="90000"/>
        </a:lnSpc>
        <a:spcBef>
          <a:spcPct val="0"/>
        </a:spcBef>
        <a:buNone/>
        <a:defRPr sz="2243" b="1" kern="1200">
          <a:solidFill>
            <a:schemeClr val="tx1"/>
          </a:solidFill>
          <a:latin typeface="+mj-lt"/>
          <a:ea typeface="+mj-ea"/>
          <a:cs typeface="+mj-cs"/>
        </a:defRPr>
      </a:lvl1pPr>
    </p:titleStyle>
    <p:bodyStyle>
      <a:lvl1pPr marL="213612" indent="-213612" algn="l" defTabSz="854443" rtl="0" eaLnBrk="1" latinLnBrk="0" hangingPunct="1">
        <a:lnSpc>
          <a:spcPct val="90000"/>
        </a:lnSpc>
        <a:spcBef>
          <a:spcPts val="935"/>
        </a:spcBef>
        <a:buFont typeface="Arial" panose="020B0604020202020204" pitchFamily="34" charset="0"/>
        <a:buChar char="•"/>
        <a:defRPr sz="1683" kern="1200">
          <a:solidFill>
            <a:schemeClr val="tx1"/>
          </a:solidFill>
          <a:latin typeface="+mn-lt"/>
          <a:ea typeface="+mn-ea"/>
          <a:cs typeface="+mn-cs"/>
        </a:defRPr>
      </a:lvl1pPr>
      <a:lvl2pPr marL="640833" indent="-213612" algn="l" defTabSz="854443" rtl="0" eaLnBrk="1" latinLnBrk="0" hangingPunct="1">
        <a:lnSpc>
          <a:spcPct val="90000"/>
        </a:lnSpc>
        <a:spcBef>
          <a:spcPts val="467"/>
        </a:spcBef>
        <a:buFont typeface="Arial" panose="020B0604020202020204" pitchFamily="34" charset="0"/>
        <a:buChar char="•"/>
        <a:defRPr sz="1495" kern="1200">
          <a:solidFill>
            <a:schemeClr val="tx1"/>
          </a:solidFill>
          <a:latin typeface="+mn-lt"/>
          <a:ea typeface="+mn-ea"/>
          <a:cs typeface="+mn-cs"/>
        </a:defRPr>
      </a:lvl2pPr>
      <a:lvl3pPr marL="1068053" indent="-213612" algn="l" defTabSz="854443" rtl="0" eaLnBrk="1" latinLnBrk="0" hangingPunct="1">
        <a:lnSpc>
          <a:spcPct val="90000"/>
        </a:lnSpc>
        <a:spcBef>
          <a:spcPts val="467"/>
        </a:spcBef>
        <a:buFont typeface="Arial" panose="020B0604020202020204" pitchFamily="34" charset="0"/>
        <a:buChar char="•"/>
        <a:defRPr sz="1308" kern="1200">
          <a:solidFill>
            <a:schemeClr val="tx1"/>
          </a:solidFill>
          <a:latin typeface="+mn-lt"/>
          <a:ea typeface="+mn-ea"/>
          <a:cs typeface="+mn-cs"/>
        </a:defRPr>
      </a:lvl3pPr>
      <a:lvl4pPr marL="1495275" indent="-213612" algn="l" defTabSz="854443" rtl="0" eaLnBrk="1" latinLnBrk="0" hangingPunct="1">
        <a:lnSpc>
          <a:spcPct val="90000"/>
        </a:lnSpc>
        <a:spcBef>
          <a:spcPts val="467"/>
        </a:spcBef>
        <a:buFont typeface="Arial" panose="020B0604020202020204" pitchFamily="34" charset="0"/>
        <a:buChar char="•"/>
        <a:defRPr sz="1121" kern="1200">
          <a:solidFill>
            <a:schemeClr val="tx1"/>
          </a:solidFill>
          <a:latin typeface="+mn-lt"/>
          <a:ea typeface="+mn-ea"/>
          <a:cs typeface="+mn-cs"/>
        </a:defRPr>
      </a:lvl4pPr>
      <a:lvl5pPr marL="1922497" indent="-213612" algn="l" defTabSz="854443" rtl="0" eaLnBrk="1" latinLnBrk="0" hangingPunct="1">
        <a:lnSpc>
          <a:spcPct val="90000"/>
        </a:lnSpc>
        <a:spcBef>
          <a:spcPts val="467"/>
        </a:spcBef>
        <a:buFont typeface="Arial" panose="020B0604020202020204" pitchFamily="34" charset="0"/>
        <a:buChar char="•"/>
        <a:defRPr sz="1121" kern="1200">
          <a:solidFill>
            <a:schemeClr val="tx1"/>
          </a:solidFill>
          <a:latin typeface="+mn-lt"/>
          <a:ea typeface="+mn-ea"/>
          <a:cs typeface="+mn-cs"/>
        </a:defRPr>
      </a:lvl5pPr>
      <a:lvl6pPr marL="2349717" indent="-213612" algn="l" defTabSz="854443" rtl="0" eaLnBrk="1" latinLnBrk="0" hangingPunct="1">
        <a:lnSpc>
          <a:spcPct val="90000"/>
        </a:lnSpc>
        <a:spcBef>
          <a:spcPts val="467"/>
        </a:spcBef>
        <a:buFont typeface="Arial" panose="020B0604020202020204" pitchFamily="34" charset="0"/>
        <a:buChar char="•"/>
        <a:defRPr sz="1683" kern="1200">
          <a:solidFill>
            <a:schemeClr val="tx1"/>
          </a:solidFill>
          <a:latin typeface="+mn-lt"/>
          <a:ea typeface="+mn-ea"/>
          <a:cs typeface="+mn-cs"/>
        </a:defRPr>
      </a:lvl6pPr>
      <a:lvl7pPr marL="2776940" indent="-213612" algn="l" defTabSz="854443" rtl="0" eaLnBrk="1" latinLnBrk="0" hangingPunct="1">
        <a:lnSpc>
          <a:spcPct val="90000"/>
        </a:lnSpc>
        <a:spcBef>
          <a:spcPts val="467"/>
        </a:spcBef>
        <a:buFont typeface="Arial" panose="020B0604020202020204" pitchFamily="34" charset="0"/>
        <a:buChar char="•"/>
        <a:defRPr sz="1683" kern="1200">
          <a:solidFill>
            <a:schemeClr val="tx1"/>
          </a:solidFill>
          <a:latin typeface="+mn-lt"/>
          <a:ea typeface="+mn-ea"/>
          <a:cs typeface="+mn-cs"/>
        </a:defRPr>
      </a:lvl7pPr>
      <a:lvl8pPr marL="3204161" indent="-213612" algn="l" defTabSz="854443" rtl="0" eaLnBrk="1" latinLnBrk="0" hangingPunct="1">
        <a:lnSpc>
          <a:spcPct val="90000"/>
        </a:lnSpc>
        <a:spcBef>
          <a:spcPts val="467"/>
        </a:spcBef>
        <a:buFont typeface="Arial" panose="020B0604020202020204" pitchFamily="34" charset="0"/>
        <a:buChar char="•"/>
        <a:defRPr sz="1683" kern="1200">
          <a:solidFill>
            <a:schemeClr val="tx1"/>
          </a:solidFill>
          <a:latin typeface="+mn-lt"/>
          <a:ea typeface="+mn-ea"/>
          <a:cs typeface="+mn-cs"/>
        </a:defRPr>
      </a:lvl8pPr>
      <a:lvl9pPr marL="3631383" indent="-213612" algn="l" defTabSz="854443" rtl="0" eaLnBrk="1" latinLnBrk="0" hangingPunct="1">
        <a:lnSpc>
          <a:spcPct val="90000"/>
        </a:lnSpc>
        <a:spcBef>
          <a:spcPts val="467"/>
        </a:spcBef>
        <a:buFont typeface="Arial" panose="020B0604020202020204" pitchFamily="34" charset="0"/>
        <a:buChar char="•"/>
        <a:defRPr sz="1683" kern="1200">
          <a:solidFill>
            <a:schemeClr val="tx1"/>
          </a:solidFill>
          <a:latin typeface="+mn-lt"/>
          <a:ea typeface="+mn-ea"/>
          <a:cs typeface="+mn-cs"/>
        </a:defRPr>
      </a:lvl9pPr>
    </p:bodyStyle>
    <p:otherStyle>
      <a:defPPr>
        <a:defRPr lang="zh-CN"/>
      </a:defPPr>
      <a:lvl1pPr marL="0" algn="l" defTabSz="854443" rtl="0" eaLnBrk="1" latinLnBrk="0" hangingPunct="1">
        <a:defRPr sz="1683" kern="1200">
          <a:solidFill>
            <a:schemeClr val="tx1"/>
          </a:solidFill>
          <a:latin typeface="+mn-lt"/>
          <a:ea typeface="+mn-ea"/>
          <a:cs typeface="+mn-cs"/>
        </a:defRPr>
      </a:lvl1pPr>
      <a:lvl2pPr marL="427223" algn="l" defTabSz="854443" rtl="0" eaLnBrk="1" latinLnBrk="0" hangingPunct="1">
        <a:defRPr sz="1683" kern="1200">
          <a:solidFill>
            <a:schemeClr val="tx1"/>
          </a:solidFill>
          <a:latin typeface="+mn-lt"/>
          <a:ea typeface="+mn-ea"/>
          <a:cs typeface="+mn-cs"/>
        </a:defRPr>
      </a:lvl2pPr>
      <a:lvl3pPr marL="854443" algn="l" defTabSz="854443" rtl="0" eaLnBrk="1" latinLnBrk="0" hangingPunct="1">
        <a:defRPr sz="1683" kern="1200">
          <a:solidFill>
            <a:schemeClr val="tx1"/>
          </a:solidFill>
          <a:latin typeface="+mn-lt"/>
          <a:ea typeface="+mn-ea"/>
          <a:cs typeface="+mn-cs"/>
        </a:defRPr>
      </a:lvl3pPr>
      <a:lvl4pPr marL="1281664" algn="l" defTabSz="854443" rtl="0" eaLnBrk="1" latinLnBrk="0" hangingPunct="1">
        <a:defRPr sz="1683" kern="1200">
          <a:solidFill>
            <a:schemeClr val="tx1"/>
          </a:solidFill>
          <a:latin typeface="+mn-lt"/>
          <a:ea typeface="+mn-ea"/>
          <a:cs typeface="+mn-cs"/>
        </a:defRPr>
      </a:lvl4pPr>
      <a:lvl5pPr marL="1708887" algn="l" defTabSz="854443" rtl="0" eaLnBrk="1" latinLnBrk="0" hangingPunct="1">
        <a:defRPr sz="1683" kern="1200">
          <a:solidFill>
            <a:schemeClr val="tx1"/>
          </a:solidFill>
          <a:latin typeface="+mn-lt"/>
          <a:ea typeface="+mn-ea"/>
          <a:cs typeface="+mn-cs"/>
        </a:defRPr>
      </a:lvl5pPr>
      <a:lvl6pPr marL="2136108" algn="l" defTabSz="854443" rtl="0" eaLnBrk="1" latinLnBrk="0" hangingPunct="1">
        <a:defRPr sz="1683" kern="1200">
          <a:solidFill>
            <a:schemeClr val="tx1"/>
          </a:solidFill>
          <a:latin typeface="+mn-lt"/>
          <a:ea typeface="+mn-ea"/>
          <a:cs typeface="+mn-cs"/>
        </a:defRPr>
      </a:lvl6pPr>
      <a:lvl7pPr marL="2563328" algn="l" defTabSz="854443" rtl="0" eaLnBrk="1" latinLnBrk="0" hangingPunct="1">
        <a:defRPr sz="1683" kern="1200">
          <a:solidFill>
            <a:schemeClr val="tx1"/>
          </a:solidFill>
          <a:latin typeface="+mn-lt"/>
          <a:ea typeface="+mn-ea"/>
          <a:cs typeface="+mn-cs"/>
        </a:defRPr>
      </a:lvl7pPr>
      <a:lvl8pPr marL="2990549" algn="l" defTabSz="854443" rtl="0" eaLnBrk="1" latinLnBrk="0" hangingPunct="1">
        <a:defRPr sz="1683" kern="1200">
          <a:solidFill>
            <a:schemeClr val="tx1"/>
          </a:solidFill>
          <a:latin typeface="+mn-lt"/>
          <a:ea typeface="+mn-ea"/>
          <a:cs typeface="+mn-cs"/>
        </a:defRPr>
      </a:lvl8pPr>
      <a:lvl9pPr marL="3417772" algn="l" defTabSz="854443" rtl="0" eaLnBrk="1" latinLnBrk="0" hangingPunct="1">
        <a:defRPr sz="168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3"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7"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jpg"/><Relationship Id="rId5" Type="http://schemas.openxmlformats.org/officeDocument/2006/relationships/notesSlide" Target="../notesSlides/notesSlide1.xml"/><Relationship Id="rId10"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400618" y="225997"/>
          <a:ext cx="1484" cy="1484"/>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400618" y="225997"/>
                        <a:ext cx="1484" cy="1484"/>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399134" y="224514"/>
            <a:ext cx="148356" cy="14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854485">
              <a:lnSpc>
                <a:spcPct val="90000"/>
              </a:lnSpc>
              <a:spcBef>
                <a:spcPct val="0"/>
              </a:spcBef>
              <a:spcAft>
                <a:spcPct val="0"/>
              </a:spcAft>
              <a:defRPr/>
            </a:pPr>
            <a:endParaRPr lang="en-US" altLang="zh-CN" sz="3739"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31073A12-E9E8-4065-8B4C-EA9296EC4A10}"/>
              </a:ext>
            </a:extLst>
          </p:cNvPr>
          <p:cNvSpPr/>
          <p:nvPr/>
        </p:nvSpPr>
        <p:spPr>
          <a:xfrm>
            <a:off x="4178257" y="1793773"/>
            <a:ext cx="7329122" cy="552587"/>
          </a:xfrm>
          <a:prstGeom prst="rect">
            <a:avLst/>
          </a:prstGeom>
          <a:noFill/>
        </p:spPr>
        <p:txBody>
          <a:bodyPr wrap="none" rtlCol="0">
            <a:spAutoFit/>
          </a:bodyPr>
          <a:lstStyle/>
          <a:p>
            <a:pPr algn="r" defTabSz="854485">
              <a:defRPr/>
            </a:pPr>
            <a:r>
              <a:rPr lang="en" altLang="zh-CN" sz="2991" b="1" dirty="0" err="1">
                <a:solidFill>
                  <a:srgbClr val="FFFFFF"/>
                </a:solidFill>
                <a:effectLst>
                  <a:outerShdw blurRad="165100" dist="88900" dir="2700000" algn="tl">
                    <a:srgbClr val="000000">
                      <a:alpha val="14000"/>
                    </a:srgbClr>
                  </a:outerShdw>
                </a:effectLst>
                <a:latin typeface="微软雅黑"/>
              </a:rPr>
              <a:t>Kun</a:t>
            </a:r>
            <a:r>
              <a:rPr lang="en-US" altLang="zh-CN" sz="2991" b="1" dirty="0">
                <a:solidFill>
                  <a:srgbClr val="FFFFFF"/>
                </a:solidFill>
                <a:effectLst>
                  <a:outerShdw blurRad="165100" dist="88900" dir="2700000" algn="tl">
                    <a:srgbClr val="000000">
                      <a:alpha val="14000"/>
                    </a:srgbClr>
                  </a:outerShdw>
                </a:effectLst>
                <a:latin typeface="微软雅黑"/>
              </a:rPr>
              <a:t>DB</a:t>
            </a:r>
            <a:r>
              <a:rPr lang="zh-CN" altLang="en-US" sz="2991" b="1" dirty="0">
                <a:solidFill>
                  <a:srgbClr val="FFFFFF"/>
                </a:solidFill>
                <a:effectLst>
                  <a:outerShdw blurRad="165100" dist="88900" dir="2700000" algn="tl">
                    <a:srgbClr val="000000">
                      <a:alpha val="14000"/>
                    </a:srgbClr>
                  </a:outerShdw>
                </a:effectLst>
                <a:latin typeface="微软雅黑"/>
              </a:rPr>
              <a:t> </a:t>
            </a:r>
            <a:r>
              <a:rPr lang="en-US" altLang="zh-CN" sz="2991" b="1" dirty="0">
                <a:solidFill>
                  <a:srgbClr val="FFFFFF"/>
                </a:solidFill>
                <a:effectLst>
                  <a:outerShdw blurRad="165100" dist="88900" dir="2700000" algn="tl">
                    <a:srgbClr val="000000">
                      <a:alpha val="14000"/>
                    </a:srgbClr>
                  </a:outerShdw>
                </a:effectLst>
                <a:latin typeface="微软雅黑"/>
              </a:rPr>
              <a:t>Query</a:t>
            </a:r>
            <a:r>
              <a:rPr lang="zh-CN" altLang="en-US" sz="2991" b="1" dirty="0">
                <a:solidFill>
                  <a:srgbClr val="FFFFFF"/>
                </a:solidFill>
                <a:effectLst>
                  <a:outerShdw blurRad="165100" dist="88900" dir="2700000" algn="tl">
                    <a:srgbClr val="000000">
                      <a:alpha val="14000"/>
                    </a:srgbClr>
                  </a:outerShdw>
                </a:effectLst>
                <a:latin typeface="微软雅黑"/>
              </a:rPr>
              <a:t> </a:t>
            </a:r>
            <a:r>
              <a:rPr lang="en-US" altLang="zh-CN" sz="2991" b="1" dirty="0">
                <a:solidFill>
                  <a:srgbClr val="FFFFFF"/>
                </a:solidFill>
                <a:effectLst>
                  <a:outerShdw blurRad="165100" dist="88900" dir="2700000" algn="tl">
                    <a:srgbClr val="000000">
                      <a:alpha val="14000"/>
                    </a:srgbClr>
                  </a:outerShdw>
                </a:effectLst>
                <a:latin typeface="微软雅黑"/>
              </a:rPr>
              <a:t>Optimizer</a:t>
            </a:r>
            <a:r>
              <a:rPr lang="zh-CN" altLang="en-US" sz="2991" b="1" dirty="0">
                <a:solidFill>
                  <a:srgbClr val="FFFFFF"/>
                </a:solidFill>
                <a:effectLst>
                  <a:outerShdw blurRad="165100" dist="88900" dir="2700000" algn="tl">
                    <a:srgbClr val="000000">
                      <a:alpha val="14000"/>
                    </a:srgbClr>
                  </a:outerShdw>
                </a:effectLst>
                <a:latin typeface="微软雅黑"/>
              </a:rPr>
              <a:t> </a:t>
            </a:r>
            <a:r>
              <a:rPr lang="en-US" altLang="zh-CN" sz="2991" b="1" dirty="0">
                <a:solidFill>
                  <a:srgbClr val="FFFFFF"/>
                </a:solidFill>
                <a:effectLst>
                  <a:outerShdw blurRad="165100" dist="88900" dir="2700000" algn="tl">
                    <a:srgbClr val="000000">
                      <a:alpha val="14000"/>
                    </a:srgbClr>
                  </a:outerShdw>
                </a:effectLst>
                <a:latin typeface="微软雅黑"/>
              </a:rPr>
              <a:t>Architecture</a:t>
            </a:r>
            <a:endParaRPr lang="zh-CN" altLang="en-US" sz="2991" b="1" dirty="0">
              <a:solidFill>
                <a:srgbClr val="FFFFFF"/>
              </a:solidFill>
              <a:effectLst>
                <a:outerShdw blurRad="165100" dist="88900" dir="2700000" algn="tl">
                  <a:srgbClr val="000000">
                    <a:alpha val="14000"/>
                  </a:srgbClr>
                </a:outerShdw>
              </a:effectLst>
              <a:latin typeface="微软雅黑"/>
            </a:endParaRPr>
          </a:p>
        </p:txBody>
      </p:sp>
      <p:sp>
        <p:nvSpPr>
          <p:cNvPr id="17" name="矩形 16">
            <a:extLst>
              <a:ext uri="{FF2B5EF4-FFF2-40B4-BE49-F238E27FC236}">
                <a16:creationId xmlns:a16="http://schemas.microsoft.com/office/drawing/2014/main" id="{D8B543F7-D0D2-4C96-8DFD-C5569C702C46}"/>
              </a:ext>
            </a:extLst>
          </p:cNvPr>
          <p:cNvSpPr/>
          <p:nvPr/>
        </p:nvSpPr>
        <p:spPr>
          <a:xfrm>
            <a:off x="6009763" y="2402298"/>
            <a:ext cx="5509925" cy="379976"/>
          </a:xfrm>
          <a:prstGeom prst="rect">
            <a:avLst/>
          </a:prstGeom>
          <a:noFill/>
        </p:spPr>
        <p:txBody>
          <a:bodyPr wrap="square" rtlCol="0">
            <a:spAutoFit/>
          </a:bodyPr>
          <a:lstStyle/>
          <a:p>
            <a:pPr lvl="0" algn="r">
              <a:defRPr/>
            </a:pPr>
            <a:r>
              <a:rPr lang="zh-CN" altLang="en-US" sz="1869" dirty="0">
                <a:solidFill>
                  <a:srgbClr val="FFFFFF"/>
                </a:solidFill>
                <a:effectLst>
                  <a:outerShdw blurRad="165100" dist="88900" dir="2700000" algn="tl">
                    <a:srgbClr val="000000">
                      <a:alpha val="14000"/>
                    </a:srgbClr>
                  </a:outerShdw>
                </a:effectLst>
                <a:latin typeface="微软雅黑"/>
              </a:rPr>
              <a:t>星环科技数据平台部</a:t>
            </a:r>
          </a:p>
        </p:txBody>
      </p:sp>
      <p:sp>
        <p:nvSpPr>
          <p:cNvPr id="12" name="文本框 11">
            <a:extLst>
              <a:ext uri="{FF2B5EF4-FFF2-40B4-BE49-F238E27FC236}">
                <a16:creationId xmlns:a16="http://schemas.microsoft.com/office/drawing/2014/main" id="{9A62D3D0-423D-4480-9BA7-172984F7CD22}"/>
              </a:ext>
            </a:extLst>
          </p:cNvPr>
          <p:cNvSpPr txBox="1"/>
          <p:nvPr/>
        </p:nvSpPr>
        <p:spPr>
          <a:xfrm>
            <a:off x="7168167" y="5126013"/>
            <a:ext cx="3387012" cy="579389"/>
          </a:xfrm>
          <a:prstGeom prst="rect">
            <a:avLst/>
          </a:prstGeom>
          <a:noFill/>
        </p:spPr>
        <p:txBody>
          <a:bodyPr wrap="square" rtlCol="0">
            <a:spAutoFit/>
          </a:bodyPr>
          <a:lstStyle/>
          <a:p>
            <a:pPr algn="r" defTabSz="854485">
              <a:lnSpc>
                <a:spcPct val="150000"/>
              </a:lnSpc>
              <a:defRPr/>
            </a:pPr>
            <a:r>
              <a:rPr lang="zh-CN" altLang="en-US" sz="1121" dirty="0">
                <a:solidFill>
                  <a:srgbClr val="FFFFFF"/>
                </a:solidFill>
                <a:latin typeface="微软雅黑"/>
                <a:ea typeface="微软雅黑"/>
              </a:rPr>
              <a:t>星环信息科技（上海）有限公司</a:t>
            </a:r>
            <a:endParaRPr lang="en-US" altLang="zh-CN" sz="1121" dirty="0">
              <a:solidFill>
                <a:srgbClr val="FFFFFF"/>
              </a:solidFill>
              <a:latin typeface="微软雅黑"/>
              <a:ea typeface="微软雅黑"/>
            </a:endParaRPr>
          </a:p>
          <a:p>
            <a:pPr algn="r" defTabSz="854485">
              <a:lnSpc>
                <a:spcPct val="150000"/>
              </a:lnSpc>
              <a:defRPr/>
            </a:pPr>
            <a:r>
              <a:rPr lang="en-US" altLang="zh-CN" sz="1121" dirty="0" err="1">
                <a:solidFill>
                  <a:srgbClr val="FFFFFF"/>
                </a:solidFill>
                <a:latin typeface="微软雅黑"/>
                <a:ea typeface="微软雅黑"/>
              </a:rPr>
              <a:t>www.transwarp.io</a:t>
            </a:r>
            <a:endParaRPr lang="zh-CN" altLang="en-US" sz="1121" dirty="0">
              <a:solidFill>
                <a:srgbClr val="FFFFFF"/>
              </a:solidFill>
              <a:latin typeface="微软雅黑"/>
              <a:ea typeface="微软雅黑"/>
            </a:endParaRPr>
          </a:p>
        </p:txBody>
      </p:sp>
      <p:sp>
        <p:nvSpPr>
          <p:cNvPr id="27" name="文本框 26">
            <a:extLst>
              <a:ext uri="{FF2B5EF4-FFF2-40B4-BE49-F238E27FC236}">
                <a16:creationId xmlns:a16="http://schemas.microsoft.com/office/drawing/2014/main" id="{4BF1EA12-A565-400E-AE75-AF5ADC626DD4}"/>
              </a:ext>
            </a:extLst>
          </p:cNvPr>
          <p:cNvSpPr txBox="1"/>
          <p:nvPr/>
        </p:nvSpPr>
        <p:spPr>
          <a:xfrm>
            <a:off x="8200665" y="5673601"/>
            <a:ext cx="2354515" cy="379656"/>
          </a:xfrm>
          <a:prstGeom prst="rect">
            <a:avLst/>
          </a:prstGeom>
          <a:noFill/>
        </p:spPr>
        <p:txBody>
          <a:bodyPr wrap="square" rtlCol="0">
            <a:spAutoFit/>
          </a:bodyPr>
          <a:lstStyle/>
          <a:p>
            <a:pPr algn="r"/>
            <a:r>
              <a:rPr lang="en-US" altLang="zh-CN" sz="1867" dirty="0">
                <a:solidFill>
                  <a:schemeClr val="bg1"/>
                </a:solidFill>
              </a:rPr>
              <a:t>2021/02</a:t>
            </a:r>
            <a:endParaRPr lang="zh-CN" altLang="en-US" sz="1867" dirty="0">
              <a:solidFill>
                <a:schemeClr val="bg1"/>
              </a:solidFill>
            </a:endParaRPr>
          </a:p>
        </p:txBody>
      </p:sp>
      <p:grpSp>
        <p:nvGrpSpPr>
          <p:cNvPr id="36" name="组合 35">
            <a:extLst>
              <a:ext uri="{FF2B5EF4-FFF2-40B4-BE49-F238E27FC236}">
                <a16:creationId xmlns:a16="http://schemas.microsoft.com/office/drawing/2014/main" id="{EBBF53F7-70AE-4466-8C83-1B139CAD82FA}"/>
              </a:ext>
            </a:extLst>
          </p:cNvPr>
          <p:cNvGrpSpPr/>
          <p:nvPr/>
        </p:nvGrpSpPr>
        <p:grpSpPr>
          <a:xfrm>
            <a:off x="10722931" y="5250287"/>
            <a:ext cx="712107" cy="712107"/>
            <a:chOff x="10772794" y="5041096"/>
            <a:chExt cx="789325" cy="789325"/>
          </a:xfrm>
        </p:grpSpPr>
        <p:sp>
          <p:nvSpPr>
            <p:cNvPr id="35" name="矩形 34">
              <a:extLst>
                <a:ext uri="{FF2B5EF4-FFF2-40B4-BE49-F238E27FC236}">
                  <a16:creationId xmlns:a16="http://schemas.microsoft.com/office/drawing/2014/main" id="{AE3CD901-5CE3-43CA-839F-14D06D43FA4D}"/>
                </a:ext>
              </a:extLst>
            </p:cNvPr>
            <p:cNvSpPr/>
            <p:nvPr/>
          </p:nvSpPr>
          <p:spPr>
            <a:xfrm>
              <a:off x="10772794" y="5041096"/>
              <a:ext cx="789325" cy="78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453" tIns="42727" rIns="85453" bIns="42727" numCol="1" spcCol="0" rtlCol="0" fromWordArt="0" anchor="ctr" anchorCtr="0" forceAA="0" compatLnSpc="1">
              <a:prstTxWarp prst="textNoShape">
                <a:avLst/>
              </a:prstTxWarp>
              <a:noAutofit/>
            </a:bodyPr>
            <a:lstStyle/>
            <a:p>
              <a:pPr algn="ctr"/>
              <a:endParaRPr lang="zh-CN" altLang="en-US" sz="1293"/>
            </a:p>
          </p:txBody>
        </p:sp>
        <p:pic>
          <p:nvPicPr>
            <p:cNvPr id="34" name="图片 33">
              <a:extLst>
                <a:ext uri="{FF2B5EF4-FFF2-40B4-BE49-F238E27FC236}">
                  <a16:creationId xmlns:a16="http://schemas.microsoft.com/office/drawing/2014/main" id="{AA54D629-9E16-47A9-A460-C1B08301533E}"/>
                </a:ext>
              </a:extLst>
            </p:cNvPr>
            <p:cNvPicPr>
              <a:picLocks noChangeAspect="1"/>
            </p:cNvPicPr>
            <p:nvPr/>
          </p:nvPicPr>
          <p:blipFill>
            <a:blip r:embed="rId9"/>
            <a:stretch>
              <a:fillRect/>
            </a:stretch>
          </p:blipFill>
          <p:spPr>
            <a:xfrm>
              <a:off x="10836002" y="5105778"/>
              <a:ext cx="662908" cy="676341"/>
            </a:xfrm>
            <a:prstGeom prst="rect">
              <a:avLst/>
            </a:prstGeom>
          </p:spPr>
        </p:pic>
      </p:grpSp>
      <p:cxnSp>
        <p:nvCxnSpPr>
          <p:cNvPr id="5" name="直接连接符 4">
            <a:extLst>
              <a:ext uri="{FF2B5EF4-FFF2-40B4-BE49-F238E27FC236}">
                <a16:creationId xmlns:a16="http://schemas.microsoft.com/office/drawing/2014/main" id="{815766EC-A293-4EE5-B36E-DF22B99AD1D0}"/>
              </a:ext>
            </a:extLst>
          </p:cNvPr>
          <p:cNvCxnSpPr/>
          <p:nvPr/>
        </p:nvCxnSpPr>
        <p:spPr>
          <a:xfrm>
            <a:off x="10580755" y="5250287"/>
            <a:ext cx="0" cy="7121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E93B9A2-B8F3-4308-AAA3-105B2D65E3BB}"/>
              </a:ext>
            </a:extLst>
          </p:cNvPr>
          <p:cNvPicPr>
            <a:picLocks noChangeAspect="1"/>
          </p:cNvPicPr>
          <p:nvPr/>
        </p:nvPicPr>
        <p:blipFill>
          <a:blip r:embed="rId10"/>
          <a:stretch>
            <a:fillRect/>
          </a:stretch>
        </p:blipFill>
        <p:spPr>
          <a:xfrm>
            <a:off x="10166143" y="585268"/>
            <a:ext cx="1341236" cy="438950"/>
          </a:xfrm>
          <a:prstGeom prst="rect">
            <a:avLst/>
          </a:prstGeom>
        </p:spPr>
      </p:pic>
    </p:spTree>
    <p:extLst>
      <p:ext uri="{BB962C8B-B14F-4D97-AF65-F5344CB8AC3E}">
        <p14:creationId xmlns:p14="http://schemas.microsoft.com/office/powerpoint/2010/main" val="19656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a:extLst>
              <a:ext uri="{FF2B5EF4-FFF2-40B4-BE49-F238E27FC236}">
                <a16:creationId xmlns:a16="http://schemas.microsoft.com/office/drawing/2014/main" id="{1602070C-49FF-9140-8C43-78A6BF28D1DA}"/>
              </a:ext>
            </a:extLst>
          </p:cNvPr>
          <p:cNvSpPr/>
          <p:nvPr/>
        </p:nvSpPr>
        <p:spPr>
          <a:xfrm>
            <a:off x="1858273" y="4491547"/>
            <a:ext cx="1062443" cy="500837"/>
          </a:xfrm>
          <a:prstGeom prst="rect">
            <a:avLst/>
          </a:prstGeom>
          <a:solidFill>
            <a:srgbClr val="FAA519"/>
          </a:solidFill>
          <a:ln>
            <a:noFill/>
            <a:prstDash val="dash"/>
          </a:ln>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6" name="矩形 115">
            <a:extLst>
              <a:ext uri="{FF2B5EF4-FFF2-40B4-BE49-F238E27FC236}">
                <a16:creationId xmlns:a16="http://schemas.microsoft.com/office/drawing/2014/main" id="{F538A33E-0587-834B-A81B-D095142054A3}"/>
              </a:ext>
            </a:extLst>
          </p:cNvPr>
          <p:cNvSpPr/>
          <p:nvPr/>
        </p:nvSpPr>
        <p:spPr>
          <a:xfrm>
            <a:off x="441093" y="5708618"/>
            <a:ext cx="6988020" cy="1068222"/>
          </a:xfrm>
          <a:prstGeom prst="rect">
            <a:avLst/>
          </a:prstGeom>
          <a:solidFill>
            <a:srgbClr val="FAA519"/>
          </a:solidFill>
          <a:ln>
            <a:noFill/>
            <a:prstDash val="dash"/>
          </a:ln>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1" name="矩形 110">
            <a:extLst>
              <a:ext uri="{FF2B5EF4-FFF2-40B4-BE49-F238E27FC236}">
                <a16:creationId xmlns:a16="http://schemas.microsoft.com/office/drawing/2014/main" id="{1BDBF8EC-A351-074D-B87F-BB0B10F7FF50}"/>
              </a:ext>
            </a:extLst>
          </p:cNvPr>
          <p:cNvSpPr/>
          <p:nvPr/>
        </p:nvSpPr>
        <p:spPr>
          <a:xfrm>
            <a:off x="5355353" y="5797792"/>
            <a:ext cx="1987115"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0" name="矩形 109">
            <a:extLst>
              <a:ext uri="{FF2B5EF4-FFF2-40B4-BE49-F238E27FC236}">
                <a16:creationId xmlns:a16="http://schemas.microsoft.com/office/drawing/2014/main" id="{2FF139A4-7A4A-CA47-A6CC-84D80AB363D5}"/>
              </a:ext>
            </a:extLst>
          </p:cNvPr>
          <p:cNvSpPr/>
          <p:nvPr/>
        </p:nvSpPr>
        <p:spPr>
          <a:xfrm>
            <a:off x="3932660" y="5804575"/>
            <a:ext cx="1231698"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09" name="矩形 108">
            <a:extLst>
              <a:ext uri="{FF2B5EF4-FFF2-40B4-BE49-F238E27FC236}">
                <a16:creationId xmlns:a16="http://schemas.microsoft.com/office/drawing/2014/main" id="{89A7E7FB-DE60-C648-8CC3-5071B96367B5}"/>
              </a:ext>
            </a:extLst>
          </p:cNvPr>
          <p:cNvSpPr/>
          <p:nvPr/>
        </p:nvSpPr>
        <p:spPr>
          <a:xfrm>
            <a:off x="881270" y="5801659"/>
            <a:ext cx="2649662"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3" name="矩形 2">
            <a:extLst>
              <a:ext uri="{FF2B5EF4-FFF2-40B4-BE49-F238E27FC236}">
                <a16:creationId xmlns:a16="http://schemas.microsoft.com/office/drawing/2014/main" id="{F7F481C2-53CF-7540-BF29-09D486AF05E2}"/>
              </a:ext>
            </a:extLst>
          </p:cNvPr>
          <p:cNvSpPr/>
          <p:nvPr/>
        </p:nvSpPr>
        <p:spPr>
          <a:xfrm>
            <a:off x="441092" y="1625138"/>
            <a:ext cx="3617074" cy="3819033"/>
          </a:xfrm>
          <a:prstGeom prst="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257427" y="1903573"/>
            <a:ext cx="1367088" cy="368143"/>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260015" y="2533106"/>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052839" y="833782"/>
            <a:ext cx="1576182" cy="3493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sp>
        <p:nvSpPr>
          <p:cNvPr id="20" name="圆角矩形 19">
            <a:extLst>
              <a:ext uri="{FF2B5EF4-FFF2-40B4-BE49-F238E27FC236}">
                <a16:creationId xmlns:a16="http://schemas.microsoft.com/office/drawing/2014/main" id="{71D4CCA7-0D05-9D47-B39A-84BB4CA91218}"/>
              </a:ext>
            </a:extLst>
          </p:cNvPr>
          <p:cNvSpPr/>
          <p:nvPr/>
        </p:nvSpPr>
        <p:spPr>
          <a:xfrm>
            <a:off x="1257427" y="3124097"/>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1940971" y="2271716"/>
            <a:ext cx="5489"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2120993" y="2301771"/>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1942492" y="2948151"/>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965080" y="3581734"/>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759576" y="4553166"/>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4274354" y="1851571"/>
            <a:ext cx="965717" cy="157742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313830" y="2538259"/>
            <a:ext cx="870153" cy="409892"/>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zh-CN" altLang="en-US" sz="1100" dirty="0"/>
              <a:t>全局</a:t>
            </a:r>
            <a:r>
              <a:rPr kumimoji="1" lang="en-US" altLang="zh-CN" sz="11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308481" y="1929430"/>
            <a:ext cx="867765" cy="528891"/>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zh-CN" altLang="en-US" sz="1100" dirty="0"/>
              <a:t>全局</a:t>
            </a:r>
            <a:r>
              <a:rPr kumimoji="1" lang="en-US" altLang="zh-CN" sz="1100" dirty="0"/>
              <a:t>Metadata</a:t>
            </a:r>
            <a:r>
              <a:rPr kumimoji="1" lang="zh-CN" altLang="en-US" sz="1100" dirty="0"/>
              <a:t> </a:t>
            </a:r>
            <a:r>
              <a:rPr kumimoji="1" lang="en-US" altLang="zh-CN" sz="1100" dirty="0"/>
              <a:t>Server</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116" idx="0"/>
          </p:cNvCxnSpPr>
          <p:nvPr/>
        </p:nvCxnSpPr>
        <p:spPr>
          <a:xfrm rot="16200000" flipH="1">
            <a:off x="2783033" y="4556548"/>
            <a:ext cx="302052" cy="200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967735" y="5862019"/>
            <a:ext cx="725557" cy="324203"/>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2387397" y="5852839"/>
            <a:ext cx="725557" cy="34256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521375" y="4241542"/>
            <a:ext cx="825693" cy="253916"/>
          </a:xfrm>
          <a:prstGeom prst="rect">
            <a:avLst/>
          </a:prstGeom>
          <a:noFill/>
        </p:spPr>
        <p:txBody>
          <a:bodyPr wrap="square" lIns="36000" rIns="36000" rtlCol="0">
            <a:spAutoFit/>
          </a:bodyPr>
          <a:lstStyle/>
          <a:p>
            <a:pPr algn="ctr"/>
            <a:r>
              <a:rPr kumimoji="1" lang="en-US" altLang="zh-CN" sz="1050" dirty="0"/>
              <a:t>Scatter</a:t>
            </a:r>
            <a:r>
              <a:rPr kumimoji="1" lang="zh-CN" altLang="en-US" sz="1050" dirty="0"/>
              <a:t> </a:t>
            </a:r>
            <a:r>
              <a:rPr kumimoji="1" lang="en-US" altLang="zh-CN" sz="1050" dirty="0"/>
              <a:t>SQL</a:t>
            </a:r>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a:t>
            </a:r>
            <a:r>
              <a:rPr lang="en-US" altLang="zh-CN" dirty="0"/>
              <a:t>AETP</a:t>
            </a:r>
            <a:r>
              <a:rPr lang="zh-CN" altLang="en-US" dirty="0"/>
              <a:t>数据库级方案 </a:t>
            </a:r>
            <a:r>
              <a:rPr lang="en-US" altLang="zh-CN" dirty="0"/>
              <a:t>Phase</a:t>
            </a:r>
            <a:r>
              <a:rPr lang="zh-CN" altLang="en-US" dirty="0"/>
              <a:t> </a:t>
            </a:r>
            <a:r>
              <a:rPr lang="en-US" altLang="zh-CN" dirty="0"/>
              <a:t>3</a:t>
            </a:r>
            <a:r>
              <a:rPr lang="zh-CN" altLang="en-US" dirty="0"/>
              <a:t> 软硬件协同</a:t>
            </a:r>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509192" y="1008459"/>
            <a:ext cx="4415579" cy="4449285"/>
          </a:xfrm>
        </p:spPr>
        <p:txBody>
          <a:bodyPr>
            <a:normAutofit/>
          </a:bodyPr>
          <a:lstStyle/>
          <a:p>
            <a:r>
              <a:rPr lang="zh-CN" altLang="en-US" sz="1400" dirty="0"/>
              <a:t>主要工作内容</a:t>
            </a:r>
            <a:endParaRPr lang="en-US" altLang="zh-CN" sz="1400" dirty="0"/>
          </a:p>
          <a:p>
            <a:pPr lvl="1"/>
            <a:r>
              <a:rPr lang="zh-CN" altLang="en-US" sz="1212" dirty="0"/>
              <a:t>基于硬件加速行列混合存储</a:t>
            </a:r>
            <a:endParaRPr lang="en-US" altLang="zh-CN" sz="1212" dirty="0"/>
          </a:p>
          <a:p>
            <a:pPr lvl="1"/>
            <a:r>
              <a:rPr lang="zh-CN" altLang="en-US" sz="1212" dirty="0"/>
              <a:t>基于硬件加速</a:t>
            </a:r>
            <a:r>
              <a:rPr lang="en-US" altLang="zh-CN" sz="1212" dirty="0"/>
              <a:t>KunDB</a:t>
            </a:r>
            <a:r>
              <a:rPr lang="zh-CN" altLang="en-US" sz="1212" dirty="0"/>
              <a:t>单机版本计算引擎</a:t>
            </a:r>
            <a:endParaRPr lang="en-US" altLang="zh-CN" sz="1212" dirty="0"/>
          </a:p>
          <a:p>
            <a:pPr lvl="1"/>
            <a:r>
              <a:rPr lang="zh-CN" altLang="en-US" sz="1212" b="1" dirty="0"/>
              <a:t>基本上实现非常明显的国际级的技术领先性</a:t>
            </a:r>
            <a:endParaRPr lang="en-US" altLang="zh-CN" sz="1212" b="1" dirty="0"/>
          </a:p>
          <a:p>
            <a:pPr lvl="1"/>
            <a:r>
              <a:rPr lang="en-US" altLang="zh-CN" sz="1212" b="1" dirty="0"/>
              <a:t>TPCC</a:t>
            </a:r>
            <a:r>
              <a:rPr lang="zh-CN" altLang="en-US" sz="1212" b="1" dirty="0"/>
              <a:t>、</a:t>
            </a:r>
            <a:r>
              <a:rPr lang="en-US" altLang="zh-CN" sz="1212" b="1" dirty="0"/>
              <a:t>TPCH</a:t>
            </a:r>
            <a:r>
              <a:rPr lang="zh-CN" altLang="en-US" sz="1212" b="1" dirty="0"/>
              <a:t>、</a:t>
            </a:r>
            <a:r>
              <a:rPr lang="en-US" altLang="zh-CN" sz="1212" b="1" dirty="0"/>
              <a:t>TPCDS</a:t>
            </a:r>
            <a:r>
              <a:rPr lang="zh-CN" altLang="en-US" sz="1212" b="1" dirty="0"/>
              <a:t>打榜</a:t>
            </a:r>
            <a:endParaRPr lang="en-US" altLang="zh-CN" sz="1212" b="1" dirty="0"/>
          </a:p>
          <a:p>
            <a:r>
              <a:rPr lang="zh-CN" altLang="en-US" sz="1400" dirty="0"/>
              <a:t>目标</a:t>
            </a:r>
            <a:endParaRPr lang="en-US" altLang="zh-CN" sz="1400" dirty="0"/>
          </a:p>
          <a:p>
            <a:pPr lvl="1"/>
            <a:r>
              <a:rPr lang="zh-CN" altLang="en-US" sz="1200" dirty="0"/>
              <a:t>基于硬件加速行列混合存储</a:t>
            </a:r>
            <a:endParaRPr lang="en-US" altLang="zh-CN" sz="1200" dirty="0"/>
          </a:p>
          <a:p>
            <a:pPr lvl="2"/>
            <a:r>
              <a:rPr lang="zh-CN" altLang="en-US" sz="1013" dirty="0"/>
              <a:t>通过硬件来解决行列数据存在的版本差距问题，数据实时一致性得到保障</a:t>
            </a:r>
            <a:endParaRPr lang="en-US" altLang="zh-CN" sz="1013" dirty="0"/>
          </a:p>
          <a:p>
            <a:pPr lvl="2"/>
            <a:r>
              <a:rPr lang="zh-CN" altLang="en-US" sz="1013" dirty="0"/>
              <a:t>可尝试</a:t>
            </a:r>
            <a:r>
              <a:rPr lang="en-US" altLang="zh-CN" sz="1013" dirty="0"/>
              <a:t>Optane</a:t>
            </a:r>
            <a:r>
              <a:rPr lang="zh-CN" altLang="en-US" sz="1013" dirty="0"/>
              <a:t>来存放</a:t>
            </a:r>
            <a:r>
              <a:rPr lang="en-US" altLang="zh-CN" sz="1013" dirty="0"/>
              <a:t>Holodesk</a:t>
            </a:r>
            <a:r>
              <a:rPr lang="zh-CN" altLang="en-US" sz="1013" dirty="0"/>
              <a:t>的数据，</a:t>
            </a:r>
            <a:r>
              <a:rPr lang="en-US" altLang="zh-CN" sz="1013" dirty="0"/>
              <a:t>Holodesk</a:t>
            </a:r>
            <a:r>
              <a:rPr lang="zh-CN" altLang="en-US" sz="1013" dirty="0"/>
              <a:t>要做层级化设计，类似</a:t>
            </a:r>
            <a:r>
              <a:rPr lang="en-US" altLang="zh-CN" sz="1013" dirty="0"/>
              <a:t>LSM</a:t>
            </a:r>
            <a:r>
              <a:rPr lang="zh-CN" altLang="en-US" sz="1013" dirty="0"/>
              <a:t>架构</a:t>
            </a:r>
            <a:endParaRPr lang="en-US" altLang="zh-CN" sz="1013" dirty="0"/>
          </a:p>
          <a:p>
            <a:pPr lvl="2"/>
            <a:r>
              <a:rPr lang="zh-CN" altLang="en-US" sz="1013" dirty="0"/>
              <a:t>版本合并读、</a:t>
            </a:r>
            <a:r>
              <a:rPr lang="en-US" altLang="zh-CN" sz="1013" dirty="0"/>
              <a:t>Compaction</a:t>
            </a:r>
            <a:r>
              <a:rPr lang="zh-CN" altLang="en-US" sz="1013" dirty="0"/>
              <a:t>等可以通过</a:t>
            </a:r>
            <a:r>
              <a:rPr lang="en-US" altLang="zh-CN" sz="1013" dirty="0"/>
              <a:t>FPGA</a:t>
            </a:r>
            <a:r>
              <a:rPr lang="zh-CN" altLang="en-US" sz="1013" dirty="0"/>
              <a:t>等来实现</a:t>
            </a:r>
            <a:endParaRPr lang="en-US" altLang="zh-CN" sz="1013" dirty="0"/>
          </a:p>
          <a:p>
            <a:pPr lvl="1"/>
            <a:r>
              <a:rPr lang="zh-CN" altLang="en-US" sz="1200" dirty="0"/>
              <a:t>基于硬件加速</a:t>
            </a:r>
            <a:r>
              <a:rPr lang="en-US" altLang="zh-CN" sz="1200" dirty="0"/>
              <a:t>KunDB</a:t>
            </a:r>
            <a:r>
              <a:rPr lang="zh-CN" altLang="en-US" sz="1200" dirty="0"/>
              <a:t>单机版本计算引擎</a:t>
            </a:r>
            <a:endParaRPr lang="en-US" altLang="zh-CN" sz="1200" dirty="0"/>
          </a:p>
          <a:p>
            <a:pPr lvl="2"/>
            <a:r>
              <a:rPr lang="zh-CN" altLang="en-US" sz="1013" dirty="0"/>
              <a:t>单机版计算引擎能力不足，可以考虑部分算子通过</a:t>
            </a:r>
            <a:r>
              <a:rPr lang="en-US" altLang="zh-CN" sz="1013" dirty="0"/>
              <a:t>FPGA</a:t>
            </a:r>
            <a:r>
              <a:rPr lang="zh-CN" altLang="en-US" sz="1013" dirty="0"/>
              <a:t> </a:t>
            </a:r>
            <a:r>
              <a:rPr lang="en-US" altLang="zh-CN" sz="1013" dirty="0"/>
              <a:t>+</a:t>
            </a:r>
            <a:r>
              <a:rPr lang="zh-CN" altLang="en-US" sz="1013" dirty="0"/>
              <a:t> </a:t>
            </a:r>
            <a:r>
              <a:rPr lang="en-US" altLang="zh-CN" sz="1013" dirty="0"/>
              <a:t>Optane</a:t>
            </a:r>
            <a:r>
              <a:rPr lang="zh-CN" altLang="en-US" sz="1013" dirty="0"/>
              <a:t>来实现</a:t>
            </a:r>
            <a:endParaRPr lang="en-US" altLang="zh-CN" sz="1013" dirty="0"/>
          </a:p>
          <a:p>
            <a:pPr lvl="2"/>
            <a:r>
              <a:rPr lang="en-US" altLang="zh-CN" sz="1013" dirty="0"/>
              <a:t>JOIN</a:t>
            </a:r>
            <a:r>
              <a:rPr lang="zh-CN" altLang="en-US" sz="1013" dirty="0"/>
              <a:t>、</a:t>
            </a:r>
            <a:r>
              <a:rPr lang="en-US" altLang="zh-CN" sz="1013" dirty="0"/>
              <a:t>Group</a:t>
            </a:r>
            <a:r>
              <a:rPr lang="zh-CN" altLang="en-US" sz="1013" dirty="0"/>
              <a:t> </a:t>
            </a:r>
            <a:r>
              <a:rPr lang="en-US" altLang="zh-CN" sz="1013" dirty="0"/>
              <a:t>by</a:t>
            </a:r>
            <a:r>
              <a:rPr lang="zh-CN" altLang="en-US" sz="1013" dirty="0"/>
              <a:t>固化到</a:t>
            </a:r>
            <a:r>
              <a:rPr lang="en-US" altLang="zh-CN" sz="1013" dirty="0"/>
              <a:t>FPGA</a:t>
            </a:r>
            <a:r>
              <a:rPr lang="zh-CN" altLang="en-US" sz="1013" dirty="0"/>
              <a:t>中，与</a:t>
            </a:r>
            <a:r>
              <a:rPr lang="en-US" altLang="zh-CN" sz="1013" dirty="0"/>
              <a:t>Optane</a:t>
            </a:r>
            <a:r>
              <a:rPr lang="zh-CN" altLang="en-US" sz="1013" dirty="0"/>
              <a:t>内存打通，相当于在单机上实现了一个计算和内容都增加了数倍的计算引擎，有非常好的纵向扩展能力</a:t>
            </a:r>
            <a:endParaRPr lang="en-US" altLang="zh-CN" sz="1013" dirty="0"/>
          </a:p>
          <a:p>
            <a:r>
              <a:rPr lang="zh-CN" altLang="en-US" sz="1400" dirty="0"/>
              <a:t>存在的问题</a:t>
            </a:r>
            <a:endParaRPr lang="en-US" altLang="zh-CN" sz="1400" dirty="0"/>
          </a:p>
          <a:p>
            <a:pPr lvl="1"/>
            <a:r>
              <a:rPr lang="zh-CN" altLang="en-US" sz="1200" dirty="0"/>
              <a:t>工程不确定较大</a:t>
            </a:r>
            <a:endParaRPr lang="en-US" altLang="zh-CN" sz="1200" dirty="0"/>
          </a:p>
          <a:p>
            <a:pPr lvl="1"/>
            <a:r>
              <a:rPr lang="zh-CN" altLang="en-US" sz="1200" dirty="0"/>
              <a:t>工程量巨大</a:t>
            </a:r>
            <a:endParaRPr lang="en-US" altLang="zh-CN" sz="1200"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1500143" y="4687812"/>
            <a:ext cx="205240" cy="6605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2627557" y="2193876"/>
            <a:ext cx="1680925" cy="11488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1918695" y="4201310"/>
            <a:ext cx="937405" cy="246221"/>
          </a:xfrm>
          <a:prstGeom prst="rect">
            <a:avLst/>
          </a:prstGeom>
          <a:noFill/>
        </p:spPr>
        <p:txBody>
          <a:bodyPr wrap="square" rtlCol="0">
            <a:spAutoFit/>
          </a:bodyPr>
          <a:lstStyle/>
          <a:p>
            <a:pPr algn="ctr"/>
            <a:r>
              <a:rPr kumimoji="1" lang="zh-CN" altLang="en-US" sz="1000" dirty="0"/>
              <a:t>跨</a:t>
            </a:r>
            <a:r>
              <a:rPr kumimoji="1" lang="en-US" altLang="zh-CN" sz="1000" dirty="0"/>
              <a:t>Shard</a:t>
            </a:r>
            <a:r>
              <a:rPr kumimoji="1" lang="zh-CN" altLang="en-US" sz="1000" dirty="0"/>
              <a:t> </a:t>
            </a:r>
            <a:r>
              <a:rPr kumimoji="1" lang="en-US" altLang="zh-CN" sz="10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1257655" y="3798854"/>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1240534" y="5120684"/>
            <a:ext cx="1384962" cy="285882"/>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2012959" y="4167834"/>
            <a:ext cx="315091" cy="4555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1918695" y="4553165"/>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1942492" y="3561303"/>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1450070" y="4060516"/>
            <a:ext cx="315092" cy="670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2063031" y="4785426"/>
            <a:ext cx="205242" cy="4652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2953061" y="1903573"/>
            <a:ext cx="854143" cy="368143"/>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2953061" y="2533106"/>
            <a:ext cx="850175"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2624515" y="2087645"/>
            <a:ext cx="328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flipH="1">
            <a:off x="3378149" y="2271716"/>
            <a:ext cx="1984"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1"/>
            <a:endCxn id="12" idx="3"/>
          </p:cNvCxnSpPr>
          <p:nvPr/>
        </p:nvCxnSpPr>
        <p:spPr>
          <a:xfrm flipH="1">
            <a:off x="2632905" y="2740629"/>
            <a:ext cx="32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C814D35-8C49-5F44-BCDC-68D730CFDA4A}"/>
              </a:ext>
            </a:extLst>
          </p:cNvPr>
          <p:cNvSpPr/>
          <p:nvPr/>
        </p:nvSpPr>
        <p:spPr>
          <a:xfrm>
            <a:off x="5475926" y="1819658"/>
            <a:ext cx="2120149" cy="330102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r"/>
            <a:r>
              <a:rPr kumimoji="1" lang="en-US" altLang="zh-CN" sz="1400" dirty="0"/>
              <a:t>ArgoDB</a:t>
            </a:r>
            <a:endParaRPr kumimoji="1" lang="zh-CN" altLang="en-US" sz="1400" dirty="0"/>
          </a:p>
        </p:txBody>
      </p:sp>
      <p:sp>
        <p:nvSpPr>
          <p:cNvPr id="47" name="圆角矩形 46">
            <a:extLst>
              <a:ext uri="{FF2B5EF4-FFF2-40B4-BE49-F238E27FC236}">
                <a16:creationId xmlns:a16="http://schemas.microsoft.com/office/drawing/2014/main" id="{851BFC7B-F994-8F48-952E-E83930D5F44D}"/>
              </a:ext>
            </a:extLst>
          </p:cNvPr>
          <p:cNvSpPr/>
          <p:nvPr/>
        </p:nvSpPr>
        <p:spPr>
          <a:xfrm>
            <a:off x="5646731" y="3596690"/>
            <a:ext cx="848852" cy="47002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49" name="圆角矩形 48">
            <a:extLst>
              <a:ext uri="{FF2B5EF4-FFF2-40B4-BE49-F238E27FC236}">
                <a16:creationId xmlns:a16="http://schemas.microsoft.com/office/drawing/2014/main" id="{59EE0E1B-D4A9-F04E-90DE-8697694026A6}"/>
              </a:ext>
            </a:extLst>
          </p:cNvPr>
          <p:cNvSpPr/>
          <p:nvPr/>
        </p:nvSpPr>
        <p:spPr>
          <a:xfrm>
            <a:off x="5646732" y="2245043"/>
            <a:ext cx="1842369" cy="471133"/>
          </a:xfrm>
          <a:prstGeom prst="roundRect">
            <a:avLst>
              <a:gd name="adj" fmla="val 53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Parser</a:t>
            </a:r>
            <a:endParaRPr kumimoji="1" lang="zh-CN" altLang="en-US" sz="1200" dirty="0"/>
          </a:p>
        </p:txBody>
      </p:sp>
      <p:sp>
        <p:nvSpPr>
          <p:cNvPr id="56" name="圆角矩形 55">
            <a:extLst>
              <a:ext uri="{FF2B5EF4-FFF2-40B4-BE49-F238E27FC236}">
                <a16:creationId xmlns:a16="http://schemas.microsoft.com/office/drawing/2014/main" id="{95757E24-A9B4-7042-BBE9-46B2D59F5A21}"/>
              </a:ext>
            </a:extLst>
          </p:cNvPr>
          <p:cNvSpPr/>
          <p:nvPr/>
        </p:nvSpPr>
        <p:spPr>
          <a:xfrm>
            <a:off x="5633599" y="2930715"/>
            <a:ext cx="1855502" cy="470022"/>
          </a:xfrm>
          <a:prstGeom prst="roundRect">
            <a:avLst>
              <a:gd name="adj" fmla="val 530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Optimizer</a:t>
            </a:r>
            <a:endParaRPr kumimoji="1" lang="zh-CN" altLang="en-US" sz="1200" dirty="0"/>
          </a:p>
        </p:txBody>
      </p:sp>
      <p:sp>
        <p:nvSpPr>
          <p:cNvPr id="58" name="圆角矩形 57">
            <a:extLst>
              <a:ext uri="{FF2B5EF4-FFF2-40B4-BE49-F238E27FC236}">
                <a16:creationId xmlns:a16="http://schemas.microsoft.com/office/drawing/2014/main" id="{55D508A2-4D28-2642-8554-B574DD7B6999}"/>
              </a:ext>
            </a:extLst>
          </p:cNvPr>
          <p:cNvSpPr/>
          <p:nvPr/>
        </p:nvSpPr>
        <p:spPr>
          <a:xfrm>
            <a:off x="5633599" y="4387993"/>
            <a:ext cx="1855502" cy="470022"/>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Stargate</a:t>
            </a:r>
            <a:endParaRPr kumimoji="1" lang="zh-CN" altLang="en-US" sz="1200" dirty="0"/>
          </a:p>
        </p:txBody>
      </p:sp>
      <p:sp>
        <p:nvSpPr>
          <p:cNvPr id="59" name="文本框 58">
            <a:extLst>
              <a:ext uri="{FF2B5EF4-FFF2-40B4-BE49-F238E27FC236}">
                <a16:creationId xmlns:a16="http://schemas.microsoft.com/office/drawing/2014/main" id="{2505A759-8737-AA43-9EF9-AC09BD5770E4}"/>
              </a:ext>
            </a:extLst>
          </p:cNvPr>
          <p:cNvSpPr txBox="1"/>
          <p:nvPr/>
        </p:nvSpPr>
        <p:spPr>
          <a:xfrm>
            <a:off x="6405052" y="3683916"/>
            <a:ext cx="325730" cy="261610"/>
          </a:xfrm>
          <a:prstGeom prst="rect">
            <a:avLst/>
          </a:prstGeom>
          <a:noFill/>
        </p:spPr>
        <p:txBody>
          <a:bodyPr wrap="none" rtlCol="0">
            <a:spAutoFit/>
          </a:bodyPr>
          <a:lstStyle/>
          <a:p>
            <a:r>
              <a:rPr kumimoji="1" lang="en-US" altLang="zh-CN" sz="1100" dirty="0"/>
              <a:t>…</a:t>
            </a:r>
            <a:endParaRPr kumimoji="1" lang="zh-CN" altLang="en-US" sz="1100" dirty="0"/>
          </a:p>
        </p:txBody>
      </p:sp>
      <p:sp>
        <p:nvSpPr>
          <p:cNvPr id="61" name="圆角矩形 60">
            <a:extLst>
              <a:ext uri="{FF2B5EF4-FFF2-40B4-BE49-F238E27FC236}">
                <a16:creationId xmlns:a16="http://schemas.microsoft.com/office/drawing/2014/main" id="{42EDD1F9-F5DD-1C46-BF72-59747C404103}"/>
              </a:ext>
            </a:extLst>
          </p:cNvPr>
          <p:cNvSpPr/>
          <p:nvPr/>
        </p:nvSpPr>
        <p:spPr>
          <a:xfrm>
            <a:off x="6640250" y="3604453"/>
            <a:ext cx="848851" cy="47002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64" name="圆角矩形 63">
            <a:extLst>
              <a:ext uri="{FF2B5EF4-FFF2-40B4-BE49-F238E27FC236}">
                <a16:creationId xmlns:a16="http://schemas.microsoft.com/office/drawing/2014/main" id="{792ABB4E-8CA2-464C-ADAE-14A22DEA9632}"/>
              </a:ext>
            </a:extLst>
          </p:cNvPr>
          <p:cNvSpPr/>
          <p:nvPr/>
        </p:nvSpPr>
        <p:spPr>
          <a:xfrm>
            <a:off x="3000795" y="4557328"/>
            <a:ext cx="991499" cy="805221"/>
          </a:xfrm>
          <a:prstGeom prst="roundRect">
            <a:avLst>
              <a:gd name="adj" fmla="val 3197"/>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dirty="0"/>
              <a:t>Embedded</a:t>
            </a:r>
          </a:p>
          <a:p>
            <a:pPr algn="ctr"/>
            <a:r>
              <a:rPr kumimoji="1" lang="en-US" altLang="zh-CN" sz="1100" dirty="0"/>
              <a:t>ArgoDB</a:t>
            </a:r>
            <a:r>
              <a:rPr kumimoji="1" lang="zh-CN" altLang="en-US" sz="1100" dirty="0"/>
              <a:t> </a:t>
            </a:r>
            <a:r>
              <a:rPr kumimoji="1" lang="en-US" altLang="zh-CN" sz="1100" dirty="0"/>
              <a:t>Executor</a:t>
            </a:r>
            <a:endParaRPr kumimoji="1" lang="zh-CN" altLang="en-US" sz="1100" dirty="0"/>
          </a:p>
        </p:txBody>
      </p:sp>
      <p:cxnSp>
        <p:nvCxnSpPr>
          <p:cNvPr id="65" name="肘形连接符 64">
            <a:extLst>
              <a:ext uri="{FF2B5EF4-FFF2-40B4-BE49-F238E27FC236}">
                <a16:creationId xmlns:a16="http://schemas.microsoft.com/office/drawing/2014/main" id="{CCE02BAF-15C7-FD47-980F-E735AF8F5291}"/>
              </a:ext>
            </a:extLst>
          </p:cNvPr>
          <p:cNvCxnSpPr>
            <a:cxnSpLocks/>
            <a:stCxn id="40" idx="2"/>
            <a:endCxn id="64" idx="0"/>
          </p:cNvCxnSpPr>
          <p:nvPr/>
        </p:nvCxnSpPr>
        <p:spPr>
          <a:xfrm rot="16200000" flipH="1">
            <a:off x="2560005" y="3620788"/>
            <a:ext cx="319254" cy="15538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316BA608-89DA-A74C-BD07-3229C44ACC91}"/>
              </a:ext>
            </a:extLst>
          </p:cNvPr>
          <p:cNvSpPr txBox="1"/>
          <p:nvPr/>
        </p:nvSpPr>
        <p:spPr>
          <a:xfrm>
            <a:off x="3050417" y="4169795"/>
            <a:ext cx="957313" cy="246221"/>
          </a:xfrm>
          <a:prstGeom prst="rect">
            <a:avLst/>
          </a:prstGeom>
          <a:noFill/>
        </p:spPr>
        <p:txBody>
          <a:bodyPr wrap="square" rtlCol="0">
            <a:spAutoFit/>
          </a:bodyPr>
          <a:lstStyle/>
          <a:p>
            <a:pPr algn="ctr"/>
            <a:r>
              <a:rPr kumimoji="1" lang="zh-CN" altLang="en-US" sz="1000" dirty="0"/>
              <a:t>强分析型</a:t>
            </a:r>
            <a:r>
              <a:rPr kumimoji="1" lang="en-US" altLang="zh-CN" sz="1000" dirty="0"/>
              <a:t>SQL</a:t>
            </a:r>
          </a:p>
        </p:txBody>
      </p:sp>
      <p:sp>
        <p:nvSpPr>
          <p:cNvPr id="68" name="圆角矩形 67">
            <a:extLst>
              <a:ext uri="{FF2B5EF4-FFF2-40B4-BE49-F238E27FC236}">
                <a16:creationId xmlns:a16="http://schemas.microsoft.com/office/drawing/2014/main" id="{F1C536FB-0304-D54A-B1C9-54779C8258DD}"/>
              </a:ext>
            </a:extLst>
          </p:cNvPr>
          <p:cNvSpPr/>
          <p:nvPr/>
        </p:nvSpPr>
        <p:spPr>
          <a:xfrm>
            <a:off x="5656316" y="1141039"/>
            <a:ext cx="1761288" cy="395834"/>
          </a:xfrm>
          <a:prstGeom prst="roundRect">
            <a:avLst>
              <a:gd name="adj" fmla="val 5309"/>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a:t>Inceptor</a:t>
            </a:r>
            <a:r>
              <a:rPr kumimoji="1" lang="zh-CN" altLang="en-US" sz="1100"/>
              <a:t> </a:t>
            </a:r>
            <a:r>
              <a:rPr kumimoji="1" lang="en-US" altLang="zh-CN" sz="1100" dirty="0"/>
              <a:t>Gateway</a:t>
            </a:r>
            <a:endParaRPr kumimoji="1" lang="zh-CN" altLang="en-US" sz="1100" dirty="0"/>
          </a:p>
        </p:txBody>
      </p:sp>
      <p:cxnSp>
        <p:nvCxnSpPr>
          <p:cNvPr id="69" name="直线箭头连接符 68">
            <a:extLst>
              <a:ext uri="{FF2B5EF4-FFF2-40B4-BE49-F238E27FC236}">
                <a16:creationId xmlns:a16="http://schemas.microsoft.com/office/drawing/2014/main" id="{77119B82-7D38-4141-8F3C-63F035D9C64F}"/>
              </a:ext>
            </a:extLst>
          </p:cNvPr>
          <p:cNvCxnSpPr>
            <a:cxnSpLocks/>
            <a:stCxn id="68" idx="2"/>
            <a:endCxn id="43" idx="0"/>
          </p:cNvCxnSpPr>
          <p:nvPr/>
        </p:nvCxnSpPr>
        <p:spPr>
          <a:xfrm flipH="1">
            <a:off x="6536001" y="1536873"/>
            <a:ext cx="959" cy="28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F48AF5BF-635F-9549-B02E-B8A782062B56}"/>
              </a:ext>
            </a:extLst>
          </p:cNvPr>
          <p:cNvCxnSpPr>
            <a:cxnSpLocks/>
            <a:stCxn id="68" idx="2"/>
            <a:endCxn id="11" idx="0"/>
          </p:cNvCxnSpPr>
          <p:nvPr/>
        </p:nvCxnSpPr>
        <p:spPr>
          <a:xfrm rot="5400000">
            <a:off x="4055616" y="-577771"/>
            <a:ext cx="366700" cy="459598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40ABD2A-F102-134D-B228-300CEB2A44B9}"/>
              </a:ext>
            </a:extLst>
          </p:cNvPr>
          <p:cNvSpPr txBox="1"/>
          <p:nvPr/>
        </p:nvSpPr>
        <p:spPr>
          <a:xfrm>
            <a:off x="4774992" y="800489"/>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cxnSp>
        <p:nvCxnSpPr>
          <p:cNvPr id="85" name="肘形连接符 84">
            <a:extLst>
              <a:ext uri="{FF2B5EF4-FFF2-40B4-BE49-F238E27FC236}">
                <a16:creationId xmlns:a16="http://schemas.microsoft.com/office/drawing/2014/main" id="{51043FEA-F758-2C49-A0FF-4C2D5F5A4528}"/>
              </a:ext>
            </a:extLst>
          </p:cNvPr>
          <p:cNvCxnSpPr>
            <a:cxnSpLocks/>
            <a:stCxn id="13" idx="3"/>
            <a:endCxn id="68" idx="0"/>
          </p:cNvCxnSpPr>
          <p:nvPr/>
        </p:nvCxnSpPr>
        <p:spPr>
          <a:xfrm>
            <a:off x="3629021" y="1008462"/>
            <a:ext cx="2907939" cy="13257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圆角矩形 98">
            <a:extLst>
              <a:ext uri="{FF2B5EF4-FFF2-40B4-BE49-F238E27FC236}">
                <a16:creationId xmlns:a16="http://schemas.microsoft.com/office/drawing/2014/main" id="{F58494B3-8496-FB41-BA87-EF5B9031E1E1}"/>
              </a:ext>
            </a:extLst>
          </p:cNvPr>
          <p:cNvSpPr/>
          <p:nvPr/>
        </p:nvSpPr>
        <p:spPr>
          <a:xfrm>
            <a:off x="5427911" y="5934569"/>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Shiva</a:t>
            </a:r>
            <a:endParaRPr kumimoji="1" lang="zh-CN" altLang="en-US" sz="1200" dirty="0"/>
          </a:p>
        </p:txBody>
      </p:sp>
      <p:sp>
        <p:nvSpPr>
          <p:cNvPr id="100" name="圆角矩形 99">
            <a:extLst>
              <a:ext uri="{FF2B5EF4-FFF2-40B4-BE49-F238E27FC236}">
                <a16:creationId xmlns:a16="http://schemas.microsoft.com/office/drawing/2014/main" id="{038AF7A7-B641-3F49-ACE2-26388A8E655F}"/>
              </a:ext>
            </a:extLst>
          </p:cNvPr>
          <p:cNvSpPr/>
          <p:nvPr/>
        </p:nvSpPr>
        <p:spPr>
          <a:xfrm>
            <a:off x="5427911" y="6249404"/>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Holodesk</a:t>
            </a:r>
            <a:endParaRPr kumimoji="1" lang="zh-CN" altLang="en-US" sz="1200" dirty="0"/>
          </a:p>
        </p:txBody>
      </p:sp>
      <p:cxnSp>
        <p:nvCxnSpPr>
          <p:cNvPr id="62" name="肘形连接符 61">
            <a:extLst>
              <a:ext uri="{FF2B5EF4-FFF2-40B4-BE49-F238E27FC236}">
                <a16:creationId xmlns:a16="http://schemas.microsoft.com/office/drawing/2014/main" id="{69810BFC-4D4B-1147-9454-9C204242E3FD}"/>
              </a:ext>
            </a:extLst>
          </p:cNvPr>
          <p:cNvCxnSpPr>
            <a:cxnSpLocks/>
            <a:stCxn id="13" idx="2"/>
            <a:endCxn id="11" idx="0"/>
          </p:cNvCxnSpPr>
          <p:nvPr/>
        </p:nvCxnSpPr>
        <p:spPr>
          <a:xfrm rot="5400000">
            <a:off x="2030735" y="1093378"/>
            <a:ext cx="720432" cy="8999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C9F1AE9-5971-8143-BDF0-13D9DDCAF7E6}"/>
              </a:ext>
            </a:extLst>
          </p:cNvPr>
          <p:cNvSpPr txBox="1"/>
          <p:nvPr/>
        </p:nvSpPr>
        <p:spPr>
          <a:xfrm>
            <a:off x="2316639" y="1224192"/>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sp>
        <p:nvSpPr>
          <p:cNvPr id="72" name="文本框 71">
            <a:extLst>
              <a:ext uri="{FF2B5EF4-FFF2-40B4-BE49-F238E27FC236}">
                <a16:creationId xmlns:a16="http://schemas.microsoft.com/office/drawing/2014/main" id="{02055361-1676-4E45-8CEA-AD75F2EA5D66}"/>
              </a:ext>
            </a:extLst>
          </p:cNvPr>
          <p:cNvSpPr txBox="1"/>
          <p:nvPr/>
        </p:nvSpPr>
        <p:spPr>
          <a:xfrm>
            <a:off x="5256710" y="2805351"/>
            <a:ext cx="723275" cy="253916"/>
          </a:xfrm>
          <a:prstGeom prst="rect">
            <a:avLst/>
          </a:prstGeom>
          <a:noFill/>
        </p:spPr>
        <p:txBody>
          <a:bodyPr wrap="none" rtlCol="0">
            <a:spAutoFit/>
          </a:bodyPr>
          <a:lstStyle/>
          <a:p>
            <a:r>
              <a:rPr kumimoji="1" lang="en-US" altLang="zh-CN" sz="1050" dirty="0"/>
              <a:t>Statistics</a:t>
            </a:r>
            <a:endParaRPr kumimoji="1" lang="zh-CN" altLang="en-US" sz="1050" dirty="0"/>
          </a:p>
        </p:txBody>
      </p:sp>
      <p:cxnSp>
        <p:nvCxnSpPr>
          <p:cNvPr id="73" name="曲线连接符 72">
            <a:extLst>
              <a:ext uri="{FF2B5EF4-FFF2-40B4-BE49-F238E27FC236}">
                <a16:creationId xmlns:a16="http://schemas.microsoft.com/office/drawing/2014/main" id="{8F1D68C8-A8CF-AA49-ACA7-3807F4F9310A}"/>
              </a:ext>
            </a:extLst>
          </p:cNvPr>
          <p:cNvCxnSpPr>
            <a:cxnSpLocks/>
            <a:stCxn id="52" idx="3"/>
            <a:endCxn id="131" idx="3"/>
          </p:cNvCxnSpPr>
          <p:nvPr/>
        </p:nvCxnSpPr>
        <p:spPr>
          <a:xfrm>
            <a:off x="5176246" y="2193876"/>
            <a:ext cx="3203" cy="1001006"/>
          </a:xfrm>
          <a:prstGeom prst="curvedConnector3">
            <a:avLst>
              <a:gd name="adj1" fmla="val 72370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a:extLst>
              <a:ext uri="{FF2B5EF4-FFF2-40B4-BE49-F238E27FC236}">
                <a16:creationId xmlns:a16="http://schemas.microsoft.com/office/drawing/2014/main" id="{13386354-D5C7-0443-8E1F-097133DA3555}"/>
              </a:ext>
            </a:extLst>
          </p:cNvPr>
          <p:cNvCxnSpPr>
            <a:cxnSpLocks/>
            <a:stCxn id="51" idx="3"/>
            <a:endCxn id="49" idx="1"/>
          </p:cNvCxnSpPr>
          <p:nvPr/>
        </p:nvCxnSpPr>
        <p:spPr>
          <a:xfrm flipV="1">
            <a:off x="5183983" y="2480610"/>
            <a:ext cx="462749" cy="2625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C4D8F252-42A7-6345-A987-9E216208F6AA}"/>
              </a:ext>
            </a:extLst>
          </p:cNvPr>
          <p:cNvSpPr txBox="1"/>
          <p:nvPr/>
        </p:nvSpPr>
        <p:spPr>
          <a:xfrm>
            <a:off x="5461774" y="1883910"/>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
        <p:nvSpPr>
          <p:cNvPr id="88" name="圆角矩形 87">
            <a:extLst>
              <a:ext uri="{FF2B5EF4-FFF2-40B4-BE49-F238E27FC236}">
                <a16:creationId xmlns:a16="http://schemas.microsoft.com/office/drawing/2014/main" id="{7C43963A-035A-084C-A2DC-C188698E32D9}"/>
              </a:ext>
            </a:extLst>
          </p:cNvPr>
          <p:cNvSpPr/>
          <p:nvPr/>
        </p:nvSpPr>
        <p:spPr>
          <a:xfrm>
            <a:off x="3998532" y="5889036"/>
            <a:ext cx="1113030" cy="338081"/>
          </a:xfrm>
          <a:prstGeom prst="roundRect">
            <a:avLst>
              <a:gd name="adj" fmla="val 1122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Log</a:t>
            </a:r>
            <a:r>
              <a:rPr kumimoji="1" lang="zh-CN" altLang="en-US" sz="1100" dirty="0"/>
              <a:t> </a:t>
            </a:r>
            <a:r>
              <a:rPr kumimoji="1" lang="en-US" altLang="zh-CN" sz="1100" dirty="0"/>
              <a:t>Receive</a:t>
            </a:r>
            <a:r>
              <a:rPr kumimoji="1" lang="zh-CN" altLang="en-US" sz="1100" dirty="0"/>
              <a:t> </a:t>
            </a:r>
            <a:r>
              <a:rPr kumimoji="1" lang="en-US" altLang="zh-CN" sz="1100" dirty="0"/>
              <a:t>&amp;</a:t>
            </a:r>
            <a:r>
              <a:rPr kumimoji="1" lang="zh-CN" altLang="en-US" sz="1100" dirty="0"/>
              <a:t> </a:t>
            </a:r>
            <a:r>
              <a:rPr kumimoji="1" lang="en-US" altLang="zh-CN" sz="1100" dirty="0"/>
              <a:t>Replay</a:t>
            </a:r>
            <a:endParaRPr kumimoji="1" lang="zh-CN" altLang="en-US" sz="1100" dirty="0"/>
          </a:p>
        </p:txBody>
      </p:sp>
      <p:sp>
        <p:nvSpPr>
          <p:cNvPr id="89" name="多文档 88">
            <a:extLst>
              <a:ext uri="{FF2B5EF4-FFF2-40B4-BE49-F238E27FC236}">
                <a16:creationId xmlns:a16="http://schemas.microsoft.com/office/drawing/2014/main" id="{4B9FC1A2-15BF-1149-874F-D49153CB908E}"/>
              </a:ext>
            </a:extLst>
          </p:cNvPr>
          <p:cNvSpPr/>
          <p:nvPr/>
        </p:nvSpPr>
        <p:spPr>
          <a:xfrm>
            <a:off x="1423575" y="6199480"/>
            <a:ext cx="725557" cy="422749"/>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1" name="多文档 90">
            <a:extLst>
              <a:ext uri="{FF2B5EF4-FFF2-40B4-BE49-F238E27FC236}">
                <a16:creationId xmlns:a16="http://schemas.microsoft.com/office/drawing/2014/main" id="{29E712AD-9A7A-7943-8403-B9C68E7935D4}"/>
              </a:ext>
            </a:extLst>
          </p:cNvPr>
          <p:cNvSpPr/>
          <p:nvPr/>
        </p:nvSpPr>
        <p:spPr>
          <a:xfrm>
            <a:off x="2639532" y="6225860"/>
            <a:ext cx="817660" cy="386986"/>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5" name="圆角矩形 94">
            <a:extLst>
              <a:ext uri="{FF2B5EF4-FFF2-40B4-BE49-F238E27FC236}">
                <a16:creationId xmlns:a16="http://schemas.microsoft.com/office/drawing/2014/main" id="{29A73717-1AA0-E04A-860D-F6ED3818CFD3}"/>
              </a:ext>
            </a:extLst>
          </p:cNvPr>
          <p:cNvSpPr/>
          <p:nvPr/>
        </p:nvSpPr>
        <p:spPr>
          <a:xfrm>
            <a:off x="4001083" y="6267753"/>
            <a:ext cx="1109806" cy="338080"/>
          </a:xfrm>
          <a:prstGeom prst="roundRect">
            <a:avLst>
              <a:gd name="adj" fmla="val 711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Transaction</a:t>
            </a:r>
            <a:r>
              <a:rPr kumimoji="1" lang="zh-CN" altLang="en-US" sz="1100" dirty="0"/>
              <a:t> </a:t>
            </a:r>
            <a:r>
              <a:rPr kumimoji="1" lang="en-US" altLang="zh-CN" sz="1100" dirty="0"/>
              <a:t>C</a:t>
            </a:r>
            <a:r>
              <a:rPr lang="en-US" altLang="zh-CN" sz="1100" dirty="0"/>
              <a:t>onsistency</a:t>
            </a:r>
            <a:endParaRPr kumimoji="1" lang="en-US" altLang="zh-CN" sz="1100" dirty="0"/>
          </a:p>
        </p:txBody>
      </p:sp>
      <p:cxnSp>
        <p:nvCxnSpPr>
          <p:cNvPr id="106" name="肘形连接符 105">
            <a:extLst>
              <a:ext uri="{FF2B5EF4-FFF2-40B4-BE49-F238E27FC236}">
                <a16:creationId xmlns:a16="http://schemas.microsoft.com/office/drawing/2014/main" id="{2526B68D-12B4-7C4A-A666-9A2DD418CB75}"/>
              </a:ext>
            </a:extLst>
          </p:cNvPr>
          <p:cNvCxnSpPr>
            <a:cxnSpLocks/>
            <a:stCxn id="91" idx="3"/>
            <a:endCxn id="88" idx="1"/>
          </p:cNvCxnSpPr>
          <p:nvPr/>
        </p:nvCxnSpPr>
        <p:spPr>
          <a:xfrm flipV="1">
            <a:off x="3457192" y="6058077"/>
            <a:ext cx="541340" cy="361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a:extLst>
              <a:ext uri="{FF2B5EF4-FFF2-40B4-BE49-F238E27FC236}">
                <a16:creationId xmlns:a16="http://schemas.microsoft.com/office/drawing/2014/main" id="{F4771682-13F9-5E4F-B6DC-0F733434E75E}"/>
              </a:ext>
            </a:extLst>
          </p:cNvPr>
          <p:cNvCxnSpPr>
            <a:cxnSpLocks/>
            <a:stCxn id="95" idx="3"/>
            <a:endCxn id="99" idx="1"/>
          </p:cNvCxnSpPr>
          <p:nvPr/>
        </p:nvCxnSpPr>
        <p:spPr>
          <a:xfrm flipV="1">
            <a:off x="5110889" y="6065374"/>
            <a:ext cx="317022" cy="3714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肘形连接符 117">
            <a:extLst>
              <a:ext uri="{FF2B5EF4-FFF2-40B4-BE49-F238E27FC236}">
                <a16:creationId xmlns:a16="http://schemas.microsoft.com/office/drawing/2014/main" id="{E935BCE8-74C1-F54F-BECF-5B35CE1A20CE}"/>
              </a:ext>
            </a:extLst>
          </p:cNvPr>
          <p:cNvCxnSpPr>
            <a:cxnSpLocks/>
            <a:stCxn id="58" idx="2"/>
            <a:endCxn id="116" idx="0"/>
          </p:cNvCxnSpPr>
          <p:nvPr/>
        </p:nvCxnSpPr>
        <p:spPr>
          <a:xfrm rot="5400000">
            <a:off x="4822926" y="3970193"/>
            <a:ext cx="850603" cy="26262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圆角矩形 130">
            <a:extLst>
              <a:ext uri="{FF2B5EF4-FFF2-40B4-BE49-F238E27FC236}">
                <a16:creationId xmlns:a16="http://schemas.microsoft.com/office/drawing/2014/main" id="{2EA27B40-E4D8-5944-85CA-D41B0312211E}"/>
              </a:ext>
            </a:extLst>
          </p:cNvPr>
          <p:cNvSpPr/>
          <p:nvPr/>
        </p:nvSpPr>
        <p:spPr>
          <a:xfrm>
            <a:off x="4309296" y="3020464"/>
            <a:ext cx="870153" cy="348836"/>
          </a:xfrm>
          <a:prstGeom prst="roundRect">
            <a:avLst>
              <a:gd name="adj" fmla="val 1850"/>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zh-CN" altLang="en-US" sz="1100" dirty="0"/>
              <a:t>全局</a:t>
            </a:r>
            <a:r>
              <a:rPr kumimoji="1" lang="zh-CN" altLang="en-US" sz="1100"/>
              <a:t>优化器</a:t>
            </a:r>
            <a:endParaRPr kumimoji="1" lang="en-US" altLang="zh-CN" sz="1100" dirty="0"/>
          </a:p>
        </p:txBody>
      </p:sp>
      <p:cxnSp>
        <p:nvCxnSpPr>
          <p:cNvPr id="134" name="曲线连接符 133">
            <a:extLst>
              <a:ext uri="{FF2B5EF4-FFF2-40B4-BE49-F238E27FC236}">
                <a16:creationId xmlns:a16="http://schemas.microsoft.com/office/drawing/2014/main" id="{B583BD41-7C68-544F-B4B0-DEBA8EEC1CC9}"/>
              </a:ext>
            </a:extLst>
          </p:cNvPr>
          <p:cNvCxnSpPr>
            <a:cxnSpLocks/>
            <a:stCxn id="51" idx="1"/>
            <a:endCxn id="20" idx="3"/>
          </p:cNvCxnSpPr>
          <p:nvPr/>
        </p:nvCxnSpPr>
        <p:spPr>
          <a:xfrm rot="10800000" flipV="1">
            <a:off x="2627556" y="2743204"/>
            <a:ext cx="1686274" cy="5994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90D169D9-CB55-2D4C-B5C6-1C9AD8A4AAD0}"/>
              </a:ext>
            </a:extLst>
          </p:cNvPr>
          <p:cNvSpPr txBox="1"/>
          <p:nvPr/>
        </p:nvSpPr>
        <p:spPr>
          <a:xfrm>
            <a:off x="3111090" y="3151281"/>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
        <p:nvSpPr>
          <p:cNvPr id="6" name="线形标注 1 5">
            <a:extLst>
              <a:ext uri="{FF2B5EF4-FFF2-40B4-BE49-F238E27FC236}">
                <a16:creationId xmlns:a16="http://schemas.microsoft.com/office/drawing/2014/main" id="{CB7E1FDC-3325-DB49-A8F6-0F34D4080BE2}"/>
              </a:ext>
            </a:extLst>
          </p:cNvPr>
          <p:cNvSpPr/>
          <p:nvPr/>
        </p:nvSpPr>
        <p:spPr>
          <a:xfrm>
            <a:off x="8187404" y="5708617"/>
            <a:ext cx="914400" cy="612648"/>
          </a:xfrm>
          <a:prstGeom prst="borderCallout1">
            <a:avLst>
              <a:gd name="adj1" fmla="val 18750"/>
              <a:gd name="adj2" fmla="val -8333"/>
              <a:gd name="adj3" fmla="val 93200"/>
              <a:gd name="adj4" fmla="val -8229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sz="1200" dirty="0"/>
              <a:t>Optane</a:t>
            </a:r>
            <a:r>
              <a:rPr kumimoji="1" lang="zh-CN" altLang="en-US" sz="1200" dirty="0"/>
              <a:t> </a:t>
            </a:r>
            <a:r>
              <a:rPr kumimoji="1" lang="en-US" altLang="zh-CN" sz="1200" dirty="0"/>
              <a:t>&amp;</a:t>
            </a:r>
            <a:r>
              <a:rPr kumimoji="1" lang="zh-CN" altLang="en-US" sz="1200" dirty="0"/>
              <a:t> </a:t>
            </a:r>
            <a:r>
              <a:rPr kumimoji="1" lang="en-US" altLang="zh-CN" sz="1200" dirty="0"/>
              <a:t>FPGA</a:t>
            </a:r>
            <a:r>
              <a:rPr kumimoji="1" lang="zh-CN" altLang="en-US" sz="1200" dirty="0"/>
              <a:t> 软硬件协同</a:t>
            </a:r>
          </a:p>
        </p:txBody>
      </p:sp>
      <p:cxnSp>
        <p:nvCxnSpPr>
          <p:cNvPr id="80" name="肘形连接符 79">
            <a:extLst>
              <a:ext uri="{FF2B5EF4-FFF2-40B4-BE49-F238E27FC236}">
                <a16:creationId xmlns:a16="http://schemas.microsoft.com/office/drawing/2014/main" id="{BEEC2048-6B82-FE4F-836B-65AE3E58C8B8}"/>
              </a:ext>
            </a:extLst>
          </p:cNvPr>
          <p:cNvCxnSpPr>
            <a:cxnSpLocks/>
            <a:stCxn id="64" idx="2"/>
            <a:endCxn id="116" idx="0"/>
          </p:cNvCxnSpPr>
          <p:nvPr/>
        </p:nvCxnSpPr>
        <p:spPr>
          <a:xfrm rot="16200000" flipH="1">
            <a:off x="3542790" y="5316304"/>
            <a:ext cx="346069" cy="4385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71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092C250-136D-454B-818E-BF7A228D8E5A}"/>
              </a:ext>
            </a:extLst>
          </p:cNvPr>
          <p:cNvSpPr>
            <a:spLocks noGrp="1"/>
          </p:cNvSpPr>
          <p:nvPr>
            <p:ph type="ftr" sz="quarter" idx="11"/>
          </p:nvPr>
        </p:nvSpPr>
        <p:spPr/>
        <p:txBody>
          <a:bodyPr/>
          <a:lstStyle/>
          <a:p>
            <a:r>
              <a:rPr lang="en-US" altLang="zh-CN"/>
              <a:t>©Transwarp Confidential</a:t>
            </a:r>
            <a:endParaRPr lang="zh-CN" altLang="en-US" dirty="0"/>
          </a:p>
        </p:txBody>
      </p:sp>
      <p:sp>
        <p:nvSpPr>
          <p:cNvPr id="3" name="灯片编号占位符 2">
            <a:extLst>
              <a:ext uri="{FF2B5EF4-FFF2-40B4-BE49-F238E27FC236}">
                <a16:creationId xmlns:a16="http://schemas.microsoft.com/office/drawing/2014/main" id="{682A2FE8-A47D-5F4E-AC03-55769D240950}"/>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标题 3">
            <a:extLst>
              <a:ext uri="{FF2B5EF4-FFF2-40B4-BE49-F238E27FC236}">
                <a16:creationId xmlns:a16="http://schemas.microsoft.com/office/drawing/2014/main" id="{F31B8971-EC44-F74C-AA49-700D32E80266}"/>
              </a:ext>
            </a:extLst>
          </p:cNvPr>
          <p:cNvSpPr>
            <a:spLocks noGrp="1"/>
          </p:cNvSpPr>
          <p:nvPr>
            <p:ph type="title"/>
          </p:nvPr>
        </p:nvSpPr>
        <p:spPr/>
        <p:txBody>
          <a:bodyPr/>
          <a:lstStyle/>
          <a:p>
            <a:r>
              <a:rPr kumimoji="1" lang="zh-CN" altLang="en-US" dirty="0"/>
              <a:t>研究方向 </a:t>
            </a:r>
            <a:r>
              <a:rPr kumimoji="1" lang="en-US" altLang="zh-CN" dirty="0"/>
              <a:t>–</a:t>
            </a:r>
            <a:r>
              <a:rPr kumimoji="1" lang="zh-CN" altLang="en-US" dirty="0"/>
              <a:t> 行列混合的分布式存储</a:t>
            </a:r>
          </a:p>
        </p:txBody>
      </p:sp>
      <p:sp>
        <p:nvSpPr>
          <p:cNvPr id="5" name="内容占位符 4">
            <a:extLst>
              <a:ext uri="{FF2B5EF4-FFF2-40B4-BE49-F238E27FC236}">
                <a16:creationId xmlns:a16="http://schemas.microsoft.com/office/drawing/2014/main" id="{3BB29C5F-A68B-C54A-86C7-EA709DEFC0E3}"/>
              </a:ext>
            </a:extLst>
          </p:cNvPr>
          <p:cNvSpPr>
            <a:spLocks noGrp="1"/>
          </p:cNvSpPr>
          <p:nvPr>
            <p:ph sz="quarter" idx="13"/>
          </p:nvPr>
        </p:nvSpPr>
        <p:spPr/>
        <p:txBody>
          <a:bodyPr/>
          <a:lstStyle/>
          <a:p>
            <a:r>
              <a:rPr kumimoji="1" lang="zh-CN" altLang="en-US" dirty="0"/>
              <a:t>目标</a:t>
            </a:r>
            <a:endParaRPr kumimoji="1" lang="en-US" altLang="zh-CN" dirty="0"/>
          </a:p>
          <a:p>
            <a:pPr lvl="1"/>
            <a:r>
              <a:rPr kumimoji="1" lang="zh-CN" altLang="en-US" dirty="0"/>
              <a:t>一个</a:t>
            </a:r>
            <a:r>
              <a:rPr kumimoji="1" lang="en-US" altLang="zh-CN" dirty="0"/>
              <a:t>Raft/</a:t>
            </a:r>
            <a:r>
              <a:rPr kumimoji="1" lang="en-US" altLang="zh-CN" dirty="0" err="1"/>
              <a:t>Paxos</a:t>
            </a:r>
            <a:r>
              <a:rPr kumimoji="1" lang="zh-CN" altLang="en-US" dirty="0"/>
              <a:t>组里支持</a:t>
            </a:r>
            <a:r>
              <a:rPr kumimoji="1" lang="en-US" altLang="zh-CN" dirty="0"/>
              <a:t>MySQL</a:t>
            </a:r>
            <a:r>
              <a:rPr kumimoji="1" lang="zh-CN" altLang="en-US" dirty="0"/>
              <a:t>行存和</a:t>
            </a:r>
            <a:r>
              <a:rPr kumimoji="1" lang="en-US" altLang="zh-CN" dirty="0"/>
              <a:t>Holodesk</a:t>
            </a:r>
            <a:r>
              <a:rPr kumimoji="1" lang="zh-CN" altLang="en-US" dirty="0"/>
              <a:t>列存</a:t>
            </a:r>
            <a:endParaRPr kumimoji="1" lang="en-US" altLang="zh-CN" dirty="0"/>
          </a:p>
          <a:p>
            <a:pPr lvl="1"/>
            <a:r>
              <a:rPr kumimoji="1" lang="zh-CN" altLang="en-US" dirty="0"/>
              <a:t>高速</a:t>
            </a:r>
            <a:r>
              <a:rPr kumimoji="1" lang="en" altLang="zh-CN" dirty="0"/>
              <a:t>Raft</a:t>
            </a:r>
            <a:r>
              <a:rPr kumimoji="1" lang="zh-CN" altLang="en-US" dirty="0"/>
              <a:t>协议</a:t>
            </a:r>
            <a:r>
              <a:rPr kumimoji="1" lang="en-US" altLang="zh-CN" dirty="0"/>
              <a:t>/</a:t>
            </a:r>
            <a:r>
              <a:rPr kumimoji="1" lang="en" altLang="zh-CN" dirty="0"/>
              <a:t>Paxos</a:t>
            </a:r>
            <a:r>
              <a:rPr kumimoji="1" lang="zh-CN" altLang="en-US" dirty="0"/>
              <a:t>协议</a:t>
            </a:r>
            <a:r>
              <a:rPr kumimoji="1" lang="en-US" altLang="zh-CN" dirty="0"/>
              <a:t>, </a:t>
            </a:r>
            <a:r>
              <a:rPr kumimoji="1" lang="zh-CN" altLang="en-US" dirty="0"/>
              <a:t>每个</a:t>
            </a:r>
            <a:r>
              <a:rPr kumimoji="1" lang="en" altLang="zh-CN" dirty="0"/>
              <a:t>raft</a:t>
            </a:r>
            <a:r>
              <a:rPr kumimoji="1" lang="zh-CN" altLang="en-US" dirty="0"/>
              <a:t>组吞吐可达到</a:t>
            </a:r>
            <a:r>
              <a:rPr kumimoji="1" lang="en-US" altLang="zh-CN" dirty="0"/>
              <a:t>10</a:t>
            </a:r>
            <a:r>
              <a:rPr kumimoji="1" lang="en" altLang="zh-CN" dirty="0"/>
              <a:t>W </a:t>
            </a:r>
            <a:r>
              <a:rPr kumimoji="1" lang="en-US" altLang="zh-CN" dirty="0"/>
              <a:t>TPS</a:t>
            </a:r>
          </a:p>
          <a:p>
            <a:pPr lvl="1"/>
            <a:r>
              <a:rPr kumimoji="1" lang="zh-CN" altLang="en-US" dirty="0"/>
              <a:t>基于</a:t>
            </a:r>
            <a:r>
              <a:rPr kumimoji="1" lang="en-US" altLang="zh-CN" dirty="0"/>
              <a:t>MySQL</a:t>
            </a:r>
            <a:r>
              <a:rPr kumimoji="1" lang="zh-CN" altLang="en-US" dirty="0"/>
              <a:t> </a:t>
            </a:r>
            <a:r>
              <a:rPr kumimoji="1" lang="en-US" altLang="zh-CN" dirty="0"/>
              <a:t>Redo</a:t>
            </a:r>
            <a:r>
              <a:rPr kumimoji="1" lang="zh-CN" altLang="en-US" dirty="0"/>
              <a:t> </a:t>
            </a:r>
            <a:r>
              <a:rPr kumimoji="1" lang="en-US" altLang="zh-CN" dirty="0"/>
              <a:t>log</a:t>
            </a:r>
            <a:r>
              <a:rPr kumimoji="1" lang="zh-CN" altLang="en-US" dirty="0"/>
              <a:t>方式的一致性同步</a:t>
            </a:r>
            <a:endParaRPr kumimoji="1" lang="en-US" altLang="zh-CN" dirty="0"/>
          </a:p>
          <a:p>
            <a:pPr lvl="1"/>
            <a:r>
              <a:rPr kumimoji="1" lang="zh-CN" altLang="en-US" dirty="0"/>
              <a:t>两个存储之间的事务一致性和隔离性设计</a:t>
            </a:r>
            <a:endParaRPr kumimoji="1" lang="en-US" altLang="zh-CN" dirty="0"/>
          </a:p>
          <a:p>
            <a:pPr lvl="1"/>
            <a:r>
              <a:rPr kumimoji="1" lang="zh-CN" altLang="en-US" dirty="0"/>
              <a:t>基于高速硬件的存储加速（如加速写入速度，</a:t>
            </a:r>
            <a:r>
              <a:rPr kumimoji="1" lang="en-US" altLang="zh-CN" dirty="0"/>
              <a:t>MVCC</a:t>
            </a:r>
            <a:r>
              <a:rPr kumimoji="1" lang="zh-CN" altLang="en-US" dirty="0"/>
              <a:t>读、版本合并等）</a:t>
            </a:r>
          </a:p>
        </p:txBody>
      </p:sp>
    </p:spTree>
    <p:extLst>
      <p:ext uri="{BB962C8B-B14F-4D97-AF65-F5344CB8AC3E}">
        <p14:creationId xmlns:p14="http://schemas.microsoft.com/office/powerpoint/2010/main" val="407014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a:extLst>
              <a:ext uri="{FF2B5EF4-FFF2-40B4-BE49-F238E27FC236}">
                <a16:creationId xmlns:a16="http://schemas.microsoft.com/office/drawing/2014/main" id="{1602070C-49FF-9140-8C43-78A6BF28D1DA}"/>
              </a:ext>
            </a:extLst>
          </p:cNvPr>
          <p:cNvSpPr/>
          <p:nvPr/>
        </p:nvSpPr>
        <p:spPr>
          <a:xfrm>
            <a:off x="1598138" y="4491547"/>
            <a:ext cx="1062443" cy="500837"/>
          </a:xfrm>
          <a:prstGeom prst="rect">
            <a:avLst/>
          </a:prstGeom>
          <a:solidFill>
            <a:schemeClr val="accent2">
              <a:lumMod val="20000"/>
              <a:lumOff val="80000"/>
            </a:schemeClr>
          </a:solidFill>
          <a:ln>
            <a:noFill/>
            <a:prstDash val="dash"/>
          </a:ln>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6" name="矩形 115">
            <a:extLst>
              <a:ext uri="{FF2B5EF4-FFF2-40B4-BE49-F238E27FC236}">
                <a16:creationId xmlns:a16="http://schemas.microsoft.com/office/drawing/2014/main" id="{F538A33E-0587-834B-A81B-D095142054A3}"/>
              </a:ext>
            </a:extLst>
          </p:cNvPr>
          <p:cNvSpPr/>
          <p:nvPr/>
        </p:nvSpPr>
        <p:spPr>
          <a:xfrm>
            <a:off x="441093" y="5763799"/>
            <a:ext cx="6988020" cy="1068222"/>
          </a:xfrm>
          <a:prstGeom prst="rect">
            <a:avLst/>
          </a:prstGeom>
          <a:solidFill>
            <a:schemeClr val="accent2">
              <a:lumMod val="20000"/>
              <a:lumOff val="80000"/>
            </a:schemeClr>
          </a:solidFill>
          <a:ln>
            <a:noFill/>
            <a:prstDash val="dash"/>
          </a:ln>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1" name="矩形 110">
            <a:extLst>
              <a:ext uri="{FF2B5EF4-FFF2-40B4-BE49-F238E27FC236}">
                <a16:creationId xmlns:a16="http://schemas.microsoft.com/office/drawing/2014/main" id="{1BDBF8EC-A351-074D-B87F-BB0B10F7FF50}"/>
              </a:ext>
            </a:extLst>
          </p:cNvPr>
          <p:cNvSpPr/>
          <p:nvPr/>
        </p:nvSpPr>
        <p:spPr>
          <a:xfrm>
            <a:off x="5355353" y="5852973"/>
            <a:ext cx="1987115"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0" name="矩形 109">
            <a:extLst>
              <a:ext uri="{FF2B5EF4-FFF2-40B4-BE49-F238E27FC236}">
                <a16:creationId xmlns:a16="http://schemas.microsoft.com/office/drawing/2014/main" id="{2FF139A4-7A4A-CA47-A6CC-84D80AB363D5}"/>
              </a:ext>
            </a:extLst>
          </p:cNvPr>
          <p:cNvSpPr/>
          <p:nvPr/>
        </p:nvSpPr>
        <p:spPr>
          <a:xfrm>
            <a:off x="3932660" y="5859756"/>
            <a:ext cx="1231698"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09" name="矩形 108">
            <a:extLst>
              <a:ext uri="{FF2B5EF4-FFF2-40B4-BE49-F238E27FC236}">
                <a16:creationId xmlns:a16="http://schemas.microsoft.com/office/drawing/2014/main" id="{89A7E7FB-DE60-C648-8CC3-5071B96367B5}"/>
              </a:ext>
            </a:extLst>
          </p:cNvPr>
          <p:cNvSpPr/>
          <p:nvPr/>
        </p:nvSpPr>
        <p:spPr>
          <a:xfrm>
            <a:off x="881270" y="5856840"/>
            <a:ext cx="2649662"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3" name="矩形 2">
            <a:extLst>
              <a:ext uri="{FF2B5EF4-FFF2-40B4-BE49-F238E27FC236}">
                <a16:creationId xmlns:a16="http://schemas.microsoft.com/office/drawing/2014/main" id="{F7F481C2-53CF-7540-BF29-09D486AF05E2}"/>
              </a:ext>
            </a:extLst>
          </p:cNvPr>
          <p:cNvSpPr/>
          <p:nvPr/>
        </p:nvSpPr>
        <p:spPr>
          <a:xfrm>
            <a:off x="441092" y="1473337"/>
            <a:ext cx="3206826" cy="2354662"/>
          </a:xfrm>
          <a:prstGeom prst="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200" b="1" dirty="0"/>
              <a:t>KunGate</a:t>
            </a:r>
            <a:endParaRPr kumimoji="1" lang="zh-CN" altLang="en-US" sz="1200" b="1"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257427" y="1738037"/>
            <a:ext cx="1367088" cy="368143"/>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260015" y="2288740"/>
            <a:ext cx="1372890" cy="34556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052839" y="833782"/>
            <a:ext cx="1576182" cy="3493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sp>
        <p:nvSpPr>
          <p:cNvPr id="20" name="圆角矩形 19">
            <a:extLst>
              <a:ext uri="{FF2B5EF4-FFF2-40B4-BE49-F238E27FC236}">
                <a16:creationId xmlns:a16="http://schemas.microsoft.com/office/drawing/2014/main" id="{71D4CCA7-0D05-9D47-B39A-84BB4CA91218}"/>
              </a:ext>
            </a:extLst>
          </p:cNvPr>
          <p:cNvSpPr/>
          <p:nvPr/>
        </p:nvSpPr>
        <p:spPr>
          <a:xfrm>
            <a:off x="1257427" y="2777253"/>
            <a:ext cx="1370129" cy="415045"/>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1940971" y="2106180"/>
            <a:ext cx="5489" cy="18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1942492" y="2634305"/>
            <a:ext cx="3968" cy="14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927170" y="3195134"/>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499441" y="4553166"/>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3920042" y="1773621"/>
            <a:ext cx="1320029" cy="3670551"/>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056229" y="2309507"/>
            <a:ext cx="1001385" cy="409892"/>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zh-CN" altLang="en-US" sz="1100" dirty="0"/>
              <a:t>全局</a:t>
            </a:r>
            <a:r>
              <a:rPr kumimoji="1" lang="en-US" altLang="zh-CN" sz="11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056229" y="1826954"/>
            <a:ext cx="1018024" cy="431484"/>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zh-CN" altLang="en-US" sz="1100" dirty="0"/>
              <a:t>全局</a:t>
            </a:r>
            <a:r>
              <a:rPr kumimoji="1" lang="en-US" altLang="zh-CN" sz="1100" dirty="0"/>
              <a:t>Metadata</a:t>
            </a:r>
            <a:r>
              <a:rPr kumimoji="1" lang="zh-CN" altLang="en-US" sz="1100" dirty="0"/>
              <a:t> </a:t>
            </a:r>
            <a:r>
              <a:rPr kumimoji="1" lang="en-US" altLang="zh-CN" sz="1100" dirty="0"/>
              <a:t>Server</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116" idx="0"/>
          </p:cNvCxnSpPr>
          <p:nvPr/>
        </p:nvCxnSpPr>
        <p:spPr>
          <a:xfrm rot="16200000" flipH="1">
            <a:off x="2625375" y="4454070"/>
            <a:ext cx="357233" cy="22622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967735" y="5917200"/>
            <a:ext cx="725557" cy="324203"/>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2387397" y="5908020"/>
            <a:ext cx="725557" cy="34256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479264" y="4193625"/>
            <a:ext cx="943222" cy="253916"/>
          </a:xfrm>
          <a:prstGeom prst="rect">
            <a:avLst/>
          </a:prstGeom>
          <a:noFill/>
        </p:spPr>
        <p:txBody>
          <a:bodyPr wrap="square" lIns="36000" rIns="36000" rtlCol="0">
            <a:spAutoFit/>
          </a:bodyPr>
          <a:lstStyle/>
          <a:p>
            <a:pPr algn="ctr"/>
            <a:r>
              <a:rPr kumimoji="1" lang="en-US" altLang="zh-CN" sz="1050" dirty="0"/>
              <a:t>Scatter</a:t>
            </a:r>
            <a:r>
              <a:rPr kumimoji="1" lang="zh-CN" altLang="en-US" sz="1050" dirty="0"/>
              <a:t> </a:t>
            </a:r>
            <a:r>
              <a:rPr kumimoji="1" lang="en-US" altLang="zh-CN" sz="1050" dirty="0"/>
              <a:t>SQL</a:t>
            </a:r>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a:t>
            </a:r>
            <a:r>
              <a:rPr lang="en-US" altLang="zh-CN" dirty="0"/>
              <a:t>AETP</a:t>
            </a:r>
            <a:r>
              <a:rPr lang="zh-CN" altLang="en-US" dirty="0"/>
              <a:t>数据库级方案 </a:t>
            </a:r>
            <a:r>
              <a:rPr lang="en-US" altLang="zh-CN" dirty="0"/>
              <a:t>Phase</a:t>
            </a:r>
            <a:r>
              <a:rPr lang="zh-CN" altLang="en-US" dirty="0"/>
              <a:t> </a:t>
            </a:r>
            <a:r>
              <a:rPr lang="en-US" altLang="zh-CN" dirty="0"/>
              <a:t>4</a:t>
            </a:r>
            <a:r>
              <a:rPr lang="zh-CN" altLang="en-US" dirty="0"/>
              <a:t> 存储过程一体化</a:t>
            </a:r>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509192" y="1008459"/>
            <a:ext cx="4415579" cy="4449285"/>
          </a:xfrm>
        </p:spPr>
        <p:txBody>
          <a:bodyPr>
            <a:normAutofit/>
          </a:bodyPr>
          <a:lstStyle/>
          <a:p>
            <a:r>
              <a:rPr lang="zh-CN" altLang="en-US" sz="1400" dirty="0"/>
              <a:t>主要工作内容</a:t>
            </a:r>
            <a:endParaRPr lang="en-US" altLang="zh-CN" sz="1400" dirty="0"/>
          </a:p>
          <a:p>
            <a:pPr lvl="1"/>
            <a:r>
              <a:rPr lang="zh-CN" altLang="en-US" sz="1212" dirty="0"/>
              <a:t>独立的存储过程编译器和代码生成器</a:t>
            </a:r>
            <a:endParaRPr lang="en-US" altLang="zh-CN" sz="1212" dirty="0"/>
          </a:p>
          <a:p>
            <a:pPr lvl="1"/>
            <a:r>
              <a:rPr lang="zh-CN" altLang="en-US" sz="1212" dirty="0"/>
              <a:t>可以直接将可并行化的存储过程代码块，直接推给底层存储层来执行</a:t>
            </a:r>
            <a:endParaRPr lang="en-US" altLang="zh-CN" sz="1212" dirty="0"/>
          </a:p>
          <a:p>
            <a:r>
              <a:rPr lang="zh-CN" altLang="en-US" sz="1400" dirty="0"/>
              <a:t>目标</a:t>
            </a:r>
            <a:endParaRPr lang="en-US" altLang="zh-CN" sz="1400" dirty="0"/>
          </a:p>
          <a:p>
            <a:pPr lvl="1"/>
            <a:r>
              <a:rPr lang="zh-CN" altLang="en-US" sz="1200" dirty="0"/>
              <a:t>更好的</a:t>
            </a:r>
            <a:r>
              <a:rPr lang="en-US" altLang="zh-CN" sz="1200" dirty="0"/>
              <a:t>Oracle</a:t>
            </a:r>
            <a:r>
              <a:rPr lang="zh-CN" altLang="en-US" sz="1200" dirty="0"/>
              <a:t>存储过程兼容性和并发度</a:t>
            </a:r>
            <a:endParaRPr lang="en-US" altLang="zh-CN" sz="1200" dirty="0"/>
          </a:p>
          <a:p>
            <a:pPr lvl="1"/>
            <a:r>
              <a:rPr lang="en-US" altLang="zh-CN" sz="1200" dirty="0"/>
              <a:t>TPCC</a:t>
            </a:r>
            <a:r>
              <a:rPr lang="zh-CN" altLang="en-US" sz="1200" dirty="0"/>
              <a:t>打榜</a:t>
            </a:r>
            <a:endParaRPr lang="en-US" altLang="zh-CN" sz="1013" dirty="0"/>
          </a:p>
          <a:p>
            <a:r>
              <a:rPr lang="zh-CN" altLang="en-US" sz="1400" dirty="0"/>
              <a:t>存在的问题</a:t>
            </a:r>
            <a:endParaRPr lang="en-US" altLang="zh-CN" sz="1400" dirty="0"/>
          </a:p>
          <a:p>
            <a:pPr lvl="1"/>
            <a:r>
              <a:rPr lang="zh-CN" altLang="en-US" sz="1200" dirty="0"/>
              <a:t>工程不确定较大</a:t>
            </a:r>
            <a:endParaRPr lang="en-US" altLang="zh-CN" sz="1200" dirty="0"/>
          </a:p>
          <a:p>
            <a:pPr lvl="1"/>
            <a:r>
              <a:rPr lang="zh-CN" altLang="en-US" sz="1200" dirty="0"/>
              <a:t>工程量巨大</a:t>
            </a:r>
            <a:endParaRPr lang="en-US" altLang="zh-CN" sz="1200"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1240008" y="4687812"/>
            <a:ext cx="205240" cy="6605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2627557" y="2042696"/>
            <a:ext cx="1428673" cy="9420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1658560" y="4201310"/>
            <a:ext cx="937405" cy="246221"/>
          </a:xfrm>
          <a:prstGeom prst="rect">
            <a:avLst/>
          </a:prstGeom>
          <a:noFill/>
        </p:spPr>
        <p:txBody>
          <a:bodyPr wrap="square" rtlCol="0">
            <a:spAutoFit/>
          </a:bodyPr>
          <a:lstStyle/>
          <a:p>
            <a:pPr algn="ctr"/>
            <a:r>
              <a:rPr kumimoji="1" lang="zh-CN" altLang="en-US" sz="1000" dirty="0"/>
              <a:t>跨</a:t>
            </a:r>
            <a:r>
              <a:rPr kumimoji="1" lang="en-US" altLang="zh-CN" sz="1000" dirty="0"/>
              <a:t>Shard</a:t>
            </a:r>
            <a:r>
              <a:rPr kumimoji="1" lang="zh-CN" altLang="en-US" sz="1000" dirty="0"/>
              <a:t> </a:t>
            </a:r>
            <a:r>
              <a:rPr kumimoji="1" lang="en-US" altLang="zh-CN" sz="10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1257655" y="3404712"/>
            <a:ext cx="1370129" cy="34112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980399" y="5120684"/>
            <a:ext cx="1384962" cy="285882"/>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1636773" y="4051783"/>
            <a:ext cx="807329" cy="1954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1658560" y="4553165"/>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1942492" y="3192298"/>
            <a:ext cx="228" cy="21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1073883" y="3684329"/>
            <a:ext cx="807330" cy="9303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1802896" y="4785426"/>
            <a:ext cx="205242" cy="4652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C814D35-8C49-5F44-BCDC-68D730CFDA4A}"/>
              </a:ext>
            </a:extLst>
          </p:cNvPr>
          <p:cNvSpPr/>
          <p:nvPr/>
        </p:nvSpPr>
        <p:spPr>
          <a:xfrm>
            <a:off x="5447242" y="1713211"/>
            <a:ext cx="2130418" cy="37445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r"/>
            <a:r>
              <a:rPr kumimoji="1" lang="en-US" altLang="zh-CN" sz="1400" dirty="0"/>
              <a:t>ArgoDB</a:t>
            </a:r>
            <a:endParaRPr kumimoji="1" lang="zh-CN" altLang="en-US" sz="1400" dirty="0"/>
          </a:p>
        </p:txBody>
      </p:sp>
      <p:sp>
        <p:nvSpPr>
          <p:cNvPr id="47" name="圆角矩形 46">
            <a:extLst>
              <a:ext uri="{FF2B5EF4-FFF2-40B4-BE49-F238E27FC236}">
                <a16:creationId xmlns:a16="http://schemas.microsoft.com/office/drawing/2014/main" id="{851BFC7B-F994-8F48-952E-E83930D5F44D}"/>
              </a:ext>
            </a:extLst>
          </p:cNvPr>
          <p:cNvSpPr/>
          <p:nvPr/>
        </p:nvSpPr>
        <p:spPr>
          <a:xfrm>
            <a:off x="5584914" y="3738153"/>
            <a:ext cx="835970" cy="456628"/>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49" name="圆角矩形 48">
            <a:extLst>
              <a:ext uri="{FF2B5EF4-FFF2-40B4-BE49-F238E27FC236}">
                <a16:creationId xmlns:a16="http://schemas.microsoft.com/office/drawing/2014/main" id="{59EE0E1B-D4A9-F04E-90DE-8697694026A6}"/>
              </a:ext>
            </a:extLst>
          </p:cNvPr>
          <p:cNvSpPr/>
          <p:nvPr/>
        </p:nvSpPr>
        <p:spPr>
          <a:xfrm>
            <a:off x="5620904" y="2366643"/>
            <a:ext cx="1828293" cy="501058"/>
          </a:xfrm>
          <a:prstGeom prst="roundRect">
            <a:avLst>
              <a:gd name="adj" fmla="val 53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Parser</a:t>
            </a:r>
            <a:endParaRPr kumimoji="1" lang="zh-CN" altLang="en-US" sz="1200" dirty="0"/>
          </a:p>
        </p:txBody>
      </p:sp>
      <p:sp>
        <p:nvSpPr>
          <p:cNvPr id="56" name="圆角矩形 55">
            <a:extLst>
              <a:ext uri="{FF2B5EF4-FFF2-40B4-BE49-F238E27FC236}">
                <a16:creationId xmlns:a16="http://schemas.microsoft.com/office/drawing/2014/main" id="{95757E24-A9B4-7042-BBE9-46B2D59F5A21}"/>
              </a:ext>
            </a:extLst>
          </p:cNvPr>
          <p:cNvSpPr/>
          <p:nvPr/>
        </p:nvSpPr>
        <p:spPr>
          <a:xfrm>
            <a:off x="5609209" y="3003286"/>
            <a:ext cx="1828293" cy="456628"/>
          </a:xfrm>
          <a:prstGeom prst="roundRect">
            <a:avLst>
              <a:gd name="adj" fmla="val 530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Optimizer</a:t>
            </a:r>
            <a:endParaRPr kumimoji="1" lang="zh-CN" altLang="en-US" sz="1200" dirty="0"/>
          </a:p>
        </p:txBody>
      </p:sp>
      <p:sp>
        <p:nvSpPr>
          <p:cNvPr id="58" name="圆角矩形 57">
            <a:extLst>
              <a:ext uri="{FF2B5EF4-FFF2-40B4-BE49-F238E27FC236}">
                <a16:creationId xmlns:a16="http://schemas.microsoft.com/office/drawing/2014/main" id="{55D508A2-4D28-2642-8554-B574DD7B6999}"/>
              </a:ext>
            </a:extLst>
          </p:cNvPr>
          <p:cNvSpPr/>
          <p:nvPr/>
        </p:nvSpPr>
        <p:spPr>
          <a:xfrm>
            <a:off x="5549436" y="4550057"/>
            <a:ext cx="1888066" cy="463066"/>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Stargate</a:t>
            </a:r>
            <a:endParaRPr kumimoji="1" lang="zh-CN" altLang="en-US" sz="1200" dirty="0"/>
          </a:p>
        </p:txBody>
      </p:sp>
      <p:sp>
        <p:nvSpPr>
          <p:cNvPr id="59" name="文本框 58">
            <a:extLst>
              <a:ext uri="{FF2B5EF4-FFF2-40B4-BE49-F238E27FC236}">
                <a16:creationId xmlns:a16="http://schemas.microsoft.com/office/drawing/2014/main" id="{2505A759-8737-AA43-9EF9-AC09BD5770E4}"/>
              </a:ext>
            </a:extLst>
          </p:cNvPr>
          <p:cNvSpPr txBox="1"/>
          <p:nvPr/>
        </p:nvSpPr>
        <p:spPr>
          <a:xfrm>
            <a:off x="6338217" y="3807427"/>
            <a:ext cx="325730" cy="261610"/>
          </a:xfrm>
          <a:prstGeom prst="rect">
            <a:avLst/>
          </a:prstGeom>
          <a:noFill/>
        </p:spPr>
        <p:txBody>
          <a:bodyPr wrap="none" rtlCol="0">
            <a:spAutoFit/>
          </a:bodyPr>
          <a:lstStyle/>
          <a:p>
            <a:r>
              <a:rPr kumimoji="1" lang="en-US" altLang="zh-CN" sz="1100" dirty="0"/>
              <a:t>…</a:t>
            </a:r>
            <a:endParaRPr kumimoji="1" lang="zh-CN" altLang="en-US" sz="1100" dirty="0"/>
          </a:p>
        </p:txBody>
      </p:sp>
      <p:sp>
        <p:nvSpPr>
          <p:cNvPr id="61" name="圆角矩形 60">
            <a:extLst>
              <a:ext uri="{FF2B5EF4-FFF2-40B4-BE49-F238E27FC236}">
                <a16:creationId xmlns:a16="http://schemas.microsoft.com/office/drawing/2014/main" id="{42EDD1F9-F5DD-1C46-BF72-59747C404103}"/>
              </a:ext>
            </a:extLst>
          </p:cNvPr>
          <p:cNvSpPr/>
          <p:nvPr/>
        </p:nvSpPr>
        <p:spPr>
          <a:xfrm>
            <a:off x="6578433" y="3745916"/>
            <a:ext cx="859069" cy="456628"/>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64" name="圆角矩形 63">
            <a:extLst>
              <a:ext uri="{FF2B5EF4-FFF2-40B4-BE49-F238E27FC236}">
                <a16:creationId xmlns:a16="http://schemas.microsoft.com/office/drawing/2014/main" id="{792ABB4E-8CA2-464C-ADAE-14A22DEA9632}"/>
              </a:ext>
            </a:extLst>
          </p:cNvPr>
          <p:cNvSpPr/>
          <p:nvPr/>
        </p:nvSpPr>
        <p:spPr>
          <a:xfrm>
            <a:off x="2740661" y="4557328"/>
            <a:ext cx="790272" cy="849236"/>
          </a:xfrm>
          <a:prstGeom prst="roundRect">
            <a:avLst>
              <a:gd name="adj" fmla="val 3197"/>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dirty="0"/>
              <a:t>Embedded</a:t>
            </a:r>
          </a:p>
          <a:p>
            <a:pPr algn="ctr"/>
            <a:r>
              <a:rPr kumimoji="1" lang="en-US" altLang="zh-CN" sz="1100" dirty="0"/>
              <a:t>ArgoDB</a:t>
            </a:r>
            <a:r>
              <a:rPr kumimoji="1" lang="zh-CN" altLang="en-US" sz="1100" dirty="0"/>
              <a:t> </a:t>
            </a:r>
            <a:r>
              <a:rPr kumimoji="1" lang="en-US" altLang="zh-CN" sz="1100" dirty="0"/>
              <a:t>Executor</a:t>
            </a:r>
            <a:endParaRPr kumimoji="1" lang="zh-CN" altLang="en-US" sz="1100" dirty="0"/>
          </a:p>
        </p:txBody>
      </p:sp>
      <p:cxnSp>
        <p:nvCxnSpPr>
          <p:cNvPr id="65" name="肘形连接符 64">
            <a:extLst>
              <a:ext uri="{FF2B5EF4-FFF2-40B4-BE49-F238E27FC236}">
                <a16:creationId xmlns:a16="http://schemas.microsoft.com/office/drawing/2014/main" id="{CCE02BAF-15C7-FD47-980F-E735AF8F5291}"/>
              </a:ext>
            </a:extLst>
          </p:cNvPr>
          <p:cNvCxnSpPr>
            <a:cxnSpLocks/>
            <a:stCxn id="40" idx="2"/>
            <a:endCxn id="64" idx="0"/>
          </p:cNvCxnSpPr>
          <p:nvPr/>
        </p:nvCxnSpPr>
        <p:spPr>
          <a:xfrm rot="16200000" flipH="1">
            <a:off x="2133512" y="3555043"/>
            <a:ext cx="811492" cy="11930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316BA608-89DA-A74C-BD07-3229C44ACC91}"/>
              </a:ext>
            </a:extLst>
          </p:cNvPr>
          <p:cNvSpPr txBox="1"/>
          <p:nvPr/>
        </p:nvSpPr>
        <p:spPr>
          <a:xfrm>
            <a:off x="2790282" y="4169795"/>
            <a:ext cx="957313" cy="246221"/>
          </a:xfrm>
          <a:prstGeom prst="rect">
            <a:avLst/>
          </a:prstGeom>
          <a:noFill/>
        </p:spPr>
        <p:txBody>
          <a:bodyPr wrap="square" rtlCol="0">
            <a:spAutoFit/>
          </a:bodyPr>
          <a:lstStyle/>
          <a:p>
            <a:pPr algn="ctr"/>
            <a:r>
              <a:rPr kumimoji="1" lang="zh-CN" altLang="en-US" sz="1000" dirty="0"/>
              <a:t>强分析型</a:t>
            </a:r>
            <a:r>
              <a:rPr kumimoji="1" lang="en-US" altLang="zh-CN" sz="1000" dirty="0"/>
              <a:t>SQL</a:t>
            </a:r>
          </a:p>
        </p:txBody>
      </p:sp>
      <p:sp>
        <p:nvSpPr>
          <p:cNvPr id="68" name="圆角矩形 67">
            <a:extLst>
              <a:ext uri="{FF2B5EF4-FFF2-40B4-BE49-F238E27FC236}">
                <a16:creationId xmlns:a16="http://schemas.microsoft.com/office/drawing/2014/main" id="{F1C536FB-0304-D54A-B1C9-54779C8258DD}"/>
              </a:ext>
            </a:extLst>
          </p:cNvPr>
          <p:cNvSpPr/>
          <p:nvPr/>
        </p:nvSpPr>
        <p:spPr>
          <a:xfrm>
            <a:off x="5549436" y="1141039"/>
            <a:ext cx="1761288" cy="395834"/>
          </a:xfrm>
          <a:prstGeom prst="roundRect">
            <a:avLst>
              <a:gd name="adj" fmla="val 5309"/>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a:t>Inceptor</a:t>
            </a:r>
            <a:r>
              <a:rPr kumimoji="1" lang="zh-CN" altLang="en-US" sz="1100"/>
              <a:t> </a:t>
            </a:r>
            <a:r>
              <a:rPr kumimoji="1" lang="en-US" altLang="zh-CN" sz="1100" dirty="0"/>
              <a:t>Gateway</a:t>
            </a:r>
            <a:endParaRPr kumimoji="1" lang="zh-CN" altLang="en-US" sz="1100" dirty="0"/>
          </a:p>
        </p:txBody>
      </p:sp>
      <p:cxnSp>
        <p:nvCxnSpPr>
          <p:cNvPr id="69" name="直线箭头连接符 68">
            <a:extLst>
              <a:ext uri="{FF2B5EF4-FFF2-40B4-BE49-F238E27FC236}">
                <a16:creationId xmlns:a16="http://schemas.microsoft.com/office/drawing/2014/main" id="{77119B82-7D38-4141-8F3C-63F035D9C64F}"/>
              </a:ext>
            </a:extLst>
          </p:cNvPr>
          <p:cNvCxnSpPr>
            <a:cxnSpLocks/>
            <a:stCxn id="68" idx="2"/>
            <a:endCxn id="43" idx="0"/>
          </p:cNvCxnSpPr>
          <p:nvPr/>
        </p:nvCxnSpPr>
        <p:spPr>
          <a:xfrm>
            <a:off x="6430080" y="1536873"/>
            <a:ext cx="82371" cy="176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F48AF5BF-635F-9549-B02E-B8A782062B56}"/>
              </a:ext>
            </a:extLst>
          </p:cNvPr>
          <p:cNvCxnSpPr>
            <a:cxnSpLocks/>
            <a:stCxn id="68" idx="2"/>
            <a:endCxn id="11" idx="0"/>
          </p:cNvCxnSpPr>
          <p:nvPr/>
        </p:nvCxnSpPr>
        <p:spPr>
          <a:xfrm rot="5400000">
            <a:off x="4084944" y="-607099"/>
            <a:ext cx="201164" cy="448910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40ABD2A-F102-134D-B228-300CEB2A44B9}"/>
              </a:ext>
            </a:extLst>
          </p:cNvPr>
          <p:cNvSpPr txBox="1"/>
          <p:nvPr/>
        </p:nvSpPr>
        <p:spPr>
          <a:xfrm>
            <a:off x="4774992" y="800489"/>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cxnSp>
        <p:nvCxnSpPr>
          <p:cNvPr id="85" name="肘形连接符 84">
            <a:extLst>
              <a:ext uri="{FF2B5EF4-FFF2-40B4-BE49-F238E27FC236}">
                <a16:creationId xmlns:a16="http://schemas.microsoft.com/office/drawing/2014/main" id="{51043FEA-F758-2C49-A0FF-4C2D5F5A4528}"/>
              </a:ext>
            </a:extLst>
          </p:cNvPr>
          <p:cNvCxnSpPr>
            <a:cxnSpLocks/>
            <a:stCxn id="13" idx="3"/>
            <a:endCxn id="68" idx="0"/>
          </p:cNvCxnSpPr>
          <p:nvPr/>
        </p:nvCxnSpPr>
        <p:spPr>
          <a:xfrm>
            <a:off x="3629021" y="1008462"/>
            <a:ext cx="2801059" cy="13257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圆角矩形 98">
            <a:extLst>
              <a:ext uri="{FF2B5EF4-FFF2-40B4-BE49-F238E27FC236}">
                <a16:creationId xmlns:a16="http://schemas.microsoft.com/office/drawing/2014/main" id="{F58494B3-8496-FB41-BA87-EF5B9031E1E1}"/>
              </a:ext>
            </a:extLst>
          </p:cNvPr>
          <p:cNvSpPr/>
          <p:nvPr/>
        </p:nvSpPr>
        <p:spPr>
          <a:xfrm>
            <a:off x="5427911" y="5989750"/>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Shiva</a:t>
            </a:r>
            <a:endParaRPr kumimoji="1" lang="zh-CN" altLang="en-US" sz="1200" dirty="0"/>
          </a:p>
        </p:txBody>
      </p:sp>
      <p:sp>
        <p:nvSpPr>
          <p:cNvPr id="100" name="圆角矩形 99">
            <a:extLst>
              <a:ext uri="{FF2B5EF4-FFF2-40B4-BE49-F238E27FC236}">
                <a16:creationId xmlns:a16="http://schemas.microsoft.com/office/drawing/2014/main" id="{038AF7A7-B641-3F49-ACE2-26388A8E655F}"/>
              </a:ext>
            </a:extLst>
          </p:cNvPr>
          <p:cNvSpPr/>
          <p:nvPr/>
        </p:nvSpPr>
        <p:spPr>
          <a:xfrm>
            <a:off x="5427911" y="6304585"/>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Holodesk</a:t>
            </a:r>
            <a:endParaRPr kumimoji="1" lang="zh-CN" altLang="en-US" sz="1200" dirty="0"/>
          </a:p>
        </p:txBody>
      </p:sp>
      <p:cxnSp>
        <p:nvCxnSpPr>
          <p:cNvPr id="62" name="肘形连接符 61">
            <a:extLst>
              <a:ext uri="{FF2B5EF4-FFF2-40B4-BE49-F238E27FC236}">
                <a16:creationId xmlns:a16="http://schemas.microsoft.com/office/drawing/2014/main" id="{69810BFC-4D4B-1147-9454-9C204242E3FD}"/>
              </a:ext>
            </a:extLst>
          </p:cNvPr>
          <p:cNvCxnSpPr>
            <a:cxnSpLocks/>
            <a:stCxn id="13" idx="2"/>
            <a:endCxn id="11" idx="0"/>
          </p:cNvCxnSpPr>
          <p:nvPr/>
        </p:nvCxnSpPr>
        <p:spPr>
          <a:xfrm rot="5400000">
            <a:off x="2113503" y="1010610"/>
            <a:ext cx="554896" cy="8999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C9F1AE9-5971-8143-BDF0-13D9DDCAF7E6}"/>
              </a:ext>
            </a:extLst>
          </p:cNvPr>
          <p:cNvSpPr txBox="1"/>
          <p:nvPr/>
        </p:nvSpPr>
        <p:spPr>
          <a:xfrm>
            <a:off x="2316639" y="1224192"/>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sp>
        <p:nvSpPr>
          <p:cNvPr id="72" name="文本框 71">
            <a:extLst>
              <a:ext uri="{FF2B5EF4-FFF2-40B4-BE49-F238E27FC236}">
                <a16:creationId xmlns:a16="http://schemas.microsoft.com/office/drawing/2014/main" id="{02055361-1676-4E45-8CEA-AD75F2EA5D66}"/>
              </a:ext>
            </a:extLst>
          </p:cNvPr>
          <p:cNvSpPr txBox="1"/>
          <p:nvPr/>
        </p:nvSpPr>
        <p:spPr>
          <a:xfrm>
            <a:off x="5321054" y="2944115"/>
            <a:ext cx="723275" cy="253916"/>
          </a:xfrm>
          <a:prstGeom prst="rect">
            <a:avLst/>
          </a:prstGeom>
          <a:noFill/>
        </p:spPr>
        <p:txBody>
          <a:bodyPr wrap="none" rtlCol="0">
            <a:spAutoFit/>
          </a:bodyPr>
          <a:lstStyle/>
          <a:p>
            <a:r>
              <a:rPr kumimoji="1" lang="en-US" altLang="zh-CN" sz="1050" dirty="0"/>
              <a:t>Statistics</a:t>
            </a:r>
            <a:endParaRPr kumimoji="1" lang="zh-CN" altLang="en-US" sz="1050" dirty="0"/>
          </a:p>
        </p:txBody>
      </p:sp>
      <p:cxnSp>
        <p:nvCxnSpPr>
          <p:cNvPr id="73" name="曲线连接符 72">
            <a:extLst>
              <a:ext uri="{FF2B5EF4-FFF2-40B4-BE49-F238E27FC236}">
                <a16:creationId xmlns:a16="http://schemas.microsoft.com/office/drawing/2014/main" id="{8F1D68C8-A8CF-AA49-ACA7-3807F4F9310A}"/>
              </a:ext>
            </a:extLst>
          </p:cNvPr>
          <p:cNvCxnSpPr>
            <a:cxnSpLocks/>
            <a:stCxn id="52" idx="3"/>
            <a:endCxn id="131" idx="3"/>
          </p:cNvCxnSpPr>
          <p:nvPr/>
        </p:nvCxnSpPr>
        <p:spPr>
          <a:xfrm flipH="1">
            <a:off x="5057613" y="2042696"/>
            <a:ext cx="16640" cy="907429"/>
          </a:xfrm>
          <a:prstGeom prst="curvedConnector3">
            <a:avLst>
              <a:gd name="adj1" fmla="val -1373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a:extLst>
              <a:ext uri="{FF2B5EF4-FFF2-40B4-BE49-F238E27FC236}">
                <a16:creationId xmlns:a16="http://schemas.microsoft.com/office/drawing/2014/main" id="{13386354-D5C7-0443-8E1F-097133DA3555}"/>
              </a:ext>
            </a:extLst>
          </p:cNvPr>
          <p:cNvCxnSpPr>
            <a:cxnSpLocks/>
            <a:stCxn id="51" idx="3"/>
            <a:endCxn id="49" idx="1"/>
          </p:cNvCxnSpPr>
          <p:nvPr/>
        </p:nvCxnSpPr>
        <p:spPr>
          <a:xfrm>
            <a:off x="5057614" y="2514453"/>
            <a:ext cx="563290" cy="1027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C4D8F252-42A7-6345-A987-9E216208F6AA}"/>
              </a:ext>
            </a:extLst>
          </p:cNvPr>
          <p:cNvSpPr txBox="1"/>
          <p:nvPr/>
        </p:nvSpPr>
        <p:spPr>
          <a:xfrm>
            <a:off x="5419509" y="1981560"/>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
        <p:nvSpPr>
          <p:cNvPr id="88" name="圆角矩形 87">
            <a:extLst>
              <a:ext uri="{FF2B5EF4-FFF2-40B4-BE49-F238E27FC236}">
                <a16:creationId xmlns:a16="http://schemas.microsoft.com/office/drawing/2014/main" id="{7C43963A-035A-084C-A2DC-C188698E32D9}"/>
              </a:ext>
            </a:extLst>
          </p:cNvPr>
          <p:cNvSpPr/>
          <p:nvPr/>
        </p:nvSpPr>
        <p:spPr>
          <a:xfrm>
            <a:off x="3998532" y="5944217"/>
            <a:ext cx="1113030" cy="338081"/>
          </a:xfrm>
          <a:prstGeom prst="roundRect">
            <a:avLst>
              <a:gd name="adj" fmla="val 1122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Log</a:t>
            </a:r>
            <a:r>
              <a:rPr kumimoji="1" lang="zh-CN" altLang="en-US" sz="1100" dirty="0"/>
              <a:t> </a:t>
            </a:r>
            <a:r>
              <a:rPr kumimoji="1" lang="en-US" altLang="zh-CN" sz="1100" dirty="0"/>
              <a:t>Receive</a:t>
            </a:r>
            <a:r>
              <a:rPr kumimoji="1" lang="zh-CN" altLang="en-US" sz="1100" dirty="0"/>
              <a:t> </a:t>
            </a:r>
            <a:r>
              <a:rPr kumimoji="1" lang="en-US" altLang="zh-CN" sz="1100" dirty="0"/>
              <a:t>&amp;</a:t>
            </a:r>
            <a:r>
              <a:rPr kumimoji="1" lang="zh-CN" altLang="en-US" sz="1100" dirty="0"/>
              <a:t> </a:t>
            </a:r>
            <a:r>
              <a:rPr kumimoji="1" lang="en-US" altLang="zh-CN" sz="1100" dirty="0"/>
              <a:t>Replay</a:t>
            </a:r>
            <a:endParaRPr kumimoji="1" lang="zh-CN" altLang="en-US" sz="1100" dirty="0"/>
          </a:p>
        </p:txBody>
      </p:sp>
      <p:sp>
        <p:nvSpPr>
          <p:cNvPr id="89" name="多文档 88">
            <a:extLst>
              <a:ext uri="{FF2B5EF4-FFF2-40B4-BE49-F238E27FC236}">
                <a16:creationId xmlns:a16="http://schemas.microsoft.com/office/drawing/2014/main" id="{4B9FC1A2-15BF-1149-874F-D49153CB908E}"/>
              </a:ext>
            </a:extLst>
          </p:cNvPr>
          <p:cNvSpPr/>
          <p:nvPr/>
        </p:nvSpPr>
        <p:spPr>
          <a:xfrm>
            <a:off x="1423575" y="6254661"/>
            <a:ext cx="725557" cy="422749"/>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1" name="多文档 90">
            <a:extLst>
              <a:ext uri="{FF2B5EF4-FFF2-40B4-BE49-F238E27FC236}">
                <a16:creationId xmlns:a16="http://schemas.microsoft.com/office/drawing/2014/main" id="{29E712AD-9A7A-7943-8403-B9C68E7935D4}"/>
              </a:ext>
            </a:extLst>
          </p:cNvPr>
          <p:cNvSpPr/>
          <p:nvPr/>
        </p:nvSpPr>
        <p:spPr>
          <a:xfrm>
            <a:off x="2639532" y="6281041"/>
            <a:ext cx="817660" cy="386986"/>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5" name="圆角矩形 94">
            <a:extLst>
              <a:ext uri="{FF2B5EF4-FFF2-40B4-BE49-F238E27FC236}">
                <a16:creationId xmlns:a16="http://schemas.microsoft.com/office/drawing/2014/main" id="{29A73717-1AA0-E04A-860D-F6ED3818CFD3}"/>
              </a:ext>
            </a:extLst>
          </p:cNvPr>
          <p:cNvSpPr/>
          <p:nvPr/>
        </p:nvSpPr>
        <p:spPr>
          <a:xfrm>
            <a:off x="4001083" y="6322934"/>
            <a:ext cx="1109806" cy="338080"/>
          </a:xfrm>
          <a:prstGeom prst="roundRect">
            <a:avLst>
              <a:gd name="adj" fmla="val 711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Transaction</a:t>
            </a:r>
            <a:r>
              <a:rPr kumimoji="1" lang="zh-CN" altLang="en-US" sz="1100" dirty="0"/>
              <a:t> </a:t>
            </a:r>
            <a:r>
              <a:rPr kumimoji="1" lang="en-US" altLang="zh-CN" sz="1100" dirty="0"/>
              <a:t>C</a:t>
            </a:r>
            <a:r>
              <a:rPr lang="en-US" altLang="zh-CN" sz="1100" dirty="0"/>
              <a:t>onsistency</a:t>
            </a:r>
            <a:endParaRPr kumimoji="1" lang="en-US" altLang="zh-CN" sz="1100" dirty="0"/>
          </a:p>
        </p:txBody>
      </p:sp>
      <p:cxnSp>
        <p:nvCxnSpPr>
          <p:cNvPr id="106" name="肘形连接符 105">
            <a:extLst>
              <a:ext uri="{FF2B5EF4-FFF2-40B4-BE49-F238E27FC236}">
                <a16:creationId xmlns:a16="http://schemas.microsoft.com/office/drawing/2014/main" id="{2526B68D-12B4-7C4A-A666-9A2DD418CB75}"/>
              </a:ext>
            </a:extLst>
          </p:cNvPr>
          <p:cNvCxnSpPr>
            <a:cxnSpLocks/>
            <a:stCxn id="91" idx="3"/>
            <a:endCxn id="88" idx="1"/>
          </p:cNvCxnSpPr>
          <p:nvPr/>
        </p:nvCxnSpPr>
        <p:spPr>
          <a:xfrm flipV="1">
            <a:off x="3457192" y="6113258"/>
            <a:ext cx="541340" cy="361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a:extLst>
              <a:ext uri="{FF2B5EF4-FFF2-40B4-BE49-F238E27FC236}">
                <a16:creationId xmlns:a16="http://schemas.microsoft.com/office/drawing/2014/main" id="{F4771682-13F9-5E4F-B6DC-0F733434E75E}"/>
              </a:ext>
            </a:extLst>
          </p:cNvPr>
          <p:cNvCxnSpPr>
            <a:cxnSpLocks/>
            <a:stCxn id="95" idx="3"/>
            <a:endCxn id="99" idx="1"/>
          </p:cNvCxnSpPr>
          <p:nvPr/>
        </p:nvCxnSpPr>
        <p:spPr>
          <a:xfrm flipV="1">
            <a:off x="5110889" y="6120555"/>
            <a:ext cx="317022" cy="3714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肘形连接符 117">
            <a:extLst>
              <a:ext uri="{FF2B5EF4-FFF2-40B4-BE49-F238E27FC236}">
                <a16:creationId xmlns:a16="http://schemas.microsoft.com/office/drawing/2014/main" id="{E935BCE8-74C1-F54F-BECF-5B35CE1A20CE}"/>
              </a:ext>
            </a:extLst>
          </p:cNvPr>
          <p:cNvCxnSpPr>
            <a:cxnSpLocks/>
            <a:stCxn id="58" idx="2"/>
            <a:endCxn id="116" idx="0"/>
          </p:cNvCxnSpPr>
          <p:nvPr/>
        </p:nvCxnSpPr>
        <p:spPr>
          <a:xfrm rot="5400000">
            <a:off x="4838948" y="4109278"/>
            <a:ext cx="750676" cy="255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圆角矩形 130">
            <a:extLst>
              <a:ext uri="{FF2B5EF4-FFF2-40B4-BE49-F238E27FC236}">
                <a16:creationId xmlns:a16="http://schemas.microsoft.com/office/drawing/2014/main" id="{2EA27B40-E4D8-5944-85CA-D41B0312211E}"/>
              </a:ext>
            </a:extLst>
          </p:cNvPr>
          <p:cNvSpPr/>
          <p:nvPr/>
        </p:nvSpPr>
        <p:spPr>
          <a:xfrm>
            <a:off x="4063771" y="2775707"/>
            <a:ext cx="993842" cy="348836"/>
          </a:xfrm>
          <a:prstGeom prst="roundRect">
            <a:avLst>
              <a:gd name="adj" fmla="val 1850"/>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zh-CN" altLang="en-US" sz="1100" dirty="0"/>
              <a:t>全局</a:t>
            </a:r>
            <a:r>
              <a:rPr kumimoji="1" lang="zh-CN" altLang="en-US" sz="1100"/>
              <a:t>优化器</a:t>
            </a:r>
            <a:endParaRPr kumimoji="1" lang="en-US" altLang="zh-CN" sz="1100" dirty="0"/>
          </a:p>
        </p:txBody>
      </p:sp>
      <p:cxnSp>
        <p:nvCxnSpPr>
          <p:cNvPr id="134" name="曲线连接符 133">
            <a:extLst>
              <a:ext uri="{FF2B5EF4-FFF2-40B4-BE49-F238E27FC236}">
                <a16:creationId xmlns:a16="http://schemas.microsoft.com/office/drawing/2014/main" id="{B583BD41-7C68-544F-B4B0-DEBA8EEC1CC9}"/>
              </a:ext>
            </a:extLst>
          </p:cNvPr>
          <p:cNvCxnSpPr>
            <a:cxnSpLocks/>
            <a:stCxn id="51" idx="1"/>
            <a:endCxn id="20" idx="3"/>
          </p:cNvCxnSpPr>
          <p:nvPr/>
        </p:nvCxnSpPr>
        <p:spPr>
          <a:xfrm rot="10800000" flipV="1">
            <a:off x="2627557" y="2514452"/>
            <a:ext cx="1428673" cy="4703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90D169D9-CB55-2D4C-B5C6-1C9AD8A4AAD0}"/>
              </a:ext>
            </a:extLst>
          </p:cNvPr>
          <p:cNvSpPr txBox="1"/>
          <p:nvPr/>
        </p:nvSpPr>
        <p:spPr>
          <a:xfrm>
            <a:off x="3140494" y="2931803"/>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
        <p:nvSpPr>
          <p:cNvPr id="6" name="线形标注 1 5">
            <a:extLst>
              <a:ext uri="{FF2B5EF4-FFF2-40B4-BE49-F238E27FC236}">
                <a16:creationId xmlns:a16="http://schemas.microsoft.com/office/drawing/2014/main" id="{CB7E1FDC-3325-DB49-A8F6-0F34D4080BE2}"/>
              </a:ext>
            </a:extLst>
          </p:cNvPr>
          <p:cNvSpPr/>
          <p:nvPr/>
        </p:nvSpPr>
        <p:spPr>
          <a:xfrm>
            <a:off x="8081719" y="6074471"/>
            <a:ext cx="914400" cy="547758"/>
          </a:xfrm>
          <a:prstGeom prst="borderCallout1">
            <a:avLst>
              <a:gd name="adj1" fmla="val 18750"/>
              <a:gd name="adj2" fmla="val -8333"/>
              <a:gd name="adj3" fmla="val 25562"/>
              <a:gd name="adj4" fmla="val -71953"/>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sz="1200"/>
              <a:t>Optane</a:t>
            </a:r>
            <a:r>
              <a:rPr kumimoji="1" lang="zh-CN" altLang="en-US" sz="1200"/>
              <a:t> </a:t>
            </a:r>
            <a:r>
              <a:rPr kumimoji="1" lang="en-US" altLang="zh-CN" sz="1200"/>
              <a:t>&amp;</a:t>
            </a:r>
            <a:r>
              <a:rPr kumimoji="1" lang="zh-CN" altLang="en-US" sz="1200"/>
              <a:t> </a:t>
            </a:r>
            <a:r>
              <a:rPr kumimoji="1" lang="en-US" altLang="zh-CN" sz="1200"/>
              <a:t>FPGA</a:t>
            </a:r>
            <a:r>
              <a:rPr kumimoji="1" lang="zh-CN" altLang="en-US" sz="1200"/>
              <a:t> </a:t>
            </a:r>
            <a:r>
              <a:rPr kumimoji="1" lang="zh-CN" altLang="en-US" sz="1200" dirty="0"/>
              <a:t>软硬件协同</a:t>
            </a:r>
          </a:p>
        </p:txBody>
      </p:sp>
      <p:cxnSp>
        <p:nvCxnSpPr>
          <p:cNvPr id="80" name="肘形连接符 79">
            <a:extLst>
              <a:ext uri="{FF2B5EF4-FFF2-40B4-BE49-F238E27FC236}">
                <a16:creationId xmlns:a16="http://schemas.microsoft.com/office/drawing/2014/main" id="{BEEC2048-6B82-FE4F-836B-65AE3E58C8B8}"/>
              </a:ext>
            </a:extLst>
          </p:cNvPr>
          <p:cNvCxnSpPr>
            <a:cxnSpLocks/>
            <a:stCxn id="64" idx="2"/>
            <a:endCxn id="116" idx="0"/>
          </p:cNvCxnSpPr>
          <p:nvPr/>
        </p:nvCxnSpPr>
        <p:spPr>
          <a:xfrm rot="16200000" flipH="1">
            <a:off x="3356833" y="5185528"/>
            <a:ext cx="357235" cy="7993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FB2D8ED1-7392-F649-9E7F-C7C7BA3EA100}"/>
              </a:ext>
            </a:extLst>
          </p:cNvPr>
          <p:cNvGrpSpPr/>
          <p:nvPr/>
        </p:nvGrpSpPr>
        <p:grpSpPr>
          <a:xfrm>
            <a:off x="4042385" y="3203427"/>
            <a:ext cx="1047634" cy="2037682"/>
            <a:chOff x="10176631" y="5175042"/>
            <a:chExt cx="1047634" cy="2037682"/>
          </a:xfrm>
        </p:grpSpPr>
        <p:sp>
          <p:nvSpPr>
            <p:cNvPr id="94" name="矩形 93">
              <a:extLst>
                <a:ext uri="{FF2B5EF4-FFF2-40B4-BE49-F238E27FC236}">
                  <a16:creationId xmlns:a16="http://schemas.microsoft.com/office/drawing/2014/main" id="{4AE77563-F816-D845-B1A2-880AAFC10D80}"/>
                </a:ext>
              </a:extLst>
            </p:cNvPr>
            <p:cNvSpPr/>
            <p:nvPr/>
          </p:nvSpPr>
          <p:spPr>
            <a:xfrm>
              <a:off x="10176631" y="5175042"/>
              <a:ext cx="1047634" cy="2037682"/>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endParaRPr kumimoji="1" lang="zh-CN" altLang="en-US" dirty="0"/>
            </a:p>
          </p:txBody>
        </p:sp>
        <p:sp>
          <p:nvSpPr>
            <p:cNvPr id="81" name="圆角矩形 80">
              <a:extLst>
                <a:ext uri="{FF2B5EF4-FFF2-40B4-BE49-F238E27FC236}">
                  <a16:creationId xmlns:a16="http://schemas.microsoft.com/office/drawing/2014/main" id="{B5A35B21-5C5E-4F47-85E6-958A1C308351}"/>
                </a:ext>
              </a:extLst>
            </p:cNvPr>
            <p:cNvSpPr/>
            <p:nvPr/>
          </p:nvSpPr>
          <p:spPr>
            <a:xfrm>
              <a:off x="10258985" y="5234152"/>
              <a:ext cx="912728" cy="401339"/>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82" name="圆角矩形 81">
              <a:extLst>
                <a:ext uri="{FF2B5EF4-FFF2-40B4-BE49-F238E27FC236}">
                  <a16:creationId xmlns:a16="http://schemas.microsoft.com/office/drawing/2014/main" id="{72134BED-1A4B-A946-823D-766A5670ECFE}"/>
                </a:ext>
              </a:extLst>
            </p:cNvPr>
            <p:cNvSpPr/>
            <p:nvPr/>
          </p:nvSpPr>
          <p:spPr>
            <a:xfrm>
              <a:off x="10258985" y="5799613"/>
              <a:ext cx="912728" cy="354654"/>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Optimizer</a:t>
              </a:r>
              <a:endParaRPr kumimoji="1" lang="zh-CN" altLang="en-US" sz="1100" dirty="0"/>
            </a:p>
          </p:txBody>
        </p:sp>
        <p:cxnSp>
          <p:nvCxnSpPr>
            <p:cNvPr id="83" name="直线箭头连接符 82">
              <a:extLst>
                <a:ext uri="{FF2B5EF4-FFF2-40B4-BE49-F238E27FC236}">
                  <a16:creationId xmlns:a16="http://schemas.microsoft.com/office/drawing/2014/main" id="{AF99C7D9-F877-E34A-A02A-503AB14E9853}"/>
                </a:ext>
              </a:extLst>
            </p:cNvPr>
            <p:cNvCxnSpPr>
              <a:cxnSpLocks/>
              <a:stCxn id="81" idx="2"/>
              <a:endCxn id="82" idx="0"/>
            </p:cNvCxnSpPr>
            <p:nvPr/>
          </p:nvCxnSpPr>
          <p:spPr>
            <a:xfrm>
              <a:off x="10715349" y="5635491"/>
              <a:ext cx="0" cy="16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D9E096CC-7069-D744-BDBF-B99BD2DA509E}"/>
                </a:ext>
              </a:extLst>
            </p:cNvPr>
            <p:cNvCxnSpPr>
              <a:cxnSpLocks/>
              <a:stCxn id="82" idx="2"/>
              <a:endCxn id="86" idx="0"/>
            </p:cNvCxnSpPr>
            <p:nvPr/>
          </p:nvCxnSpPr>
          <p:spPr>
            <a:xfrm flipH="1">
              <a:off x="10710593" y="6154267"/>
              <a:ext cx="4756" cy="16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圆角矩形 85">
              <a:extLst>
                <a:ext uri="{FF2B5EF4-FFF2-40B4-BE49-F238E27FC236}">
                  <a16:creationId xmlns:a16="http://schemas.microsoft.com/office/drawing/2014/main" id="{06C1AD23-EE6F-F148-BCB5-1706DC59907A}"/>
                </a:ext>
              </a:extLst>
            </p:cNvPr>
            <p:cNvSpPr/>
            <p:nvPr/>
          </p:nvSpPr>
          <p:spPr>
            <a:xfrm>
              <a:off x="10254229" y="6321975"/>
              <a:ext cx="912728" cy="354654"/>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sp>
          <p:nvSpPr>
            <p:cNvPr id="87" name="圆角矩形 86">
              <a:extLst>
                <a:ext uri="{FF2B5EF4-FFF2-40B4-BE49-F238E27FC236}">
                  <a16:creationId xmlns:a16="http://schemas.microsoft.com/office/drawing/2014/main" id="{671E2806-27B3-CD4A-AF22-E145E471E940}"/>
                </a:ext>
              </a:extLst>
            </p:cNvPr>
            <p:cNvSpPr/>
            <p:nvPr/>
          </p:nvSpPr>
          <p:spPr>
            <a:xfrm>
              <a:off x="10260536" y="6799822"/>
              <a:ext cx="897131" cy="354654"/>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并行存储过程生成器</a:t>
              </a:r>
            </a:p>
          </p:txBody>
        </p:sp>
        <p:cxnSp>
          <p:nvCxnSpPr>
            <p:cNvPr id="93" name="肘形连接符 92">
              <a:extLst>
                <a:ext uri="{FF2B5EF4-FFF2-40B4-BE49-F238E27FC236}">
                  <a16:creationId xmlns:a16="http://schemas.microsoft.com/office/drawing/2014/main" id="{8AB6D55F-574F-A640-A5BD-CC8043D9E811}"/>
                </a:ext>
              </a:extLst>
            </p:cNvPr>
            <p:cNvCxnSpPr>
              <a:cxnSpLocks/>
              <a:stCxn id="86" idx="2"/>
              <a:endCxn id="87" idx="0"/>
            </p:cNvCxnSpPr>
            <p:nvPr/>
          </p:nvCxnSpPr>
          <p:spPr>
            <a:xfrm rot="5400000">
              <a:off x="10648252" y="6737480"/>
              <a:ext cx="123193" cy="14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8" name="曲线连接符 97">
            <a:extLst>
              <a:ext uri="{FF2B5EF4-FFF2-40B4-BE49-F238E27FC236}">
                <a16:creationId xmlns:a16="http://schemas.microsoft.com/office/drawing/2014/main" id="{532EF305-2F33-0541-ADF0-88B836358E19}"/>
              </a:ext>
            </a:extLst>
          </p:cNvPr>
          <p:cNvCxnSpPr>
            <a:cxnSpLocks/>
            <a:stCxn id="131" idx="1"/>
            <a:endCxn id="20" idx="3"/>
          </p:cNvCxnSpPr>
          <p:nvPr/>
        </p:nvCxnSpPr>
        <p:spPr>
          <a:xfrm rot="10800000" flipV="1">
            <a:off x="2627557" y="2950124"/>
            <a:ext cx="1436215" cy="346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a:extLst>
              <a:ext uri="{FF2B5EF4-FFF2-40B4-BE49-F238E27FC236}">
                <a16:creationId xmlns:a16="http://schemas.microsoft.com/office/drawing/2014/main" id="{C97AC6B3-E9CE-A344-9E38-3907511EB3E2}"/>
              </a:ext>
            </a:extLst>
          </p:cNvPr>
          <p:cNvCxnSpPr>
            <a:cxnSpLocks/>
            <a:stCxn id="131" idx="3"/>
            <a:endCxn id="56" idx="1"/>
          </p:cNvCxnSpPr>
          <p:nvPr/>
        </p:nvCxnSpPr>
        <p:spPr>
          <a:xfrm>
            <a:off x="5057613" y="2950125"/>
            <a:ext cx="551596" cy="2814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肘形连接符 103">
            <a:extLst>
              <a:ext uri="{FF2B5EF4-FFF2-40B4-BE49-F238E27FC236}">
                <a16:creationId xmlns:a16="http://schemas.microsoft.com/office/drawing/2014/main" id="{CAE22DBB-D046-2848-9A00-081CF739F1CE}"/>
              </a:ext>
            </a:extLst>
          </p:cNvPr>
          <p:cNvCxnSpPr>
            <a:cxnSpLocks/>
            <a:stCxn id="81" idx="3"/>
            <a:endCxn id="68" idx="1"/>
          </p:cNvCxnSpPr>
          <p:nvPr/>
        </p:nvCxnSpPr>
        <p:spPr>
          <a:xfrm flipV="1">
            <a:off x="5037467" y="1338956"/>
            <a:ext cx="511969" cy="2124251"/>
          </a:xfrm>
          <a:prstGeom prst="bentConnector3">
            <a:avLst>
              <a:gd name="adj1" fmla="val 50000"/>
            </a:avLst>
          </a:prstGeom>
          <a:ln>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a:extLst>
              <a:ext uri="{FF2B5EF4-FFF2-40B4-BE49-F238E27FC236}">
                <a16:creationId xmlns:a16="http://schemas.microsoft.com/office/drawing/2014/main" id="{CEA48C40-048F-2A4B-A89D-8E6A7BBB2ED7}"/>
              </a:ext>
            </a:extLst>
          </p:cNvPr>
          <p:cNvCxnSpPr>
            <a:cxnSpLocks/>
            <a:stCxn id="11" idx="3"/>
            <a:endCxn id="81" idx="1"/>
          </p:cNvCxnSpPr>
          <p:nvPr/>
        </p:nvCxnSpPr>
        <p:spPr>
          <a:xfrm>
            <a:off x="2624515" y="1922109"/>
            <a:ext cx="1500224" cy="1541098"/>
          </a:xfrm>
          <a:prstGeom prst="bentConnector3">
            <a:avLst>
              <a:gd name="adj1" fmla="val 50000"/>
            </a:avLst>
          </a:prstGeom>
          <a:ln>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E9443D94-B42E-E64F-9817-C348ADC13B37}"/>
              </a:ext>
            </a:extLst>
          </p:cNvPr>
          <p:cNvSpPr/>
          <p:nvPr/>
        </p:nvSpPr>
        <p:spPr>
          <a:xfrm>
            <a:off x="436647" y="3908131"/>
            <a:ext cx="3206826" cy="1549614"/>
          </a:xfrm>
          <a:prstGeom prst="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200" b="1" dirty="0"/>
              <a:t>KunExecutor</a:t>
            </a:r>
            <a:endParaRPr kumimoji="1" lang="zh-CN" altLang="en-US" sz="1200" b="1" dirty="0"/>
          </a:p>
        </p:txBody>
      </p:sp>
      <p:cxnSp>
        <p:nvCxnSpPr>
          <p:cNvPr id="126" name="肘形连接符 125">
            <a:extLst>
              <a:ext uri="{FF2B5EF4-FFF2-40B4-BE49-F238E27FC236}">
                <a16:creationId xmlns:a16="http://schemas.microsoft.com/office/drawing/2014/main" id="{ECF38678-62A9-7241-A4DF-339C0073F0FB}"/>
              </a:ext>
            </a:extLst>
          </p:cNvPr>
          <p:cNvCxnSpPr>
            <a:cxnSpLocks/>
            <a:stCxn id="94" idx="2"/>
            <a:endCxn id="116" idx="0"/>
          </p:cNvCxnSpPr>
          <p:nvPr/>
        </p:nvCxnSpPr>
        <p:spPr>
          <a:xfrm rot="5400000">
            <a:off x="3989308" y="5186905"/>
            <a:ext cx="522690" cy="6310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21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2000">
              <a:srgbClr val="112F6E"/>
            </a:gs>
            <a:gs pos="59453">
              <a:srgbClr val="172B60"/>
            </a:gs>
            <a:gs pos="40000">
              <a:srgbClr val="182552"/>
            </a:gs>
            <a:gs pos="0">
              <a:srgbClr val="08183C"/>
            </a:gs>
            <a:gs pos="100000">
              <a:srgbClr val="152E6E"/>
            </a:gs>
          </a:gsLst>
          <a:lin ang="5400000" scaled="1"/>
        </a:gradFill>
        <a:effectLst/>
      </p:bgPr>
    </p:bg>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400618" y="225997"/>
          <a:ext cx="1484" cy="1484"/>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400618" y="225997"/>
                        <a:ext cx="1484" cy="1484"/>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3"/>
            </p:custDataLst>
          </p:nvPr>
        </p:nvSpPr>
        <p:spPr>
          <a:xfrm>
            <a:off x="399134" y="224514"/>
            <a:ext cx="148356" cy="14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854485">
              <a:lnSpc>
                <a:spcPct val="90000"/>
              </a:lnSpc>
              <a:spcBef>
                <a:spcPct val="0"/>
              </a:spcBef>
              <a:spcAft>
                <a:spcPct val="0"/>
              </a:spcAft>
              <a:defRPr/>
            </a:pPr>
            <a:endParaRPr lang="en-US" altLang="zh-CN" sz="2243"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5" name="组合 34">
            <a:extLst>
              <a:ext uri="{FF2B5EF4-FFF2-40B4-BE49-F238E27FC236}">
                <a16:creationId xmlns:a16="http://schemas.microsoft.com/office/drawing/2014/main" id="{F614CC88-6E56-45B3-8B4A-2F0DD4490B7C}"/>
              </a:ext>
            </a:extLst>
          </p:cNvPr>
          <p:cNvGrpSpPr/>
          <p:nvPr/>
        </p:nvGrpSpPr>
        <p:grpSpPr>
          <a:xfrm>
            <a:off x="6075299" y="1645317"/>
            <a:ext cx="4846477" cy="4210155"/>
            <a:chOff x="6079275" y="1856009"/>
            <a:chExt cx="3915503" cy="3401414"/>
          </a:xfrm>
        </p:grpSpPr>
        <p:sp>
          <p:nvSpPr>
            <p:cNvPr id="29" name="矩形 47">
              <a:extLst>
                <a:ext uri="{FF2B5EF4-FFF2-40B4-BE49-F238E27FC236}">
                  <a16:creationId xmlns:a16="http://schemas.microsoft.com/office/drawing/2014/main" id="{B78245CD-C919-4EF6-82CD-8C6572BC16A3}"/>
                </a:ext>
              </a:extLst>
            </p:cNvPr>
            <p:cNvSpPr>
              <a:spLocks noChangeArrowheads="1"/>
            </p:cNvSpPr>
            <p:nvPr/>
          </p:nvSpPr>
          <p:spPr bwMode="auto">
            <a:xfrm>
              <a:off x="6102500" y="4295813"/>
              <a:ext cx="3892278" cy="9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056" tIns="24028" rIns="48056" bIns="24028">
              <a:spAutoFit/>
            </a:bodyPr>
            <a:lstStyle/>
            <a:p>
              <a:pPr defTabSz="854040">
                <a:lnSpc>
                  <a:spcPct val="150000"/>
                </a:lnSpc>
                <a:spcBef>
                  <a:spcPct val="0"/>
                </a:spcBef>
                <a:defRPr/>
              </a:pPr>
              <a:r>
                <a:rPr lang="zh-CN" altLang="en-US" sz="841" dirty="0">
                  <a:solidFill>
                    <a:prstClr val="white"/>
                  </a:solidFill>
                  <a:latin typeface="微软雅黑" panose="020B0503020204020204" charset="-122"/>
                  <a:ea typeface="微软雅黑" panose="020B0503020204020204" charset="-122"/>
                </a:rPr>
                <a:t>上海：徐汇区虹漕路</a:t>
              </a:r>
              <a:r>
                <a:rPr lang="en-US" altLang="zh-CN" sz="841" dirty="0">
                  <a:solidFill>
                    <a:prstClr val="white"/>
                  </a:solidFill>
                  <a:latin typeface="微软雅黑" panose="020B0503020204020204" charset="-122"/>
                  <a:ea typeface="微软雅黑" panose="020B0503020204020204" charset="-122"/>
                </a:rPr>
                <a:t>88</a:t>
              </a:r>
              <a:r>
                <a:rPr lang="zh-CN" altLang="en-US" sz="841" dirty="0">
                  <a:solidFill>
                    <a:prstClr val="white"/>
                  </a:solidFill>
                  <a:latin typeface="微软雅黑" panose="020B0503020204020204" charset="-122"/>
                  <a:ea typeface="微软雅黑" panose="020B0503020204020204" charset="-122"/>
                </a:rPr>
                <a:t>号</a:t>
              </a:r>
              <a:r>
                <a:rPr lang="en-US" altLang="zh-CN" sz="841" dirty="0">
                  <a:solidFill>
                    <a:prstClr val="white"/>
                  </a:solidFill>
                  <a:latin typeface="微软雅黑" panose="020B0503020204020204" charset="-122"/>
                  <a:ea typeface="微软雅黑" panose="020B0503020204020204" charset="-122"/>
                </a:rPr>
                <a:t>B</a:t>
              </a:r>
              <a:r>
                <a:rPr lang="zh-CN" altLang="en-US" sz="841" dirty="0">
                  <a:solidFill>
                    <a:prstClr val="white"/>
                  </a:solidFill>
                  <a:latin typeface="微软雅黑" panose="020B0503020204020204" charset="-122"/>
                  <a:ea typeface="微软雅黑" panose="020B0503020204020204" charset="-122"/>
                </a:rPr>
                <a:t>座</a:t>
              </a:r>
              <a:r>
                <a:rPr lang="en-US" altLang="zh-CN" sz="841" dirty="0" err="1">
                  <a:solidFill>
                    <a:prstClr val="white"/>
                  </a:solidFill>
                  <a:latin typeface="微软雅黑" panose="020B0503020204020204" charset="-122"/>
                  <a:ea typeface="微软雅黑" panose="020B0503020204020204" charset="-122"/>
                </a:rPr>
                <a:t>11F&amp;12F&amp;15F</a:t>
              </a:r>
              <a:r>
                <a:rPr lang="zh-CN" altLang="en-US" sz="841" dirty="0">
                  <a:solidFill>
                    <a:prstClr val="white"/>
                  </a:solidFill>
                  <a:latin typeface="微软雅黑" panose="020B0503020204020204" charset="-122"/>
                  <a:ea typeface="微软雅黑" panose="020B0503020204020204" charset="-122"/>
                </a:rPr>
                <a:t>，</a:t>
              </a:r>
              <a:r>
                <a:rPr lang="en-US" altLang="zh-CN" sz="841" dirty="0">
                  <a:solidFill>
                    <a:prstClr val="white"/>
                  </a:solidFill>
                  <a:latin typeface="微软雅黑" panose="020B0503020204020204" charset="-122"/>
                  <a:ea typeface="微软雅黑" panose="020B0503020204020204" charset="-122"/>
                </a:rPr>
                <a:t>A</a:t>
              </a:r>
              <a:r>
                <a:rPr lang="zh-CN" altLang="en-US" sz="841" dirty="0">
                  <a:solidFill>
                    <a:prstClr val="white"/>
                  </a:solidFill>
                  <a:latin typeface="微软雅黑" panose="020B0503020204020204" charset="-122"/>
                  <a:ea typeface="微软雅黑" panose="020B0503020204020204" charset="-122"/>
                </a:rPr>
                <a:t>座</a:t>
              </a:r>
              <a:r>
                <a:rPr lang="en-US" altLang="zh-CN" sz="841" dirty="0" err="1">
                  <a:solidFill>
                    <a:prstClr val="white"/>
                  </a:solidFill>
                  <a:latin typeface="微软雅黑" panose="020B0503020204020204" charset="-122"/>
                  <a:ea typeface="微软雅黑" panose="020B0503020204020204" charset="-122"/>
                </a:rPr>
                <a:t>9F</a:t>
              </a:r>
              <a:endParaRPr lang="en-US" altLang="zh-CN" sz="841" dirty="0">
                <a:solidFill>
                  <a:prstClr val="white"/>
                </a:solidFill>
                <a:latin typeface="微软雅黑" panose="020B0503020204020204" charset="-122"/>
                <a:ea typeface="微软雅黑" panose="020B0503020204020204" charset="-122"/>
              </a:endParaRPr>
            </a:p>
            <a:p>
              <a:pPr defTabSz="854040">
                <a:lnSpc>
                  <a:spcPct val="150000"/>
                </a:lnSpc>
                <a:spcBef>
                  <a:spcPct val="0"/>
                </a:spcBef>
                <a:defRPr/>
              </a:pPr>
              <a:r>
                <a:rPr lang="zh-CN" altLang="en-US" sz="841" dirty="0">
                  <a:solidFill>
                    <a:prstClr val="white"/>
                  </a:solidFill>
                  <a:latin typeface="微软雅黑" panose="020B0503020204020204" charset="-122"/>
                  <a:ea typeface="微软雅黑" panose="020B0503020204020204" charset="-122"/>
                </a:rPr>
                <a:t>北京：海淀区西直门北大街甲</a:t>
              </a:r>
              <a:r>
                <a:rPr lang="en-US" altLang="zh-CN" sz="841" dirty="0">
                  <a:solidFill>
                    <a:prstClr val="white"/>
                  </a:solidFill>
                  <a:latin typeface="微软雅黑" panose="020B0503020204020204" charset="-122"/>
                  <a:ea typeface="微软雅黑" panose="020B0503020204020204" charset="-122"/>
                </a:rPr>
                <a:t>43</a:t>
              </a:r>
              <a:r>
                <a:rPr lang="zh-CN" altLang="en-US" sz="841" dirty="0">
                  <a:solidFill>
                    <a:prstClr val="white"/>
                  </a:solidFill>
                  <a:latin typeface="微软雅黑" panose="020B0503020204020204" charset="-122"/>
                  <a:ea typeface="微软雅黑" panose="020B0503020204020204" charset="-122"/>
                </a:rPr>
                <a:t>号金运大厦</a:t>
              </a:r>
              <a:r>
                <a:rPr lang="en-US" altLang="zh-CN" sz="841" dirty="0">
                  <a:solidFill>
                    <a:prstClr val="white"/>
                  </a:solidFill>
                  <a:latin typeface="微软雅黑" panose="020B0503020204020204" charset="-122"/>
                  <a:ea typeface="微软雅黑" panose="020B0503020204020204" charset="-122"/>
                </a:rPr>
                <a:t>B</a:t>
              </a:r>
              <a:r>
                <a:rPr lang="zh-CN" altLang="en-US" sz="841" dirty="0">
                  <a:solidFill>
                    <a:prstClr val="white"/>
                  </a:solidFill>
                  <a:latin typeface="微软雅黑" panose="020B0503020204020204" charset="-122"/>
                  <a:ea typeface="微软雅黑" panose="020B0503020204020204" charset="-122"/>
                </a:rPr>
                <a:t>座</a:t>
              </a:r>
              <a:r>
                <a:rPr lang="en-US" altLang="zh-CN" sz="841" dirty="0">
                  <a:solidFill>
                    <a:prstClr val="white"/>
                  </a:solidFill>
                  <a:latin typeface="微软雅黑" panose="020B0503020204020204" charset="-122"/>
                  <a:ea typeface="微软雅黑" panose="020B0503020204020204" charset="-122"/>
                </a:rPr>
                <a:t>1101</a:t>
              </a:r>
              <a:r>
                <a:rPr lang="zh-CN" altLang="en-US" sz="841" dirty="0">
                  <a:solidFill>
                    <a:prstClr val="white"/>
                  </a:solidFill>
                  <a:latin typeface="微软雅黑" panose="020B0503020204020204" charset="-122"/>
                  <a:ea typeface="微软雅黑" panose="020B0503020204020204" charset="-122"/>
                </a:rPr>
                <a:t>室</a:t>
              </a:r>
              <a:br>
                <a:rPr lang="zh-CN" altLang="en-US" sz="841" dirty="0">
                  <a:solidFill>
                    <a:prstClr val="white"/>
                  </a:solidFill>
                  <a:latin typeface="微软雅黑" panose="020B0503020204020204" charset="-122"/>
                  <a:ea typeface="微软雅黑" panose="020B0503020204020204" charset="-122"/>
                </a:rPr>
              </a:br>
              <a:r>
                <a:rPr lang="zh-CN" altLang="en-US" sz="841" dirty="0">
                  <a:solidFill>
                    <a:prstClr val="white"/>
                  </a:solidFill>
                  <a:latin typeface="微软雅黑" panose="020B0503020204020204" charset="-122"/>
                  <a:ea typeface="微软雅黑" panose="020B0503020204020204" charset="-122"/>
                </a:rPr>
                <a:t>广州：天河区体育东路</a:t>
              </a:r>
              <a:r>
                <a:rPr lang="en-US" altLang="zh-CN" sz="841" dirty="0">
                  <a:solidFill>
                    <a:prstClr val="white"/>
                  </a:solidFill>
                  <a:latin typeface="微软雅黑" panose="020B0503020204020204" charset="-122"/>
                  <a:ea typeface="微软雅黑" panose="020B0503020204020204" charset="-122"/>
                </a:rPr>
                <a:t>140-148</a:t>
              </a:r>
              <a:r>
                <a:rPr lang="zh-CN" altLang="en-US" sz="841" dirty="0">
                  <a:solidFill>
                    <a:prstClr val="white"/>
                  </a:solidFill>
                  <a:latin typeface="微软雅黑" panose="020B0503020204020204" charset="-122"/>
                  <a:ea typeface="微软雅黑" panose="020B0503020204020204" charset="-122"/>
                </a:rPr>
                <a:t>号南方证券大厦</a:t>
              </a:r>
              <a:r>
                <a:rPr lang="en-US" altLang="zh-CN" sz="841" dirty="0">
                  <a:solidFill>
                    <a:prstClr val="white"/>
                  </a:solidFill>
                  <a:latin typeface="微软雅黑" panose="020B0503020204020204" charset="-122"/>
                  <a:ea typeface="微软雅黑" panose="020B0503020204020204" charset="-122"/>
                </a:rPr>
                <a:t>1015-1016</a:t>
              </a:r>
              <a:r>
                <a:rPr lang="zh-CN" altLang="en-US" sz="841" dirty="0">
                  <a:solidFill>
                    <a:prstClr val="white"/>
                  </a:solidFill>
                  <a:latin typeface="微软雅黑" panose="020B0503020204020204" charset="-122"/>
                  <a:ea typeface="微软雅黑" panose="020B0503020204020204" charset="-122"/>
                </a:rPr>
                <a:t>室</a:t>
              </a:r>
              <a:endParaRPr lang="en-US" altLang="zh-CN" sz="841" dirty="0">
                <a:solidFill>
                  <a:prstClr val="white"/>
                </a:solidFill>
                <a:latin typeface="微软雅黑" panose="020B0503020204020204" charset="-122"/>
                <a:ea typeface="微软雅黑" panose="020B0503020204020204" charset="-122"/>
              </a:endParaRPr>
            </a:p>
            <a:p>
              <a:pPr defTabSz="854040">
                <a:lnSpc>
                  <a:spcPct val="150000"/>
                </a:lnSpc>
                <a:spcBef>
                  <a:spcPct val="0"/>
                </a:spcBef>
                <a:defRPr/>
              </a:pPr>
              <a:r>
                <a:rPr lang="zh-CN" altLang="en-US" sz="841" dirty="0">
                  <a:solidFill>
                    <a:prstClr val="white"/>
                  </a:solidFill>
                  <a:latin typeface="微软雅黑" panose="020B0503020204020204" charset="-122"/>
                  <a:ea typeface="微软雅黑" panose="020B0503020204020204" charset="-122"/>
                </a:rPr>
                <a:t>郑州：郑东新区龙子湖湖心岛卫华研究院科研楼</a:t>
              </a:r>
              <a:r>
                <a:rPr lang="en-US" altLang="zh-CN" sz="841" dirty="0">
                  <a:solidFill>
                    <a:prstClr val="white"/>
                  </a:solidFill>
                  <a:latin typeface="微软雅黑" panose="020B0503020204020204" charset="-122"/>
                  <a:ea typeface="微软雅黑" panose="020B0503020204020204" charset="-122"/>
                </a:rPr>
                <a:t>13</a:t>
              </a:r>
              <a:r>
                <a:rPr lang="zh-CN" altLang="en-US" sz="841" dirty="0">
                  <a:solidFill>
                    <a:prstClr val="white"/>
                  </a:solidFill>
                  <a:latin typeface="微软雅黑" panose="020B0503020204020204" charset="-122"/>
                  <a:ea typeface="微软雅黑" panose="020B0503020204020204" charset="-122"/>
                </a:rPr>
                <a:t>层</a:t>
              </a:r>
              <a:endParaRPr lang="en-US" altLang="zh-CN" sz="841" dirty="0">
                <a:solidFill>
                  <a:prstClr val="white"/>
                </a:solidFill>
                <a:latin typeface="微软雅黑" panose="020B0503020204020204" charset="-122"/>
                <a:ea typeface="微软雅黑" panose="020B0503020204020204" charset="-122"/>
              </a:endParaRPr>
            </a:p>
            <a:p>
              <a:pPr defTabSz="854040">
                <a:lnSpc>
                  <a:spcPct val="150000"/>
                </a:lnSpc>
                <a:spcBef>
                  <a:spcPct val="0"/>
                </a:spcBef>
                <a:defRPr/>
              </a:pPr>
              <a:r>
                <a:rPr lang="zh-CN" altLang="en-US" sz="841" dirty="0">
                  <a:solidFill>
                    <a:prstClr val="white"/>
                  </a:solidFill>
                  <a:latin typeface="微软雅黑" panose="020B0503020204020204" charset="-122"/>
                  <a:ea typeface="微软雅黑" panose="020B0503020204020204" charset="-122"/>
                </a:rPr>
                <a:t>南京：雨花台区宁双路</a:t>
              </a:r>
              <a:r>
                <a:rPr lang="en-US" altLang="zh-CN" sz="841" dirty="0">
                  <a:solidFill>
                    <a:prstClr val="white"/>
                  </a:solidFill>
                  <a:latin typeface="微软雅黑" panose="020B0503020204020204" charset="-122"/>
                  <a:ea typeface="微软雅黑" panose="020B0503020204020204" charset="-122"/>
                </a:rPr>
                <a:t>19</a:t>
              </a:r>
              <a:r>
                <a:rPr lang="zh-CN" altLang="en-US" sz="841" dirty="0">
                  <a:solidFill>
                    <a:prstClr val="white"/>
                  </a:solidFill>
                  <a:latin typeface="微软雅黑" panose="020B0503020204020204" charset="-122"/>
                  <a:ea typeface="微软雅黑" panose="020B0503020204020204" charset="-122"/>
                </a:rPr>
                <a:t>号云密城</a:t>
              </a:r>
              <a:r>
                <a:rPr lang="en-US" altLang="zh-CN" sz="841" dirty="0">
                  <a:solidFill>
                    <a:prstClr val="white"/>
                  </a:solidFill>
                  <a:latin typeface="微软雅黑" panose="020B0503020204020204" charset="-122"/>
                  <a:ea typeface="微软雅黑" panose="020B0503020204020204" charset="-122"/>
                </a:rPr>
                <a:t>J</a:t>
              </a:r>
              <a:r>
                <a:rPr lang="zh-CN" altLang="en-US" sz="841" dirty="0">
                  <a:solidFill>
                    <a:prstClr val="white"/>
                  </a:solidFill>
                  <a:latin typeface="微软雅黑" panose="020B0503020204020204" charset="-122"/>
                  <a:ea typeface="微软雅黑" panose="020B0503020204020204" charset="-122"/>
                </a:rPr>
                <a:t>栋</a:t>
              </a:r>
              <a:r>
                <a:rPr lang="en-US" altLang="zh-CN" sz="841" dirty="0">
                  <a:solidFill>
                    <a:prstClr val="white"/>
                  </a:solidFill>
                  <a:latin typeface="微软雅黑" panose="020B0503020204020204" charset="-122"/>
                  <a:ea typeface="微软雅黑" panose="020B0503020204020204" charset="-122"/>
                </a:rPr>
                <a:t>10</a:t>
              </a:r>
              <a:r>
                <a:rPr lang="zh-CN" altLang="en-US" sz="841" dirty="0">
                  <a:solidFill>
                    <a:prstClr val="white"/>
                  </a:solidFill>
                  <a:latin typeface="微软雅黑" panose="020B0503020204020204" charset="-122"/>
                  <a:ea typeface="微软雅黑" panose="020B0503020204020204" charset="-122"/>
                </a:rPr>
                <a:t>楼</a:t>
              </a:r>
              <a:endParaRPr lang="en-US" altLang="zh-CN" sz="841" dirty="0">
                <a:solidFill>
                  <a:prstClr val="white"/>
                </a:solidFill>
                <a:latin typeface="微软雅黑" panose="020B0503020204020204" charset="-122"/>
                <a:ea typeface="微软雅黑" panose="020B0503020204020204" charset="-122"/>
              </a:endParaRPr>
            </a:p>
            <a:p>
              <a:pPr defTabSz="854040">
                <a:lnSpc>
                  <a:spcPct val="150000"/>
                </a:lnSpc>
                <a:spcBef>
                  <a:spcPct val="0"/>
                </a:spcBef>
                <a:defRPr/>
              </a:pPr>
              <a:r>
                <a:rPr lang="zh-CN" altLang="en-US" sz="841" dirty="0">
                  <a:solidFill>
                    <a:prstClr val="white"/>
                  </a:solidFill>
                  <a:latin typeface="微软雅黑" panose="020B0503020204020204" charset="-122"/>
                  <a:ea typeface="微软雅黑" panose="020B0503020204020204" charset="-122"/>
                  <a:sym typeface="微软雅黑" panose="020B0503020204020204" charset="-122"/>
                </a:rPr>
                <a:t>联系电话：</a:t>
              </a:r>
              <a:r>
                <a:rPr lang="en-US" altLang="zh-CN" sz="841" dirty="0">
                  <a:solidFill>
                    <a:prstClr val="white"/>
                  </a:solidFill>
                  <a:latin typeface="微软雅黑" panose="020B0503020204020204" charset="-122"/>
                  <a:ea typeface="微软雅黑" panose="020B0503020204020204" charset="-122"/>
                  <a:sym typeface="微软雅黑" panose="020B0503020204020204" charset="-122"/>
                </a:rPr>
                <a:t>4007-676-098</a:t>
              </a:r>
              <a:endParaRPr lang="zh-CN" altLang="en-US" sz="841" dirty="0">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30" name="矩形 3">
              <a:extLst>
                <a:ext uri="{FF2B5EF4-FFF2-40B4-BE49-F238E27FC236}">
                  <a16:creationId xmlns:a16="http://schemas.microsoft.com/office/drawing/2014/main" id="{EE7C09B8-4192-4E9D-AEE3-C440C2F45AE8}"/>
                </a:ext>
              </a:extLst>
            </p:cNvPr>
            <p:cNvSpPr>
              <a:spLocks noChangeArrowheads="1"/>
            </p:cNvSpPr>
            <p:nvPr/>
          </p:nvSpPr>
          <p:spPr bwMode="auto">
            <a:xfrm>
              <a:off x="6096000" y="3931466"/>
              <a:ext cx="2882717" cy="17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056" tIns="24028" rIns="48056" bIns="24028">
              <a:spAutoFit/>
            </a:bodyPr>
            <a:lstStyle/>
            <a:p>
              <a:pPr defTabSz="854040">
                <a:spcBef>
                  <a:spcPct val="0"/>
                </a:spcBef>
                <a:defRPr/>
              </a:pPr>
              <a:r>
                <a:rPr lang="zh-CN" altLang="en-US" sz="1121" dirty="0">
                  <a:solidFill>
                    <a:prstClr val="white"/>
                  </a:solidFill>
                  <a:latin typeface="微软雅黑" panose="020B0503020204020204" charset="-122"/>
                  <a:ea typeface="微软雅黑" panose="020B0503020204020204" charset="-122"/>
                </a:rPr>
                <a:t>公司地址 </a:t>
              </a:r>
              <a:r>
                <a:rPr lang="en-US" altLang="zh-CN" sz="1121" dirty="0">
                  <a:solidFill>
                    <a:prstClr val="white"/>
                  </a:solidFill>
                  <a:latin typeface="微软雅黑" panose="020B0503020204020204" charset="-122"/>
                  <a:ea typeface="微软雅黑" panose="020B0503020204020204" charset="-122"/>
                </a:rPr>
                <a:t>/ </a:t>
              </a:r>
              <a:r>
                <a:rPr lang="en-US" sz="1121" dirty="0">
                  <a:solidFill>
                    <a:prstClr val="white"/>
                  </a:solidFill>
                  <a:latin typeface="微软雅黑" panose="020B0503020204020204" charset="-122"/>
                  <a:ea typeface="微软雅黑" panose="020B0503020204020204" charset="-122"/>
                </a:rPr>
                <a:t>Our Offices</a:t>
              </a:r>
              <a:endParaRPr lang="zh-CN" altLang="en-US" sz="1121" b="1" dirty="0">
                <a:solidFill>
                  <a:prstClr val="white"/>
                </a:solidFill>
                <a:latin typeface="微软雅黑" panose="020B0503020204020204" charset="-122"/>
                <a:ea typeface="微软雅黑" panose="020B0503020204020204" charset="-122"/>
                <a:cs typeface="Arial" panose="020B0604020202020204" pitchFamily="34" charset="0"/>
              </a:endParaRPr>
            </a:p>
          </p:txBody>
        </p:sp>
        <p:sp>
          <p:nvSpPr>
            <p:cNvPr id="31" name="Shape 76">
              <a:extLst>
                <a:ext uri="{FF2B5EF4-FFF2-40B4-BE49-F238E27FC236}">
                  <a16:creationId xmlns:a16="http://schemas.microsoft.com/office/drawing/2014/main" id="{51FBE1CC-C1CC-47F8-BA4B-1F09F3546651}"/>
                </a:ext>
              </a:extLst>
            </p:cNvPr>
            <p:cNvSpPr/>
            <p:nvPr/>
          </p:nvSpPr>
          <p:spPr>
            <a:xfrm>
              <a:off x="6138366" y="3123817"/>
              <a:ext cx="3215877" cy="297980"/>
            </a:xfrm>
            <a:prstGeom prst="rect">
              <a:avLst/>
            </a:prstGeom>
            <a:ln w="12700">
              <a:miter lim="400000"/>
            </a:ln>
          </p:spPr>
          <p:txBody>
            <a:bodyPr lIns="12016" tIns="32041" rIns="12016" bIns="32041">
              <a:spAutoFit/>
            </a:bodyPr>
            <a:lstStyle/>
            <a:p>
              <a:pPr defTabSz="239434">
                <a:lnSpc>
                  <a:spcPct val="150000"/>
                </a:lnSpc>
                <a:defRPr sz="1800"/>
              </a:pPr>
              <a:r>
                <a:rPr lang="zh-CN" altLang="en-US" sz="1495" kern="0" dirty="0">
                  <a:solidFill>
                    <a:prstClr val="white"/>
                  </a:solidFill>
                  <a:latin typeface="Arial" panose="020B0604020202020204"/>
                  <a:cs typeface="Arial" panose="020B0604020202020204"/>
                  <a:sym typeface="Arial" panose="020B0604020202020204"/>
                </a:rPr>
                <a:t>星环信息科技（上海）有限公司 版权所有</a:t>
              </a:r>
              <a:endParaRPr lang="en-US" altLang="zh-CN" sz="1495" kern="0" dirty="0">
                <a:solidFill>
                  <a:prstClr val="white"/>
                </a:solidFill>
                <a:latin typeface="Arial" panose="020B0604020202020204"/>
                <a:cs typeface="Arial" panose="020B0604020202020204"/>
                <a:sym typeface="Arial" panose="020B0604020202020204"/>
              </a:endParaRPr>
            </a:p>
          </p:txBody>
        </p:sp>
        <p:sp>
          <p:nvSpPr>
            <p:cNvPr id="32" name="Shape 75">
              <a:extLst>
                <a:ext uri="{FF2B5EF4-FFF2-40B4-BE49-F238E27FC236}">
                  <a16:creationId xmlns:a16="http://schemas.microsoft.com/office/drawing/2014/main" id="{BEA8579F-842E-4F38-AE9D-AC19A47F205D}"/>
                </a:ext>
              </a:extLst>
            </p:cNvPr>
            <p:cNvSpPr>
              <a:spLocks noChangeArrowheads="1"/>
            </p:cNvSpPr>
            <p:nvPr/>
          </p:nvSpPr>
          <p:spPr bwMode="auto">
            <a:xfrm>
              <a:off x="6177202" y="2807443"/>
              <a:ext cx="1966394" cy="223064"/>
            </a:xfrm>
            <a:prstGeom prst="rect">
              <a:avLst/>
            </a:prstGeom>
            <a:noFill/>
            <a:ln w="12700">
              <a:noFill/>
              <a:miter lim="800000"/>
            </a:ln>
          </p:spPr>
          <p:txBody>
            <a:bodyPr wrap="none" lIns="0" tIns="0" rIns="0" bIns="0" anchor="ctr">
              <a:spAutoFit/>
            </a:bodyPr>
            <a:lstStyle/>
            <a:p>
              <a:pPr defTabSz="854040">
                <a:lnSpc>
                  <a:spcPct val="80000"/>
                </a:lnSpc>
                <a:defRPr/>
              </a:pPr>
              <a:r>
                <a:rPr lang="en-US" altLang="zh-CN" sz="2243" dirty="0" err="1">
                  <a:solidFill>
                    <a:prstClr val="white"/>
                  </a:solidFill>
                  <a:latin typeface="微软雅黑" panose="020B0503020204020204" charset="-122"/>
                  <a:ea typeface="微软雅黑" panose="020B0503020204020204" charset="-122"/>
                  <a:cs typeface="+mn-ea"/>
                  <a:sym typeface="헤드라인A"/>
                </a:rPr>
                <a:t>www.transwarp.io</a:t>
              </a:r>
              <a:endParaRPr lang="zh-CN" altLang="zh-CN" sz="2243" dirty="0">
                <a:solidFill>
                  <a:prstClr val="white"/>
                </a:solidFill>
                <a:latin typeface="微软雅黑" panose="020B0503020204020204" charset="-122"/>
                <a:ea typeface="微软雅黑" panose="020B0503020204020204" charset="-122"/>
                <a:cs typeface="+mn-ea"/>
                <a:sym typeface="헤드라인A"/>
              </a:endParaRPr>
            </a:p>
          </p:txBody>
        </p:sp>
        <p:sp>
          <p:nvSpPr>
            <p:cNvPr id="33" name="文本框 39">
              <a:extLst>
                <a:ext uri="{FF2B5EF4-FFF2-40B4-BE49-F238E27FC236}">
                  <a16:creationId xmlns:a16="http://schemas.microsoft.com/office/drawing/2014/main" id="{CD3BF78F-4513-4DDC-B65B-81D15B47A512}"/>
                </a:ext>
              </a:extLst>
            </p:cNvPr>
            <p:cNvSpPr txBox="1"/>
            <p:nvPr/>
          </p:nvSpPr>
          <p:spPr>
            <a:xfrm>
              <a:off x="6079275" y="1856009"/>
              <a:ext cx="2119848" cy="8945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35600" tIns="35600" rIns="35600" bIns="35600" spcCol="38094" anchor="ctr">
              <a:spAutoFit/>
            </a:bodyPr>
            <a:lstStyle/>
            <a:p>
              <a:pPr defTabSz="577668" latinLnBrk="1">
                <a:defRPr/>
              </a:pPr>
              <a:r>
                <a:rPr lang="en-US" altLang="zh-CN" sz="6728" kern="0" dirty="0">
                  <a:solidFill>
                    <a:prstClr val="white"/>
                  </a:solidFill>
                  <a:latin typeface="Impact" panose="020B0806030902050204" pitchFamily="34" charset="0"/>
                  <a:ea typeface="微软雅黑" panose="020B0503020204020204" charset="-122"/>
                </a:rPr>
                <a:t>Thanks</a:t>
              </a:r>
              <a:endParaRPr lang="zh-CN" altLang="en-US" sz="6728" kern="0" dirty="0">
                <a:solidFill>
                  <a:prstClr val="white"/>
                </a:solidFill>
                <a:latin typeface="Impact" panose="020B0806030902050204" pitchFamily="34" charset="0"/>
                <a:ea typeface="微软雅黑" panose="020B0503020204020204" charset="-122"/>
              </a:endParaRPr>
            </a:p>
          </p:txBody>
        </p:sp>
        <p:cxnSp>
          <p:nvCxnSpPr>
            <p:cNvPr id="34" name="直接连接符 33">
              <a:extLst>
                <a:ext uri="{FF2B5EF4-FFF2-40B4-BE49-F238E27FC236}">
                  <a16:creationId xmlns:a16="http://schemas.microsoft.com/office/drawing/2014/main" id="{CA7B583B-CE94-4D9A-B62D-CC49246CE01D}"/>
                </a:ext>
              </a:extLst>
            </p:cNvPr>
            <p:cNvCxnSpPr/>
            <p:nvPr/>
          </p:nvCxnSpPr>
          <p:spPr>
            <a:xfrm>
              <a:off x="6150144" y="4226708"/>
              <a:ext cx="13013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F481C2-53CF-7540-BF29-09D486AF05E2}"/>
              </a:ext>
            </a:extLst>
          </p:cNvPr>
          <p:cNvSpPr/>
          <p:nvPr/>
        </p:nvSpPr>
        <p:spPr>
          <a:xfrm>
            <a:off x="765387" y="1749407"/>
            <a:ext cx="3401583" cy="375907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0" name="矩形 9">
            <a:extLst>
              <a:ext uri="{FF2B5EF4-FFF2-40B4-BE49-F238E27FC236}">
                <a16:creationId xmlns:a16="http://schemas.microsoft.com/office/drawing/2014/main" id="{1C34F42A-632A-0A45-861E-6EA9534FF712}"/>
              </a:ext>
            </a:extLst>
          </p:cNvPr>
          <p:cNvSpPr/>
          <p:nvPr/>
        </p:nvSpPr>
        <p:spPr>
          <a:xfrm>
            <a:off x="4726832" y="3367168"/>
            <a:ext cx="1829288" cy="214932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Compute</a:t>
            </a:r>
            <a:r>
              <a:rPr kumimoji="1" lang="zh-CN" altLang="en-US" sz="1400" dirty="0"/>
              <a:t> </a:t>
            </a:r>
            <a:r>
              <a:rPr kumimoji="1" lang="en-US" altLang="zh-CN" sz="1400" dirty="0"/>
              <a:t>Node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671378" y="1874922"/>
            <a:ext cx="1576177" cy="5367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SQL</a:t>
            </a:r>
            <a:r>
              <a:rPr kumimoji="1" lang="zh-CN" altLang="en-US" sz="1400" dirty="0"/>
              <a:t> </a:t>
            </a:r>
            <a:r>
              <a:rPr kumimoji="1" lang="en-US" altLang="zh-CN" sz="1400" dirty="0"/>
              <a:t>Parser</a:t>
            </a:r>
            <a:endParaRPr kumimoji="1" lang="zh-CN" altLang="en-US" sz="14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774195" y="2849832"/>
            <a:ext cx="1372890" cy="536713"/>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400" dirty="0"/>
              <a:t>Plan Builder</a:t>
            </a:r>
            <a:endParaRPr kumimoji="1" lang="zh-CN" altLang="en-US" sz="14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1664616" y="906669"/>
            <a:ext cx="1576182" cy="44726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cxnSp>
        <p:nvCxnSpPr>
          <p:cNvPr id="15" name="直线箭头连接符 14">
            <a:extLst>
              <a:ext uri="{FF2B5EF4-FFF2-40B4-BE49-F238E27FC236}">
                <a16:creationId xmlns:a16="http://schemas.microsoft.com/office/drawing/2014/main" id="{627A09CC-099F-D745-8CDC-FAB8F843A9CB}"/>
              </a:ext>
            </a:extLst>
          </p:cNvPr>
          <p:cNvCxnSpPr/>
          <p:nvPr/>
        </p:nvCxnSpPr>
        <p:spPr>
          <a:xfrm>
            <a:off x="2030453" y="1353930"/>
            <a:ext cx="0" cy="52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B4FE008-D849-DE4E-8509-DE543B2E41B9}"/>
              </a:ext>
            </a:extLst>
          </p:cNvPr>
          <p:cNvSpPr txBox="1"/>
          <p:nvPr/>
        </p:nvSpPr>
        <p:spPr>
          <a:xfrm>
            <a:off x="1996160" y="1472408"/>
            <a:ext cx="452368" cy="276999"/>
          </a:xfrm>
          <a:prstGeom prst="rect">
            <a:avLst/>
          </a:prstGeom>
          <a:noFill/>
        </p:spPr>
        <p:txBody>
          <a:bodyPr wrap="none" rtlCol="0">
            <a:spAutoFit/>
          </a:bodyPr>
          <a:lstStyle/>
          <a:p>
            <a:r>
              <a:rPr kumimoji="1" lang="en-US" altLang="zh-CN" sz="1200" dirty="0"/>
              <a:t>SQL</a:t>
            </a:r>
            <a:endParaRPr kumimoji="1" lang="zh-CN" altLang="en-US" sz="1200" dirty="0"/>
          </a:p>
        </p:txBody>
      </p:sp>
      <p:cxnSp>
        <p:nvCxnSpPr>
          <p:cNvPr id="18" name="直线箭头连接符 17">
            <a:extLst>
              <a:ext uri="{FF2B5EF4-FFF2-40B4-BE49-F238E27FC236}">
                <a16:creationId xmlns:a16="http://schemas.microsoft.com/office/drawing/2014/main" id="{707796E3-5CAB-4546-B2C9-56C7A01BBCCD}"/>
              </a:ext>
            </a:extLst>
          </p:cNvPr>
          <p:cNvCxnSpPr/>
          <p:nvPr/>
        </p:nvCxnSpPr>
        <p:spPr>
          <a:xfrm flipV="1">
            <a:off x="2934914" y="1353930"/>
            <a:ext cx="0" cy="487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9DDAA8F-0A21-314B-AE82-91F1298CF3C0}"/>
              </a:ext>
            </a:extLst>
          </p:cNvPr>
          <p:cNvSpPr txBox="1"/>
          <p:nvPr/>
        </p:nvSpPr>
        <p:spPr>
          <a:xfrm>
            <a:off x="2934914" y="1481160"/>
            <a:ext cx="646331" cy="276999"/>
          </a:xfrm>
          <a:prstGeom prst="rect">
            <a:avLst/>
          </a:prstGeom>
          <a:noFill/>
        </p:spPr>
        <p:txBody>
          <a:bodyPr wrap="none" rtlCol="0">
            <a:spAutoFit/>
          </a:bodyPr>
          <a:lstStyle/>
          <a:p>
            <a:r>
              <a:rPr kumimoji="1" lang="zh-CN" altLang="en-US" sz="1200" dirty="0"/>
              <a:t>结果集</a:t>
            </a:r>
          </a:p>
        </p:txBody>
      </p:sp>
      <p:sp>
        <p:nvSpPr>
          <p:cNvPr id="20" name="圆角矩形 19">
            <a:extLst>
              <a:ext uri="{FF2B5EF4-FFF2-40B4-BE49-F238E27FC236}">
                <a16:creationId xmlns:a16="http://schemas.microsoft.com/office/drawing/2014/main" id="{71D4CCA7-0D05-9D47-B39A-84BB4CA91218}"/>
              </a:ext>
            </a:extLst>
          </p:cNvPr>
          <p:cNvSpPr/>
          <p:nvPr/>
        </p:nvSpPr>
        <p:spPr>
          <a:xfrm>
            <a:off x="1771607" y="3664339"/>
            <a:ext cx="1370129" cy="536713"/>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2459467" y="2411635"/>
            <a:ext cx="1173" cy="43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2570613" y="2497356"/>
            <a:ext cx="441146" cy="276999"/>
          </a:xfrm>
          <a:prstGeom prst="rect">
            <a:avLst/>
          </a:prstGeom>
          <a:noFill/>
        </p:spPr>
        <p:txBody>
          <a:bodyPr wrap="none" rtlCol="0">
            <a:spAutoFit/>
          </a:bodyPr>
          <a:lstStyle/>
          <a:p>
            <a:r>
              <a:rPr kumimoji="1" lang="en-US" altLang="zh-CN" sz="12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2456672" y="3386545"/>
            <a:ext cx="3968" cy="2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1515259" y="4367204"/>
            <a:ext cx="933269" cy="276999"/>
          </a:xfrm>
          <a:prstGeom prst="rect">
            <a:avLst/>
          </a:prstGeom>
          <a:noFill/>
        </p:spPr>
        <p:txBody>
          <a:bodyPr wrap="none" rtlCol="0">
            <a:spAutoFit/>
          </a:bodyPr>
          <a:lstStyle/>
          <a:p>
            <a:r>
              <a:rPr kumimoji="1" lang="en-US" altLang="zh-CN" sz="1200" dirty="0"/>
              <a:t>logical</a:t>
            </a:r>
            <a:r>
              <a:rPr kumimoji="1" lang="zh-CN" altLang="en-US" sz="1200" dirty="0"/>
              <a:t> </a:t>
            </a:r>
            <a:r>
              <a:rPr kumimoji="1" lang="en-US" altLang="zh-CN" sz="1200" dirty="0"/>
              <a:t>plan</a:t>
            </a:r>
            <a:endParaRPr kumimoji="1" lang="zh-CN" altLang="en-US" sz="1200" dirty="0"/>
          </a:p>
        </p:txBody>
      </p:sp>
      <p:sp>
        <p:nvSpPr>
          <p:cNvPr id="44" name="圆角矩形 43">
            <a:extLst>
              <a:ext uri="{FF2B5EF4-FFF2-40B4-BE49-F238E27FC236}">
                <a16:creationId xmlns:a16="http://schemas.microsoft.com/office/drawing/2014/main" id="{09798443-5D19-FA44-87F8-3DAFBD9D396A}"/>
              </a:ext>
            </a:extLst>
          </p:cNvPr>
          <p:cNvSpPr/>
          <p:nvPr/>
        </p:nvSpPr>
        <p:spPr>
          <a:xfrm>
            <a:off x="963712" y="3775269"/>
            <a:ext cx="725556" cy="280421"/>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600" dirty="0"/>
              <a:t>RBO</a:t>
            </a:r>
            <a:endParaRPr kumimoji="1" lang="zh-CN" altLang="en-US" sz="16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1896809" y="4725084"/>
            <a:ext cx="1119724" cy="502864"/>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400" dirty="0"/>
              <a:t>Scatter</a:t>
            </a:r>
          </a:p>
          <a:p>
            <a:pPr algn="ctr"/>
            <a:r>
              <a:rPr kumimoji="1" lang="en-US" altLang="zh-CN" sz="1400" dirty="0"/>
              <a:t>Executor</a:t>
            </a:r>
            <a:endParaRPr kumimoji="1" lang="zh-CN" altLang="en-US" sz="1400" dirty="0"/>
          </a:p>
        </p:txBody>
      </p:sp>
      <p:sp>
        <p:nvSpPr>
          <p:cNvPr id="48" name="圆角矩形 47">
            <a:extLst>
              <a:ext uri="{FF2B5EF4-FFF2-40B4-BE49-F238E27FC236}">
                <a16:creationId xmlns:a16="http://schemas.microsoft.com/office/drawing/2014/main" id="{AFA814EB-7B9D-BF4E-9746-808997644761}"/>
              </a:ext>
            </a:extLst>
          </p:cNvPr>
          <p:cNvSpPr/>
          <p:nvPr/>
        </p:nvSpPr>
        <p:spPr>
          <a:xfrm>
            <a:off x="3290345" y="4695839"/>
            <a:ext cx="799012" cy="502864"/>
          </a:xfrm>
          <a:prstGeom prst="round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Mfed</a:t>
            </a:r>
          </a:p>
          <a:p>
            <a:pPr algn="ctr"/>
            <a:r>
              <a:rPr kumimoji="1" lang="en-US" altLang="zh-CN" sz="1200" dirty="0"/>
              <a:t>Adapter</a:t>
            </a:r>
          </a:p>
        </p:txBody>
      </p:sp>
      <p:sp>
        <p:nvSpPr>
          <p:cNvPr id="49" name="圆角矩形 48">
            <a:extLst>
              <a:ext uri="{FF2B5EF4-FFF2-40B4-BE49-F238E27FC236}">
                <a16:creationId xmlns:a16="http://schemas.microsoft.com/office/drawing/2014/main" id="{FBCD8214-652E-7149-AB2F-EB6B53FF47F2}"/>
              </a:ext>
            </a:extLst>
          </p:cNvPr>
          <p:cNvSpPr/>
          <p:nvPr/>
        </p:nvSpPr>
        <p:spPr>
          <a:xfrm>
            <a:off x="4871074" y="3879985"/>
            <a:ext cx="1506069" cy="5028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t>MFed</a:t>
            </a:r>
            <a:r>
              <a:rPr kumimoji="1" lang="zh-CN" altLang="en-US" sz="1200" dirty="0"/>
              <a:t> </a:t>
            </a:r>
            <a:r>
              <a:rPr kumimoji="1" lang="en-US" altLang="zh-CN" sz="1200" dirty="0"/>
              <a:t>Executor</a:t>
            </a:r>
          </a:p>
        </p:txBody>
      </p:sp>
      <p:sp>
        <p:nvSpPr>
          <p:cNvPr id="50" name="矩形 49">
            <a:extLst>
              <a:ext uri="{FF2B5EF4-FFF2-40B4-BE49-F238E27FC236}">
                <a16:creationId xmlns:a16="http://schemas.microsoft.com/office/drawing/2014/main" id="{1CE525E4-7DA1-8848-B25B-457907832CEC}"/>
              </a:ext>
            </a:extLst>
          </p:cNvPr>
          <p:cNvSpPr/>
          <p:nvPr/>
        </p:nvSpPr>
        <p:spPr>
          <a:xfrm>
            <a:off x="4726832" y="1747865"/>
            <a:ext cx="1829288" cy="140622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883757" y="2518174"/>
            <a:ext cx="1506069" cy="5028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KunDB</a:t>
            </a:r>
            <a:r>
              <a:rPr kumimoji="1" lang="zh-CN" altLang="en-US" sz="1200" dirty="0"/>
              <a:t> </a:t>
            </a:r>
            <a:r>
              <a:rPr kumimoji="1" lang="en-US" altLang="zh-CN" sz="12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880717" y="1882259"/>
            <a:ext cx="1506069" cy="549917"/>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Metadata</a:t>
            </a:r>
            <a:r>
              <a:rPr kumimoji="1" lang="zh-CN" altLang="en-US" sz="1200" dirty="0"/>
              <a:t> </a:t>
            </a:r>
            <a:r>
              <a:rPr kumimoji="1" lang="en-US" altLang="zh-CN" sz="1200" dirty="0"/>
              <a:t>Zookeeper</a:t>
            </a:r>
          </a:p>
          <a:p>
            <a:pPr algn="ctr"/>
            <a:r>
              <a:rPr kumimoji="1" lang="en-US" altLang="zh-CN" sz="1200" dirty="0"/>
              <a:t>(Schema\Statistics)</a:t>
            </a:r>
          </a:p>
        </p:txBody>
      </p:sp>
      <p:cxnSp>
        <p:nvCxnSpPr>
          <p:cNvPr id="55" name="肘形连接符 54">
            <a:extLst>
              <a:ext uri="{FF2B5EF4-FFF2-40B4-BE49-F238E27FC236}">
                <a16:creationId xmlns:a16="http://schemas.microsoft.com/office/drawing/2014/main" id="{90911169-7B63-4746-AB2F-46003151274B}"/>
              </a:ext>
            </a:extLst>
          </p:cNvPr>
          <p:cNvCxnSpPr>
            <a:cxnSpLocks/>
            <a:stCxn id="46" idx="2"/>
            <a:endCxn id="77" idx="1"/>
          </p:cNvCxnSpPr>
          <p:nvPr/>
        </p:nvCxnSpPr>
        <p:spPr>
          <a:xfrm rot="16200000" flipH="1">
            <a:off x="2693217" y="4991401"/>
            <a:ext cx="767553" cy="12406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84F77FF7-C623-C04A-9F74-23A441BFC26B}"/>
              </a:ext>
            </a:extLst>
          </p:cNvPr>
          <p:cNvCxnSpPr>
            <a:cxnSpLocks/>
            <a:stCxn id="46" idx="2"/>
            <a:endCxn id="76" idx="1"/>
          </p:cNvCxnSpPr>
          <p:nvPr/>
        </p:nvCxnSpPr>
        <p:spPr>
          <a:xfrm rot="5400000">
            <a:off x="1629191" y="5168020"/>
            <a:ext cx="767553" cy="887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3485FC05-EE3A-6C44-8E68-E99B0D2CA780}"/>
              </a:ext>
            </a:extLst>
          </p:cNvPr>
          <p:cNvCxnSpPr>
            <a:cxnSpLocks/>
            <a:stCxn id="20" idx="2"/>
            <a:endCxn id="48" idx="0"/>
          </p:cNvCxnSpPr>
          <p:nvPr/>
        </p:nvCxnSpPr>
        <p:spPr>
          <a:xfrm rot="16200000" flipH="1">
            <a:off x="2825868" y="3831855"/>
            <a:ext cx="494787" cy="1233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1206483" y="5995501"/>
            <a:ext cx="725557" cy="526775"/>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3334537" y="5995501"/>
            <a:ext cx="725557" cy="526775"/>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cxnSp>
        <p:nvCxnSpPr>
          <p:cNvPr id="79" name="肘形连接符 78">
            <a:extLst>
              <a:ext uri="{FF2B5EF4-FFF2-40B4-BE49-F238E27FC236}">
                <a16:creationId xmlns:a16="http://schemas.microsoft.com/office/drawing/2014/main" id="{DD9052CD-3282-E249-B5B2-4E44781216F2}"/>
              </a:ext>
            </a:extLst>
          </p:cNvPr>
          <p:cNvCxnSpPr>
            <a:cxnSpLocks/>
            <a:stCxn id="48" idx="2"/>
            <a:endCxn id="49" idx="1"/>
          </p:cNvCxnSpPr>
          <p:nvPr/>
        </p:nvCxnSpPr>
        <p:spPr>
          <a:xfrm rot="5400000" flipH="1" flipV="1">
            <a:off x="3746819" y="4074448"/>
            <a:ext cx="1067286" cy="1181223"/>
          </a:xfrm>
          <a:prstGeom prst="bentConnector4">
            <a:avLst>
              <a:gd name="adj1" fmla="val -21419"/>
              <a:gd name="adj2" fmla="val 6691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4D29BA8-7814-B44D-8137-C797D341E949}"/>
              </a:ext>
            </a:extLst>
          </p:cNvPr>
          <p:cNvSpPr txBox="1"/>
          <p:nvPr/>
        </p:nvSpPr>
        <p:spPr>
          <a:xfrm>
            <a:off x="2473020" y="5254880"/>
            <a:ext cx="887410" cy="261610"/>
          </a:xfrm>
          <a:prstGeom prst="rect">
            <a:avLst/>
          </a:prstGeom>
          <a:noFill/>
        </p:spPr>
        <p:txBody>
          <a:bodyPr wrap="square" rtlCol="0">
            <a:spAutoFit/>
          </a:bodyPr>
          <a:lstStyle/>
          <a:p>
            <a:r>
              <a:rPr kumimoji="1" lang="en-US" altLang="zh-CN" sz="1100" dirty="0"/>
              <a:t>SQL </a:t>
            </a:r>
            <a:r>
              <a:rPr kumimoji="1" lang="zh-CN" altLang="en-US" sz="1100" dirty="0"/>
              <a:t>下推</a:t>
            </a:r>
            <a:endParaRPr kumimoji="1" lang="en-US" altLang="zh-CN" sz="1100" dirty="0"/>
          </a:p>
        </p:txBody>
      </p:sp>
      <p:sp>
        <p:nvSpPr>
          <p:cNvPr id="43" name="文本框 42">
            <a:extLst>
              <a:ext uri="{FF2B5EF4-FFF2-40B4-BE49-F238E27FC236}">
                <a16:creationId xmlns:a16="http://schemas.microsoft.com/office/drawing/2014/main" id="{AA1079FC-59D0-C647-9144-225103B813CD}"/>
              </a:ext>
            </a:extLst>
          </p:cNvPr>
          <p:cNvSpPr txBox="1"/>
          <p:nvPr/>
        </p:nvSpPr>
        <p:spPr>
          <a:xfrm>
            <a:off x="5696679" y="4398449"/>
            <a:ext cx="746319" cy="261610"/>
          </a:xfrm>
          <a:prstGeom prst="rect">
            <a:avLst/>
          </a:prstGeom>
          <a:noFill/>
        </p:spPr>
        <p:txBody>
          <a:bodyPr wrap="square" rtlCol="0">
            <a:spAutoFit/>
          </a:bodyPr>
          <a:lstStyle/>
          <a:p>
            <a:r>
              <a:rPr kumimoji="1" lang="en-US" altLang="zh-CN" sz="1050" dirty="0"/>
              <a:t>SQL</a:t>
            </a:r>
            <a:r>
              <a:rPr kumimoji="1" lang="zh-CN" altLang="en-US" sz="1050" dirty="0"/>
              <a:t>下推</a:t>
            </a:r>
            <a:endParaRPr kumimoji="1" lang="en-US" altLang="zh-CN" sz="1050" dirty="0"/>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现状</a:t>
            </a:r>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6854881" y="1130300"/>
            <a:ext cx="4665608" cy="4552527"/>
          </a:xfrm>
        </p:spPr>
        <p:txBody>
          <a:bodyPr>
            <a:normAutofit/>
          </a:bodyPr>
          <a:lstStyle/>
          <a:p>
            <a:r>
              <a:rPr lang="zh-CN" altLang="en-US" sz="1400" dirty="0"/>
              <a:t>现状特点</a:t>
            </a:r>
            <a:endParaRPr lang="en-US" altLang="zh-CN" sz="1400" dirty="0"/>
          </a:p>
          <a:p>
            <a:pPr lvl="1"/>
            <a:r>
              <a:rPr lang="zh-CN" altLang="en-US" sz="1212" dirty="0"/>
              <a:t>功能上较快能够完成快速构建</a:t>
            </a:r>
            <a:endParaRPr lang="en-US" altLang="zh-CN" sz="1212" dirty="0"/>
          </a:p>
          <a:p>
            <a:pPr lvl="1"/>
            <a:r>
              <a:rPr lang="en-US" altLang="zh-CN" sz="1212" dirty="0" err="1"/>
              <a:t>Mfed</a:t>
            </a:r>
            <a:r>
              <a:rPr lang="zh-CN" altLang="en-US" sz="1212" dirty="0"/>
              <a:t>基于</a:t>
            </a:r>
            <a:r>
              <a:rPr lang="en-US" altLang="zh-CN" sz="1212" dirty="0"/>
              <a:t>MariaDB</a:t>
            </a:r>
            <a:r>
              <a:rPr lang="zh-CN" altLang="en-US" sz="1212" dirty="0"/>
              <a:t>，基于其</a:t>
            </a:r>
            <a:r>
              <a:rPr lang="en-US" altLang="zh-CN" sz="1212" dirty="0"/>
              <a:t>Federated</a:t>
            </a:r>
            <a:r>
              <a:rPr lang="zh-CN" altLang="en-US" sz="1212" dirty="0"/>
              <a:t> </a:t>
            </a:r>
            <a:r>
              <a:rPr lang="en-US" altLang="zh-CN" sz="1212" dirty="0"/>
              <a:t>Engine</a:t>
            </a:r>
            <a:r>
              <a:rPr lang="zh-CN" altLang="en-US" sz="1212" dirty="0"/>
              <a:t>来实现对远端</a:t>
            </a:r>
            <a:r>
              <a:rPr lang="en-US" altLang="zh-CN" sz="1212" dirty="0"/>
              <a:t>MySQL</a:t>
            </a:r>
            <a:r>
              <a:rPr lang="zh-CN" altLang="en-US" sz="1212" dirty="0"/>
              <a:t>的操作</a:t>
            </a:r>
            <a:endParaRPr lang="en-US" altLang="zh-CN" sz="1212" dirty="0"/>
          </a:p>
          <a:p>
            <a:pPr lvl="1"/>
            <a:r>
              <a:rPr lang="zh-CN" altLang="en-US" sz="1212" dirty="0"/>
              <a:t>大量重用</a:t>
            </a:r>
            <a:r>
              <a:rPr lang="en-US" altLang="zh-CN" sz="1212" dirty="0"/>
              <a:t>MariaDB</a:t>
            </a:r>
            <a:r>
              <a:rPr lang="zh-CN" altLang="en-US" sz="1212" dirty="0"/>
              <a:t>的功能如</a:t>
            </a:r>
            <a:r>
              <a:rPr lang="en-US" altLang="zh-CN" sz="1212" dirty="0"/>
              <a:t>Trigger</a:t>
            </a:r>
            <a:r>
              <a:rPr lang="zh-CN" altLang="en-US" sz="1212" dirty="0"/>
              <a:t>，以及复杂</a:t>
            </a:r>
            <a:r>
              <a:rPr lang="en-US" altLang="zh-CN" sz="1212" dirty="0"/>
              <a:t>SQL</a:t>
            </a:r>
            <a:r>
              <a:rPr lang="zh-CN" altLang="en-US" sz="1212" dirty="0"/>
              <a:t>的支持能力</a:t>
            </a:r>
            <a:endParaRPr lang="en-US" altLang="zh-CN" sz="1212" dirty="0"/>
          </a:p>
          <a:p>
            <a:pPr lvl="1"/>
            <a:r>
              <a:rPr lang="en-US" altLang="zh-CN" sz="1212" dirty="0"/>
              <a:t>Gate</a:t>
            </a:r>
            <a:r>
              <a:rPr lang="zh-CN" altLang="en-US" sz="1212" dirty="0"/>
              <a:t>层只保留简单的</a:t>
            </a:r>
            <a:r>
              <a:rPr lang="en-US" altLang="zh-CN" sz="1212" dirty="0"/>
              <a:t>SQL</a:t>
            </a:r>
            <a:r>
              <a:rPr lang="zh-CN" altLang="en-US" sz="1212" dirty="0"/>
              <a:t>处理能力，确定</a:t>
            </a:r>
            <a:r>
              <a:rPr lang="en-US" altLang="zh-CN" sz="1212" dirty="0"/>
              <a:t>SQL</a:t>
            </a:r>
            <a:r>
              <a:rPr lang="zh-CN" altLang="en-US" sz="1212" dirty="0"/>
              <a:t>是否下推到存储层执行还是交由</a:t>
            </a:r>
            <a:r>
              <a:rPr lang="en-US" altLang="zh-CN" sz="1212" dirty="0" err="1"/>
              <a:t>Mfed</a:t>
            </a:r>
            <a:r>
              <a:rPr lang="zh-CN" altLang="en-US" sz="1212" dirty="0"/>
              <a:t>来执行</a:t>
            </a:r>
            <a:endParaRPr lang="en-US" altLang="zh-CN" sz="1212" dirty="0"/>
          </a:p>
          <a:p>
            <a:pPr lvl="1"/>
            <a:r>
              <a:rPr lang="en-US" altLang="zh-CN" sz="1212" dirty="0"/>
              <a:t>Gate</a:t>
            </a:r>
            <a:r>
              <a:rPr lang="zh-CN" altLang="en-US" sz="1212" dirty="0"/>
              <a:t>层没有复杂的物理优化器，总体并发度比较高</a:t>
            </a:r>
            <a:endParaRPr lang="en-US" altLang="zh-CN" sz="1212" dirty="0"/>
          </a:p>
          <a:p>
            <a:r>
              <a:rPr lang="zh-CN" altLang="en-US" sz="1400" dirty="0"/>
              <a:t>主要架构问题</a:t>
            </a:r>
            <a:endParaRPr lang="en-US" altLang="zh-CN" sz="1400" dirty="0"/>
          </a:p>
          <a:p>
            <a:pPr lvl="1"/>
            <a:r>
              <a:rPr lang="en-US" altLang="zh-CN" sz="1212" dirty="0"/>
              <a:t>MariaDB</a:t>
            </a:r>
            <a:r>
              <a:rPr lang="zh-CN" altLang="en-US" sz="1212" dirty="0"/>
              <a:t>基于线程的执行能力，只要数据量较大的</a:t>
            </a:r>
            <a:r>
              <a:rPr lang="en-US" altLang="zh-CN" sz="1212" dirty="0"/>
              <a:t>SQL</a:t>
            </a:r>
            <a:r>
              <a:rPr lang="zh-CN" altLang="en-US" sz="1212" dirty="0"/>
              <a:t>就会有很大的可用性问题</a:t>
            </a:r>
            <a:endParaRPr lang="en-US" altLang="zh-CN" sz="1212" dirty="0"/>
          </a:p>
          <a:p>
            <a:pPr lvl="1"/>
            <a:r>
              <a:rPr lang="zh-CN" altLang="en-US" sz="1212" dirty="0"/>
              <a:t>缺少良好的优化器，不能做细粒度的计算优化，能够直接下推的</a:t>
            </a:r>
            <a:r>
              <a:rPr lang="en-US" altLang="zh-CN" sz="1212" dirty="0"/>
              <a:t>SQL</a:t>
            </a:r>
            <a:r>
              <a:rPr lang="zh-CN" altLang="en-US" sz="1212" dirty="0"/>
              <a:t>在生产中不多</a:t>
            </a:r>
            <a:endParaRPr lang="en-US" altLang="zh-CN" sz="1212" dirty="0"/>
          </a:p>
          <a:p>
            <a:pPr lvl="1"/>
            <a:r>
              <a:rPr lang="zh-CN" altLang="en-US" sz="1212" dirty="0"/>
              <a:t>通过</a:t>
            </a:r>
            <a:r>
              <a:rPr lang="en-US" altLang="zh-CN" sz="1212" dirty="0" err="1"/>
              <a:t>MFed</a:t>
            </a:r>
            <a:r>
              <a:rPr lang="zh-CN" altLang="en-US" sz="1212" dirty="0"/>
              <a:t>的</a:t>
            </a:r>
            <a:r>
              <a:rPr lang="en-US" altLang="zh-CN" sz="1212" dirty="0"/>
              <a:t>SQL</a:t>
            </a:r>
            <a:r>
              <a:rPr lang="zh-CN" altLang="en-US" sz="1212" dirty="0"/>
              <a:t>路径延时非常长，往往一个</a:t>
            </a:r>
            <a:r>
              <a:rPr lang="en-US" altLang="zh-CN" sz="1212" dirty="0"/>
              <a:t>SQL</a:t>
            </a:r>
            <a:r>
              <a:rPr lang="zh-CN" altLang="en-US" sz="1212" dirty="0"/>
              <a:t>就把整个事务的延时增加了数倍</a:t>
            </a:r>
            <a:endParaRPr lang="en-US" altLang="zh-CN" sz="1212" dirty="0"/>
          </a:p>
          <a:p>
            <a:pPr lvl="1"/>
            <a:r>
              <a:rPr lang="en-US" altLang="zh-CN" sz="1212" dirty="0" err="1"/>
              <a:t>Mfed</a:t>
            </a:r>
            <a:r>
              <a:rPr lang="zh-CN" altLang="en-US" sz="1212" dirty="0"/>
              <a:t>本身健壮性不足，带来大量运维问题</a:t>
            </a:r>
            <a:endParaRPr lang="en-US" altLang="zh-CN" sz="1212" dirty="0"/>
          </a:p>
          <a:p>
            <a:pPr lvl="1"/>
            <a:r>
              <a:rPr lang="zh-CN" altLang="en-US" sz="1212" dirty="0"/>
              <a:t>实现</a:t>
            </a:r>
            <a:r>
              <a:rPr lang="en-US" altLang="zh-CN" sz="1212" dirty="0"/>
              <a:t>Oracle</a:t>
            </a:r>
            <a:r>
              <a:rPr lang="zh-CN" altLang="en-US" sz="1212" dirty="0"/>
              <a:t>兼容，涉及到大量复杂</a:t>
            </a:r>
            <a:r>
              <a:rPr lang="en-US" altLang="zh-CN" sz="1212" dirty="0"/>
              <a:t>SQL</a:t>
            </a:r>
            <a:r>
              <a:rPr lang="zh-CN" altLang="en-US" sz="1212" dirty="0"/>
              <a:t>的支持，不能寄希望于简单的转发机制，需要完整建立一套优化器系统</a:t>
            </a:r>
            <a:endParaRPr lang="en-US" altLang="zh-CN" sz="1212" dirty="0"/>
          </a:p>
          <a:p>
            <a:pPr lvl="1"/>
            <a:endParaRPr lang="zh-CN" altLang="en-US" sz="1212" dirty="0"/>
          </a:p>
        </p:txBody>
      </p:sp>
      <p:cxnSp>
        <p:nvCxnSpPr>
          <p:cNvPr id="7" name="曲线连接符 6">
            <a:extLst>
              <a:ext uri="{FF2B5EF4-FFF2-40B4-BE49-F238E27FC236}">
                <a16:creationId xmlns:a16="http://schemas.microsoft.com/office/drawing/2014/main" id="{9C190837-485B-194B-962E-F4C1CE278D71}"/>
              </a:ext>
            </a:extLst>
          </p:cNvPr>
          <p:cNvCxnSpPr>
            <a:cxnSpLocks/>
            <a:stCxn id="77" idx="4"/>
            <a:endCxn id="56" idx="2"/>
          </p:cNvCxnSpPr>
          <p:nvPr/>
        </p:nvCxnSpPr>
        <p:spPr>
          <a:xfrm flipV="1">
            <a:off x="4060094" y="5203501"/>
            <a:ext cx="1564014" cy="10553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48219B4A-45E0-8A47-93EE-CCD1DD1E5208}"/>
              </a:ext>
            </a:extLst>
          </p:cNvPr>
          <p:cNvCxnSpPr>
            <a:cxnSpLocks/>
            <a:stCxn id="76" idx="3"/>
            <a:endCxn id="56" idx="2"/>
          </p:cNvCxnSpPr>
          <p:nvPr/>
        </p:nvCxnSpPr>
        <p:spPr>
          <a:xfrm rot="5400000" flipH="1" flipV="1">
            <a:off x="2937297" y="3835466"/>
            <a:ext cx="1318775" cy="4054846"/>
          </a:xfrm>
          <a:prstGeom prst="curvedConnector3">
            <a:avLst>
              <a:gd name="adj1" fmla="val -17334"/>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圆角矩形 55">
            <a:extLst>
              <a:ext uri="{FF2B5EF4-FFF2-40B4-BE49-F238E27FC236}">
                <a16:creationId xmlns:a16="http://schemas.microsoft.com/office/drawing/2014/main" id="{C2835C0D-E839-0F48-9E13-6254C2E97A73}"/>
              </a:ext>
            </a:extLst>
          </p:cNvPr>
          <p:cNvSpPr/>
          <p:nvPr/>
        </p:nvSpPr>
        <p:spPr>
          <a:xfrm>
            <a:off x="4871073" y="4700637"/>
            <a:ext cx="1506069" cy="5028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Private</a:t>
            </a:r>
          </a:p>
          <a:p>
            <a:pPr algn="ctr"/>
            <a:r>
              <a:rPr kumimoji="1" lang="en-US" altLang="zh-CN" sz="1200" dirty="0"/>
              <a:t>Gate</a:t>
            </a:r>
          </a:p>
        </p:txBody>
      </p:sp>
      <p:cxnSp>
        <p:nvCxnSpPr>
          <p:cNvPr id="24" name="直线箭头连接符 23">
            <a:extLst>
              <a:ext uri="{FF2B5EF4-FFF2-40B4-BE49-F238E27FC236}">
                <a16:creationId xmlns:a16="http://schemas.microsoft.com/office/drawing/2014/main" id="{9CA9BEDE-62D3-454C-9F03-408E31841570}"/>
              </a:ext>
            </a:extLst>
          </p:cNvPr>
          <p:cNvCxnSpPr>
            <a:cxnSpLocks/>
            <a:stCxn id="49" idx="2"/>
            <a:endCxn id="56" idx="0"/>
          </p:cNvCxnSpPr>
          <p:nvPr/>
        </p:nvCxnSpPr>
        <p:spPr>
          <a:xfrm flipH="1">
            <a:off x="5624108" y="4382849"/>
            <a:ext cx="1" cy="31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a:extLst>
              <a:ext uri="{FF2B5EF4-FFF2-40B4-BE49-F238E27FC236}">
                <a16:creationId xmlns:a16="http://schemas.microsoft.com/office/drawing/2014/main" id="{93086D4E-9B93-9049-A937-083779A212FB}"/>
              </a:ext>
            </a:extLst>
          </p:cNvPr>
          <p:cNvCxnSpPr>
            <a:cxnSpLocks/>
            <a:stCxn id="20" idx="2"/>
            <a:endCxn id="46" idx="0"/>
          </p:cNvCxnSpPr>
          <p:nvPr/>
        </p:nvCxnSpPr>
        <p:spPr>
          <a:xfrm rot="5400000">
            <a:off x="2194656" y="4463068"/>
            <a:ext cx="52403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3141737" y="2157218"/>
            <a:ext cx="1738981" cy="17754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2879099" y="4209643"/>
            <a:ext cx="1059964" cy="261610"/>
          </a:xfrm>
          <a:prstGeom prst="rect">
            <a:avLst/>
          </a:prstGeom>
          <a:noFill/>
        </p:spPr>
        <p:txBody>
          <a:bodyPr wrap="square" rtlCol="0">
            <a:spAutoFit/>
          </a:bodyPr>
          <a:lstStyle/>
          <a:p>
            <a:pPr algn="ctr"/>
            <a:r>
              <a:rPr kumimoji="1" lang="zh-CN" altLang="en-US" sz="1100" dirty="0"/>
              <a:t>跨</a:t>
            </a:r>
            <a:r>
              <a:rPr kumimoji="1" lang="en-US" altLang="zh-CN" sz="1100" dirty="0"/>
              <a:t>Shard</a:t>
            </a:r>
            <a:r>
              <a:rPr kumimoji="1" lang="zh-CN" altLang="en-US" sz="1100" dirty="0"/>
              <a:t> </a:t>
            </a:r>
            <a:r>
              <a:rPr kumimoji="1" lang="en-US" altLang="zh-CN" sz="1100" dirty="0"/>
              <a:t>SQL</a:t>
            </a:r>
          </a:p>
        </p:txBody>
      </p:sp>
    </p:spTree>
    <p:extLst>
      <p:ext uri="{BB962C8B-B14F-4D97-AF65-F5344CB8AC3E}">
        <p14:creationId xmlns:p14="http://schemas.microsoft.com/office/powerpoint/2010/main" val="38343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F481C2-53CF-7540-BF29-09D486AF05E2}"/>
              </a:ext>
            </a:extLst>
          </p:cNvPr>
          <p:cNvSpPr/>
          <p:nvPr/>
        </p:nvSpPr>
        <p:spPr>
          <a:xfrm>
            <a:off x="582510" y="1546223"/>
            <a:ext cx="3845552" cy="41366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588730" y="1874922"/>
            <a:ext cx="1367088" cy="469681"/>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591318" y="2605993"/>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1481739" y="906669"/>
            <a:ext cx="1576182" cy="44726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cxnSp>
        <p:nvCxnSpPr>
          <p:cNvPr id="15" name="直线箭头连接符 14">
            <a:extLst>
              <a:ext uri="{FF2B5EF4-FFF2-40B4-BE49-F238E27FC236}">
                <a16:creationId xmlns:a16="http://schemas.microsoft.com/office/drawing/2014/main" id="{627A09CC-099F-D745-8CDC-FAB8F843A9CB}"/>
              </a:ext>
            </a:extLst>
          </p:cNvPr>
          <p:cNvCxnSpPr/>
          <p:nvPr/>
        </p:nvCxnSpPr>
        <p:spPr>
          <a:xfrm>
            <a:off x="1847576" y="1353930"/>
            <a:ext cx="0" cy="52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B4FE008-D849-DE4E-8509-DE543B2E41B9}"/>
              </a:ext>
            </a:extLst>
          </p:cNvPr>
          <p:cNvSpPr txBox="1"/>
          <p:nvPr/>
        </p:nvSpPr>
        <p:spPr>
          <a:xfrm>
            <a:off x="1834744" y="1320836"/>
            <a:ext cx="466794" cy="261610"/>
          </a:xfrm>
          <a:prstGeom prst="rect">
            <a:avLst/>
          </a:prstGeom>
          <a:noFill/>
        </p:spPr>
        <p:txBody>
          <a:bodyPr wrap="none" rtlCol="0">
            <a:spAutoFit/>
          </a:bodyPr>
          <a:lstStyle/>
          <a:p>
            <a:r>
              <a:rPr kumimoji="1" lang="en-US" altLang="zh-CN" sz="1100" dirty="0"/>
              <a:t>SQL</a:t>
            </a:r>
            <a:endParaRPr kumimoji="1" lang="zh-CN" altLang="en-US" sz="1100" dirty="0"/>
          </a:p>
        </p:txBody>
      </p:sp>
      <p:cxnSp>
        <p:nvCxnSpPr>
          <p:cNvPr id="18" name="直线箭头连接符 17">
            <a:extLst>
              <a:ext uri="{FF2B5EF4-FFF2-40B4-BE49-F238E27FC236}">
                <a16:creationId xmlns:a16="http://schemas.microsoft.com/office/drawing/2014/main" id="{707796E3-5CAB-4546-B2C9-56C7A01BBCCD}"/>
              </a:ext>
            </a:extLst>
          </p:cNvPr>
          <p:cNvCxnSpPr/>
          <p:nvPr/>
        </p:nvCxnSpPr>
        <p:spPr>
          <a:xfrm flipV="1">
            <a:off x="2752037" y="1353930"/>
            <a:ext cx="0" cy="487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9DDAA8F-0A21-314B-AE82-91F1298CF3C0}"/>
              </a:ext>
            </a:extLst>
          </p:cNvPr>
          <p:cNvSpPr txBox="1"/>
          <p:nvPr/>
        </p:nvSpPr>
        <p:spPr>
          <a:xfrm>
            <a:off x="2777427" y="1325950"/>
            <a:ext cx="607859" cy="261610"/>
          </a:xfrm>
          <a:prstGeom prst="rect">
            <a:avLst/>
          </a:prstGeom>
          <a:noFill/>
        </p:spPr>
        <p:txBody>
          <a:bodyPr wrap="none" rtlCol="0">
            <a:spAutoFit/>
          </a:bodyPr>
          <a:lstStyle/>
          <a:p>
            <a:r>
              <a:rPr kumimoji="1" lang="zh-CN" altLang="en-US" sz="1100" dirty="0"/>
              <a:t>结果集</a:t>
            </a:r>
          </a:p>
        </p:txBody>
      </p:sp>
      <p:sp>
        <p:nvSpPr>
          <p:cNvPr id="20" name="圆角矩形 19">
            <a:extLst>
              <a:ext uri="{FF2B5EF4-FFF2-40B4-BE49-F238E27FC236}">
                <a16:creationId xmlns:a16="http://schemas.microsoft.com/office/drawing/2014/main" id="{71D4CCA7-0D05-9D47-B39A-84BB4CA91218}"/>
              </a:ext>
            </a:extLst>
          </p:cNvPr>
          <p:cNvSpPr/>
          <p:nvPr/>
        </p:nvSpPr>
        <p:spPr>
          <a:xfrm>
            <a:off x="1588730" y="3196984"/>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2272274" y="2344603"/>
            <a:ext cx="5489"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2452296" y="2374658"/>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2273795" y="3021038"/>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1296383" y="3654621"/>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4" name="圆角矩形 43">
            <a:extLst>
              <a:ext uri="{FF2B5EF4-FFF2-40B4-BE49-F238E27FC236}">
                <a16:creationId xmlns:a16="http://schemas.microsoft.com/office/drawing/2014/main" id="{09798443-5D19-FA44-87F8-3DAFBD9D396A}"/>
              </a:ext>
            </a:extLst>
          </p:cNvPr>
          <p:cNvSpPr/>
          <p:nvPr/>
        </p:nvSpPr>
        <p:spPr>
          <a:xfrm>
            <a:off x="1023607" y="3301847"/>
            <a:ext cx="725556" cy="280421"/>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RBO</a:t>
            </a:r>
            <a:endParaRPr kumimoji="1" lang="zh-CN" altLang="en-US" sz="12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1163707" y="4590132"/>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4720637" y="2931078"/>
            <a:ext cx="1592110" cy="140622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807069" y="3701387"/>
            <a:ext cx="1424399" cy="502864"/>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zh-CN" sz="1200" dirty="0"/>
              <a:t>KunDB</a:t>
            </a:r>
            <a:r>
              <a:rPr kumimoji="1" lang="zh-CN" altLang="en-US" sz="1200" dirty="0"/>
              <a:t> </a:t>
            </a:r>
            <a:r>
              <a:rPr kumimoji="1" lang="en-US" altLang="zh-CN" sz="12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804030" y="3065472"/>
            <a:ext cx="1427438" cy="549917"/>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en-US" altLang="zh-CN" sz="1100" dirty="0"/>
              <a:t>Metadata</a:t>
            </a:r>
            <a:r>
              <a:rPr kumimoji="1" lang="zh-CN" altLang="en-US" sz="1100" dirty="0"/>
              <a:t> </a:t>
            </a:r>
            <a:r>
              <a:rPr kumimoji="1" lang="en-US" altLang="zh-CN" sz="1100" dirty="0"/>
              <a:t>Zookeeper</a:t>
            </a:r>
          </a:p>
          <a:p>
            <a:pPr algn="ctr"/>
            <a:r>
              <a:rPr kumimoji="1" lang="en-US" altLang="zh-CN" sz="1100" dirty="0"/>
              <a:t>(Schema\Statistics)</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77" idx="1"/>
          </p:cNvCxnSpPr>
          <p:nvPr/>
        </p:nvCxnSpPr>
        <p:spPr>
          <a:xfrm rot="16200000" flipH="1">
            <a:off x="2581742" y="5197680"/>
            <a:ext cx="722092" cy="13096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84F77FF7-C623-C04A-9F74-23A441BFC26B}"/>
              </a:ext>
            </a:extLst>
          </p:cNvPr>
          <p:cNvCxnSpPr>
            <a:cxnSpLocks/>
            <a:stCxn id="45" idx="2"/>
            <a:endCxn id="76" idx="1"/>
          </p:cNvCxnSpPr>
          <p:nvPr/>
        </p:nvCxnSpPr>
        <p:spPr>
          <a:xfrm rot="5400000">
            <a:off x="1294741" y="5220321"/>
            <a:ext cx="722092" cy="12643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660828" y="6213547"/>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3234830" y="6213547"/>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805996" y="4382728"/>
            <a:ext cx="772256" cy="261610"/>
          </a:xfrm>
          <a:prstGeom prst="rect">
            <a:avLst/>
          </a:prstGeom>
          <a:noFill/>
        </p:spPr>
        <p:txBody>
          <a:bodyPr wrap="square" rtlCol="0">
            <a:spAutoFit/>
          </a:bodyPr>
          <a:lstStyle/>
          <a:p>
            <a:pPr algn="ctr"/>
            <a:r>
              <a:rPr kumimoji="1" lang="en-US" altLang="zh-CN" sz="1100" dirty="0"/>
              <a:t>SQL</a:t>
            </a:r>
            <a:r>
              <a:rPr kumimoji="1" lang="zh-CN" altLang="en-US" sz="1100" dirty="0"/>
              <a:t>下推</a:t>
            </a:r>
            <a:endParaRPr kumimoji="1" lang="en-US" altLang="zh-CN" sz="1100" dirty="0"/>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更好的支持更多</a:t>
            </a:r>
            <a:r>
              <a:rPr lang="en-US" altLang="zh-CN" dirty="0"/>
              <a:t>SQL</a:t>
            </a:r>
            <a:r>
              <a:rPr lang="zh-CN" altLang="en-US" dirty="0"/>
              <a:t>，以及</a:t>
            </a:r>
            <a:r>
              <a:rPr lang="en-US" altLang="zh-CN" dirty="0"/>
              <a:t>Oracle</a:t>
            </a:r>
            <a:r>
              <a:rPr lang="zh-CN" altLang="en-US" dirty="0"/>
              <a:t> </a:t>
            </a:r>
            <a:r>
              <a:rPr lang="en-US" altLang="zh-CN" dirty="0"/>
              <a:t>PL/SQL</a:t>
            </a:r>
            <a:endParaRPr lang="zh-CN" altLang="en-US" dirty="0"/>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6854880" y="1130299"/>
            <a:ext cx="4665608" cy="4552527"/>
          </a:xfrm>
        </p:spPr>
        <p:txBody>
          <a:bodyPr>
            <a:normAutofit/>
          </a:bodyPr>
          <a:lstStyle/>
          <a:p>
            <a:r>
              <a:rPr lang="zh-CN" altLang="en-US" sz="1400" dirty="0"/>
              <a:t>现状目标</a:t>
            </a:r>
            <a:endParaRPr lang="en-US" altLang="zh-CN" sz="1400" dirty="0"/>
          </a:p>
          <a:p>
            <a:pPr lvl="1"/>
            <a:r>
              <a:rPr lang="zh-CN" altLang="en-US" sz="1212" dirty="0"/>
              <a:t>建立一套完整的优化器系统，增加物理优化器、单机版本的本地执行器等</a:t>
            </a:r>
            <a:endParaRPr lang="en-US" altLang="zh-CN" sz="1212" dirty="0"/>
          </a:p>
          <a:p>
            <a:pPr lvl="1"/>
            <a:r>
              <a:rPr lang="zh-CN" altLang="en-US" sz="1212" dirty="0"/>
              <a:t>新增</a:t>
            </a:r>
            <a:r>
              <a:rPr lang="en-US" altLang="zh-CN" sz="1212" dirty="0"/>
              <a:t>PL/SQL</a:t>
            </a:r>
            <a:r>
              <a:rPr lang="zh-CN" altLang="en-US" sz="1212" dirty="0"/>
              <a:t> </a:t>
            </a:r>
            <a:r>
              <a:rPr lang="en-US" altLang="zh-CN" sz="1212" dirty="0"/>
              <a:t>Compiler</a:t>
            </a:r>
            <a:r>
              <a:rPr lang="zh-CN" altLang="en-US" sz="1212" dirty="0"/>
              <a:t>和逻辑执行单元</a:t>
            </a:r>
            <a:endParaRPr lang="en-US" altLang="zh-CN" sz="1212" dirty="0"/>
          </a:p>
          <a:p>
            <a:pPr lvl="1"/>
            <a:r>
              <a:rPr lang="zh-CN" altLang="en-US" sz="1212" dirty="0"/>
              <a:t>功能上与之前相比没有回归问题，实现</a:t>
            </a:r>
            <a:r>
              <a:rPr lang="en-US" altLang="zh-CN" sz="1212" dirty="0"/>
              <a:t>Trigger</a:t>
            </a:r>
            <a:r>
              <a:rPr lang="zh-CN" altLang="en-US" sz="1212" dirty="0"/>
              <a:t>、</a:t>
            </a:r>
            <a:r>
              <a:rPr lang="en-US" altLang="zh-CN" sz="1212" dirty="0"/>
              <a:t>Sequence</a:t>
            </a:r>
            <a:r>
              <a:rPr lang="zh-CN" altLang="en-US" sz="1212" dirty="0"/>
              <a:t>等功能</a:t>
            </a:r>
            <a:endParaRPr lang="en-US" altLang="zh-CN" sz="1212" dirty="0"/>
          </a:p>
          <a:p>
            <a:pPr lvl="1"/>
            <a:r>
              <a:rPr lang="zh-CN" altLang="en-US" sz="1212" dirty="0"/>
              <a:t>能够生成支持跨</a:t>
            </a:r>
            <a:r>
              <a:rPr lang="en-US" altLang="zh-CN" sz="1212" dirty="0"/>
              <a:t>Shard</a:t>
            </a:r>
            <a:r>
              <a:rPr lang="zh-CN" altLang="en-US" sz="1212" dirty="0"/>
              <a:t> </a:t>
            </a:r>
            <a:r>
              <a:rPr lang="en-US" altLang="zh-CN" sz="1212" dirty="0"/>
              <a:t>SQL</a:t>
            </a:r>
            <a:r>
              <a:rPr lang="zh-CN" altLang="en-US" sz="1212" dirty="0"/>
              <a:t>的执行计划，新增各种数据交换与广播算子</a:t>
            </a:r>
            <a:endParaRPr lang="en-US" altLang="zh-CN" sz="1212" dirty="0"/>
          </a:p>
          <a:p>
            <a:pPr lvl="1"/>
            <a:r>
              <a:rPr lang="zh-CN" altLang="en-US" sz="1212" dirty="0"/>
              <a:t>能够实现复杂</a:t>
            </a:r>
            <a:r>
              <a:rPr lang="en-US" altLang="zh-CN" sz="1212" dirty="0"/>
              <a:t>SQL</a:t>
            </a:r>
            <a:r>
              <a:rPr lang="zh-CN" altLang="en-US" sz="1212" dirty="0"/>
              <a:t>支持，更好的完成</a:t>
            </a:r>
            <a:r>
              <a:rPr lang="en-US" altLang="zh-CN" sz="1212" dirty="0"/>
              <a:t>Oracle</a:t>
            </a:r>
            <a:r>
              <a:rPr lang="zh-CN" altLang="en-US" sz="1212" dirty="0"/>
              <a:t> </a:t>
            </a:r>
            <a:r>
              <a:rPr lang="en-US" altLang="zh-CN" sz="1212" dirty="0"/>
              <a:t>SQL</a:t>
            </a:r>
            <a:r>
              <a:rPr lang="zh-CN" altLang="en-US" sz="1212" dirty="0"/>
              <a:t>兼容</a:t>
            </a:r>
            <a:endParaRPr lang="en-US" altLang="zh-CN" sz="1212" dirty="0"/>
          </a:p>
          <a:p>
            <a:pPr lvl="1"/>
            <a:r>
              <a:rPr lang="zh-CN" altLang="en-US" sz="1212" dirty="0"/>
              <a:t>保证整个链路的低延时，从而确保数据库的并发能力</a:t>
            </a:r>
            <a:endParaRPr lang="en-US" altLang="zh-CN" sz="1212" dirty="0"/>
          </a:p>
          <a:p>
            <a:r>
              <a:rPr lang="zh-CN" altLang="en-US" sz="1400" dirty="0"/>
              <a:t>依然存在的架构问题</a:t>
            </a:r>
            <a:endParaRPr lang="en-US" altLang="zh-CN" sz="1400" dirty="0"/>
          </a:p>
          <a:p>
            <a:pPr lvl="1"/>
            <a:r>
              <a:rPr lang="zh-CN" altLang="en-US" sz="1212" dirty="0"/>
              <a:t>本地执行器的计算能力受限，不能解决各个数据维度上的问题，只能解决千万级表上的</a:t>
            </a:r>
            <a:r>
              <a:rPr lang="en-US" altLang="zh-CN" sz="1212" dirty="0"/>
              <a:t>SQL</a:t>
            </a:r>
            <a:r>
              <a:rPr lang="zh-CN" altLang="en-US" sz="1212" dirty="0"/>
              <a:t>支持问题</a:t>
            </a:r>
            <a:endParaRPr lang="en-US" altLang="zh-CN" sz="1212" dirty="0"/>
          </a:p>
          <a:p>
            <a:pPr lvl="1"/>
            <a:r>
              <a:rPr lang="zh-CN" altLang="en-US" sz="1212" dirty="0"/>
              <a:t>优化器从</a:t>
            </a:r>
            <a:r>
              <a:rPr lang="en-US" altLang="zh-CN" sz="1212" dirty="0"/>
              <a:t>0</a:t>
            </a:r>
            <a:r>
              <a:rPr lang="zh-CN" altLang="en-US" sz="1212" dirty="0"/>
              <a:t>到</a:t>
            </a:r>
            <a:r>
              <a:rPr lang="en-US" altLang="zh-CN" sz="1212" dirty="0"/>
              <a:t>1</a:t>
            </a:r>
            <a:r>
              <a:rPr lang="zh-CN" altLang="en-US" sz="1212" dirty="0"/>
              <a:t>构建，工作量和工程风险较大</a:t>
            </a:r>
            <a:endParaRPr lang="en-US" altLang="zh-CN" sz="1212" dirty="0"/>
          </a:p>
          <a:p>
            <a:pPr lvl="1"/>
            <a:r>
              <a:rPr lang="en-US" altLang="zh-CN" sz="1212" dirty="0"/>
              <a:t>PL/SQL</a:t>
            </a:r>
            <a:r>
              <a:rPr lang="zh-CN" altLang="en-US" sz="1212" dirty="0"/>
              <a:t>不能做到并发执行，更多还是解释器能力</a:t>
            </a:r>
            <a:endParaRPr lang="en-US" altLang="zh-CN" sz="1212" dirty="0"/>
          </a:p>
          <a:p>
            <a:pPr lvl="1"/>
            <a:endParaRPr lang="zh-CN" altLang="en-US" sz="1212"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1873379" y="4755672"/>
            <a:ext cx="217850" cy="6113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2958860" y="3340431"/>
            <a:ext cx="1845171" cy="751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2993353" y="4362255"/>
            <a:ext cx="1059964" cy="261610"/>
          </a:xfrm>
          <a:prstGeom prst="rect">
            <a:avLst/>
          </a:prstGeom>
          <a:noFill/>
        </p:spPr>
        <p:txBody>
          <a:bodyPr wrap="square" rtlCol="0">
            <a:spAutoFit/>
          </a:bodyPr>
          <a:lstStyle/>
          <a:p>
            <a:pPr algn="ctr"/>
            <a:r>
              <a:rPr kumimoji="1" lang="zh-CN" altLang="en-US" sz="1100" dirty="0"/>
              <a:t>跨</a:t>
            </a:r>
            <a:r>
              <a:rPr kumimoji="1" lang="en-US" altLang="zh-CN" sz="1100" dirty="0"/>
              <a:t>Shard</a:t>
            </a:r>
            <a:r>
              <a:rPr kumimoji="1" lang="zh-CN" altLang="en-US" sz="1100" dirty="0"/>
              <a:t> </a:t>
            </a:r>
            <a:r>
              <a:rPr kumimoji="1" lang="en-US" altLang="zh-CN" sz="11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1588958" y="3871741"/>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1595486" y="5170260"/>
            <a:ext cx="1384962" cy="321195"/>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2511924" y="4073059"/>
            <a:ext cx="279170" cy="7549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2549402" y="4590131"/>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2273795" y="3634190"/>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1835748" y="4151856"/>
            <a:ext cx="279171" cy="597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2549556" y="4690820"/>
            <a:ext cx="217852" cy="7410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3284364" y="1874922"/>
            <a:ext cx="988484" cy="469681"/>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3284364" y="2605993"/>
            <a:ext cx="988484"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2955818" y="2109763"/>
            <a:ext cx="328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a:off x="3778606" y="2344603"/>
            <a:ext cx="0"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1"/>
            <a:endCxn id="12" idx="3"/>
          </p:cNvCxnSpPr>
          <p:nvPr/>
        </p:nvCxnSpPr>
        <p:spPr>
          <a:xfrm flipH="1">
            <a:off x="2964208" y="2813516"/>
            <a:ext cx="32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7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8F9077D-EFEA-1D47-9213-EAAB0008EC7C}"/>
              </a:ext>
            </a:extLst>
          </p:cNvPr>
          <p:cNvSpPr>
            <a:spLocks noGrp="1"/>
          </p:cNvSpPr>
          <p:nvPr>
            <p:ph type="ftr" sz="quarter" idx="11"/>
          </p:nvPr>
        </p:nvSpPr>
        <p:spPr/>
        <p:txBody>
          <a:bodyPr/>
          <a:lstStyle/>
          <a:p>
            <a:r>
              <a:rPr lang="en-US" altLang="zh-CN"/>
              <a:t>©Transwarp Confidential</a:t>
            </a:r>
            <a:endParaRPr lang="zh-CN" altLang="en-US" dirty="0"/>
          </a:p>
        </p:txBody>
      </p:sp>
      <p:sp>
        <p:nvSpPr>
          <p:cNvPr id="3" name="灯片编号占位符 2">
            <a:extLst>
              <a:ext uri="{FF2B5EF4-FFF2-40B4-BE49-F238E27FC236}">
                <a16:creationId xmlns:a16="http://schemas.microsoft.com/office/drawing/2014/main" id="{9C654126-8E70-0148-9D46-987DAE599B8C}"/>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4" name="标题 3">
            <a:extLst>
              <a:ext uri="{FF2B5EF4-FFF2-40B4-BE49-F238E27FC236}">
                <a16:creationId xmlns:a16="http://schemas.microsoft.com/office/drawing/2014/main" id="{32465671-B539-E54F-B0BF-2DCABB478207}"/>
              </a:ext>
            </a:extLst>
          </p:cNvPr>
          <p:cNvSpPr>
            <a:spLocks noGrp="1"/>
          </p:cNvSpPr>
          <p:nvPr>
            <p:ph type="title"/>
          </p:nvPr>
        </p:nvSpPr>
        <p:spPr/>
        <p:txBody>
          <a:bodyPr/>
          <a:lstStyle/>
          <a:p>
            <a:r>
              <a:rPr kumimoji="1" lang="zh-CN" altLang="en-US" dirty="0"/>
              <a:t>研究方向 </a:t>
            </a:r>
            <a:r>
              <a:rPr kumimoji="1" lang="en-US" altLang="zh-CN" dirty="0"/>
              <a:t>–</a:t>
            </a:r>
            <a:r>
              <a:rPr kumimoji="1" lang="zh-CN" altLang="en-US" dirty="0"/>
              <a:t> 优化器和计算引擎</a:t>
            </a:r>
          </a:p>
        </p:txBody>
      </p:sp>
      <p:sp>
        <p:nvSpPr>
          <p:cNvPr id="5" name="内容占位符 4">
            <a:extLst>
              <a:ext uri="{FF2B5EF4-FFF2-40B4-BE49-F238E27FC236}">
                <a16:creationId xmlns:a16="http://schemas.microsoft.com/office/drawing/2014/main" id="{F10D4BAA-D24E-D94C-ABC5-D64F316E1942}"/>
              </a:ext>
            </a:extLst>
          </p:cNvPr>
          <p:cNvSpPr>
            <a:spLocks noGrp="1"/>
          </p:cNvSpPr>
          <p:nvPr>
            <p:ph sz="quarter" idx="13"/>
          </p:nvPr>
        </p:nvSpPr>
        <p:spPr/>
        <p:txBody>
          <a:bodyPr>
            <a:normAutofit/>
          </a:bodyPr>
          <a:lstStyle/>
          <a:p>
            <a:r>
              <a:rPr kumimoji="1" lang="zh-CN" altLang="en-US" sz="1400" dirty="0"/>
              <a:t>现状</a:t>
            </a:r>
            <a:endParaRPr kumimoji="1" lang="en-US" altLang="zh-CN" sz="1400" dirty="0"/>
          </a:p>
          <a:p>
            <a:pPr lvl="1"/>
            <a:r>
              <a:rPr kumimoji="1" lang="zh-CN" altLang="en-US" sz="1200" dirty="0"/>
              <a:t>基于</a:t>
            </a:r>
            <a:r>
              <a:rPr kumimoji="1" lang="en-US" altLang="zh-CN" sz="1200" dirty="0"/>
              <a:t>Calcite</a:t>
            </a:r>
            <a:r>
              <a:rPr kumimoji="1" lang="zh-CN" altLang="en-US" sz="1200" dirty="0"/>
              <a:t>的优化器计算延时高，性能差</a:t>
            </a:r>
            <a:endParaRPr kumimoji="1" lang="en-US" altLang="zh-CN" sz="1200" dirty="0"/>
          </a:p>
          <a:p>
            <a:pPr lvl="1"/>
            <a:r>
              <a:rPr kumimoji="1" lang="zh-CN" altLang="en-US" sz="1200" dirty="0"/>
              <a:t>基于火山模型的计算引擎性能差</a:t>
            </a:r>
            <a:endParaRPr kumimoji="1" lang="en-US" altLang="zh-CN" sz="1200" dirty="0"/>
          </a:p>
          <a:p>
            <a:pPr lvl="1"/>
            <a:r>
              <a:rPr kumimoji="1" lang="en-US" altLang="zh-CN" sz="1200" dirty="0"/>
              <a:t>KunDB</a:t>
            </a:r>
            <a:r>
              <a:rPr kumimoji="1" lang="zh-CN" altLang="en-US" sz="1200" dirty="0"/>
              <a:t>缺少各类实质的优化器架构、</a:t>
            </a:r>
            <a:r>
              <a:rPr kumimoji="1" lang="en-US" altLang="zh-CN" sz="1200" dirty="0"/>
              <a:t>ArgoDB</a:t>
            </a:r>
            <a:r>
              <a:rPr kumimoji="1" lang="zh-CN" altLang="en-US" sz="1200" dirty="0"/>
              <a:t>主要基于</a:t>
            </a:r>
            <a:r>
              <a:rPr kumimoji="1" lang="en-US" altLang="zh-CN" sz="1200" dirty="0"/>
              <a:t>RBO</a:t>
            </a:r>
            <a:r>
              <a:rPr kumimoji="1" lang="zh-CN" altLang="en-US" sz="1200" dirty="0"/>
              <a:t>而非</a:t>
            </a:r>
            <a:r>
              <a:rPr kumimoji="1" lang="en-US" altLang="zh-CN" sz="1200" dirty="0"/>
              <a:t>CBO</a:t>
            </a:r>
          </a:p>
          <a:p>
            <a:pPr lvl="1"/>
            <a:r>
              <a:rPr kumimoji="1" lang="zh-CN" altLang="en-US" sz="1200" dirty="0"/>
              <a:t>公司缺少面向低延时的高速计算引擎</a:t>
            </a:r>
            <a:endParaRPr kumimoji="1" lang="en-US" altLang="zh-CN" sz="1200" dirty="0"/>
          </a:p>
          <a:p>
            <a:r>
              <a:rPr kumimoji="1" lang="zh-CN" altLang="en-US" sz="1200" dirty="0"/>
              <a:t>优化器方向</a:t>
            </a:r>
            <a:endParaRPr kumimoji="1" lang="en-US" altLang="zh-CN" sz="1200" dirty="0"/>
          </a:p>
          <a:p>
            <a:pPr lvl="1"/>
            <a:r>
              <a:rPr kumimoji="1" lang="zh-CN" altLang="en-US" sz="1200" dirty="0"/>
              <a:t>方向探索</a:t>
            </a:r>
            <a:endParaRPr kumimoji="1" lang="en-US" altLang="zh-CN" sz="1200" dirty="0"/>
          </a:p>
          <a:p>
            <a:pPr lvl="2"/>
            <a:r>
              <a:rPr kumimoji="1" lang="en-US" altLang="zh-CN" sz="1000" dirty="0" err="1"/>
              <a:t>SystemR</a:t>
            </a:r>
            <a:r>
              <a:rPr kumimoji="1" lang="zh-CN" altLang="en-US" sz="1000" dirty="0"/>
              <a:t>、</a:t>
            </a:r>
            <a:r>
              <a:rPr kumimoji="1" lang="en-US" altLang="zh-CN" sz="1000" dirty="0"/>
              <a:t>Cascades</a:t>
            </a:r>
          </a:p>
          <a:p>
            <a:pPr lvl="1"/>
            <a:r>
              <a:rPr kumimoji="1" lang="zh-CN" altLang="en-US" sz="1200" dirty="0"/>
              <a:t>框架选型</a:t>
            </a:r>
            <a:endParaRPr kumimoji="1" lang="en-US" altLang="zh-CN" sz="1200" dirty="0"/>
          </a:p>
          <a:p>
            <a:pPr lvl="2"/>
            <a:r>
              <a:rPr kumimoji="1" lang="zh-CN" altLang="en-US" sz="1013" dirty="0"/>
              <a:t>支持分布式系统的</a:t>
            </a:r>
            <a:r>
              <a:rPr kumimoji="1" lang="en-US" altLang="zh-CN" sz="1013" dirty="0"/>
              <a:t>CBO</a:t>
            </a:r>
          </a:p>
          <a:p>
            <a:pPr lvl="2"/>
            <a:r>
              <a:rPr kumimoji="1" lang="zh-CN" altLang="en-US" sz="1013" dirty="0"/>
              <a:t>可迁移现有</a:t>
            </a:r>
            <a:r>
              <a:rPr kumimoji="1" lang="en-US" altLang="zh-CN" sz="1013" dirty="0"/>
              <a:t>RBO</a:t>
            </a:r>
            <a:r>
              <a:rPr kumimoji="1" lang="zh-CN" altLang="en-US" sz="1013" dirty="0"/>
              <a:t>规则</a:t>
            </a:r>
            <a:endParaRPr kumimoji="1" lang="en-US" altLang="zh-CN" sz="1013" dirty="0"/>
          </a:p>
          <a:p>
            <a:r>
              <a:rPr kumimoji="1" lang="zh-CN" altLang="en-US" sz="1200" dirty="0"/>
              <a:t>计算引擎方向</a:t>
            </a:r>
            <a:endParaRPr kumimoji="1" lang="en-US" altLang="zh-CN" sz="1200" dirty="0"/>
          </a:p>
          <a:p>
            <a:pPr lvl="1"/>
            <a:r>
              <a:rPr kumimoji="1" lang="zh-CN" altLang="en-US" sz="1200" dirty="0"/>
              <a:t>单机计算引擎</a:t>
            </a:r>
            <a:endParaRPr kumimoji="1" lang="en-US" altLang="zh-CN" sz="1200" dirty="0"/>
          </a:p>
          <a:p>
            <a:pPr lvl="2"/>
            <a:r>
              <a:rPr kumimoji="1" lang="zh-CN" altLang="en-US" sz="1000" dirty="0"/>
              <a:t>总体思路：有限算子，负责跨</a:t>
            </a:r>
            <a:r>
              <a:rPr kumimoji="1" lang="en-US" altLang="zh-CN" sz="1000" dirty="0"/>
              <a:t>shard</a:t>
            </a:r>
            <a:r>
              <a:rPr kumimoji="1" lang="zh-CN" altLang="en-US" sz="1000" dirty="0"/>
              <a:t>的复杂计算，如</a:t>
            </a:r>
            <a:r>
              <a:rPr kumimoji="1" lang="en-US" altLang="zh-CN" sz="1000" dirty="0"/>
              <a:t>UDF</a:t>
            </a:r>
            <a:r>
              <a:rPr kumimoji="1" lang="zh-CN" altLang="en-US" sz="1000" dirty="0"/>
              <a:t>、</a:t>
            </a:r>
            <a:r>
              <a:rPr kumimoji="1" lang="en-US" altLang="zh-CN" sz="1000" dirty="0"/>
              <a:t>JOIN</a:t>
            </a:r>
            <a:r>
              <a:rPr kumimoji="1" lang="zh-CN" altLang="en-US" sz="1000" dirty="0"/>
              <a:t>、聚合等，可以下推或者优化的原子性计算任务都推给存储层</a:t>
            </a:r>
            <a:endParaRPr kumimoji="1" lang="en-US" altLang="zh-CN" sz="1000" dirty="0"/>
          </a:p>
          <a:p>
            <a:pPr lvl="2"/>
            <a:r>
              <a:rPr kumimoji="1" lang="zh-CN" altLang="en-US" sz="1000" dirty="0"/>
              <a:t>目标场景：操作性数据应用中的一些复杂</a:t>
            </a:r>
            <a:r>
              <a:rPr kumimoji="1" lang="en-US" altLang="zh-CN" sz="1000" dirty="0"/>
              <a:t>SQL</a:t>
            </a:r>
          </a:p>
          <a:p>
            <a:pPr lvl="1"/>
            <a:r>
              <a:rPr kumimoji="1" lang="zh-CN" altLang="en-US" sz="1200" dirty="0"/>
              <a:t>分布式计算引擎</a:t>
            </a:r>
            <a:endParaRPr kumimoji="1" lang="en-US" altLang="zh-CN" sz="1200" dirty="0"/>
          </a:p>
          <a:p>
            <a:pPr lvl="2"/>
            <a:r>
              <a:rPr kumimoji="1" lang="en-US" altLang="zh-CN" sz="1000" dirty="0"/>
              <a:t>MPP</a:t>
            </a:r>
            <a:r>
              <a:rPr kumimoji="1" lang="zh-CN" altLang="en-US" sz="1000" dirty="0"/>
              <a:t> </a:t>
            </a:r>
            <a:r>
              <a:rPr kumimoji="1" lang="en-US" altLang="zh-CN" sz="1000" dirty="0"/>
              <a:t>VS</a:t>
            </a:r>
            <a:r>
              <a:rPr kumimoji="1" lang="zh-CN" altLang="en-US" sz="1000" dirty="0"/>
              <a:t> </a:t>
            </a:r>
            <a:r>
              <a:rPr kumimoji="1" lang="en-US" altLang="zh-CN" sz="1000" dirty="0"/>
              <a:t>DAG</a:t>
            </a:r>
          </a:p>
          <a:p>
            <a:pPr lvl="2"/>
            <a:r>
              <a:rPr kumimoji="1" lang="zh-CN" altLang="en-US" sz="1000" dirty="0"/>
              <a:t>计算</a:t>
            </a:r>
            <a:r>
              <a:rPr kumimoji="1" lang="en-US" altLang="zh-CN" sz="1000" dirty="0"/>
              <a:t>Operator</a:t>
            </a:r>
          </a:p>
          <a:p>
            <a:pPr lvl="2"/>
            <a:r>
              <a:rPr kumimoji="1" lang="zh-CN" altLang="en-US" sz="1000" dirty="0"/>
              <a:t>代码生成技术</a:t>
            </a:r>
            <a:endParaRPr kumimoji="1" lang="en-US" altLang="zh-CN" sz="1000" dirty="0"/>
          </a:p>
          <a:p>
            <a:pPr lvl="2"/>
            <a:r>
              <a:rPr kumimoji="1" lang="zh-CN" altLang="en-US" sz="1000" dirty="0"/>
              <a:t>向量化技术</a:t>
            </a:r>
            <a:endParaRPr kumimoji="1" lang="en-US" altLang="zh-CN" sz="1000" dirty="0"/>
          </a:p>
          <a:p>
            <a:pPr lvl="2"/>
            <a:r>
              <a:rPr kumimoji="1" lang="zh-CN" altLang="en-US" sz="1000" dirty="0"/>
              <a:t>硬件加速技术</a:t>
            </a:r>
            <a:endParaRPr kumimoji="1" lang="en-US" altLang="zh-CN" sz="1000" dirty="0"/>
          </a:p>
          <a:p>
            <a:pPr lvl="2"/>
            <a:r>
              <a:rPr kumimoji="1" lang="zh-CN" altLang="en-US" sz="1000" dirty="0"/>
              <a:t>测试框架</a:t>
            </a:r>
          </a:p>
        </p:txBody>
      </p:sp>
    </p:spTree>
    <p:extLst>
      <p:ext uri="{BB962C8B-B14F-4D97-AF65-F5344CB8AC3E}">
        <p14:creationId xmlns:p14="http://schemas.microsoft.com/office/powerpoint/2010/main" val="38821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F481C2-53CF-7540-BF29-09D486AF05E2}"/>
              </a:ext>
            </a:extLst>
          </p:cNvPr>
          <p:cNvSpPr/>
          <p:nvPr/>
        </p:nvSpPr>
        <p:spPr>
          <a:xfrm>
            <a:off x="1811193" y="1507193"/>
            <a:ext cx="4612635" cy="41366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2868890" y="1868149"/>
            <a:ext cx="1367088" cy="469681"/>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2871478" y="2599220"/>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761899" y="899896"/>
            <a:ext cx="1576182" cy="44726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cxnSp>
        <p:nvCxnSpPr>
          <p:cNvPr id="15" name="直线箭头连接符 14">
            <a:extLst>
              <a:ext uri="{FF2B5EF4-FFF2-40B4-BE49-F238E27FC236}">
                <a16:creationId xmlns:a16="http://schemas.microsoft.com/office/drawing/2014/main" id="{627A09CC-099F-D745-8CDC-FAB8F843A9CB}"/>
              </a:ext>
            </a:extLst>
          </p:cNvPr>
          <p:cNvCxnSpPr/>
          <p:nvPr/>
        </p:nvCxnSpPr>
        <p:spPr>
          <a:xfrm>
            <a:off x="3127736" y="1347157"/>
            <a:ext cx="0" cy="52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B4FE008-D849-DE4E-8509-DE543B2E41B9}"/>
              </a:ext>
            </a:extLst>
          </p:cNvPr>
          <p:cNvSpPr txBox="1"/>
          <p:nvPr/>
        </p:nvSpPr>
        <p:spPr>
          <a:xfrm>
            <a:off x="3114904" y="1314063"/>
            <a:ext cx="466794" cy="261610"/>
          </a:xfrm>
          <a:prstGeom prst="rect">
            <a:avLst/>
          </a:prstGeom>
          <a:noFill/>
        </p:spPr>
        <p:txBody>
          <a:bodyPr wrap="none" rtlCol="0">
            <a:spAutoFit/>
          </a:bodyPr>
          <a:lstStyle/>
          <a:p>
            <a:r>
              <a:rPr kumimoji="1" lang="en-US" altLang="zh-CN" sz="1100" dirty="0"/>
              <a:t>SQL</a:t>
            </a:r>
            <a:endParaRPr kumimoji="1" lang="zh-CN" altLang="en-US" sz="1100" dirty="0"/>
          </a:p>
        </p:txBody>
      </p:sp>
      <p:cxnSp>
        <p:nvCxnSpPr>
          <p:cNvPr id="18" name="直线箭头连接符 17">
            <a:extLst>
              <a:ext uri="{FF2B5EF4-FFF2-40B4-BE49-F238E27FC236}">
                <a16:creationId xmlns:a16="http://schemas.microsoft.com/office/drawing/2014/main" id="{707796E3-5CAB-4546-B2C9-56C7A01BBCCD}"/>
              </a:ext>
            </a:extLst>
          </p:cNvPr>
          <p:cNvCxnSpPr/>
          <p:nvPr/>
        </p:nvCxnSpPr>
        <p:spPr>
          <a:xfrm flipV="1">
            <a:off x="4032197" y="1347157"/>
            <a:ext cx="0" cy="487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9DDAA8F-0A21-314B-AE82-91F1298CF3C0}"/>
              </a:ext>
            </a:extLst>
          </p:cNvPr>
          <p:cNvSpPr txBox="1"/>
          <p:nvPr/>
        </p:nvSpPr>
        <p:spPr>
          <a:xfrm>
            <a:off x="4057587" y="1319177"/>
            <a:ext cx="607859" cy="261610"/>
          </a:xfrm>
          <a:prstGeom prst="rect">
            <a:avLst/>
          </a:prstGeom>
          <a:noFill/>
        </p:spPr>
        <p:txBody>
          <a:bodyPr wrap="none" rtlCol="0">
            <a:spAutoFit/>
          </a:bodyPr>
          <a:lstStyle/>
          <a:p>
            <a:r>
              <a:rPr kumimoji="1" lang="zh-CN" altLang="en-US" sz="1100" dirty="0"/>
              <a:t>结果集</a:t>
            </a:r>
          </a:p>
        </p:txBody>
      </p:sp>
      <p:sp>
        <p:nvSpPr>
          <p:cNvPr id="20" name="圆角矩形 19">
            <a:extLst>
              <a:ext uri="{FF2B5EF4-FFF2-40B4-BE49-F238E27FC236}">
                <a16:creationId xmlns:a16="http://schemas.microsoft.com/office/drawing/2014/main" id="{71D4CCA7-0D05-9D47-B39A-84BB4CA91218}"/>
              </a:ext>
            </a:extLst>
          </p:cNvPr>
          <p:cNvSpPr/>
          <p:nvPr/>
        </p:nvSpPr>
        <p:spPr>
          <a:xfrm>
            <a:off x="2868890" y="3190211"/>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3552434" y="2337830"/>
            <a:ext cx="5489"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3732456" y="2367885"/>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3553955" y="3014265"/>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2576543" y="3647848"/>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2443867" y="4583359"/>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103714" y="3255593"/>
            <a:ext cx="1592110" cy="140622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190146" y="4025902"/>
            <a:ext cx="1424399" cy="502864"/>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zh-CN" sz="1200" dirty="0"/>
              <a:t>KunDB</a:t>
            </a:r>
            <a:r>
              <a:rPr kumimoji="1" lang="zh-CN" altLang="en-US" sz="1200" dirty="0"/>
              <a:t> </a:t>
            </a:r>
            <a:r>
              <a:rPr kumimoji="1" lang="en-US" altLang="zh-CN" sz="12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187107" y="3389987"/>
            <a:ext cx="1427438" cy="549917"/>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en-US" altLang="zh-CN" sz="1100" dirty="0"/>
              <a:t>Metadata</a:t>
            </a:r>
            <a:r>
              <a:rPr kumimoji="1" lang="zh-CN" altLang="en-US" sz="1100" dirty="0"/>
              <a:t> </a:t>
            </a:r>
            <a:r>
              <a:rPr kumimoji="1" lang="en-US" altLang="zh-CN" sz="1100" dirty="0"/>
              <a:t>Zookeeper</a:t>
            </a:r>
          </a:p>
          <a:p>
            <a:pPr algn="ctr"/>
            <a:r>
              <a:rPr kumimoji="1" lang="en-US" altLang="zh-CN" sz="1100" dirty="0"/>
              <a:t>(Schema\Statistics)</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77" idx="1"/>
          </p:cNvCxnSpPr>
          <p:nvPr/>
        </p:nvCxnSpPr>
        <p:spPr>
          <a:xfrm rot="16200000" flipH="1">
            <a:off x="3861902" y="5190907"/>
            <a:ext cx="722092" cy="13096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84F77FF7-C623-C04A-9F74-23A441BFC26B}"/>
              </a:ext>
            </a:extLst>
          </p:cNvPr>
          <p:cNvCxnSpPr>
            <a:cxnSpLocks/>
            <a:stCxn id="45" idx="2"/>
            <a:endCxn id="76" idx="1"/>
          </p:cNvCxnSpPr>
          <p:nvPr/>
        </p:nvCxnSpPr>
        <p:spPr>
          <a:xfrm rot="5400000">
            <a:off x="2574901" y="5213548"/>
            <a:ext cx="722092" cy="12643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1940988" y="6206774"/>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4514990" y="6206774"/>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2086156" y="4375955"/>
            <a:ext cx="772256" cy="261610"/>
          </a:xfrm>
          <a:prstGeom prst="rect">
            <a:avLst/>
          </a:prstGeom>
          <a:noFill/>
        </p:spPr>
        <p:txBody>
          <a:bodyPr wrap="square" rtlCol="0">
            <a:spAutoFit/>
          </a:bodyPr>
          <a:lstStyle/>
          <a:p>
            <a:pPr algn="ctr"/>
            <a:r>
              <a:rPr kumimoji="1" lang="en-US" altLang="zh-CN" sz="1100" dirty="0"/>
              <a:t>SQL</a:t>
            </a:r>
            <a:r>
              <a:rPr kumimoji="1" lang="zh-CN" altLang="en-US" sz="1100" dirty="0"/>
              <a:t>下推</a:t>
            </a:r>
            <a:endParaRPr kumimoji="1" lang="en-US" altLang="zh-CN" sz="1100" dirty="0"/>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 </a:t>
            </a:r>
            <a:r>
              <a:rPr lang="en-US" altLang="zh-CN" dirty="0"/>
              <a:t>–</a:t>
            </a:r>
            <a:r>
              <a:rPr lang="zh-CN" altLang="en-US" dirty="0"/>
              <a:t> </a:t>
            </a:r>
            <a:r>
              <a:rPr lang="en-US" altLang="zh-CN" dirty="0"/>
              <a:t>PL/SQL</a:t>
            </a:r>
            <a:r>
              <a:rPr lang="zh-CN" altLang="en-US" dirty="0"/>
              <a:t>并发执行</a:t>
            </a:r>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081769" y="1152736"/>
            <a:ext cx="4665608" cy="1215149"/>
          </a:xfrm>
        </p:spPr>
        <p:txBody>
          <a:bodyPr>
            <a:normAutofit/>
          </a:bodyPr>
          <a:lstStyle/>
          <a:p>
            <a:r>
              <a:rPr lang="zh-CN" altLang="en-US" sz="1400" dirty="0"/>
              <a:t>目标</a:t>
            </a:r>
            <a:endParaRPr lang="en-US" altLang="zh-CN" sz="1400" dirty="0"/>
          </a:p>
          <a:p>
            <a:pPr lvl="1"/>
            <a:r>
              <a:rPr lang="zh-CN" altLang="en-US" sz="1212" dirty="0"/>
              <a:t>为</a:t>
            </a:r>
            <a:r>
              <a:rPr lang="en-US" altLang="zh-CN" sz="1212" dirty="0"/>
              <a:t>TPCC</a:t>
            </a:r>
            <a:r>
              <a:rPr lang="zh-CN" altLang="en-US" sz="1212" dirty="0"/>
              <a:t>打榜需要的性能提升实质性的技术手段</a:t>
            </a:r>
            <a:endParaRPr lang="en-US" altLang="zh-CN" sz="1212" dirty="0"/>
          </a:p>
          <a:p>
            <a:pPr lvl="1"/>
            <a:r>
              <a:rPr lang="zh-CN" altLang="en-US" sz="1212" dirty="0"/>
              <a:t>未来会进一步做基于硬件加速的相关技术储备</a:t>
            </a:r>
            <a:endParaRPr lang="en-US" altLang="zh-CN" sz="1212" dirty="0"/>
          </a:p>
          <a:p>
            <a:pPr lvl="1"/>
            <a:r>
              <a:rPr lang="zh-CN" altLang="en-US" sz="1212" dirty="0"/>
              <a:t>建立一套完整的</a:t>
            </a:r>
            <a:r>
              <a:rPr lang="en-US" altLang="zh-CN" sz="1212" dirty="0"/>
              <a:t>PL/SQL</a:t>
            </a:r>
            <a:r>
              <a:rPr lang="zh-CN" altLang="en-US" sz="1212" dirty="0"/>
              <a:t>优化器系统，能够支持程序块级别的并行处理，而不仅仅是</a:t>
            </a:r>
            <a:r>
              <a:rPr lang="en-US" altLang="zh-CN" sz="1212" dirty="0"/>
              <a:t>SQL</a:t>
            </a:r>
            <a:r>
              <a:rPr lang="zh-CN" altLang="en-US" sz="1212" dirty="0"/>
              <a:t>执行过程中的分布式</a:t>
            </a:r>
            <a:endParaRPr lang="en-US" altLang="zh-CN" sz="1212" dirty="0"/>
          </a:p>
          <a:p>
            <a:pPr lvl="1"/>
            <a:endParaRPr lang="zh-CN" altLang="en-US" sz="1212"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3153539" y="4748899"/>
            <a:ext cx="217850" cy="6113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3"/>
            <a:endCxn id="20" idx="1"/>
          </p:cNvCxnSpPr>
          <p:nvPr/>
        </p:nvCxnSpPr>
        <p:spPr>
          <a:xfrm flipV="1">
            <a:off x="1614545" y="3408814"/>
            <a:ext cx="1254345" cy="2561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4273513" y="4355482"/>
            <a:ext cx="1059964" cy="261610"/>
          </a:xfrm>
          <a:prstGeom prst="rect">
            <a:avLst/>
          </a:prstGeom>
          <a:noFill/>
        </p:spPr>
        <p:txBody>
          <a:bodyPr wrap="square" rtlCol="0">
            <a:spAutoFit/>
          </a:bodyPr>
          <a:lstStyle/>
          <a:p>
            <a:pPr algn="ctr"/>
            <a:r>
              <a:rPr kumimoji="1" lang="zh-CN" altLang="en-US" sz="1100" dirty="0"/>
              <a:t>跨</a:t>
            </a:r>
            <a:r>
              <a:rPr kumimoji="1" lang="en-US" altLang="zh-CN" sz="1100" dirty="0"/>
              <a:t>Shard</a:t>
            </a:r>
            <a:r>
              <a:rPr kumimoji="1" lang="zh-CN" altLang="en-US" sz="1100" dirty="0"/>
              <a:t> </a:t>
            </a:r>
            <a:r>
              <a:rPr kumimoji="1" lang="en-US" altLang="zh-CN" sz="11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2869118" y="3864968"/>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2875646" y="5163487"/>
            <a:ext cx="1384962" cy="321195"/>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3792084" y="4066286"/>
            <a:ext cx="279170" cy="7549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3829562" y="4583358"/>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3553955" y="3627417"/>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3115908" y="4145083"/>
            <a:ext cx="279171" cy="597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3829716" y="4684047"/>
            <a:ext cx="217852" cy="7410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5289268" y="1868149"/>
            <a:ext cx="988484" cy="469681"/>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5289268" y="2599220"/>
            <a:ext cx="988484"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Optimizer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4235978" y="2102990"/>
            <a:ext cx="105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a:off x="5783510" y="2337830"/>
            <a:ext cx="0"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2"/>
            <a:endCxn id="43" idx="0"/>
          </p:cNvCxnSpPr>
          <p:nvPr/>
        </p:nvCxnSpPr>
        <p:spPr>
          <a:xfrm flipH="1">
            <a:off x="5778754" y="3014266"/>
            <a:ext cx="4756" cy="241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圆角矩形 42">
            <a:extLst>
              <a:ext uri="{FF2B5EF4-FFF2-40B4-BE49-F238E27FC236}">
                <a16:creationId xmlns:a16="http://schemas.microsoft.com/office/drawing/2014/main" id="{8A7A8E30-D8C5-9241-8A1D-78C5F4A9CA0A}"/>
              </a:ext>
            </a:extLst>
          </p:cNvPr>
          <p:cNvSpPr/>
          <p:nvPr/>
        </p:nvSpPr>
        <p:spPr>
          <a:xfrm>
            <a:off x="5284512" y="3255593"/>
            <a:ext cx="988484"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56" name="肘形连接符 55">
            <a:extLst>
              <a:ext uri="{FF2B5EF4-FFF2-40B4-BE49-F238E27FC236}">
                <a16:creationId xmlns:a16="http://schemas.microsoft.com/office/drawing/2014/main" id="{49B0F600-67EE-A240-8E3D-DBD388EC520E}"/>
              </a:ext>
            </a:extLst>
          </p:cNvPr>
          <p:cNvCxnSpPr>
            <a:cxnSpLocks/>
            <a:stCxn id="59" idx="1"/>
            <a:endCxn id="12" idx="3"/>
          </p:cNvCxnSpPr>
          <p:nvPr/>
        </p:nvCxnSpPr>
        <p:spPr>
          <a:xfrm rot="10800000">
            <a:off x="4244369" y="2806743"/>
            <a:ext cx="1047747" cy="1413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B6DF170D-E5D6-1C41-81E3-F738F087837A}"/>
              </a:ext>
            </a:extLst>
          </p:cNvPr>
          <p:cNvSpPr txBox="1"/>
          <p:nvPr/>
        </p:nvSpPr>
        <p:spPr>
          <a:xfrm>
            <a:off x="5063297" y="5014243"/>
            <a:ext cx="1295004" cy="430887"/>
          </a:xfrm>
          <a:prstGeom prst="rect">
            <a:avLst/>
          </a:prstGeom>
          <a:noFill/>
        </p:spPr>
        <p:txBody>
          <a:bodyPr wrap="square" rtlCol="0">
            <a:spAutoFit/>
          </a:bodyPr>
          <a:lstStyle/>
          <a:p>
            <a:pPr algn="ctr"/>
            <a:r>
              <a:rPr kumimoji="1" lang="zh-CN" altLang="en-US" sz="1100" dirty="0"/>
              <a:t>存储过程程序块级并行执行模式</a:t>
            </a:r>
            <a:endParaRPr kumimoji="1" lang="en-US" altLang="zh-CN" sz="1100" dirty="0"/>
          </a:p>
        </p:txBody>
      </p:sp>
      <p:sp>
        <p:nvSpPr>
          <p:cNvPr id="59" name="圆角矩形 58">
            <a:extLst>
              <a:ext uri="{FF2B5EF4-FFF2-40B4-BE49-F238E27FC236}">
                <a16:creationId xmlns:a16="http://schemas.microsoft.com/office/drawing/2014/main" id="{069B993E-F5F8-144E-8932-FF98C8ECB737}"/>
              </a:ext>
            </a:extLst>
          </p:cNvPr>
          <p:cNvSpPr/>
          <p:nvPr/>
        </p:nvSpPr>
        <p:spPr>
          <a:xfrm>
            <a:off x="5292115" y="4038892"/>
            <a:ext cx="971592"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并行存储过程生成器</a:t>
            </a:r>
          </a:p>
        </p:txBody>
      </p:sp>
      <p:cxnSp>
        <p:nvCxnSpPr>
          <p:cNvPr id="61" name="肘形连接符 60">
            <a:extLst>
              <a:ext uri="{FF2B5EF4-FFF2-40B4-BE49-F238E27FC236}">
                <a16:creationId xmlns:a16="http://schemas.microsoft.com/office/drawing/2014/main" id="{49FC38A8-2214-3B49-9C5C-F3D19A4DF5AE}"/>
              </a:ext>
            </a:extLst>
          </p:cNvPr>
          <p:cNvCxnSpPr>
            <a:cxnSpLocks/>
            <a:stCxn id="43" idx="2"/>
            <a:endCxn id="59" idx="0"/>
          </p:cNvCxnSpPr>
          <p:nvPr/>
        </p:nvCxnSpPr>
        <p:spPr>
          <a:xfrm rot="5400000">
            <a:off x="5594207" y="3854344"/>
            <a:ext cx="368253" cy="8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a:extLst>
              <a:ext uri="{FF2B5EF4-FFF2-40B4-BE49-F238E27FC236}">
                <a16:creationId xmlns:a16="http://schemas.microsoft.com/office/drawing/2014/main" id="{F446CA4F-05B8-E548-AD9B-D3E544785D46}"/>
              </a:ext>
            </a:extLst>
          </p:cNvPr>
          <p:cNvCxnSpPr>
            <a:cxnSpLocks/>
            <a:stCxn id="59" idx="2"/>
            <a:endCxn id="77" idx="4"/>
          </p:cNvCxnSpPr>
          <p:nvPr/>
        </p:nvCxnSpPr>
        <p:spPr>
          <a:xfrm rot="5400000">
            <a:off x="4502440" y="5139276"/>
            <a:ext cx="2013579" cy="537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a:extLst>
              <a:ext uri="{FF2B5EF4-FFF2-40B4-BE49-F238E27FC236}">
                <a16:creationId xmlns:a16="http://schemas.microsoft.com/office/drawing/2014/main" id="{6D858F4D-2316-3E42-A9A2-F2C849F8C8CB}"/>
              </a:ext>
            </a:extLst>
          </p:cNvPr>
          <p:cNvCxnSpPr>
            <a:cxnSpLocks/>
            <a:stCxn id="59" idx="2"/>
            <a:endCxn id="76" idx="4"/>
          </p:cNvCxnSpPr>
          <p:nvPr/>
        </p:nvCxnSpPr>
        <p:spPr>
          <a:xfrm rot="5400000">
            <a:off x="3215439" y="3852275"/>
            <a:ext cx="2013579" cy="3111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25B3981F-5AF4-DE41-A8AF-B3A2BB0A595B}"/>
              </a:ext>
            </a:extLst>
          </p:cNvPr>
          <p:cNvSpPr txBox="1"/>
          <p:nvPr/>
        </p:nvSpPr>
        <p:spPr>
          <a:xfrm>
            <a:off x="4260608" y="3704192"/>
            <a:ext cx="1059736" cy="261610"/>
          </a:xfrm>
          <a:prstGeom prst="rect">
            <a:avLst/>
          </a:prstGeom>
          <a:noFill/>
        </p:spPr>
        <p:txBody>
          <a:bodyPr wrap="square" rtlCol="0">
            <a:spAutoFit/>
          </a:bodyPr>
          <a:lstStyle/>
          <a:p>
            <a:pPr algn="ctr"/>
            <a:r>
              <a:rPr kumimoji="1" lang="zh-CN" altLang="en-US" sz="1100" dirty="0"/>
              <a:t>单条执行模式</a:t>
            </a:r>
            <a:endParaRPr kumimoji="1" lang="en-US" altLang="zh-CN" sz="1100" dirty="0"/>
          </a:p>
        </p:txBody>
      </p:sp>
      <p:pic>
        <p:nvPicPr>
          <p:cNvPr id="4" name="图片 3">
            <a:extLst>
              <a:ext uri="{FF2B5EF4-FFF2-40B4-BE49-F238E27FC236}">
                <a16:creationId xmlns:a16="http://schemas.microsoft.com/office/drawing/2014/main" id="{56630115-4133-DB42-900E-BD3D24C3A2E9}"/>
              </a:ext>
            </a:extLst>
          </p:cNvPr>
          <p:cNvPicPr>
            <a:picLocks noChangeAspect="1"/>
          </p:cNvPicPr>
          <p:nvPr/>
        </p:nvPicPr>
        <p:blipFill>
          <a:blip r:embed="rId2"/>
          <a:stretch>
            <a:fillRect/>
          </a:stretch>
        </p:blipFill>
        <p:spPr>
          <a:xfrm>
            <a:off x="7484113" y="2813333"/>
            <a:ext cx="4125409" cy="2813394"/>
          </a:xfrm>
          <a:prstGeom prst="rect">
            <a:avLst/>
          </a:prstGeom>
        </p:spPr>
      </p:pic>
    </p:spTree>
    <p:extLst>
      <p:ext uri="{BB962C8B-B14F-4D97-AF65-F5344CB8AC3E}">
        <p14:creationId xmlns:p14="http://schemas.microsoft.com/office/powerpoint/2010/main" val="297600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5228999-6AD9-A84C-8667-A286CFA08F53}"/>
              </a:ext>
            </a:extLst>
          </p:cNvPr>
          <p:cNvSpPr>
            <a:spLocks noGrp="1"/>
          </p:cNvSpPr>
          <p:nvPr>
            <p:ph type="ftr" sz="quarter" idx="11"/>
          </p:nvPr>
        </p:nvSpPr>
        <p:spPr/>
        <p:txBody>
          <a:bodyPr/>
          <a:lstStyle/>
          <a:p>
            <a:r>
              <a:rPr lang="en-US" altLang="zh-CN"/>
              <a:t>©Transwarp Confidential</a:t>
            </a:r>
            <a:endParaRPr lang="zh-CN" altLang="en-US" dirty="0"/>
          </a:p>
        </p:txBody>
      </p:sp>
      <p:sp>
        <p:nvSpPr>
          <p:cNvPr id="3" name="灯片编号占位符 2">
            <a:extLst>
              <a:ext uri="{FF2B5EF4-FFF2-40B4-BE49-F238E27FC236}">
                <a16:creationId xmlns:a16="http://schemas.microsoft.com/office/drawing/2014/main" id="{8B38FA04-B970-B944-999B-0ECAAAC8936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标题 3">
            <a:extLst>
              <a:ext uri="{FF2B5EF4-FFF2-40B4-BE49-F238E27FC236}">
                <a16:creationId xmlns:a16="http://schemas.microsoft.com/office/drawing/2014/main" id="{5F7B83E2-7D68-DE46-91AD-E6B09577CE88}"/>
              </a:ext>
            </a:extLst>
          </p:cNvPr>
          <p:cNvSpPr>
            <a:spLocks noGrp="1"/>
          </p:cNvSpPr>
          <p:nvPr>
            <p:ph type="title"/>
          </p:nvPr>
        </p:nvSpPr>
        <p:spPr/>
        <p:txBody>
          <a:bodyPr/>
          <a:lstStyle/>
          <a:p>
            <a:r>
              <a:rPr kumimoji="1" lang="zh-CN" altLang="en-US" dirty="0"/>
              <a:t>研究方向 </a:t>
            </a:r>
            <a:r>
              <a:rPr kumimoji="1" lang="en-US" altLang="zh-CN" dirty="0"/>
              <a:t>–</a:t>
            </a:r>
            <a:r>
              <a:rPr kumimoji="1" lang="zh-CN" altLang="en-US" dirty="0"/>
              <a:t> </a:t>
            </a:r>
            <a:r>
              <a:rPr kumimoji="1" lang="en-US" altLang="zh-CN" dirty="0"/>
              <a:t>PL/SQL</a:t>
            </a:r>
            <a:r>
              <a:rPr kumimoji="1" lang="zh-CN" altLang="en-US" dirty="0"/>
              <a:t>优化器</a:t>
            </a:r>
          </a:p>
        </p:txBody>
      </p:sp>
      <p:sp>
        <p:nvSpPr>
          <p:cNvPr id="5" name="内容占位符 4">
            <a:extLst>
              <a:ext uri="{FF2B5EF4-FFF2-40B4-BE49-F238E27FC236}">
                <a16:creationId xmlns:a16="http://schemas.microsoft.com/office/drawing/2014/main" id="{08ADC9A9-0133-624C-9418-F1BD797DB2E0}"/>
              </a:ext>
            </a:extLst>
          </p:cNvPr>
          <p:cNvSpPr>
            <a:spLocks noGrp="1"/>
          </p:cNvSpPr>
          <p:nvPr>
            <p:ph sz="quarter" idx="13"/>
          </p:nvPr>
        </p:nvSpPr>
        <p:spPr/>
        <p:txBody>
          <a:bodyPr>
            <a:normAutofit/>
          </a:bodyPr>
          <a:lstStyle/>
          <a:p>
            <a:r>
              <a:rPr kumimoji="1" lang="zh-CN" altLang="en-US" sz="1600" dirty="0"/>
              <a:t>目标</a:t>
            </a:r>
            <a:endParaRPr kumimoji="1" lang="en-US" altLang="zh-CN" sz="1600" dirty="0"/>
          </a:p>
          <a:p>
            <a:pPr lvl="1"/>
            <a:r>
              <a:rPr kumimoji="1" lang="zh-CN" altLang="en-US" sz="1400" dirty="0"/>
              <a:t>探索出一种能够根据元数据特点来自动做数据并行化的程序块并行计算方法</a:t>
            </a:r>
            <a:endParaRPr kumimoji="1" lang="en-US" altLang="zh-CN" sz="1400" dirty="0"/>
          </a:p>
          <a:p>
            <a:pPr lvl="1"/>
            <a:r>
              <a:rPr kumimoji="1" lang="zh-CN" altLang="en-US" sz="1400" dirty="0"/>
              <a:t>能够自动识别一个存储过程中可并行化代码块和串行代码块，并为可并行代码块生成并行执行计划并下发给存储层</a:t>
            </a:r>
            <a:endParaRPr kumimoji="1" lang="en-US" altLang="zh-CN" sz="1400" dirty="0"/>
          </a:p>
          <a:p>
            <a:pPr lvl="1"/>
            <a:r>
              <a:rPr kumimoji="1" lang="zh-CN" altLang="en-US" sz="1400" dirty="0"/>
              <a:t>存储过程本身的代码优化</a:t>
            </a:r>
            <a:endParaRPr kumimoji="1" lang="en-US" altLang="zh-CN" sz="1400" dirty="0"/>
          </a:p>
          <a:p>
            <a:pPr lvl="1"/>
            <a:r>
              <a:rPr kumimoji="1" lang="en-US" altLang="zh-CN" sz="1400" dirty="0"/>
              <a:t>TPCC</a:t>
            </a:r>
            <a:r>
              <a:rPr kumimoji="1" lang="zh-CN" altLang="en-US" sz="1400" dirty="0"/>
              <a:t>性能比</a:t>
            </a:r>
            <a:r>
              <a:rPr kumimoji="1" lang="en-US" altLang="zh-CN" sz="1400" dirty="0"/>
              <a:t>SQL</a:t>
            </a:r>
            <a:r>
              <a:rPr kumimoji="1" lang="zh-CN" altLang="en-US" sz="1400" dirty="0"/>
              <a:t>执行提升</a:t>
            </a:r>
            <a:r>
              <a:rPr kumimoji="1" lang="en-US" altLang="zh-CN" sz="1400" dirty="0"/>
              <a:t>5</a:t>
            </a:r>
            <a:r>
              <a:rPr kumimoji="1" lang="zh-CN" altLang="en-US" sz="1400" dirty="0"/>
              <a:t>倍</a:t>
            </a:r>
            <a:endParaRPr kumimoji="1" lang="en-US" altLang="zh-CN" sz="1400" dirty="0"/>
          </a:p>
          <a:p>
            <a:r>
              <a:rPr kumimoji="1" lang="zh-CN" altLang="en-US" sz="1400" dirty="0"/>
              <a:t>可研究的项目</a:t>
            </a:r>
            <a:endParaRPr kumimoji="1" lang="en-US" altLang="zh-CN" sz="1400" dirty="0"/>
          </a:p>
          <a:p>
            <a:pPr lvl="1"/>
            <a:r>
              <a:rPr kumimoji="1" lang="zh-CN" altLang="en-US" sz="1400" dirty="0"/>
              <a:t>设计出一个过程式语言中间指令优化器</a:t>
            </a:r>
            <a:endParaRPr kumimoji="1" lang="en-US" altLang="zh-CN" sz="1400" dirty="0"/>
          </a:p>
          <a:p>
            <a:pPr lvl="2"/>
            <a:r>
              <a:rPr kumimoji="1" lang="zh-CN" altLang="en-US" sz="1050" dirty="0"/>
              <a:t>运用应用编译器中常用优化方法，根据</a:t>
            </a:r>
            <a:r>
              <a:rPr kumimoji="1" lang="en" altLang="zh-CN" sz="1050" dirty="0"/>
              <a:t>pl/</a:t>
            </a:r>
            <a:r>
              <a:rPr kumimoji="1" lang="en" altLang="zh-CN" sz="1050" dirty="0" err="1"/>
              <a:t>sql</a:t>
            </a:r>
            <a:r>
              <a:rPr kumimoji="1" lang="zh-CN" altLang="en-US" sz="1050" dirty="0"/>
              <a:t>中间指令设计，研究出一套中间指令优化器</a:t>
            </a:r>
            <a:endParaRPr kumimoji="1" lang="en-US" altLang="zh-CN" sz="1050" dirty="0"/>
          </a:p>
          <a:p>
            <a:pPr lvl="2"/>
            <a:r>
              <a:rPr kumimoji="1" lang="zh-CN" altLang="en-US" sz="1050" dirty="0"/>
              <a:t>对原指令进行优化以及分析指令块，生成新的可并行的中间指令或者执行计划</a:t>
            </a:r>
            <a:endParaRPr kumimoji="1" lang="en-US" altLang="zh-CN" sz="1050" dirty="0"/>
          </a:p>
          <a:p>
            <a:pPr lvl="1"/>
            <a:r>
              <a:rPr kumimoji="1" lang="zh-CN" altLang="en-US" sz="1400" dirty="0"/>
              <a:t>设计出过程式语言中间指令并行化执行框架</a:t>
            </a:r>
            <a:endParaRPr kumimoji="1" lang="en-US" altLang="zh-CN" sz="1400" dirty="0"/>
          </a:p>
          <a:p>
            <a:pPr lvl="2"/>
            <a:r>
              <a:rPr kumimoji="1" lang="zh-CN" altLang="en-US" sz="1050" dirty="0"/>
              <a:t>基于第一步设计产出的中间指令或者执行计划，完成该指令的并行化执行框架设计</a:t>
            </a:r>
            <a:endParaRPr kumimoji="1" lang="en-US" altLang="zh-CN" sz="1050" dirty="0"/>
          </a:p>
          <a:p>
            <a:pPr lvl="2"/>
            <a:r>
              <a:rPr kumimoji="1" lang="zh-CN" altLang="en-US" sz="1050" dirty="0"/>
              <a:t>包含</a:t>
            </a:r>
            <a:r>
              <a:rPr kumimoji="1" lang="en" altLang="zh-CN" sz="1050" dirty="0"/>
              <a:t>Code</a:t>
            </a:r>
            <a:r>
              <a:rPr kumimoji="1" lang="zh-CN" altLang="en-US" sz="1050" dirty="0"/>
              <a:t>并行（多协程或者线程），以及数据并行（和</a:t>
            </a:r>
            <a:r>
              <a:rPr kumimoji="1" lang="en" altLang="zh-CN" sz="1050" dirty="0"/>
              <a:t>Shard</a:t>
            </a:r>
            <a:r>
              <a:rPr kumimoji="1" lang="zh-CN" altLang="en-US" sz="1050" dirty="0"/>
              <a:t>上的生成的</a:t>
            </a:r>
            <a:r>
              <a:rPr kumimoji="1" lang="en" altLang="zh-CN" sz="1050" dirty="0"/>
              <a:t>Native</a:t>
            </a:r>
            <a:r>
              <a:rPr kumimoji="1" lang="zh-CN" altLang="en-US" sz="1050" dirty="0"/>
              <a:t>指令块交互</a:t>
            </a:r>
            <a:r>
              <a:rPr kumimoji="1" lang="en-US" altLang="zh-CN" sz="1050" dirty="0"/>
              <a:t>)</a:t>
            </a:r>
            <a:r>
              <a:rPr kumimoji="1" lang="zh-CN" altLang="en-US" sz="1050" dirty="0"/>
              <a:t>的执行框架</a:t>
            </a:r>
            <a:endParaRPr kumimoji="1" lang="en-US" altLang="zh-CN" sz="1050" dirty="0"/>
          </a:p>
          <a:p>
            <a:pPr lvl="1"/>
            <a:r>
              <a:rPr kumimoji="1" lang="zh-CN" altLang="en-US" sz="1400" dirty="0"/>
              <a:t>研究过程式语言执行和关系代数执行框架统一的可能性</a:t>
            </a:r>
            <a:endParaRPr kumimoji="1" lang="en-US" altLang="zh-CN" sz="1400" dirty="0"/>
          </a:p>
          <a:p>
            <a:pPr lvl="2"/>
            <a:r>
              <a:rPr kumimoji="1" lang="zh-CN" altLang="en-US" sz="1213" dirty="0"/>
              <a:t>运用</a:t>
            </a:r>
            <a:r>
              <a:rPr kumimoji="1" lang="en" altLang="zh-CN" sz="1213" dirty="0"/>
              <a:t>LLVM</a:t>
            </a:r>
            <a:r>
              <a:rPr kumimoji="1" lang="zh-CN" altLang="en-US" sz="1213" dirty="0"/>
              <a:t>之类的技术，统一到同一个层级的表达，然后再做统一优化</a:t>
            </a:r>
            <a:endParaRPr kumimoji="1" lang="en-US" altLang="zh-CN" sz="1213" dirty="0"/>
          </a:p>
          <a:p>
            <a:pPr lvl="2"/>
            <a:r>
              <a:rPr kumimoji="1" lang="zh-CN" altLang="en-US" sz="1213" dirty="0"/>
              <a:t>其他方式</a:t>
            </a:r>
          </a:p>
        </p:txBody>
      </p:sp>
    </p:spTree>
    <p:extLst>
      <p:ext uri="{BB962C8B-B14F-4D97-AF65-F5344CB8AC3E}">
        <p14:creationId xmlns:p14="http://schemas.microsoft.com/office/powerpoint/2010/main" val="65469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a:extLst>
              <a:ext uri="{FF2B5EF4-FFF2-40B4-BE49-F238E27FC236}">
                <a16:creationId xmlns:a16="http://schemas.microsoft.com/office/drawing/2014/main" id="{89A7E7FB-DE60-C648-8CC3-5071B96367B5}"/>
              </a:ext>
            </a:extLst>
          </p:cNvPr>
          <p:cNvSpPr/>
          <p:nvPr/>
        </p:nvSpPr>
        <p:spPr>
          <a:xfrm>
            <a:off x="1521372" y="5965537"/>
            <a:ext cx="2904080" cy="69777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3" name="矩形 2">
            <a:extLst>
              <a:ext uri="{FF2B5EF4-FFF2-40B4-BE49-F238E27FC236}">
                <a16:creationId xmlns:a16="http://schemas.microsoft.com/office/drawing/2014/main" id="{F7F481C2-53CF-7540-BF29-09D486AF05E2}"/>
              </a:ext>
            </a:extLst>
          </p:cNvPr>
          <p:cNvSpPr/>
          <p:nvPr/>
        </p:nvSpPr>
        <p:spPr>
          <a:xfrm>
            <a:off x="1145727" y="1779104"/>
            <a:ext cx="3862662" cy="38308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2151947" y="1933390"/>
            <a:ext cx="1367088" cy="368143"/>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2154535" y="2533106"/>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052839" y="833782"/>
            <a:ext cx="1576182" cy="3493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cxnSp>
        <p:nvCxnSpPr>
          <p:cNvPr id="15" name="直线箭头连接符 14">
            <a:extLst>
              <a:ext uri="{FF2B5EF4-FFF2-40B4-BE49-F238E27FC236}">
                <a16:creationId xmlns:a16="http://schemas.microsoft.com/office/drawing/2014/main" id="{627A09CC-099F-D745-8CDC-FAB8F843A9CB}"/>
              </a:ext>
            </a:extLst>
          </p:cNvPr>
          <p:cNvCxnSpPr>
            <a:cxnSpLocks/>
            <a:stCxn id="13" idx="2"/>
            <a:endCxn id="11" idx="0"/>
          </p:cNvCxnSpPr>
          <p:nvPr/>
        </p:nvCxnSpPr>
        <p:spPr>
          <a:xfrm flipH="1">
            <a:off x="2835491" y="1183141"/>
            <a:ext cx="5439" cy="7502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B4FE008-D849-DE4E-8509-DE543B2E41B9}"/>
              </a:ext>
            </a:extLst>
          </p:cNvPr>
          <p:cNvSpPr txBox="1"/>
          <p:nvPr/>
        </p:nvSpPr>
        <p:spPr>
          <a:xfrm>
            <a:off x="2397961" y="1247949"/>
            <a:ext cx="466794" cy="261610"/>
          </a:xfrm>
          <a:prstGeom prst="rect">
            <a:avLst/>
          </a:prstGeom>
          <a:noFill/>
        </p:spPr>
        <p:txBody>
          <a:bodyPr wrap="none" rtlCol="0">
            <a:spAutoFit/>
          </a:bodyPr>
          <a:lstStyle/>
          <a:p>
            <a:r>
              <a:rPr kumimoji="1" lang="en-US" altLang="zh-CN" sz="1100" dirty="0"/>
              <a:t>SQL</a:t>
            </a:r>
            <a:endParaRPr kumimoji="1" lang="zh-CN" altLang="en-US" sz="1100" dirty="0"/>
          </a:p>
        </p:txBody>
      </p:sp>
      <p:sp>
        <p:nvSpPr>
          <p:cNvPr id="19" name="文本框 18">
            <a:extLst>
              <a:ext uri="{FF2B5EF4-FFF2-40B4-BE49-F238E27FC236}">
                <a16:creationId xmlns:a16="http://schemas.microsoft.com/office/drawing/2014/main" id="{E9DDAA8F-0A21-314B-AE82-91F1298CF3C0}"/>
              </a:ext>
            </a:extLst>
          </p:cNvPr>
          <p:cNvSpPr txBox="1"/>
          <p:nvPr/>
        </p:nvSpPr>
        <p:spPr>
          <a:xfrm>
            <a:off x="3340644" y="1253063"/>
            <a:ext cx="607859" cy="261610"/>
          </a:xfrm>
          <a:prstGeom prst="rect">
            <a:avLst/>
          </a:prstGeom>
          <a:noFill/>
        </p:spPr>
        <p:txBody>
          <a:bodyPr wrap="none" rtlCol="0">
            <a:spAutoFit/>
          </a:bodyPr>
          <a:lstStyle/>
          <a:p>
            <a:r>
              <a:rPr kumimoji="1" lang="zh-CN" altLang="en-US" sz="1100" dirty="0"/>
              <a:t>结果集</a:t>
            </a:r>
          </a:p>
        </p:txBody>
      </p:sp>
      <p:sp>
        <p:nvSpPr>
          <p:cNvPr id="20" name="圆角矩形 19">
            <a:extLst>
              <a:ext uri="{FF2B5EF4-FFF2-40B4-BE49-F238E27FC236}">
                <a16:creationId xmlns:a16="http://schemas.microsoft.com/office/drawing/2014/main" id="{71D4CCA7-0D05-9D47-B39A-84BB4CA91218}"/>
              </a:ext>
            </a:extLst>
          </p:cNvPr>
          <p:cNvSpPr/>
          <p:nvPr/>
        </p:nvSpPr>
        <p:spPr>
          <a:xfrm>
            <a:off x="2151947" y="3124097"/>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2835491" y="2301533"/>
            <a:ext cx="5489" cy="23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3015513" y="2301771"/>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2837012" y="2948151"/>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1859600" y="3581734"/>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1654096" y="4687177"/>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49266" y="3152898"/>
            <a:ext cx="965717" cy="132168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87931" y="4037442"/>
            <a:ext cx="870153" cy="318586"/>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zh-CN" sz="1100" dirty="0"/>
              <a:t>KunDB</a:t>
            </a:r>
            <a:r>
              <a:rPr kumimoji="1" lang="zh-CN" altLang="en-US" sz="1100" dirty="0"/>
              <a:t> </a:t>
            </a:r>
            <a:r>
              <a:rPr kumimoji="1" lang="en-US" altLang="zh-CN" sz="11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83393" y="3230757"/>
            <a:ext cx="867765" cy="678634"/>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en-US" altLang="zh-CN" sz="1100" dirty="0"/>
              <a:t>Metadata</a:t>
            </a:r>
            <a:r>
              <a:rPr kumimoji="1" lang="zh-CN" altLang="en-US" sz="1100" dirty="0"/>
              <a:t> </a:t>
            </a:r>
            <a:r>
              <a:rPr kumimoji="1" lang="en-US" altLang="zh-CN" sz="1100" dirty="0"/>
              <a:t>Zookeeper</a:t>
            </a:r>
          </a:p>
          <a:p>
            <a:pPr algn="ctr"/>
            <a:r>
              <a:rPr kumimoji="1" lang="en-US" altLang="zh-CN" sz="1100" dirty="0"/>
              <a:t>(Schema</a:t>
            </a:r>
            <a:r>
              <a:rPr kumimoji="1" lang="zh-CN" altLang="en-US" sz="1100" dirty="0"/>
              <a:t>、</a:t>
            </a:r>
            <a:endParaRPr kumimoji="1" lang="en-US" altLang="zh-CN" sz="1100" dirty="0"/>
          </a:p>
          <a:p>
            <a:pPr algn="ctr"/>
            <a:r>
              <a:rPr kumimoji="1" lang="en-US" altLang="zh-CN" sz="1100" dirty="0"/>
              <a:t>Statistics)</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109" idx="0"/>
          </p:cNvCxnSpPr>
          <p:nvPr/>
        </p:nvCxnSpPr>
        <p:spPr>
          <a:xfrm rot="16200000" flipH="1">
            <a:off x="2711642" y="5703766"/>
            <a:ext cx="401313" cy="1222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1633951" y="6140660"/>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3451202" y="6140660"/>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1415895" y="4241542"/>
            <a:ext cx="825693" cy="253916"/>
          </a:xfrm>
          <a:prstGeom prst="rect">
            <a:avLst/>
          </a:prstGeom>
          <a:noFill/>
        </p:spPr>
        <p:txBody>
          <a:bodyPr wrap="square" lIns="36000" rIns="36000" rtlCol="0">
            <a:spAutoFit/>
          </a:bodyPr>
          <a:lstStyle/>
          <a:p>
            <a:pPr algn="ctr"/>
            <a:r>
              <a:rPr kumimoji="1" lang="en-US" altLang="zh-CN" sz="1050" dirty="0"/>
              <a:t>Scatter</a:t>
            </a:r>
            <a:r>
              <a:rPr kumimoji="1" lang="zh-CN" altLang="en-US" sz="1050" dirty="0"/>
              <a:t> </a:t>
            </a:r>
            <a:r>
              <a:rPr kumimoji="1" lang="en-US" altLang="zh-CN" sz="1050" dirty="0"/>
              <a:t>SQL</a:t>
            </a:r>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a:t>
            </a:r>
            <a:r>
              <a:rPr lang="en-US" altLang="zh-CN" dirty="0"/>
              <a:t>AETP</a:t>
            </a:r>
            <a:r>
              <a:rPr lang="zh-CN" altLang="en-US" dirty="0"/>
              <a:t>场景应用级方案</a:t>
            </a:r>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509193" y="1008461"/>
            <a:ext cx="4367088" cy="5246175"/>
          </a:xfrm>
        </p:spPr>
        <p:txBody>
          <a:bodyPr>
            <a:normAutofit/>
          </a:bodyPr>
          <a:lstStyle/>
          <a:p>
            <a:r>
              <a:rPr lang="zh-CN" altLang="en-US" sz="1400" dirty="0"/>
              <a:t>目标</a:t>
            </a:r>
            <a:endParaRPr lang="en-US" altLang="zh-CN" sz="1400" dirty="0"/>
          </a:p>
          <a:p>
            <a:pPr lvl="1"/>
            <a:r>
              <a:rPr lang="zh-CN" altLang="en-US" sz="1212" dirty="0"/>
              <a:t>打通现有两个数据库，互相做资源补充，以解决一些应用场景下单个数据库不能支撑的问题</a:t>
            </a:r>
            <a:endParaRPr lang="en-US" altLang="zh-CN" sz="1212" dirty="0"/>
          </a:p>
          <a:p>
            <a:pPr lvl="1"/>
            <a:r>
              <a:rPr lang="zh-CN" altLang="en-US" sz="1212" dirty="0"/>
              <a:t>在操作型数据、高并发集市等并发操作和分析混合的业务场景下的优化</a:t>
            </a:r>
            <a:endParaRPr lang="en-US" altLang="zh-CN" sz="1212" dirty="0"/>
          </a:p>
          <a:p>
            <a:pPr lvl="1"/>
            <a:r>
              <a:rPr lang="zh-CN" altLang="en-US" sz="1212" dirty="0"/>
              <a:t>两个数据库之间可以实现互操作</a:t>
            </a:r>
            <a:endParaRPr lang="en-US" altLang="zh-CN" sz="1212" dirty="0"/>
          </a:p>
          <a:p>
            <a:pPr lvl="2"/>
            <a:r>
              <a:rPr lang="en-US" altLang="zh-CN" sz="1025" dirty="0"/>
              <a:t>KunDB</a:t>
            </a:r>
            <a:r>
              <a:rPr lang="zh-CN" altLang="en-US" sz="1025" dirty="0"/>
              <a:t>可以直接使用</a:t>
            </a:r>
            <a:r>
              <a:rPr lang="en-US" altLang="zh-CN" sz="1025" dirty="0"/>
              <a:t>ArgoDB</a:t>
            </a:r>
            <a:r>
              <a:rPr lang="zh-CN" altLang="en-US" sz="1025" dirty="0"/>
              <a:t> </a:t>
            </a:r>
            <a:r>
              <a:rPr lang="en-US" altLang="zh-CN" sz="1025" dirty="0"/>
              <a:t>Executor</a:t>
            </a:r>
          </a:p>
          <a:p>
            <a:pPr lvl="2"/>
            <a:r>
              <a:rPr lang="en-US" altLang="zh-CN" sz="1025" dirty="0"/>
              <a:t>Gateway</a:t>
            </a:r>
            <a:r>
              <a:rPr lang="zh-CN" altLang="en-US" sz="1025" dirty="0"/>
              <a:t>可以直接发送</a:t>
            </a:r>
            <a:r>
              <a:rPr lang="en-US" altLang="zh-CN" sz="1025" dirty="0"/>
              <a:t>SQL</a:t>
            </a:r>
            <a:r>
              <a:rPr lang="zh-CN" altLang="en-US" sz="1025" dirty="0"/>
              <a:t>给</a:t>
            </a:r>
            <a:r>
              <a:rPr lang="en-US" altLang="zh-CN" sz="1025" dirty="0"/>
              <a:t>KunDB</a:t>
            </a:r>
          </a:p>
          <a:p>
            <a:pPr lvl="2"/>
            <a:r>
              <a:rPr lang="en-US" altLang="zh-CN" sz="1025" dirty="0"/>
              <a:t>KunDB</a:t>
            </a:r>
            <a:r>
              <a:rPr lang="zh-CN" altLang="en-US" sz="1025" dirty="0"/>
              <a:t>和</a:t>
            </a:r>
            <a:r>
              <a:rPr lang="en-US" altLang="zh-CN" sz="1025" dirty="0"/>
              <a:t>ArgoDB</a:t>
            </a:r>
            <a:r>
              <a:rPr lang="zh-CN" altLang="en-US" sz="1025" dirty="0"/>
              <a:t>各自的数据库路径保持不变</a:t>
            </a:r>
            <a:endParaRPr lang="en-US" altLang="zh-CN" sz="1025" dirty="0"/>
          </a:p>
          <a:p>
            <a:r>
              <a:rPr lang="zh-CN" altLang="en-US" sz="1400" dirty="0"/>
              <a:t>能够解决的问题</a:t>
            </a:r>
            <a:endParaRPr lang="en-US" altLang="zh-CN" sz="1400" dirty="0"/>
          </a:p>
          <a:p>
            <a:pPr lvl="1"/>
            <a:r>
              <a:rPr lang="en-US" altLang="zh-CN" sz="1212" dirty="0"/>
              <a:t>KunDB</a:t>
            </a:r>
            <a:r>
              <a:rPr lang="zh-CN" altLang="en-US" sz="1212" dirty="0"/>
              <a:t>可直接使用</a:t>
            </a:r>
            <a:r>
              <a:rPr lang="en-US" altLang="zh-CN" sz="1212" dirty="0"/>
              <a:t>ArgoDB</a:t>
            </a:r>
            <a:r>
              <a:rPr lang="zh-CN" altLang="en-US" sz="1212" dirty="0"/>
              <a:t>的计算能力来增强分析能力的提升</a:t>
            </a:r>
            <a:endParaRPr lang="en-US" altLang="zh-CN" sz="1212" dirty="0"/>
          </a:p>
          <a:p>
            <a:pPr lvl="1"/>
            <a:r>
              <a:rPr lang="en-US" altLang="zh-CN" sz="1212" dirty="0"/>
              <a:t>ArgoDB</a:t>
            </a:r>
            <a:r>
              <a:rPr lang="zh-CN" altLang="en-US" sz="1212" dirty="0"/>
              <a:t>可以借助</a:t>
            </a:r>
            <a:r>
              <a:rPr lang="en-US" altLang="zh-CN" sz="1212" dirty="0"/>
              <a:t>KunDB</a:t>
            </a:r>
            <a:r>
              <a:rPr lang="zh-CN" altLang="en-US" sz="1212" dirty="0"/>
              <a:t>来增强高并发检索场景的应对能力</a:t>
            </a:r>
            <a:endParaRPr lang="en-US" altLang="zh-CN" sz="1212" dirty="0"/>
          </a:p>
          <a:p>
            <a:r>
              <a:rPr lang="zh-CN" altLang="en-US" sz="1400" dirty="0"/>
              <a:t>依然存在的问题</a:t>
            </a:r>
            <a:endParaRPr lang="en-US" altLang="zh-CN" sz="1400" dirty="0"/>
          </a:p>
          <a:p>
            <a:pPr lvl="1"/>
            <a:r>
              <a:rPr lang="zh-CN" altLang="en-US" sz="1212" dirty="0"/>
              <a:t>应用级方案，两个数据库的数据没有一致性和实时可见性</a:t>
            </a:r>
            <a:endParaRPr lang="en-US" altLang="zh-CN" sz="1212" dirty="0"/>
          </a:p>
          <a:p>
            <a:pPr lvl="1"/>
            <a:r>
              <a:rPr lang="zh-CN" altLang="en-US" sz="1212" dirty="0"/>
              <a:t>元数据、事务独立，需要再业务层来解决相关的问题</a:t>
            </a:r>
            <a:endParaRPr lang="en-US" altLang="zh-CN" sz="1212" dirty="0"/>
          </a:p>
          <a:p>
            <a:pPr lvl="1"/>
            <a:r>
              <a:rPr lang="en-US" altLang="zh-CN" sz="1212" dirty="0"/>
              <a:t>Inceptor</a:t>
            </a:r>
            <a:r>
              <a:rPr lang="zh-CN" altLang="en-US" sz="1212" dirty="0"/>
              <a:t>优化器需要针对</a:t>
            </a:r>
            <a:r>
              <a:rPr lang="en-US" altLang="zh-CN" sz="1212" dirty="0"/>
              <a:t>KunDB</a:t>
            </a:r>
            <a:r>
              <a:rPr lang="zh-CN" altLang="en-US" sz="1212" dirty="0"/>
              <a:t>场景做大量的优化，争取</a:t>
            </a:r>
            <a:r>
              <a:rPr lang="en-US" altLang="zh-CN" sz="1212" dirty="0"/>
              <a:t>TPC-H</a:t>
            </a:r>
            <a:r>
              <a:rPr lang="zh-CN" altLang="en-US" sz="1212" dirty="0"/>
              <a:t>取得较好的性能</a:t>
            </a:r>
            <a:endParaRPr lang="en-US" altLang="zh-CN" sz="1212" dirty="0"/>
          </a:p>
          <a:p>
            <a:pPr lvl="1"/>
            <a:r>
              <a:rPr lang="en-US" altLang="zh-CN" sz="1212" dirty="0"/>
              <a:t>Gateway</a:t>
            </a:r>
            <a:r>
              <a:rPr lang="zh-CN" altLang="en-US" sz="1212" dirty="0"/>
              <a:t>需要一些多数据库的类型处理能力</a:t>
            </a:r>
            <a:endParaRPr lang="en-US" altLang="zh-CN" sz="1212" dirty="0"/>
          </a:p>
          <a:p>
            <a:pPr lvl="1"/>
            <a:r>
              <a:rPr lang="zh-CN" altLang="en-US" sz="1212" dirty="0"/>
              <a:t>其他工程问题</a:t>
            </a:r>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2412320" y="4804165"/>
            <a:ext cx="193574" cy="6841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3"/>
            <a:endCxn id="20" idx="1"/>
          </p:cNvCxnSpPr>
          <p:nvPr/>
        </p:nvCxnSpPr>
        <p:spPr>
          <a:xfrm flipV="1">
            <a:off x="951158" y="3342700"/>
            <a:ext cx="1200789" cy="2273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2813215" y="4248970"/>
            <a:ext cx="937405" cy="246221"/>
          </a:xfrm>
          <a:prstGeom prst="rect">
            <a:avLst/>
          </a:prstGeom>
          <a:noFill/>
        </p:spPr>
        <p:txBody>
          <a:bodyPr wrap="square" rtlCol="0">
            <a:spAutoFit/>
          </a:bodyPr>
          <a:lstStyle/>
          <a:p>
            <a:pPr algn="ctr"/>
            <a:r>
              <a:rPr kumimoji="1" lang="zh-CN" altLang="en-US" sz="1000" dirty="0"/>
              <a:t>跨</a:t>
            </a:r>
            <a:r>
              <a:rPr kumimoji="1" lang="en-US" altLang="zh-CN" sz="1000" dirty="0"/>
              <a:t>Shard</a:t>
            </a:r>
            <a:r>
              <a:rPr kumimoji="1" lang="zh-CN" altLang="en-US" sz="1000" dirty="0"/>
              <a:t> </a:t>
            </a:r>
            <a:r>
              <a:rPr kumimoji="1" lang="en-US" altLang="zh-CN" sz="10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2152175" y="3798854"/>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2158703" y="5243029"/>
            <a:ext cx="1384962" cy="321195"/>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2840473" y="4234840"/>
            <a:ext cx="449102" cy="4555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2813215" y="4687176"/>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2837012" y="3561303"/>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2277585" y="4127521"/>
            <a:ext cx="449103" cy="670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2975209" y="4925429"/>
            <a:ext cx="193576" cy="44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3847581" y="1933390"/>
            <a:ext cx="854143" cy="368143"/>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3847581" y="2533106"/>
            <a:ext cx="850175"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3519035" y="2117462"/>
            <a:ext cx="328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flipH="1">
            <a:off x="4272669" y="2301533"/>
            <a:ext cx="1984" cy="23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1"/>
            <a:endCxn id="12" idx="3"/>
          </p:cNvCxnSpPr>
          <p:nvPr/>
        </p:nvCxnSpPr>
        <p:spPr>
          <a:xfrm flipH="1">
            <a:off x="3527425" y="2740629"/>
            <a:ext cx="32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C814D35-8C49-5F44-BCDC-68D730CFDA4A}"/>
              </a:ext>
            </a:extLst>
          </p:cNvPr>
          <p:cNvSpPr/>
          <p:nvPr/>
        </p:nvSpPr>
        <p:spPr>
          <a:xfrm>
            <a:off x="5300964" y="1779105"/>
            <a:ext cx="2001749" cy="38308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r"/>
            <a:r>
              <a:rPr kumimoji="1" lang="en-US" altLang="zh-CN" sz="1400" dirty="0"/>
              <a:t>ArgoDB</a:t>
            </a:r>
            <a:endParaRPr kumimoji="1" lang="zh-CN" altLang="en-US" sz="1100" dirty="0"/>
          </a:p>
        </p:txBody>
      </p:sp>
      <p:sp>
        <p:nvSpPr>
          <p:cNvPr id="47" name="圆角矩形 46">
            <a:extLst>
              <a:ext uri="{FF2B5EF4-FFF2-40B4-BE49-F238E27FC236}">
                <a16:creationId xmlns:a16="http://schemas.microsoft.com/office/drawing/2014/main" id="{851BFC7B-F994-8F48-952E-E83930D5F44D}"/>
              </a:ext>
            </a:extLst>
          </p:cNvPr>
          <p:cNvSpPr/>
          <p:nvPr/>
        </p:nvSpPr>
        <p:spPr>
          <a:xfrm>
            <a:off x="5443508" y="3404861"/>
            <a:ext cx="811952" cy="38798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49" name="圆角矩形 48">
            <a:extLst>
              <a:ext uri="{FF2B5EF4-FFF2-40B4-BE49-F238E27FC236}">
                <a16:creationId xmlns:a16="http://schemas.microsoft.com/office/drawing/2014/main" id="{59EE0E1B-D4A9-F04E-90DE-8697694026A6}"/>
              </a:ext>
            </a:extLst>
          </p:cNvPr>
          <p:cNvSpPr/>
          <p:nvPr/>
        </p:nvSpPr>
        <p:spPr>
          <a:xfrm>
            <a:off x="5451390" y="2258483"/>
            <a:ext cx="1766727" cy="388900"/>
          </a:xfrm>
          <a:prstGeom prst="roundRect">
            <a:avLst>
              <a:gd name="adj" fmla="val 53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Parser</a:t>
            </a:r>
            <a:endParaRPr kumimoji="1" lang="zh-CN" altLang="en-US" sz="1200" dirty="0"/>
          </a:p>
        </p:txBody>
      </p:sp>
      <p:sp>
        <p:nvSpPr>
          <p:cNvPr id="56" name="圆角矩形 55">
            <a:extLst>
              <a:ext uri="{FF2B5EF4-FFF2-40B4-BE49-F238E27FC236}">
                <a16:creationId xmlns:a16="http://schemas.microsoft.com/office/drawing/2014/main" id="{95757E24-A9B4-7042-BBE9-46B2D59F5A21}"/>
              </a:ext>
            </a:extLst>
          </p:cNvPr>
          <p:cNvSpPr/>
          <p:nvPr/>
        </p:nvSpPr>
        <p:spPr>
          <a:xfrm>
            <a:off x="5451389" y="2841858"/>
            <a:ext cx="1766727" cy="388900"/>
          </a:xfrm>
          <a:prstGeom prst="roundRect">
            <a:avLst>
              <a:gd name="adj" fmla="val 530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Optimizer</a:t>
            </a:r>
            <a:endParaRPr kumimoji="1" lang="zh-CN" altLang="en-US" sz="1200" dirty="0"/>
          </a:p>
        </p:txBody>
      </p:sp>
      <p:sp>
        <p:nvSpPr>
          <p:cNvPr id="58" name="圆角矩形 57">
            <a:extLst>
              <a:ext uri="{FF2B5EF4-FFF2-40B4-BE49-F238E27FC236}">
                <a16:creationId xmlns:a16="http://schemas.microsoft.com/office/drawing/2014/main" id="{55D508A2-4D28-2642-8554-B574DD7B6999}"/>
              </a:ext>
            </a:extLst>
          </p:cNvPr>
          <p:cNvSpPr/>
          <p:nvPr/>
        </p:nvSpPr>
        <p:spPr>
          <a:xfrm>
            <a:off x="5442496" y="3986898"/>
            <a:ext cx="1766728" cy="387982"/>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Stargate</a:t>
            </a:r>
            <a:endParaRPr kumimoji="1" lang="zh-CN" altLang="en-US" sz="1200" dirty="0"/>
          </a:p>
        </p:txBody>
      </p:sp>
      <p:sp>
        <p:nvSpPr>
          <p:cNvPr id="59" name="文本框 58">
            <a:extLst>
              <a:ext uri="{FF2B5EF4-FFF2-40B4-BE49-F238E27FC236}">
                <a16:creationId xmlns:a16="http://schemas.microsoft.com/office/drawing/2014/main" id="{2505A759-8737-AA43-9EF9-AC09BD5770E4}"/>
              </a:ext>
            </a:extLst>
          </p:cNvPr>
          <p:cNvSpPr txBox="1"/>
          <p:nvPr/>
        </p:nvSpPr>
        <p:spPr>
          <a:xfrm>
            <a:off x="6156079" y="3431937"/>
            <a:ext cx="325730" cy="261610"/>
          </a:xfrm>
          <a:prstGeom prst="rect">
            <a:avLst/>
          </a:prstGeom>
          <a:noFill/>
        </p:spPr>
        <p:txBody>
          <a:bodyPr wrap="none" rtlCol="0">
            <a:spAutoFit/>
          </a:bodyPr>
          <a:lstStyle/>
          <a:p>
            <a:r>
              <a:rPr kumimoji="1" lang="en-US" altLang="zh-CN" sz="1100" dirty="0"/>
              <a:t>…</a:t>
            </a:r>
            <a:endParaRPr kumimoji="1" lang="zh-CN" altLang="en-US" sz="1100" dirty="0"/>
          </a:p>
        </p:txBody>
      </p:sp>
      <p:sp>
        <p:nvSpPr>
          <p:cNvPr id="61" name="圆角矩形 60">
            <a:extLst>
              <a:ext uri="{FF2B5EF4-FFF2-40B4-BE49-F238E27FC236}">
                <a16:creationId xmlns:a16="http://schemas.microsoft.com/office/drawing/2014/main" id="{42EDD1F9-F5DD-1C46-BF72-59747C404103}"/>
              </a:ext>
            </a:extLst>
          </p:cNvPr>
          <p:cNvSpPr/>
          <p:nvPr/>
        </p:nvSpPr>
        <p:spPr>
          <a:xfrm>
            <a:off x="6436016" y="3412624"/>
            <a:ext cx="798120" cy="38798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64" name="圆角矩形 63">
            <a:extLst>
              <a:ext uri="{FF2B5EF4-FFF2-40B4-BE49-F238E27FC236}">
                <a16:creationId xmlns:a16="http://schemas.microsoft.com/office/drawing/2014/main" id="{792ABB4E-8CA2-464C-ADAE-14A22DEA9632}"/>
              </a:ext>
            </a:extLst>
          </p:cNvPr>
          <p:cNvSpPr/>
          <p:nvPr/>
        </p:nvSpPr>
        <p:spPr>
          <a:xfrm>
            <a:off x="3921819" y="4687176"/>
            <a:ext cx="991499" cy="362277"/>
          </a:xfrm>
          <a:prstGeom prst="roundRect">
            <a:avLst>
              <a:gd name="adj" fmla="val 3197"/>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dirty="0"/>
              <a:t>Inceptor</a:t>
            </a:r>
            <a:r>
              <a:rPr kumimoji="1" lang="zh-CN" altLang="en-US" sz="1100" dirty="0"/>
              <a:t> </a:t>
            </a:r>
            <a:r>
              <a:rPr kumimoji="1" lang="en-US" altLang="zh-CN" sz="1100" dirty="0"/>
              <a:t>SQL</a:t>
            </a:r>
            <a:r>
              <a:rPr kumimoji="1" lang="zh-CN" altLang="en-US" sz="1100" dirty="0"/>
              <a:t> </a:t>
            </a:r>
            <a:r>
              <a:rPr kumimoji="1" lang="en-US" altLang="zh-CN" sz="1100" dirty="0"/>
              <a:t>Transformer</a:t>
            </a:r>
            <a:endParaRPr kumimoji="1" lang="zh-CN" altLang="en-US" sz="1100" dirty="0"/>
          </a:p>
        </p:txBody>
      </p:sp>
      <p:cxnSp>
        <p:nvCxnSpPr>
          <p:cNvPr id="65" name="肘形连接符 64">
            <a:extLst>
              <a:ext uri="{FF2B5EF4-FFF2-40B4-BE49-F238E27FC236}">
                <a16:creationId xmlns:a16="http://schemas.microsoft.com/office/drawing/2014/main" id="{CCE02BAF-15C7-FD47-980F-E735AF8F5291}"/>
              </a:ext>
            </a:extLst>
          </p:cNvPr>
          <p:cNvCxnSpPr>
            <a:cxnSpLocks/>
            <a:stCxn id="40" idx="2"/>
            <a:endCxn id="64" idx="0"/>
          </p:cNvCxnSpPr>
          <p:nvPr/>
        </p:nvCxnSpPr>
        <p:spPr>
          <a:xfrm rot="16200000" flipH="1">
            <a:off x="3402853" y="3672460"/>
            <a:ext cx="449102" cy="15803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316BA608-89DA-A74C-BD07-3229C44ACC91}"/>
              </a:ext>
            </a:extLst>
          </p:cNvPr>
          <p:cNvSpPr txBox="1"/>
          <p:nvPr/>
        </p:nvSpPr>
        <p:spPr>
          <a:xfrm>
            <a:off x="3963016" y="4248235"/>
            <a:ext cx="959187" cy="246221"/>
          </a:xfrm>
          <a:prstGeom prst="rect">
            <a:avLst/>
          </a:prstGeom>
          <a:noFill/>
        </p:spPr>
        <p:txBody>
          <a:bodyPr wrap="square" rtlCol="0">
            <a:spAutoFit/>
          </a:bodyPr>
          <a:lstStyle/>
          <a:p>
            <a:pPr algn="ctr"/>
            <a:r>
              <a:rPr kumimoji="1" lang="zh-CN" altLang="en-US" sz="1000" dirty="0"/>
              <a:t>强分析型</a:t>
            </a:r>
            <a:r>
              <a:rPr kumimoji="1" lang="en-US" altLang="zh-CN" sz="1000" dirty="0"/>
              <a:t>SQL</a:t>
            </a:r>
          </a:p>
        </p:txBody>
      </p:sp>
      <p:cxnSp>
        <p:nvCxnSpPr>
          <p:cNvPr id="67" name="曲线连接符 66">
            <a:extLst>
              <a:ext uri="{FF2B5EF4-FFF2-40B4-BE49-F238E27FC236}">
                <a16:creationId xmlns:a16="http://schemas.microsoft.com/office/drawing/2014/main" id="{58150722-3554-DD4F-968A-1C6FD8820336}"/>
              </a:ext>
            </a:extLst>
          </p:cNvPr>
          <p:cNvCxnSpPr>
            <a:cxnSpLocks/>
            <a:stCxn id="64" idx="3"/>
            <a:endCxn id="49" idx="0"/>
          </p:cNvCxnSpPr>
          <p:nvPr/>
        </p:nvCxnSpPr>
        <p:spPr>
          <a:xfrm flipV="1">
            <a:off x="4913318" y="2258483"/>
            <a:ext cx="1421436" cy="2609832"/>
          </a:xfrm>
          <a:prstGeom prst="curvedConnector4">
            <a:avLst>
              <a:gd name="adj1" fmla="val 18927"/>
              <a:gd name="adj2" fmla="val 108759"/>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圆角矩形 67">
            <a:extLst>
              <a:ext uri="{FF2B5EF4-FFF2-40B4-BE49-F238E27FC236}">
                <a16:creationId xmlns:a16="http://schemas.microsoft.com/office/drawing/2014/main" id="{F1C536FB-0304-D54A-B1C9-54779C8258DD}"/>
              </a:ext>
            </a:extLst>
          </p:cNvPr>
          <p:cNvSpPr/>
          <p:nvPr/>
        </p:nvSpPr>
        <p:spPr>
          <a:xfrm>
            <a:off x="5416341" y="1141039"/>
            <a:ext cx="1761288" cy="395834"/>
          </a:xfrm>
          <a:prstGeom prst="roundRect">
            <a:avLst>
              <a:gd name="adj" fmla="val 5309"/>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a:t>Inceptor</a:t>
            </a:r>
            <a:r>
              <a:rPr kumimoji="1" lang="zh-CN" altLang="en-US" sz="1100"/>
              <a:t> </a:t>
            </a:r>
            <a:r>
              <a:rPr kumimoji="1" lang="en-US" altLang="zh-CN" sz="1100" dirty="0"/>
              <a:t>Gateway</a:t>
            </a:r>
            <a:endParaRPr kumimoji="1" lang="zh-CN" altLang="en-US" sz="1100" dirty="0"/>
          </a:p>
        </p:txBody>
      </p:sp>
      <p:cxnSp>
        <p:nvCxnSpPr>
          <p:cNvPr id="69" name="直线箭头连接符 68">
            <a:extLst>
              <a:ext uri="{FF2B5EF4-FFF2-40B4-BE49-F238E27FC236}">
                <a16:creationId xmlns:a16="http://schemas.microsoft.com/office/drawing/2014/main" id="{77119B82-7D38-4141-8F3C-63F035D9C64F}"/>
              </a:ext>
            </a:extLst>
          </p:cNvPr>
          <p:cNvCxnSpPr>
            <a:cxnSpLocks/>
            <a:stCxn id="68" idx="2"/>
            <a:endCxn id="43" idx="0"/>
          </p:cNvCxnSpPr>
          <p:nvPr/>
        </p:nvCxnSpPr>
        <p:spPr>
          <a:xfrm>
            <a:off x="6296985" y="1536873"/>
            <a:ext cx="4854" cy="24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F48AF5BF-635F-9549-B02E-B8A782062B56}"/>
              </a:ext>
            </a:extLst>
          </p:cNvPr>
          <p:cNvCxnSpPr>
            <a:cxnSpLocks/>
            <a:stCxn id="68" idx="2"/>
            <a:endCxn id="11" idx="0"/>
          </p:cNvCxnSpPr>
          <p:nvPr/>
        </p:nvCxnSpPr>
        <p:spPr>
          <a:xfrm rot="5400000">
            <a:off x="4367980" y="4384"/>
            <a:ext cx="396517" cy="3461494"/>
          </a:xfrm>
          <a:prstGeom prst="bentConnector3">
            <a:avLst>
              <a:gd name="adj1" fmla="val 3496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40ABD2A-F102-134D-B228-300CEB2A44B9}"/>
              </a:ext>
            </a:extLst>
          </p:cNvPr>
          <p:cNvSpPr txBox="1"/>
          <p:nvPr/>
        </p:nvSpPr>
        <p:spPr>
          <a:xfrm>
            <a:off x="4774992" y="800489"/>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cxnSp>
        <p:nvCxnSpPr>
          <p:cNvPr id="85" name="肘形连接符 84">
            <a:extLst>
              <a:ext uri="{FF2B5EF4-FFF2-40B4-BE49-F238E27FC236}">
                <a16:creationId xmlns:a16="http://schemas.microsoft.com/office/drawing/2014/main" id="{51043FEA-F758-2C49-A0FF-4C2D5F5A4528}"/>
              </a:ext>
            </a:extLst>
          </p:cNvPr>
          <p:cNvCxnSpPr>
            <a:cxnSpLocks/>
            <a:stCxn id="13" idx="3"/>
            <a:endCxn id="68" idx="0"/>
          </p:cNvCxnSpPr>
          <p:nvPr/>
        </p:nvCxnSpPr>
        <p:spPr>
          <a:xfrm>
            <a:off x="3629021" y="1008462"/>
            <a:ext cx="2667964" cy="13257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圆角矩形 98">
            <a:extLst>
              <a:ext uri="{FF2B5EF4-FFF2-40B4-BE49-F238E27FC236}">
                <a16:creationId xmlns:a16="http://schemas.microsoft.com/office/drawing/2014/main" id="{F58494B3-8496-FB41-BA87-EF5B9031E1E1}"/>
              </a:ext>
            </a:extLst>
          </p:cNvPr>
          <p:cNvSpPr/>
          <p:nvPr/>
        </p:nvSpPr>
        <p:spPr>
          <a:xfrm>
            <a:off x="5419017" y="4556555"/>
            <a:ext cx="1758612" cy="382665"/>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Shiva</a:t>
            </a:r>
            <a:endParaRPr kumimoji="1" lang="zh-CN" altLang="en-US" sz="1200" dirty="0"/>
          </a:p>
        </p:txBody>
      </p:sp>
      <p:sp>
        <p:nvSpPr>
          <p:cNvPr id="100" name="圆角矩形 99">
            <a:extLst>
              <a:ext uri="{FF2B5EF4-FFF2-40B4-BE49-F238E27FC236}">
                <a16:creationId xmlns:a16="http://schemas.microsoft.com/office/drawing/2014/main" id="{038AF7A7-B641-3F49-ACE2-26388A8E655F}"/>
              </a:ext>
            </a:extLst>
          </p:cNvPr>
          <p:cNvSpPr/>
          <p:nvPr/>
        </p:nvSpPr>
        <p:spPr>
          <a:xfrm>
            <a:off x="5403752" y="5062306"/>
            <a:ext cx="1758612" cy="382665"/>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Holodesk</a:t>
            </a:r>
            <a:endParaRPr kumimoji="1" lang="zh-CN" altLang="en-US" sz="1200" dirty="0"/>
          </a:p>
        </p:txBody>
      </p:sp>
      <p:cxnSp>
        <p:nvCxnSpPr>
          <p:cNvPr id="101" name="肘形连接符 100">
            <a:extLst>
              <a:ext uri="{FF2B5EF4-FFF2-40B4-BE49-F238E27FC236}">
                <a16:creationId xmlns:a16="http://schemas.microsoft.com/office/drawing/2014/main" id="{4A6FEB42-B661-7E43-B8E6-A70FCFBB13AB}"/>
              </a:ext>
            </a:extLst>
          </p:cNvPr>
          <p:cNvCxnSpPr>
            <a:cxnSpLocks/>
            <a:stCxn id="58" idx="3"/>
            <a:endCxn id="109" idx="3"/>
          </p:cNvCxnSpPr>
          <p:nvPr/>
        </p:nvCxnSpPr>
        <p:spPr>
          <a:xfrm flipH="1">
            <a:off x="4425452" y="4180889"/>
            <a:ext cx="2783772" cy="2133536"/>
          </a:xfrm>
          <a:prstGeom prst="bentConnector3">
            <a:avLst>
              <a:gd name="adj1" fmla="val -82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14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a:extLst>
              <a:ext uri="{FF2B5EF4-FFF2-40B4-BE49-F238E27FC236}">
                <a16:creationId xmlns:a16="http://schemas.microsoft.com/office/drawing/2014/main" id="{89A7E7FB-DE60-C648-8CC3-5071B96367B5}"/>
              </a:ext>
            </a:extLst>
          </p:cNvPr>
          <p:cNvSpPr/>
          <p:nvPr/>
        </p:nvSpPr>
        <p:spPr>
          <a:xfrm>
            <a:off x="626852" y="5965537"/>
            <a:ext cx="2904080" cy="69777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3" name="矩形 2">
            <a:extLst>
              <a:ext uri="{FF2B5EF4-FFF2-40B4-BE49-F238E27FC236}">
                <a16:creationId xmlns:a16="http://schemas.microsoft.com/office/drawing/2014/main" id="{F7F481C2-53CF-7540-BF29-09D486AF05E2}"/>
              </a:ext>
            </a:extLst>
          </p:cNvPr>
          <p:cNvSpPr/>
          <p:nvPr/>
        </p:nvSpPr>
        <p:spPr>
          <a:xfrm>
            <a:off x="441092" y="1473336"/>
            <a:ext cx="3617074" cy="41366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257427" y="1903573"/>
            <a:ext cx="1367088" cy="368143"/>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260015" y="2533106"/>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052839" y="833782"/>
            <a:ext cx="1576182" cy="3493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sp>
        <p:nvSpPr>
          <p:cNvPr id="20" name="圆角矩形 19">
            <a:extLst>
              <a:ext uri="{FF2B5EF4-FFF2-40B4-BE49-F238E27FC236}">
                <a16:creationId xmlns:a16="http://schemas.microsoft.com/office/drawing/2014/main" id="{71D4CCA7-0D05-9D47-B39A-84BB4CA91218}"/>
              </a:ext>
            </a:extLst>
          </p:cNvPr>
          <p:cNvSpPr/>
          <p:nvPr/>
        </p:nvSpPr>
        <p:spPr>
          <a:xfrm>
            <a:off x="1257427" y="3124097"/>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1940971" y="2271716"/>
            <a:ext cx="5489"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2120993" y="2301771"/>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1942492" y="2948151"/>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965080" y="3581734"/>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759576" y="4687177"/>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4192541" y="1785124"/>
            <a:ext cx="965717" cy="116302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232017" y="2471812"/>
            <a:ext cx="870153" cy="409892"/>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zh-CN" altLang="en-US" sz="1100" dirty="0"/>
              <a:t>全局</a:t>
            </a:r>
            <a:r>
              <a:rPr kumimoji="1" lang="en-US" altLang="zh-CN" sz="11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226668" y="1862983"/>
            <a:ext cx="867765" cy="528891"/>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zh-CN" altLang="en-US" sz="1100" dirty="0"/>
              <a:t>全局</a:t>
            </a:r>
            <a:r>
              <a:rPr kumimoji="1" lang="en-US" altLang="zh-CN" sz="1100" dirty="0"/>
              <a:t>Metadata</a:t>
            </a:r>
            <a:r>
              <a:rPr kumimoji="1" lang="zh-CN" altLang="en-US" sz="1100" dirty="0"/>
              <a:t> </a:t>
            </a:r>
            <a:r>
              <a:rPr kumimoji="1" lang="en-US" altLang="zh-CN" sz="1100" dirty="0"/>
              <a:t>Server</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109" idx="0"/>
          </p:cNvCxnSpPr>
          <p:nvPr/>
        </p:nvCxnSpPr>
        <p:spPr>
          <a:xfrm rot="16200000" flipH="1">
            <a:off x="1817122" y="5703766"/>
            <a:ext cx="401313" cy="1222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739431" y="6140660"/>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2556682" y="6140660"/>
            <a:ext cx="725557" cy="4159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521375" y="4241542"/>
            <a:ext cx="825693" cy="253916"/>
          </a:xfrm>
          <a:prstGeom prst="rect">
            <a:avLst/>
          </a:prstGeom>
          <a:noFill/>
        </p:spPr>
        <p:txBody>
          <a:bodyPr wrap="square" lIns="36000" rIns="36000" rtlCol="0">
            <a:spAutoFit/>
          </a:bodyPr>
          <a:lstStyle/>
          <a:p>
            <a:pPr algn="ctr"/>
            <a:r>
              <a:rPr kumimoji="1" lang="en-US" altLang="zh-CN" sz="1050" dirty="0"/>
              <a:t>Scatter</a:t>
            </a:r>
            <a:r>
              <a:rPr kumimoji="1" lang="zh-CN" altLang="en-US" sz="1050" dirty="0"/>
              <a:t> </a:t>
            </a:r>
            <a:r>
              <a:rPr kumimoji="1" lang="en-US" altLang="zh-CN" sz="1050" dirty="0"/>
              <a:t>SQL</a:t>
            </a:r>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a:t>
            </a:r>
            <a:r>
              <a:rPr lang="en-US" altLang="zh-CN" dirty="0"/>
              <a:t>AETP</a:t>
            </a:r>
            <a:r>
              <a:rPr lang="zh-CN" altLang="en-US" dirty="0"/>
              <a:t>数据库级方案 </a:t>
            </a:r>
            <a:r>
              <a:rPr lang="en-US" altLang="zh-CN" dirty="0"/>
              <a:t>Phase</a:t>
            </a:r>
            <a:r>
              <a:rPr lang="zh-CN" altLang="en-US" dirty="0"/>
              <a:t> </a:t>
            </a:r>
            <a:r>
              <a:rPr lang="en-US" altLang="zh-CN" dirty="0"/>
              <a:t>1</a:t>
            </a:r>
            <a:endParaRPr lang="zh-CN" altLang="en-US" dirty="0"/>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509193" y="1008461"/>
            <a:ext cx="4157888" cy="5246175"/>
          </a:xfrm>
        </p:spPr>
        <p:txBody>
          <a:bodyPr>
            <a:normAutofit/>
          </a:bodyPr>
          <a:lstStyle/>
          <a:p>
            <a:r>
              <a:rPr lang="zh-CN" altLang="en-US" sz="1400" dirty="0"/>
              <a:t>目标</a:t>
            </a:r>
            <a:endParaRPr lang="en-US" altLang="zh-CN" sz="1400" dirty="0"/>
          </a:p>
          <a:p>
            <a:pPr lvl="1"/>
            <a:r>
              <a:rPr lang="zh-CN" altLang="en-US" sz="1200" dirty="0"/>
              <a:t>解决两个数据库的实时可见性和全局事务一致性问题</a:t>
            </a:r>
            <a:endParaRPr lang="en-US" altLang="zh-CN" sz="1200" dirty="0"/>
          </a:p>
          <a:p>
            <a:pPr lvl="1"/>
            <a:r>
              <a:rPr lang="zh-CN" altLang="en-US" sz="1200" dirty="0"/>
              <a:t>实现全局</a:t>
            </a:r>
            <a:r>
              <a:rPr lang="en-US" altLang="zh-CN" sz="1200" dirty="0"/>
              <a:t>Metadata</a:t>
            </a:r>
            <a:r>
              <a:rPr lang="zh-CN" altLang="en-US" sz="1200" dirty="0"/>
              <a:t> 和 </a:t>
            </a:r>
            <a:r>
              <a:rPr lang="en-US" altLang="zh-CN" sz="1200" dirty="0"/>
              <a:t>GTM</a:t>
            </a:r>
            <a:r>
              <a:rPr lang="zh-CN" altLang="en-US" sz="1200" dirty="0"/>
              <a:t>，两个数据库都可以基于其实现各自的数据库逻辑，元数据和事务信息互相可见</a:t>
            </a:r>
            <a:endParaRPr lang="en-US" altLang="zh-CN" sz="1200" dirty="0"/>
          </a:p>
          <a:p>
            <a:pPr lvl="1"/>
            <a:r>
              <a:rPr lang="zh-CN" altLang="en-US" sz="1200" dirty="0"/>
              <a:t>不同数据库入口，读</a:t>
            </a:r>
            <a:r>
              <a:rPr lang="en-US" altLang="zh-CN" sz="1200" dirty="0"/>
              <a:t>KunDB</a:t>
            </a:r>
            <a:r>
              <a:rPr lang="zh-CN" altLang="en-US" sz="1200" dirty="0"/>
              <a:t>数据，结果满足一致性和设计的隔离性要求</a:t>
            </a:r>
            <a:endParaRPr lang="en-US" altLang="zh-CN" sz="1200" dirty="0"/>
          </a:p>
          <a:p>
            <a:r>
              <a:rPr lang="zh-CN" altLang="en-US" sz="1400" dirty="0"/>
              <a:t>依然存在的问题</a:t>
            </a:r>
            <a:endParaRPr lang="en-US" altLang="zh-CN" sz="1400" dirty="0"/>
          </a:p>
          <a:p>
            <a:pPr lvl="1"/>
            <a:r>
              <a:rPr lang="zh-CN" altLang="en-US" sz="1200" dirty="0"/>
              <a:t>事务性保证只能基于行式数据存储（</a:t>
            </a:r>
            <a:r>
              <a:rPr lang="en-US" altLang="zh-CN" sz="1200" dirty="0"/>
              <a:t>KunDB</a:t>
            </a:r>
            <a:r>
              <a:rPr lang="zh-CN" altLang="en-US" sz="1200" dirty="0"/>
              <a:t>）</a:t>
            </a:r>
            <a:endParaRPr lang="en-US" altLang="zh-CN" sz="1200" dirty="0"/>
          </a:p>
          <a:p>
            <a:pPr lvl="1"/>
            <a:r>
              <a:rPr lang="en-US" altLang="zh-CN" sz="1200" dirty="0"/>
              <a:t>KunDB</a:t>
            </a:r>
            <a:r>
              <a:rPr lang="zh-CN" altLang="en-US" sz="1200" dirty="0"/>
              <a:t>与</a:t>
            </a:r>
            <a:r>
              <a:rPr lang="en-US" altLang="zh-CN" sz="1200" dirty="0"/>
              <a:t>Holodesk</a:t>
            </a:r>
            <a:r>
              <a:rPr lang="zh-CN" altLang="en-US" sz="1200" dirty="0"/>
              <a:t>数据依然存在版本差异，或同步延时</a:t>
            </a:r>
            <a:endParaRPr lang="en-US" altLang="zh-CN" sz="1200" dirty="0"/>
          </a:p>
          <a:p>
            <a:pPr lvl="1"/>
            <a:r>
              <a:rPr lang="zh-CN" altLang="en-US" sz="1200" dirty="0"/>
              <a:t>强分析场景依然只能依靠</a:t>
            </a:r>
            <a:r>
              <a:rPr lang="en-US" altLang="zh-CN" sz="1200" dirty="0"/>
              <a:t>Holodesk</a:t>
            </a:r>
            <a:r>
              <a:rPr lang="zh-CN" altLang="en-US" sz="1200" dirty="0"/>
              <a:t>数据，依然有版本可见性问题</a:t>
            </a:r>
            <a:endParaRPr lang="en-US" altLang="zh-CN" sz="1200"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1517800" y="4804165"/>
            <a:ext cx="193574" cy="6841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2627556" y="2127428"/>
            <a:ext cx="1599112" cy="12152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1918695" y="4248970"/>
            <a:ext cx="937405" cy="246221"/>
          </a:xfrm>
          <a:prstGeom prst="rect">
            <a:avLst/>
          </a:prstGeom>
          <a:noFill/>
        </p:spPr>
        <p:txBody>
          <a:bodyPr wrap="square" rtlCol="0">
            <a:spAutoFit/>
          </a:bodyPr>
          <a:lstStyle/>
          <a:p>
            <a:pPr algn="ctr"/>
            <a:r>
              <a:rPr kumimoji="1" lang="zh-CN" altLang="en-US" sz="1000" dirty="0"/>
              <a:t>跨</a:t>
            </a:r>
            <a:r>
              <a:rPr kumimoji="1" lang="en-US" altLang="zh-CN" sz="1000" dirty="0"/>
              <a:t>Shard</a:t>
            </a:r>
            <a:r>
              <a:rPr kumimoji="1" lang="zh-CN" altLang="en-US" sz="1000" dirty="0"/>
              <a:t> </a:t>
            </a:r>
            <a:r>
              <a:rPr kumimoji="1" lang="en-US" altLang="zh-CN" sz="10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1257655" y="3798854"/>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1264183" y="5243029"/>
            <a:ext cx="1384962" cy="321195"/>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1945953" y="4234840"/>
            <a:ext cx="449102" cy="4555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1918695" y="4687176"/>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1942492" y="3561303"/>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1383065" y="4127521"/>
            <a:ext cx="449103" cy="670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2080689" y="4925429"/>
            <a:ext cx="193576" cy="44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2953061" y="1903573"/>
            <a:ext cx="854143" cy="368143"/>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2953061" y="2533106"/>
            <a:ext cx="850175"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2624515" y="2087645"/>
            <a:ext cx="328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flipH="1">
            <a:off x="3378149" y="2271716"/>
            <a:ext cx="1984"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1"/>
            <a:endCxn id="12" idx="3"/>
          </p:cNvCxnSpPr>
          <p:nvPr/>
        </p:nvCxnSpPr>
        <p:spPr>
          <a:xfrm flipH="1">
            <a:off x="2632905" y="2740629"/>
            <a:ext cx="32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C814D35-8C49-5F44-BCDC-68D730CFDA4A}"/>
              </a:ext>
            </a:extLst>
          </p:cNvPr>
          <p:cNvSpPr/>
          <p:nvPr/>
        </p:nvSpPr>
        <p:spPr>
          <a:xfrm>
            <a:off x="5340720" y="1903573"/>
            <a:ext cx="2229846" cy="394596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r"/>
            <a:r>
              <a:rPr kumimoji="1" lang="en-US" altLang="zh-CN" sz="1400" dirty="0"/>
              <a:t>ArgoDB</a:t>
            </a:r>
            <a:endParaRPr kumimoji="1" lang="zh-CN" altLang="en-US" sz="1400" dirty="0"/>
          </a:p>
        </p:txBody>
      </p:sp>
      <p:sp>
        <p:nvSpPr>
          <p:cNvPr id="47" name="圆角矩形 46">
            <a:extLst>
              <a:ext uri="{FF2B5EF4-FFF2-40B4-BE49-F238E27FC236}">
                <a16:creationId xmlns:a16="http://schemas.microsoft.com/office/drawing/2014/main" id="{851BFC7B-F994-8F48-952E-E83930D5F44D}"/>
              </a:ext>
            </a:extLst>
          </p:cNvPr>
          <p:cNvSpPr/>
          <p:nvPr/>
        </p:nvSpPr>
        <p:spPr>
          <a:xfrm>
            <a:off x="5546786" y="3440392"/>
            <a:ext cx="841289" cy="421334"/>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49" name="圆角矩形 48">
            <a:extLst>
              <a:ext uri="{FF2B5EF4-FFF2-40B4-BE49-F238E27FC236}">
                <a16:creationId xmlns:a16="http://schemas.microsoft.com/office/drawing/2014/main" id="{59EE0E1B-D4A9-F04E-90DE-8697694026A6}"/>
              </a:ext>
            </a:extLst>
          </p:cNvPr>
          <p:cNvSpPr/>
          <p:nvPr/>
        </p:nvSpPr>
        <p:spPr>
          <a:xfrm>
            <a:off x="5547744" y="2209414"/>
            <a:ext cx="1922288" cy="425453"/>
          </a:xfrm>
          <a:prstGeom prst="roundRect">
            <a:avLst>
              <a:gd name="adj" fmla="val 53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Parser</a:t>
            </a:r>
            <a:endParaRPr kumimoji="1" lang="zh-CN" altLang="en-US" sz="1200" dirty="0"/>
          </a:p>
        </p:txBody>
      </p:sp>
      <p:sp>
        <p:nvSpPr>
          <p:cNvPr id="56" name="圆角矩形 55">
            <a:extLst>
              <a:ext uri="{FF2B5EF4-FFF2-40B4-BE49-F238E27FC236}">
                <a16:creationId xmlns:a16="http://schemas.microsoft.com/office/drawing/2014/main" id="{95757E24-A9B4-7042-BBE9-46B2D59F5A21}"/>
              </a:ext>
            </a:extLst>
          </p:cNvPr>
          <p:cNvSpPr/>
          <p:nvPr/>
        </p:nvSpPr>
        <p:spPr>
          <a:xfrm>
            <a:off x="5547744" y="2823869"/>
            <a:ext cx="1922288" cy="425452"/>
          </a:xfrm>
          <a:prstGeom prst="roundRect">
            <a:avLst>
              <a:gd name="adj" fmla="val 530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Optimizer</a:t>
            </a:r>
            <a:endParaRPr kumimoji="1" lang="zh-CN" altLang="en-US" sz="1200" dirty="0"/>
          </a:p>
        </p:txBody>
      </p:sp>
      <p:sp>
        <p:nvSpPr>
          <p:cNvPr id="58" name="圆角矩形 57">
            <a:extLst>
              <a:ext uri="{FF2B5EF4-FFF2-40B4-BE49-F238E27FC236}">
                <a16:creationId xmlns:a16="http://schemas.microsoft.com/office/drawing/2014/main" id="{55D508A2-4D28-2642-8554-B574DD7B6999}"/>
              </a:ext>
            </a:extLst>
          </p:cNvPr>
          <p:cNvSpPr/>
          <p:nvPr/>
        </p:nvSpPr>
        <p:spPr>
          <a:xfrm>
            <a:off x="5520991" y="4070931"/>
            <a:ext cx="1922289" cy="421333"/>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Stargate</a:t>
            </a:r>
            <a:endParaRPr kumimoji="1" lang="zh-CN" altLang="en-US" sz="1200" dirty="0"/>
          </a:p>
        </p:txBody>
      </p:sp>
      <p:sp>
        <p:nvSpPr>
          <p:cNvPr id="59" name="文本框 58">
            <a:extLst>
              <a:ext uri="{FF2B5EF4-FFF2-40B4-BE49-F238E27FC236}">
                <a16:creationId xmlns:a16="http://schemas.microsoft.com/office/drawing/2014/main" id="{2505A759-8737-AA43-9EF9-AC09BD5770E4}"/>
              </a:ext>
            </a:extLst>
          </p:cNvPr>
          <p:cNvSpPr txBox="1"/>
          <p:nvPr/>
        </p:nvSpPr>
        <p:spPr>
          <a:xfrm>
            <a:off x="6250554" y="3501676"/>
            <a:ext cx="325730" cy="261610"/>
          </a:xfrm>
          <a:prstGeom prst="rect">
            <a:avLst/>
          </a:prstGeom>
          <a:noFill/>
        </p:spPr>
        <p:txBody>
          <a:bodyPr wrap="none" rtlCol="0">
            <a:spAutoFit/>
          </a:bodyPr>
          <a:lstStyle/>
          <a:p>
            <a:r>
              <a:rPr kumimoji="1" lang="en-US" altLang="zh-CN" sz="1100" dirty="0"/>
              <a:t>…</a:t>
            </a:r>
            <a:endParaRPr kumimoji="1" lang="zh-CN" altLang="en-US" sz="1100" dirty="0"/>
          </a:p>
        </p:txBody>
      </p:sp>
      <p:sp>
        <p:nvSpPr>
          <p:cNvPr id="61" name="圆角矩形 60">
            <a:extLst>
              <a:ext uri="{FF2B5EF4-FFF2-40B4-BE49-F238E27FC236}">
                <a16:creationId xmlns:a16="http://schemas.microsoft.com/office/drawing/2014/main" id="{42EDD1F9-F5DD-1C46-BF72-59747C404103}"/>
              </a:ext>
            </a:extLst>
          </p:cNvPr>
          <p:cNvSpPr/>
          <p:nvPr/>
        </p:nvSpPr>
        <p:spPr>
          <a:xfrm>
            <a:off x="6540306" y="3448155"/>
            <a:ext cx="841289" cy="421334"/>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64" name="圆角矩形 63">
            <a:extLst>
              <a:ext uri="{FF2B5EF4-FFF2-40B4-BE49-F238E27FC236}">
                <a16:creationId xmlns:a16="http://schemas.microsoft.com/office/drawing/2014/main" id="{792ABB4E-8CA2-464C-ADAE-14A22DEA9632}"/>
              </a:ext>
            </a:extLst>
          </p:cNvPr>
          <p:cNvSpPr/>
          <p:nvPr/>
        </p:nvSpPr>
        <p:spPr>
          <a:xfrm>
            <a:off x="3000795" y="4687176"/>
            <a:ext cx="991499" cy="362277"/>
          </a:xfrm>
          <a:prstGeom prst="roundRect">
            <a:avLst>
              <a:gd name="adj" fmla="val 3197"/>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dirty="0"/>
              <a:t>Inceptor</a:t>
            </a:r>
            <a:r>
              <a:rPr kumimoji="1" lang="zh-CN" altLang="en-US" sz="1100" dirty="0"/>
              <a:t> </a:t>
            </a:r>
            <a:r>
              <a:rPr kumimoji="1" lang="en-US" altLang="zh-CN" sz="1100" dirty="0"/>
              <a:t>SQL</a:t>
            </a:r>
            <a:r>
              <a:rPr kumimoji="1" lang="zh-CN" altLang="en-US" sz="1100" dirty="0"/>
              <a:t> </a:t>
            </a:r>
            <a:r>
              <a:rPr kumimoji="1" lang="en-US" altLang="zh-CN" sz="1100" dirty="0"/>
              <a:t>Transformer</a:t>
            </a:r>
            <a:endParaRPr kumimoji="1" lang="zh-CN" altLang="en-US" sz="1100" dirty="0"/>
          </a:p>
        </p:txBody>
      </p:sp>
      <p:cxnSp>
        <p:nvCxnSpPr>
          <p:cNvPr id="65" name="肘形连接符 64">
            <a:extLst>
              <a:ext uri="{FF2B5EF4-FFF2-40B4-BE49-F238E27FC236}">
                <a16:creationId xmlns:a16="http://schemas.microsoft.com/office/drawing/2014/main" id="{CCE02BAF-15C7-FD47-980F-E735AF8F5291}"/>
              </a:ext>
            </a:extLst>
          </p:cNvPr>
          <p:cNvCxnSpPr>
            <a:cxnSpLocks/>
            <a:stCxn id="40" idx="2"/>
            <a:endCxn id="64" idx="0"/>
          </p:cNvCxnSpPr>
          <p:nvPr/>
        </p:nvCxnSpPr>
        <p:spPr>
          <a:xfrm rot="16200000" flipH="1">
            <a:off x="2495081" y="3685712"/>
            <a:ext cx="449102" cy="15538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316BA608-89DA-A74C-BD07-3229C44ACC91}"/>
              </a:ext>
            </a:extLst>
          </p:cNvPr>
          <p:cNvSpPr txBox="1"/>
          <p:nvPr/>
        </p:nvSpPr>
        <p:spPr>
          <a:xfrm>
            <a:off x="3068496" y="4248235"/>
            <a:ext cx="959187" cy="246221"/>
          </a:xfrm>
          <a:prstGeom prst="rect">
            <a:avLst/>
          </a:prstGeom>
          <a:noFill/>
        </p:spPr>
        <p:txBody>
          <a:bodyPr wrap="square" rtlCol="0">
            <a:spAutoFit/>
          </a:bodyPr>
          <a:lstStyle/>
          <a:p>
            <a:pPr algn="ctr"/>
            <a:r>
              <a:rPr kumimoji="1" lang="zh-CN" altLang="en-US" sz="1000" dirty="0"/>
              <a:t>强分析型</a:t>
            </a:r>
            <a:r>
              <a:rPr kumimoji="1" lang="en-US" altLang="zh-CN" sz="1000" dirty="0"/>
              <a:t>SQL</a:t>
            </a:r>
          </a:p>
        </p:txBody>
      </p:sp>
      <p:cxnSp>
        <p:nvCxnSpPr>
          <p:cNvPr id="67" name="曲线连接符 66">
            <a:extLst>
              <a:ext uri="{FF2B5EF4-FFF2-40B4-BE49-F238E27FC236}">
                <a16:creationId xmlns:a16="http://schemas.microsoft.com/office/drawing/2014/main" id="{58150722-3554-DD4F-968A-1C6FD8820336}"/>
              </a:ext>
            </a:extLst>
          </p:cNvPr>
          <p:cNvCxnSpPr>
            <a:cxnSpLocks/>
            <a:stCxn id="64" idx="3"/>
            <a:endCxn id="49" idx="1"/>
          </p:cNvCxnSpPr>
          <p:nvPr/>
        </p:nvCxnSpPr>
        <p:spPr>
          <a:xfrm flipV="1">
            <a:off x="3992294" y="2422141"/>
            <a:ext cx="1555450" cy="2446174"/>
          </a:xfrm>
          <a:prstGeom prst="curvedConnector3">
            <a:avLst>
              <a:gd name="adj1" fmla="val 83227"/>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圆角矩形 67">
            <a:extLst>
              <a:ext uri="{FF2B5EF4-FFF2-40B4-BE49-F238E27FC236}">
                <a16:creationId xmlns:a16="http://schemas.microsoft.com/office/drawing/2014/main" id="{F1C536FB-0304-D54A-B1C9-54779C8258DD}"/>
              </a:ext>
            </a:extLst>
          </p:cNvPr>
          <p:cNvSpPr/>
          <p:nvPr/>
        </p:nvSpPr>
        <p:spPr>
          <a:xfrm>
            <a:off x="5574999" y="1116537"/>
            <a:ext cx="1761288" cy="395834"/>
          </a:xfrm>
          <a:prstGeom prst="roundRect">
            <a:avLst>
              <a:gd name="adj" fmla="val 5309"/>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a:t>Inceptor</a:t>
            </a:r>
            <a:r>
              <a:rPr kumimoji="1" lang="zh-CN" altLang="en-US" sz="1100"/>
              <a:t> </a:t>
            </a:r>
            <a:r>
              <a:rPr kumimoji="1" lang="en-US" altLang="zh-CN" sz="1100" dirty="0"/>
              <a:t>Gateway</a:t>
            </a:r>
            <a:endParaRPr kumimoji="1" lang="zh-CN" altLang="en-US" sz="1100" dirty="0"/>
          </a:p>
        </p:txBody>
      </p:sp>
      <p:cxnSp>
        <p:nvCxnSpPr>
          <p:cNvPr id="69" name="直线箭头连接符 68">
            <a:extLst>
              <a:ext uri="{FF2B5EF4-FFF2-40B4-BE49-F238E27FC236}">
                <a16:creationId xmlns:a16="http://schemas.microsoft.com/office/drawing/2014/main" id="{77119B82-7D38-4141-8F3C-63F035D9C64F}"/>
              </a:ext>
            </a:extLst>
          </p:cNvPr>
          <p:cNvCxnSpPr>
            <a:cxnSpLocks/>
            <a:stCxn id="68" idx="2"/>
            <a:endCxn id="43" idx="0"/>
          </p:cNvCxnSpPr>
          <p:nvPr/>
        </p:nvCxnSpPr>
        <p:spPr>
          <a:xfrm>
            <a:off x="6455643" y="1512371"/>
            <a:ext cx="0" cy="391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F48AF5BF-635F-9549-B02E-B8A782062B56}"/>
              </a:ext>
            </a:extLst>
          </p:cNvPr>
          <p:cNvCxnSpPr>
            <a:cxnSpLocks/>
            <a:stCxn id="68" idx="2"/>
            <a:endCxn id="11" idx="0"/>
          </p:cNvCxnSpPr>
          <p:nvPr/>
        </p:nvCxnSpPr>
        <p:spPr>
          <a:xfrm rot="5400000">
            <a:off x="4002706" y="-549364"/>
            <a:ext cx="391202" cy="451467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40ABD2A-F102-134D-B228-300CEB2A44B9}"/>
              </a:ext>
            </a:extLst>
          </p:cNvPr>
          <p:cNvSpPr txBox="1"/>
          <p:nvPr/>
        </p:nvSpPr>
        <p:spPr>
          <a:xfrm>
            <a:off x="4774992" y="800489"/>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cxnSp>
        <p:nvCxnSpPr>
          <p:cNvPr id="85" name="肘形连接符 84">
            <a:extLst>
              <a:ext uri="{FF2B5EF4-FFF2-40B4-BE49-F238E27FC236}">
                <a16:creationId xmlns:a16="http://schemas.microsoft.com/office/drawing/2014/main" id="{51043FEA-F758-2C49-A0FF-4C2D5F5A4528}"/>
              </a:ext>
            </a:extLst>
          </p:cNvPr>
          <p:cNvCxnSpPr>
            <a:cxnSpLocks/>
            <a:stCxn id="13" idx="3"/>
            <a:endCxn id="68" idx="0"/>
          </p:cNvCxnSpPr>
          <p:nvPr/>
        </p:nvCxnSpPr>
        <p:spPr>
          <a:xfrm>
            <a:off x="3629021" y="1008462"/>
            <a:ext cx="2826622" cy="10807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圆角矩形 98">
            <a:extLst>
              <a:ext uri="{FF2B5EF4-FFF2-40B4-BE49-F238E27FC236}">
                <a16:creationId xmlns:a16="http://schemas.microsoft.com/office/drawing/2014/main" id="{F58494B3-8496-FB41-BA87-EF5B9031E1E1}"/>
              </a:ext>
            </a:extLst>
          </p:cNvPr>
          <p:cNvSpPr/>
          <p:nvPr/>
        </p:nvSpPr>
        <p:spPr>
          <a:xfrm>
            <a:off x="5505908" y="4710750"/>
            <a:ext cx="1913459" cy="421333"/>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Shiva</a:t>
            </a:r>
            <a:endParaRPr kumimoji="1" lang="zh-CN" altLang="en-US" sz="1200" dirty="0"/>
          </a:p>
        </p:txBody>
      </p:sp>
      <p:sp>
        <p:nvSpPr>
          <p:cNvPr id="100" name="圆角矩形 99">
            <a:extLst>
              <a:ext uri="{FF2B5EF4-FFF2-40B4-BE49-F238E27FC236}">
                <a16:creationId xmlns:a16="http://schemas.microsoft.com/office/drawing/2014/main" id="{038AF7A7-B641-3F49-ACE2-26388A8E655F}"/>
              </a:ext>
            </a:extLst>
          </p:cNvPr>
          <p:cNvSpPr/>
          <p:nvPr/>
        </p:nvSpPr>
        <p:spPr>
          <a:xfrm>
            <a:off x="5513450" y="5326782"/>
            <a:ext cx="1913459" cy="421333"/>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Holodesk</a:t>
            </a:r>
            <a:endParaRPr kumimoji="1" lang="zh-CN" altLang="en-US" sz="1200" dirty="0"/>
          </a:p>
        </p:txBody>
      </p:sp>
      <p:cxnSp>
        <p:nvCxnSpPr>
          <p:cNvPr id="101" name="肘形连接符 100">
            <a:extLst>
              <a:ext uri="{FF2B5EF4-FFF2-40B4-BE49-F238E27FC236}">
                <a16:creationId xmlns:a16="http://schemas.microsoft.com/office/drawing/2014/main" id="{4A6FEB42-B661-7E43-B8E6-A70FCFBB13AB}"/>
              </a:ext>
            </a:extLst>
          </p:cNvPr>
          <p:cNvCxnSpPr>
            <a:cxnSpLocks/>
            <a:stCxn id="58" idx="1"/>
            <a:endCxn id="109" idx="3"/>
          </p:cNvCxnSpPr>
          <p:nvPr/>
        </p:nvCxnSpPr>
        <p:spPr>
          <a:xfrm rot="10800000" flipV="1">
            <a:off x="3530933" y="4281597"/>
            <a:ext cx="1990059" cy="2032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a:extLst>
              <a:ext uri="{FF2B5EF4-FFF2-40B4-BE49-F238E27FC236}">
                <a16:creationId xmlns:a16="http://schemas.microsoft.com/office/drawing/2014/main" id="{69810BFC-4D4B-1147-9454-9C204242E3FD}"/>
              </a:ext>
            </a:extLst>
          </p:cNvPr>
          <p:cNvCxnSpPr>
            <a:cxnSpLocks/>
            <a:stCxn id="13" idx="2"/>
            <a:endCxn id="11" idx="0"/>
          </p:cNvCxnSpPr>
          <p:nvPr/>
        </p:nvCxnSpPr>
        <p:spPr>
          <a:xfrm rot="5400000">
            <a:off x="2030735" y="1093378"/>
            <a:ext cx="720432" cy="8999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C9F1AE9-5971-8143-BDF0-13D9DDCAF7E6}"/>
              </a:ext>
            </a:extLst>
          </p:cNvPr>
          <p:cNvSpPr txBox="1"/>
          <p:nvPr/>
        </p:nvSpPr>
        <p:spPr>
          <a:xfrm>
            <a:off x="2316639" y="1224192"/>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sp>
        <p:nvSpPr>
          <p:cNvPr id="72" name="文本框 71">
            <a:extLst>
              <a:ext uri="{FF2B5EF4-FFF2-40B4-BE49-F238E27FC236}">
                <a16:creationId xmlns:a16="http://schemas.microsoft.com/office/drawing/2014/main" id="{02055361-1676-4E45-8CEA-AD75F2EA5D66}"/>
              </a:ext>
            </a:extLst>
          </p:cNvPr>
          <p:cNvSpPr txBox="1"/>
          <p:nvPr/>
        </p:nvSpPr>
        <p:spPr>
          <a:xfrm>
            <a:off x="5256710" y="2805351"/>
            <a:ext cx="723275" cy="253916"/>
          </a:xfrm>
          <a:prstGeom prst="rect">
            <a:avLst/>
          </a:prstGeom>
          <a:noFill/>
        </p:spPr>
        <p:txBody>
          <a:bodyPr wrap="none" rtlCol="0">
            <a:spAutoFit/>
          </a:bodyPr>
          <a:lstStyle/>
          <a:p>
            <a:r>
              <a:rPr kumimoji="1" lang="en-US" altLang="zh-CN" sz="1050" dirty="0"/>
              <a:t>Statistics</a:t>
            </a:r>
            <a:endParaRPr kumimoji="1" lang="zh-CN" altLang="en-US" sz="1050" dirty="0"/>
          </a:p>
        </p:txBody>
      </p:sp>
      <p:cxnSp>
        <p:nvCxnSpPr>
          <p:cNvPr id="73" name="曲线连接符 72">
            <a:extLst>
              <a:ext uri="{FF2B5EF4-FFF2-40B4-BE49-F238E27FC236}">
                <a16:creationId xmlns:a16="http://schemas.microsoft.com/office/drawing/2014/main" id="{8F1D68C8-A8CF-AA49-ACA7-3807F4F9310A}"/>
              </a:ext>
            </a:extLst>
          </p:cNvPr>
          <p:cNvCxnSpPr>
            <a:cxnSpLocks/>
            <a:stCxn id="52" idx="3"/>
          </p:cNvCxnSpPr>
          <p:nvPr/>
        </p:nvCxnSpPr>
        <p:spPr>
          <a:xfrm>
            <a:off x="5094433" y="2127429"/>
            <a:ext cx="2375599" cy="888060"/>
          </a:xfrm>
          <a:prstGeom prst="curvedConnector3">
            <a:avLst>
              <a:gd name="adj1" fmla="val 1227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a:extLst>
              <a:ext uri="{FF2B5EF4-FFF2-40B4-BE49-F238E27FC236}">
                <a16:creationId xmlns:a16="http://schemas.microsoft.com/office/drawing/2014/main" id="{13386354-D5C7-0443-8E1F-097133DA3555}"/>
              </a:ext>
            </a:extLst>
          </p:cNvPr>
          <p:cNvCxnSpPr>
            <a:cxnSpLocks/>
            <a:stCxn id="51" idx="2"/>
            <a:endCxn id="49" idx="1"/>
          </p:cNvCxnSpPr>
          <p:nvPr/>
        </p:nvCxnSpPr>
        <p:spPr>
          <a:xfrm rot="5400000" flipH="1" flipV="1">
            <a:off x="4877637" y="2211598"/>
            <a:ext cx="459563" cy="880650"/>
          </a:xfrm>
          <a:prstGeom prst="curvedConnector4">
            <a:avLst>
              <a:gd name="adj1" fmla="val -49743"/>
              <a:gd name="adj2" fmla="val 74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C4D8F252-42A7-6345-A987-9E216208F6AA}"/>
              </a:ext>
            </a:extLst>
          </p:cNvPr>
          <p:cNvSpPr txBox="1"/>
          <p:nvPr/>
        </p:nvSpPr>
        <p:spPr>
          <a:xfrm>
            <a:off x="4222198" y="3096463"/>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Tree>
    <p:extLst>
      <p:ext uri="{BB962C8B-B14F-4D97-AF65-F5344CB8AC3E}">
        <p14:creationId xmlns:p14="http://schemas.microsoft.com/office/powerpoint/2010/main" val="95038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a:extLst>
              <a:ext uri="{FF2B5EF4-FFF2-40B4-BE49-F238E27FC236}">
                <a16:creationId xmlns:a16="http://schemas.microsoft.com/office/drawing/2014/main" id="{1BDBF8EC-A351-074D-B87F-BB0B10F7FF50}"/>
              </a:ext>
            </a:extLst>
          </p:cNvPr>
          <p:cNvSpPr/>
          <p:nvPr/>
        </p:nvSpPr>
        <p:spPr>
          <a:xfrm>
            <a:off x="5355353" y="5797792"/>
            <a:ext cx="1987115"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10" name="矩形 109">
            <a:extLst>
              <a:ext uri="{FF2B5EF4-FFF2-40B4-BE49-F238E27FC236}">
                <a16:creationId xmlns:a16="http://schemas.microsoft.com/office/drawing/2014/main" id="{2FF139A4-7A4A-CA47-A6CC-84D80AB363D5}"/>
              </a:ext>
            </a:extLst>
          </p:cNvPr>
          <p:cNvSpPr/>
          <p:nvPr/>
        </p:nvSpPr>
        <p:spPr>
          <a:xfrm>
            <a:off x="3932660" y="5804575"/>
            <a:ext cx="1231698"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109" name="矩形 108">
            <a:extLst>
              <a:ext uri="{FF2B5EF4-FFF2-40B4-BE49-F238E27FC236}">
                <a16:creationId xmlns:a16="http://schemas.microsoft.com/office/drawing/2014/main" id="{89A7E7FB-DE60-C648-8CC3-5071B96367B5}"/>
              </a:ext>
            </a:extLst>
          </p:cNvPr>
          <p:cNvSpPr/>
          <p:nvPr/>
        </p:nvSpPr>
        <p:spPr>
          <a:xfrm>
            <a:off x="881270" y="5801659"/>
            <a:ext cx="2649662" cy="86165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3" name="矩形 2">
            <a:extLst>
              <a:ext uri="{FF2B5EF4-FFF2-40B4-BE49-F238E27FC236}">
                <a16:creationId xmlns:a16="http://schemas.microsoft.com/office/drawing/2014/main" id="{F7F481C2-53CF-7540-BF29-09D486AF05E2}"/>
              </a:ext>
            </a:extLst>
          </p:cNvPr>
          <p:cNvSpPr/>
          <p:nvPr/>
        </p:nvSpPr>
        <p:spPr>
          <a:xfrm>
            <a:off x="441092" y="1473336"/>
            <a:ext cx="3617074" cy="39708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zh-CN" sz="1400" dirty="0"/>
              <a:t>KunGate</a:t>
            </a:r>
            <a:endParaRPr kumimoji="1" lang="zh-CN" altLang="en-US" sz="1400" dirty="0"/>
          </a:p>
        </p:txBody>
      </p:sp>
      <p:sp>
        <p:nvSpPr>
          <p:cNvPr id="11" name="圆角矩形 10">
            <a:extLst>
              <a:ext uri="{FF2B5EF4-FFF2-40B4-BE49-F238E27FC236}">
                <a16:creationId xmlns:a16="http://schemas.microsoft.com/office/drawing/2014/main" id="{DE982AB0-DADC-D443-B71E-F3193932BC5F}"/>
              </a:ext>
            </a:extLst>
          </p:cNvPr>
          <p:cNvSpPr/>
          <p:nvPr/>
        </p:nvSpPr>
        <p:spPr>
          <a:xfrm>
            <a:off x="1257427" y="1903573"/>
            <a:ext cx="1367088" cy="368143"/>
          </a:xfrm>
          <a:prstGeom prst="roundRect">
            <a:avLst>
              <a:gd name="adj" fmla="val 80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SQL</a:t>
            </a:r>
            <a:r>
              <a:rPr kumimoji="1" lang="zh-CN" altLang="en-US" sz="1200" dirty="0"/>
              <a:t> </a:t>
            </a:r>
            <a:r>
              <a:rPr kumimoji="1" lang="en-US" altLang="zh-CN" sz="1200" dirty="0"/>
              <a:t>Parser</a:t>
            </a:r>
            <a:endParaRPr kumimoji="1" lang="zh-CN" altLang="en-US" sz="1200" dirty="0"/>
          </a:p>
        </p:txBody>
      </p:sp>
      <p:sp>
        <p:nvSpPr>
          <p:cNvPr id="12" name="圆角矩形 11">
            <a:extLst>
              <a:ext uri="{FF2B5EF4-FFF2-40B4-BE49-F238E27FC236}">
                <a16:creationId xmlns:a16="http://schemas.microsoft.com/office/drawing/2014/main" id="{5AE2EB07-BB20-C142-8290-FFFE2764BD8C}"/>
              </a:ext>
            </a:extLst>
          </p:cNvPr>
          <p:cNvSpPr/>
          <p:nvPr/>
        </p:nvSpPr>
        <p:spPr>
          <a:xfrm>
            <a:off x="1260015" y="2533106"/>
            <a:ext cx="1372890" cy="415045"/>
          </a:xfrm>
          <a:prstGeom prst="roundRect">
            <a:avLst>
              <a:gd name="adj" fmla="val 687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Plan Builder</a:t>
            </a:r>
            <a:endParaRPr kumimoji="1" lang="zh-CN" altLang="en-US" sz="1200" dirty="0"/>
          </a:p>
        </p:txBody>
      </p:sp>
      <p:sp>
        <p:nvSpPr>
          <p:cNvPr id="13" name="圆角矩形 12">
            <a:extLst>
              <a:ext uri="{FF2B5EF4-FFF2-40B4-BE49-F238E27FC236}">
                <a16:creationId xmlns:a16="http://schemas.microsoft.com/office/drawing/2014/main" id="{3E884437-7E1E-924B-AF35-5BCCC9CC575A}"/>
              </a:ext>
            </a:extLst>
          </p:cNvPr>
          <p:cNvSpPr/>
          <p:nvPr/>
        </p:nvSpPr>
        <p:spPr>
          <a:xfrm>
            <a:off x="2052839" y="833782"/>
            <a:ext cx="1576182" cy="3493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App</a:t>
            </a:r>
          </a:p>
        </p:txBody>
      </p:sp>
      <p:sp>
        <p:nvSpPr>
          <p:cNvPr id="20" name="圆角矩形 19">
            <a:extLst>
              <a:ext uri="{FF2B5EF4-FFF2-40B4-BE49-F238E27FC236}">
                <a16:creationId xmlns:a16="http://schemas.microsoft.com/office/drawing/2014/main" id="{71D4CCA7-0D05-9D47-B39A-84BB4CA91218}"/>
              </a:ext>
            </a:extLst>
          </p:cNvPr>
          <p:cNvSpPr/>
          <p:nvPr/>
        </p:nvSpPr>
        <p:spPr>
          <a:xfrm>
            <a:off x="1257427" y="3124097"/>
            <a:ext cx="1370129" cy="437206"/>
          </a:xfrm>
          <a:prstGeom prst="roundRect">
            <a:avLst>
              <a:gd name="adj" fmla="val 7372"/>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Logical</a:t>
            </a:r>
          </a:p>
          <a:p>
            <a:pPr algn="ctr"/>
            <a:r>
              <a:rPr kumimoji="1" lang="en-US" altLang="zh-CN" sz="1200" dirty="0"/>
              <a:t>Optimizer</a:t>
            </a:r>
            <a:endParaRPr kumimoji="1" lang="zh-CN" altLang="en-US" sz="1200" dirty="0"/>
          </a:p>
        </p:txBody>
      </p:sp>
      <p:cxnSp>
        <p:nvCxnSpPr>
          <p:cNvPr id="22" name="直线箭头连接符 21">
            <a:extLst>
              <a:ext uri="{FF2B5EF4-FFF2-40B4-BE49-F238E27FC236}">
                <a16:creationId xmlns:a16="http://schemas.microsoft.com/office/drawing/2014/main" id="{287AC07B-B3FE-794C-9005-0A6FC938268D}"/>
              </a:ext>
            </a:extLst>
          </p:cNvPr>
          <p:cNvCxnSpPr>
            <a:cxnSpLocks/>
            <a:stCxn id="11" idx="2"/>
            <a:endCxn id="12" idx="0"/>
          </p:cNvCxnSpPr>
          <p:nvPr/>
        </p:nvCxnSpPr>
        <p:spPr>
          <a:xfrm>
            <a:off x="1940971" y="2271716"/>
            <a:ext cx="5489"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D64FBF-BF8D-A248-84DF-9ADBD393878B}"/>
              </a:ext>
            </a:extLst>
          </p:cNvPr>
          <p:cNvSpPr txBox="1"/>
          <p:nvPr/>
        </p:nvSpPr>
        <p:spPr>
          <a:xfrm>
            <a:off x="2120993" y="2301771"/>
            <a:ext cx="460382" cy="261610"/>
          </a:xfrm>
          <a:prstGeom prst="rect">
            <a:avLst/>
          </a:prstGeom>
          <a:noFill/>
        </p:spPr>
        <p:txBody>
          <a:bodyPr wrap="none" rtlCol="0">
            <a:spAutoFit/>
          </a:bodyPr>
          <a:lstStyle/>
          <a:p>
            <a:r>
              <a:rPr kumimoji="1" lang="en-US" altLang="zh-CN" sz="1100" dirty="0"/>
              <a:t>AST</a:t>
            </a:r>
          </a:p>
        </p:txBody>
      </p:sp>
      <p:cxnSp>
        <p:nvCxnSpPr>
          <p:cNvPr id="28" name="直线箭头连接符 27">
            <a:extLst>
              <a:ext uri="{FF2B5EF4-FFF2-40B4-BE49-F238E27FC236}">
                <a16:creationId xmlns:a16="http://schemas.microsoft.com/office/drawing/2014/main" id="{D920DE94-65F8-1D47-905E-060044A65043}"/>
              </a:ext>
            </a:extLst>
          </p:cNvPr>
          <p:cNvCxnSpPr>
            <a:cxnSpLocks/>
            <a:stCxn id="12" idx="2"/>
            <a:endCxn id="20" idx="0"/>
          </p:cNvCxnSpPr>
          <p:nvPr/>
        </p:nvCxnSpPr>
        <p:spPr>
          <a:xfrm flipH="1">
            <a:off x="1942492" y="2948151"/>
            <a:ext cx="3968" cy="17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AB5C97-B27B-1140-B368-494A910C6A94}"/>
              </a:ext>
            </a:extLst>
          </p:cNvPr>
          <p:cNvSpPr txBox="1"/>
          <p:nvPr/>
        </p:nvSpPr>
        <p:spPr>
          <a:xfrm>
            <a:off x="965080" y="3581734"/>
            <a:ext cx="893193" cy="261610"/>
          </a:xfrm>
          <a:prstGeom prst="rect">
            <a:avLst/>
          </a:prstGeom>
          <a:noFill/>
        </p:spPr>
        <p:txBody>
          <a:bodyPr wrap="none" rtlCol="0">
            <a:spAutoFit/>
          </a:bodyPr>
          <a:lstStyle/>
          <a:p>
            <a:r>
              <a:rPr kumimoji="1" lang="en-US" altLang="zh-CN" sz="1100" dirty="0"/>
              <a:t>logical</a:t>
            </a:r>
            <a:r>
              <a:rPr kumimoji="1" lang="zh-CN" altLang="en-US" sz="1100" dirty="0"/>
              <a:t> </a:t>
            </a:r>
            <a:r>
              <a:rPr kumimoji="1" lang="en-US" altLang="zh-CN" sz="1100" dirty="0"/>
              <a:t>plan</a:t>
            </a:r>
            <a:endParaRPr kumimoji="1" lang="zh-CN" altLang="en-US" sz="1100" dirty="0"/>
          </a:p>
        </p:txBody>
      </p:sp>
      <p:sp>
        <p:nvSpPr>
          <p:cNvPr id="46" name="圆角矩形 45">
            <a:extLst>
              <a:ext uri="{FF2B5EF4-FFF2-40B4-BE49-F238E27FC236}">
                <a16:creationId xmlns:a16="http://schemas.microsoft.com/office/drawing/2014/main" id="{DE085BF6-E002-EE46-B55D-755EE34993AB}"/>
              </a:ext>
            </a:extLst>
          </p:cNvPr>
          <p:cNvSpPr/>
          <p:nvPr/>
        </p:nvSpPr>
        <p:spPr>
          <a:xfrm>
            <a:off x="759576" y="4584698"/>
            <a:ext cx="1025869" cy="362278"/>
          </a:xfrm>
          <a:prstGeom prst="roundRect">
            <a:avLst>
              <a:gd name="adj" fmla="val 319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Scatter</a:t>
            </a:r>
          </a:p>
          <a:p>
            <a:pPr algn="ctr"/>
            <a:r>
              <a:rPr kumimoji="1" lang="zh-CN" altLang="en-US" sz="1100" dirty="0"/>
              <a:t>算子</a:t>
            </a:r>
          </a:p>
        </p:txBody>
      </p:sp>
      <p:sp>
        <p:nvSpPr>
          <p:cNvPr id="50" name="矩形 49">
            <a:extLst>
              <a:ext uri="{FF2B5EF4-FFF2-40B4-BE49-F238E27FC236}">
                <a16:creationId xmlns:a16="http://schemas.microsoft.com/office/drawing/2014/main" id="{1CE525E4-7DA1-8848-B25B-457907832CEC}"/>
              </a:ext>
            </a:extLst>
          </p:cNvPr>
          <p:cNvSpPr/>
          <p:nvPr/>
        </p:nvSpPr>
        <p:spPr>
          <a:xfrm>
            <a:off x="4273176" y="1236779"/>
            <a:ext cx="965717" cy="157742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sp>
        <p:nvSpPr>
          <p:cNvPr id="51" name="圆角矩形 50">
            <a:extLst>
              <a:ext uri="{FF2B5EF4-FFF2-40B4-BE49-F238E27FC236}">
                <a16:creationId xmlns:a16="http://schemas.microsoft.com/office/drawing/2014/main" id="{46EBED70-1C8C-B441-B172-D3B0EBE502D3}"/>
              </a:ext>
            </a:extLst>
          </p:cNvPr>
          <p:cNvSpPr/>
          <p:nvPr/>
        </p:nvSpPr>
        <p:spPr>
          <a:xfrm>
            <a:off x="4312652" y="1923467"/>
            <a:ext cx="870153" cy="409892"/>
          </a:xfrm>
          <a:prstGeom prst="roundRect">
            <a:avLst>
              <a:gd name="adj" fmla="val 18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zh-CN" altLang="en-US" sz="1100" dirty="0"/>
              <a:t>全局</a:t>
            </a:r>
            <a:r>
              <a:rPr kumimoji="1" lang="en-US" altLang="zh-CN" sz="1100" dirty="0"/>
              <a:t>GTM</a:t>
            </a:r>
          </a:p>
        </p:txBody>
      </p:sp>
      <p:sp>
        <p:nvSpPr>
          <p:cNvPr id="52" name="圆角矩形 51">
            <a:extLst>
              <a:ext uri="{FF2B5EF4-FFF2-40B4-BE49-F238E27FC236}">
                <a16:creationId xmlns:a16="http://schemas.microsoft.com/office/drawing/2014/main" id="{9D6D439A-BC7F-F641-8C7C-83D88E2E08B2}"/>
              </a:ext>
            </a:extLst>
          </p:cNvPr>
          <p:cNvSpPr/>
          <p:nvPr/>
        </p:nvSpPr>
        <p:spPr>
          <a:xfrm>
            <a:off x="4307303" y="1314638"/>
            <a:ext cx="867765" cy="528891"/>
          </a:xfrm>
          <a:prstGeom prst="roundRect">
            <a:avLst>
              <a:gd name="adj" fmla="val 1887"/>
            </a:avLst>
          </a:prstGeom>
          <a:ln>
            <a:noFill/>
          </a:ln>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kumimoji="1" lang="zh-CN" altLang="en-US" sz="1100" dirty="0"/>
              <a:t>全局</a:t>
            </a:r>
            <a:r>
              <a:rPr kumimoji="1" lang="en-US" altLang="zh-CN" sz="1100" dirty="0"/>
              <a:t>Metadata</a:t>
            </a:r>
            <a:r>
              <a:rPr kumimoji="1" lang="zh-CN" altLang="en-US" sz="1100" dirty="0"/>
              <a:t> </a:t>
            </a:r>
            <a:r>
              <a:rPr kumimoji="1" lang="en-US" altLang="zh-CN" sz="1100" dirty="0"/>
              <a:t>Server</a:t>
            </a:r>
          </a:p>
        </p:txBody>
      </p:sp>
      <p:cxnSp>
        <p:nvCxnSpPr>
          <p:cNvPr id="55" name="肘形连接符 54">
            <a:extLst>
              <a:ext uri="{FF2B5EF4-FFF2-40B4-BE49-F238E27FC236}">
                <a16:creationId xmlns:a16="http://schemas.microsoft.com/office/drawing/2014/main" id="{90911169-7B63-4746-AB2F-46003151274B}"/>
              </a:ext>
            </a:extLst>
          </p:cNvPr>
          <p:cNvCxnSpPr>
            <a:cxnSpLocks/>
            <a:stCxn id="45" idx="2"/>
            <a:endCxn id="116" idx="0"/>
          </p:cNvCxnSpPr>
          <p:nvPr/>
        </p:nvCxnSpPr>
        <p:spPr>
          <a:xfrm rot="16200000" flipH="1">
            <a:off x="2758451" y="4565363"/>
            <a:ext cx="377029" cy="1980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圆柱体 75">
            <a:extLst>
              <a:ext uri="{FF2B5EF4-FFF2-40B4-BE49-F238E27FC236}">
                <a16:creationId xmlns:a16="http://schemas.microsoft.com/office/drawing/2014/main" id="{918C346A-0321-554F-B98B-D5DC2241AD8B}"/>
              </a:ext>
            </a:extLst>
          </p:cNvPr>
          <p:cNvSpPr/>
          <p:nvPr/>
        </p:nvSpPr>
        <p:spPr>
          <a:xfrm>
            <a:off x="967735" y="5862019"/>
            <a:ext cx="725557" cy="324203"/>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77" name="圆柱体 76">
            <a:extLst>
              <a:ext uri="{FF2B5EF4-FFF2-40B4-BE49-F238E27FC236}">
                <a16:creationId xmlns:a16="http://schemas.microsoft.com/office/drawing/2014/main" id="{217511AE-5998-A04B-B65C-2AA3932F7EAF}"/>
              </a:ext>
            </a:extLst>
          </p:cNvPr>
          <p:cNvSpPr/>
          <p:nvPr/>
        </p:nvSpPr>
        <p:spPr>
          <a:xfrm>
            <a:off x="2387397" y="5852839"/>
            <a:ext cx="725557" cy="34256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MySQL</a:t>
            </a:r>
            <a:endParaRPr kumimoji="1" lang="zh-CN" altLang="en-US" sz="1200" dirty="0"/>
          </a:p>
        </p:txBody>
      </p:sp>
      <p:sp>
        <p:nvSpPr>
          <p:cNvPr id="42" name="文本框 41">
            <a:extLst>
              <a:ext uri="{FF2B5EF4-FFF2-40B4-BE49-F238E27FC236}">
                <a16:creationId xmlns:a16="http://schemas.microsoft.com/office/drawing/2014/main" id="{C4D29BA8-7814-B44D-8137-C797D341E949}"/>
              </a:ext>
            </a:extLst>
          </p:cNvPr>
          <p:cNvSpPr txBox="1"/>
          <p:nvPr/>
        </p:nvSpPr>
        <p:spPr>
          <a:xfrm>
            <a:off x="521375" y="4241542"/>
            <a:ext cx="825693" cy="253916"/>
          </a:xfrm>
          <a:prstGeom prst="rect">
            <a:avLst/>
          </a:prstGeom>
          <a:noFill/>
        </p:spPr>
        <p:txBody>
          <a:bodyPr wrap="square" lIns="36000" rIns="36000" rtlCol="0">
            <a:spAutoFit/>
          </a:bodyPr>
          <a:lstStyle/>
          <a:p>
            <a:pPr algn="ctr"/>
            <a:r>
              <a:rPr kumimoji="1" lang="en-US" altLang="zh-CN" sz="1050" dirty="0"/>
              <a:t>Scatter</a:t>
            </a:r>
            <a:r>
              <a:rPr kumimoji="1" lang="zh-CN" altLang="en-US" sz="1050" dirty="0"/>
              <a:t> </a:t>
            </a:r>
            <a:r>
              <a:rPr kumimoji="1" lang="en-US" altLang="zh-CN" sz="1050" dirty="0"/>
              <a:t>SQL</a:t>
            </a:r>
          </a:p>
        </p:txBody>
      </p:sp>
      <p:sp>
        <p:nvSpPr>
          <p:cNvPr id="2" name="标题 1">
            <a:extLst>
              <a:ext uri="{FF2B5EF4-FFF2-40B4-BE49-F238E27FC236}">
                <a16:creationId xmlns:a16="http://schemas.microsoft.com/office/drawing/2014/main" id="{0AE68BC9-29E1-E048-A5F6-E3A68F72569A}"/>
              </a:ext>
            </a:extLst>
          </p:cNvPr>
          <p:cNvSpPr>
            <a:spLocks noGrp="1"/>
          </p:cNvSpPr>
          <p:nvPr>
            <p:ph type="title"/>
          </p:nvPr>
        </p:nvSpPr>
        <p:spPr/>
        <p:txBody>
          <a:bodyPr/>
          <a:lstStyle/>
          <a:p>
            <a:r>
              <a:rPr lang="en-US" altLang="zh-CN" dirty="0"/>
              <a:t>KunDB</a:t>
            </a:r>
            <a:r>
              <a:rPr lang="zh-CN" altLang="en-US" dirty="0"/>
              <a:t> </a:t>
            </a:r>
            <a:r>
              <a:rPr lang="en-US" altLang="zh-CN" dirty="0"/>
              <a:t>Optimizer</a:t>
            </a:r>
            <a:r>
              <a:rPr lang="zh-CN" altLang="en-US" dirty="0"/>
              <a:t>增强 </a:t>
            </a:r>
            <a:r>
              <a:rPr lang="en-US" altLang="zh-CN" dirty="0"/>
              <a:t>–</a:t>
            </a:r>
            <a:r>
              <a:rPr lang="zh-CN" altLang="en-US" dirty="0"/>
              <a:t> </a:t>
            </a:r>
            <a:r>
              <a:rPr lang="en-US" altLang="zh-CN" dirty="0"/>
              <a:t>AETP</a:t>
            </a:r>
            <a:r>
              <a:rPr lang="zh-CN" altLang="en-US" dirty="0"/>
              <a:t>数据库级方案 </a:t>
            </a:r>
            <a:r>
              <a:rPr lang="en-US" altLang="zh-CN" dirty="0"/>
              <a:t>Phase</a:t>
            </a:r>
            <a:r>
              <a:rPr lang="zh-CN" altLang="en-US" dirty="0"/>
              <a:t> </a:t>
            </a:r>
            <a:r>
              <a:rPr lang="en-US" altLang="zh-CN" dirty="0"/>
              <a:t>2</a:t>
            </a:r>
            <a:endParaRPr lang="zh-CN" altLang="en-US" dirty="0"/>
          </a:p>
        </p:txBody>
      </p:sp>
      <p:sp>
        <p:nvSpPr>
          <p:cNvPr id="108" name="内容占位符 107">
            <a:extLst>
              <a:ext uri="{FF2B5EF4-FFF2-40B4-BE49-F238E27FC236}">
                <a16:creationId xmlns:a16="http://schemas.microsoft.com/office/drawing/2014/main" id="{F2750A35-61D4-2E40-8F32-B59AC7F4F696}"/>
              </a:ext>
            </a:extLst>
          </p:cNvPr>
          <p:cNvSpPr>
            <a:spLocks noGrp="1"/>
          </p:cNvSpPr>
          <p:nvPr>
            <p:ph sz="quarter" idx="13"/>
          </p:nvPr>
        </p:nvSpPr>
        <p:spPr>
          <a:xfrm>
            <a:off x="7509192" y="1008460"/>
            <a:ext cx="4415579" cy="5502553"/>
          </a:xfrm>
        </p:spPr>
        <p:txBody>
          <a:bodyPr>
            <a:normAutofit/>
          </a:bodyPr>
          <a:lstStyle/>
          <a:p>
            <a:r>
              <a:rPr lang="zh-CN" altLang="en-US" sz="1400" dirty="0"/>
              <a:t>主要工作内容</a:t>
            </a:r>
            <a:endParaRPr lang="en-US" altLang="zh-CN" sz="1400" dirty="0"/>
          </a:p>
          <a:p>
            <a:pPr lvl="1"/>
            <a:r>
              <a:rPr lang="zh-CN" altLang="en-US" sz="1212" dirty="0"/>
              <a:t>全局</a:t>
            </a:r>
            <a:r>
              <a:rPr lang="en-US" altLang="zh-CN" sz="1212" dirty="0"/>
              <a:t>SQL</a:t>
            </a:r>
            <a:r>
              <a:rPr lang="zh-CN" altLang="en-US" sz="1212" dirty="0"/>
              <a:t>优化器</a:t>
            </a:r>
            <a:endParaRPr lang="en-US" altLang="zh-CN" sz="1212" dirty="0"/>
          </a:p>
          <a:p>
            <a:pPr lvl="1"/>
            <a:r>
              <a:rPr lang="zh-CN" altLang="en-US" sz="1212" dirty="0"/>
              <a:t>基于一致性协议的行列混合存储（多个存储副本中有部分行存储和部分列存储）</a:t>
            </a:r>
            <a:endParaRPr lang="en-US" altLang="zh-CN" sz="1212" dirty="0"/>
          </a:p>
          <a:p>
            <a:r>
              <a:rPr lang="zh-CN" altLang="en-US" sz="1400" dirty="0"/>
              <a:t>目标</a:t>
            </a:r>
            <a:endParaRPr lang="en-US" altLang="zh-CN" sz="1400" dirty="0"/>
          </a:p>
          <a:p>
            <a:pPr lvl="1"/>
            <a:r>
              <a:rPr lang="zh-CN" altLang="en-US" sz="1200" dirty="0"/>
              <a:t>解决两个数据库的存储最终一致性问题</a:t>
            </a:r>
            <a:endParaRPr lang="en-US" altLang="zh-CN" sz="1200" dirty="0"/>
          </a:p>
          <a:p>
            <a:pPr marL="1197341" lvl="2" indent="-342900"/>
            <a:r>
              <a:rPr kumimoji="1" lang="zh-CN" altLang="en-US" sz="1100" dirty="0"/>
              <a:t>日志同步低时延</a:t>
            </a:r>
            <a:endParaRPr kumimoji="1" lang="en-US" altLang="zh-CN" sz="1100" dirty="0"/>
          </a:p>
          <a:p>
            <a:pPr marL="1197341" lvl="2" indent="-342900"/>
            <a:r>
              <a:rPr kumimoji="1" lang="zh-CN" altLang="en-US" sz="1100" dirty="0"/>
              <a:t>分布式事务完整性</a:t>
            </a:r>
            <a:endParaRPr kumimoji="1" lang="en-US" altLang="zh-CN" sz="1100" dirty="0"/>
          </a:p>
          <a:p>
            <a:pPr marL="1197341" lvl="2" indent="-342900"/>
            <a:r>
              <a:rPr kumimoji="1" lang="zh-CN" altLang="en-US" sz="1100" dirty="0"/>
              <a:t>数据读全局一致性</a:t>
            </a:r>
            <a:endParaRPr lang="en-US" altLang="zh-CN" sz="1013" dirty="0"/>
          </a:p>
          <a:p>
            <a:pPr lvl="1"/>
            <a:r>
              <a:rPr lang="zh-CN" altLang="en-US" sz="1200" dirty="0"/>
              <a:t>全局优化器引入</a:t>
            </a:r>
            <a:endParaRPr lang="en-US" altLang="zh-CN" sz="1200" dirty="0"/>
          </a:p>
          <a:p>
            <a:pPr lvl="2"/>
            <a:r>
              <a:rPr lang="zh-CN" altLang="en-US" sz="1013" dirty="0"/>
              <a:t>解决一个</a:t>
            </a:r>
            <a:r>
              <a:rPr lang="en-US" altLang="zh-CN" sz="1013" dirty="0"/>
              <a:t>SQL</a:t>
            </a:r>
            <a:r>
              <a:rPr lang="zh-CN" altLang="en-US" sz="1013" dirty="0"/>
              <a:t>走哪个执行引擎和存储引擎的问题，最优化性能</a:t>
            </a:r>
            <a:endParaRPr lang="en-US" altLang="zh-CN" sz="1013" dirty="0"/>
          </a:p>
          <a:p>
            <a:pPr lvl="2"/>
            <a:r>
              <a:rPr lang="zh-CN" altLang="en-US" sz="1013" dirty="0"/>
              <a:t>不同数据库入口，无论是读</a:t>
            </a:r>
            <a:r>
              <a:rPr lang="en-US" altLang="zh-CN" sz="1013" dirty="0"/>
              <a:t>KunDB</a:t>
            </a:r>
            <a:r>
              <a:rPr lang="zh-CN" altLang="en-US" sz="1013" dirty="0"/>
              <a:t>数据还是</a:t>
            </a:r>
            <a:r>
              <a:rPr lang="en-US" altLang="zh-CN" sz="1013" dirty="0"/>
              <a:t>Holodesk</a:t>
            </a:r>
            <a:r>
              <a:rPr lang="zh-CN" altLang="en-US" sz="1013" dirty="0"/>
              <a:t>数据，结果满足一致性和设计的隔离性要求</a:t>
            </a:r>
            <a:endParaRPr lang="en-US" altLang="zh-CN" sz="1013" dirty="0"/>
          </a:p>
          <a:p>
            <a:r>
              <a:rPr lang="zh-CN" altLang="en-US" sz="1400" dirty="0"/>
              <a:t>依然存在的问题</a:t>
            </a:r>
            <a:endParaRPr lang="en-US" altLang="zh-CN" sz="1400" dirty="0"/>
          </a:p>
          <a:p>
            <a:pPr lvl="1"/>
            <a:r>
              <a:rPr lang="zh-CN" altLang="en-US" sz="1200" dirty="0"/>
              <a:t>数据的实时性要求不能太高，适合并发写入并发不是特别高的场景</a:t>
            </a:r>
            <a:endParaRPr lang="en-US" altLang="zh-CN" sz="1200" dirty="0"/>
          </a:p>
          <a:p>
            <a:pPr lvl="1"/>
            <a:r>
              <a:rPr lang="en-US" altLang="zh-CN" sz="1200" dirty="0"/>
              <a:t>KunDB</a:t>
            </a:r>
            <a:r>
              <a:rPr lang="zh-CN" altLang="en-US" sz="1200" dirty="0"/>
              <a:t>与</a:t>
            </a:r>
            <a:r>
              <a:rPr lang="en-US" altLang="zh-CN" sz="1200" dirty="0"/>
              <a:t>Holodesk</a:t>
            </a:r>
            <a:r>
              <a:rPr lang="zh-CN" altLang="en-US" sz="1200" dirty="0"/>
              <a:t>数据依然存在版本差异，受限于行存和列式存储的写入速度问题，但较前方案有很大程度的改善</a:t>
            </a:r>
            <a:endParaRPr lang="en-US" altLang="zh-CN" sz="1200" dirty="0"/>
          </a:p>
          <a:p>
            <a:pPr lvl="1"/>
            <a:r>
              <a:rPr lang="zh-CN" altLang="en-US" sz="1200" dirty="0"/>
              <a:t>强分析场景依赖</a:t>
            </a:r>
            <a:r>
              <a:rPr lang="en-US" altLang="zh-CN" sz="1200" dirty="0"/>
              <a:t>Holodesk</a:t>
            </a:r>
            <a:r>
              <a:rPr lang="zh-CN" altLang="en-US" sz="1200" dirty="0"/>
              <a:t>数据，满足</a:t>
            </a:r>
            <a:r>
              <a:rPr lang="en-US" altLang="zh-CN" sz="1200" dirty="0"/>
              <a:t>MVCC</a:t>
            </a:r>
            <a:r>
              <a:rPr lang="zh-CN" altLang="en-US" sz="1200" dirty="0"/>
              <a:t>但是版本存在一定的差异</a:t>
            </a:r>
            <a:endParaRPr lang="en-US" altLang="zh-CN" sz="1200" dirty="0"/>
          </a:p>
          <a:p>
            <a:pPr lvl="1"/>
            <a:r>
              <a:rPr lang="zh-CN" altLang="en-US" sz="1200" dirty="0"/>
              <a:t>一些高负载场景下，需要</a:t>
            </a:r>
            <a:r>
              <a:rPr lang="en-US" altLang="zh-CN" sz="1200" dirty="0"/>
              <a:t>Holodesk</a:t>
            </a:r>
            <a:r>
              <a:rPr lang="zh-CN" altLang="en-US" sz="1200" dirty="0"/>
              <a:t>存储端提供被压流控能力，降低</a:t>
            </a:r>
            <a:r>
              <a:rPr lang="en-US" altLang="zh-CN" sz="1200" dirty="0"/>
              <a:t>OLTP</a:t>
            </a:r>
            <a:r>
              <a:rPr lang="zh-CN" altLang="en-US" sz="1200" dirty="0"/>
              <a:t>端的吞吐</a:t>
            </a:r>
            <a:endParaRPr lang="en-US" altLang="zh-CN" sz="1200" dirty="0"/>
          </a:p>
        </p:txBody>
      </p:sp>
      <p:cxnSp>
        <p:nvCxnSpPr>
          <p:cNvPr id="75" name="肘形连接符 74">
            <a:extLst>
              <a:ext uri="{FF2B5EF4-FFF2-40B4-BE49-F238E27FC236}">
                <a16:creationId xmlns:a16="http://schemas.microsoft.com/office/drawing/2014/main" id="{93086D4E-9B93-9049-A937-083779A212FB}"/>
              </a:ext>
            </a:extLst>
          </p:cNvPr>
          <p:cNvCxnSpPr>
            <a:cxnSpLocks/>
            <a:stCxn id="46" idx="2"/>
            <a:endCxn id="45" idx="0"/>
          </p:cNvCxnSpPr>
          <p:nvPr/>
        </p:nvCxnSpPr>
        <p:spPr>
          <a:xfrm rot="16200000" flipH="1">
            <a:off x="1565097" y="4654389"/>
            <a:ext cx="98980" cy="6841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a:extLst>
              <a:ext uri="{FF2B5EF4-FFF2-40B4-BE49-F238E27FC236}">
                <a16:creationId xmlns:a16="http://schemas.microsoft.com/office/drawing/2014/main" id="{C9CBE8AC-3A85-804A-9050-5CEA82D757E1}"/>
              </a:ext>
            </a:extLst>
          </p:cNvPr>
          <p:cNvCxnSpPr>
            <a:cxnSpLocks/>
            <a:stCxn id="52" idx="1"/>
            <a:endCxn id="20" idx="3"/>
          </p:cNvCxnSpPr>
          <p:nvPr/>
        </p:nvCxnSpPr>
        <p:spPr>
          <a:xfrm rot="10800000" flipV="1">
            <a:off x="2627557" y="1579084"/>
            <a:ext cx="1679747" cy="17636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68F3F96-4E52-ED46-8A27-D7098A20056D}"/>
              </a:ext>
            </a:extLst>
          </p:cNvPr>
          <p:cNvSpPr txBox="1"/>
          <p:nvPr/>
        </p:nvSpPr>
        <p:spPr>
          <a:xfrm>
            <a:off x="1918695" y="4248970"/>
            <a:ext cx="937405" cy="246221"/>
          </a:xfrm>
          <a:prstGeom prst="rect">
            <a:avLst/>
          </a:prstGeom>
          <a:noFill/>
        </p:spPr>
        <p:txBody>
          <a:bodyPr wrap="square" rtlCol="0">
            <a:spAutoFit/>
          </a:bodyPr>
          <a:lstStyle/>
          <a:p>
            <a:pPr algn="ctr"/>
            <a:r>
              <a:rPr kumimoji="1" lang="zh-CN" altLang="en-US" sz="1000" dirty="0"/>
              <a:t>跨</a:t>
            </a:r>
            <a:r>
              <a:rPr kumimoji="1" lang="en-US" altLang="zh-CN" sz="1000" dirty="0"/>
              <a:t>Shard</a:t>
            </a:r>
            <a:r>
              <a:rPr kumimoji="1" lang="zh-CN" altLang="en-US" sz="1000" dirty="0"/>
              <a:t> </a:t>
            </a:r>
            <a:r>
              <a:rPr kumimoji="1" lang="en-US" altLang="zh-CN" sz="1000" dirty="0"/>
              <a:t>SQL</a:t>
            </a:r>
          </a:p>
        </p:txBody>
      </p:sp>
      <p:sp>
        <p:nvSpPr>
          <p:cNvPr id="40" name="圆角矩形 39">
            <a:extLst>
              <a:ext uri="{FF2B5EF4-FFF2-40B4-BE49-F238E27FC236}">
                <a16:creationId xmlns:a16="http://schemas.microsoft.com/office/drawing/2014/main" id="{5CA24AD2-B855-314B-A57B-699715508F1C}"/>
              </a:ext>
            </a:extLst>
          </p:cNvPr>
          <p:cNvSpPr/>
          <p:nvPr/>
        </p:nvSpPr>
        <p:spPr>
          <a:xfrm>
            <a:off x="1257655" y="3798854"/>
            <a:ext cx="1370129" cy="43922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a:t>Physical</a:t>
            </a:r>
            <a:endParaRPr kumimoji="1" lang="en-US" altLang="zh-CN" sz="1100" dirty="0"/>
          </a:p>
          <a:p>
            <a:pPr algn="ctr"/>
            <a:r>
              <a:rPr kumimoji="1" lang="en-US" altLang="zh-CN" sz="1100" dirty="0"/>
              <a:t>Optimizer</a:t>
            </a:r>
            <a:endParaRPr kumimoji="1" lang="zh-CN" altLang="en-US" sz="1100" dirty="0"/>
          </a:p>
        </p:txBody>
      </p:sp>
      <p:sp>
        <p:nvSpPr>
          <p:cNvPr id="45" name="圆角矩形 44">
            <a:extLst>
              <a:ext uri="{FF2B5EF4-FFF2-40B4-BE49-F238E27FC236}">
                <a16:creationId xmlns:a16="http://schemas.microsoft.com/office/drawing/2014/main" id="{107C9232-E3B4-DA4F-9DBE-33B10579A920}"/>
              </a:ext>
            </a:extLst>
          </p:cNvPr>
          <p:cNvSpPr/>
          <p:nvPr/>
        </p:nvSpPr>
        <p:spPr>
          <a:xfrm>
            <a:off x="1264183" y="5045956"/>
            <a:ext cx="1384962" cy="321195"/>
          </a:xfrm>
          <a:prstGeom prst="roundRect">
            <a:avLst>
              <a:gd name="adj" fmla="val 4544"/>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200"/>
              <a:t>Local</a:t>
            </a:r>
            <a:r>
              <a:rPr kumimoji="1" lang="zh-CN" altLang="en-US" sz="1200"/>
              <a:t> </a:t>
            </a:r>
            <a:r>
              <a:rPr kumimoji="1" lang="en-US" altLang="zh-CN" sz="1200" dirty="0"/>
              <a:t>Executor</a:t>
            </a:r>
            <a:endParaRPr kumimoji="1" lang="zh-CN" altLang="en-US" sz="1200" dirty="0"/>
          </a:p>
        </p:txBody>
      </p:sp>
      <p:cxnSp>
        <p:nvCxnSpPr>
          <p:cNvPr id="53" name="肘形连接符 52">
            <a:extLst>
              <a:ext uri="{FF2B5EF4-FFF2-40B4-BE49-F238E27FC236}">
                <a16:creationId xmlns:a16="http://schemas.microsoft.com/office/drawing/2014/main" id="{9A946C94-0C41-7A43-BC60-58E95309B6BC}"/>
              </a:ext>
            </a:extLst>
          </p:cNvPr>
          <p:cNvCxnSpPr>
            <a:cxnSpLocks/>
            <a:stCxn id="40" idx="2"/>
            <a:endCxn id="54" idx="0"/>
          </p:cNvCxnSpPr>
          <p:nvPr/>
        </p:nvCxnSpPr>
        <p:spPr>
          <a:xfrm rot="16200000" flipH="1">
            <a:off x="1997193" y="4183600"/>
            <a:ext cx="346623" cy="4555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a:extLst>
              <a:ext uri="{FF2B5EF4-FFF2-40B4-BE49-F238E27FC236}">
                <a16:creationId xmlns:a16="http://schemas.microsoft.com/office/drawing/2014/main" id="{28816284-CC3B-A64E-8FF0-738AF1D0227B}"/>
              </a:ext>
            </a:extLst>
          </p:cNvPr>
          <p:cNvSpPr/>
          <p:nvPr/>
        </p:nvSpPr>
        <p:spPr>
          <a:xfrm>
            <a:off x="1918695" y="4584697"/>
            <a:ext cx="959187" cy="362277"/>
          </a:xfrm>
          <a:prstGeom prst="roundRect">
            <a:avLst>
              <a:gd name="adj" fmla="val 251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1100" dirty="0"/>
              <a:t>数据交换或广播算子</a:t>
            </a:r>
          </a:p>
        </p:txBody>
      </p:sp>
      <p:cxnSp>
        <p:nvCxnSpPr>
          <p:cNvPr id="60" name="直线箭头连接符 59">
            <a:extLst>
              <a:ext uri="{FF2B5EF4-FFF2-40B4-BE49-F238E27FC236}">
                <a16:creationId xmlns:a16="http://schemas.microsoft.com/office/drawing/2014/main" id="{C9D5A197-D690-E349-AD5D-3FEC4D89C643}"/>
              </a:ext>
            </a:extLst>
          </p:cNvPr>
          <p:cNvCxnSpPr>
            <a:cxnSpLocks/>
            <a:stCxn id="20" idx="2"/>
            <a:endCxn id="40" idx="0"/>
          </p:cNvCxnSpPr>
          <p:nvPr/>
        </p:nvCxnSpPr>
        <p:spPr>
          <a:xfrm>
            <a:off x="1942492" y="3561303"/>
            <a:ext cx="228" cy="23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10FA7064-C040-5749-A0F0-2B58FB952CF9}"/>
              </a:ext>
            </a:extLst>
          </p:cNvPr>
          <p:cNvCxnSpPr>
            <a:cxnSpLocks/>
            <a:stCxn id="40" idx="2"/>
            <a:endCxn id="46" idx="0"/>
          </p:cNvCxnSpPr>
          <p:nvPr/>
        </p:nvCxnSpPr>
        <p:spPr>
          <a:xfrm rot="5400000">
            <a:off x="1434304" y="4076282"/>
            <a:ext cx="346624" cy="670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a:extLst>
              <a:ext uri="{FF2B5EF4-FFF2-40B4-BE49-F238E27FC236}">
                <a16:creationId xmlns:a16="http://schemas.microsoft.com/office/drawing/2014/main" id="{0EFC6235-32DE-6540-964B-7C55293BDDD8}"/>
              </a:ext>
            </a:extLst>
          </p:cNvPr>
          <p:cNvCxnSpPr>
            <a:cxnSpLocks/>
            <a:stCxn id="54" idx="2"/>
            <a:endCxn id="45" idx="0"/>
          </p:cNvCxnSpPr>
          <p:nvPr/>
        </p:nvCxnSpPr>
        <p:spPr>
          <a:xfrm rot="5400000">
            <a:off x="2127986" y="4775653"/>
            <a:ext cx="98982" cy="44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圆角矩形 150">
            <a:extLst>
              <a:ext uri="{FF2B5EF4-FFF2-40B4-BE49-F238E27FC236}">
                <a16:creationId xmlns:a16="http://schemas.microsoft.com/office/drawing/2014/main" id="{520E340A-2216-4D4E-A332-1A77D1146DAE}"/>
              </a:ext>
            </a:extLst>
          </p:cNvPr>
          <p:cNvSpPr/>
          <p:nvPr/>
        </p:nvSpPr>
        <p:spPr>
          <a:xfrm>
            <a:off x="2953061" y="1903573"/>
            <a:ext cx="854143" cy="368143"/>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Compiler</a:t>
            </a:r>
            <a:endParaRPr kumimoji="1" lang="zh-CN" altLang="en-US" sz="1100" dirty="0"/>
          </a:p>
        </p:txBody>
      </p:sp>
      <p:sp>
        <p:nvSpPr>
          <p:cNvPr id="155" name="圆角矩形 154">
            <a:extLst>
              <a:ext uri="{FF2B5EF4-FFF2-40B4-BE49-F238E27FC236}">
                <a16:creationId xmlns:a16="http://schemas.microsoft.com/office/drawing/2014/main" id="{6456DF57-391F-584C-BF9E-2828F5A8BB0F}"/>
              </a:ext>
            </a:extLst>
          </p:cNvPr>
          <p:cNvSpPr/>
          <p:nvPr/>
        </p:nvSpPr>
        <p:spPr>
          <a:xfrm>
            <a:off x="2953061" y="2533106"/>
            <a:ext cx="850175" cy="415046"/>
          </a:xfrm>
          <a:prstGeom prst="roundRect">
            <a:avLst>
              <a:gd name="adj" fmla="val 513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1100" dirty="0"/>
              <a:t>PL/SQL</a:t>
            </a:r>
            <a:r>
              <a:rPr kumimoji="1" lang="zh-CN" altLang="en-US" sz="1100" dirty="0"/>
              <a:t> </a:t>
            </a:r>
            <a:r>
              <a:rPr kumimoji="1" lang="en-US" altLang="zh-CN" sz="1100" dirty="0"/>
              <a:t>Executor</a:t>
            </a:r>
            <a:endParaRPr kumimoji="1" lang="zh-CN" altLang="en-US" sz="1100" dirty="0"/>
          </a:p>
        </p:txBody>
      </p:sp>
      <p:cxnSp>
        <p:nvCxnSpPr>
          <p:cNvPr id="157" name="直线箭头连接符 156">
            <a:extLst>
              <a:ext uri="{FF2B5EF4-FFF2-40B4-BE49-F238E27FC236}">
                <a16:creationId xmlns:a16="http://schemas.microsoft.com/office/drawing/2014/main" id="{44243B68-D49E-144C-87D7-62BE5FAF6E9B}"/>
              </a:ext>
            </a:extLst>
          </p:cNvPr>
          <p:cNvCxnSpPr>
            <a:cxnSpLocks/>
            <a:stCxn id="11" idx="3"/>
            <a:endCxn id="151" idx="1"/>
          </p:cNvCxnSpPr>
          <p:nvPr/>
        </p:nvCxnSpPr>
        <p:spPr>
          <a:xfrm>
            <a:off x="2624515" y="2087645"/>
            <a:ext cx="328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0707A322-7309-564B-84AB-B4C2C5128276}"/>
              </a:ext>
            </a:extLst>
          </p:cNvPr>
          <p:cNvCxnSpPr>
            <a:cxnSpLocks/>
            <a:stCxn id="151" idx="2"/>
            <a:endCxn id="155" idx="0"/>
          </p:cNvCxnSpPr>
          <p:nvPr/>
        </p:nvCxnSpPr>
        <p:spPr>
          <a:xfrm flipH="1">
            <a:off x="3378149" y="2271716"/>
            <a:ext cx="1984" cy="26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78456FCD-081A-264E-8EBE-6A605A740170}"/>
              </a:ext>
            </a:extLst>
          </p:cNvPr>
          <p:cNvCxnSpPr>
            <a:cxnSpLocks/>
            <a:stCxn id="155" idx="1"/>
            <a:endCxn id="12" idx="3"/>
          </p:cNvCxnSpPr>
          <p:nvPr/>
        </p:nvCxnSpPr>
        <p:spPr>
          <a:xfrm flipH="1">
            <a:off x="2632905" y="2740629"/>
            <a:ext cx="32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C814D35-8C49-5F44-BCDC-68D730CFDA4A}"/>
              </a:ext>
            </a:extLst>
          </p:cNvPr>
          <p:cNvSpPr/>
          <p:nvPr/>
        </p:nvSpPr>
        <p:spPr>
          <a:xfrm>
            <a:off x="5427364" y="1858068"/>
            <a:ext cx="2171087" cy="359967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r"/>
            <a:r>
              <a:rPr kumimoji="1" lang="en-US" altLang="zh-CN" sz="1400" dirty="0"/>
              <a:t>ArgoDB</a:t>
            </a:r>
            <a:endParaRPr kumimoji="1" lang="zh-CN" altLang="en-US" sz="1400" dirty="0"/>
          </a:p>
        </p:txBody>
      </p:sp>
      <p:sp>
        <p:nvSpPr>
          <p:cNvPr id="47" name="圆角矩形 46">
            <a:extLst>
              <a:ext uri="{FF2B5EF4-FFF2-40B4-BE49-F238E27FC236}">
                <a16:creationId xmlns:a16="http://schemas.microsoft.com/office/drawing/2014/main" id="{851BFC7B-F994-8F48-952E-E83930D5F44D}"/>
              </a:ext>
            </a:extLst>
          </p:cNvPr>
          <p:cNvSpPr/>
          <p:nvPr/>
        </p:nvSpPr>
        <p:spPr>
          <a:xfrm>
            <a:off x="5605885" y="3560361"/>
            <a:ext cx="820733" cy="47432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49" name="圆角矩形 48">
            <a:extLst>
              <a:ext uri="{FF2B5EF4-FFF2-40B4-BE49-F238E27FC236}">
                <a16:creationId xmlns:a16="http://schemas.microsoft.com/office/drawing/2014/main" id="{59EE0E1B-D4A9-F04E-90DE-8697694026A6}"/>
              </a:ext>
            </a:extLst>
          </p:cNvPr>
          <p:cNvSpPr/>
          <p:nvPr/>
        </p:nvSpPr>
        <p:spPr>
          <a:xfrm>
            <a:off x="5605885" y="2270272"/>
            <a:ext cx="1827554" cy="474322"/>
          </a:xfrm>
          <a:prstGeom prst="roundRect">
            <a:avLst>
              <a:gd name="adj" fmla="val 53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Parser</a:t>
            </a:r>
            <a:endParaRPr kumimoji="1" lang="zh-CN" altLang="en-US" sz="1200" dirty="0"/>
          </a:p>
        </p:txBody>
      </p:sp>
      <p:sp>
        <p:nvSpPr>
          <p:cNvPr id="56" name="圆角矩形 55">
            <a:extLst>
              <a:ext uri="{FF2B5EF4-FFF2-40B4-BE49-F238E27FC236}">
                <a16:creationId xmlns:a16="http://schemas.microsoft.com/office/drawing/2014/main" id="{95757E24-A9B4-7042-BBE9-46B2D59F5A21}"/>
              </a:ext>
            </a:extLst>
          </p:cNvPr>
          <p:cNvSpPr/>
          <p:nvPr/>
        </p:nvSpPr>
        <p:spPr>
          <a:xfrm>
            <a:off x="5600767" y="2916924"/>
            <a:ext cx="1828346" cy="474322"/>
          </a:xfrm>
          <a:prstGeom prst="roundRect">
            <a:avLst>
              <a:gd name="adj" fmla="val 530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Optimizer</a:t>
            </a:r>
            <a:endParaRPr kumimoji="1" lang="zh-CN" altLang="en-US" sz="1200" dirty="0"/>
          </a:p>
        </p:txBody>
      </p:sp>
      <p:sp>
        <p:nvSpPr>
          <p:cNvPr id="58" name="圆角矩形 57">
            <a:extLst>
              <a:ext uri="{FF2B5EF4-FFF2-40B4-BE49-F238E27FC236}">
                <a16:creationId xmlns:a16="http://schemas.microsoft.com/office/drawing/2014/main" id="{55D508A2-4D28-2642-8554-B574DD7B6999}"/>
              </a:ext>
            </a:extLst>
          </p:cNvPr>
          <p:cNvSpPr/>
          <p:nvPr/>
        </p:nvSpPr>
        <p:spPr>
          <a:xfrm>
            <a:off x="5617453" y="4276674"/>
            <a:ext cx="1766728" cy="516526"/>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Stargate</a:t>
            </a:r>
            <a:endParaRPr kumimoji="1" lang="zh-CN" altLang="en-US" sz="1100" dirty="0"/>
          </a:p>
        </p:txBody>
      </p:sp>
      <p:sp>
        <p:nvSpPr>
          <p:cNvPr id="59" name="文本框 58">
            <a:extLst>
              <a:ext uri="{FF2B5EF4-FFF2-40B4-BE49-F238E27FC236}">
                <a16:creationId xmlns:a16="http://schemas.microsoft.com/office/drawing/2014/main" id="{2505A759-8737-AA43-9EF9-AC09BD5770E4}"/>
              </a:ext>
            </a:extLst>
          </p:cNvPr>
          <p:cNvSpPr txBox="1"/>
          <p:nvPr/>
        </p:nvSpPr>
        <p:spPr>
          <a:xfrm>
            <a:off x="6334947" y="3645148"/>
            <a:ext cx="325730" cy="261610"/>
          </a:xfrm>
          <a:prstGeom prst="rect">
            <a:avLst/>
          </a:prstGeom>
          <a:noFill/>
        </p:spPr>
        <p:txBody>
          <a:bodyPr wrap="none" rtlCol="0">
            <a:spAutoFit/>
          </a:bodyPr>
          <a:lstStyle/>
          <a:p>
            <a:r>
              <a:rPr kumimoji="1" lang="en-US" altLang="zh-CN" sz="1100" dirty="0"/>
              <a:t>…</a:t>
            </a:r>
            <a:endParaRPr kumimoji="1" lang="zh-CN" altLang="en-US" sz="1100" dirty="0"/>
          </a:p>
        </p:txBody>
      </p:sp>
      <p:sp>
        <p:nvSpPr>
          <p:cNvPr id="61" name="圆角矩形 60">
            <a:extLst>
              <a:ext uri="{FF2B5EF4-FFF2-40B4-BE49-F238E27FC236}">
                <a16:creationId xmlns:a16="http://schemas.microsoft.com/office/drawing/2014/main" id="{42EDD1F9-F5DD-1C46-BF72-59747C404103}"/>
              </a:ext>
            </a:extLst>
          </p:cNvPr>
          <p:cNvSpPr/>
          <p:nvPr/>
        </p:nvSpPr>
        <p:spPr>
          <a:xfrm>
            <a:off x="6605139" y="3568124"/>
            <a:ext cx="817763" cy="474322"/>
          </a:xfrm>
          <a:prstGeom prst="roundRect">
            <a:avLst>
              <a:gd name="adj" fmla="val 58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Executor</a:t>
            </a:r>
            <a:endParaRPr kumimoji="1" lang="zh-CN" altLang="en-US" sz="1200" dirty="0"/>
          </a:p>
        </p:txBody>
      </p:sp>
      <p:sp>
        <p:nvSpPr>
          <p:cNvPr id="64" name="圆角矩形 63">
            <a:extLst>
              <a:ext uri="{FF2B5EF4-FFF2-40B4-BE49-F238E27FC236}">
                <a16:creationId xmlns:a16="http://schemas.microsoft.com/office/drawing/2014/main" id="{792ABB4E-8CA2-464C-ADAE-14A22DEA9632}"/>
              </a:ext>
            </a:extLst>
          </p:cNvPr>
          <p:cNvSpPr/>
          <p:nvPr/>
        </p:nvSpPr>
        <p:spPr>
          <a:xfrm>
            <a:off x="3000795" y="4584697"/>
            <a:ext cx="991499" cy="362277"/>
          </a:xfrm>
          <a:prstGeom prst="roundRect">
            <a:avLst>
              <a:gd name="adj" fmla="val 3197"/>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dirty="0"/>
              <a:t>Inceptor</a:t>
            </a:r>
            <a:r>
              <a:rPr kumimoji="1" lang="zh-CN" altLang="en-US" sz="1100" dirty="0"/>
              <a:t> </a:t>
            </a:r>
            <a:r>
              <a:rPr kumimoji="1" lang="en-US" altLang="zh-CN" sz="1100" dirty="0"/>
              <a:t>SQL</a:t>
            </a:r>
            <a:r>
              <a:rPr kumimoji="1" lang="zh-CN" altLang="en-US" sz="1100" dirty="0"/>
              <a:t> </a:t>
            </a:r>
            <a:r>
              <a:rPr kumimoji="1" lang="en-US" altLang="zh-CN" sz="1100" dirty="0"/>
              <a:t>Transformer</a:t>
            </a:r>
            <a:endParaRPr kumimoji="1" lang="zh-CN" altLang="en-US" sz="1100" dirty="0"/>
          </a:p>
        </p:txBody>
      </p:sp>
      <p:cxnSp>
        <p:nvCxnSpPr>
          <p:cNvPr id="65" name="肘形连接符 64">
            <a:extLst>
              <a:ext uri="{FF2B5EF4-FFF2-40B4-BE49-F238E27FC236}">
                <a16:creationId xmlns:a16="http://schemas.microsoft.com/office/drawing/2014/main" id="{CCE02BAF-15C7-FD47-980F-E735AF8F5291}"/>
              </a:ext>
            </a:extLst>
          </p:cNvPr>
          <p:cNvCxnSpPr>
            <a:cxnSpLocks/>
            <a:stCxn id="40" idx="2"/>
            <a:endCxn id="64" idx="0"/>
          </p:cNvCxnSpPr>
          <p:nvPr/>
        </p:nvCxnSpPr>
        <p:spPr>
          <a:xfrm rot="16200000" flipH="1">
            <a:off x="2546321" y="3634472"/>
            <a:ext cx="346623" cy="15538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316BA608-89DA-A74C-BD07-3229C44ACC91}"/>
              </a:ext>
            </a:extLst>
          </p:cNvPr>
          <p:cNvSpPr txBox="1"/>
          <p:nvPr/>
        </p:nvSpPr>
        <p:spPr>
          <a:xfrm>
            <a:off x="3068496" y="4248235"/>
            <a:ext cx="959187" cy="246221"/>
          </a:xfrm>
          <a:prstGeom prst="rect">
            <a:avLst/>
          </a:prstGeom>
          <a:noFill/>
        </p:spPr>
        <p:txBody>
          <a:bodyPr wrap="square" rtlCol="0">
            <a:spAutoFit/>
          </a:bodyPr>
          <a:lstStyle/>
          <a:p>
            <a:pPr algn="ctr"/>
            <a:r>
              <a:rPr kumimoji="1" lang="zh-CN" altLang="en-US" sz="1000" dirty="0"/>
              <a:t>强分析型</a:t>
            </a:r>
            <a:r>
              <a:rPr kumimoji="1" lang="en-US" altLang="zh-CN" sz="1000" dirty="0"/>
              <a:t>SQL</a:t>
            </a:r>
          </a:p>
        </p:txBody>
      </p:sp>
      <p:cxnSp>
        <p:nvCxnSpPr>
          <p:cNvPr id="67" name="曲线连接符 66">
            <a:extLst>
              <a:ext uri="{FF2B5EF4-FFF2-40B4-BE49-F238E27FC236}">
                <a16:creationId xmlns:a16="http://schemas.microsoft.com/office/drawing/2014/main" id="{58150722-3554-DD4F-968A-1C6FD8820336}"/>
              </a:ext>
            </a:extLst>
          </p:cNvPr>
          <p:cNvCxnSpPr>
            <a:cxnSpLocks/>
            <a:stCxn id="64" idx="3"/>
            <a:endCxn id="49" idx="1"/>
          </p:cNvCxnSpPr>
          <p:nvPr/>
        </p:nvCxnSpPr>
        <p:spPr>
          <a:xfrm flipV="1">
            <a:off x="3992294" y="2507433"/>
            <a:ext cx="1613591" cy="22584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圆角矩形 67">
            <a:extLst>
              <a:ext uri="{FF2B5EF4-FFF2-40B4-BE49-F238E27FC236}">
                <a16:creationId xmlns:a16="http://schemas.microsoft.com/office/drawing/2014/main" id="{F1C536FB-0304-D54A-B1C9-54779C8258DD}"/>
              </a:ext>
            </a:extLst>
          </p:cNvPr>
          <p:cNvSpPr/>
          <p:nvPr/>
        </p:nvSpPr>
        <p:spPr>
          <a:xfrm>
            <a:off x="5632263" y="1121100"/>
            <a:ext cx="1761288" cy="395834"/>
          </a:xfrm>
          <a:prstGeom prst="roundRect">
            <a:avLst>
              <a:gd name="adj" fmla="val 5309"/>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en-US" altLang="zh-CN" sz="1100"/>
              <a:t>Inceptor</a:t>
            </a:r>
            <a:r>
              <a:rPr kumimoji="1" lang="zh-CN" altLang="en-US" sz="1100"/>
              <a:t> </a:t>
            </a:r>
            <a:r>
              <a:rPr kumimoji="1" lang="en-US" altLang="zh-CN" sz="1100" dirty="0"/>
              <a:t>Gateway</a:t>
            </a:r>
            <a:endParaRPr kumimoji="1" lang="zh-CN" altLang="en-US" sz="1100" dirty="0"/>
          </a:p>
        </p:txBody>
      </p:sp>
      <p:cxnSp>
        <p:nvCxnSpPr>
          <p:cNvPr id="69" name="直线箭头连接符 68">
            <a:extLst>
              <a:ext uri="{FF2B5EF4-FFF2-40B4-BE49-F238E27FC236}">
                <a16:creationId xmlns:a16="http://schemas.microsoft.com/office/drawing/2014/main" id="{77119B82-7D38-4141-8F3C-63F035D9C64F}"/>
              </a:ext>
            </a:extLst>
          </p:cNvPr>
          <p:cNvCxnSpPr>
            <a:cxnSpLocks/>
            <a:stCxn id="68" idx="2"/>
            <a:endCxn id="43" idx="0"/>
          </p:cNvCxnSpPr>
          <p:nvPr/>
        </p:nvCxnSpPr>
        <p:spPr>
          <a:xfrm>
            <a:off x="6512907" y="1516934"/>
            <a:ext cx="1" cy="34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F48AF5BF-635F-9549-B02E-B8A782062B56}"/>
              </a:ext>
            </a:extLst>
          </p:cNvPr>
          <p:cNvCxnSpPr>
            <a:cxnSpLocks/>
            <a:stCxn id="68" idx="2"/>
            <a:endCxn id="11" idx="0"/>
          </p:cNvCxnSpPr>
          <p:nvPr/>
        </p:nvCxnSpPr>
        <p:spPr>
          <a:xfrm rot="5400000">
            <a:off x="4033620" y="-575715"/>
            <a:ext cx="386639" cy="457193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40ABD2A-F102-134D-B228-300CEB2A44B9}"/>
              </a:ext>
            </a:extLst>
          </p:cNvPr>
          <p:cNvSpPr txBox="1"/>
          <p:nvPr/>
        </p:nvSpPr>
        <p:spPr>
          <a:xfrm>
            <a:off x="4774992" y="800489"/>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cxnSp>
        <p:nvCxnSpPr>
          <p:cNvPr id="85" name="肘形连接符 84">
            <a:extLst>
              <a:ext uri="{FF2B5EF4-FFF2-40B4-BE49-F238E27FC236}">
                <a16:creationId xmlns:a16="http://schemas.microsoft.com/office/drawing/2014/main" id="{51043FEA-F758-2C49-A0FF-4C2D5F5A4528}"/>
              </a:ext>
            </a:extLst>
          </p:cNvPr>
          <p:cNvCxnSpPr>
            <a:cxnSpLocks/>
            <a:stCxn id="13" idx="3"/>
            <a:endCxn id="68" idx="0"/>
          </p:cNvCxnSpPr>
          <p:nvPr/>
        </p:nvCxnSpPr>
        <p:spPr>
          <a:xfrm>
            <a:off x="3629021" y="1008462"/>
            <a:ext cx="2883886" cy="11263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圆角矩形 98">
            <a:extLst>
              <a:ext uri="{FF2B5EF4-FFF2-40B4-BE49-F238E27FC236}">
                <a16:creationId xmlns:a16="http://schemas.microsoft.com/office/drawing/2014/main" id="{F58494B3-8496-FB41-BA87-EF5B9031E1E1}"/>
              </a:ext>
            </a:extLst>
          </p:cNvPr>
          <p:cNvSpPr/>
          <p:nvPr/>
        </p:nvSpPr>
        <p:spPr>
          <a:xfrm>
            <a:off x="5427911" y="5934569"/>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Shiva</a:t>
            </a:r>
            <a:endParaRPr kumimoji="1" lang="zh-CN" altLang="en-US" sz="1200" dirty="0"/>
          </a:p>
        </p:txBody>
      </p:sp>
      <p:sp>
        <p:nvSpPr>
          <p:cNvPr id="100" name="圆角矩形 99">
            <a:extLst>
              <a:ext uri="{FF2B5EF4-FFF2-40B4-BE49-F238E27FC236}">
                <a16:creationId xmlns:a16="http://schemas.microsoft.com/office/drawing/2014/main" id="{038AF7A7-B641-3F49-ACE2-26388A8E655F}"/>
              </a:ext>
            </a:extLst>
          </p:cNvPr>
          <p:cNvSpPr/>
          <p:nvPr/>
        </p:nvSpPr>
        <p:spPr>
          <a:xfrm>
            <a:off x="5427911" y="6249404"/>
            <a:ext cx="1758612" cy="261610"/>
          </a:xfrm>
          <a:prstGeom prst="roundRect">
            <a:avLst>
              <a:gd name="adj" fmla="val 606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200" dirty="0"/>
              <a:t>Holodesk</a:t>
            </a:r>
            <a:endParaRPr kumimoji="1" lang="zh-CN" altLang="en-US" sz="1200" dirty="0"/>
          </a:p>
        </p:txBody>
      </p:sp>
      <p:cxnSp>
        <p:nvCxnSpPr>
          <p:cNvPr id="62" name="肘形连接符 61">
            <a:extLst>
              <a:ext uri="{FF2B5EF4-FFF2-40B4-BE49-F238E27FC236}">
                <a16:creationId xmlns:a16="http://schemas.microsoft.com/office/drawing/2014/main" id="{69810BFC-4D4B-1147-9454-9C204242E3FD}"/>
              </a:ext>
            </a:extLst>
          </p:cNvPr>
          <p:cNvCxnSpPr>
            <a:cxnSpLocks/>
            <a:stCxn id="13" idx="2"/>
            <a:endCxn id="11" idx="0"/>
          </p:cNvCxnSpPr>
          <p:nvPr/>
        </p:nvCxnSpPr>
        <p:spPr>
          <a:xfrm rot="5400000">
            <a:off x="2030735" y="1093378"/>
            <a:ext cx="720432" cy="8999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C9F1AE9-5971-8143-BDF0-13D9DDCAF7E6}"/>
              </a:ext>
            </a:extLst>
          </p:cNvPr>
          <p:cNvSpPr txBox="1"/>
          <p:nvPr/>
        </p:nvSpPr>
        <p:spPr>
          <a:xfrm>
            <a:off x="2316639" y="1224192"/>
            <a:ext cx="1061509" cy="261610"/>
          </a:xfrm>
          <a:prstGeom prst="rect">
            <a:avLst/>
          </a:prstGeom>
          <a:noFill/>
        </p:spPr>
        <p:txBody>
          <a:bodyPr wrap="none" rtlCol="0">
            <a:spAutoFit/>
          </a:bodyPr>
          <a:lstStyle/>
          <a:p>
            <a:r>
              <a:rPr kumimoji="1" lang="en-US" altLang="zh-CN" sz="1100" dirty="0"/>
              <a:t>SQL</a:t>
            </a:r>
            <a:r>
              <a:rPr kumimoji="1" lang="zh-CN" altLang="en-US" sz="1100" dirty="0"/>
              <a:t> </a:t>
            </a:r>
            <a:r>
              <a:rPr kumimoji="1" lang="en-US" altLang="zh-CN" sz="1100" dirty="0"/>
              <a:t>&amp;</a:t>
            </a:r>
            <a:r>
              <a:rPr kumimoji="1" lang="zh-CN" altLang="en-US" sz="1100" dirty="0"/>
              <a:t> 结果集</a:t>
            </a:r>
          </a:p>
        </p:txBody>
      </p:sp>
      <p:sp>
        <p:nvSpPr>
          <p:cNvPr id="72" name="文本框 71">
            <a:extLst>
              <a:ext uri="{FF2B5EF4-FFF2-40B4-BE49-F238E27FC236}">
                <a16:creationId xmlns:a16="http://schemas.microsoft.com/office/drawing/2014/main" id="{02055361-1676-4E45-8CEA-AD75F2EA5D66}"/>
              </a:ext>
            </a:extLst>
          </p:cNvPr>
          <p:cNvSpPr txBox="1"/>
          <p:nvPr/>
        </p:nvSpPr>
        <p:spPr>
          <a:xfrm>
            <a:off x="5168682" y="1512795"/>
            <a:ext cx="723275" cy="253916"/>
          </a:xfrm>
          <a:prstGeom prst="rect">
            <a:avLst/>
          </a:prstGeom>
          <a:noFill/>
        </p:spPr>
        <p:txBody>
          <a:bodyPr wrap="none" rtlCol="0">
            <a:spAutoFit/>
          </a:bodyPr>
          <a:lstStyle/>
          <a:p>
            <a:r>
              <a:rPr kumimoji="1" lang="en-US" altLang="zh-CN" sz="1050" dirty="0"/>
              <a:t>Statistics</a:t>
            </a:r>
            <a:endParaRPr kumimoji="1" lang="zh-CN" altLang="en-US" sz="1050" dirty="0"/>
          </a:p>
        </p:txBody>
      </p:sp>
      <p:cxnSp>
        <p:nvCxnSpPr>
          <p:cNvPr id="73" name="曲线连接符 72">
            <a:extLst>
              <a:ext uri="{FF2B5EF4-FFF2-40B4-BE49-F238E27FC236}">
                <a16:creationId xmlns:a16="http://schemas.microsoft.com/office/drawing/2014/main" id="{8F1D68C8-A8CF-AA49-ACA7-3807F4F9310A}"/>
              </a:ext>
            </a:extLst>
          </p:cNvPr>
          <p:cNvCxnSpPr>
            <a:cxnSpLocks/>
            <a:stCxn id="52" idx="3"/>
            <a:endCxn id="131" idx="3"/>
          </p:cNvCxnSpPr>
          <p:nvPr/>
        </p:nvCxnSpPr>
        <p:spPr>
          <a:xfrm>
            <a:off x="5175068" y="1579084"/>
            <a:ext cx="3203" cy="1001006"/>
          </a:xfrm>
          <a:prstGeom prst="curvedConnector3">
            <a:avLst>
              <a:gd name="adj1" fmla="val 72370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a:extLst>
              <a:ext uri="{FF2B5EF4-FFF2-40B4-BE49-F238E27FC236}">
                <a16:creationId xmlns:a16="http://schemas.microsoft.com/office/drawing/2014/main" id="{13386354-D5C7-0443-8E1F-097133DA3555}"/>
              </a:ext>
            </a:extLst>
          </p:cNvPr>
          <p:cNvCxnSpPr>
            <a:cxnSpLocks/>
            <a:stCxn id="51" idx="3"/>
            <a:endCxn id="49" idx="1"/>
          </p:cNvCxnSpPr>
          <p:nvPr/>
        </p:nvCxnSpPr>
        <p:spPr>
          <a:xfrm>
            <a:off x="5182805" y="2128413"/>
            <a:ext cx="423080" cy="3790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C4D8F252-42A7-6345-A987-9E216208F6AA}"/>
              </a:ext>
            </a:extLst>
          </p:cNvPr>
          <p:cNvSpPr txBox="1"/>
          <p:nvPr/>
        </p:nvSpPr>
        <p:spPr>
          <a:xfrm>
            <a:off x="5469305" y="1917861"/>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
        <p:nvSpPr>
          <p:cNvPr id="88" name="圆角矩形 87">
            <a:extLst>
              <a:ext uri="{FF2B5EF4-FFF2-40B4-BE49-F238E27FC236}">
                <a16:creationId xmlns:a16="http://schemas.microsoft.com/office/drawing/2014/main" id="{7C43963A-035A-084C-A2DC-C188698E32D9}"/>
              </a:ext>
            </a:extLst>
          </p:cNvPr>
          <p:cNvSpPr/>
          <p:nvPr/>
        </p:nvSpPr>
        <p:spPr>
          <a:xfrm>
            <a:off x="3998532" y="5889036"/>
            <a:ext cx="1113030" cy="338081"/>
          </a:xfrm>
          <a:prstGeom prst="roundRect">
            <a:avLst>
              <a:gd name="adj" fmla="val 11225"/>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Log</a:t>
            </a:r>
            <a:r>
              <a:rPr kumimoji="1" lang="zh-CN" altLang="en-US" sz="1100" dirty="0"/>
              <a:t> </a:t>
            </a:r>
            <a:r>
              <a:rPr kumimoji="1" lang="en-US" altLang="zh-CN" sz="1100" dirty="0"/>
              <a:t>Receive</a:t>
            </a:r>
            <a:r>
              <a:rPr kumimoji="1" lang="zh-CN" altLang="en-US" sz="1100" dirty="0"/>
              <a:t> </a:t>
            </a:r>
            <a:r>
              <a:rPr kumimoji="1" lang="en-US" altLang="zh-CN" sz="1100" dirty="0"/>
              <a:t>&amp;</a:t>
            </a:r>
            <a:r>
              <a:rPr kumimoji="1" lang="zh-CN" altLang="en-US" sz="1100" dirty="0"/>
              <a:t> </a:t>
            </a:r>
            <a:r>
              <a:rPr kumimoji="1" lang="en-US" altLang="zh-CN" sz="1100" dirty="0"/>
              <a:t>Replay</a:t>
            </a:r>
            <a:endParaRPr kumimoji="1" lang="zh-CN" altLang="en-US" sz="1100" dirty="0"/>
          </a:p>
        </p:txBody>
      </p:sp>
      <p:sp>
        <p:nvSpPr>
          <p:cNvPr id="89" name="多文档 88">
            <a:extLst>
              <a:ext uri="{FF2B5EF4-FFF2-40B4-BE49-F238E27FC236}">
                <a16:creationId xmlns:a16="http://schemas.microsoft.com/office/drawing/2014/main" id="{4B9FC1A2-15BF-1149-874F-D49153CB908E}"/>
              </a:ext>
            </a:extLst>
          </p:cNvPr>
          <p:cNvSpPr/>
          <p:nvPr/>
        </p:nvSpPr>
        <p:spPr>
          <a:xfrm>
            <a:off x="1423575" y="6199480"/>
            <a:ext cx="725557" cy="422749"/>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1" name="多文档 90">
            <a:extLst>
              <a:ext uri="{FF2B5EF4-FFF2-40B4-BE49-F238E27FC236}">
                <a16:creationId xmlns:a16="http://schemas.microsoft.com/office/drawing/2014/main" id="{29E712AD-9A7A-7943-8403-B9C68E7935D4}"/>
              </a:ext>
            </a:extLst>
          </p:cNvPr>
          <p:cNvSpPr/>
          <p:nvPr/>
        </p:nvSpPr>
        <p:spPr>
          <a:xfrm>
            <a:off x="2639532" y="6225860"/>
            <a:ext cx="817660" cy="386986"/>
          </a:xfrm>
          <a:prstGeom prst="flowChartMulti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err="1"/>
              <a:t>Binlog</a:t>
            </a:r>
            <a:r>
              <a:rPr kumimoji="1" lang="zh-CN" altLang="en-US" sz="800" dirty="0"/>
              <a:t> </a:t>
            </a:r>
            <a:r>
              <a:rPr kumimoji="1" lang="en-US" altLang="zh-CN" sz="800" dirty="0"/>
              <a:t>/Redo</a:t>
            </a:r>
          </a:p>
          <a:p>
            <a:pPr algn="ctr"/>
            <a:endParaRPr kumimoji="1" lang="en-US" altLang="zh-CN" sz="800" dirty="0"/>
          </a:p>
        </p:txBody>
      </p:sp>
      <p:sp>
        <p:nvSpPr>
          <p:cNvPr id="95" name="圆角矩形 94">
            <a:extLst>
              <a:ext uri="{FF2B5EF4-FFF2-40B4-BE49-F238E27FC236}">
                <a16:creationId xmlns:a16="http://schemas.microsoft.com/office/drawing/2014/main" id="{29A73717-1AA0-E04A-860D-F6ED3818CFD3}"/>
              </a:ext>
            </a:extLst>
          </p:cNvPr>
          <p:cNvSpPr/>
          <p:nvPr/>
        </p:nvSpPr>
        <p:spPr>
          <a:xfrm>
            <a:off x="4001083" y="6267753"/>
            <a:ext cx="1109806" cy="338080"/>
          </a:xfrm>
          <a:prstGeom prst="roundRect">
            <a:avLst>
              <a:gd name="adj" fmla="val 711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1100" dirty="0"/>
              <a:t>Transaction</a:t>
            </a:r>
            <a:r>
              <a:rPr kumimoji="1" lang="zh-CN" altLang="en-US" sz="1100" dirty="0"/>
              <a:t> </a:t>
            </a:r>
            <a:r>
              <a:rPr kumimoji="1" lang="en-US" altLang="zh-CN" sz="1100" dirty="0"/>
              <a:t>C</a:t>
            </a:r>
            <a:r>
              <a:rPr lang="en-US" altLang="zh-CN" sz="1100" dirty="0"/>
              <a:t>onsistency</a:t>
            </a:r>
            <a:endParaRPr kumimoji="1" lang="en-US" altLang="zh-CN" sz="1100" dirty="0"/>
          </a:p>
        </p:txBody>
      </p:sp>
      <p:cxnSp>
        <p:nvCxnSpPr>
          <p:cNvPr id="106" name="肘形连接符 105">
            <a:extLst>
              <a:ext uri="{FF2B5EF4-FFF2-40B4-BE49-F238E27FC236}">
                <a16:creationId xmlns:a16="http://schemas.microsoft.com/office/drawing/2014/main" id="{2526B68D-12B4-7C4A-A666-9A2DD418CB75}"/>
              </a:ext>
            </a:extLst>
          </p:cNvPr>
          <p:cNvCxnSpPr>
            <a:cxnSpLocks/>
            <a:stCxn id="91" idx="3"/>
            <a:endCxn id="88" idx="1"/>
          </p:cNvCxnSpPr>
          <p:nvPr/>
        </p:nvCxnSpPr>
        <p:spPr>
          <a:xfrm flipV="1">
            <a:off x="3457192" y="6058077"/>
            <a:ext cx="541340" cy="361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a:extLst>
              <a:ext uri="{FF2B5EF4-FFF2-40B4-BE49-F238E27FC236}">
                <a16:creationId xmlns:a16="http://schemas.microsoft.com/office/drawing/2014/main" id="{F4771682-13F9-5E4F-B6DC-0F733434E75E}"/>
              </a:ext>
            </a:extLst>
          </p:cNvPr>
          <p:cNvCxnSpPr>
            <a:cxnSpLocks/>
            <a:stCxn id="95" idx="3"/>
            <a:endCxn id="99" idx="1"/>
          </p:cNvCxnSpPr>
          <p:nvPr/>
        </p:nvCxnSpPr>
        <p:spPr>
          <a:xfrm flipV="1">
            <a:off x="5110889" y="6065374"/>
            <a:ext cx="317022" cy="3714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F538A33E-0587-834B-A81B-D095142054A3}"/>
              </a:ext>
            </a:extLst>
          </p:cNvPr>
          <p:cNvSpPr/>
          <p:nvPr/>
        </p:nvSpPr>
        <p:spPr>
          <a:xfrm>
            <a:off x="441093" y="5744180"/>
            <a:ext cx="6992348" cy="1032660"/>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t"/>
          <a:lstStyle/>
          <a:p>
            <a:endParaRPr kumimoji="1" lang="zh-CN" altLang="en-US" dirty="0"/>
          </a:p>
        </p:txBody>
      </p:sp>
      <p:cxnSp>
        <p:nvCxnSpPr>
          <p:cNvPr id="118" name="肘形连接符 117">
            <a:extLst>
              <a:ext uri="{FF2B5EF4-FFF2-40B4-BE49-F238E27FC236}">
                <a16:creationId xmlns:a16="http://schemas.microsoft.com/office/drawing/2014/main" id="{E935BCE8-74C1-F54F-BECF-5B35CE1A20CE}"/>
              </a:ext>
            </a:extLst>
          </p:cNvPr>
          <p:cNvCxnSpPr>
            <a:cxnSpLocks/>
            <a:stCxn id="58" idx="2"/>
            <a:endCxn id="116" idx="0"/>
          </p:cNvCxnSpPr>
          <p:nvPr/>
        </p:nvCxnSpPr>
        <p:spPr>
          <a:xfrm rot="5400000">
            <a:off x="4743552" y="3986915"/>
            <a:ext cx="950980" cy="25635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圆角矩形 130">
            <a:extLst>
              <a:ext uri="{FF2B5EF4-FFF2-40B4-BE49-F238E27FC236}">
                <a16:creationId xmlns:a16="http://schemas.microsoft.com/office/drawing/2014/main" id="{2EA27B40-E4D8-5944-85CA-D41B0312211E}"/>
              </a:ext>
            </a:extLst>
          </p:cNvPr>
          <p:cNvSpPr/>
          <p:nvPr/>
        </p:nvSpPr>
        <p:spPr>
          <a:xfrm>
            <a:off x="4308118" y="2405672"/>
            <a:ext cx="870153" cy="348836"/>
          </a:xfrm>
          <a:prstGeom prst="roundRect">
            <a:avLst>
              <a:gd name="adj" fmla="val 1850"/>
            </a:avLst>
          </a:prstGeom>
          <a:ln/>
        </p:spPr>
        <p:style>
          <a:lnRef idx="1">
            <a:schemeClr val="accent3"/>
          </a:lnRef>
          <a:fillRef idx="3">
            <a:schemeClr val="accent3"/>
          </a:fillRef>
          <a:effectRef idx="2">
            <a:schemeClr val="accent3"/>
          </a:effectRef>
          <a:fontRef idx="minor">
            <a:schemeClr val="lt1"/>
          </a:fontRef>
        </p:style>
        <p:txBody>
          <a:bodyPr lIns="36000" rIns="36000" rtlCol="0" anchor="ctr"/>
          <a:lstStyle/>
          <a:p>
            <a:pPr algn="ctr"/>
            <a:r>
              <a:rPr kumimoji="1" lang="zh-CN" altLang="en-US" sz="1100" dirty="0"/>
              <a:t>全局</a:t>
            </a:r>
            <a:r>
              <a:rPr kumimoji="1" lang="zh-CN" altLang="en-US" sz="1100"/>
              <a:t>优化器</a:t>
            </a:r>
            <a:endParaRPr kumimoji="1" lang="en-US" altLang="zh-CN" sz="1100" dirty="0"/>
          </a:p>
        </p:txBody>
      </p:sp>
      <p:cxnSp>
        <p:nvCxnSpPr>
          <p:cNvPr id="134" name="曲线连接符 133">
            <a:extLst>
              <a:ext uri="{FF2B5EF4-FFF2-40B4-BE49-F238E27FC236}">
                <a16:creationId xmlns:a16="http://schemas.microsoft.com/office/drawing/2014/main" id="{B583BD41-7C68-544F-B4B0-DEBA8EEC1CC9}"/>
              </a:ext>
            </a:extLst>
          </p:cNvPr>
          <p:cNvCxnSpPr>
            <a:cxnSpLocks/>
            <a:stCxn id="51" idx="1"/>
            <a:endCxn id="20" idx="3"/>
          </p:cNvCxnSpPr>
          <p:nvPr/>
        </p:nvCxnSpPr>
        <p:spPr>
          <a:xfrm rot="10800000" flipV="1">
            <a:off x="2627556" y="2128412"/>
            <a:ext cx="1685096" cy="12142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90D169D9-CB55-2D4C-B5C6-1C9AD8A4AAD0}"/>
              </a:ext>
            </a:extLst>
          </p:cNvPr>
          <p:cNvSpPr txBox="1"/>
          <p:nvPr/>
        </p:nvSpPr>
        <p:spPr>
          <a:xfrm>
            <a:off x="3111090" y="3151281"/>
            <a:ext cx="957313" cy="415498"/>
          </a:xfrm>
          <a:prstGeom prst="rect">
            <a:avLst/>
          </a:prstGeom>
          <a:noFill/>
        </p:spPr>
        <p:txBody>
          <a:bodyPr wrap="none" rtlCol="0">
            <a:spAutoFit/>
          </a:bodyPr>
          <a:lstStyle/>
          <a:p>
            <a:r>
              <a:rPr kumimoji="1" lang="en-US" altLang="zh-CN" sz="1050" dirty="0"/>
              <a:t>TID</a:t>
            </a:r>
            <a:r>
              <a:rPr kumimoji="1" lang="zh-CN" altLang="en-US" sz="1050" dirty="0"/>
              <a:t> </a:t>
            </a:r>
            <a:r>
              <a:rPr kumimoji="1" lang="en-US" altLang="zh-CN" sz="1050" dirty="0"/>
              <a:t>&amp;</a:t>
            </a:r>
          </a:p>
          <a:p>
            <a:r>
              <a:rPr kumimoji="1" lang="en-US" altLang="zh-CN" sz="1050" dirty="0"/>
              <a:t>Snapshot</a:t>
            </a:r>
            <a:r>
              <a:rPr kumimoji="1" lang="zh-CN" altLang="en-US" sz="1050" dirty="0"/>
              <a:t> </a:t>
            </a:r>
            <a:r>
              <a:rPr kumimoji="1" lang="en-US" altLang="zh-CN" sz="1050" dirty="0"/>
              <a:t>list</a:t>
            </a:r>
            <a:endParaRPr kumimoji="1" lang="zh-CN" altLang="en-US" sz="1050" dirty="0"/>
          </a:p>
        </p:txBody>
      </p:sp>
    </p:spTree>
    <p:extLst>
      <p:ext uri="{BB962C8B-B14F-4D97-AF65-F5344CB8AC3E}">
        <p14:creationId xmlns:p14="http://schemas.microsoft.com/office/powerpoint/2010/main" val="4210419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004E95"/>
      </a:accent1>
      <a:accent2>
        <a:srgbClr val="FAA519"/>
      </a:accent2>
      <a:accent3>
        <a:srgbClr val="1576F6"/>
      </a:accent3>
      <a:accent4>
        <a:srgbClr val="3FBF8A"/>
      </a:accent4>
      <a:accent5>
        <a:srgbClr val="F64242"/>
      </a:accent5>
      <a:accent6>
        <a:srgbClr val="3AC0F6"/>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unDB产品介绍v1.7" id="{3528F7C8-2AC9-0443-A2E0-EBD9CAA82369}" vid="{5DDD3AFF-7922-664E-B5D1-0C006321B8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4E95"/>
    </a:accent1>
    <a:accent2>
      <a:srgbClr val="FAA519"/>
    </a:accent2>
    <a:accent3>
      <a:srgbClr val="1576F6"/>
    </a:accent3>
    <a:accent4>
      <a:srgbClr val="3FBF8A"/>
    </a:accent4>
    <a:accent5>
      <a:srgbClr val="F64242"/>
    </a:accent5>
    <a:accent6>
      <a:srgbClr val="3AC0F6"/>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4E95"/>
    </a:accent1>
    <a:accent2>
      <a:srgbClr val="FAA519"/>
    </a:accent2>
    <a:accent3>
      <a:srgbClr val="1576F6"/>
    </a:accent3>
    <a:accent4>
      <a:srgbClr val="3FBF8A"/>
    </a:accent4>
    <a:accent5>
      <a:srgbClr val="F64242"/>
    </a:accent5>
    <a:accent6>
      <a:srgbClr val="3AC0F6"/>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4767</TotalTime>
  <Words>2307</Words>
  <Application>Microsoft Office PowerPoint</Application>
  <PresentationFormat>宽屏</PresentationFormat>
  <Paragraphs>472</Paragraphs>
  <Slides>13</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9" baseType="lpstr">
      <vt:lpstr>等线</vt:lpstr>
      <vt:lpstr>微软雅黑</vt:lpstr>
      <vt:lpstr>Arial</vt:lpstr>
      <vt:lpstr>Impact</vt:lpstr>
      <vt:lpstr>1_主题5</vt:lpstr>
      <vt:lpstr>think-cell Slide</vt:lpstr>
      <vt:lpstr>PowerPoint 演示文稿</vt:lpstr>
      <vt:lpstr>KunDB Optimizer现状</vt:lpstr>
      <vt:lpstr>KunDB Optimizer增强 – 更好的支持更多SQL，以及Oracle PL/SQL</vt:lpstr>
      <vt:lpstr>研究方向 – 优化器和计算引擎</vt:lpstr>
      <vt:lpstr>KunDB Optimizer – PL/SQL并发执行</vt:lpstr>
      <vt:lpstr>研究方向 – PL/SQL优化器</vt:lpstr>
      <vt:lpstr>KunDB Optimizer增强 – AETP场景应用级方案</vt:lpstr>
      <vt:lpstr>KunDB Optimizer增强 – AETP数据库级方案 Phase 1</vt:lpstr>
      <vt:lpstr>KunDB Optimizer增强 – AETP数据库级方案 Phase 2</vt:lpstr>
      <vt:lpstr>KunDB Optimizer增强 – AETP数据库级方案 Phase 3 软硬件协同</vt:lpstr>
      <vt:lpstr>研究方向 – 行列混合的分布式存储</vt:lpstr>
      <vt:lpstr>KunDB Optimizer增强 – AETP数据库级方案 Phase 4 存储过程一体化</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xifanlou@gmail.com</dc:creator>
  <cp:lastModifiedBy>Administrator</cp:lastModifiedBy>
  <cp:revision>168</cp:revision>
  <cp:lastPrinted>2019-01-02T10:12:23Z</cp:lastPrinted>
  <dcterms:created xsi:type="dcterms:W3CDTF">2021-02-01T09:45:21Z</dcterms:created>
  <dcterms:modified xsi:type="dcterms:W3CDTF">2021-02-25T02:01:56Z</dcterms:modified>
</cp:coreProperties>
</file>