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72" r:id="rId8"/>
    <p:sldId id="260" r:id="rId9"/>
    <p:sldId id="274" r:id="rId10"/>
    <p:sldId id="273" r:id="rId11"/>
    <p:sldId id="275" r:id="rId12"/>
    <p:sldId id="264" r:id="rId13"/>
    <p:sldId id="276" r:id="rId14"/>
    <p:sldId id="282" r:id="rId15"/>
    <p:sldId id="283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20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tags" Target="../tags/tag4.xml"/><Relationship Id="rId7" Type="http://schemas.openxmlformats.org/officeDocument/2006/relationships/image" Target="../media/image9.png"/><Relationship Id="rId6" Type="http://schemas.openxmlformats.org/officeDocument/2006/relationships/tags" Target="../tags/tag3.xml"/><Relationship Id="rId5" Type="http://schemas.openxmlformats.org/officeDocument/2006/relationships/image" Target="../media/image8.png"/><Relationship Id="rId4" Type="http://schemas.openxmlformats.org/officeDocument/2006/relationships/tags" Target="../tags/tag2.xml"/><Relationship Id="rId3" Type="http://schemas.openxmlformats.org/officeDocument/2006/relationships/image" Target="../media/image7.png"/><Relationship Id="rId2" Type="http://schemas.openxmlformats.org/officeDocument/2006/relationships/tags" Target="../tags/tag1.xml"/><Relationship Id="rId11" Type="http://schemas.openxmlformats.org/officeDocument/2006/relationships/notesSlide" Target="../notesSlides/notesSlide13.x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tags" Target="../tags/tag6.xml"/><Relationship Id="rId3" Type="http://schemas.openxmlformats.org/officeDocument/2006/relationships/image" Target="../media/image11.png"/><Relationship Id="rId2" Type="http://schemas.openxmlformats.org/officeDocument/2006/relationships/tags" Target="../tags/tag5.xml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78406" y="3807625"/>
            <a:ext cx="2059305" cy="48196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rmAutofit/>
          </a:bodyPr>
          <a:lstStyle/>
          <a:p>
            <a:pPr>
              <a:lnSpc>
                <a:spcPct val="120000"/>
              </a:lnSpc>
              <a:spcBef>
                <a:spcPts val="375"/>
              </a:spcBef>
            </a:pPr>
            <a:r>
              <a:rPr lang="en-US" sz="1875">
                <a:solidFill>
                  <a:schemeClr val="lt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汇报人：王金鑫</a:t>
            </a:r>
            <a:endParaRPr lang="en-US" sz="1875">
              <a:solidFill>
                <a:schemeClr val="lt2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350895" y="3807625"/>
            <a:ext cx="1971010" cy="48196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rmAutofit/>
          </a:bodyPr>
          <a:lstStyle/>
          <a:p>
            <a:pPr>
              <a:lnSpc>
                <a:spcPct val="120000"/>
              </a:lnSpc>
              <a:spcBef>
                <a:spcPts val="375"/>
              </a:spcBef>
            </a:pPr>
            <a:r>
              <a:rPr lang="en-US" sz="1875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2024-04-13</a:t>
            </a:r>
            <a:endParaRPr lang="en-US" sz="1875">
              <a:solidFill>
                <a:schemeClr val="accent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63747" y="1807375"/>
            <a:ext cx="6503541" cy="2000250"/>
          </a:xfrm>
          <a:prstGeom prst="rect">
            <a:avLst/>
          </a:prstGeom>
        </p:spPr>
        <p:txBody>
          <a:bodyPr vert="horz" wrap="square" lIns="114300" tIns="57150" rIns="114300" bIns="57150" rtlCol="0" anchor="ctr" anchorCtr="0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5400" b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转正述职报告</a:t>
            </a:r>
            <a:endParaRPr lang="en-US" sz="5400" b="1">
              <a:solidFill>
                <a:schemeClr val="dk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61387" y="2462858"/>
            <a:ext cx="2333945" cy="1138956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8025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04</a:t>
            </a:r>
            <a:endParaRPr lang="en-US" sz="8025" b="1">
              <a:solidFill>
                <a:schemeClr val="accent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996198" y="2019814"/>
            <a:ext cx="6164285" cy="1996469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 lnSpcReduction="10000"/>
          </a:bodyPr>
          <a:lstStyle/>
          <a:p>
            <a:pPr algn="l">
              <a:lnSpc>
                <a:spcPct val="140000"/>
              </a:lnSpc>
              <a:spcBef>
                <a:spcPct val="0"/>
              </a:spcBef>
            </a:pPr>
            <a:r>
              <a:rPr lang="en-US" sz="4500" b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其他工作内容（非框架问题）</a:t>
            </a:r>
            <a:endParaRPr lang="en-US" sz="4500" b="1">
              <a:solidFill>
                <a:schemeClr val="dk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463853" y="-102"/>
            <a:ext cx="10603981" cy="893445"/>
            <a:chOff x="454963" y="44348"/>
            <a:chExt cx="10603981" cy="893445"/>
          </a:xfrm>
        </p:grpSpPr>
        <p:sp>
          <p:nvSpPr>
            <p:cNvPr id="3" name="AutoShape 3"/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</p:sp>
        <p:sp>
          <p:nvSpPr>
            <p:cNvPr id="4" name="AutoShape 4"/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</p:sp>
        <p:sp>
          <p:nvSpPr>
            <p:cNvPr id="5" name="AutoShape 5"/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</p:sp>
        <p:sp>
          <p:nvSpPr>
            <p:cNvPr id="6" name="AutoShape 6"/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</p:sp>
        <p:sp>
          <p:nvSpPr>
            <p:cNvPr id="7" name="AutoShape 7"/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</p:sp>
        <p:sp>
          <p:nvSpPr>
            <p:cNvPr id="8" name="AutoShape 8"/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</p:sp>
        <p:sp>
          <p:nvSpPr>
            <p:cNvPr id="9" name="AutoShape 9"/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</p:sp>
        <p:sp>
          <p:nvSpPr>
            <p:cNvPr id="10" name="AutoShape 10"/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</p:sp>
        <p:sp>
          <p:nvSpPr>
            <p:cNvPr id="11" name="AutoShape 11"/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</p:sp>
        <p:sp>
          <p:nvSpPr>
            <p:cNvPr id="12" name="AutoShape 12"/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</p:sp>
        <p:sp>
          <p:nvSpPr>
            <p:cNvPr id="13" name="AutoShape 13"/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</p:sp>
        <p:sp>
          <p:nvSpPr>
            <p:cNvPr id="14" name="AutoShape 14"/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</p:sp>
        <p:sp>
          <p:nvSpPr>
            <p:cNvPr id="15" name="AutoShape 15"/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</p:sp>
        <p:sp>
          <p:nvSpPr>
            <p:cNvPr id="16" name="AutoShape 16"/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</p:sp>
        <p:sp>
          <p:nvSpPr>
            <p:cNvPr id="17" name="AutoShape 17"/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</p:sp>
        <p:sp>
          <p:nvSpPr>
            <p:cNvPr id="18" name="AutoShape 18"/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</p:sp>
        <p:sp>
          <p:nvSpPr>
            <p:cNvPr id="19" name="AutoShape 19"/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</p:sp>
        <p:sp>
          <p:nvSpPr>
            <p:cNvPr id="20" name="AutoShape 20"/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</p:sp>
        <p:sp>
          <p:nvSpPr>
            <p:cNvPr id="21" name="AutoShape 21"/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</p:sp>
        <p:sp>
          <p:nvSpPr>
            <p:cNvPr id="22" name="AutoShape 22"/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1057694" y="44348"/>
              <a:ext cx="10001250" cy="893445"/>
            </a:xfrm>
            <a:prstGeom prst="rect">
              <a:avLst/>
            </a:prstGeom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3000" b="1">
                  <a:solidFill>
                    <a:schemeClr val="accent1">
                      <a:alpha val="10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其他工作内容</a:t>
              </a:r>
              <a:r>
                <a:rPr lang="en-US" sz="3000" b="1">
                  <a:solidFill>
                    <a:schemeClr val="accent1">
                      <a:alpha val="10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 (</a:t>
              </a:r>
              <a:r>
                <a:rPr lang="zh-CN" altLang="en-US" sz="3000" b="1">
                  <a:solidFill>
                    <a:schemeClr val="accent1">
                      <a:alpha val="10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非框架问题</a:t>
              </a:r>
              <a:r>
                <a:rPr lang="en-US" sz="3000" b="1">
                  <a:solidFill>
                    <a:schemeClr val="accent1">
                      <a:alpha val="10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)</a:t>
              </a:r>
              <a:endParaRPr lang="en-US" sz="30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575310" y="1524000"/>
            <a:ext cx="11057255" cy="342900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marL="203200" lvl="0" indent="-203200">
              <a:lnSpc>
                <a:spcPct val="125000"/>
              </a:lnSpc>
              <a:spcBef>
                <a:spcPts val="375"/>
              </a:spcBef>
              <a:spcAft>
                <a:spcPts val="0"/>
              </a:spcAft>
              <a:buAutoNum type="arabicPeriod"/>
            </a:pPr>
            <a:r>
              <a:rPr lang="en-US" sz="1950">
                <a:solidFill>
                  <a:srgbClr val="000000">
                    <a:alpha val="100000"/>
                  </a:srgbClr>
                </a:solidFill>
                <a:latin typeface="Comic Sans MS" panose="030F0902030302020204"/>
                <a:ea typeface="Comic Sans MS" panose="030F0902030302020204"/>
                <a:cs typeface="Comic Sans MS" panose="030F0902030302020204"/>
              </a:rPr>
              <a:t> 新增 hello-uniapp、hello-uvue 所有页面截图测试例</a:t>
            </a:r>
            <a:endParaRPr lang="en-US" sz="1950">
              <a:solidFill>
                <a:srgbClr val="000000">
                  <a:alpha val="100000"/>
                </a:srgbClr>
              </a:solidFill>
              <a:latin typeface="Comic Sans MS" panose="030F0902030302020204"/>
              <a:ea typeface="Comic Sans MS" panose="030F0902030302020204"/>
              <a:cs typeface="Comic Sans MS" panose="030F0902030302020204"/>
            </a:endParaRPr>
          </a:p>
          <a:p>
            <a:pPr marL="203200" lvl="0" indent="-203200">
              <a:lnSpc>
                <a:spcPct val="125000"/>
              </a:lnSpc>
              <a:spcBef>
                <a:spcPts val="375"/>
              </a:spcBef>
              <a:spcAft>
                <a:spcPts val="0"/>
              </a:spcAft>
              <a:buAutoNum type="arabicPeriod"/>
            </a:pPr>
            <a:r>
              <a:rPr lang="en-US" sz="1950">
                <a:solidFill>
                  <a:srgbClr val="000000">
                    <a:alpha val="100000"/>
                  </a:srgbClr>
                </a:solidFill>
                <a:latin typeface="Comic Sans MS" panose="030F0902030302020204"/>
                <a:ea typeface="Comic Sans MS" panose="030F0902030302020204"/>
                <a:cs typeface="Comic Sans MS" panose="030F0902030302020204"/>
              </a:rPr>
              <a:t> hello-uts 排查并修复 自动化测试运行报错 describes 变量找不到的问题</a:t>
            </a:r>
            <a:endParaRPr lang="en-US" sz="1950">
              <a:solidFill>
                <a:srgbClr val="000000">
                  <a:alpha val="100000"/>
                </a:srgbClr>
              </a:solidFill>
              <a:latin typeface="Comic Sans MS" panose="030F0902030302020204"/>
              <a:ea typeface="Comic Sans MS" panose="030F0902030302020204"/>
              <a:cs typeface="Comic Sans MS" panose="030F0902030302020204"/>
            </a:endParaRPr>
          </a:p>
          <a:p>
            <a:pPr marL="203200" lvl="0" indent="-203200">
              <a:lnSpc>
                <a:spcPct val="125000"/>
              </a:lnSpc>
              <a:spcBef>
                <a:spcPts val="375"/>
              </a:spcBef>
              <a:spcAft>
                <a:spcPts val="0"/>
              </a:spcAft>
              <a:buAutoNum type="arabicPeriod"/>
            </a:pPr>
            <a:r>
              <a:rPr lang="en-US" sz="1950">
                <a:solidFill>
                  <a:srgbClr val="000000">
                    <a:alpha val="100000"/>
                  </a:srgbClr>
                </a:solidFill>
                <a:latin typeface="Comic Sans MS" panose="030F0902030302020204"/>
                <a:ea typeface="Comic Sans MS" panose="030F0902030302020204"/>
                <a:cs typeface="Comic Sans MS" panose="030F0902030302020204"/>
              </a:rPr>
              <a:t> hello-uts 排查 云端自动化测试任务 报错失败的问题</a:t>
            </a:r>
            <a:endParaRPr lang="en-US" sz="1950">
              <a:solidFill>
                <a:srgbClr val="000000">
                  <a:alpha val="100000"/>
                </a:srgbClr>
              </a:solidFill>
              <a:latin typeface="Comic Sans MS" panose="030F0902030302020204"/>
              <a:ea typeface="Comic Sans MS" panose="030F0902030302020204"/>
              <a:cs typeface="Comic Sans MS" panose="030F0902030302020204"/>
            </a:endParaRPr>
          </a:p>
          <a:p>
            <a:pPr marL="203200" lvl="0" indent="-203200">
              <a:lnSpc>
                <a:spcPct val="125000"/>
              </a:lnSpc>
              <a:spcBef>
                <a:spcPts val="375"/>
              </a:spcBef>
              <a:spcAft>
                <a:spcPts val="0"/>
              </a:spcAft>
              <a:buAutoNum type="arabicPeriod"/>
            </a:pPr>
            <a:r>
              <a:rPr lang="en-US" sz="1950">
                <a:solidFill>
                  <a:srgbClr val="000000">
                    <a:alpha val="100000"/>
                  </a:srgbClr>
                </a:solidFill>
                <a:latin typeface="Comic Sans MS" panose="030F0902030302020204"/>
                <a:ea typeface="Comic Sans MS" panose="030F0902030302020204"/>
                <a:cs typeface="Comic Sans MS" panose="030F0902030302020204"/>
              </a:rPr>
              <a:t> App-webView模式 排查 云端测试任务 Android 大部分测试例超时问题</a:t>
            </a:r>
            <a:endParaRPr lang="en-US" sz="1950">
              <a:solidFill>
                <a:srgbClr val="000000">
                  <a:alpha val="100000"/>
                </a:srgbClr>
              </a:solidFill>
              <a:latin typeface="Comic Sans MS" panose="030F0902030302020204"/>
              <a:ea typeface="Comic Sans MS" panose="030F0902030302020204"/>
              <a:cs typeface="Comic Sans MS" panose="030F0902030302020204"/>
            </a:endParaRPr>
          </a:p>
          <a:p>
            <a:pPr marL="203200" lvl="0" indent="-203200">
              <a:lnSpc>
                <a:spcPct val="125000"/>
              </a:lnSpc>
              <a:spcBef>
                <a:spcPts val="375"/>
              </a:spcBef>
              <a:spcAft>
                <a:spcPts val="0"/>
              </a:spcAft>
              <a:buAutoNum type="arabicPeriod"/>
            </a:pPr>
            <a:r>
              <a:rPr lang="en-US" sz="1950">
                <a:solidFill>
                  <a:srgbClr val="000000">
                    <a:alpha val="100000"/>
                  </a:srgbClr>
                </a:solidFill>
                <a:latin typeface="Comic Sans MS" panose="030F0902030302020204"/>
                <a:ea typeface="Comic Sans MS" panose="030F0902030302020204"/>
                <a:cs typeface="Comic Sans MS" panose="030F0902030302020204"/>
              </a:rPr>
              <a:t> 验证 webview-app 自动化测试模式在 2.0 ios 的可行性</a:t>
            </a:r>
            <a:endParaRPr lang="en-US" sz="1950">
              <a:solidFill>
                <a:srgbClr val="000000">
                  <a:alpha val="100000"/>
                </a:srgbClr>
              </a:solidFill>
              <a:latin typeface="Comic Sans MS" panose="030F0902030302020204"/>
              <a:ea typeface="Comic Sans MS" panose="030F0902030302020204"/>
              <a:cs typeface="Comic Sans MS" panose="030F0902030302020204"/>
            </a:endParaRPr>
          </a:p>
          <a:p>
            <a:pPr marL="203200" lvl="0" indent="-203200">
              <a:lnSpc>
                <a:spcPct val="125000"/>
              </a:lnSpc>
              <a:spcBef>
                <a:spcPts val="375"/>
              </a:spcBef>
              <a:spcAft>
                <a:spcPts val="0"/>
              </a:spcAft>
              <a:buAutoNum type="arabicPeriod"/>
            </a:pPr>
            <a:r>
              <a:rPr lang="en-US" sz="1950">
                <a:solidFill>
                  <a:srgbClr val="000000">
                    <a:alpha val="100000"/>
                  </a:srgbClr>
                </a:solidFill>
                <a:latin typeface="Comic Sans MS" panose="030F0902030302020204"/>
                <a:ea typeface="Comic Sans MS" panose="030F0902030302020204"/>
                <a:cs typeface="Comic Sans MS" panose="030F0902030302020204"/>
              </a:rPr>
              <a:t> 验证 自动化测试框架 依赖升级 是否会对各个环境造成非预期的Bug</a:t>
            </a:r>
            <a:endParaRPr lang="en-US" sz="1950">
              <a:solidFill>
                <a:srgbClr val="000000">
                  <a:alpha val="100000"/>
                </a:srgbClr>
              </a:solidFill>
              <a:latin typeface="Comic Sans MS" panose="030F0902030302020204"/>
              <a:ea typeface="Comic Sans MS" panose="030F0902030302020204"/>
              <a:cs typeface="Comic Sans MS" panose="030F0902030302020204"/>
            </a:endParaRPr>
          </a:p>
          <a:p>
            <a:pPr marL="203200" lvl="0" indent="-203200">
              <a:lnSpc>
                <a:spcPct val="125000"/>
              </a:lnSpc>
              <a:spcBef>
                <a:spcPts val="375"/>
              </a:spcBef>
              <a:spcAft>
                <a:spcPts val="0"/>
              </a:spcAft>
              <a:buAutoNum type="arabicPeriod"/>
            </a:pPr>
            <a:r>
              <a:rPr lang="en-US" sz="1950">
                <a:solidFill>
                  <a:srgbClr val="000000">
                    <a:alpha val="100000"/>
                  </a:srgbClr>
                </a:solidFill>
                <a:latin typeface="Comic Sans MS" panose="030F0902030302020204"/>
                <a:ea typeface="Comic Sans MS" panose="030F0902030302020204"/>
                <a:cs typeface="Comic Sans MS" panose="030F0902030302020204"/>
              </a:rPr>
              <a:t> </a:t>
            </a:r>
            <a:r>
              <a:rPr lang="zh-CN" altLang="en-US" sz="1950">
                <a:solidFill>
                  <a:srgbClr val="000000">
                    <a:alpha val="100000"/>
                  </a:srgbClr>
                </a:solidFill>
                <a:latin typeface="Comic Sans MS" panose="030F0902030302020204"/>
                <a:ea typeface="Comic Sans MS" panose="030F0902030302020204"/>
                <a:cs typeface="Comic Sans MS" panose="030F0902030302020204"/>
              </a:rPr>
              <a:t>排查云端</a:t>
            </a:r>
            <a:r>
              <a:rPr lang="en-US" altLang="zh-CN" sz="1950">
                <a:solidFill>
                  <a:srgbClr val="000000">
                    <a:alpha val="100000"/>
                  </a:srgbClr>
                </a:solidFill>
                <a:latin typeface="Comic Sans MS" panose="030F0902030302020204"/>
                <a:ea typeface="Comic Sans MS" panose="030F0902030302020204"/>
                <a:cs typeface="Comic Sans MS" panose="030F0902030302020204"/>
              </a:rPr>
              <a:t> </a:t>
            </a:r>
            <a:r>
              <a:rPr lang="zh-CN" altLang="en-US" sz="1950">
                <a:solidFill>
                  <a:srgbClr val="000000">
                    <a:alpha val="100000"/>
                  </a:srgbClr>
                </a:solidFill>
                <a:latin typeface="Comic Sans MS" panose="030F0902030302020204"/>
                <a:ea typeface="Comic Sans MS" panose="030F0902030302020204"/>
                <a:cs typeface="Comic Sans MS" panose="030F0902030302020204"/>
              </a:rPr>
              <a:t>测试任务</a:t>
            </a:r>
            <a:r>
              <a:rPr lang="en-US" altLang="zh-CN" sz="1950">
                <a:solidFill>
                  <a:srgbClr val="000000">
                    <a:alpha val="100000"/>
                  </a:srgbClr>
                </a:solidFill>
                <a:latin typeface="Comic Sans MS" panose="030F0902030302020204"/>
                <a:ea typeface="Comic Sans MS" panose="030F0902030302020204"/>
                <a:cs typeface="Comic Sans MS" panose="030F0902030302020204"/>
              </a:rPr>
              <a:t> </a:t>
            </a:r>
            <a:r>
              <a:rPr lang="zh-CN" altLang="en-US" sz="1950">
                <a:solidFill>
                  <a:srgbClr val="000000">
                    <a:alpha val="100000"/>
                  </a:srgbClr>
                </a:solidFill>
                <a:latin typeface="Comic Sans MS" panose="030F0902030302020204"/>
                <a:ea typeface="Comic Sans MS" panose="030F0902030302020204"/>
                <a:cs typeface="Comic Sans MS" panose="030F0902030302020204"/>
              </a:rPr>
              <a:t>失败原因并解决</a:t>
            </a:r>
            <a:endParaRPr lang="en-US" sz="1950">
              <a:solidFill>
                <a:srgbClr val="000000">
                  <a:alpha val="100000"/>
                </a:srgbClr>
              </a:solidFill>
              <a:latin typeface="Comic Sans MS" panose="030F0902030302020204"/>
              <a:ea typeface="Comic Sans MS" panose="030F0902030302020204"/>
              <a:cs typeface="Comic Sans MS" panose="030F0902030302020204"/>
            </a:endParaRPr>
          </a:p>
          <a:p>
            <a:pPr marL="203200" lvl="0" indent="-203200">
              <a:lnSpc>
                <a:spcPct val="125000"/>
              </a:lnSpc>
              <a:spcBef>
                <a:spcPts val="375"/>
              </a:spcBef>
              <a:spcAft>
                <a:spcPts val="0"/>
              </a:spcAft>
              <a:buAutoNum type="arabicPeriod"/>
            </a:pPr>
            <a:endParaRPr lang="en-US" sz="1950">
              <a:solidFill>
                <a:srgbClr val="000000">
                  <a:alpha val="100000"/>
                </a:srgbClr>
              </a:solidFill>
              <a:latin typeface="Comic Sans MS" panose="030F0902030302020204"/>
              <a:ea typeface="Comic Sans MS" panose="030F0902030302020204"/>
              <a:cs typeface="Comic Sans MS" panose="030F09020303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61387" y="2462858"/>
            <a:ext cx="2333945" cy="1138956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8025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05</a:t>
            </a:r>
            <a:endParaRPr lang="en-US" sz="8025" b="1">
              <a:solidFill>
                <a:schemeClr val="accent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996198" y="2019814"/>
            <a:ext cx="6164285" cy="1996469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 lnSpcReduction="10000"/>
          </a:bodyPr>
          <a:lstStyle/>
          <a:p>
            <a:pPr algn="l">
              <a:lnSpc>
                <a:spcPct val="140000"/>
              </a:lnSpc>
              <a:spcBef>
                <a:spcPct val="0"/>
              </a:spcBef>
            </a:pPr>
            <a:r>
              <a:rPr lang="zh-CN" altLang="en-US" sz="4500" b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处理社区问题</a:t>
            </a:r>
            <a:endParaRPr lang="zh-CN" altLang="en-US" sz="4500" b="1">
              <a:solidFill>
                <a:schemeClr val="dk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463853" y="-102"/>
            <a:ext cx="10603981" cy="893445"/>
            <a:chOff x="454963" y="44348"/>
            <a:chExt cx="10603981" cy="893445"/>
          </a:xfrm>
        </p:grpSpPr>
        <p:sp>
          <p:nvSpPr>
            <p:cNvPr id="3" name="AutoShape 3"/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</p:sp>
        <p:sp>
          <p:nvSpPr>
            <p:cNvPr id="4" name="AutoShape 4"/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</p:sp>
        <p:sp>
          <p:nvSpPr>
            <p:cNvPr id="5" name="AutoShape 5"/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</p:sp>
        <p:sp>
          <p:nvSpPr>
            <p:cNvPr id="6" name="AutoShape 6"/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</p:sp>
        <p:sp>
          <p:nvSpPr>
            <p:cNvPr id="7" name="AutoShape 7"/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</p:sp>
        <p:sp>
          <p:nvSpPr>
            <p:cNvPr id="8" name="AutoShape 8"/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</p:sp>
        <p:sp>
          <p:nvSpPr>
            <p:cNvPr id="9" name="AutoShape 9"/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</p:sp>
        <p:sp>
          <p:nvSpPr>
            <p:cNvPr id="10" name="AutoShape 10"/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</p:sp>
        <p:sp>
          <p:nvSpPr>
            <p:cNvPr id="11" name="AutoShape 11"/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</p:sp>
        <p:sp>
          <p:nvSpPr>
            <p:cNvPr id="12" name="AutoShape 12"/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</p:sp>
        <p:sp>
          <p:nvSpPr>
            <p:cNvPr id="13" name="AutoShape 13"/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</p:sp>
        <p:sp>
          <p:nvSpPr>
            <p:cNvPr id="14" name="AutoShape 14"/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</p:sp>
        <p:sp>
          <p:nvSpPr>
            <p:cNvPr id="15" name="AutoShape 15"/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</p:sp>
        <p:sp>
          <p:nvSpPr>
            <p:cNvPr id="16" name="AutoShape 16"/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</p:sp>
        <p:sp>
          <p:nvSpPr>
            <p:cNvPr id="17" name="AutoShape 17"/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</p:sp>
        <p:sp>
          <p:nvSpPr>
            <p:cNvPr id="18" name="AutoShape 18"/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</p:sp>
        <p:sp>
          <p:nvSpPr>
            <p:cNvPr id="19" name="AutoShape 19"/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</p:sp>
        <p:sp>
          <p:nvSpPr>
            <p:cNvPr id="20" name="AutoShape 20"/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</p:sp>
        <p:sp>
          <p:nvSpPr>
            <p:cNvPr id="21" name="AutoShape 21"/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</p:sp>
        <p:sp>
          <p:nvSpPr>
            <p:cNvPr id="22" name="AutoShape 22"/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1057694" y="44348"/>
              <a:ext cx="10001250" cy="893445"/>
            </a:xfrm>
            <a:prstGeom prst="rect">
              <a:avLst/>
            </a:prstGeom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3000" b="1">
                  <a:solidFill>
                    <a:schemeClr val="accent1">
                      <a:alpha val="10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处理社区</a:t>
              </a:r>
              <a:r>
                <a:rPr lang="zh-CN" altLang="en-US" sz="3000" b="1">
                  <a:solidFill>
                    <a:schemeClr val="accent1">
                      <a:alpha val="10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问题</a:t>
              </a:r>
              <a:endParaRPr lang="zh-CN" altLang="en-US" sz="30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638800" y="990600"/>
            <a:ext cx="5573395" cy="1612265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662305" y="1447800"/>
            <a:ext cx="469773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</a:rPr>
              <a:t>处理 Ask 社区、GitHub/Gitee 社区用户反馈</a:t>
            </a:r>
            <a:endParaRPr lang="zh-CN" altLang="en-US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</a:rPr>
              <a:t>回复社区问题，帮助用户解决问题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8" name="图片 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81000" y="3048000"/>
            <a:ext cx="3662680" cy="3236595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886200" y="3200400"/>
            <a:ext cx="3930015" cy="320421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7696200" y="3505200"/>
            <a:ext cx="4192270" cy="23221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61387" y="2462858"/>
            <a:ext cx="2333945" cy="1138956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8025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06</a:t>
            </a:r>
            <a:endParaRPr lang="en-US" sz="8025" b="1">
              <a:solidFill>
                <a:schemeClr val="accent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996198" y="2019814"/>
            <a:ext cx="6164285" cy="1996469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l">
              <a:lnSpc>
                <a:spcPct val="140000"/>
              </a:lnSpc>
              <a:spcBef>
                <a:spcPct val="0"/>
              </a:spcBef>
            </a:pPr>
            <a:r>
              <a:rPr lang="en-US" sz="4500" b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总结</a:t>
            </a:r>
            <a:endParaRPr lang="en-US" sz="4500" b="1">
              <a:solidFill>
                <a:schemeClr val="dk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6"/>
          <p:cNvGrpSpPr/>
          <p:nvPr/>
        </p:nvGrpSpPr>
        <p:grpSpPr>
          <a:xfrm rot="0">
            <a:off x="503223" y="-102"/>
            <a:ext cx="10641129" cy="914400"/>
            <a:chOff x="454963" y="93878"/>
            <a:chExt cx="10641129" cy="914400"/>
          </a:xfrm>
        </p:grpSpPr>
        <p:sp>
          <p:nvSpPr>
            <p:cNvPr id="27" name="AutoShape 27"/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</p:sp>
        <p:sp>
          <p:nvSpPr>
            <p:cNvPr id="28" name="AutoShape 28"/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</p:sp>
        <p:sp>
          <p:nvSpPr>
            <p:cNvPr id="29" name="AutoShape 29"/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</p:sp>
        <p:sp>
          <p:nvSpPr>
            <p:cNvPr id="30" name="AutoShape 30"/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</p:sp>
        <p:sp>
          <p:nvSpPr>
            <p:cNvPr id="31" name="AutoShape 31"/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</p:sp>
        <p:sp>
          <p:nvSpPr>
            <p:cNvPr id="32" name="AutoShape 32"/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</p:sp>
        <p:sp>
          <p:nvSpPr>
            <p:cNvPr id="33" name="AutoShape 33"/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</p:sp>
        <p:sp>
          <p:nvSpPr>
            <p:cNvPr id="34" name="AutoShape 34"/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</p:sp>
        <p:sp>
          <p:nvSpPr>
            <p:cNvPr id="35" name="AutoShape 35"/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</p:sp>
        <p:sp>
          <p:nvSpPr>
            <p:cNvPr id="36" name="AutoShape 36"/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</p:sp>
        <p:sp>
          <p:nvSpPr>
            <p:cNvPr id="37" name="AutoShape 37"/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</p:sp>
        <p:sp>
          <p:nvSpPr>
            <p:cNvPr id="38" name="AutoShape 38"/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</p:sp>
        <p:sp>
          <p:nvSpPr>
            <p:cNvPr id="39" name="AutoShape 39"/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</p:sp>
        <p:sp>
          <p:nvSpPr>
            <p:cNvPr id="40" name="AutoShape 40"/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</p:sp>
        <p:sp>
          <p:nvSpPr>
            <p:cNvPr id="41" name="AutoShape 41"/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</p:sp>
        <p:sp>
          <p:nvSpPr>
            <p:cNvPr id="42" name="AutoShape 42"/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</p:sp>
        <p:sp>
          <p:nvSpPr>
            <p:cNvPr id="43" name="AutoShape 43"/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</p:sp>
        <p:sp>
          <p:nvSpPr>
            <p:cNvPr id="44" name="AutoShape 44"/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</p:sp>
        <p:sp>
          <p:nvSpPr>
            <p:cNvPr id="45" name="AutoShape 45"/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</p:sp>
        <p:sp>
          <p:nvSpPr>
            <p:cNvPr id="46" name="AutoShape 46"/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</p:sp>
        <p:sp>
          <p:nvSpPr>
            <p:cNvPr id="47" name="TextBox 47"/>
            <p:cNvSpPr txBox="1"/>
            <p:nvPr/>
          </p:nvSpPr>
          <p:spPr>
            <a:xfrm>
              <a:off x="1094842" y="93878"/>
              <a:ext cx="10001250" cy="914400"/>
            </a:xfrm>
            <a:prstGeom prst="rect">
              <a:avLst/>
            </a:prstGeom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3000" b="1">
                  <a:solidFill>
                    <a:schemeClr val="accent1">
                      <a:alpha val="10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总结</a:t>
              </a:r>
              <a:endParaRPr lang="en-US" sz="30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6096000" y="1981200"/>
            <a:ext cx="5780405" cy="41865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57200" y="1981200"/>
            <a:ext cx="5433695" cy="41490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40575" y="3179172"/>
            <a:ext cx="5676900" cy="1343025"/>
          </a:xfrm>
          <a:prstGeom prst="rect">
            <a:avLst/>
          </a:prstGeom>
        </p:spPr>
        <p:txBody>
          <a:bodyPr vert="horz" wrap="square" lIns="114300" tIns="57150" rIns="114300" bIns="57150" rtlCol="0" anchor="ctr" anchorCtr="0">
            <a:spAutoFit/>
          </a:bodyPr>
          <a:lstStyle/>
          <a:p>
            <a:pPr algn="l">
              <a:lnSpc>
                <a:spcPct val="64000"/>
              </a:lnSpc>
            </a:pPr>
            <a:r>
              <a:rPr lang="en-US" sz="8775" b="1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THANKS</a:t>
            </a:r>
            <a:endParaRPr lang="en-US" sz="8775" b="1">
              <a:solidFill>
                <a:srgbClr val="000000">
                  <a:alpha val="100000"/>
                </a:srgb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503283" y="2461133"/>
            <a:ext cx="3248025" cy="619125"/>
          </a:xfrm>
          <a:prstGeom prst="rect">
            <a:avLst/>
          </a:prstGeom>
        </p:spPr>
        <p:txBody>
          <a:bodyPr vert="horz" wrap="square" lIns="114300" tIns="57150" rIns="114300" bIns="57150" rtlCol="0" anchor="ctr" anchorCtr="0">
            <a:spAutoFit/>
          </a:bodyPr>
          <a:lstStyle/>
          <a:p>
            <a:pPr algn="l">
              <a:lnSpc>
                <a:spcPct val="64000"/>
              </a:lnSpc>
            </a:pPr>
            <a:r>
              <a:rPr lang="en-US" sz="3600" b="1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感谢您的观看</a:t>
            </a:r>
            <a:endParaRPr lang="en-US" sz="3600" b="1">
              <a:solidFill>
                <a:srgbClr val="FFFFFF">
                  <a:alpha val="100000"/>
                </a:srgbClr>
              </a:solidFill>
              <a:latin typeface="Microsoft Yahei"/>
              <a:ea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44858" y="364824"/>
            <a:ext cx="2792730" cy="100584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5400" b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目录</a:t>
            </a:r>
            <a:endParaRPr lang="en-US" sz="5400" b="1">
              <a:solidFill>
                <a:schemeClr val="dk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28470" y="1110632"/>
            <a:ext cx="2792730" cy="50101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400" b="1">
                <a:solidFill>
                  <a:schemeClr val="lt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CONTENTS</a:t>
            </a:r>
            <a:endParaRPr lang="en-US" sz="2400" b="1">
              <a:solidFill>
                <a:schemeClr val="lt2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95449" y="1676397"/>
            <a:ext cx="5811370" cy="425360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 lnSpcReduction="20000"/>
          </a:bodyPr>
          <a:lstStyle/>
          <a:p>
            <a:pPr marL="203200" lvl="0" indent="-203200" algn="l">
              <a:lnSpc>
                <a:spcPct val="120000"/>
              </a:lnSpc>
              <a:spcBef>
                <a:spcPts val="375"/>
              </a:spcBef>
              <a:buFont typeface="Arial" panose="020B0604020202090204"/>
              <a:buChar char="•"/>
            </a:pPr>
            <a:r>
              <a:rPr lang="en-US" sz="30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自动化测试框架问题</a:t>
            </a:r>
            <a:r>
              <a:rPr lang="zh-CN" altLang="en-US" sz="30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修复</a:t>
            </a:r>
            <a:endParaRPr lang="en-US" sz="3000">
              <a:solidFill>
                <a:schemeClr val="dk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  <a:p>
            <a:pPr marL="203200" lvl="0" indent="-203200" algn="l">
              <a:lnSpc>
                <a:spcPct val="120000"/>
              </a:lnSpc>
              <a:spcBef>
                <a:spcPts val="375"/>
              </a:spcBef>
              <a:buFont typeface="Arial" panose="020B0604020202090204"/>
              <a:buChar char="•"/>
            </a:pPr>
            <a:r>
              <a:rPr lang="zh-CN" altLang="en-US" sz="30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  <a:sym typeface="+mn-ea"/>
              </a:rPr>
              <a:t>参与 uni-app x 自动化测试 iOS 端部分API的兼容支持工作</a:t>
            </a:r>
            <a:endParaRPr lang="zh-CN" altLang="en-US" sz="3000">
              <a:solidFill>
                <a:schemeClr val="dk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  <a:p>
            <a:pPr marL="203200" lvl="0" indent="-203200" algn="l">
              <a:lnSpc>
                <a:spcPct val="120000"/>
              </a:lnSpc>
              <a:spcBef>
                <a:spcPts val="375"/>
              </a:spcBef>
              <a:buFont typeface="Arial" panose="020B0604020202090204"/>
              <a:buChar char="•"/>
            </a:pPr>
            <a:r>
              <a:rPr lang="en-US" sz="30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社区问题</a:t>
            </a:r>
            <a:r>
              <a:rPr lang="zh-CN" altLang="en-US" sz="30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修复</a:t>
            </a:r>
            <a:endParaRPr lang="en-US" sz="3000">
              <a:solidFill>
                <a:schemeClr val="dk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  <a:p>
            <a:pPr marL="203200" lvl="0" indent="-203200" algn="l">
              <a:lnSpc>
                <a:spcPct val="120000"/>
              </a:lnSpc>
              <a:spcBef>
                <a:spcPts val="375"/>
              </a:spcBef>
              <a:buFont typeface="Arial" panose="020B0604020202090204"/>
              <a:buChar char="•"/>
            </a:pPr>
            <a:r>
              <a:rPr lang="en-US" sz="30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其他</a:t>
            </a:r>
            <a:r>
              <a:rPr lang="zh-CN" altLang="en-US" sz="30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工作内容</a:t>
            </a:r>
            <a:endParaRPr lang="zh-CN" altLang="en-US" sz="3000">
              <a:solidFill>
                <a:schemeClr val="dk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  <a:p>
            <a:pPr marL="203200" lvl="0" indent="-203200" algn="l">
              <a:lnSpc>
                <a:spcPct val="120000"/>
              </a:lnSpc>
              <a:spcBef>
                <a:spcPts val="375"/>
              </a:spcBef>
              <a:buFont typeface="Arial" panose="020B0604020202090204"/>
              <a:buChar char="•"/>
            </a:pPr>
            <a:r>
              <a:rPr lang="zh-CN" altLang="en-US" sz="30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处理社区问题</a:t>
            </a:r>
            <a:endParaRPr lang="en-US" sz="3000">
              <a:solidFill>
                <a:schemeClr val="dk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  <a:p>
            <a:pPr marL="203200" lvl="0" indent="-203200" algn="l">
              <a:lnSpc>
                <a:spcPct val="120000"/>
              </a:lnSpc>
              <a:spcBef>
                <a:spcPts val="375"/>
              </a:spcBef>
              <a:buFont typeface="Arial" panose="020B0604020202090204"/>
              <a:buChar char="•"/>
            </a:pPr>
            <a:r>
              <a:rPr lang="en-US" sz="30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总结</a:t>
            </a:r>
            <a:endParaRPr lang="en-US" sz="3000">
              <a:solidFill>
                <a:schemeClr val="dk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61387" y="2462858"/>
            <a:ext cx="2333945" cy="1138956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8025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01</a:t>
            </a:r>
            <a:endParaRPr lang="en-US" sz="8025" b="1">
              <a:solidFill>
                <a:schemeClr val="accent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962543" y="2033784"/>
            <a:ext cx="6164285" cy="1996469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 lnSpcReduction="10000"/>
          </a:bodyPr>
          <a:lstStyle/>
          <a:p>
            <a:pPr algn="l">
              <a:lnSpc>
                <a:spcPct val="140000"/>
              </a:lnSpc>
              <a:spcBef>
                <a:spcPct val="0"/>
              </a:spcBef>
            </a:pPr>
            <a:r>
              <a:rPr lang="en-US" sz="4500" b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自动化测试框架问题</a:t>
            </a:r>
            <a:r>
              <a:rPr lang="zh-CN" altLang="en-US" sz="4500" b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修复</a:t>
            </a:r>
            <a:endParaRPr lang="zh-CN" altLang="en-US" sz="4500" b="1">
              <a:solidFill>
                <a:schemeClr val="dk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4"/>
          <p:cNvSpPr txBox="1"/>
          <p:nvPr/>
        </p:nvSpPr>
        <p:spPr>
          <a:xfrm>
            <a:off x="567690" y="1752600"/>
            <a:ext cx="11057255" cy="422719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marL="203200" lvl="0" indent="-203200">
              <a:lnSpc>
                <a:spcPct val="125000"/>
              </a:lnSpc>
              <a:spcBef>
                <a:spcPts val="375"/>
              </a:spcBef>
              <a:spcAft>
                <a:spcPts val="0"/>
              </a:spcAft>
              <a:buAutoNum type="arabicPeriod"/>
            </a:pPr>
            <a:r>
              <a:rPr lang="en-US" sz="1950">
                <a:solidFill>
                  <a:srgbClr val="000000">
                    <a:alpha val="100000"/>
                  </a:srgbClr>
                </a:solidFill>
                <a:latin typeface="Comic Sans MS" panose="030F0902030302020204"/>
                <a:ea typeface="Comic Sans MS" panose="030F0902030302020204"/>
                <a:cs typeface="Comic Sans MS" panose="030F0902030302020204"/>
              </a:rPr>
              <a:t>修复 cli 项目 运行自动化测试 Jest 版本超过 28.0 会报错的Bug</a:t>
            </a:r>
            <a:endParaRPr lang="en-US" sz="1950">
              <a:solidFill>
                <a:srgbClr val="000000">
                  <a:alpha val="100000"/>
                </a:srgbClr>
              </a:solidFill>
              <a:latin typeface="Comic Sans MS" panose="030F0902030302020204"/>
              <a:ea typeface="Comic Sans MS" panose="030F0902030302020204"/>
              <a:cs typeface="Comic Sans MS" panose="030F0902030302020204"/>
            </a:endParaRPr>
          </a:p>
          <a:p>
            <a:pPr marL="203200" lvl="0" indent="-203200">
              <a:lnSpc>
                <a:spcPct val="125000"/>
              </a:lnSpc>
              <a:spcBef>
                <a:spcPts val="375"/>
              </a:spcBef>
              <a:spcAft>
                <a:spcPts val="0"/>
              </a:spcAft>
              <a:buAutoNum type="arabicPeriod"/>
            </a:pPr>
            <a:r>
              <a:rPr lang="en-US" sz="1950">
                <a:solidFill>
                  <a:srgbClr val="000000">
                    <a:alpha val="100000"/>
                  </a:srgbClr>
                </a:solidFill>
                <a:latin typeface="Comic Sans MS" panose="030F0902030302020204"/>
                <a:ea typeface="Comic Sans MS" panose="030F0902030302020204"/>
                <a:cs typeface="Comic Sans MS" panose="030F0902030302020204"/>
              </a:rPr>
              <a:t>修复 windows x86-64 安卓模拟器 findstr 命令 报错的Bug</a:t>
            </a:r>
            <a:endParaRPr lang="en-US" sz="1950">
              <a:solidFill>
                <a:srgbClr val="000000">
                  <a:alpha val="100000"/>
                </a:srgbClr>
              </a:solidFill>
              <a:latin typeface="Comic Sans MS" panose="030F0902030302020204"/>
              <a:ea typeface="Comic Sans MS" panose="030F0902030302020204"/>
              <a:cs typeface="Comic Sans MS" panose="030F0902030302020204"/>
            </a:endParaRPr>
          </a:p>
          <a:p>
            <a:pPr marL="203200" lvl="0" indent="-203200">
              <a:lnSpc>
                <a:spcPct val="125000"/>
              </a:lnSpc>
              <a:spcBef>
                <a:spcPts val="375"/>
              </a:spcBef>
              <a:spcAft>
                <a:spcPts val="0"/>
              </a:spcAft>
              <a:buAutoNum type="arabicPeriod"/>
            </a:pPr>
            <a:r>
              <a:rPr lang="en-US" sz="1950">
                <a:solidFill>
                  <a:srgbClr val="000000">
                    <a:alpha val="100000"/>
                  </a:srgbClr>
                </a:solidFill>
                <a:latin typeface="Comic Sans MS" panose="030F0902030302020204"/>
                <a:ea typeface="Comic Sans MS" panose="030F0902030302020204"/>
                <a:cs typeface="Comic Sans MS" panose="030F0902030302020204"/>
              </a:rPr>
              <a:t>修复 Vue3 项目 自动化测试 scroll-view 组件 scrollLeft、scrollWidth属性取值错误的Bug</a:t>
            </a:r>
            <a:endParaRPr lang="en-US" sz="1950">
              <a:solidFill>
                <a:srgbClr val="000000">
                  <a:alpha val="100000"/>
                </a:srgbClr>
              </a:solidFill>
              <a:latin typeface="Comic Sans MS" panose="030F0902030302020204"/>
              <a:ea typeface="Comic Sans MS" panose="030F0902030302020204"/>
              <a:cs typeface="Comic Sans MS" panose="030F0902030302020204"/>
            </a:endParaRPr>
          </a:p>
          <a:p>
            <a:pPr marL="203200" lvl="0" indent="-203200">
              <a:lnSpc>
                <a:spcPct val="125000"/>
              </a:lnSpc>
              <a:spcBef>
                <a:spcPts val="375"/>
              </a:spcBef>
              <a:spcAft>
                <a:spcPts val="0"/>
              </a:spcAft>
              <a:buAutoNum type="arabicPeriod"/>
            </a:pPr>
            <a:r>
              <a:rPr lang="en-US" sz="1950">
                <a:solidFill>
                  <a:srgbClr val="000000">
                    <a:alpha val="100000"/>
                  </a:srgbClr>
                </a:solidFill>
                <a:latin typeface="Comic Sans MS" panose="030F0902030302020204"/>
                <a:ea typeface="Comic Sans MS" panose="030F0902030302020204"/>
                <a:cs typeface="Comic Sans MS" panose="030F0902030302020204"/>
              </a:rPr>
              <a:t>修复 Vue3 项目 自动化测试 scroll-view 组件 scrollTo 方法不生效的Bug</a:t>
            </a:r>
            <a:endParaRPr lang="en-US" sz="1950">
              <a:solidFill>
                <a:srgbClr val="000000">
                  <a:alpha val="100000"/>
                </a:srgbClr>
              </a:solidFill>
              <a:latin typeface="Comic Sans MS" panose="030F0902030302020204"/>
              <a:ea typeface="Comic Sans MS" panose="030F0902030302020204"/>
              <a:cs typeface="Comic Sans MS" panose="030F0902030302020204"/>
            </a:endParaRPr>
          </a:p>
          <a:p>
            <a:pPr marL="203200" lvl="0" indent="-203200">
              <a:lnSpc>
                <a:spcPct val="125000"/>
              </a:lnSpc>
              <a:spcBef>
                <a:spcPts val="375"/>
              </a:spcBef>
              <a:spcAft>
                <a:spcPts val="0"/>
              </a:spcAft>
              <a:buAutoNum type="arabicPeriod"/>
            </a:pPr>
            <a:r>
              <a:rPr lang="en-US" sz="1950">
                <a:solidFill>
                  <a:srgbClr val="000000">
                    <a:alpha val="100000"/>
                  </a:srgbClr>
                </a:solidFill>
                <a:latin typeface="Comic Sans MS" panose="030F0902030302020204"/>
                <a:ea typeface="Comic Sans MS" panose="030F0902030302020204"/>
                <a:cs typeface="Comic Sans MS" panose="030F0902030302020204"/>
              </a:rPr>
              <a:t>修复 Vue3 项目 自动化测试 低版本模拟器 page.$ 获取元素失败的Bug</a:t>
            </a:r>
            <a:endParaRPr lang="en-US" sz="1950">
              <a:solidFill>
                <a:srgbClr val="000000">
                  <a:alpha val="100000"/>
                </a:srgbClr>
              </a:solidFill>
              <a:latin typeface="Comic Sans MS" panose="030F0902030302020204"/>
              <a:ea typeface="Comic Sans MS" panose="030F0902030302020204"/>
              <a:cs typeface="Comic Sans MS" panose="030F0902030302020204"/>
            </a:endParaRPr>
          </a:p>
          <a:p>
            <a:pPr marL="203200" lvl="0" indent="-203200">
              <a:lnSpc>
                <a:spcPct val="125000"/>
              </a:lnSpc>
              <a:spcBef>
                <a:spcPts val="375"/>
              </a:spcBef>
              <a:spcAft>
                <a:spcPts val="0"/>
              </a:spcAft>
              <a:buAutoNum type="arabicPeriod"/>
            </a:pPr>
            <a:r>
              <a:rPr lang="en-US" sz="1950">
                <a:solidFill>
                  <a:srgbClr val="000000">
                    <a:alpha val="100000"/>
                  </a:srgbClr>
                </a:solidFill>
                <a:latin typeface="Comic Sans MS" panose="030F0902030302020204"/>
                <a:ea typeface="Comic Sans MS" panose="030F0902030302020204"/>
                <a:cs typeface="Comic Sans MS" panose="030F0902030302020204"/>
              </a:rPr>
              <a:t>新增 自动化测试 配置文件（对应 hx 项目中的 env.js）原 h5 属性同时兼容 web写法，原 app-plus 兼容 app写法</a:t>
            </a:r>
            <a:endParaRPr lang="en-US" sz="1950">
              <a:solidFill>
                <a:srgbClr val="000000">
                  <a:alpha val="100000"/>
                </a:srgbClr>
              </a:solidFill>
              <a:latin typeface="Comic Sans MS" panose="030F0902030302020204"/>
              <a:ea typeface="Comic Sans MS" panose="030F0902030302020204"/>
              <a:cs typeface="Comic Sans MS" panose="030F0902030302020204"/>
            </a:endParaRPr>
          </a:p>
          <a:p>
            <a:pPr marL="203200" lvl="0" indent="-203200">
              <a:lnSpc>
                <a:spcPct val="125000"/>
              </a:lnSpc>
              <a:spcBef>
                <a:spcPts val="375"/>
              </a:spcBef>
              <a:spcAft>
                <a:spcPts val="0"/>
              </a:spcAft>
              <a:buAutoNum type="arabicPeriod"/>
            </a:pPr>
            <a:r>
              <a:rPr lang="en-US" sz="1950">
                <a:solidFill>
                  <a:srgbClr val="000000">
                    <a:alpha val="100000"/>
                  </a:srgbClr>
                </a:solidFill>
                <a:latin typeface="Comic Sans MS" panose="030F0902030302020204"/>
                <a:ea typeface="Comic Sans MS" panose="030F0902030302020204"/>
                <a:cs typeface="Comic Sans MS" panose="030F0902030302020204"/>
              </a:rPr>
              <a:t>App-Android平台 修复 自动化测试 cli 环境低版本模拟器缺少环境变量报错的Bug</a:t>
            </a:r>
            <a:endParaRPr lang="en-US" sz="1950">
              <a:solidFill>
                <a:srgbClr val="000000">
                  <a:alpha val="100000"/>
                </a:srgbClr>
              </a:solidFill>
              <a:latin typeface="Comic Sans MS" panose="030F0902030302020204"/>
              <a:ea typeface="Comic Sans MS" panose="030F0902030302020204"/>
              <a:cs typeface="Comic Sans MS" panose="030F0902030302020204"/>
            </a:endParaRPr>
          </a:p>
          <a:p>
            <a:pPr marL="203200" lvl="0" indent="-203200">
              <a:lnSpc>
                <a:spcPct val="125000"/>
              </a:lnSpc>
              <a:spcBef>
                <a:spcPts val="375"/>
              </a:spcBef>
              <a:spcAft>
                <a:spcPts val="0"/>
              </a:spcAft>
              <a:buAutoNum type="arabicPeriod"/>
            </a:pPr>
            <a:r>
              <a:rPr lang="en-US" sz="1950">
                <a:solidFill>
                  <a:srgbClr val="000000">
                    <a:alpha val="100000"/>
                  </a:srgbClr>
                </a:solidFill>
                <a:latin typeface="Comic Sans MS" panose="030F0902030302020204"/>
                <a:ea typeface="Comic Sans MS" panose="030F0902030302020204"/>
                <a:cs typeface="Comic Sans MS" panose="030F0902030302020204"/>
              </a:rPr>
              <a:t>App平台 修复 自动化测试 Vue3 版本 element.input 方法无法正常触发的Bug</a:t>
            </a:r>
            <a:endParaRPr lang="en-US" sz="1950">
              <a:solidFill>
                <a:srgbClr val="000000">
                  <a:alpha val="100000"/>
                </a:srgbClr>
              </a:solidFill>
              <a:latin typeface="Comic Sans MS" panose="030F0902030302020204"/>
              <a:ea typeface="Comic Sans MS" panose="030F0902030302020204"/>
              <a:cs typeface="Comic Sans MS" panose="030F0902030302020204"/>
            </a:endParaRPr>
          </a:p>
          <a:p>
            <a:pPr marL="203200" lvl="0" indent="-203200">
              <a:lnSpc>
                <a:spcPct val="125000"/>
              </a:lnSpc>
              <a:spcBef>
                <a:spcPts val="375"/>
              </a:spcBef>
              <a:spcAft>
                <a:spcPts val="0"/>
              </a:spcAft>
              <a:buAutoNum type="arabicPeriod"/>
            </a:pPr>
            <a:r>
              <a:rPr lang="en-US" sz="1950">
                <a:solidFill>
                  <a:srgbClr val="000000">
                    <a:alpha val="100000"/>
                  </a:srgbClr>
                </a:solidFill>
                <a:latin typeface="Comic Sans MS" panose="030F0902030302020204"/>
                <a:ea typeface="Comic Sans MS" panose="030F0902030302020204"/>
                <a:cs typeface="Comic Sans MS" panose="030F0902030302020204"/>
              </a:rPr>
              <a:t>修复 web-view 组件 message 事件 参数结构变更 导致自动化测试报错的Bug</a:t>
            </a:r>
            <a:endParaRPr lang="en-US" sz="1950">
              <a:solidFill>
                <a:srgbClr val="000000">
                  <a:alpha val="100000"/>
                </a:srgbClr>
              </a:solidFill>
              <a:latin typeface="Comic Sans MS" panose="030F0902030302020204"/>
              <a:ea typeface="Comic Sans MS" panose="030F0902030302020204"/>
              <a:cs typeface="Comic Sans MS" panose="030F0902030302020204"/>
            </a:endParaRPr>
          </a:p>
        </p:txBody>
      </p:sp>
      <p:grpSp>
        <p:nvGrpSpPr>
          <p:cNvPr id="25" name="Group 2"/>
          <p:cNvGrpSpPr/>
          <p:nvPr/>
        </p:nvGrpSpPr>
        <p:grpSpPr>
          <a:xfrm rot="0">
            <a:off x="463853" y="-102"/>
            <a:ext cx="10603981" cy="893445"/>
            <a:chOff x="454963" y="44348"/>
            <a:chExt cx="10603981" cy="893445"/>
          </a:xfrm>
        </p:grpSpPr>
        <p:sp>
          <p:nvSpPr>
            <p:cNvPr id="26" name="AutoShape 3"/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</p:sp>
        <p:sp>
          <p:nvSpPr>
            <p:cNvPr id="27" name="AutoShape 4"/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</p:sp>
        <p:sp>
          <p:nvSpPr>
            <p:cNvPr id="28" name="AutoShape 5"/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</p:sp>
        <p:sp>
          <p:nvSpPr>
            <p:cNvPr id="29" name="AutoShape 6"/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</p:sp>
        <p:sp>
          <p:nvSpPr>
            <p:cNvPr id="30" name="AutoShape 7"/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</p:sp>
        <p:sp>
          <p:nvSpPr>
            <p:cNvPr id="31" name="AutoShape 8"/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</p:sp>
        <p:sp>
          <p:nvSpPr>
            <p:cNvPr id="32" name="AutoShape 9"/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</p:sp>
        <p:sp>
          <p:nvSpPr>
            <p:cNvPr id="33" name="AutoShape 10"/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</p:sp>
        <p:sp>
          <p:nvSpPr>
            <p:cNvPr id="34" name="AutoShape 11"/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</p:sp>
        <p:sp>
          <p:nvSpPr>
            <p:cNvPr id="35" name="AutoShape 12"/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</p:sp>
        <p:sp>
          <p:nvSpPr>
            <p:cNvPr id="36" name="AutoShape 13"/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</p:sp>
        <p:sp>
          <p:nvSpPr>
            <p:cNvPr id="37" name="AutoShape 14"/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</p:sp>
        <p:sp>
          <p:nvSpPr>
            <p:cNvPr id="38" name="AutoShape 15"/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</p:sp>
        <p:sp>
          <p:nvSpPr>
            <p:cNvPr id="39" name="AutoShape 16"/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</p:sp>
        <p:sp>
          <p:nvSpPr>
            <p:cNvPr id="40" name="AutoShape 17"/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</p:sp>
        <p:sp>
          <p:nvSpPr>
            <p:cNvPr id="41" name="AutoShape 18"/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</p:sp>
        <p:sp>
          <p:nvSpPr>
            <p:cNvPr id="42" name="AutoShape 19"/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</p:sp>
        <p:sp>
          <p:nvSpPr>
            <p:cNvPr id="43" name="AutoShape 20"/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</p:sp>
        <p:sp>
          <p:nvSpPr>
            <p:cNvPr id="44" name="AutoShape 21"/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</p:sp>
        <p:sp>
          <p:nvSpPr>
            <p:cNvPr id="45" name="AutoShape 22"/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</p:sp>
        <p:sp>
          <p:nvSpPr>
            <p:cNvPr id="46" name="TextBox 23"/>
            <p:cNvSpPr txBox="1"/>
            <p:nvPr/>
          </p:nvSpPr>
          <p:spPr>
            <a:xfrm>
              <a:off x="1057694" y="44348"/>
              <a:ext cx="10001250" cy="893445"/>
            </a:xfrm>
            <a:prstGeom prst="rect">
              <a:avLst/>
            </a:prstGeom>
          </p:spPr>
          <p:txBody>
            <a:bodyPr vert="horz" wrap="square" lIns="123825" tIns="123825" rIns="57150" bIns="123825" rtlCol="0" anchor="t" anchorCtr="0">
              <a:spAutoFit/>
            </a:bodyPr>
            <a:p>
              <a:pPr>
                <a:lnSpc>
                  <a:spcPct val="140000"/>
                </a:lnSpc>
              </a:pPr>
              <a:r>
                <a:rPr lang="en-US" sz="3000" b="1">
                  <a:solidFill>
                    <a:schemeClr val="accent1">
                      <a:alpha val="10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uni-app (9)</a:t>
              </a:r>
              <a:endParaRPr lang="en-US" sz="30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463853" y="-102"/>
            <a:ext cx="10603981" cy="893445"/>
            <a:chOff x="454963" y="44348"/>
            <a:chExt cx="10603981" cy="893445"/>
          </a:xfrm>
        </p:grpSpPr>
        <p:sp>
          <p:nvSpPr>
            <p:cNvPr id="3" name="AutoShape 3"/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</p:sp>
        <p:sp>
          <p:nvSpPr>
            <p:cNvPr id="4" name="AutoShape 4"/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</p:sp>
        <p:sp>
          <p:nvSpPr>
            <p:cNvPr id="5" name="AutoShape 5"/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</p:sp>
        <p:sp>
          <p:nvSpPr>
            <p:cNvPr id="6" name="AutoShape 6"/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</p:sp>
        <p:sp>
          <p:nvSpPr>
            <p:cNvPr id="7" name="AutoShape 7"/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</p:sp>
        <p:sp>
          <p:nvSpPr>
            <p:cNvPr id="8" name="AutoShape 8"/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</p:sp>
        <p:sp>
          <p:nvSpPr>
            <p:cNvPr id="9" name="AutoShape 9"/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</p:sp>
        <p:sp>
          <p:nvSpPr>
            <p:cNvPr id="10" name="AutoShape 10"/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</p:sp>
        <p:sp>
          <p:nvSpPr>
            <p:cNvPr id="11" name="AutoShape 11"/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</p:sp>
        <p:sp>
          <p:nvSpPr>
            <p:cNvPr id="12" name="AutoShape 12"/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</p:sp>
        <p:sp>
          <p:nvSpPr>
            <p:cNvPr id="13" name="AutoShape 13"/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</p:sp>
        <p:sp>
          <p:nvSpPr>
            <p:cNvPr id="14" name="AutoShape 14"/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</p:sp>
        <p:sp>
          <p:nvSpPr>
            <p:cNvPr id="15" name="AutoShape 15"/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</p:sp>
        <p:sp>
          <p:nvSpPr>
            <p:cNvPr id="16" name="AutoShape 16"/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</p:sp>
        <p:sp>
          <p:nvSpPr>
            <p:cNvPr id="17" name="AutoShape 17"/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</p:sp>
        <p:sp>
          <p:nvSpPr>
            <p:cNvPr id="18" name="AutoShape 18"/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</p:sp>
        <p:sp>
          <p:nvSpPr>
            <p:cNvPr id="19" name="AutoShape 19"/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</p:sp>
        <p:sp>
          <p:nvSpPr>
            <p:cNvPr id="20" name="AutoShape 20"/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</p:sp>
        <p:sp>
          <p:nvSpPr>
            <p:cNvPr id="21" name="AutoShape 21"/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</p:sp>
        <p:sp>
          <p:nvSpPr>
            <p:cNvPr id="22" name="AutoShape 22"/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1057694" y="44348"/>
              <a:ext cx="10001250" cy="893445"/>
            </a:xfrm>
            <a:prstGeom prst="rect">
              <a:avLst/>
            </a:prstGeom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3000" b="1">
                  <a:solidFill>
                    <a:schemeClr val="accent1">
                      <a:alpha val="10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uni-app x (10)</a:t>
              </a:r>
              <a:endParaRPr lang="en-US" sz="30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575310" y="1524000"/>
            <a:ext cx="11057255" cy="465010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marL="203200" lvl="0" indent="-203200">
              <a:lnSpc>
                <a:spcPct val="125000"/>
              </a:lnSpc>
              <a:spcBef>
                <a:spcPts val="375"/>
              </a:spcBef>
              <a:spcAft>
                <a:spcPts val="0"/>
              </a:spcAft>
              <a:buAutoNum type="arabicPeriod"/>
            </a:pPr>
            <a:r>
              <a:rPr lang="en-US" sz="1950">
                <a:solidFill>
                  <a:srgbClr val="000000">
                    <a:alpha val="100000"/>
                  </a:srgbClr>
                </a:solidFill>
                <a:latin typeface="Comic Sans MS" panose="030F0902030302020204"/>
                <a:ea typeface="Comic Sans MS" panose="030F0902030302020204"/>
                <a:cs typeface="Comic Sans MS" panose="030F0902030302020204"/>
              </a:rPr>
              <a:t> Web平台 修复 element.value 方法获取的值可能不是真实值的Bug</a:t>
            </a:r>
            <a:endParaRPr lang="en-US" sz="1950">
              <a:solidFill>
                <a:srgbClr val="000000">
                  <a:alpha val="100000"/>
                </a:srgbClr>
              </a:solidFill>
              <a:latin typeface="Comic Sans MS" panose="030F0902030302020204"/>
              <a:ea typeface="Comic Sans MS" panose="030F0902030302020204"/>
              <a:cs typeface="Comic Sans MS" panose="030F0902030302020204"/>
            </a:endParaRPr>
          </a:p>
          <a:p>
            <a:pPr marL="203200" lvl="0" indent="-203200">
              <a:lnSpc>
                <a:spcPct val="125000"/>
              </a:lnSpc>
              <a:spcBef>
                <a:spcPts val="375"/>
              </a:spcBef>
              <a:spcAft>
                <a:spcPts val="0"/>
              </a:spcAft>
              <a:buAutoNum type="arabicPeriod"/>
            </a:pPr>
            <a:r>
              <a:rPr lang="en-US" sz="1950">
                <a:solidFill>
                  <a:srgbClr val="000000">
                    <a:alpha val="100000"/>
                  </a:srgbClr>
                </a:solidFill>
                <a:latin typeface="Comic Sans MS" panose="030F0902030302020204"/>
                <a:ea typeface="Comic Sans MS" panose="030F0902030302020204"/>
                <a:cs typeface="Comic Sans MS" panose="030F0902030302020204"/>
              </a:rPr>
              <a:t> Web平台 修复 scrollLeft、scrollWidth 属性取值不正确的Bug</a:t>
            </a:r>
            <a:endParaRPr lang="en-US" sz="1950">
              <a:solidFill>
                <a:srgbClr val="000000">
                  <a:alpha val="100000"/>
                </a:srgbClr>
              </a:solidFill>
              <a:latin typeface="Comic Sans MS" panose="030F0902030302020204"/>
              <a:ea typeface="Comic Sans MS" panose="030F0902030302020204"/>
              <a:cs typeface="Comic Sans MS" panose="030F0902030302020204"/>
            </a:endParaRPr>
          </a:p>
          <a:p>
            <a:pPr marL="203200" lvl="0" indent="-203200">
              <a:lnSpc>
                <a:spcPct val="125000"/>
              </a:lnSpc>
              <a:spcBef>
                <a:spcPts val="375"/>
              </a:spcBef>
              <a:spcAft>
                <a:spcPts val="0"/>
              </a:spcAft>
              <a:buAutoNum type="arabicPeriod"/>
            </a:pPr>
            <a:r>
              <a:rPr lang="en-US" sz="1950">
                <a:solidFill>
                  <a:srgbClr val="000000">
                    <a:alpha val="100000"/>
                  </a:srgbClr>
                </a:solidFill>
                <a:latin typeface="Comic Sans MS" panose="030F0902030302020204"/>
                <a:ea typeface="Comic Sans MS" panose="030F0902030302020204"/>
                <a:cs typeface="Comic Sans MS" panose="030F0902030302020204"/>
              </a:rPr>
              <a:t> App-Android平台 新增 自动化测试 element.trigger 方法的支持</a:t>
            </a:r>
            <a:endParaRPr lang="en-US" sz="1950">
              <a:solidFill>
                <a:srgbClr val="000000">
                  <a:alpha val="100000"/>
                </a:srgbClr>
              </a:solidFill>
              <a:latin typeface="Comic Sans MS" panose="030F0902030302020204"/>
              <a:ea typeface="Comic Sans MS" panose="030F0902030302020204"/>
              <a:cs typeface="Comic Sans MS" panose="030F0902030302020204"/>
            </a:endParaRPr>
          </a:p>
          <a:p>
            <a:pPr marL="203200" lvl="0" indent="-203200">
              <a:lnSpc>
                <a:spcPct val="125000"/>
              </a:lnSpc>
              <a:spcBef>
                <a:spcPts val="375"/>
              </a:spcBef>
              <a:spcAft>
                <a:spcPts val="0"/>
              </a:spcAft>
              <a:buAutoNum type="arabicPeriod"/>
            </a:pPr>
            <a:r>
              <a:rPr lang="en-US" sz="1950">
                <a:solidFill>
                  <a:srgbClr val="000000">
                    <a:alpha val="100000"/>
                  </a:srgbClr>
                </a:solidFill>
                <a:latin typeface="Comic Sans MS" panose="030F0902030302020204"/>
                <a:ea typeface="Comic Sans MS" panose="030F0902030302020204"/>
                <a:cs typeface="Comic Sans MS" panose="030F0902030302020204"/>
              </a:rPr>
              <a:t> App-Android平台 修复 自动化测试 element.scrollTo 方法报错的Bug</a:t>
            </a:r>
            <a:endParaRPr lang="en-US" sz="1950">
              <a:solidFill>
                <a:srgbClr val="000000">
                  <a:alpha val="100000"/>
                </a:srgbClr>
              </a:solidFill>
              <a:latin typeface="Comic Sans MS" panose="030F0902030302020204"/>
              <a:ea typeface="Comic Sans MS" panose="030F0902030302020204"/>
              <a:cs typeface="Comic Sans MS" panose="030F0902030302020204"/>
            </a:endParaRPr>
          </a:p>
          <a:p>
            <a:pPr marL="203200" lvl="0" indent="-203200">
              <a:lnSpc>
                <a:spcPct val="125000"/>
              </a:lnSpc>
              <a:spcBef>
                <a:spcPts val="375"/>
              </a:spcBef>
              <a:spcAft>
                <a:spcPts val="0"/>
              </a:spcAft>
              <a:buAutoNum type="arabicPeriod"/>
            </a:pPr>
            <a:r>
              <a:rPr lang="en-US" sz="1950">
                <a:solidFill>
                  <a:srgbClr val="000000">
                    <a:alpha val="100000"/>
                  </a:srgbClr>
                </a:solidFill>
                <a:latin typeface="Comic Sans MS" panose="030F0902030302020204"/>
                <a:ea typeface="Comic Sans MS" panose="030F0902030302020204"/>
                <a:cs typeface="Comic Sans MS" panose="030F0902030302020204"/>
              </a:rPr>
              <a:t> App-iOS平台 修复 自动化测试 element.offset 获取元素位置错误的Bug</a:t>
            </a:r>
            <a:endParaRPr lang="en-US" sz="1950">
              <a:solidFill>
                <a:srgbClr val="000000">
                  <a:alpha val="100000"/>
                </a:srgbClr>
              </a:solidFill>
              <a:latin typeface="Comic Sans MS" panose="030F0902030302020204"/>
              <a:ea typeface="Comic Sans MS" panose="030F0902030302020204"/>
              <a:cs typeface="Comic Sans MS" panose="030F0902030302020204"/>
            </a:endParaRPr>
          </a:p>
          <a:p>
            <a:pPr marL="203200" lvl="0" indent="-203200">
              <a:lnSpc>
                <a:spcPct val="125000"/>
              </a:lnSpc>
              <a:spcBef>
                <a:spcPts val="375"/>
              </a:spcBef>
              <a:spcAft>
                <a:spcPts val="0"/>
              </a:spcAft>
              <a:buAutoNum type="arabicPeriod"/>
            </a:pPr>
            <a:r>
              <a:rPr lang="en-US" sz="1950">
                <a:solidFill>
                  <a:srgbClr val="000000">
                    <a:alpha val="100000"/>
                  </a:srgbClr>
                </a:solidFill>
                <a:latin typeface="Comic Sans MS" panose="030F0902030302020204"/>
                <a:ea typeface="Comic Sans MS" panose="030F0902030302020204"/>
                <a:cs typeface="Comic Sans MS" panose="030F0902030302020204"/>
              </a:rPr>
              <a:t> App-iOS平台 修复 自动化测试 element.callMethod 调用自定义组件实例指定方法可能会失败的Bug</a:t>
            </a:r>
            <a:endParaRPr lang="en-US" sz="1950">
              <a:solidFill>
                <a:srgbClr val="000000">
                  <a:alpha val="100000"/>
                </a:srgbClr>
              </a:solidFill>
              <a:latin typeface="Comic Sans MS" panose="030F0902030302020204"/>
              <a:ea typeface="Comic Sans MS" panose="030F0902030302020204"/>
              <a:cs typeface="Comic Sans MS" panose="030F0902030302020204"/>
            </a:endParaRPr>
          </a:p>
          <a:p>
            <a:pPr marL="203200" lvl="0" indent="-203200">
              <a:lnSpc>
                <a:spcPct val="125000"/>
              </a:lnSpc>
              <a:spcBef>
                <a:spcPts val="375"/>
              </a:spcBef>
              <a:spcAft>
                <a:spcPts val="0"/>
              </a:spcAft>
              <a:buAutoNum type="arabicPeriod"/>
            </a:pPr>
            <a:r>
              <a:rPr lang="en-US" sz="1950">
                <a:solidFill>
                  <a:srgbClr val="000000">
                    <a:alpha val="100000"/>
                  </a:srgbClr>
                </a:solidFill>
                <a:latin typeface="Comic Sans MS" panose="030F0902030302020204"/>
                <a:ea typeface="Comic Sans MS" panose="030F0902030302020204"/>
                <a:cs typeface="Comic Sans MS" panose="030F0902030302020204"/>
              </a:rPr>
              <a:t> App-webview模式 修复 iOS 自动化测试 运行无法连接的Bug</a:t>
            </a:r>
            <a:endParaRPr lang="en-US" sz="1950">
              <a:solidFill>
                <a:srgbClr val="000000">
                  <a:alpha val="100000"/>
                </a:srgbClr>
              </a:solidFill>
              <a:latin typeface="Comic Sans MS" panose="030F0902030302020204"/>
              <a:ea typeface="Comic Sans MS" panose="030F0902030302020204"/>
              <a:cs typeface="Comic Sans MS" panose="030F0902030302020204"/>
            </a:endParaRPr>
          </a:p>
          <a:p>
            <a:pPr marL="203200" lvl="0" indent="-203200">
              <a:lnSpc>
                <a:spcPct val="125000"/>
              </a:lnSpc>
              <a:spcBef>
                <a:spcPts val="375"/>
              </a:spcBef>
              <a:spcAft>
                <a:spcPts val="0"/>
              </a:spcAft>
              <a:buAutoNum type="arabicPeriod"/>
            </a:pPr>
            <a:r>
              <a:rPr lang="en-US" sz="1950">
                <a:solidFill>
                  <a:srgbClr val="000000">
                    <a:alpha val="100000"/>
                  </a:srgbClr>
                </a:solidFill>
                <a:latin typeface="Comic Sans MS" panose="030F0902030302020204"/>
                <a:ea typeface="Comic Sans MS" panose="030F0902030302020204"/>
                <a:cs typeface="Comic Sans MS" panose="030F0902030302020204"/>
              </a:rPr>
              <a:t> App-webview模式 修复 page.data 方法 无法获取页面渲染数据的Bug</a:t>
            </a:r>
            <a:endParaRPr lang="en-US" sz="1950">
              <a:solidFill>
                <a:srgbClr val="000000">
                  <a:alpha val="100000"/>
                </a:srgbClr>
              </a:solidFill>
              <a:latin typeface="Comic Sans MS" panose="030F0902030302020204"/>
              <a:ea typeface="Comic Sans MS" panose="030F0902030302020204"/>
              <a:cs typeface="Comic Sans MS" panose="030F0902030302020204"/>
            </a:endParaRPr>
          </a:p>
          <a:p>
            <a:pPr marL="203200" lvl="0" indent="-203200">
              <a:lnSpc>
                <a:spcPct val="125000"/>
              </a:lnSpc>
              <a:spcBef>
                <a:spcPts val="375"/>
              </a:spcBef>
              <a:spcAft>
                <a:spcPts val="0"/>
              </a:spcAft>
              <a:buAutoNum type="arabicPeriod"/>
            </a:pPr>
            <a:r>
              <a:rPr lang="en-US" sz="1950">
                <a:solidFill>
                  <a:srgbClr val="000000">
                    <a:alpha val="100000"/>
                  </a:srgbClr>
                </a:solidFill>
                <a:latin typeface="Comic Sans MS" panose="030F0902030302020204"/>
                <a:ea typeface="Comic Sans MS" panose="030F0902030302020204"/>
                <a:cs typeface="Comic Sans MS" panose="030F0902030302020204"/>
              </a:rPr>
              <a:t> App-webview模式 修复 element.data 方法 无法获取组件实例渲染数据的Bug</a:t>
            </a:r>
            <a:endParaRPr lang="en-US" sz="1950">
              <a:solidFill>
                <a:srgbClr val="000000">
                  <a:alpha val="100000"/>
                </a:srgbClr>
              </a:solidFill>
              <a:latin typeface="Comic Sans MS" panose="030F0902030302020204"/>
              <a:ea typeface="Comic Sans MS" panose="030F0902030302020204"/>
              <a:cs typeface="Comic Sans MS" panose="030F0902030302020204"/>
            </a:endParaRPr>
          </a:p>
          <a:p>
            <a:pPr marL="203200" lvl="0" indent="-203200">
              <a:lnSpc>
                <a:spcPct val="125000"/>
              </a:lnSpc>
              <a:spcBef>
                <a:spcPts val="375"/>
              </a:spcBef>
              <a:spcAft>
                <a:spcPts val="0"/>
              </a:spcAft>
              <a:buAutoNum type="arabicPeriod"/>
            </a:pPr>
            <a:r>
              <a:rPr lang="en-US" sz="1950">
                <a:solidFill>
                  <a:srgbClr val="000000">
                    <a:alpha val="100000"/>
                  </a:srgbClr>
                </a:solidFill>
                <a:latin typeface="Comic Sans MS" panose="030F0902030302020204"/>
                <a:ea typeface="Comic Sans MS" panose="030F0902030302020204"/>
                <a:cs typeface="Comic Sans MS" panose="030F0902030302020204"/>
              </a:rPr>
              <a:t> App-webview模式 修复 element.callMethod 方法 无法调用组件实例指定方法的Bug</a:t>
            </a:r>
            <a:endParaRPr lang="en-US" sz="1950">
              <a:solidFill>
                <a:srgbClr val="000000">
                  <a:alpha val="100000"/>
                </a:srgbClr>
              </a:solidFill>
              <a:latin typeface="Comic Sans MS" panose="030F0902030302020204"/>
              <a:ea typeface="Comic Sans MS" panose="030F0902030302020204"/>
              <a:cs typeface="Comic Sans MS" panose="030F09020303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61387" y="2462858"/>
            <a:ext cx="2333945" cy="1138956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8025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02</a:t>
            </a:r>
            <a:endParaRPr lang="en-US" sz="8025" b="1">
              <a:solidFill>
                <a:schemeClr val="accent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962543" y="2033784"/>
            <a:ext cx="6164285" cy="1996469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 fontScale="70000"/>
          </a:bodyPr>
          <a:lstStyle/>
          <a:p>
            <a:pPr algn="l">
              <a:lnSpc>
                <a:spcPct val="140000"/>
              </a:lnSpc>
              <a:spcBef>
                <a:spcPct val="0"/>
              </a:spcBef>
            </a:pPr>
            <a:r>
              <a:rPr lang="zh-CN" altLang="en-US" sz="4500" b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参与 uni-app x 自动化测试 iOS 端部分API的兼容支持工作</a:t>
            </a:r>
            <a:endParaRPr lang="zh-CN" altLang="en-US" sz="4500" b="1">
              <a:solidFill>
                <a:schemeClr val="dk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463853" y="-102"/>
            <a:ext cx="10603981" cy="893445"/>
            <a:chOff x="454963" y="44348"/>
            <a:chExt cx="10603981" cy="893445"/>
          </a:xfrm>
        </p:grpSpPr>
        <p:sp>
          <p:nvSpPr>
            <p:cNvPr id="3" name="AutoShape 3"/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</p:sp>
        <p:sp>
          <p:nvSpPr>
            <p:cNvPr id="4" name="AutoShape 4"/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</p:sp>
        <p:sp>
          <p:nvSpPr>
            <p:cNvPr id="5" name="AutoShape 5"/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</p:sp>
        <p:sp>
          <p:nvSpPr>
            <p:cNvPr id="6" name="AutoShape 6"/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</p:sp>
        <p:sp>
          <p:nvSpPr>
            <p:cNvPr id="7" name="AutoShape 7"/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</p:sp>
        <p:sp>
          <p:nvSpPr>
            <p:cNvPr id="8" name="AutoShape 8"/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</p:sp>
        <p:sp>
          <p:nvSpPr>
            <p:cNvPr id="9" name="AutoShape 9"/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</p:sp>
        <p:sp>
          <p:nvSpPr>
            <p:cNvPr id="10" name="AutoShape 10"/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</p:sp>
        <p:sp>
          <p:nvSpPr>
            <p:cNvPr id="11" name="AutoShape 11"/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</p:sp>
        <p:sp>
          <p:nvSpPr>
            <p:cNvPr id="12" name="AutoShape 12"/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</p:sp>
        <p:sp>
          <p:nvSpPr>
            <p:cNvPr id="13" name="AutoShape 13"/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</p:sp>
        <p:sp>
          <p:nvSpPr>
            <p:cNvPr id="14" name="AutoShape 14"/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</p:sp>
        <p:sp>
          <p:nvSpPr>
            <p:cNvPr id="15" name="AutoShape 15"/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</p:sp>
        <p:sp>
          <p:nvSpPr>
            <p:cNvPr id="16" name="AutoShape 16"/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</p:sp>
        <p:sp>
          <p:nvSpPr>
            <p:cNvPr id="17" name="AutoShape 17"/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</p:sp>
        <p:sp>
          <p:nvSpPr>
            <p:cNvPr id="18" name="AutoShape 18"/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</p:sp>
        <p:sp>
          <p:nvSpPr>
            <p:cNvPr id="19" name="AutoShape 19"/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</p:sp>
        <p:sp>
          <p:nvSpPr>
            <p:cNvPr id="20" name="AutoShape 20"/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</p:sp>
        <p:sp>
          <p:nvSpPr>
            <p:cNvPr id="21" name="AutoShape 21"/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</p:sp>
        <p:sp>
          <p:nvSpPr>
            <p:cNvPr id="22" name="AutoShape 22"/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1057694" y="44348"/>
              <a:ext cx="10001250" cy="893445"/>
            </a:xfrm>
            <a:prstGeom prst="rect">
              <a:avLst/>
            </a:prstGeom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3000" b="1">
                  <a:solidFill>
                    <a:schemeClr val="accent1">
                      <a:alpha val="10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uni-app x </a:t>
              </a:r>
              <a:r>
                <a:rPr lang="en-US" sz="3000" b="1">
                  <a:solidFill>
                    <a:schemeClr val="accent1">
                      <a:alpha val="10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ios</a:t>
              </a:r>
              <a:endParaRPr lang="en-US" sz="30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665" y="2089785"/>
            <a:ext cx="5982335" cy="477901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065" y="2087245"/>
            <a:ext cx="6221730" cy="4759325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381000" y="1371600"/>
            <a:ext cx="77076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参与uni-app x 自动化测试 iOS 端部分API的兼容支持工作（共计</a:t>
            </a:r>
            <a:r>
              <a:rPr lang="en-US" altLang="zh-CN"/>
              <a:t>20</a:t>
            </a:r>
            <a:r>
              <a:rPr lang="zh-CN" altLang="en-US"/>
              <a:t>个</a:t>
            </a:r>
            <a:r>
              <a:rPr lang="en-US" altLang="zh-CN"/>
              <a:t>API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61387" y="2462858"/>
            <a:ext cx="2333945" cy="1138956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8025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03</a:t>
            </a:r>
            <a:endParaRPr lang="en-US" sz="8025" b="1">
              <a:solidFill>
                <a:schemeClr val="accent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996198" y="2019814"/>
            <a:ext cx="6164285" cy="1996469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l">
              <a:lnSpc>
                <a:spcPct val="140000"/>
              </a:lnSpc>
              <a:spcBef>
                <a:spcPct val="0"/>
              </a:spcBef>
            </a:pPr>
            <a:r>
              <a:rPr lang="en-US" sz="4500" b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社区问题</a:t>
            </a:r>
            <a:r>
              <a:rPr lang="zh-CN" altLang="en-US" sz="4500" b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修复</a:t>
            </a:r>
            <a:endParaRPr lang="zh-CN" altLang="en-US" sz="4500" b="1">
              <a:solidFill>
                <a:schemeClr val="dk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463853" y="-102"/>
            <a:ext cx="10603981" cy="893445"/>
            <a:chOff x="454963" y="44348"/>
            <a:chExt cx="10603981" cy="893445"/>
          </a:xfrm>
        </p:grpSpPr>
        <p:sp>
          <p:nvSpPr>
            <p:cNvPr id="3" name="AutoShape 3"/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</p:sp>
        <p:sp>
          <p:nvSpPr>
            <p:cNvPr id="4" name="AutoShape 4"/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</p:sp>
        <p:sp>
          <p:nvSpPr>
            <p:cNvPr id="5" name="AutoShape 5"/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</p:sp>
        <p:sp>
          <p:nvSpPr>
            <p:cNvPr id="6" name="AutoShape 6"/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</p:sp>
        <p:sp>
          <p:nvSpPr>
            <p:cNvPr id="7" name="AutoShape 7"/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</p:sp>
        <p:sp>
          <p:nvSpPr>
            <p:cNvPr id="8" name="AutoShape 8"/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</p:sp>
        <p:sp>
          <p:nvSpPr>
            <p:cNvPr id="9" name="AutoShape 9"/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</p:sp>
        <p:sp>
          <p:nvSpPr>
            <p:cNvPr id="10" name="AutoShape 10"/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</p:sp>
        <p:sp>
          <p:nvSpPr>
            <p:cNvPr id="11" name="AutoShape 11"/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</p:sp>
        <p:sp>
          <p:nvSpPr>
            <p:cNvPr id="12" name="AutoShape 12"/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</p:sp>
        <p:sp>
          <p:nvSpPr>
            <p:cNvPr id="13" name="AutoShape 13"/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</p:sp>
        <p:sp>
          <p:nvSpPr>
            <p:cNvPr id="14" name="AutoShape 14"/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</p:sp>
        <p:sp>
          <p:nvSpPr>
            <p:cNvPr id="15" name="AutoShape 15"/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</p:sp>
        <p:sp>
          <p:nvSpPr>
            <p:cNvPr id="16" name="AutoShape 16"/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</p:sp>
        <p:sp>
          <p:nvSpPr>
            <p:cNvPr id="17" name="AutoShape 17"/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</p:sp>
        <p:sp>
          <p:nvSpPr>
            <p:cNvPr id="18" name="AutoShape 18"/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</p:sp>
        <p:sp>
          <p:nvSpPr>
            <p:cNvPr id="19" name="AutoShape 19"/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</p:sp>
        <p:sp>
          <p:nvSpPr>
            <p:cNvPr id="20" name="AutoShape 20"/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</p:sp>
        <p:sp>
          <p:nvSpPr>
            <p:cNvPr id="21" name="AutoShape 21"/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</p:sp>
        <p:sp>
          <p:nvSpPr>
            <p:cNvPr id="22" name="AutoShape 22"/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1057694" y="44348"/>
              <a:ext cx="10001250" cy="893445"/>
            </a:xfrm>
            <a:prstGeom prst="rect">
              <a:avLst/>
            </a:prstGeom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3000" b="1">
                  <a:solidFill>
                    <a:schemeClr val="accent1">
                      <a:alpha val="10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社区问题修复</a:t>
              </a:r>
              <a:r>
                <a:rPr lang="en-US" sz="3000" b="1">
                  <a:solidFill>
                    <a:schemeClr val="accent1">
                      <a:alpha val="10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 (6)</a:t>
              </a:r>
              <a:endParaRPr lang="en-US" sz="30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575310" y="1524000"/>
            <a:ext cx="11057255" cy="445770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marL="203200" lvl="0" indent="-203200">
              <a:lnSpc>
                <a:spcPct val="125000"/>
              </a:lnSpc>
              <a:spcBef>
                <a:spcPts val="375"/>
              </a:spcBef>
              <a:spcAft>
                <a:spcPts val="0"/>
              </a:spcAft>
              <a:buAutoNum type="arabicPeriod"/>
            </a:pPr>
            <a:r>
              <a:rPr lang="en-US" sz="1950">
                <a:solidFill>
                  <a:srgbClr val="000000">
                    <a:alpha val="100000"/>
                  </a:srgbClr>
                </a:solidFill>
                <a:latin typeface="Comic Sans MS" panose="030F0902030302020204"/>
                <a:ea typeface="Comic Sans MS" panose="030F0902030302020204"/>
                <a:cs typeface="Comic Sans MS" panose="030F0902030302020204"/>
              </a:rPr>
              <a:t> Web平台 修复 Vue3 项目自动化测试 element.input 方法报错的Bug [详情](https://ask.dcloud.net.cn/question/184815)</a:t>
            </a:r>
            <a:endParaRPr lang="en-US" sz="1950">
              <a:solidFill>
                <a:srgbClr val="000000">
                  <a:alpha val="100000"/>
                </a:srgbClr>
              </a:solidFill>
              <a:latin typeface="Comic Sans MS" panose="030F0902030302020204"/>
              <a:ea typeface="Comic Sans MS" panose="030F0902030302020204"/>
              <a:cs typeface="Comic Sans MS" panose="030F0902030302020204"/>
            </a:endParaRPr>
          </a:p>
          <a:p>
            <a:pPr marL="203200" lvl="0" indent="-203200">
              <a:lnSpc>
                <a:spcPct val="125000"/>
              </a:lnSpc>
              <a:spcBef>
                <a:spcPts val="375"/>
              </a:spcBef>
              <a:spcAft>
                <a:spcPts val="0"/>
              </a:spcAft>
              <a:buAutoNum type="arabicPeriod"/>
            </a:pPr>
            <a:r>
              <a:rPr lang="en-US" sz="1950">
                <a:solidFill>
                  <a:srgbClr val="000000">
                    <a:alpha val="100000"/>
                  </a:srgbClr>
                </a:solidFill>
                <a:latin typeface="Comic Sans MS" panose="030F0902030302020204"/>
                <a:ea typeface="Comic Sans MS" panose="030F0902030302020204"/>
                <a:cs typeface="Comic Sans MS" panose="030F0902030302020204"/>
                <a:sym typeface="+mn-ea"/>
              </a:rPr>
              <a:t> Web平台 修复 onNavigationBarSearchInputClicked 生命周期函数部分浏览器不触发的Bug [详情](https://ask.dcloud.net.cn/question/189465) </a:t>
            </a:r>
            <a:endParaRPr lang="en-US" sz="1950">
              <a:solidFill>
                <a:srgbClr val="000000">
                  <a:alpha val="100000"/>
                </a:srgbClr>
              </a:solidFill>
              <a:latin typeface="Comic Sans MS" panose="030F0902030302020204"/>
              <a:ea typeface="Comic Sans MS" panose="030F0902030302020204"/>
              <a:cs typeface="Comic Sans MS" panose="030F0902030302020204"/>
            </a:endParaRPr>
          </a:p>
          <a:p>
            <a:pPr marL="203200" lvl="0" indent="-203200">
              <a:lnSpc>
                <a:spcPct val="125000"/>
              </a:lnSpc>
              <a:spcBef>
                <a:spcPts val="375"/>
              </a:spcBef>
              <a:spcAft>
                <a:spcPts val="0"/>
              </a:spcAft>
              <a:buAutoNum type="arabicPeriod"/>
            </a:pPr>
            <a:r>
              <a:rPr lang="en-US" sz="1950">
                <a:solidFill>
                  <a:srgbClr val="000000">
                    <a:alpha val="100000"/>
                  </a:srgbClr>
                </a:solidFill>
                <a:latin typeface="Comic Sans MS" panose="030F0902030302020204"/>
                <a:ea typeface="Comic Sans MS" panose="030F0902030302020204"/>
                <a:cs typeface="Comic Sans MS" panose="030F0902030302020204"/>
              </a:rPr>
              <a:t> Web</a:t>
            </a:r>
            <a:r>
              <a:rPr lang="zh-CN" altLang="en-US" sz="1950">
                <a:solidFill>
                  <a:srgbClr val="000000">
                    <a:alpha val="100000"/>
                  </a:srgbClr>
                </a:solidFill>
                <a:latin typeface="Comic Sans MS" panose="030F0902030302020204"/>
                <a:ea typeface="Comic Sans MS" panose="030F0902030302020204"/>
                <a:cs typeface="Comic Sans MS" panose="030F0902030302020204"/>
              </a:rPr>
              <a:t>平台</a:t>
            </a:r>
            <a:r>
              <a:rPr lang="en-US" altLang="zh-CN" sz="1950">
                <a:solidFill>
                  <a:srgbClr val="000000">
                    <a:alpha val="100000"/>
                  </a:srgbClr>
                </a:solidFill>
                <a:latin typeface="Comic Sans MS" panose="030F0902030302020204"/>
                <a:ea typeface="Comic Sans MS" panose="030F0902030302020204"/>
                <a:cs typeface="Comic Sans MS" panose="030F0902030302020204"/>
              </a:rPr>
              <a:t> </a:t>
            </a:r>
            <a:r>
              <a:rPr lang="zh-CN" altLang="en-US" sz="1950">
                <a:solidFill>
                  <a:srgbClr val="000000">
                    <a:alpha val="100000"/>
                  </a:srgbClr>
                </a:solidFill>
                <a:latin typeface="Comic Sans MS" panose="030F0902030302020204"/>
                <a:ea typeface="Comic Sans MS" panose="030F0902030302020204"/>
                <a:cs typeface="Comic Sans MS" panose="030F0902030302020204"/>
              </a:rPr>
              <a:t>修复</a:t>
            </a:r>
            <a:r>
              <a:rPr lang="en-US" altLang="zh-CN" sz="1950">
                <a:solidFill>
                  <a:srgbClr val="000000">
                    <a:alpha val="100000"/>
                  </a:srgbClr>
                </a:solidFill>
                <a:latin typeface="Comic Sans MS" panose="030F0902030302020204"/>
                <a:ea typeface="Comic Sans MS" panose="030F0902030302020204"/>
                <a:cs typeface="Comic Sans MS" panose="030F0902030302020204"/>
              </a:rPr>
              <a:t> uni.showActionSheet </a:t>
            </a:r>
            <a:r>
              <a:rPr lang="zh-CN" altLang="en-US" sz="1950">
                <a:solidFill>
                  <a:srgbClr val="000000">
                    <a:alpha val="100000"/>
                  </a:srgbClr>
                </a:solidFill>
                <a:latin typeface="Comic Sans MS" panose="030F0902030302020204"/>
                <a:ea typeface="Comic Sans MS" panose="030F0902030302020204"/>
                <a:cs typeface="Comic Sans MS" panose="030F0902030302020204"/>
              </a:rPr>
              <a:t>宽屏设备</a:t>
            </a:r>
            <a:r>
              <a:rPr lang="en-US" altLang="zh-CN" sz="1950">
                <a:solidFill>
                  <a:srgbClr val="000000">
                    <a:alpha val="100000"/>
                  </a:srgbClr>
                </a:solidFill>
                <a:latin typeface="Comic Sans MS" panose="030F0902030302020204"/>
                <a:ea typeface="Comic Sans MS" panose="030F0902030302020204"/>
                <a:cs typeface="Comic Sans MS" panose="030F0902030302020204"/>
              </a:rPr>
              <a:t> </a:t>
            </a:r>
            <a:r>
              <a:rPr lang="zh-CN" altLang="en-US" sz="1950">
                <a:solidFill>
                  <a:srgbClr val="000000">
                    <a:alpha val="100000"/>
                  </a:srgbClr>
                </a:solidFill>
                <a:latin typeface="Comic Sans MS" panose="030F0902030302020204"/>
                <a:ea typeface="Comic Sans MS" panose="030F0902030302020204"/>
                <a:cs typeface="Comic Sans MS" panose="030F0902030302020204"/>
              </a:rPr>
              <a:t>设置</a:t>
            </a:r>
            <a:r>
              <a:rPr lang="en-US" altLang="zh-CN" sz="1950">
                <a:solidFill>
                  <a:srgbClr val="000000">
                    <a:alpha val="100000"/>
                  </a:srgbClr>
                </a:solidFill>
                <a:latin typeface="Comic Sans MS" panose="030F0902030302020204"/>
                <a:ea typeface="Comic Sans MS" panose="030F0902030302020204"/>
                <a:cs typeface="Comic Sans MS" panose="030F0902030302020204"/>
              </a:rPr>
              <a:t> popover.width </a:t>
            </a:r>
            <a:r>
              <a:rPr lang="zh-CN" altLang="en-US" sz="1950">
                <a:solidFill>
                  <a:srgbClr val="000000">
                    <a:alpha val="100000"/>
                  </a:srgbClr>
                </a:solidFill>
                <a:latin typeface="Comic Sans MS" panose="030F0902030302020204"/>
                <a:ea typeface="Comic Sans MS" panose="030F0902030302020204"/>
                <a:cs typeface="Comic Sans MS" panose="030F0902030302020204"/>
              </a:rPr>
              <a:t>无法生效，并且</a:t>
            </a:r>
            <a:r>
              <a:rPr lang="en-US" altLang="zh-CN" sz="1950">
                <a:solidFill>
                  <a:srgbClr val="000000">
                    <a:alpha val="100000"/>
                  </a:srgbClr>
                </a:solidFill>
                <a:latin typeface="Comic Sans MS" panose="030F0902030302020204"/>
                <a:ea typeface="Comic Sans MS" panose="030F0902030302020204"/>
                <a:cs typeface="Comic Sans MS" panose="030F0902030302020204"/>
              </a:rPr>
              <a:t> </a:t>
            </a:r>
            <a:r>
              <a:rPr lang="en-US" altLang="zh-CN" sz="1950">
                <a:solidFill>
                  <a:srgbClr val="000000">
                    <a:alpha val="100000"/>
                  </a:srgbClr>
                </a:solidFill>
                <a:latin typeface="Comic Sans MS" panose="030F0902030302020204"/>
                <a:ea typeface="Comic Sans MS" panose="030F0902030302020204"/>
                <a:cs typeface="Comic Sans MS" panose="030F0902030302020204"/>
                <a:sym typeface="+mn-ea"/>
              </a:rPr>
              <a:t>popover.left </a:t>
            </a:r>
            <a:r>
              <a:rPr lang="zh-CN" altLang="en-US" sz="1950">
                <a:solidFill>
                  <a:srgbClr val="000000">
                    <a:alpha val="100000"/>
                  </a:srgbClr>
                </a:solidFill>
                <a:latin typeface="Comic Sans MS" panose="030F0902030302020204"/>
                <a:ea typeface="Comic Sans MS" panose="030F0902030302020204"/>
                <a:cs typeface="Comic Sans MS" panose="030F0902030302020204"/>
                <a:sym typeface="+mn-ea"/>
              </a:rPr>
              <a:t>表现不正确的</a:t>
            </a:r>
            <a:r>
              <a:rPr lang="en-US" altLang="zh-CN" sz="1950">
                <a:solidFill>
                  <a:srgbClr val="000000">
                    <a:alpha val="100000"/>
                  </a:srgbClr>
                </a:solidFill>
                <a:latin typeface="Comic Sans MS" panose="030F0902030302020204"/>
                <a:ea typeface="Comic Sans MS" panose="030F0902030302020204"/>
                <a:cs typeface="Comic Sans MS" panose="030F0902030302020204"/>
                <a:sym typeface="+mn-ea"/>
              </a:rPr>
              <a:t>Bug</a:t>
            </a:r>
            <a:r>
              <a:rPr lang="en-US" altLang="zh-CN" sz="1950">
                <a:solidFill>
                  <a:srgbClr val="000000">
                    <a:alpha val="100000"/>
                  </a:srgbClr>
                </a:solidFill>
                <a:latin typeface="Comic Sans MS" panose="030F0902030302020204"/>
                <a:ea typeface="Comic Sans MS" panose="030F0902030302020204"/>
                <a:cs typeface="Comic Sans MS" panose="030F0902030302020204"/>
              </a:rPr>
              <a:t>	</a:t>
            </a:r>
            <a:r>
              <a:rPr lang="en-US" sz="1950">
                <a:solidFill>
                  <a:srgbClr val="000000">
                    <a:alpha val="100000"/>
                  </a:srgbClr>
                </a:solidFill>
                <a:latin typeface="Comic Sans MS" panose="030F0902030302020204"/>
                <a:ea typeface="Comic Sans MS" panose="030F0902030302020204"/>
                <a:cs typeface="Comic Sans MS" panose="030F0902030302020204"/>
                <a:sym typeface="+mn-ea"/>
              </a:rPr>
              <a:t> [详情](https://ask.dcloud.net.cn/question/189745) </a:t>
            </a:r>
            <a:endParaRPr lang="en-US" sz="1950">
              <a:solidFill>
                <a:srgbClr val="000000">
                  <a:alpha val="100000"/>
                </a:srgbClr>
              </a:solidFill>
              <a:latin typeface="Comic Sans MS" panose="030F0902030302020204"/>
              <a:ea typeface="Comic Sans MS" panose="030F0902030302020204"/>
              <a:cs typeface="Comic Sans MS" panose="030F0902030302020204"/>
            </a:endParaRPr>
          </a:p>
          <a:p>
            <a:pPr marL="203200" lvl="0" indent="-203200">
              <a:lnSpc>
                <a:spcPct val="125000"/>
              </a:lnSpc>
              <a:spcBef>
                <a:spcPts val="375"/>
              </a:spcBef>
              <a:spcAft>
                <a:spcPts val="0"/>
              </a:spcAft>
              <a:buAutoNum type="arabicPeriod"/>
            </a:pPr>
            <a:r>
              <a:rPr lang="en-US" sz="1950">
                <a:solidFill>
                  <a:srgbClr val="000000">
                    <a:alpha val="100000"/>
                  </a:srgbClr>
                </a:solidFill>
                <a:latin typeface="Comic Sans MS" panose="030F0902030302020204"/>
                <a:ea typeface="Comic Sans MS" panose="030F0902030302020204"/>
                <a:cs typeface="Comic Sans MS" panose="030F0902030302020204"/>
                <a:sym typeface="+mn-ea"/>
              </a:rPr>
              <a:t> devtools 修复 某些情况下可能连接失败的Bug</a:t>
            </a:r>
            <a:endParaRPr lang="en-US" sz="1950">
              <a:solidFill>
                <a:srgbClr val="000000">
                  <a:alpha val="100000"/>
                </a:srgbClr>
              </a:solidFill>
              <a:latin typeface="Comic Sans MS" panose="030F0902030302020204"/>
              <a:ea typeface="Comic Sans MS" panose="030F0902030302020204"/>
              <a:cs typeface="Comic Sans MS" panose="030F0902030302020204"/>
            </a:endParaRPr>
          </a:p>
          <a:p>
            <a:pPr marL="203200" lvl="0" indent="-203200">
              <a:lnSpc>
                <a:spcPct val="125000"/>
              </a:lnSpc>
              <a:spcBef>
                <a:spcPts val="375"/>
              </a:spcBef>
              <a:spcAft>
                <a:spcPts val="0"/>
              </a:spcAft>
              <a:buAutoNum type="arabicPeriod"/>
            </a:pPr>
            <a:r>
              <a:rPr lang="en-US" sz="1950">
                <a:solidFill>
                  <a:srgbClr val="000000">
                    <a:alpha val="100000"/>
                  </a:srgbClr>
                </a:solidFill>
                <a:latin typeface="Comic Sans MS" panose="030F0902030302020204"/>
                <a:ea typeface="Comic Sans MS" panose="030F0902030302020204"/>
                <a:cs typeface="Comic Sans MS" panose="030F0902030302020204"/>
              </a:rPr>
              <a:t> 微信小程序平台 修复 cli 模式 资源文件可能会同步失败的Bug [详情](https://github.com/dcloudio/hello-uniapp/issues/86)</a:t>
            </a:r>
            <a:endParaRPr lang="en-US" sz="1950">
              <a:solidFill>
                <a:srgbClr val="000000">
                  <a:alpha val="100000"/>
                </a:srgbClr>
              </a:solidFill>
              <a:latin typeface="Comic Sans MS" panose="030F0902030302020204"/>
              <a:ea typeface="Comic Sans MS" panose="030F0902030302020204"/>
              <a:cs typeface="Comic Sans MS" panose="030F0902030302020204"/>
            </a:endParaRPr>
          </a:p>
          <a:p>
            <a:pPr marL="203200" lvl="0" indent="-203200">
              <a:lnSpc>
                <a:spcPct val="125000"/>
              </a:lnSpc>
              <a:spcBef>
                <a:spcPts val="375"/>
              </a:spcBef>
              <a:spcAft>
                <a:spcPts val="0"/>
              </a:spcAft>
              <a:buAutoNum type="arabicPeriod"/>
            </a:pPr>
            <a:r>
              <a:rPr lang="en-US" sz="1950">
                <a:solidFill>
                  <a:srgbClr val="000000">
                    <a:alpha val="100000"/>
                  </a:srgbClr>
                </a:solidFill>
                <a:latin typeface="Comic Sans MS" panose="030F0902030302020204"/>
                <a:ea typeface="Comic Sans MS" panose="030F0902030302020204"/>
                <a:cs typeface="Comic Sans MS" panose="030F0902030302020204"/>
              </a:rPr>
              <a:t> 快手小程序 修复 getuserextendinfo 事件无法触发的Bug </a:t>
            </a:r>
            <a:r>
              <a:rPr lang="en-US" sz="1950">
                <a:solidFill>
                  <a:srgbClr val="000000">
                    <a:alpha val="100000"/>
                  </a:srgbClr>
                </a:solidFill>
                <a:latin typeface="Comic Sans MS" panose="030F0902030302020204"/>
                <a:ea typeface="Comic Sans MS" panose="030F0902030302020204"/>
                <a:cs typeface="Comic Sans MS" panose="030F0902030302020204"/>
                <a:sym typeface="+mn-ea"/>
              </a:rPr>
              <a:t> [详情](https://github.com/dcloudio/uni-app/issues/4838)</a:t>
            </a:r>
            <a:r>
              <a:rPr lang="en-US" sz="1950">
                <a:solidFill>
                  <a:srgbClr val="000000">
                    <a:alpha val="100000"/>
                  </a:srgbClr>
                </a:solidFill>
                <a:latin typeface="Comic Sans MS" panose="030F0902030302020204"/>
                <a:ea typeface="Comic Sans MS" panose="030F0902030302020204"/>
                <a:cs typeface="Comic Sans MS" panose="030F0902030302020204"/>
              </a:rPr>
              <a:t> </a:t>
            </a:r>
            <a:endParaRPr lang="en-US" sz="1950">
              <a:solidFill>
                <a:srgbClr val="000000">
                  <a:alpha val="100000"/>
                </a:srgbClr>
              </a:solidFill>
              <a:latin typeface="Comic Sans MS" panose="030F0902030302020204"/>
              <a:ea typeface="Comic Sans MS" panose="030F0902030302020204"/>
              <a:cs typeface="Comic Sans MS" panose="030F0902030302020204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EFFBFF"/>
      </a:lt1>
      <a:dk2>
        <a:srgbClr val="002F40"/>
      </a:dk2>
      <a:lt2>
        <a:srgbClr val="FFFFFF"/>
      </a:lt2>
      <a:accent1>
        <a:srgbClr val="3045FD"/>
      </a:accent1>
      <a:accent2>
        <a:srgbClr val="0085FF"/>
      </a:accent2>
      <a:accent3>
        <a:srgbClr val="2947E8"/>
      </a:accent3>
      <a:accent4>
        <a:srgbClr val="3CD6DF"/>
      </a:accent4>
      <a:accent5>
        <a:srgbClr val="73DDE3"/>
      </a:accent5>
      <a:accent6>
        <a:srgbClr val="FFC67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2074</Words>
  <Application>WPS 演示</Application>
  <PresentationFormat>On-screen Show (4:3)</PresentationFormat>
  <Paragraphs>101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Arial</vt:lpstr>
      <vt:lpstr>宋体</vt:lpstr>
      <vt:lpstr>Wingdings</vt:lpstr>
      <vt:lpstr>Microsoft Yahei</vt:lpstr>
      <vt:lpstr>Thonburi</vt:lpstr>
      <vt:lpstr>Arial</vt:lpstr>
      <vt:lpstr>宋体</vt:lpstr>
      <vt:lpstr>Comic Sans MS</vt:lpstr>
      <vt:lpstr>汉仪书宋二KW</vt:lpstr>
      <vt:lpstr>微软雅黑</vt:lpstr>
      <vt:lpstr>汉仪旗黑</vt:lpstr>
      <vt:lpstr>Arial Unicode MS</vt:lpstr>
      <vt:lpstr>Calibri</vt:lpstr>
      <vt:lpstr>Helvetica Neue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wang</cp:lastModifiedBy>
  <cp:revision>36</cp:revision>
  <dcterms:created xsi:type="dcterms:W3CDTF">2024-04-18T04:05:49Z</dcterms:created>
  <dcterms:modified xsi:type="dcterms:W3CDTF">2024-04-18T04:05:49Z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7792DE9C075BABF851B21B66323F68F5_43</vt:lpwstr>
  </property>
  <property fmtid="{D5CDD505-2E9C-101B-9397-08002B2CF9AE}" pid="3" name="KSOProductBuildVer">
    <vt:lpwstr>2052-6.5.2.8766</vt:lpwstr>
  </property>
</Properties>
</file>