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handoutMasterIdLst>
    <p:handoutMasterId r:id="rId25"/>
  </p:handoutMasterIdLst>
  <p:sldIdLst>
    <p:sldId id="1370" r:id="rId2"/>
    <p:sldId id="1440" r:id="rId3"/>
    <p:sldId id="1442" r:id="rId4"/>
    <p:sldId id="1443" r:id="rId5"/>
    <p:sldId id="1444" r:id="rId6"/>
    <p:sldId id="1445" r:id="rId7"/>
    <p:sldId id="1447" r:id="rId8"/>
    <p:sldId id="1450" r:id="rId9"/>
    <p:sldId id="1455" r:id="rId10"/>
    <p:sldId id="1451" r:id="rId11"/>
    <p:sldId id="1453" r:id="rId12"/>
    <p:sldId id="1454" r:id="rId13"/>
    <p:sldId id="1448" r:id="rId14"/>
    <p:sldId id="1457" r:id="rId15"/>
    <p:sldId id="1459" r:id="rId16"/>
    <p:sldId id="1460" r:id="rId17"/>
    <p:sldId id="1461" r:id="rId18"/>
    <p:sldId id="1462" r:id="rId19"/>
    <p:sldId id="1463" r:id="rId20"/>
    <p:sldId id="1449" r:id="rId21"/>
    <p:sldId id="1456" r:id="rId22"/>
    <p:sldId id="1363" r:id="rId23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62AC"/>
    <a:srgbClr val="FFFF99"/>
    <a:srgbClr val="0033CC"/>
    <a:srgbClr val="FFCC99"/>
    <a:srgbClr val="FFFFCC"/>
    <a:srgbClr val="CCECFF"/>
    <a:srgbClr val="CCFFCC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5" autoAdjust="0"/>
    <p:restoredTop sz="83634" autoAdjust="0"/>
  </p:normalViewPr>
  <p:slideViewPr>
    <p:cSldViewPr>
      <p:cViewPr>
        <p:scale>
          <a:sx n="150" d="100"/>
          <a:sy n="150" d="100"/>
        </p:scale>
        <p:origin x="-276" y="-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42" y="-102"/>
      </p:cViewPr>
      <p:guideLst>
        <p:guide orient="horz" pos="3024"/>
        <p:guide pos="23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9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D17E8D-977A-4E75-9BBE-6717AF2C4F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22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29BE33-C12B-460F-A113-D95BC6306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5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 noChangeArrowheads="1"/>
          </p:cNvSpPr>
          <p:nvPr/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/>
          <a:lstStyle/>
          <a:p>
            <a:pPr algn="r"/>
            <a:fld id="{1617BC58-FA05-4876-847B-5689C38F811C}" type="slidenum">
              <a:rPr lang="en-US" altLang="zh-CN" sz="1300" i="0">
                <a:latin typeface="Arial" charset="0"/>
              </a:rPr>
              <a:pPr algn="r"/>
              <a:t>1</a:t>
            </a:fld>
            <a:endParaRPr lang="en-US" altLang="zh-CN" sz="1300" i="0" dirty="0">
              <a:latin typeface="Arial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84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 txBox="1">
            <a:spLocks noGrp="1" noChangeArrowheads="1"/>
          </p:cNvSpPr>
          <p:nvPr/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4" rIns="99047" bIns="49524" anchor="b"/>
          <a:lstStyle/>
          <a:p>
            <a:pPr algn="r"/>
            <a:fld id="{80F5B19F-BFFD-4FFE-844F-75C19EA2A81E}" type="slidenum">
              <a:rPr lang="en-US" altLang="zh-CN" sz="1300" i="0">
                <a:latin typeface="Arial" charset="0"/>
              </a:rPr>
              <a:pPr algn="r"/>
              <a:t>22</a:t>
            </a:fld>
            <a:endParaRPr lang="en-US" altLang="zh-CN" sz="1300" i="0" dirty="0">
              <a:latin typeface="Arial" charset="0"/>
            </a:endParaRPr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47" tIns="49524" rIns="99047" bIns="49524"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9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pattFill prst="lt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296863" y="862682"/>
            <a:ext cx="8505825" cy="460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i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31088" cy="58458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80"/>
          </a:xfrm>
          <a:prstGeom prst="rect">
            <a:avLst/>
          </a:prstGeom>
        </p:spPr>
        <p:txBody>
          <a:bodyPr/>
          <a:lstStyle>
            <a:lvl1pPr>
              <a:buClr>
                <a:srgbClr val="990000"/>
              </a:buClr>
              <a:defRPr sz="2400">
                <a:latin typeface="+mj-lt"/>
              </a:defRPr>
            </a:lvl1pPr>
            <a:lvl2pPr>
              <a:buClr>
                <a:srgbClr val="990000"/>
              </a:buClr>
              <a:defRPr sz="2400">
                <a:latin typeface="+mj-lt"/>
              </a:defRPr>
            </a:lvl2pPr>
            <a:lvl3pPr>
              <a:buClr>
                <a:srgbClr val="990000"/>
              </a:buClr>
              <a:buFont typeface="Wingdings" pitchFamily="2" charset="2"/>
              <a:buChar char="l"/>
              <a:defRPr sz="2400">
                <a:latin typeface="+mj-lt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7002270" y="297455"/>
            <a:ext cx="1952625" cy="476250"/>
          </a:xfrm>
        </p:spPr>
        <p:txBody>
          <a:bodyPr anchor="b"/>
          <a:lstStyle>
            <a:lvl1pPr>
              <a:defRPr sz="1000"/>
            </a:lvl1pPr>
          </a:lstStyle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2" descr="C:\Users\Wenmin\Pictures\u=1855440443,1089758966&amp;fm=0&amp;gp=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05" y="233645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56260" y="6543304"/>
            <a:ext cx="8597240" cy="22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9850" tIns="34925" rIns="69850" bIns="34925">
            <a:spAutoFit/>
          </a:bodyPr>
          <a:lstStyle/>
          <a:p>
            <a:pPr algn="ctr" defTabSz="514350"/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ICME 2015</a:t>
            </a:r>
            <a:r>
              <a:rPr lang="en-US" altLang="zh-CN" sz="800" dirty="0" smtClean="0">
                <a:solidFill>
                  <a:srgbClr val="000000"/>
                </a:solidFill>
                <a:ea typeface="宋体" pitchFamily="2" charset="-122"/>
              </a:rPr>
              <a:t>	    	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C0DB6B0-7895-40CF-B1DA-70AE608BF357}" type="slidenum">
              <a:rPr lang="en-US" altLang="zh-CN" sz="800" smtClean="0">
                <a:solidFill>
                  <a:srgbClr val="000000"/>
                </a:solidFill>
                <a:ea typeface="宋体" pitchFamily="2" charset="-122"/>
              </a:rPr>
              <a:pPr algn="ctr" defTabSz="514350"/>
              <a:t>‹#›</a:t>
            </a:fld>
            <a:endParaRPr lang="en-US" altLang="zh-CN" sz="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4325" y="6534150"/>
            <a:ext cx="8487075" cy="20624"/>
            <a:chOff x="314325" y="6000750"/>
            <a:chExt cx="8487075" cy="20624"/>
          </a:xfrm>
        </p:grpSpPr>
        <p:cxnSp>
          <p:nvCxnSpPr>
            <p:cNvPr id="9" name="直接连接符 8"/>
            <p:cNvCxnSpPr/>
            <p:nvPr userDrawn="1"/>
          </p:nvCxnSpPr>
          <p:spPr bwMode="auto">
            <a:xfrm>
              <a:off x="314325" y="6000750"/>
              <a:ext cx="847725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 userDrawn="1"/>
          </p:nvCxnSpPr>
          <p:spPr bwMode="auto">
            <a:xfrm>
              <a:off x="3581400" y="6021374"/>
              <a:ext cx="522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296863" y="862682"/>
            <a:ext cx="8505825" cy="460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i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31088" cy="58458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38789"/>
            <a:ext cx="8596313" cy="4725525"/>
          </a:xfrm>
          <a:prstGeom prst="rect">
            <a:avLst/>
          </a:prstGeom>
        </p:spPr>
        <p:txBody>
          <a:bodyPr/>
          <a:lstStyle>
            <a:lvl1pPr>
              <a:buClr>
                <a:srgbClr val="990000"/>
              </a:buClr>
              <a:defRPr sz="2400">
                <a:latin typeface="+mj-lt"/>
              </a:defRPr>
            </a:lvl1pPr>
            <a:lvl2pPr>
              <a:buClr>
                <a:srgbClr val="990000"/>
              </a:buClr>
              <a:defRPr sz="2400">
                <a:latin typeface="+mj-lt"/>
              </a:defRPr>
            </a:lvl2pPr>
            <a:lvl3pPr>
              <a:buClr>
                <a:srgbClr val="990000"/>
              </a:buClr>
              <a:buFont typeface="Wingdings" pitchFamily="2" charset="2"/>
              <a:buChar char="l"/>
              <a:defRPr sz="2400">
                <a:latin typeface="+mj-lt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7002270" y="297455"/>
            <a:ext cx="1952625" cy="476250"/>
          </a:xfrm>
        </p:spPr>
        <p:txBody>
          <a:bodyPr anchor="b"/>
          <a:lstStyle>
            <a:lvl1pPr>
              <a:defRPr sz="1000"/>
            </a:lvl1pPr>
          </a:lstStyle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2" descr="C:\Users\Wenmin\Pictures\u=1855440443,1089758966&amp;fm=0&amp;gp=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05" y="233645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251520" y="971466"/>
            <a:ext cx="8596313" cy="513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33CC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56260" y="6543304"/>
            <a:ext cx="8597240" cy="22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9850" tIns="34925" rIns="69850" bIns="34925">
            <a:spAutoFit/>
          </a:bodyPr>
          <a:lstStyle/>
          <a:p>
            <a:pPr algn="ctr" defTabSz="514350"/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ICME 2015</a:t>
            </a:r>
            <a:r>
              <a:rPr lang="en-US" altLang="zh-CN" sz="800" dirty="0" smtClean="0">
                <a:solidFill>
                  <a:srgbClr val="000000"/>
                </a:solidFill>
                <a:ea typeface="宋体" pitchFamily="2" charset="-122"/>
              </a:rPr>
              <a:t>	    	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C0DB6B0-7895-40CF-B1DA-70AE608BF357}" type="slidenum">
              <a:rPr lang="en-US" altLang="zh-CN" sz="800" smtClean="0">
                <a:solidFill>
                  <a:srgbClr val="000000"/>
                </a:solidFill>
                <a:ea typeface="宋体" pitchFamily="2" charset="-122"/>
              </a:rPr>
              <a:pPr algn="ctr" defTabSz="514350"/>
              <a:t>‹#›</a:t>
            </a:fld>
            <a:endParaRPr lang="en-US" altLang="zh-CN" sz="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4325" y="6534150"/>
            <a:ext cx="8487075" cy="20624"/>
            <a:chOff x="314325" y="6000750"/>
            <a:chExt cx="8487075" cy="20624"/>
          </a:xfrm>
        </p:grpSpPr>
        <p:cxnSp>
          <p:nvCxnSpPr>
            <p:cNvPr id="11" name="直接连接符 10"/>
            <p:cNvCxnSpPr/>
            <p:nvPr userDrawn="1"/>
          </p:nvCxnSpPr>
          <p:spPr bwMode="auto">
            <a:xfrm>
              <a:off x="314325" y="6000750"/>
              <a:ext cx="847725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3581400" y="6021374"/>
              <a:ext cx="522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7861876"/>
      </p:ext>
    </p:extLst>
  </p:cSld>
  <p:clrMapOvr>
    <a:masterClrMapping/>
  </p:clrMapOvr>
  <p:transition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31088" cy="58458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80"/>
          </a:xfrm>
          <a:prstGeom prst="rect">
            <a:avLst/>
          </a:prstGeom>
        </p:spPr>
        <p:txBody>
          <a:bodyPr/>
          <a:lstStyle>
            <a:lvl1pPr>
              <a:buClr>
                <a:srgbClr val="990000"/>
              </a:buClr>
              <a:defRPr sz="2400">
                <a:latin typeface="+mj-lt"/>
              </a:defRPr>
            </a:lvl1pPr>
            <a:lvl2pPr>
              <a:buClr>
                <a:srgbClr val="990000"/>
              </a:buClr>
              <a:defRPr sz="2400">
                <a:latin typeface="+mj-lt"/>
              </a:defRPr>
            </a:lvl2pPr>
            <a:lvl3pPr>
              <a:buClr>
                <a:srgbClr val="990000"/>
              </a:buClr>
              <a:buFont typeface="Wingdings" pitchFamily="2" charset="2"/>
              <a:buChar char="l"/>
              <a:defRPr sz="2400">
                <a:latin typeface="+mj-lt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7002270" y="297455"/>
            <a:ext cx="1952625" cy="476250"/>
          </a:xfrm>
        </p:spPr>
        <p:txBody>
          <a:bodyPr anchor="b"/>
          <a:lstStyle>
            <a:lvl1pPr>
              <a:defRPr sz="1000"/>
            </a:lvl1pPr>
          </a:lstStyle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2" descr="C:\Users\Wenmin\Pictures\u=1855440443,1089758966&amp;fm=0&amp;gp=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05" y="233645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296863" y="863715"/>
            <a:ext cx="2880000" cy="45719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i="0"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56260" y="6543304"/>
            <a:ext cx="8597240" cy="22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9850" tIns="34925" rIns="69850" bIns="34925">
            <a:spAutoFit/>
          </a:bodyPr>
          <a:lstStyle/>
          <a:p>
            <a:pPr algn="ctr" defTabSz="514350"/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ICME 2015</a:t>
            </a:r>
            <a:r>
              <a:rPr lang="en-US" altLang="zh-CN" sz="800" dirty="0" smtClean="0">
                <a:solidFill>
                  <a:srgbClr val="000000"/>
                </a:solidFill>
                <a:ea typeface="宋体" pitchFamily="2" charset="-122"/>
              </a:rPr>
              <a:t>	    	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C0DB6B0-7895-40CF-B1DA-70AE608BF357}" type="slidenum">
              <a:rPr lang="en-US" altLang="zh-CN" sz="800" smtClean="0">
                <a:solidFill>
                  <a:srgbClr val="000000"/>
                </a:solidFill>
                <a:ea typeface="宋体" pitchFamily="2" charset="-122"/>
              </a:rPr>
              <a:pPr algn="ctr" defTabSz="514350"/>
              <a:t>‹#›</a:t>
            </a:fld>
            <a:endParaRPr lang="en-US" altLang="zh-CN" sz="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14325" y="6534150"/>
            <a:ext cx="8487075" cy="20624"/>
            <a:chOff x="314325" y="6000750"/>
            <a:chExt cx="8487075" cy="20624"/>
          </a:xfrm>
        </p:grpSpPr>
        <p:cxnSp>
          <p:nvCxnSpPr>
            <p:cNvPr id="10" name="直接连接符 9"/>
            <p:cNvCxnSpPr/>
            <p:nvPr userDrawn="1"/>
          </p:nvCxnSpPr>
          <p:spPr bwMode="auto">
            <a:xfrm>
              <a:off x="314325" y="6000750"/>
              <a:ext cx="847725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 userDrawn="1"/>
          </p:nvCxnSpPr>
          <p:spPr bwMode="auto">
            <a:xfrm>
              <a:off x="3581400" y="6021374"/>
              <a:ext cx="522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7002270" y="297455"/>
            <a:ext cx="1952625" cy="476250"/>
          </a:xfrm>
        </p:spPr>
        <p:txBody>
          <a:bodyPr anchor="b"/>
          <a:lstStyle>
            <a:lvl1pPr>
              <a:defRPr sz="1000"/>
            </a:lvl1pPr>
          </a:lstStyle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2" descr="C:\Users\Wenmin\Pictures\u=1855440443,1089758966&amp;fm=0&amp;gp=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05" y="233645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296863" y="863715"/>
            <a:ext cx="2880000" cy="45719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i="0"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56260" y="6543304"/>
            <a:ext cx="8597240" cy="22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9850" tIns="34925" rIns="69850" bIns="34925">
            <a:spAutoFit/>
          </a:bodyPr>
          <a:lstStyle/>
          <a:p>
            <a:pPr algn="ctr" defTabSz="514350"/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ICME 2015</a:t>
            </a:r>
            <a:r>
              <a:rPr lang="en-US" altLang="zh-CN" sz="800" dirty="0" smtClean="0">
                <a:solidFill>
                  <a:srgbClr val="000000"/>
                </a:solidFill>
                <a:ea typeface="宋体" pitchFamily="2" charset="-122"/>
              </a:rPr>
              <a:t>	    	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C0DB6B0-7895-40CF-B1DA-70AE608BF357}" type="slidenum">
              <a:rPr lang="en-US" altLang="zh-CN" sz="800" smtClean="0">
                <a:solidFill>
                  <a:srgbClr val="000000"/>
                </a:solidFill>
                <a:ea typeface="宋体" pitchFamily="2" charset="-122"/>
              </a:rPr>
              <a:pPr algn="ctr" defTabSz="514350"/>
              <a:t>‹#›</a:t>
            </a:fld>
            <a:endParaRPr lang="en-US" altLang="zh-CN" sz="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14325" y="6534150"/>
            <a:ext cx="8487075" cy="20624"/>
            <a:chOff x="314325" y="6000750"/>
            <a:chExt cx="8487075" cy="20624"/>
          </a:xfrm>
        </p:grpSpPr>
        <p:cxnSp>
          <p:nvCxnSpPr>
            <p:cNvPr id="10" name="直接连接符 9"/>
            <p:cNvCxnSpPr/>
            <p:nvPr userDrawn="1"/>
          </p:nvCxnSpPr>
          <p:spPr bwMode="auto">
            <a:xfrm>
              <a:off x="314325" y="6000750"/>
              <a:ext cx="847725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 userDrawn="1"/>
          </p:nvCxnSpPr>
          <p:spPr bwMode="auto">
            <a:xfrm>
              <a:off x="3581400" y="6021374"/>
              <a:ext cx="522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02270" y="297455"/>
            <a:ext cx="195262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i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2ABCCC-0B32-4D3B-836A-6174AADDF6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72" r:id="rId3"/>
    <p:sldLayoutId id="2147483670" r:id="rId4"/>
    <p:sldLayoutId id="2147483671" r:id="rId5"/>
  </p:sldLayoutIdLst>
  <p:transition>
    <p:sndAc>
      <p:stSnd>
        <p:snd r:embed="rId7" name="camera.wav"/>
      </p:stSnd>
    </p:sndAc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016605" y="5152112"/>
            <a:ext cx="6985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i="0" dirty="0" err="1" smtClean="0">
                <a:latin typeface="+mj-lt"/>
                <a:ea typeface="黑体" pitchFamily="2" charset="-122"/>
              </a:rPr>
              <a:t>Jinzhuo</a:t>
            </a:r>
            <a:r>
              <a:rPr lang="en-US" altLang="zh-CN" sz="2400" i="0" dirty="0" smtClean="0">
                <a:latin typeface="+mj-lt"/>
                <a:ea typeface="黑体" pitchFamily="2" charset="-122"/>
              </a:rPr>
              <a:t> Wang, </a:t>
            </a:r>
            <a:r>
              <a:rPr lang="en-US" altLang="zh-CN" sz="2400" i="0" dirty="0" err="1" smtClean="0">
                <a:latin typeface="+mj-lt"/>
                <a:ea typeface="黑体" pitchFamily="2" charset="-122"/>
              </a:rPr>
              <a:t>Wenmin</a:t>
            </a:r>
            <a:r>
              <a:rPr lang="en-US" altLang="zh-CN" sz="2400" i="0" dirty="0" smtClean="0">
                <a:latin typeface="+mj-lt"/>
                <a:ea typeface="黑体" pitchFamily="2" charset="-122"/>
              </a:rPr>
              <a:t> Wang, </a:t>
            </a:r>
            <a:r>
              <a:rPr lang="en-US" altLang="zh-CN" sz="2400" i="0" dirty="0" err="1" smtClean="0">
                <a:latin typeface="+mj-lt"/>
                <a:ea typeface="黑体" pitchFamily="2" charset="-122"/>
              </a:rPr>
              <a:t>Ronggang</a:t>
            </a:r>
            <a:r>
              <a:rPr lang="en-US" altLang="zh-CN" sz="2400" i="0" dirty="0" smtClean="0">
                <a:latin typeface="+mj-lt"/>
                <a:ea typeface="黑体" pitchFamily="2" charset="-122"/>
              </a:rPr>
              <a:t> Wang, Wen </a:t>
            </a:r>
            <a:r>
              <a:rPr lang="en-US" altLang="zh-CN" sz="2400" i="0" dirty="0" err="1" smtClean="0">
                <a:latin typeface="+mj-lt"/>
                <a:ea typeface="黑体" pitchFamily="2" charset="-122"/>
              </a:rPr>
              <a:t>Gao</a:t>
            </a:r>
            <a:endParaRPr lang="zh-CN" altLang="en-US" sz="2400" i="0" dirty="0">
              <a:latin typeface="+mj-lt"/>
              <a:ea typeface="黑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91580" y="1236285"/>
            <a:ext cx="7772400" cy="117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4000" i="0" dirty="0"/>
              <a:t>Learning Class-Specific Pooling Shapes for Image Classification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1570" y="4628093"/>
            <a:ext cx="7740860" cy="63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400" i="0" dirty="0" smtClean="0">
                <a:latin typeface="+mj-lt"/>
              </a:rPr>
              <a:t>School of Electronic and Computer Engineering,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Peking University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89490" y="5618203"/>
            <a:ext cx="6985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endParaRPr lang="zh-CN" altLang="en-US" sz="2400" i="0" dirty="0">
              <a:latin typeface="+mj-lt"/>
              <a:ea typeface="黑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8" y="3660485"/>
            <a:ext cx="1859263" cy="85509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Class-Specific Pooling Shapes (CSPS)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CSPS learning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1934718" y="4968259"/>
                <a:ext cx="5902491" cy="962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Reg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i="0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18" y="4968259"/>
                <a:ext cx="5902491" cy="9623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1884011" y="5929588"/>
                <a:ext cx="5902491" cy="47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i="0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11" y="5929588"/>
                <a:ext cx="5902491" cy="476605"/>
              </a:xfrm>
              <a:prstGeom prst="rect">
                <a:avLst/>
              </a:prstGeom>
              <a:blipFill rotWithShape="0"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556665" y="1484993"/>
            <a:ext cx="5983312" cy="3465385"/>
            <a:chOff x="225721" y="1494702"/>
            <a:chExt cx="8619347" cy="4859622"/>
          </a:xfrm>
        </p:grpSpPr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259" y="1847362"/>
              <a:ext cx="1130613" cy="4098468"/>
            </a:xfrm>
            <a:prstGeom prst="rect">
              <a:avLst/>
            </a:prstGeom>
          </p:spPr>
        </p:pic>
        <p:grpSp>
          <p:nvGrpSpPr>
            <p:cNvPr id="109" name="组合 108"/>
            <p:cNvGrpSpPr/>
            <p:nvPr/>
          </p:nvGrpSpPr>
          <p:grpSpPr>
            <a:xfrm>
              <a:off x="3591571" y="1722212"/>
              <a:ext cx="5253497" cy="4058907"/>
              <a:chOff x="4644983" y="1669486"/>
              <a:chExt cx="6602968" cy="4408935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4654666" y="1669486"/>
                <a:ext cx="1113183" cy="370576"/>
                <a:chOff x="5027049" y="1669486"/>
                <a:chExt cx="1113183" cy="370576"/>
              </a:xfrm>
            </p:grpSpPr>
            <p:cxnSp>
              <p:nvCxnSpPr>
                <p:cNvPr id="139" name="直接连接符 138"/>
                <p:cNvCxnSpPr/>
                <p:nvPr/>
              </p:nvCxnSpPr>
              <p:spPr>
                <a:xfrm flipV="1">
                  <a:off x="5027049" y="2036880"/>
                  <a:ext cx="1113183" cy="3182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矩形 139"/>
                <p:cNvSpPr/>
                <p:nvPr/>
              </p:nvSpPr>
              <p:spPr>
                <a:xfrm>
                  <a:off x="5138366" y="1765790"/>
                  <a:ext cx="95416" cy="26572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5339188" y="1847506"/>
                  <a:ext cx="95416" cy="18149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5540010" y="1860526"/>
                  <a:ext cx="95416" cy="164993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5751991" y="1669486"/>
                  <a:ext cx="95416" cy="35367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5952813" y="1733369"/>
                  <a:ext cx="95416" cy="29229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4670011" y="2313332"/>
                <a:ext cx="1113183" cy="431347"/>
                <a:chOff x="5042394" y="2313332"/>
                <a:chExt cx="1113183" cy="431347"/>
              </a:xfrm>
            </p:grpSpPr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5042394" y="2741497"/>
                  <a:ext cx="1113183" cy="3182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矩形 133"/>
                <p:cNvSpPr/>
                <p:nvPr/>
              </p:nvSpPr>
              <p:spPr>
                <a:xfrm>
                  <a:off x="5153711" y="2553813"/>
                  <a:ext cx="95416" cy="18149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5354533" y="2382054"/>
                  <a:ext cx="95416" cy="35367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5555355" y="2614973"/>
                  <a:ext cx="95416" cy="112693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5767336" y="2626368"/>
                  <a:ext cx="95416" cy="112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5968157" y="2313332"/>
                  <a:ext cx="95417" cy="42795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654666" y="3328940"/>
                <a:ext cx="1128528" cy="1004153"/>
                <a:chOff x="5027049" y="3328940"/>
                <a:chExt cx="1128528" cy="1004153"/>
              </a:xfrm>
            </p:grpSpPr>
            <p:cxnSp>
              <p:nvCxnSpPr>
                <p:cNvPr id="121" name="直接连接符 120"/>
                <p:cNvCxnSpPr/>
                <p:nvPr/>
              </p:nvCxnSpPr>
              <p:spPr>
                <a:xfrm flipV="1">
                  <a:off x="5027049" y="3625294"/>
                  <a:ext cx="1113183" cy="3182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矩形 121"/>
                <p:cNvSpPr/>
                <p:nvPr/>
              </p:nvSpPr>
              <p:spPr>
                <a:xfrm>
                  <a:off x="5146317" y="3498148"/>
                  <a:ext cx="95416" cy="12396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5339188" y="3469122"/>
                  <a:ext cx="95416" cy="14999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5540010" y="3418910"/>
                  <a:ext cx="95416" cy="19964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5751991" y="3452013"/>
                  <a:ext cx="95416" cy="1649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5952814" y="3328940"/>
                  <a:ext cx="95417" cy="29229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cxnSp>
              <p:nvCxnSpPr>
                <p:cNvPr id="127" name="直接连接符 126"/>
                <p:cNvCxnSpPr/>
                <p:nvPr/>
              </p:nvCxnSpPr>
              <p:spPr>
                <a:xfrm flipV="1">
                  <a:off x="5042394" y="4329911"/>
                  <a:ext cx="1113183" cy="3182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矩形 127"/>
                <p:cNvSpPr/>
                <p:nvPr/>
              </p:nvSpPr>
              <p:spPr>
                <a:xfrm>
                  <a:off x="5153711" y="4082010"/>
                  <a:ext cx="95416" cy="2415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5354533" y="3963437"/>
                  <a:ext cx="95417" cy="35367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5555355" y="4039916"/>
                  <a:ext cx="95417" cy="265723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5767336" y="4123678"/>
                  <a:ext cx="95416" cy="19964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5968158" y="4173750"/>
                  <a:ext cx="95416" cy="14999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644983" y="5554095"/>
                <a:ext cx="1113183" cy="524326"/>
                <a:chOff x="5017366" y="5554095"/>
                <a:chExt cx="1113183" cy="524326"/>
              </a:xfrm>
            </p:grpSpPr>
            <p:cxnSp>
              <p:nvCxnSpPr>
                <p:cNvPr id="115" name="直接连接符 114"/>
                <p:cNvCxnSpPr/>
                <p:nvPr/>
              </p:nvCxnSpPr>
              <p:spPr>
                <a:xfrm flipV="1">
                  <a:off x="5017366" y="6075239"/>
                  <a:ext cx="1113183" cy="3182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矩形 115"/>
                <p:cNvSpPr/>
                <p:nvPr/>
              </p:nvSpPr>
              <p:spPr>
                <a:xfrm>
                  <a:off x="5128683" y="5646739"/>
                  <a:ext cx="95416" cy="42795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5329505" y="5606237"/>
                  <a:ext cx="95416" cy="47074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5530327" y="5717182"/>
                  <a:ext cx="95416" cy="35367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5742308" y="5554095"/>
                  <a:ext cx="95416" cy="51782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5943130" y="5675646"/>
                  <a:ext cx="95416" cy="38904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4939061" y="4622817"/>
                <a:ext cx="1003071" cy="45278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b="1" i="0" dirty="0" smtClean="0"/>
                  <a:t>…</a:t>
                </a:r>
                <a:r>
                  <a:rPr lang="en-US" altLang="zh-CN" sz="1400" i="0" dirty="0" smtClean="0"/>
                  <a:t> </a:t>
                </a:r>
                <a:endParaRPr lang="zh-CN" altLang="en-US" sz="1400" i="0" dirty="0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6120283" y="4673781"/>
                <a:ext cx="1003071" cy="45278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b="1" i="0" dirty="0" smtClean="0"/>
                  <a:t>…</a:t>
                </a:r>
                <a:r>
                  <a:rPr lang="en-US" altLang="zh-CN" sz="1400" i="0" dirty="0" smtClean="0"/>
                  <a:t> </a:t>
                </a:r>
                <a:endParaRPr lang="zh-CN" altLang="en-US" sz="1400" i="0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10244880" y="4285425"/>
                <a:ext cx="1003071" cy="45278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b="1" i="0" dirty="0" smtClean="0"/>
                  <a:t>…</a:t>
                </a:r>
                <a:r>
                  <a:rPr lang="en-US" altLang="zh-CN" sz="1400" i="0" dirty="0" smtClean="0"/>
                  <a:t> </a:t>
                </a:r>
                <a:endParaRPr lang="zh-CN" altLang="en-US" sz="1400" i="0" dirty="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4880825" y="1583794"/>
              <a:ext cx="1094495" cy="4625604"/>
              <a:chOff x="4880824" y="1583795"/>
              <a:chExt cx="1094495" cy="4625604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4880824" y="1583795"/>
                <a:ext cx="490291" cy="4625604"/>
                <a:chOff x="6941871" y="1486894"/>
                <a:chExt cx="616233" cy="5024502"/>
              </a:xfrm>
            </p:grpSpPr>
            <p:cxnSp>
              <p:nvCxnSpPr>
                <p:cNvPr id="156" name="直接连接符 155"/>
                <p:cNvCxnSpPr/>
                <p:nvPr/>
              </p:nvCxnSpPr>
              <p:spPr>
                <a:xfrm>
                  <a:off x="6949682" y="1486894"/>
                  <a:ext cx="0" cy="50245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矩形 156"/>
                <p:cNvSpPr/>
                <p:nvPr/>
              </p:nvSpPr>
              <p:spPr>
                <a:xfrm>
                  <a:off x="6945675" y="1681153"/>
                  <a:ext cx="286538" cy="1137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6945035" y="1865318"/>
                  <a:ext cx="177917" cy="1137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6942869" y="2044290"/>
                  <a:ext cx="177917" cy="11378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6945511" y="2228807"/>
                  <a:ext cx="461472" cy="11378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6942960" y="2413324"/>
                  <a:ext cx="315192" cy="1137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6943982" y="2624239"/>
                  <a:ext cx="147039" cy="1137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6945693" y="2808404"/>
                  <a:ext cx="346711" cy="1137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6945971" y="2987376"/>
                  <a:ext cx="83000" cy="11378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>
                  <a:off x="6944237" y="3171893"/>
                  <a:ext cx="83000" cy="11378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6943897" y="3356410"/>
                  <a:ext cx="461472" cy="1137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6947964" y="3595165"/>
                  <a:ext cx="215280" cy="1137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6947964" y="3779330"/>
                  <a:ext cx="215280" cy="1137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6944049" y="3958302"/>
                  <a:ext cx="236808" cy="11378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6942291" y="4142819"/>
                  <a:ext cx="558381" cy="11378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>
                  <a:off x="6947964" y="4327336"/>
                  <a:ext cx="215280" cy="1137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6944521" y="5443530"/>
                  <a:ext cx="133672" cy="1137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>
                  <a:off x="6941871" y="5627695"/>
                  <a:ext cx="215280" cy="11378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6945789" y="5806667"/>
                  <a:ext cx="147039" cy="11378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6943885" y="5991184"/>
                  <a:ext cx="614219" cy="11378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6944720" y="6175701"/>
                  <a:ext cx="419520" cy="1137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5356430" y="1781025"/>
                <a:ext cx="618889" cy="4226880"/>
                <a:chOff x="6863179" y="1733369"/>
                <a:chExt cx="777864" cy="4591393"/>
              </a:xfrm>
            </p:grpSpPr>
            <p:sp>
              <p:nvSpPr>
                <p:cNvPr id="148" name="文本框 147"/>
                <p:cNvSpPr txBox="1"/>
                <p:nvPr/>
              </p:nvSpPr>
              <p:spPr>
                <a:xfrm>
                  <a:off x="7061133" y="1969330"/>
                  <a:ext cx="574906" cy="401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0" dirty="0" smtClean="0"/>
                    <a:t>S</a:t>
                  </a:r>
                  <a:r>
                    <a:rPr lang="en-US" altLang="zh-CN" sz="1200" b="1" i="0" dirty="0" smtClean="0"/>
                    <a:t>1</a:t>
                  </a:r>
                  <a:endParaRPr lang="zh-CN" altLang="en-US" b="1" i="0" dirty="0"/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7052446" y="2897531"/>
                  <a:ext cx="574906" cy="401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0" dirty="0" smtClean="0"/>
                    <a:t>S</a:t>
                  </a:r>
                  <a:r>
                    <a:rPr lang="en-US" altLang="zh-CN" sz="1200" b="1" i="0" dirty="0" smtClean="0"/>
                    <a:t>2</a:t>
                  </a:r>
                  <a:endParaRPr lang="zh-CN" altLang="en-US" b="1" i="0" dirty="0"/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7062710" y="3864629"/>
                  <a:ext cx="574906" cy="401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0" dirty="0" smtClean="0"/>
                    <a:t>S</a:t>
                  </a:r>
                  <a:r>
                    <a:rPr lang="en-US" altLang="zh-CN" sz="1200" b="1" i="0" dirty="0" smtClean="0"/>
                    <a:t>i</a:t>
                  </a:r>
                  <a:endParaRPr lang="zh-CN" altLang="en-US" b="1" i="0" dirty="0"/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7066137" y="5693711"/>
                  <a:ext cx="574906" cy="401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0" dirty="0" smtClean="0"/>
                    <a:t>S</a:t>
                  </a:r>
                  <a:r>
                    <a:rPr lang="en-US" altLang="zh-CN" sz="1200" b="1" i="0" dirty="0" smtClean="0"/>
                    <a:t>R</a:t>
                  </a:r>
                  <a:endParaRPr lang="zh-CN" altLang="en-US" b="1" i="0" dirty="0"/>
                </a:p>
              </p:txBody>
            </p:sp>
            <p:sp>
              <p:nvSpPr>
                <p:cNvPr id="152" name="右大括号 151"/>
                <p:cNvSpPr/>
                <p:nvPr/>
              </p:nvSpPr>
              <p:spPr>
                <a:xfrm>
                  <a:off x="6863179" y="1733369"/>
                  <a:ext cx="192602" cy="840423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53" name="右大括号 152"/>
                <p:cNvSpPr/>
                <p:nvPr/>
              </p:nvSpPr>
              <p:spPr>
                <a:xfrm>
                  <a:off x="6863179" y="2671319"/>
                  <a:ext cx="192602" cy="840423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54" name="右大括号 153"/>
                <p:cNvSpPr/>
                <p:nvPr/>
              </p:nvSpPr>
              <p:spPr>
                <a:xfrm>
                  <a:off x="6863179" y="3648668"/>
                  <a:ext cx="192602" cy="840423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  <p:sp>
              <p:nvSpPr>
                <p:cNvPr id="155" name="右大括号 154"/>
                <p:cNvSpPr/>
                <p:nvPr/>
              </p:nvSpPr>
              <p:spPr>
                <a:xfrm>
                  <a:off x="6863179" y="5484339"/>
                  <a:ext cx="192602" cy="840423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i="0"/>
                </a:p>
              </p:txBody>
            </p:sp>
          </p:grpSp>
        </p:grpSp>
        <p:grpSp>
          <p:nvGrpSpPr>
            <p:cNvPr id="178" name="组合 177"/>
            <p:cNvGrpSpPr/>
            <p:nvPr/>
          </p:nvGrpSpPr>
          <p:grpSpPr>
            <a:xfrm>
              <a:off x="8114527" y="2260133"/>
              <a:ext cx="503049" cy="3463680"/>
              <a:chOff x="6925836" y="2527105"/>
              <a:chExt cx="632268" cy="3762377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6925836" y="2527105"/>
                <a:ext cx="0" cy="37623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矩形 179"/>
              <p:cNvSpPr/>
              <p:nvPr/>
            </p:nvSpPr>
            <p:spPr>
              <a:xfrm>
                <a:off x="6943982" y="2624239"/>
                <a:ext cx="147039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6945693" y="2808404"/>
                <a:ext cx="346711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945971" y="2987376"/>
                <a:ext cx="83000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6944237" y="3171893"/>
                <a:ext cx="83000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6943897" y="3356410"/>
                <a:ext cx="461472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6947964" y="3595165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947964" y="3779330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944049" y="3958302"/>
                <a:ext cx="236808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942291" y="4142819"/>
                <a:ext cx="558381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947964" y="4327336"/>
                <a:ext cx="21528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944521" y="5270499"/>
                <a:ext cx="133672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941871" y="5454664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939439" y="5633636"/>
                <a:ext cx="147039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43885" y="5818153"/>
                <a:ext cx="614219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944720" y="6002670"/>
                <a:ext cx="41952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  <p:sp>
          <p:nvSpPr>
            <p:cNvPr id="196" name="右箭头 195"/>
            <p:cNvSpPr/>
            <p:nvPr/>
          </p:nvSpPr>
          <p:spPr>
            <a:xfrm>
              <a:off x="6056344" y="3629436"/>
              <a:ext cx="333988" cy="2900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97" name="右箭头 196"/>
            <p:cNvSpPr/>
            <p:nvPr/>
          </p:nvSpPr>
          <p:spPr>
            <a:xfrm>
              <a:off x="1826694" y="3629436"/>
              <a:ext cx="417146" cy="2900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98" name="矩形 197"/>
            <p:cNvSpPr/>
            <p:nvPr/>
          </p:nvSpPr>
          <p:spPr bwMode="auto">
            <a:xfrm>
              <a:off x="6539642" y="1671035"/>
              <a:ext cx="2263046" cy="441326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i="0">
                <a:ea typeface="宋体" pitchFamily="2" charset="-122"/>
              </a:endParaRPr>
            </a:p>
          </p:txBody>
        </p:sp>
        <p:sp>
          <p:nvSpPr>
            <p:cNvPr id="199" name="矩形 198"/>
            <p:cNvSpPr/>
            <p:nvPr/>
          </p:nvSpPr>
          <p:spPr bwMode="auto">
            <a:xfrm>
              <a:off x="2364556" y="1494702"/>
              <a:ext cx="3558995" cy="485962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i="0">
                <a:ea typeface="宋体" pitchFamily="2" charset="-122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225721" y="1695567"/>
              <a:ext cx="1498100" cy="4139667"/>
              <a:chOff x="225722" y="1695568"/>
              <a:chExt cx="1498100" cy="4139667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225722" y="1695568"/>
                <a:ext cx="1498100" cy="4139667"/>
                <a:chOff x="225722" y="1695568"/>
                <a:chExt cx="1498100" cy="4139667"/>
              </a:xfrm>
            </p:grpSpPr>
            <p:pic>
              <p:nvPicPr>
                <p:cNvPr id="203" name="图片 20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947" y="1893414"/>
                  <a:ext cx="1165781" cy="1800529"/>
                </a:xfrm>
                <a:prstGeom prst="rect">
                  <a:avLst/>
                </a:prstGeom>
              </p:spPr>
            </p:pic>
            <p:sp>
              <p:nvSpPr>
                <p:cNvPr id="204" name="矩形 203"/>
                <p:cNvSpPr/>
                <p:nvPr/>
              </p:nvSpPr>
              <p:spPr bwMode="auto">
                <a:xfrm>
                  <a:off x="225722" y="1695568"/>
                  <a:ext cx="1498100" cy="413966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35" y="3924055"/>
                <a:ext cx="1190384" cy="1766125"/>
              </a:xfrm>
              <a:prstGeom prst="rect">
                <a:avLst/>
              </a:prstGeom>
            </p:spPr>
          </p:pic>
        </p:grpSp>
        <p:pic>
          <p:nvPicPr>
            <p:cNvPr id="206" name="图片 20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704" y="1724956"/>
              <a:ext cx="899631" cy="4405586"/>
            </a:xfrm>
            <a:prstGeom prst="rect">
              <a:avLst/>
            </a:prstGeom>
          </p:spPr>
        </p:pic>
      </p:grpSp>
      <p:sp>
        <p:nvSpPr>
          <p:cNvPr id="360" name="矩形 359"/>
          <p:cNvSpPr/>
          <p:nvPr/>
        </p:nvSpPr>
        <p:spPr bwMode="auto">
          <a:xfrm>
            <a:off x="5999192" y="1676052"/>
            <a:ext cx="912677" cy="303179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02214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3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Class-Specific Pooling Shapes (CSPS)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>
          <a:xfrm>
            <a:off x="251520" y="971466"/>
            <a:ext cx="3735415" cy="513527"/>
          </a:xfrm>
        </p:spPr>
        <p:txBody>
          <a:bodyPr/>
          <a:lstStyle/>
          <a:p>
            <a:r>
              <a:rPr lang="en-US" altLang="zh-CN" dirty="0"/>
              <a:t>CSPS learning formulation</a:t>
            </a:r>
            <a:endParaRPr lang="zh-CN" altLang="en-US" dirty="0"/>
          </a:p>
        </p:txBody>
      </p:sp>
      <p:sp>
        <p:nvSpPr>
          <p:cNvPr id="133" name="内容占位符 4"/>
          <p:cNvSpPr>
            <a:spLocks noGrp="1"/>
          </p:cNvSpPr>
          <p:nvPr>
            <p:ph idx="11"/>
          </p:nvPr>
        </p:nvSpPr>
        <p:spPr>
          <a:xfrm>
            <a:off x="3761910" y="953725"/>
            <a:ext cx="4387879" cy="513527"/>
          </a:xfrm>
        </p:spPr>
        <p:txBody>
          <a:bodyPr/>
          <a:lstStyle/>
          <a:p>
            <a:r>
              <a:rPr lang="en-US" altLang="zh-CN" dirty="0"/>
              <a:t>--- </a:t>
            </a:r>
            <a:r>
              <a:rPr lang="en-US" altLang="zh-CN" b="1" dirty="0" smtClean="0"/>
              <a:t>Parameter Regularization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/>
              <p:cNvSpPr txBox="1"/>
              <p:nvPr/>
            </p:nvSpPr>
            <p:spPr>
              <a:xfrm>
                <a:off x="2580536" y="1417538"/>
                <a:ext cx="3742251" cy="78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zh-CN" sz="16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16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a:rPr lang="en-US" altLang="zh-CN" sz="16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16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6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Reg</m:t>
                              </m:r>
                              <m:r>
                                <a:rPr lang="en-US" altLang="zh-CN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i="0" dirty="0"/>
              </a:p>
            </p:txBody>
          </p:sp>
        </mc:Choice>
        <mc:Fallback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36" y="1417538"/>
                <a:ext cx="3742251" cy="7883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内容占位符 4"/>
          <p:cNvSpPr>
            <a:spLocks noGrp="1"/>
          </p:cNvSpPr>
          <p:nvPr>
            <p:ph idx="11"/>
          </p:nvPr>
        </p:nvSpPr>
        <p:spPr>
          <a:xfrm>
            <a:off x="2996826" y="3409346"/>
            <a:ext cx="1350150" cy="412918"/>
          </a:xfrm>
        </p:spPr>
        <p:txBody>
          <a:bodyPr/>
          <a:lstStyle/>
          <a:p>
            <a:r>
              <a:rPr lang="en-US" altLang="zh-CN" sz="2000" b="1" dirty="0" smtClean="0"/>
              <a:t>Color Cues</a:t>
            </a:r>
            <a:endParaRPr lang="zh-CN" altLang="en-US" sz="2000" b="1" dirty="0"/>
          </a:p>
        </p:txBody>
      </p:sp>
      <p:sp>
        <p:nvSpPr>
          <p:cNvPr id="136" name="内容占位符 4"/>
          <p:cNvSpPr>
            <a:spLocks noGrp="1"/>
          </p:cNvSpPr>
          <p:nvPr>
            <p:ph idx="11"/>
          </p:nvPr>
        </p:nvSpPr>
        <p:spPr>
          <a:xfrm>
            <a:off x="4923115" y="3404462"/>
            <a:ext cx="2336197" cy="513527"/>
          </a:xfrm>
        </p:spPr>
        <p:txBody>
          <a:bodyPr/>
          <a:lstStyle/>
          <a:p>
            <a:r>
              <a:rPr lang="en-US" altLang="zh-CN" sz="2000" b="1" dirty="0" err="1" smtClean="0"/>
              <a:t>Sparsity</a:t>
            </a:r>
            <a:r>
              <a:rPr lang="en-US" altLang="zh-CN" sz="2000" b="1" dirty="0" smtClean="0"/>
              <a:t> Constraints</a:t>
            </a:r>
            <a:endParaRPr lang="zh-CN" altLang="en-US" sz="2000" b="1" dirty="0"/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" y="5016762"/>
            <a:ext cx="3977060" cy="1001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2355511" y="2303230"/>
                <a:ext cx="3967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</m:t>
                      </m:r>
                      <m:d>
                        <m:dPr>
                          <m:ctrlPr>
                            <a:rPr lang="en-US" altLang="zh-C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sSub>
                        <m:sSubPr>
                          <m:ctrlPr>
                            <a:rPr lang="en-US" altLang="zh-CN" i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0" dirty="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11" y="2303230"/>
                <a:ext cx="3967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/>
          <p:cNvCxnSpPr/>
          <p:nvPr/>
        </p:nvCxnSpPr>
        <p:spPr bwMode="auto">
          <a:xfrm flipH="1">
            <a:off x="3724810" y="2676261"/>
            <a:ext cx="338255" cy="632265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5401749" y="2701052"/>
            <a:ext cx="430391" cy="62818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/>
              <p:cNvSpPr txBox="1"/>
              <p:nvPr/>
            </p:nvSpPr>
            <p:spPr>
              <a:xfrm>
                <a:off x="506672" y="3780721"/>
                <a:ext cx="876650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zh-CN" altLang="en-US" i="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i="0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2" y="3780721"/>
                <a:ext cx="876650" cy="7830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/>
              <p:cNvSpPr txBox="1"/>
              <p:nvPr/>
            </p:nvSpPr>
            <p:spPr>
              <a:xfrm>
                <a:off x="4868163" y="4919446"/>
                <a:ext cx="2909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0"/>
                        <m:t>primal</m:t>
                      </m:r>
                      <m:r>
                        <m:rPr>
                          <m:nor/>
                        </m:rPr>
                        <a:rPr lang="en-US" altLang="zh-CN" b="1" i="0"/>
                        <m:t>−</m:t>
                      </m:r>
                      <m:r>
                        <m:rPr>
                          <m:nor/>
                        </m:rPr>
                        <a:rPr lang="en-US" altLang="zh-CN" b="1" i="0"/>
                        <m:t>dual</m:t>
                      </m:r>
                      <m:r>
                        <m:rPr>
                          <m:nor/>
                        </m:rPr>
                        <a:rPr lang="en-US" altLang="zh-CN" b="1" i="0"/>
                        <m:t> </m:t>
                      </m:r>
                      <m:r>
                        <m:rPr>
                          <m:nor/>
                        </m:rPr>
                        <a:rPr lang="en-US" altLang="zh-CN" b="1" i="0"/>
                        <m:t>algorithm</m:t>
                      </m:r>
                    </m:oMath>
                  </m:oMathPara>
                </a14:m>
                <a:endParaRPr lang="zh-CN" altLang="en-US" b="1" i="0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63" y="4919446"/>
                <a:ext cx="290924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圆角矩形 154"/>
          <p:cNvSpPr/>
          <p:nvPr/>
        </p:nvSpPr>
        <p:spPr>
          <a:xfrm>
            <a:off x="5388364" y="5343541"/>
            <a:ext cx="2918625" cy="6291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i="0" dirty="0" err="1"/>
              <a:t>Rodolphe</a:t>
            </a:r>
            <a:r>
              <a:rPr lang="en-US" altLang="zh-CN" sz="1200" b="1" i="0" dirty="0"/>
              <a:t> </a:t>
            </a:r>
            <a:r>
              <a:rPr lang="en-US" altLang="zh-CN" sz="1200" b="1" i="0" dirty="0" err="1" smtClean="0"/>
              <a:t>Jenatton</a:t>
            </a:r>
            <a:r>
              <a:rPr lang="en-US" altLang="zh-CN" sz="1200" b="1" i="0" dirty="0"/>
              <a:t> </a:t>
            </a:r>
            <a:r>
              <a:rPr lang="en-US" altLang="zh-CN" sz="1200" b="1" i="0" dirty="0" smtClean="0"/>
              <a:t>et.al. </a:t>
            </a:r>
            <a:r>
              <a:rPr lang="en-US" altLang="zh-CN" sz="1200" b="1" i="0" dirty="0" smtClean="0"/>
              <a:t>“Proximal </a:t>
            </a:r>
            <a:r>
              <a:rPr lang="en-US" altLang="zh-CN" sz="1200" b="1" i="0" dirty="0"/>
              <a:t>methods for sparse hierarchical dictionary learning</a:t>
            </a:r>
            <a:r>
              <a:rPr lang="en-US" altLang="zh-CN" sz="1200" b="1" i="0" dirty="0" smtClean="0"/>
              <a:t>,” </a:t>
            </a:r>
            <a:r>
              <a:rPr lang="en-US" altLang="zh-CN" sz="1200" b="1" dirty="0" smtClean="0"/>
              <a:t>(ICML-2010)</a:t>
            </a:r>
            <a:endParaRPr lang="en-US" altLang="zh-CN" sz="1200" b="1" i="0" dirty="0" smtClean="0"/>
          </a:p>
        </p:txBody>
      </p:sp>
      <p:sp>
        <p:nvSpPr>
          <p:cNvPr id="158" name="矩形 157"/>
          <p:cNvSpPr/>
          <p:nvPr/>
        </p:nvSpPr>
        <p:spPr bwMode="auto">
          <a:xfrm>
            <a:off x="251520" y="3383995"/>
            <a:ext cx="4120943" cy="29376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751692" y="3383995"/>
            <a:ext cx="4050997" cy="29281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28841" y="3987572"/>
                <a:ext cx="1657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={1,2,⋯,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i="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1" y="3987572"/>
                <a:ext cx="165731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081170" y="3638002"/>
                <a:ext cx="391700" cy="444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1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1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1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11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1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i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1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1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1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11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100" i="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70" y="3638002"/>
                <a:ext cx="391700" cy="444802"/>
              </a:xfrm>
              <a:prstGeom prst="rect">
                <a:avLst/>
              </a:prstGeom>
              <a:blipFill rotWithShape="0">
                <a:blip r:embed="rId9"/>
                <a:stretch>
                  <a:fillRect r="-32308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448798" y="3898137"/>
                <a:ext cx="84350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i="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98" y="3898137"/>
                <a:ext cx="843500" cy="6690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双大括号 11"/>
          <p:cNvSpPr/>
          <p:nvPr/>
        </p:nvSpPr>
        <p:spPr bwMode="auto">
          <a:xfrm>
            <a:off x="1374299" y="3756602"/>
            <a:ext cx="1397501" cy="904444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055512" y="3981480"/>
                <a:ext cx="209608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i="0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12" y="3981480"/>
                <a:ext cx="2096087" cy="381515"/>
              </a:xfrm>
              <a:prstGeom prst="rect">
                <a:avLst/>
              </a:prstGeom>
              <a:blipFill rotWithShape="0"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977798" y="3701098"/>
                <a:ext cx="1464632" cy="875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dirty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 dirty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 dirty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98" y="3701098"/>
                <a:ext cx="1464632" cy="8753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201736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4" grpId="0"/>
      <p:bldP spid="135" grpId="0" build="p"/>
      <p:bldP spid="136" grpId="0" build="p"/>
      <p:bldP spid="139" grpId="0"/>
      <p:bldP spid="151" grpId="0"/>
      <p:bldP spid="152" grpId="0"/>
      <p:bldP spid="155" grpId="0" animBg="1"/>
      <p:bldP spid="158" grpId="0" animBg="1"/>
      <p:bldP spid="159" grpId="0" animBg="1"/>
      <p:bldP spid="7" grpId="0"/>
      <p:bldP spid="9" grpId="0"/>
      <p:bldP spid="10" grpId="0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Class-Specific Pooling Shapes (CSPS)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6" name="内容占位符 4"/>
          <p:cNvSpPr>
            <a:spLocks noGrp="1"/>
          </p:cNvSpPr>
          <p:nvPr>
            <p:ph idx="11"/>
          </p:nvPr>
        </p:nvSpPr>
        <p:spPr>
          <a:xfrm>
            <a:off x="296167" y="935253"/>
            <a:ext cx="8596313" cy="513527"/>
          </a:xfrm>
        </p:spPr>
        <p:txBody>
          <a:bodyPr/>
          <a:lstStyle/>
          <a:p>
            <a:r>
              <a:rPr lang="en-US" altLang="zh-CN" dirty="0" smtClean="0"/>
              <a:t>Representation compression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836585" y="1538790"/>
            <a:ext cx="1107256" cy="4625604"/>
            <a:chOff x="4868063" y="1583795"/>
            <a:chExt cx="1107256" cy="4625604"/>
          </a:xfrm>
        </p:grpSpPr>
        <p:grpSp>
          <p:nvGrpSpPr>
            <p:cNvPr id="68" name="组合 67"/>
            <p:cNvGrpSpPr/>
            <p:nvPr/>
          </p:nvGrpSpPr>
          <p:grpSpPr>
            <a:xfrm>
              <a:off x="4868063" y="1583795"/>
              <a:ext cx="805882" cy="4625604"/>
              <a:chOff x="6925836" y="1486894"/>
              <a:chExt cx="1012891" cy="5024502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6925836" y="1486894"/>
                <a:ext cx="0" cy="50245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6945675" y="1681153"/>
                <a:ext cx="286538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945035" y="1865318"/>
                <a:ext cx="177917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942869" y="2044290"/>
                <a:ext cx="177917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945511" y="2228807"/>
                <a:ext cx="461472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942960" y="2413324"/>
                <a:ext cx="315192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943982" y="2624239"/>
                <a:ext cx="147039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945693" y="2808404"/>
                <a:ext cx="346711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945971" y="2987376"/>
                <a:ext cx="83000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944237" y="3171893"/>
                <a:ext cx="83000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943897" y="3356410"/>
                <a:ext cx="461472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947964" y="3595165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947964" y="3779330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944049" y="3958302"/>
                <a:ext cx="236808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942291" y="4142819"/>
                <a:ext cx="558381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947964" y="4327336"/>
                <a:ext cx="21528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944521" y="5443530"/>
                <a:ext cx="133672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941871" y="5627695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945789" y="5806667"/>
                <a:ext cx="147039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943885" y="5991184"/>
                <a:ext cx="614219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944720" y="6175701"/>
                <a:ext cx="41952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6932954" y="4595516"/>
                <a:ext cx="1005773" cy="4264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4000" b="1" i="0" dirty="0" smtClean="0"/>
                  <a:t>…</a:t>
                </a:r>
                <a:r>
                  <a:rPr lang="en-US" altLang="zh-CN" sz="2400" i="0" dirty="0" smtClean="0"/>
                  <a:t> </a:t>
                </a:r>
                <a:endParaRPr lang="zh-CN" altLang="en-US" sz="2400" i="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356430" y="1781025"/>
              <a:ext cx="618889" cy="4226880"/>
              <a:chOff x="6863179" y="1733369"/>
              <a:chExt cx="777864" cy="4591393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7061133" y="1969330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1</a:t>
                </a:r>
                <a:endParaRPr lang="zh-CN" altLang="en-US" b="1" i="0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7052446" y="2897531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2</a:t>
                </a:r>
                <a:endParaRPr lang="zh-CN" altLang="en-US" b="1" i="0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062710" y="3864629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i</a:t>
                </a:r>
                <a:endParaRPr lang="zh-CN" altLang="en-US" b="1" i="0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7066137" y="5693711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R</a:t>
                </a:r>
                <a:endParaRPr lang="zh-CN" altLang="en-US" b="1" i="0" dirty="0"/>
              </a:p>
            </p:txBody>
          </p:sp>
          <p:sp>
            <p:nvSpPr>
              <p:cNvPr id="74" name="右大括号 73"/>
              <p:cNvSpPr/>
              <p:nvPr/>
            </p:nvSpPr>
            <p:spPr>
              <a:xfrm>
                <a:off x="6863179" y="173336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75" name="右大括号 74"/>
              <p:cNvSpPr/>
              <p:nvPr/>
            </p:nvSpPr>
            <p:spPr>
              <a:xfrm>
                <a:off x="6863179" y="267131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76" name="右大括号 75"/>
              <p:cNvSpPr/>
              <p:nvPr/>
            </p:nvSpPr>
            <p:spPr>
              <a:xfrm>
                <a:off x="6863179" y="3648668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77" name="右大括号 76"/>
              <p:cNvSpPr/>
              <p:nvPr/>
            </p:nvSpPr>
            <p:spPr>
              <a:xfrm>
                <a:off x="6863179" y="548433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</p:grpSp>
      <p:sp>
        <p:nvSpPr>
          <p:cNvPr id="105" name="圆角矩形 104"/>
          <p:cNvSpPr/>
          <p:nvPr/>
        </p:nvSpPr>
        <p:spPr>
          <a:xfrm>
            <a:off x="2008213" y="2548402"/>
            <a:ext cx="1630265" cy="4967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0" dirty="0" smtClean="0"/>
              <a:t>Leave-one-out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159734" y="1657581"/>
                <a:ext cx="4899843" cy="962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Error</m:t>
                          </m:r>
                        </m:e>
                        <m:sub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zh-CN" altLang="en-US" sz="2000" i="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i="0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34" y="1657581"/>
                <a:ext cx="4899843" cy="9623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3962484" y="2760800"/>
                <a:ext cx="3130316" cy="72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i="0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84" y="2760800"/>
                <a:ext cx="3130316" cy="729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组合 109"/>
          <p:cNvGrpSpPr/>
          <p:nvPr/>
        </p:nvGrpSpPr>
        <p:grpSpPr>
          <a:xfrm>
            <a:off x="7902370" y="1508778"/>
            <a:ext cx="502675" cy="3941811"/>
            <a:chOff x="6925836" y="1472484"/>
            <a:chExt cx="631798" cy="4281741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6925836" y="1472484"/>
              <a:ext cx="0" cy="42817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6945675" y="1681153"/>
              <a:ext cx="286538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945035" y="1865318"/>
              <a:ext cx="177917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6942869" y="2044290"/>
              <a:ext cx="177917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945511" y="2228807"/>
              <a:ext cx="461472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942960" y="2413324"/>
              <a:ext cx="315192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943982" y="2624239"/>
              <a:ext cx="147039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45693" y="2808404"/>
              <a:ext cx="346711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6945971" y="2987376"/>
              <a:ext cx="83000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6944237" y="3171893"/>
              <a:ext cx="83000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6943897" y="3356410"/>
              <a:ext cx="461472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6947964" y="3595165"/>
              <a:ext cx="215280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6947964" y="3779330"/>
              <a:ext cx="215280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944049" y="3958302"/>
              <a:ext cx="236808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942291" y="4142819"/>
              <a:ext cx="558381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947964" y="4327336"/>
              <a:ext cx="215280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944051" y="4587524"/>
              <a:ext cx="133672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6941401" y="4771690"/>
              <a:ext cx="215279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945319" y="4950661"/>
              <a:ext cx="147039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6943415" y="5135178"/>
              <a:ext cx="614219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944250" y="5319695"/>
              <a:ext cx="419520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546775" y="3484941"/>
            <a:ext cx="3754988" cy="1776117"/>
            <a:chOff x="2186567" y="3665781"/>
            <a:chExt cx="3754988" cy="1776117"/>
          </a:xfrm>
        </p:grpSpPr>
        <p:sp>
          <p:nvSpPr>
            <p:cNvPr id="149" name="下箭头 148"/>
            <p:cNvSpPr/>
            <p:nvPr/>
          </p:nvSpPr>
          <p:spPr bwMode="auto">
            <a:xfrm>
              <a:off x="3897104" y="3665781"/>
              <a:ext cx="472373" cy="74090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/>
                <p:cNvSpPr txBox="1"/>
                <p:nvPr/>
              </p:nvSpPr>
              <p:spPr>
                <a:xfrm>
                  <a:off x="2186567" y="4439316"/>
                  <a:ext cx="3754988" cy="1002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000" b="0" i="0" dirty="0" smtClean="0">
                            <a:latin typeface="Cambria Math" panose="02040503050406030204" pitchFamily="18" charset="0"/>
                          </a:rPr>
                          <m:t>κ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b>
                                    <m:r>
                                      <a:rPr lang="en-US" altLang="zh-CN" sz="2000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𝐣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0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b>
                                    <m:r>
                                      <a:rPr lang="en-US" altLang="zh-CN" sz="2000" b="1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𝐣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000" i="0" dirty="0"/>
                </a:p>
              </p:txBody>
            </p:sp>
          </mc:Choice>
          <mc:Fallback xmlns="">
            <p:sp>
              <p:nvSpPr>
                <p:cNvPr id="152" name="文本框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567" y="4439316"/>
                  <a:ext cx="3754988" cy="10025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下箭头 155"/>
          <p:cNvSpPr/>
          <p:nvPr/>
        </p:nvSpPr>
        <p:spPr bwMode="auto">
          <a:xfrm rot="16200000">
            <a:off x="7035654" y="2688873"/>
            <a:ext cx="472373" cy="740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内容占位符 4"/>
          <p:cNvSpPr>
            <a:spLocks noGrp="1"/>
          </p:cNvSpPr>
          <p:nvPr>
            <p:ph idx="11"/>
          </p:nvPr>
        </p:nvSpPr>
        <p:spPr>
          <a:xfrm>
            <a:off x="2648470" y="5231627"/>
            <a:ext cx="4353800" cy="513527"/>
          </a:xfrm>
        </p:spPr>
        <p:txBody>
          <a:bodyPr/>
          <a:lstStyle/>
          <a:p>
            <a:r>
              <a:rPr lang="en-US" altLang="zh-CN" dirty="0" smtClean="0"/>
              <a:t>Multi-shape matching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64751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8" grpId="0"/>
      <p:bldP spid="156" grpId="0" animBg="1"/>
      <p:bldP spid="10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7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 smtClean="0"/>
              <a:t>Related Work</a:t>
            </a:r>
            <a:endParaRPr lang="en-US" altLang="zh-CN" dirty="0"/>
          </a:p>
          <a:p>
            <a:r>
              <a:rPr lang="en-US" altLang="zh-CN" dirty="0" smtClean="0"/>
              <a:t>Class-Specific </a:t>
            </a:r>
            <a:r>
              <a:rPr lang="en-US" altLang="zh-CN" dirty="0"/>
              <a:t>Pooling Shapes (CSPS)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Experiments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705213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583795"/>
                <a:ext cx="8596313" cy="4680519"/>
              </a:xfrm>
            </p:spPr>
            <p:txBody>
              <a:bodyPr/>
              <a:lstStyle/>
              <a:p>
                <a:r>
                  <a:rPr lang="en-US" altLang="zh-CN" dirty="0" smtClean="0"/>
                  <a:t>Caltech-256, Scene-15, Indoor-67</a:t>
                </a:r>
              </a:p>
              <a:p>
                <a:r>
                  <a:rPr lang="en-US" altLang="zh-CN" dirty="0" smtClean="0"/>
                  <a:t>Dense SIFT with LLC coding (codebook size 2048, k = 5)</a:t>
                </a:r>
              </a:p>
              <a:p>
                <a:r>
                  <a:rPr lang="en-US" altLang="zh-CN" dirty="0" smtClean="0"/>
                  <a:t>max pooling for each region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kernel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583795"/>
                <a:ext cx="8596313" cy="4680519"/>
              </a:xfrm>
              <a:blipFill rotWithShape="0">
                <a:blip r:embed="rId3"/>
                <a:stretch>
                  <a:fillRect l="-922" t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71600" y="3383995"/>
                <a:ext cx="3754988" cy="1002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b="0" i="0" dirty="0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l-GR" altLang="zh-CN" sz="2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20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20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i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83995"/>
                <a:ext cx="3754988" cy="1002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63909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Model analysis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11" y="4036282"/>
            <a:ext cx="3240360" cy="23334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510" y="2213865"/>
            <a:ext cx="175519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 smtClean="0"/>
              <a:t>Over-complete shape set</a:t>
            </a:r>
            <a:endParaRPr lang="zh-CN" altLang="en-US" b="1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6555" y="4329100"/>
                <a:ext cx="4500500" cy="962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zh-CN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a:rPr lang="en-US" altLang="zh-CN" sz="20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0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Reg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i="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5" y="4329100"/>
                <a:ext cx="4500500" cy="9623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993"/>
            <a:ext cx="5894096" cy="24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4351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err="1" smtClean="0"/>
              <a:t>Quantitive</a:t>
            </a:r>
            <a:r>
              <a:rPr lang="en-US" altLang="zh-CN" dirty="0" smtClean="0"/>
              <a:t> results --- Caltech-256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75868"/>
            <a:ext cx="4590510" cy="331771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H="1">
            <a:off x="6012160" y="1805613"/>
            <a:ext cx="990110" cy="49085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内容占位符 4"/>
          <p:cNvSpPr>
            <a:spLocks noGrp="1"/>
          </p:cNvSpPr>
          <p:nvPr>
            <p:ph idx="11"/>
          </p:nvPr>
        </p:nvSpPr>
        <p:spPr>
          <a:xfrm>
            <a:off x="7002270" y="1523667"/>
            <a:ext cx="900100" cy="513527"/>
          </a:xfrm>
          <a:ln w="28575">
            <a:solidFill>
              <a:srgbClr val="00B0F0"/>
            </a:solidFill>
          </a:ln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Ours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850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err="1" smtClean="0"/>
              <a:t>Quantitive</a:t>
            </a:r>
            <a:r>
              <a:rPr lang="en-US" altLang="zh-CN" dirty="0" smtClean="0"/>
              <a:t> results --- </a:t>
            </a:r>
            <a:r>
              <a:rPr lang="en-US" altLang="zh-CN" dirty="0"/>
              <a:t>Scene-15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6502"/>
            <a:ext cx="4950550" cy="35044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70" y="2741715"/>
            <a:ext cx="3916022" cy="139314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96624" y="5274205"/>
            <a:ext cx="328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0" dirty="0" smtClean="0"/>
              <a:t>100 test images per class</a:t>
            </a:r>
            <a:endParaRPr lang="zh-CN" altLang="en-US" sz="2000" b="1" i="0" dirty="0"/>
          </a:p>
        </p:txBody>
      </p:sp>
      <p:sp>
        <p:nvSpPr>
          <p:cNvPr id="16" name="矩形 15"/>
          <p:cNvSpPr/>
          <p:nvPr/>
        </p:nvSpPr>
        <p:spPr bwMode="auto">
          <a:xfrm>
            <a:off x="5697125" y="3717022"/>
            <a:ext cx="2880320" cy="387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41730" y="2123855"/>
            <a:ext cx="945105" cy="387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77986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err="1" smtClean="0"/>
              <a:t>Quantitive</a:t>
            </a:r>
            <a:r>
              <a:rPr lang="en-US" altLang="zh-CN" dirty="0" smtClean="0"/>
              <a:t> results --- Indoor-67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682754"/>
            <a:ext cx="3428571" cy="22476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67055" y="2573905"/>
            <a:ext cx="3015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0" dirty="0" smtClean="0"/>
              <a:t>Further Gains with GIST (GIST-color) ?</a:t>
            </a:r>
            <a:endParaRPr lang="zh-CN" altLang="en-US" sz="2400" i="0" dirty="0"/>
          </a:p>
        </p:txBody>
      </p:sp>
      <p:sp>
        <p:nvSpPr>
          <p:cNvPr id="10" name="圆角矩形 9"/>
          <p:cNvSpPr/>
          <p:nvPr/>
        </p:nvSpPr>
        <p:spPr>
          <a:xfrm>
            <a:off x="4588718" y="3899208"/>
            <a:ext cx="4257370" cy="16000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0" dirty="0" err="1"/>
              <a:t>Liefeng</a:t>
            </a:r>
            <a:r>
              <a:rPr lang="en-US" altLang="zh-CN" sz="1400" i="0" dirty="0"/>
              <a:t> </a:t>
            </a:r>
            <a:r>
              <a:rPr lang="en-US" altLang="zh-CN" sz="1400" i="0" dirty="0" smtClean="0"/>
              <a:t>Bo et.al. “</a:t>
            </a:r>
            <a:r>
              <a:rPr lang="en-US" altLang="zh-CN" sz="1400" i="0" dirty="0"/>
              <a:t>Multipath sparse coding using hierarchical matching pursuit,” </a:t>
            </a:r>
            <a:r>
              <a:rPr lang="en-US" altLang="zh-CN" sz="1400" i="0" dirty="0" smtClean="0"/>
              <a:t> (CVPR-2013)</a:t>
            </a:r>
            <a:endParaRPr lang="en-US" altLang="zh-CN" sz="1400" i="0" dirty="0"/>
          </a:p>
          <a:p>
            <a:endParaRPr lang="en-US" altLang="zh-CN" sz="1400" b="1" i="0" dirty="0">
              <a:latin typeface="NimbusRomNo9L-Regu"/>
            </a:endParaRPr>
          </a:p>
          <a:p>
            <a:r>
              <a:rPr lang="en-US" altLang="zh-CN" sz="1400" i="0" dirty="0" err="1"/>
              <a:t>Jianxin</a:t>
            </a:r>
            <a:r>
              <a:rPr lang="en-US" altLang="zh-CN" sz="1400" i="0" dirty="0"/>
              <a:t> Wu </a:t>
            </a:r>
            <a:r>
              <a:rPr lang="en-US" altLang="zh-CN" sz="1400" i="0" dirty="0" smtClean="0"/>
              <a:t>et.al. “</a:t>
            </a:r>
            <a:r>
              <a:rPr lang="en-US" altLang="zh-CN" sz="1400" i="0" dirty="0"/>
              <a:t>Centrist: A visual descriptor for </a:t>
            </a:r>
            <a:r>
              <a:rPr lang="en-US" altLang="zh-CN" sz="1400" i="0" dirty="0" smtClean="0"/>
              <a:t>scene categorization</a:t>
            </a:r>
            <a:r>
              <a:rPr lang="en-US" altLang="zh-CN" sz="1400" i="0" dirty="0"/>
              <a:t>,” </a:t>
            </a:r>
            <a:r>
              <a:rPr lang="en-US" altLang="zh-CN" sz="1400" i="0" dirty="0" smtClean="0"/>
              <a:t>(</a:t>
            </a:r>
            <a:r>
              <a:rPr lang="en-US" altLang="zh-CN" sz="1400" i="0" dirty="0"/>
              <a:t>TPAMI</a:t>
            </a:r>
            <a:r>
              <a:rPr lang="en-US" altLang="zh-CN" sz="1400" i="0" dirty="0" smtClean="0"/>
              <a:t>-2013</a:t>
            </a:r>
            <a:r>
              <a:rPr lang="en-US" altLang="zh-CN" sz="1400" i="0" dirty="0"/>
              <a:t>)</a:t>
            </a:r>
            <a:endParaRPr lang="zh-CN" altLang="en-US" sz="1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72616" y="4128987"/>
            <a:ext cx="280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0" dirty="0" smtClean="0"/>
              <a:t>20 test images per class</a:t>
            </a:r>
            <a:endParaRPr lang="zh-CN" altLang="en-US" sz="2000" b="1" i="0" dirty="0"/>
          </a:p>
        </p:txBody>
      </p:sp>
    </p:spTree>
    <p:extLst>
      <p:ext uri="{BB962C8B-B14F-4D97-AF65-F5344CB8AC3E}">
        <p14:creationId xmlns:p14="http://schemas.microsoft.com/office/powerpoint/2010/main" val="2093827153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Samples with learned pooling shapes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1538790"/>
            <a:ext cx="6527658" cy="47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539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7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dirty="0" smtClean="0"/>
              <a:t>Related Work</a:t>
            </a:r>
            <a:endParaRPr lang="en-US" altLang="zh-CN" dirty="0"/>
          </a:p>
          <a:p>
            <a:r>
              <a:rPr lang="en-US" altLang="zh-CN" dirty="0" smtClean="0"/>
              <a:t>Class-Specific </a:t>
            </a:r>
            <a:r>
              <a:rPr lang="en-US" altLang="zh-CN" dirty="0"/>
              <a:t>Pooling Shapes (CSPS)</a:t>
            </a:r>
          </a:p>
          <a:p>
            <a:r>
              <a:rPr lang="en-US" altLang="zh-CN" dirty="0" smtClean="0"/>
              <a:t>Experiments</a:t>
            </a:r>
            <a:endParaRPr lang="en-US" altLang="zh-CN" dirty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7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 smtClean="0"/>
              <a:t>Related Work</a:t>
            </a:r>
            <a:endParaRPr lang="en-US" altLang="zh-CN" dirty="0"/>
          </a:p>
          <a:p>
            <a:r>
              <a:rPr lang="en-US" altLang="zh-CN" dirty="0" smtClean="0"/>
              <a:t>Class-Specific </a:t>
            </a:r>
            <a:r>
              <a:rPr lang="en-US" altLang="zh-CN" dirty="0"/>
              <a:t>Pooling Shapes (CSPS)</a:t>
            </a:r>
          </a:p>
          <a:p>
            <a:r>
              <a:rPr lang="en-US" altLang="zh-CN" dirty="0" smtClean="0"/>
              <a:t>Experiments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Conclusion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652177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98731"/>
            <a:ext cx="8596313" cy="5265584"/>
          </a:xfrm>
        </p:spPr>
        <p:txBody>
          <a:bodyPr/>
          <a:lstStyle/>
          <a:p>
            <a:r>
              <a:rPr lang="en-US" altLang="zh-CN" dirty="0" smtClean="0"/>
              <a:t>Class-Specific Pooling Shapes (CSPS) framework</a:t>
            </a:r>
          </a:p>
          <a:p>
            <a:pPr lvl="1"/>
            <a:r>
              <a:rPr lang="en-US" altLang="zh-CN" sz="2000" dirty="0" smtClean="0"/>
              <a:t>A novel pooling shape learner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Competitive results</a:t>
            </a:r>
          </a:p>
          <a:p>
            <a:pPr lvl="1"/>
            <a:r>
              <a:rPr lang="en-US" altLang="zh-CN" sz="2000" dirty="0" smtClean="0"/>
              <a:t>Image classification on popular datasets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Important step towards better image understanding</a:t>
            </a:r>
          </a:p>
          <a:p>
            <a:pPr lvl="1"/>
            <a:r>
              <a:rPr lang="en-US" altLang="zh-CN" sz="2000" dirty="0" smtClean="0"/>
              <a:t>Better pooling </a:t>
            </a:r>
            <a:r>
              <a:rPr lang="en-US" altLang="zh-CN" sz="2000" dirty="0" smtClean="0">
                <a:sym typeface="Wingdings" panose="05000000000000000000" pitchFamily="2" charset="2"/>
              </a:rPr>
              <a:t> Better statistical information  Better representation</a:t>
            </a:r>
          </a:p>
          <a:p>
            <a:pPr lvl="1"/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Future work</a:t>
            </a:r>
          </a:p>
          <a:p>
            <a:pPr lvl="1"/>
            <a:r>
              <a:rPr lang="en-US" altLang="zh-CN" sz="2000" dirty="0" smtClean="0">
                <a:sym typeface="Wingdings" panose="05000000000000000000" pitchFamily="2" charset="2"/>
              </a:rPr>
              <a:t>Alternative </a:t>
            </a:r>
            <a:r>
              <a:rPr lang="en-US" altLang="zh-CN" sz="2000" dirty="0" smtClean="0">
                <a:sym typeface="Wingdings" panose="05000000000000000000" pitchFamily="2" charset="2"/>
              </a:rPr>
              <a:t>shapes (circles / polygon)</a:t>
            </a:r>
          </a:p>
          <a:p>
            <a:pPr lvl="1"/>
            <a:r>
              <a:rPr lang="en-US" altLang="zh-CN" sz="2000" dirty="0" smtClean="0">
                <a:sym typeface="Wingdings" panose="05000000000000000000" pitchFamily="2" charset="2"/>
              </a:rPr>
              <a:t>Object localization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845821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91580" y="1447800"/>
            <a:ext cx="7726362" cy="1531938"/>
          </a:xfrm>
          <a:prstGeom prst="rect">
            <a:avLst/>
          </a:prstGeom>
        </p:spPr>
        <p:txBody>
          <a:bodyPr anchor="ctr"/>
          <a:lstStyle/>
          <a:p>
            <a:pPr algn="ctr" eaLnBrk="1" hangingPunct="1"/>
            <a:r>
              <a:rPr lang="en-US" altLang="zh-CN" sz="8800" dirty="0" smtClean="0">
                <a:solidFill>
                  <a:srgbClr val="C00000"/>
                </a:solidFill>
              </a:rPr>
              <a:t>Q&amp;A</a:t>
            </a:r>
            <a:endParaRPr lang="en-US" altLang="zh-CN" sz="8800" dirty="0">
              <a:solidFill>
                <a:srgbClr val="C00000"/>
              </a:solidFill>
            </a:endParaRP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3429000"/>
            <a:ext cx="1573367" cy="137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66054" y="4059070"/>
            <a:ext cx="1262763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Universal Representation</a:t>
            </a:r>
            <a:endParaRPr lang="zh-CN" altLang="en-US" sz="1200" i="0" dirty="0"/>
          </a:p>
        </p:txBody>
      </p:sp>
      <p:sp>
        <p:nvSpPr>
          <p:cNvPr id="7" name="矩形 6"/>
          <p:cNvSpPr/>
          <p:nvPr/>
        </p:nvSpPr>
        <p:spPr>
          <a:xfrm>
            <a:off x="2952328" y="4055981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Feature</a:t>
            </a:r>
          </a:p>
          <a:p>
            <a:pPr algn="ctr"/>
            <a:r>
              <a:rPr lang="en-US" altLang="zh-CN" sz="1200" i="0" dirty="0" smtClean="0"/>
              <a:t>Coding</a:t>
            </a:r>
            <a:endParaRPr lang="zh-CN" altLang="en-US" sz="1200" i="0" dirty="0"/>
          </a:p>
        </p:txBody>
      </p:sp>
      <p:sp>
        <p:nvSpPr>
          <p:cNvPr id="9" name="矩形 8"/>
          <p:cNvSpPr/>
          <p:nvPr/>
        </p:nvSpPr>
        <p:spPr>
          <a:xfrm>
            <a:off x="4215091" y="4055981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Feature</a:t>
            </a:r>
          </a:p>
          <a:p>
            <a:pPr algn="ctr"/>
            <a:r>
              <a:rPr lang="en-US" altLang="zh-CN" sz="1200" i="0" dirty="0" smtClean="0"/>
              <a:t>Pooling</a:t>
            </a:r>
            <a:endParaRPr lang="zh-CN" altLang="en-US" sz="1200" i="0" dirty="0"/>
          </a:p>
        </p:txBody>
      </p:sp>
      <p:sp>
        <p:nvSpPr>
          <p:cNvPr id="10" name="矩形 9"/>
          <p:cNvSpPr/>
          <p:nvPr/>
        </p:nvSpPr>
        <p:spPr>
          <a:xfrm>
            <a:off x="1689565" y="4055981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Feature</a:t>
            </a:r>
          </a:p>
          <a:p>
            <a:pPr algn="ctr"/>
            <a:r>
              <a:rPr lang="en-US" altLang="zh-CN" sz="1200" i="0" dirty="0"/>
              <a:t>Extraction</a:t>
            </a:r>
            <a:endParaRPr lang="zh-CN" altLang="en-US" sz="1200" i="0" dirty="0"/>
          </a:p>
        </p:txBody>
      </p:sp>
      <p:sp>
        <p:nvSpPr>
          <p:cNvPr id="11" name="矩形 10"/>
          <p:cNvSpPr/>
          <p:nvPr/>
        </p:nvSpPr>
        <p:spPr>
          <a:xfrm>
            <a:off x="272783" y="4055980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Train</a:t>
            </a:r>
          </a:p>
          <a:p>
            <a:pPr algn="ctr"/>
            <a:r>
              <a:rPr lang="en-US" altLang="zh-CN" sz="1200" i="0" dirty="0" smtClean="0"/>
              <a:t>Images</a:t>
            </a:r>
            <a:endParaRPr lang="zh-CN" altLang="en-US" sz="1200" i="0" dirty="0"/>
          </a:p>
        </p:txBody>
      </p:sp>
      <p:sp>
        <p:nvSpPr>
          <p:cNvPr id="12" name="矩形 11"/>
          <p:cNvSpPr/>
          <p:nvPr/>
        </p:nvSpPr>
        <p:spPr>
          <a:xfrm>
            <a:off x="1560071" y="3785963"/>
            <a:ext cx="4071803" cy="1225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7216781" y="4055979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Classifier </a:t>
            </a:r>
          </a:p>
          <a:p>
            <a:pPr algn="ctr"/>
            <a:r>
              <a:rPr lang="en-US" altLang="zh-CN" sz="1200" i="0" dirty="0" smtClean="0"/>
              <a:t>Design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65033" y="4710456"/>
            <a:ext cx="170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0" dirty="0" smtClean="0"/>
              <a:t>Image Understanding</a:t>
            </a:r>
            <a:endParaRPr lang="zh-CN" altLang="en-US" sz="1200" b="1" i="0" dirty="0"/>
          </a:p>
        </p:txBody>
      </p:sp>
      <p:sp>
        <p:nvSpPr>
          <p:cNvPr id="15" name="矩形 14"/>
          <p:cNvSpPr/>
          <p:nvPr/>
        </p:nvSpPr>
        <p:spPr>
          <a:xfrm>
            <a:off x="2725813" y="5430939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Test</a:t>
            </a:r>
          </a:p>
          <a:p>
            <a:pPr algn="ctr"/>
            <a:r>
              <a:rPr lang="en-US" altLang="zh-CN" sz="1200" i="0" dirty="0" smtClean="0"/>
              <a:t>Images</a:t>
            </a:r>
            <a:endParaRPr lang="zh-CN" altLang="en-US" sz="1200" i="0" dirty="0"/>
          </a:p>
        </p:txBody>
      </p:sp>
      <p:sp>
        <p:nvSpPr>
          <p:cNvPr id="16" name="矩形 15"/>
          <p:cNvSpPr/>
          <p:nvPr/>
        </p:nvSpPr>
        <p:spPr>
          <a:xfrm>
            <a:off x="4058587" y="5429483"/>
            <a:ext cx="1573286" cy="5400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i="0"/>
          </a:p>
        </p:txBody>
      </p:sp>
      <p:sp>
        <p:nvSpPr>
          <p:cNvPr id="17" name="文本框 16"/>
          <p:cNvSpPr txBox="1"/>
          <p:nvPr/>
        </p:nvSpPr>
        <p:spPr>
          <a:xfrm>
            <a:off x="4058588" y="5559455"/>
            <a:ext cx="1707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0" dirty="0" smtClean="0"/>
              <a:t>Image Understanding</a:t>
            </a:r>
            <a:endParaRPr lang="zh-CN" altLang="en-US" sz="1200" b="1" i="0" dirty="0"/>
          </a:p>
        </p:txBody>
      </p:sp>
      <p:sp>
        <p:nvSpPr>
          <p:cNvPr id="18" name="矩形 17"/>
          <p:cNvSpPr/>
          <p:nvPr/>
        </p:nvSpPr>
        <p:spPr>
          <a:xfrm>
            <a:off x="5766055" y="5426332"/>
            <a:ext cx="126276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0" dirty="0" smtClean="0"/>
              <a:t>Universal Representation</a:t>
            </a:r>
            <a:endParaRPr lang="zh-CN" altLang="en-US" sz="1200" i="0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7471866" y="4927607"/>
            <a:ext cx="646732" cy="244672"/>
          </a:xfrm>
          <a:prstGeom prst="rightArrow">
            <a:avLst/>
          </a:prstGeom>
          <a:solidFill>
            <a:srgbClr val="E3119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i="0"/>
          </a:p>
        </p:txBody>
      </p:sp>
      <p:sp>
        <p:nvSpPr>
          <p:cNvPr id="20" name="右箭头 19"/>
          <p:cNvSpPr/>
          <p:nvPr/>
        </p:nvSpPr>
        <p:spPr>
          <a:xfrm rot="19125360">
            <a:off x="6533755" y="4885774"/>
            <a:ext cx="759544" cy="244935"/>
          </a:xfrm>
          <a:prstGeom prst="rightArrow">
            <a:avLst/>
          </a:prstGeom>
          <a:solidFill>
            <a:srgbClr val="E3119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i="0"/>
          </a:p>
        </p:txBody>
      </p:sp>
      <p:sp>
        <p:nvSpPr>
          <p:cNvPr id="21" name="矩形 20"/>
          <p:cNvSpPr/>
          <p:nvPr/>
        </p:nvSpPr>
        <p:spPr>
          <a:xfrm>
            <a:off x="7261786" y="5435177"/>
            <a:ext cx="1156902" cy="54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zh-CN" sz="1200" b="1" i="0" dirty="0" smtClean="0">
                <a:solidFill>
                  <a:schemeClr val="tx1"/>
                </a:solidFill>
              </a:rPr>
              <a:t>Prediction</a:t>
            </a:r>
            <a:endParaRPr lang="zh-CN" altLang="en-US" sz="1200" b="1" i="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43411" y="3889256"/>
            <a:ext cx="1063625" cy="902935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i="0"/>
          </a:p>
        </p:txBody>
      </p:sp>
      <p:sp>
        <p:nvSpPr>
          <p:cNvPr id="23" name="内容占位符 4"/>
          <p:cNvSpPr>
            <a:spLocks noGrp="1"/>
          </p:cNvSpPr>
          <p:nvPr>
            <p:ph idx="11"/>
          </p:nvPr>
        </p:nvSpPr>
        <p:spPr>
          <a:xfrm>
            <a:off x="251520" y="3174032"/>
            <a:ext cx="8596313" cy="513527"/>
          </a:xfrm>
        </p:spPr>
        <p:txBody>
          <a:bodyPr/>
          <a:lstStyle/>
          <a:p>
            <a:r>
              <a:rPr lang="en-US" dirty="0" smtClean="0"/>
              <a:t>Popular pipeline</a:t>
            </a:r>
            <a:endParaRPr 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37" y="1035232"/>
            <a:ext cx="1396679" cy="209052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052781" y="1405543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25863" y="989606"/>
            <a:ext cx="2707914" cy="2435632"/>
            <a:chOff x="5803208" y="1046107"/>
            <a:chExt cx="2961871" cy="2568275"/>
          </a:xfrm>
        </p:grpSpPr>
        <p:sp>
          <p:nvSpPr>
            <p:cNvPr id="35" name="圆角矩形 34"/>
            <p:cNvSpPr/>
            <p:nvPr/>
          </p:nvSpPr>
          <p:spPr>
            <a:xfrm>
              <a:off x="6255500" y="1466359"/>
              <a:ext cx="1015635" cy="37418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Basketball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870203" y="2004462"/>
              <a:ext cx="823439" cy="3741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Grapes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509894" y="1377813"/>
              <a:ext cx="705374" cy="37418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Cake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056743" y="3070656"/>
              <a:ext cx="878357" cy="357545"/>
            </a:xfrm>
            <a:prstGeom prst="round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People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155999" y="2570283"/>
              <a:ext cx="1003067" cy="37418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Flashlight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027587" y="1954687"/>
              <a:ext cx="1626651" cy="37418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0" dirty="0" smtClean="0"/>
                <a:t>Meeting room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415964" y="2488698"/>
              <a:ext cx="1116476" cy="37418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i="0" dirty="0" smtClean="0"/>
                <a:t>Eyeglasses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5803208" y="1046107"/>
              <a:ext cx="2961871" cy="2568275"/>
            </a:xfrm>
            <a:prstGeom prst="ellips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78678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Motivation and Contribution</a:t>
            </a:r>
            <a:endParaRPr 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74" y="1594987"/>
            <a:ext cx="1289573" cy="172132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05" y="1712224"/>
            <a:ext cx="1528313" cy="152831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20" y="4647089"/>
            <a:ext cx="1283169" cy="1721324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>
            <a:off x="5226436" y="5226513"/>
            <a:ext cx="391600" cy="309214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圆角矩形 65"/>
          <p:cNvSpPr/>
          <p:nvPr/>
        </p:nvSpPr>
        <p:spPr>
          <a:xfrm>
            <a:off x="6710482" y="3831425"/>
            <a:ext cx="2204368" cy="5873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0" dirty="0" smtClean="0">
                <a:solidFill>
                  <a:schemeClr val="tx1"/>
                </a:solidFill>
              </a:rPr>
              <a:t>Class-Specific Pooling Shapes (CSPS)</a:t>
            </a:r>
            <a:endParaRPr lang="zh-CN" altLang="en-US" sz="1400" b="1" i="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06941" y="2096256"/>
            <a:ext cx="2097882" cy="6929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0" dirty="0" smtClean="0">
                <a:solidFill>
                  <a:schemeClr val="tx1"/>
                </a:solidFill>
              </a:rPr>
              <a:t>Spatial Pyramid Representation (SPR) </a:t>
            </a:r>
            <a:endParaRPr lang="zh-CN" altLang="en-US" sz="1400" i="0" dirty="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739773" y="3738094"/>
            <a:ext cx="549872" cy="2771790"/>
            <a:chOff x="7649161" y="3960119"/>
            <a:chExt cx="549872" cy="2347670"/>
          </a:xfrm>
        </p:grpSpPr>
        <p:sp>
          <p:nvSpPr>
            <p:cNvPr id="69" name="矩形 68"/>
            <p:cNvSpPr/>
            <p:nvPr/>
          </p:nvSpPr>
          <p:spPr>
            <a:xfrm>
              <a:off x="7808572" y="4586407"/>
              <a:ext cx="229416" cy="21328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808572" y="4972933"/>
              <a:ext cx="229416" cy="2375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808572" y="5527407"/>
              <a:ext cx="229416" cy="32911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649161" y="3960119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649161" y="4227913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49161" y="5938457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100</a:t>
              </a:r>
              <a:endParaRPr lang="zh-CN" altLang="en-US" b="1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7712890" y="3986490"/>
              <a:ext cx="410095" cy="22961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661476" y="5104642"/>
              <a:ext cx="53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</p:grpSp>
      <p:sp>
        <p:nvSpPr>
          <p:cNvPr id="77" name="右箭头 76"/>
          <p:cNvSpPr/>
          <p:nvPr/>
        </p:nvSpPr>
        <p:spPr>
          <a:xfrm>
            <a:off x="4820588" y="2251200"/>
            <a:ext cx="408761" cy="325239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6470324" y="5231555"/>
            <a:ext cx="396931" cy="333804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19890" y="1493785"/>
            <a:ext cx="1087006" cy="1923727"/>
            <a:chOff x="6919890" y="1493785"/>
            <a:chExt cx="1087006" cy="1923727"/>
          </a:xfrm>
        </p:grpSpPr>
        <p:grpSp>
          <p:nvGrpSpPr>
            <p:cNvPr id="59" name="组合 58"/>
            <p:cNvGrpSpPr/>
            <p:nvPr/>
          </p:nvGrpSpPr>
          <p:grpSpPr>
            <a:xfrm>
              <a:off x="7465028" y="1493785"/>
              <a:ext cx="541868" cy="1923727"/>
              <a:chOff x="7636659" y="1685315"/>
              <a:chExt cx="541868" cy="192372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640970" y="1685315"/>
                <a:ext cx="537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640970" y="2054647"/>
                <a:ext cx="537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640970" y="3239710"/>
                <a:ext cx="53755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21</a:t>
                </a:r>
                <a:endParaRPr lang="zh-CN" altLang="en-US" b="1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7640967" y="2258052"/>
                <a:ext cx="537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…</a:t>
                </a:r>
                <a:endParaRPr lang="zh-CN" altLang="en-US" sz="2400" b="1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04699" y="1711686"/>
                <a:ext cx="410095" cy="187098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636659" y="2721242"/>
                <a:ext cx="537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…</a:t>
                </a:r>
                <a:endParaRPr lang="zh-CN" altLang="en-US" sz="2400" b="1" dirty="0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6919890" y="2251200"/>
              <a:ext cx="408761" cy="325239"/>
            </a:xfrm>
            <a:prstGeom prst="right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351174" y="1606178"/>
            <a:ext cx="1289573" cy="1710133"/>
            <a:chOff x="2493309" y="1210818"/>
            <a:chExt cx="1289573" cy="1710133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138095" y="1210818"/>
              <a:ext cx="0" cy="171013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3446875" y="1210818"/>
              <a:ext cx="0" cy="171013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2816805" y="1210818"/>
              <a:ext cx="0" cy="171013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2493309" y="2033845"/>
              <a:ext cx="128957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493309" y="2528900"/>
              <a:ext cx="128957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2493309" y="1583795"/>
              <a:ext cx="128957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569081" y="3034635"/>
            <a:ext cx="1294206" cy="1721324"/>
            <a:chOff x="134221" y="4490321"/>
            <a:chExt cx="1294206" cy="1721324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54" y="4490321"/>
              <a:ext cx="1289573" cy="1721324"/>
            </a:xfrm>
            <a:prstGeom prst="rect">
              <a:avLst/>
            </a:prstGeom>
          </p:spPr>
        </p:pic>
        <p:grpSp>
          <p:nvGrpSpPr>
            <p:cNvPr id="88" name="组合 87"/>
            <p:cNvGrpSpPr/>
            <p:nvPr/>
          </p:nvGrpSpPr>
          <p:grpSpPr>
            <a:xfrm>
              <a:off x="134221" y="4490321"/>
              <a:ext cx="1289573" cy="1721324"/>
              <a:chOff x="2493309" y="1199627"/>
              <a:chExt cx="1289573" cy="17213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138096" y="1199627"/>
                <a:ext cx="0" cy="17213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3446875" y="1199627"/>
                <a:ext cx="0" cy="17213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2816805" y="1199627"/>
                <a:ext cx="0" cy="17213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2493309" y="2033845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>
                <a:off x="2493309" y="2528900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2493309" y="1583795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09" name="组合 108"/>
          <p:cNvGrpSpPr/>
          <p:nvPr/>
        </p:nvGrpSpPr>
        <p:grpSpPr>
          <a:xfrm>
            <a:off x="4577018" y="3742771"/>
            <a:ext cx="548582" cy="2771790"/>
            <a:chOff x="7649161" y="3960119"/>
            <a:chExt cx="548582" cy="2347670"/>
          </a:xfrm>
        </p:grpSpPr>
        <p:sp>
          <p:nvSpPr>
            <p:cNvPr id="113" name="文本框 112"/>
            <p:cNvSpPr txBox="1"/>
            <p:nvPr/>
          </p:nvSpPr>
          <p:spPr>
            <a:xfrm>
              <a:off x="7649161" y="3960119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649161" y="4227913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49161" y="5938457"/>
              <a:ext cx="5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100</a:t>
              </a:r>
              <a:endParaRPr lang="zh-CN" altLang="en-US" b="1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712890" y="3986490"/>
              <a:ext cx="410095" cy="22961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656113" y="4806186"/>
              <a:ext cx="53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660186" y="4476155"/>
              <a:ext cx="53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651526" y="5119288"/>
              <a:ext cx="53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653457" y="5463606"/>
              <a:ext cx="53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</p:grpSp>
      <p:pic>
        <p:nvPicPr>
          <p:cNvPr id="121" name="图片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" y="4965612"/>
            <a:ext cx="3896924" cy="1371838"/>
          </a:xfrm>
          <a:prstGeom prst="rect">
            <a:avLst/>
          </a:prstGeom>
        </p:spPr>
      </p:pic>
      <p:sp>
        <p:nvSpPr>
          <p:cNvPr id="122" name="右箭头 121"/>
          <p:cNvSpPr/>
          <p:nvPr/>
        </p:nvSpPr>
        <p:spPr>
          <a:xfrm>
            <a:off x="4107663" y="5226513"/>
            <a:ext cx="391600" cy="309214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4" name="右箭头 123"/>
          <p:cNvSpPr/>
          <p:nvPr/>
        </p:nvSpPr>
        <p:spPr>
          <a:xfrm>
            <a:off x="2643699" y="2251200"/>
            <a:ext cx="408761" cy="325239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右箭头 2"/>
          <p:cNvSpPr/>
          <p:nvPr/>
        </p:nvSpPr>
        <p:spPr bwMode="auto">
          <a:xfrm rot="5400000">
            <a:off x="2036934" y="4322723"/>
            <a:ext cx="561133" cy="587625"/>
          </a:xfrm>
          <a:prstGeom prst="ben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932553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6" grpId="0" animBg="1"/>
      <p:bldP spid="67" grpId="0" animBg="1"/>
      <p:bldP spid="77" grpId="0" animBg="1"/>
      <p:bldP spid="78" grpId="0" animBg="1"/>
      <p:bldP spid="122" grpId="0" animBg="1"/>
      <p:bldP spid="12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7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Related Work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Class-Specific </a:t>
            </a:r>
            <a:r>
              <a:rPr lang="en-US" altLang="zh-CN" dirty="0"/>
              <a:t>Pooling Shapes (CSPS)</a:t>
            </a:r>
          </a:p>
          <a:p>
            <a:r>
              <a:rPr lang="en-US" altLang="zh-CN" dirty="0" smtClean="0"/>
              <a:t>Experiments</a:t>
            </a:r>
            <a:endParaRPr lang="en-US" altLang="zh-CN" dirty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702606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Related </a:t>
            </a:r>
            <a:r>
              <a:rPr lang="en-US" altLang="zh-CN" dirty="0" smtClean="0">
                <a:solidFill>
                  <a:schemeClr val="tx1"/>
                </a:solidFill>
              </a:rPr>
              <a:t>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Spatial Pyramid Representation (</a:t>
            </a:r>
            <a:r>
              <a:rPr lang="en-US" altLang="zh-CN" dirty="0" smtClean="0"/>
              <a:t>SPR)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86635" y="1940428"/>
            <a:ext cx="1464940" cy="4327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Why SPR ?</a:t>
            </a:r>
            <a:endParaRPr lang="zh-CN" altLang="en-US" sz="24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63511" y="2703488"/>
            <a:ext cx="2158915" cy="4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i="0" dirty="0" smtClean="0"/>
              <a:t>SPR’s Limitation</a:t>
            </a:r>
            <a:endParaRPr lang="zh-CN" altLang="en-US" sz="1800" b="1" i="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27016" y="4546394"/>
            <a:ext cx="1712181" cy="36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i="0" dirty="0" smtClean="0"/>
              <a:t>Recent Effort</a:t>
            </a:r>
            <a:endParaRPr lang="zh-CN" altLang="en-US" sz="2400" b="1" i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5" y="2743687"/>
            <a:ext cx="3368467" cy="1808991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56855" y="2511438"/>
            <a:ext cx="3057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02710" y="2511438"/>
            <a:ext cx="1374335" cy="1907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560632" y="3094983"/>
            <a:ext cx="2278565" cy="496756"/>
          </a:xfrm>
          <a:prstGeom prst="roundRect">
            <a:avLst/>
          </a:prstGeom>
          <a:solidFill>
            <a:srgbClr val="ECB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i="0" dirty="0" smtClean="0"/>
              <a:t>ad-hoc segmentation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45343" y="5037541"/>
            <a:ext cx="4109552" cy="962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Object-Centric Spatial Pooling (ECCV,2012)</a:t>
            </a:r>
          </a:p>
          <a:p>
            <a:r>
              <a:rPr lang="en-US" altLang="zh-CN" sz="1200" b="1" dirty="0"/>
              <a:t>Receptive Field Learning (CVPR,2012)</a:t>
            </a:r>
          </a:p>
          <a:p>
            <a:r>
              <a:rPr lang="en-US" altLang="zh-CN" sz="1200" b="1" dirty="0"/>
              <a:t>Adaptive Pooling with Relative Features (ICME,2014)</a:t>
            </a:r>
            <a:endParaRPr lang="zh-CN" altLang="en-US" sz="1200" b="1" dirty="0"/>
          </a:p>
        </p:txBody>
      </p:sp>
      <p:sp>
        <p:nvSpPr>
          <p:cNvPr id="14" name="圆角矩形 13"/>
          <p:cNvSpPr/>
          <p:nvPr/>
        </p:nvSpPr>
        <p:spPr>
          <a:xfrm>
            <a:off x="251520" y="4869160"/>
            <a:ext cx="4230470" cy="7190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i="0" dirty="0"/>
              <a:t>Beyond Bags of Features: Spatial Pyramid Matching</a:t>
            </a:r>
          </a:p>
          <a:p>
            <a:r>
              <a:rPr lang="en-US" altLang="zh-CN" sz="1200" b="1" i="0" dirty="0"/>
              <a:t>for Recognizing Natural Scene </a:t>
            </a:r>
            <a:r>
              <a:rPr lang="en-US" altLang="zh-CN" sz="1200" b="1" i="0" dirty="0" smtClean="0"/>
              <a:t>Categories </a:t>
            </a:r>
            <a:r>
              <a:rPr lang="en-US" altLang="zh-CN" sz="1200" b="1" i="0" dirty="0"/>
              <a:t>(</a:t>
            </a:r>
            <a:r>
              <a:rPr lang="en-US" altLang="zh-CN" sz="1200" b="1" i="0" dirty="0" smtClean="0"/>
              <a:t>CVPR,2006)</a:t>
            </a:r>
            <a:endParaRPr lang="zh-CN" altLang="en-US" sz="1200" i="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7092280" y="1426791"/>
            <a:ext cx="1497457" cy="2241368"/>
            <a:chOff x="9007151" y="1575163"/>
            <a:chExt cx="1889579" cy="252221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151" y="1575163"/>
              <a:ext cx="1889579" cy="252221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9455273" y="2645752"/>
              <a:ext cx="1079269" cy="12801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007151" y="1575164"/>
              <a:ext cx="1005066" cy="936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977045" y="4419110"/>
            <a:ext cx="3057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76344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43735"/>
            <a:ext cx="8596313" cy="5220579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 smtClean="0"/>
              <a:t>Related Work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Class-Specific </a:t>
            </a:r>
            <a:r>
              <a:rPr lang="en-US" altLang="zh-CN" dirty="0">
                <a:solidFill>
                  <a:srgbClr val="FF0000"/>
                </a:solidFill>
              </a:rPr>
              <a:t>Pooling Shapes (CSPS)</a:t>
            </a:r>
          </a:p>
          <a:p>
            <a:r>
              <a:rPr lang="en-US" altLang="zh-CN" dirty="0" smtClean="0"/>
              <a:t>Experiments</a:t>
            </a:r>
            <a:endParaRPr lang="en-US" altLang="zh-CN" dirty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335495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Class-Specific Pooling Shapes (CSPS)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Toy Overview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591573" y="1722213"/>
            <a:ext cx="1032046" cy="4058907"/>
            <a:chOff x="4644983" y="1669486"/>
            <a:chExt cx="1297149" cy="4408935"/>
          </a:xfrm>
        </p:grpSpPr>
        <p:grpSp>
          <p:nvGrpSpPr>
            <p:cNvPr id="11" name="组合 10"/>
            <p:cNvGrpSpPr/>
            <p:nvPr/>
          </p:nvGrpSpPr>
          <p:grpSpPr>
            <a:xfrm>
              <a:off x="4654666" y="1669486"/>
              <a:ext cx="1113183" cy="370576"/>
              <a:chOff x="5027049" y="1669486"/>
              <a:chExt cx="1113183" cy="370576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5027049" y="2036880"/>
                <a:ext cx="1113183" cy="3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138366" y="1765790"/>
                <a:ext cx="95416" cy="26572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339188" y="1847506"/>
                <a:ext cx="95416" cy="181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540010" y="1860526"/>
                <a:ext cx="95416" cy="164993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751991" y="1669486"/>
                <a:ext cx="95416" cy="353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952813" y="1733369"/>
                <a:ext cx="95416" cy="29229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70011" y="2313332"/>
              <a:ext cx="1113183" cy="431347"/>
              <a:chOff x="5042394" y="2313332"/>
              <a:chExt cx="1113183" cy="431347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V="1">
                <a:off x="5042394" y="2741497"/>
                <a:ext cx="1113183" cy="3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5153711" y="2553813"/>
                <a:ext cx="95416" cy="1814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54533" y="2382054"/>
                <a:ext cx="95416" cy="3536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555355" y="2614973"/>
                <a:ext cx="95416" cy="112693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767336" y="2626368"/>
                <a:ext cx="95416" cy="112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968157" y="2313332"/>
                <a:ext cx="95417" cy="42795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54666" y="3328940"/>
              <a:ext cx="1128528" cy="1004153"/>
              <a:chOff x="5027049" y="3328940"/>
              <a:chExt cx="1128528" cy="1004153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5027049" y="3625294"/>
                <a:ext cx="1113183" cy="3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146317" y="3498148"/>
                <a:ext cx="95416" cy="1239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339188" y="3469122"/>
                <a:ext cx="95416" cy="1499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40010" y="3418910"/>
                <a:ext cx="95416" cy="19964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751991" y="3452013"/>
                <a:ext cx="95416" cy="1649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952814" y="3328940"/>
                <a:ext cx="95417" cy="29229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V="1">
                <a:off x="5042394" y="4329911"/>
                <a:ext cx="1113183" cy="3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5153711" y="4082010"/>
                <a:ext cx="95416" cy="241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354533" y="3963437"/>
                <a:ext cx="95417" cy="3536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55355" y="4039916"/>
                <a:ext cx="95417" cy="265723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7336" y="4123678"/>
                <a:ext cx="95416" cy="1996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968158" y="4173750"/>
                <a:ext cx="95416" cy="14999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644983" y="5554095"/>
              <a:ext cx="1113183" cy="524326"/>
              <a:chOff x="5017366" y="5554095"/>
              <a:chExt cx="1113183" cy="524326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5017366" y="6075239"/>
                <a:ext cx="1113183" cy="3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128683" y="5646739"/>
                <a:ext cx="95416" cy="4279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329505" y="5606237"/>
                <a:ext cx="95416" cy="4707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30327" y="5717182"/>
                <a:ext cx="95416" cy="35367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742308" y="5554095"/>
                <a:ext cx="95416" cy="51782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43130" y="5675646"/>
                <a:ext cx="95416" cy="38904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4936360" y="4622818"/>
              <a:ext cx="1005772" cy="4527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000" b="1" i="0" dirty="0" smtClean="0"/>
                <a:t>…</a:t>
              </a:r>
              <a:r>
                <a:rPr lang="en-US" altLang="zh-CN" sz="2400" i="0" dirty="0" smtClean="0"/>
                <a:t> </a:t>
              </a:r>
              <a:endParaRPr lang="zh-CN" altLang="en-US" sz="2400" i="0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873728" y="1583795"/>
            <a:ext cx="1101591" cy="4625604"/>
            <a:chOff x="4873728" y="1583795"/>
            <a:chExt cx="1101591" cy="4625604"/>
          </a:xfrm>
        </p:grpSpPr>
        <p:grpSp>
          <p:nvGrpSpPr>
            <p:cNvPr id="46" name="组合 45"/>
            <p:cNvGrpSpPr/>
            <p:nvPr/>
          </p:nvGrpSpPr>
          <p:grpSpPr>
            <a:xfrm>
              <a:off x="4873728" y="1583795"/>
              <a:ext cx="800219" cy="4625604"/>
              <a:chOff x="6932954" y="1486894"/>
              <a:chExt cx="1005773" cy="502450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6949682" y="1486894"/>
                <a:ext cx="0" cy="50245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6945675" y="1681153"/>
                <a:ext cx="286538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45035" y="1865318"/>
                <a:ext cx="177917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942869" y="2044290"/>
                <a:ext cx="177917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45511" y="2228807"/>
                <a:ext cx="461472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942960" y="2413324"/>
                <a:ext cx="315192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943982" y="2624239"/>
                <a:ext cx="147039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945693" y="2808404"/>
                <a:ext cx="346711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45971" y="2987376"/>
                <a:ext cx="83000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944237" y="3171893"/>
                <a:ext cx="83000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943897" y="3356410"/>
                <a:ext cx="461472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47964" y="3595165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947964" y="3779330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944049" y="3958302"/>
                <a:ext cx="236808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942291" y="4142819"/>
                <a:ext cx="558381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947964" y="4327336"/>
                <a:ext cx="21528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944521" y="5443530"/>
                <a:ext cx="133672" cy="11378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941871" y="5627695"/>
                <a:ext cx="215280" cy="1137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945789" y="5806667"/>
                <a:ext cx="147039" cy="11378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943885" y="5991184"/>
                <a:ext cx="614219" cy="1137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944720" y="6175701"/>
                <a:ext cx="419520" cy="1137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932954" y="4595516"/>
                <a:ext cx="1005773" cy="4264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4000" b="1" i="0" dirty="0" smtClean="0"/>
                  <a:t>…</a:t>
                </a:r>
                <a:r>
                  <a:rPr lang="en-US" altLang="zh-CN" sz="2400" i="0" dirty="0" smtClean="0"/>
                  <a:t> </a:t>
                </a:r>
                <a:endParaRPr lang="zh-CN" altLang="en-US" sz="2400" i="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356430" y="1781025"/>
              <a:ext cx="618889" cy="4226880"/>
              <a:chOff x="6863179" y="1733369"/>
              <a:chExt cx="777864" cy="4591393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7061133" y="1969330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1</a:t>
                </a:r>
                <a:endParaRPr lang="zh-CN" altLang="en-US" b="1" i="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7052446" y="2897531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2</a:t>
                </a:r>
                <a:endParaRPr lang="zh-CN" altLang="en-US" b="1" i="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7062710" y="3864629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i</a:t>
                </a:r>
                <a:endParaRPr lang="zh-CN" altLang="en-US" b="1" i="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066137" y="5693711"/>
                <a:ext cx="574906" cy="40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0" dirty="0" smtClean="0"/>
                  <a:t>S</a:t>
                </a:r>
                <a:r>
                  <a:rPr lang="en-US" altLang="zh-CN" sz="1200" b="1" i="0" dirty="0" smtClean="0"/>
                  <a:t>R</a:t>
                </a:r>
                <a:endParaRPr lang="zh-CN" altLang="en-US" b="1" i="0" dirty="0"/>
              </a:p>
            </p:txBody>
          </p:sp>
          <p:sp>
            <p:nvSpPr>
              <p:cNvPr id="105" name="右大括号 104"/>
              <p:cNvSpPr/>
              <p:nvPr/>
            </p:nvSpPr>
            <p:spPr>
              <a:xfrm>
                <a:off x="6863179" y="173336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06" name="右大括号 105"/>
              <p:cNvSpPr/>
              <p:nvPr/>
            </p:nvSpPr>
            <p:spPr>
              <a:xfrm>
                <a:off x="6863179" y="267131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07" name="右大括号 106"/>
              <p:cNvSpPr/>
              <p:nvPr/>
            </p:nvSpPr>
            <p:spPr>
              <a:xfrm>
                <a:off x="6863179" y="3648668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  <p:sp>
            <p:nvSpPr>
              <p:cNvPr id="108" name="右大括号 107"/>
              <p:cNvSpPr/>
              <p:nvPr/>
            </p:nvSpPr>
            <p:spPr>
              <a:xfrm>
                <a:off x="6863179" y="5484339"/>
                <a:ext cx="192602" cy="840423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i="0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986854" y="2260134"/>
            <a:ext cx="800219" cy="3463680"/>
            <a:chOff x="6765371" y="2527105"/>
            <a:chExt cx="1005773" cy="3762377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6925836" y="2527105"/>
              <a:ext cx="0" cy="37623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6943982" y="2624239"/>
              <a:ext cx="147039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945693" y="2808404"/>
              <a:ext cx="346711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945971" y="2987376"/>
              <a:ext cx="83000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944237" y="3171893"/>
              <a:ext cx="83000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943897" y="3356410"/>
              <a:ext cx="461472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947964" y="3595165"/>
              <a:ext cx="215280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6947964" y="3779330"/>
              <a:ext cx="215280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6944049" y="3958302"/>
              <a:ext cx="236808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2291" y="4142819"/>
              <a:ext cx="558381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947964" y="4327336"/>
              <a:ext cx="215280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6944521" y="5270499"/>
              <a:ext cx="133672" cy="1137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941871" y="5454664"/>
              <a:ext cx="215280" cy="1137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939439" y="5633636"/>
              <a:ext cx="147039" cy="11378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943885" y="5818153"/>
              <a:ext cx="614219" cy="1137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44720" y="6002670"/>
              <a:ext cx="419520" cy="1137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765371" y="4552770"/>
              <a:ext cx="1005773" cy="4264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000" b="1" i="0" dirty="0" smtClean="0"/>
                <a:t>…</a:t>
              </a:r>
              <a:endParaRPr lang="zh-CN" altLang="en-US" sz="2400" i="0" dirty="0"/>
            </a:p>
          </p:txBody>
        </p:sp>
      </p:grpSp>
      <p:sp>
        <p:nvSpPr>
          <p:cNvPr id="130" name="右箭头 129"/>
          <p:cNvSpPr/>
          <p:nvPr/>
        </p:nvSpPr>
        <p:spPr>
          <a:xfrm>
            <a:off x="6056343" y="3629437"/>
            <a:ext cx="333988" cy="29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0"/>
          </a:p>
        </p:txBody>
      </p:sp>
      <p:sp>
        <p:nvSpPr>
          <p:cNvPr id="131" name="右箭头 130"/>
          <p:cNvSpPr/>
          <p:nvPr/>
        </p:nvSpPr>
        <p:spPr>
          <a:xfrm>
            <a:off x="1826694" y="3629437"/>
            <a:ext cx="417145" cy="29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0"/>
          </a:p>
        </p:txBody>
      </p:sp>
      <p:sp>
        <p:nvSpPr>
          <p:cNvPr id="135" name="矩形 134"/>
          <p:cNvSpPr/>
          <p:nvPr/>
        </p:nvSpPr>
        <p:spPr bwMode="auto">
          <a:xfrm>
            <a:off x="6539642" y="1671036"/>
            <a:ext cx="2263046" cy="441325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i="0"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364557" y="1494703"/>
            <a:ext cx="3558995" cy="48596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i="0">
              <a:ea typeface="宋体" pitchFamily="2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225722" y="1695568"/>
            <a:ext cx="1498100" cy="4139667"/>
            <a:chOff x="225722" y="1695568"/>
            <a:chExt cx="1498100" cy="4139667"/>
          </a:xfrm>
        </p:grpSpPr>
        <p:grpSp>
          <p:nvGrpSpPr>
            <p:cNvPr id="140" name="组合 139"/>
            <p:cNvGrpSpPr/>
            <p:nvPr/>
          </p:nvGrpSpPr>
          <p:grpSpPr>
            <a:xfrm>
              <a:off x="225722" y="1695568"/>
              <a:ext cx="1498100" cy="4139667"/>
              <a:chOff x="225722" y="1695568"/>
              <a:chExt cx="1498100" cy="4139667"/>
            </a:xfrm>
          </p:grpSpPr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947" y="1893414"/>
                <a:ext cx="1165781" cy="1800529"/>
              </a:xfrm>
              <a:prstGeom prst="rect">
                <a:avLst/>
              </a:prstGeom>
            </p:spPr>
          </p:pic>
          <p:sp>
            <p:nvSpPr>
              <p:cNvPr id="139" name="矩形 138"/>
              <p:cNvSpPr/>
              <p:nvPr/>
            </p:nvSpPr>
            <p:spPr bwMode="auto">
              <a:xfrm>
                <a:off x="225722" y="1695568"/>
                <a:ext cx="1498100" cy="4139667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5" y="3924055"/>
              <a:ext cx="1190384" cy="1766125"/>
            </a:xfrm>
            <a:prstGeom prst="rect">
              <a:avLst/>
            </a:prstGeom>
          </p:spPr>
        </p:pic>
      </p:grpSp>
      <p:pic>
        <p:nvPicPr>
          <p:cNvPr id="153" name="图片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58" y="1847363"/>
            <a:ext cx="1130612" cy="4098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84" y="1694339"/>
            <a:ext cx="982931" cy="44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53406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Class-Specific Pooling Shapes (CSPS)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1A44A8-432F-4AA2-AE62-77362BAE84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/>
              <a:t>Over-complete shape set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9" y="2119459"/>
            <a:ext cx="1753589" cy="17535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77" y="2181081"/>
            <a:ext cx="4728826" cy="16646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6463" y="2690261"/>
            <a:ext cx="91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 smtClean="0"/>
              <a:t>VS</a:t>
            </a:r>
            <a:endParaRPr lang="zh-CN" altLang="en-US" sz="2400" b="1" i="0" dirty="0"/>
          </a:p>
        </p:txBody>
      </p:sp>
      <p:sp>
        <p:nvSpPr>
          <p:cNvPr id="10" name="文本框 9"/>
          <p:cNvSpPr txBox="1"/>
          <p:nvPr/>
        </p:nvSpPr>
        <p:spPr>
          <a:xfrm>
            <a:off x="386753" y="1682754"/>
            <a:ext cx="1259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 smtClean="0"/>
              <a:t>4*4 grids</a:t>
            </a:r>
            <a:endParaRPr lang="zh-CN" altLang="en-US" sz="2000" b="1" i="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25276"/>
              </p:ext>
            </p:extLst>
          </p:nvPr>
        </p:nvGraphicFramePr>
        <p:xfrm>
          <a:off x="345305" y="3944356"/>
          <a:ext cx="22431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371600" imgH="164880" progId="Equation.DSMT4">
                  <p:embed/>
                </p:oleObj>
              </mc:Choice>
              <mc:Fallback>
                <p:oleObj name="Equation" r:id="rId6" imgW="1371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305" y="3944356"/>
                        <a:ext cx="2243138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894464"/>
            <a:ext cx="2295255" cy="345801"/>
          </a:xfrm>
          <a:prstGeom prst="rect">
            <a:avLst/>
          </a:prstGeom>
        </p:spPr>
      </p:pic>
      <p:sp>
        <p:nvSpPr>
          <p:cNvPr id="35" name="笑脸 34"/>
          <p:cNvSpPr/>
          <p:nvPr/>
        </p:nvSpPr>
        <p:spPr bwMode="auto">
          <a:xfrm>
            <a:off x="5967155" y="4567751"/>
            <a:ext cx="900100" cy="45719"/>
          </a:xfrm>
          <a:prstGeom prst="smileyF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78379" y="4206346"/>
            <a:ext cx="1523313" cy="2055375"/>
            <a:chOff x="2493309" y="1651480"/>
            <a:chExt cx="1289573" cy="172132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09" y="1651480"/>
              <a:ext cx="1289573" cy="1721324"/>
            </a:xfrm>
            <a:prstGeom prst="rect">
              <a:avLst/>
            </a:prstGeom>
          </p:spPr>
        </p:pic>
        <p:grpSp>
          <p:nvGrpSpPr>
            <p:cNvPr id="27" name="组合 26"/>
            <p:cNvGrpSpPr/>
            <p:nvPr/>
          </p:nvGrpSpPr>
          <p:grpSpPr>
            <a:xfrm>
              <a:off x="2493309" y="1662671"/>
              <a:ext cx="1289573" cy="1710133"/>
              <a:chOff x="2493309" y="1210818"/>
              <a:chExt cx="1289573" cy="1710133"/>
            </a:xfrm>
          </p:grpSpPr>
          <p:cxnSp>
            <p:nvCxnSpPr>
              <p:cNvPr id="28" name="直接连接符 27"/>
              <p:cNvCxnSpPr>
                <a:endCxn id="26" idx="2"/>
              </p:cNvCxnSpPr>
              <p:nvPr/>
            </p:nvCxnSpPr>
            <p:spPr bwMode="auto">
              <a:xfrm>
                <a:off x="3138096" y="1210818"/>
                <a:ext cx="0" cy="171013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3446875" y="1210818"/>
                <a:ext cx="0" cy="171013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2816805" y="1210818"/>
                <a:ext cx="0" cy="171013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2493309" y="2033845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2493309" y="2528900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2493309" y="1583795"/>
                <a:ext cx="128957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5" name="组合 54"/>
          <p:cNvGrpSpPr/>
          <p:nvPr/>
        </p:nvGrpSpPr>
        <p:grpSpPr>
          <a:xfrm>
            <a:off x="3260510" y="5234035"/>
            <a:ext cx="744272" cy="559552"/>
            <a:chOff x="2845593" y="5356788"/>
            <a:chExt cx="744272" cy="1027687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2854291" y="5356788"/>
              <a:ext cx="73557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2845593" y="6377313"/>
              <a:ext cx="73557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581167" y="5356788"/>
              <a:ext cx="0" cy="10276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2873854" y="5356788"/>
              <a:ext cx="0" cy="10276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>
            <a:off x="5109582" y="4786077"/>
            <a:ext cx="1282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62AC"/>
                </a:solidFill>
              </a:rPr>
              <a:t>YES</a:t>
            </a:r>
            <a:endParaRPr lang="zh-CN" altLang="en-US" sz="4400" b="1" i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62A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01928" y="4825289"/>
            <a:ext cx="10310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i="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62AC"/>
                </a:solidFill>
                <a:effectLst/>
              </a:rPr>
              <a:t>NO</a:t>
            </a:r>
            <a:endParaRPr lang="zh-CN" altLang="en-US" sz="4400" b="1" i="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62AC"/>
              </a:solidFill>
              <a:effectLst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407315" y="5356788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952586" y="4992337"/>
            <a:ext cx="1575175" cy="4967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0" dirty="0" smtClean="0"/>
              <a:t>Abundant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952586" y="5774432"/>
            <a:ext cx="1620181" cy="4967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0" dirty="0" smtClean="0"/>
              <a:t>Redundant</a:t>
            </a:r>
            <a:endParaRPr lang="en-US" altLang="zh-CN" sz="2000" b="1" i="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98648" y="3820674"/>
            <a:ext cx="77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smtClean="0"/>
              <a:t>R =</a:t>
            </a:r>
            <a:endParaRPr lang="zh-CN" altLang="en-US" sz="1600" i="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045069" y="3011555"/>
            <a:ext cx="642166" cy="337097"/>
            <a:chOff x="2845593" y="5356788"/>
            <a:chExt cx="744272" cy="1027687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2854291" y="5356788"/>
              <a:ext cx="73557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2845593" y="6377313"/>
              <a:ext cx="735574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581167" y="5356788"/>
              <a:ext cx="0" cy="10276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2873854" y="5356788"/>
              <a:ext cx="0" cy="10276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文本框 47"/>
          <p:cNvSpPr txBox="1"/>
          <p:nvPr/>
        </p:nvSpPr>
        <p:spPr>
          <a:xfrm>
            <a:off x="3398248" y="5230145"/>
            <a:ext cx="572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0" dirty="0" smtClean="0">
                <a:solidFill>
                  <a:srgbClr val="FF0000"/>
                </a:solidFill>
              </a:rPr>
              <a:t>24</a:t>
            </a:r>
            <a:endParaRPr lang="zh-CN" altLang="en-US" sz="26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97634"/>
      </p:ext>
    </p:extLst>
  </p:cSld>
  <p:clrMapOvr>
    <a:masterClrMapping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6" grpId="0"/>
      <p:bldP spid="47" grpId="0"/>
      <p:bldP spid="53" grpId="0" animBg="1"/>
      <p:bldP spid="54" grpId="0" animBg="1"/>
      <p:bldP spid="34" grpId="0"/>
      <p:bldP spid="48" grpId="0"/>
    </p:bld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Arial Narrow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51319</TotalTime>
  <Words>504</Words>
  <Application>Microsoft Office PowerPoint</Application>
  <PresentationFormat>全屏显示(4:3)</PresentationFormat>
  <Paragraphs>212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NimbusRomNo9L-Regu</vt:lpstr>
      <vt:lpstr>黑体</vt:lpstr>
      <vt:lpstr>宋体</vt:lpstr>
      <vt:lpstr>Arial</vt:lpstr>
      <vt:lpstr>Arial Narrow</vt:lpstr>
      <vt:lpstr>Cambria Math</vt:lpstr>
      <vt:lpstr>Times New Roman</vt:lpstr>
      <vt:lpstr>Verdana</vt:lpstr>
      <vt:lpstr>Wingdings</vt:lpstr>
      <vt:lpstr>1_Profile</vt:lpstr>
      <vt:lpstr>Equation</vt:lpstr>
      <vt:lpstr>PowerPoint 演示文稿</vt:lpstr>
      <vt:lpstr>Outline</vt:lpstr>
      <vt:lpstr>Introduction</vt:lpstr>
      <vt:lpstr>Introduction</vt:lpstr>
      <vt:lpstr>Outline</vt:lpstr>
      <vt:lpstr>Related Work</vt:lpstr>
      <vt:lpstr>Outline</vt:lpstr>
      <vt:lpstr>Class-Specific Pooling Shapes (CSPS)</vt:lpstr>
      <vt:lpstr>Class-Specific Pooling Shapes (CSPS)</vt:lpstr>
      <vt:lpstr>Class-Specific Pooling Shapes (CSPS)</vt:lpstr>
      <vt:lpstr>Class-Specific Pooling Shapes (CSPS)</vt:lpstr>
      <vt:lpstr>Class-Specific Pooling Shapes (CSPS)</vt:lpstr>
      <vt:lpstr>Outline</vt:lpstr>
      <vt:lpstr>Experiments</vt:lpstr>
      <vt:lpstr>Experiments</vt:lpstr>
      <vt:lpstr>Experiments</vt:lpstr>
      <vt:lpstr>Experiments</vt:lpstr>
      <vt:lpstr>Experiments</vt:lpstr>
      <vt:lpstr>Experiments</vt:lpstr>
      <vt:lpstr>Outline</vt:lpstr>
      <vt:lpstr>Conclusion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OOAD-0</dc:title>
  <dc:creator>Administrator</dc:creator>
  <cp:lastModifiedBy>ali</cp:lastModifiedBy>
  <cp:revision>5476</cp:revision>
  <cp:lastPrinted>2015-03-22T06:56:35Z</cp:lastPrinted>
  <dcterms:created xsi:type="dcterms:W3CDTF">2006-10-11T01:50:17Z</dcterms:created>
  <dcterms:modified xsi:type="dcterms:W3CDTF">2015-06-24T05:54:10Z</dcterms:modified>
</cp:coreProperties>
</file>