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59" r:id="rId4"/>
    <p:sldId id="257" r:id="rId5"/>
    <p:sldId id="266" r:id="rId6"/>
    <p:sldId id="287" r:id="rId7"/>
    <p:sldId id="271" r:id="rId8"/>
    <p:sldId id="281" r:id="rId9"/>
    <p:sldId id="288" r:id="rId10"/>
    <p:sldId id="292" r:id="rId11"/>
    <p:sldId id="291" r:id="rId12"/>
    <p:sldId id="272" r:id="rId13"/>
    <p:sldId id="289" r:id="rId14"/>
    <p:sldId id="306" r:id="rId15"/>
    <p:sldId id="307" r:id="rId16"/>
    <p:sldId id="308" r:id="rId17"/>
    <p:sldId id="309" r:id="rId18"/>
    <p:sldId id="273" r:id="rId19"/>
    <p:sldId id="290" r:id="rId20"/>
    <p:sldId id="274" r:id="rId21"/>
    <p:sldId id="283" r:id="rId22"/>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2061" autoAdjust="0"/>
  </p:normalViewPr>
  <p:slideViewPr>
    <p:cSldViewPr snapToGrid="0">
      <p:cViewPr varScale="1">
        <p:scale>
          <a:sx n="66" d="100"/>
          <a:sy n="66" d="100"/>
        </p:scale>
        <p:origin x="296" y="736"/>
      </p:cViewPr>
      <p:guideLst>
        <p:guide orient="horz" pos="2156"/>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295313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130819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CA" sz="1200" kern="1200" dirty="0">
                <a:solidFill>
                  <a:schemeClr val="tx1"/>
                </a:solidFill>
                <a:effectLst/>
                <a:latin typeface="+mn-lt"/>
                <a:ea typeface="+mn-ea"/>
                <a:cs typeface="+mn-cs"/>
              </a:rPr>
              <a:t>First, how to separate dataset is what we considered, for the example of 2-dimensional datasets, we analyze the dataset and separate the dataset into 4 parts according to the coordinates of features showing below. Each part of datasets is considered as a partition, and then we can execute local </a:t>
            </a:r>
            <a:r>
              <a:rPr lang="en-CA" sz="1200" kern="1200" dirty="0" err="1">
                <a:solidFill>
                  <a:schemeClr val="tx1"/>
                </a:solidFill>
                <a:effectLst/>
                <a:latin typeface="+mn-lt"/>
                <a:ea typeface="+mn-ea"/>
                <a:cs typeface="+mn-cs"/>
              </a:rPr>
              <a:t>dbscan</a:t>
            </a:r>
            <a:r>
              <a:rPr lang="en-CA" sz="1200" kern="1200" dirty="0">
                <a:solidFill>
                  <a:schemeClr val="tx1"/>
                </a:solidFill>
                <a:effectLst/>
                <a:latin typeface="+mn-lt"/>
                <a:ea typeface="+mn-ea"/>
                <a:cs typeface="+mn-cs"/>
              </a:rPr>
              <a:t> for each partition and get the following result. </a:t>
            </a:r>
          </a:p>
          <a:p>
            <a:endParaRPr lang="en-US" dirty="0"/>
          </a:p>
          <a:p>
            <a:r>
              <a:rPr lang="en-CA" sz="1200" kern="1200" dirty="0">
                <a:solidFill>
                  <a:schemeClr val="tx1"/>
                </a:solidFill>
                <a:effectLst/>
                <a:latin typeface="+mn-lt"/>
                <a:ea typeface="+mn-ea"/>
                <a:cs typeface="+mn-cs"/>
              </a:rPr>
              <a:t>For this stage, another problem is merging the result, since the output we can see some points should be in one cluster but clustered into two different clusters because they are in different partition. To solve this problem, we changed the way we split data a little bit to let some partitions will share some common data points. </a:t>
            </a:r>
            <a:endParaRPr lang="en-US" dirty="0"/>
          </a:p>
        </p:txBody>
      </p:sp>
      <p:sp>
        <p:nvSpPr>
          <p:cNvPr id="4" name="Slide Number Placeholder 3"/>
          <p:cNvSpPr>
            <a:spLocks noGrp="1"/>
          </p:cNvSpPr>
          <p:nvPr>
            <p:ph type="sldNum" sz="quarter" idx="5"/>
          </p:nvPr>
        </p:nvSpPr>
        <p:spPr/>
        <p:txBody>
          <a:bodyPr/>
          <a:lstStyle/>
          <a:p>
            <a:fld id="{CB530F0D-1A5A-4EA2-B28F-0EC912CB6BA5}"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Merging:</a:t>
            </a:r>
          </a:p>
          <a:p>
            <a:r>
              <a:rPr lang="en-CA" sz="1200" kern="1200" dirty="0">
                <a:solidFill>
                  <a:schemeClr val="tx1"/>
                </a:solidFill>
                <a:effectLst/>
                <a:latin typeface="+mn-lt"/>
                <a:ea typeface="+mn-ea"/>
                <a:cs typeface="+mn-cs"/>
              </a:rPr>
              <a:t>For this stage, another problem is merging the result, since the output we can see some points should be in one cluster but clustered into two different clusters because they are in different partition. To solve this problem, we changed the way we split data a little bit to let some partitions will share some common data points. Under this situation, we can combine the clusters assigned to same data points into one cluster. </a:t>
            </a:r>
          </a:p>
          <a:p>
            <a:endParaRPr lang="en-US" dirty="0"/>
          </a:p>
        </p:txBody>
      </p:sp>
      <p:sp>
        <p:nvSpPr>
          <p:cNvPr id="4" name="Slide Number Placeholder 3"/>
          <p:cNvSpPr>
            <a:spLocks noGrp="1"/>
          </p:cNvSpPr>
          <p:nvPr>
            <p:ph type="sldNum" sz="quarter" idx="5"/>
          </p:nvPr>
        </p:nvSpPr>
        <p:spPr/>
        <p:txBody>
          <a:bodyPr/>
          <a:lstStyle/>
          <a:p>
            <a:fld id="{CB530F0D-1A5A-4EA2-B28F-0EC912CB6BA5}"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2021/11/30</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44" name="文本框 43"/>
          <p:cNvSpPr txBox="1"/>
          <p:nvPr/>
        </p:nvSpPr>
        <p:spPr>
          <a:xfrm>
            <a:off x="2543397" y="3754304"/>
            <a:ext cx="6823235" cy="461665"/>
          </a:xfrm>
          <a:prstGeom prst="rect">
            <a:avLst/>
          </a:prstGeom>
          <a:noFill/>
        </p:spPr>
        <p:txBody>
          <a:bodyPr wrap="square" lIns="91436" tIns="45718" rIns="91436" bIns="45718" rtlCol="0">
            <a:spAutoFit/>
          </a:bodyPr>
          <a:lstStyle/>
          <a:p>
            <a:pPr algn="ctr"/>
            <a:r>
              <a:rPr lang="en-US" altLang="zh-CN" sz="2400" b="1" spc="600" dirty="0">
                <a:solidFill>
                  <a:schemeClr val="bg1">
                    <a:lumMod val="50000"/>
                    <a:alpha val="78000"/>
                  </a:schemeClr>
                </a:solidFill>
                <a:latin typeface="Times" pitchFamily="2" charset="0"/>
                <a:cs typeface="Segoe UI Semilight" panose="020B0402040204020203" pitchFamily="34" charset="0"/>
              </a:rPr>
              <a:t>MSBD5003 Final Project</a:t>
            </a:r>
            <a:endParaRPr lang="zh-CN" altLang="en-US" sz="2400" b="1" spc="600" dirty="0">
              <a:solidFill>
                <a:schemeClr val="bg1">
                  <a:lumMod val="50000"/>
                  <a:alpha val="78000"/>
                </a:schemeClr>
              </a:solidFill>
              <a:latin typeface="Times" pitchFamily="2" charset="0"/>
              <a:cs typeface="Segoe UI Semilight" panose="020B0402040204020203" pitchFamily="34" charset="0"/>
            </a:endParaRPr>
          </a:p>
        </p:txBody>
      </p:sp>
      <p:sp>
        <p:nvSpPr>
          <p:cNvPr id="48" name="文本框 47"/>
          <p:cNvSpPr txBox="1"/>
          <p:nvPr/>
        </p:nvSpPr>
        <p:spPr>
          <a:xfrm>
            <a:off x="1833535" y="2124307"/>
            <a:ext cx="8242958" cy="1077216"/>
          </a:xfrm>
          <a:prstGeom prst="rect">
            <a:avLst/>
          </a:prstGeom>
          <a:noFill/>
        </p:spPr>
        <p:txBody>
          <a:bodyPr wrap="none" lIns="91438" tIns="45719" rIns="91438" bIns="45719" rtlCol="0">
            <a:spAutoFit/>
          </a:bodyPr>
          <a:lstStyle/>
          <a:p>
            <a:pPr algn="ctr"/>
            <a:r>
              <a:rPr lang="en-CA" altLang="zh-CN" sz="3200" dirty="0">
                <a:ln w="0"/>
                <a:solidFill>
                  <a:schemeClr val="tx2"/>
                </a:solidFill>
                <a:latin typeface="Times" pitchFamily="2" charset="0"/>
              </a:rPr>
              <a:t>Parallel Implementation of DBSCAN Algorithm </a:t>
            </a:r>
          </a:p>
          <a:p>
            <a:pPr algn="ctr"/>
            <a:r>
              <a:rPr lang="en-CA" altLang="zh-CN" sz="3200" dirty="0">
                <a:ln w="0"/>
                <a:solidFill>
                  <a:schemeClr val="tx2"/>
                </a:solidFill>
                <a:latin typeface="Times" pitchFamily="2" charset="0"/>
              </a:rPr>
              <a:t>Based on Spark </a:t>
            </a:r>
          </a:p>
        </p:txBody>
      </p:sp>
      <p:sp>
        <p:nvSpPr>
          <p:cNvPr id="46" name="文本框 45"/>
          <p:cNvSpPr txBox="1"/>
          <p:nvPr/>
        </p:nvSpPr>
        <p:spPr>
          <a:xfrm>
            <a:off x="3538005" y="5064863"/>
            <a:ext cx="6218119" cy="400105"/>
          </a:xfrm>
          <a:prstGeom prst="rect">
            <a:avLst/>
          </a:prstGeom>
          <a:noFill/>
        </p:spPr>
        <p:txBody>
          <a:bodyPr wrap="square" lIns="91436" tIns="45718" rIns="91436" bIns="45718" rtlCol="0">
            <a:spAutoFit/>
          </a:bodyPr>
          <a:lstStyle/>
          <a:p>
            <a:r>
              <a:rPr lang="en-CA" altLang="zh-CN" sz="2000" dirty="0">
                <a:solidFill>
                  <a:schemeClr val="bg1"/>
                </a:solidFill>
                <a:latin typeface="Times" pitchFamily="2" charset="0"/>
                <a:ea typeface="微软雅黑" panose="020B0503020204020204" pitchFamily="34" charset="-122"/>
                <a:cs typeface="Segoe UI Semilight" panose="020B0402040204020203" pitchFamily="34" charset="0"/>
              </a:rPr>
              <a:t>Hong Kong University</a:t>
            </a:r>
            <a:r>
              <a:rPr lang="en-US" altLang="zh-CN" sz="2000" dirty="0">
                <a:solidFill>
                  <a:schemeClr val="bg1"/>
                </a:solidFill>
                <a:latin typeface="Times" pitchFamily="2" charset="0"/>
                <a:ea typeface="微软雅黑" panose="020B0503020204020204" pitchFamily="34" charset="-122"/>
                <a:cs typeface="Segoe UI Semilight" panose="020B0402040204020203" pitchFamily="34" charset="0"/>
              </a:rPr>
              <a:t> </a:t>
            </a:r>
            <a:r>
              <a:rPr lang="en-CA" altLang="zh-CN" sz="2000" dirty="0">
                <a:solidFill>
                  <a:schemeClr val="bg1"/>
                </a:solidFill>
                <a:latin typeface="Times" pitchFamily="2" charset="0"/>
                <a:ea typeface="微软雅黑" panose="020B0503020204020204" pitchFamily="34" charset="-122"/>
                <a:cs typeface="Segoe UI Semilight" panose="020B0402040204020203" pitchFamily="34" charset="0"/>
              </a:rPr>
              <a:t>of</a:t>
            </a:r>
            <a:r>
              <a:rPr lang="en-US" altLang="zh-CN" sz="2000" dirty="0">
                <a:solidFill>
                  <a:schemeClr val="bg1"/>
                </a:solidFill>
                <a:latin typeface="Times" pitchFamily="2" charset="0"/>
                <a:ea typeface="微软雅黑" panose="020B0503020204020204" pitchFamily="34" charset="-122"/>
                <a:cs typeface="Segoe UI Semilight" panose="020B0402040204020203" pitchFamily="34" charset="0"/>
              </a:rPr>
              <a:t> </a:t>
            </a:r>
            <a:r>
              <a:rPr lang="en-CA" altLang="zh-CN" sz="2000" dirty="0">
                <a:solidFill>
                  <a:schemeClr val="bg1"/>
                </a:solidFill>
                <a:latin typeface="Times" pitchFamily="2" charset="0"/>
                <a:ea typeface="微软雅黑" panose="020B0503020204020204" pitchFamily="34" charset="-122"/>
                <a:cs typeface="Segoe UI Semilight" panose="020B0402040204020203" pitchFamily="34" charset="0"/>
              </a:rPr>
              <a:t>Science and Technology</a:t>
            </a:r>
            <a:endParaRPr lang="zh-CN" altLang="en-US" sz="2000" dirty="0">
              <a:solidFill>
                <a:schemeClr val="bg1"/>
              </a:solidFill>
              <a:latin typeface="Times" pitchFamily="2"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Times" pitchFamily="2"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5963184" y="2314685"/>
            <a:ext cx="0" cy="454331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769242" y="2807579"/>
            <a:ext cx="4494439" cy="450504"/>
          </a:xfrm>
          <a:prstGeom prst="rect">
            <a:avLst/>
          </a:prstGeom>
        </p:spPr>
        <p:txBody>
          <a:bodyPr wrap="square" lIns="91436" tIns="45718" rIns="91436" bIns="45718">
            <a:spAutoFit/>
          </a:bodyPr>
          <a:lstStyle/>
          <a:p>
            <a:pPr>
              <a:lnSpc>
                <a:spcPct val="130000"/>
              </a:lnSpc>
            </a:pPr>
            <a:r>
              <a:rPr lang="en-CA" dirty="0">
                <a:latin typeface="Times" pitchFamily="2" charset="0"/>
              </a:rPr>
              <a:t>separating dataset into several parts</a:t>
            </a:r>
            <a:r>
              <a:rPr lang="en-CA" sz="1600" dirty="0">
                <a:latin typeface="Times" pitchFamily="2" charset="0"/>
              </a:rPr>
              <a:t> </a:t>
            </a:r>
            <a:endParaRPr lang="en-US" altLang="zh-CN" sz="1500" dirty="0">
              <a:solidFill>
                <a:schemeClr val="bg2">
                  <a:lumMod val="50000"/>
                </a:schemeClr>
              </a:solidFill>
              <a:latin typeface="Times" pitchFamily="2" charset="0"/>
              <a:ea typeface="微软雅黑" panose="020B0503020204020204" pitchFamily="34" charset="-122"/>
            </a:endParaRPr>
          </a:p>
        </p:txBody>
      </p:sp>
      <p:sp>
        <p:nvSpPr>
          <p:cNvPr id="37" name="文本框 36"/>
          <p:cNvSpPr txBox="1"/>
          <p:nvPr/>
        </p:nvSpPr>
        <p:spPr>
          <a:xfrm>
            <a:off x="6769242" y="2099801"/>
            <a:ext cx="928451" cy="450504"/>
          </a:xfrm>
          <a:prstGeom prst="rect">
            <a:avLst/>
          </a:prstGeom>
          <a:noFill/>
        </p:spPr>
        <p:txBody>
          <a:bodyPr wrap="none" lIns="91436" tIns="45718" rIns="91436" bIns="45718" rtlCol="0">
            <a:spAutoFit/>
          </a:bodyPr>
          <a:lstStyle/>
          <a:p>
            <a:pPr>
              <a:lnSpc>
                <a:spcPct val="130000"/>
              </a:lnSpc>
            </a:pPr>
            <a:r>
              <a:rPr lang="en-CA" altLang="zh-CN" dirty="0">
                <a:solidFill>
                  <a:schemeClr val="tx2"/>
                </a:solidFill>
                <a:latin typeface="Times" pitchFamily="2" charset="0"/>
                <a:ea typeface="微软雅黑" panose="020B0503020204020204" pitchFamily="34" charset="-122"/>
              </a:rPr>
              <a:t>Step</a:t>
            </a:r>
            <a:r>
              <a:rPr lang="en-US" altLang="zh-CN" dirty="0">
                <a:solidFill>
                  <a:schemeClr val="tx2"/>
                </a:solidFill>
                <a:latin typeface="Times" pitchFamily="2" charset="0"/>
                <a:ea typeface="微软雅黑" panose="020B0503020204020204" pitchFamily="34" charset="-122"/>
              </a:rPr>
              <a:t> </a:t>
            </a:r>
            <a:r>
              <a:rPr lang="en-CA" altLang="zh-CN" dirty="0">
                <a:solidFill>
                  <a:schemeClr val="tx2"/>
                </a:solidFill>
                <a:latin typeface="Times" pitchFamily="2" charset="0"/>
                <a:ea typeface="微软雅黑" panose="020B0503020204020204" pitchFamily="34" charset="-122"/>
              </a:rPr>
              <a:t>1:</a:t>
            </a:r>
            <a:r>
              <a:rPr lang="en-US" altLang="zh-CN" dirty="0">
                <a:solidFill>
                  <a:schemeClr val="tx2"/>
                </a:solidFill>
                <a:latin typeface="Times" pitchFamily="2" charset="0"/>
                <a:ea typeface="微软雅黑" panose="020B0503020204020204" pitchFamily="34" charset="-122"/>
              </a:rPr>
              <a:t> </a:t>
            </a:r>
            <a:endParaRPr lang="zh-CN" altLang="en-US" dirty="0">
              <a:solidFill>
                <a:schemeClr val="tx2"/>
              </a:solidFill>
              <a:latin typeface="Times" pitchFamily="2" charset="0"/>
              <a:ea typeface="微软雅黑" panose="020B0503020204020204" pitchFamily="34" charset="-122"/>
            </a:endParaRPr>
          </a:p>
        </p:txBody>
      </p:sp>
      <p:sp>
        <p:nvSpPr>
          <p:cNvPr id="38" name="矩形 37"/>
          <p:cNvSpPr/>
          <p:nvPr/>
        </p:nvSpPr>
        <p:spPr>
          <a:xfrm>
            <a:off x="732716" y="3648111"/>
            <a:ext cx="4035972" cy="830608"/>
          </a:xfrm>
          <a:prstGeom prst="rect">
            <a:avLst/>
          </a:prstGeom>
        </p:spPr>
        <p:txBody>
          <a:bodyPr wrap="square" lIns="91436" tIns="45718" rIns="91436" bIns="45718">
            <a:spAutoFit/>
          </a:bodyPr>
          <a:lstStyle/>
          <a:p>
            <a:pPr algn="r">
              <a:lnSpc>
                <a:spcPct val="130000"/>
              </a:lnSpc>
            </a:pPr>
            <a:r>
              <a:rPr lang="en-CA" dirty="0">
                <a:latin typeface="Times" pitchFamily="2" charset="0"/>
              </a:rPr>
              <a:t>executing DBSCAN for each part individually</a:t>
            </a:r>
            <a:r>
              <a:rPr lang="en-CA" sz="1600" dirty="0">
                <a:latin typeface="Times" pitchFamily="2" charset="0"/>
              </a:rPr>
              <a:t> </a:t>
            </a:r>
            <a:endParaRPr lang="en-US" altLang="zh-CN" sz="1500" dirty="0">
              <a:solidFill>
                <a:schemeClr val="bg2">
                  <a:lumMod val="50000"/>
                </a:schemeClr>
              </a:solidFill>
              <a:latin typeface="Times" pitchFamily="2" charset="0"/>
              <a:ea typeface="微软雅黑" panose="020B0503020204020204" pitchFamily="34" charset="-122"/>
            </a:endParaRPr>
          </a:p>
        </p:txBody>
      </p:sp>
      <p:sp>
        <p:nvSpPr>
          <p:cNvPr id="39" name="文本框 38"/>
          <p:cNvSpPr txBox="1"/>
          <p:nvPr/>
        </p:nvSpPr>
        <p:spPr>
          <a:xfrm>
            <a:off x="3659998" y="3239040"/>
            <a:ext cx="867537" cy="450504"/>
          </a:xfrm>
          <a:prstGeom prst="rect">
            <a:avLst/>
          </a:prstGeom>
          <a:noFill/>
        </p:spPr>
        <p:txBody>
          <a:bodyPr wrap="none" lIns="91436" tIns="45718" rIns="91436" bIns="45718" rtlCol="0">
            <a:spAutoFit/>
          </a:bodyPr>
          <a:lstStyle/>
          <a:p>
            <a:pPr>
              <a:lnSpc>
                <a:spcPct val="130000"/>
              </a:lnSpc>
            </a:pPr>
            <a:r>
              <a:rPr lang="en-CA" altLang="zh-CN" dirty="0">
                <a:solidFill>
                  <a:schemeClr val="tx2"/>
                </a:solidFill>
                <a:latin typeface="Times" pitchFamily="2" charset="0"/>
                <a:ea typeface="微软雅黑" panose="020B0503020204020204" pitchFamily="34" charset="-122"/>
              </a:rPr>
              <a:t>Step 2:</a:t>
            </a:r>
            <a:endParaRPr lang="zh-CN" altLang="en-US" dirty="0">
              <a:solidFill>
                <a:schemeClr val="tx2"/>
              </a:solidFill>
              <a:latin typeface="Times" pitchFamily="2" charset="0"/>
              <a:ea typeface="微软雅黑" panose="020B0503020204020204" pitchFamily="34" charset="-122"/>
            </a:endParaRPr>
          </a:p>
        </p:txBody>
      </p:sp>
      <p:sp>
        <p:nvSpPr>
          <p:cNvPr id="40" name="矩形 39"/>
          <p:cNvSpPr/>
          <p:nvPr/>
        </p:nvSpPr>
        <p:spPr>
          <a:xfrm>
            <a:off x="6942689" y="4770157"/>
            <a:ext cx="4786849" cy="450504"/>
          </a:xfrm>
          <a:prstGeom prst="rect">
            <a:avLst/>
          </a:prstGeom>
        </p:spPr>
        <p:txBody>
          <a:bodyPr wrap="square" lIns="91436" tIns="45718" rIns="91436" bIns="45718">
            <a:spAutoFit/>
          </a:bodyPr>
          <a:lstStyle/>
          <a:p>
            <a:pPr>
              <a:lnSpc>
                <a:spcPct val="130000"/>
              </a:lnSpc>
            </a:pPr>
            <a:r>
              <a:rPr lang="en-CA" dirty="0">
                <a:latin typeface="Times" pitchFamily="2" charset="0"/>
              </a:rPr>
              <a:t>merging the result of each part together.</a:t>
            </a:r>
            <a:r>
              <a:rPr lang="en-CA" sz="1600" dirty="0">
                <a:latin typeface="Times" pitchFamily="2" charset="0"/>
              </a:rPr>
              <a:t> </a:t>
            </a:r>
            <a:endParaRPr lang="en-US" altLang="zh-CN" sz="1500" dirty="0">
              <a:solidFill>
                <a:schemeClr val="bg2">
                  <a:lumMod val="50000"/>
                </a:schemeClr>
              </a:solidFill>
              <a:latin typeface="Times" pitchFamily="2" charset="0"/>
              <a:ea typeface="微软雅黑" panose="020B0503020204020204" pitchFamily="34" charset="-122"/>
            </a:endParaRPr>
          </a:p>
        </p:txBody>
      </p:sp>
      <p:sp>
        <p:nvSpPr>
          <p:cNvPr id="41" name="文本框 40"/>
          <p:cNvSpPr txBox="1"/>
          <p:nvPr/>
        </p:nvSpPr>
        <p:spPr>
          <a:xfrm>
            <a:off x="6942689" y="4334785"/>
            <a:ext cx="867537" cy="450504"/>
          </a:xfrm>
          <a:prstGeom prst="rect">
            <a:avLst/>
          </a:prstGeom>
          <a:noFill/>
        </p:spPr>
        <p:txBody>
          <a:bodyPr wrap="none" lIns="91436" tIns="45718" rIns="91436" bIns="45718" rtlCol="0">
            <a:spAutoFit/>
          </a:bodyPr>
          <a:lstStyle/>
          <a:p>
            <a:pPr>
              <a:lnSpc>
                <a:spcPct val="130000"/>
              </a:lnSpc>
            </a:pPr>
            <a:r>
              <a:rPr lang="en-CA" altLang="zh-CN" dirty="0">
                <a:solidFill>
                  <a:schemeClr val="tx2"/>
                </a:solidFill>
                <a:latin typeface="Times" pitchFamily="2" charset="0"/>
                <a:ea typeface="微软雅黑" panose="020B0503020204020204" pitchFamily="34" charset="-122"/>
              </a:rPr>
              <a:t>Step 3:</a:t>
            </a:r>
            <a:endParaRPr lang="zh-CN" altLang="en-US" dirty="0">
              <a:solidFill>
                <a:schemeClr val="tx2"/>
              </a:solidFill>
              <a:latin typeface="Times" pitchFamily="2" charset="0"/>
              <a:ea typeface="微软雅黑" panose="020B0503020204020204" pitchFamily="34" charset="-122"/>
            </a:endParaRPr>
          </a:p>
        </p:txBody>
      </p:sp>
      <p:sp>
        <p:nvSpPr>
          <p:cNvPr id="58" name="矩形 57"/>
          <p:cNvSpPr/>
          <p:nvPr/>
        </p:nvSpPr>
        <p:spPr>
          <a:xfrm>
            <a:off x="-5665" y="252859"/>
            <a:ext cx="12197667"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4</a:t>
            </a:r>
            <a:endParaRPr lang="zh-CN" altLang="en-US" sz="3600" dirty="0">
              <a:latin typeface="Times" pitchFamily="2" charset="0"/>
            </a:endParaRPr>
          </a:p>
        </p:txBody>
      </p:sp>
      <p:sp>
        <p:nvSpPr>
          <p:cNvPr id="61" name="矩形 60"/>
          <p:cNvSpPr/>
          <p:nvPr/>
        </p:nvSpPr>
        <p:spPr>
          <a:xfrm>
            <a:off x="867950" y="278165"/>
            <a:ext cx="3621496" cy="400105"/>
          </a:xfrm>
          <a:prstGeom prst="rect">
            <a:avLst/>
          </a:prstGeom>
        </p:spPr>
        <p:txBody>
          <a:bodyPr wrap="none" lIns="91436" tIns="45718" rIns="91436" bIns="45718">
            <a:spAutoFit/>
          </a:bodyPr>
          <a:lstStyle/>
          <a:p>
            <a:pPr algn="ctr"/>
            <a:r>
              <a:rPr lang="en-US" altLang="zh-CN" sz="2000" dirty="0">
                <a:solidFill>
                  <a:schemeClr val="bg1"/>
                </a:solidFill>
                <a:latin typeface="Times" pitchFamily="2" charset="0"/>
              </a:rPr>
              <a:t>Parallelization of Implementation</a:t>
            </a:r>
          </a:p>
        </p:txBody>
      </p:sp>
      <p:grpSp>
        <p:nvGrpSpPr>
          <p:cNvPr id="63" name="组 62"/>
          <p:cNvGrpSpPr/>
          <p:nvPr/>
        </p:nvGrpSpPr>
        <p:grpSpPr>
          <a:xfrm>
            <a:off x="11454106" y="252857"/>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5" name="TextBox 4"/>
          <p:cNvSpPr txBox="1"/>
          <p:nvPr/>
        </p:nvSpPr>
        <p:spPr>
          <a:xfrm>
            <a:off x="1087821" y="1229710"/>
            <a:ext cx="4035972" cy="523220"/>
          </a:xfrm>
          <a:prstGeom prst="rect">
            <a:avLst/>
          </a:prstGeom>
          <a:noFill/>
        </p:spPr>
        <p:txBody>
          <a:bodyPr wrap="square" rtlCol="0">
            <a:spAutoFit/>
          </a:bodyPr>
          <a:lstStyle/>
          <a:p>
            <a:r>
              <a:rPr lang="en-US" sz="2800" dirty="0">
                <a:latin typeface="Times" pitchFamily="2" charset="0"/>
              </a:rPr>
              <a:t>Implementation Steps</a:t>
            </a:r>
          </a:p>
        </p:txBody>
      </p:sp>
      <p:cxnSp>
        <p:nvCxnSpPr>
          <p:cNvPr id="47" name="直接连接符 21"/>
          <p:cNvCxnSpPr/>
          <p:nvPr/>
        </p:nvCxnSpPr>
        <p:spPr>
          <a:xfrm flipH="1">
            <a:off x="5929155" y="2780730"/>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21"/>
          <p:cNvCxnSpPr/>
          <p:nvPr/>
        </p:nvCxnSpPr>
        <p:spPr>
          <a:xfrm flipH="1">
            <a:off x="5963184" y="5015715"/>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21"/>
          <p:cNvCxnSpPr/>
          <p:nvPr/>
        </p:nvCxnSpPr>
        <p:spPr>
          <a:xfrm flipH="1">
            <a:off x="5439401" y="3893669"/>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rot="10800000" flipV="1">
            <a:off x="5123793" y="364811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latin typeface="Times" pitchFamily="2" charset="0"/>
              </a:rPr>
              <a:t>2</a:t>
            </a:r>
            <a:endParaRPr lang="zh-CN" altLang="en-US" sz="2400" b="1" dirty="0">
              <a:latin typeface="Times" pitchFamily="2" charset="0"/>
            </a:endParaRPr>
          </a:p>
        </p:txBody>
      </p:sp>
      <p:sp>
        <p:nvSpPr>
          <p:cNvPr id="28" name="圆角矩形 27"/>
          <p:cNvSpPr/>
          <p:nvPr/>
        </p:nvSpPr>
        <p:spPr>
          <a:xfrm rot="10800000" flipV="1">
            <a:off x="6210794" y="2535173"/>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latin typeface="Times" pitchFamily="2" charset="0"/>
              </a:rPr>
              <a:t>1</a:t>
            </a:r>
            <a:endParaRPr lang="zh-CN" altLang="en-US" sz="2400" b="1" dirty="0">
              <a:latin typeface="Times" pitchFamily="2" charset="0"/>
            </a:endParaRPr>
          </a:p>
        </p:txBody>
      </p:sp>
      <p:sp>
        <p:nvSpPr>
          <p:cNvPr id="27" name="圆角矩形 26"/>
          <p:cNvSpPr/>
          <p:nvPr/>
        </p:nvSpPr>
        <p:spPr>
          <a:xfrm rot="10800000" flipV="1">
            <a:off x="6210794" y="477015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latin typeface="Times" pitchFamily="2" charset="0"/>
              </a:rPr>
              <a:t>3</a:t>
            </a:r>
            <a:endParaRPr lang="zh-CN" altLang="en-US" sz="2400" b="1" dirty="0">
              <a:latin typeface="Times" pitchFamily="2"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562103" y="2276049"/>
            <a:ext cx="0" cy="454331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665" y="252859"/>
            <a:ext cx="12197667"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59"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4</a:t>
            </a:r>
            <a:endParaRPr lang="zh-CN" altLang="en-US" sz="3600" dirty="0">
              <a:latin typeface="Times" pitchFamily="2" charset="0"/>
            </a:endParaRPr>
          </a:p>
        </p:txBody>
      </p:sp>
      <p:sp>
        <p:nvSpPr>
          <p:cNvPr id="61" name="矩形 60"/>
          <p:cNvSpPr/>
          <p:nvPr/>
        </p:nvSpPr>
        <p:spPr>
          <a:xfrm>
            <a:off x="867950" y="278165"/>
            <a:ext cx="3621496" cy="400105"/>
          </a:xfrm>
          <a:prstGeom prst="rect">
            <a:avLst/>
          </a:prstGeom>
        </p:spPr>
        <p:txBody>
          <a:bodyPr wrap="none" lIns="91436" tIns="45718" rIns="91436" bIns="45718">
            <a:spAutoFit/>
          </a:bodyPr>
          <a:lstStyle/>
          <a:p>
            <a:pPr algn="ctr"/>
            <a:r>
              <a:rPr lang="en-US" altLang="zh-CN" sz="2000" dirty="0">
                <a:solidFill>
                  <a:schemeClr val="bg1"/>
                </a:solidFill>
                <a:latin typeface="Times" pitchFamily="2" charset="0"/>
              </a:rPr>
              <a:t>Parallelization of Implementation</a:t>
            </a:r>
          </a:p>
        </p:txBody>
      </p:sp>
      <p:grpSp>
        <p:nvGrpSpPr>
          <p:cNvPr id="63" name="组 62"/>
          <p:cNvGrpSpPr/>
          <p:nvPr/>
        </p:nvGrpSpPr>
        <p:grpSpPr>
          <a:xfrm>
            <a:off x="11454106" y="252857"/>
            <a:ext cx="737892" cy="484288"/>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5" name="TextBox 4"/>
          <p:cNvSpPr txBox="1"/>
          <p:nvPr/>
        </p:nvSpPr>
        <p:spPr>
          <a:xfrm>
            <a:off x="1087821" y="1229710"/>
            <a:ext cx="4035972" cy="523220"/>
          </a:xfrm>
          <a:prstGeom prst="rect">
            <a:avLst/>
          </a:prstGeom>
          <a:noFill/>
        </p:spPr>
        <p:txBody>
          <a:bodyPr wrap="square" rtlCol="0">
            <a:spAutoFit/>
          </a:bodyPr>
          <a:lstStyle/>
          <a:p>
            <a:r>
              <a:rPr lang="en-US" sz="2800" dirty="0">
                <a:latin typeface="Times" pitchFamily="2" charset="0"/>
              </a:rPr>
              <a:t>Datasets separation</a:t>
            </a:r>
          </a:p>
        </p:txBody>
      </p:sp>
      <p:cxnSp>
        <p:nvCxnSpPr>
          <p:cNvPr id="47" name="直接连接符 21"/>
          <p:cNvCxnSpPr/>
          <p:nvPr/>
        </p:nvCxnSpPr>
        <p:spPr>
          <a:xfrm flipH="1">
            <a:off x="1562103" y="2780730"/>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21"/>
          <p:cNvCxnSpPr/>
          <p:nvPr/>
        </p:nvCxnSpPr>
        <p:spPr>
          <a:xfrm flipH="1">
            <a:off x="1596132" y="5015715"/>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21"/>
          <p:cNvCxnSpPr/>
          <p:nvPr/>
        </p:nvCxnSpPr>
        <p:spPr>
          <a:xfrm flipH="1">
            <a:off x="1581849" y="3909020"/>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1" name="Picture 10" descr="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947" y="2060611"/>
            <a:ext cx="4737100" cy="3175000"/>
          </a:xfrm>
          <a:prstGeom prst="rect">
            <a:avLst/>
          </a:prstGeom>
        </p:spPr>
      </p:pic>
      <p:sp>
        <p:nvSpPr>
          <p:cNvPr id="51" name="圆角矩形 28"/>
          <p:cNvSpPr/>
          <p:nvPr/>
        </p:nvSpPr>
        <p:spPr>
          <a:xfrm rot="10800000" flipV="1">
            <a:off x="1884397" y="266428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Times" pitchFamily="2" charset="0"/>
            </a:endParaRPr>
          </a:p>
        </p:txBody>
      </p:sp>
      <p:sp>
        <p:nvSpPr>
          <p:cNvPr id="12" name="TextBox 11"/>
          <p:cNvSpPr txBox="1"/>
          <p:nvPr/>
        </p:nvSpPr>
        <p:spPr>
          <a:xfrm>
            <a:off x="2345116" y="2463772"/>
            <a:ext cx="3105807" cy="677108"/>
          </a:xfrm>
          <a:prstGeom prst="rect">
            <a:avLst/>
          </a:prstGeom>
          <a:noFill/>
        </p:spPr>
        <p:txBody>
          <a:bodyPr wrap="square" rtlCol="0">
            <a:spAutoFit/>
          </a:bodyPr>
          <a:lstStyle/>
          <a:p>
            <a:r>
              <a:rPr lang="en-US" dirty="0">
                <a:latin typeface="Times" pitchFamily="2" charset="0"/>
              </a:rPr>
              <a:t>Analyze and separate the datasets</a:t>
            </a:r>
          </a:p>
        </p:txBody>
      </p:sp>
      <p:sp>
        <p:nvSpPr>
          <p:cNvPr id="53" name="圆角矩形 28"/>
          <p:cNvSpPr/>
          <p:nvPr/>
        </p:nvSpPr>
        <p:spPr>
          <a:xfrm rot="10800000" flipV="1">
            <a:off x="1884397" y="374938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Times" pitchFamily="2" charset="0"/>
            </a:endParaRPr>
          </a:p>
        </p:txBody>
      </p:sp>
      <p:sp>
        <p:nvSpPr>
          <p:cNvPr id="55" name="圆角矩形 28"/>
          <p:cNvSpPr/>
          <p:nvPr/>
        </p:nvSpPr>
        <p:spPr>
          <a:xfrm rot="10800000" flipV="1">
            <a:off x="1884396" y="485608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Times" pitchFamily="2" charset="0"/>
            </a:endParaRPr>
          </a:p>
        </p:txBody>
      </p:sp>
      <p:sp>
        <p:nvSpPr>
          <p:cNvPr id="56" name="TextBox 55"/>
          <p:cNvSpPr txBox="1"/>
          <p:nvPr/>
        </p:nvSpPr>
        <p:spPr>
          <a:xfrm>
            <a:off x="2345115" y="4655565"/>
            <a:ext cx="3105807" cy="677108"/>
          </a:xfrm>
          <a:prstGeom prst="rect">
            <a:avLst/>
          </a:prstGeom>
          <a:noFill/>
        </p:spPr>
        <p:txBody>
          <a:bodyPr wrap="square" rtlCol="0">
            <a:spAutoFit/>
          </a:bodyPr>
          <a:lstStyle/>
          <a:p>
            <a:r>
              <a:rPr lang="en-US" dirty="0">
                <a:latin typeface="Times" pitchFamily="2" charset="0"/>
              </a:rPr>
              <a:t>Problem: how to combine results ?</a:t>
            </a:r>
          </a:p>
        </p:txBody>
      </p:sp>
      <p:sp>
        <p:nvSpPr>
          <p:cNvPr id="57" name="TextBox 56"/>
          <p:cNvSpPr txBox="1"/>
          <p:nvPr/>
        </p:nvSpPr>
        <p:spPr>
          <a:xfrm>
            <a:off x="2345114" y="3580905"/>
            <a:ext cx="3105807" cy="677108"/>
          </a:xfrm>
          <a:prstGeom prst="rect">
            <a:avLst/>
          </a:prstGeom>
          <a:noFill/>
        </p:spPr>
        <p:txBody>
          <a:bodyPr wrap="square" rtlCol="0">
            <a:spAutoFit/>
          </a:bodyPr>
          <a:lstStyle/>
          <a:p>
            <a:r>
              <a:rPr lang="en-US" dirty="0">
                <a:latin typeface="Times" pitchFamily="2" charset="0"/>
              </a:rPr>
              <a:t>Each part of datasets is considered as a partition</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p:cNvCxnSpPr/>
          <p:nvPr/>
        </p:nvCxnSpPr>
        <p:spPr>
          <a:xfrm>
            <a:off x="5189878"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665" y="252859"/>
            <a:ext cx="12197667"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4</a:t>
            </a:r>
            <a:endParaRPr lang="zh-CN" altLang="en-US" sz="3600" dirty="0">
              <a:latin typeface="Times" pitchFamily="2" charset="0"/>
            </a:endParaRPr>
          </a:p>
        </p:txBody>
      </p:sp>
      <p:sp>
        <p:nvSpPr>
          <p:cNvPr id="67" name="矩形 66"/>
          <p:cNvSpPr/>
          <p:nvPr/>
        </p:nvSpPr>
        <p:spPr>
          <a:xfrm>
            <a:off x="1072860" y="310334"/>
            <a:ext cx="3288072" cy="369328"/>
          </a:xfrm>
          <a:prstGeom prst="rect">
            <a:avLst/>
          </a:prstGeom>
        </p:spPr>
        <p:txBody>
          <a:bodyPr wrap="none" lIns="91436" tIns="45718" rIns="91436" bIns="45718">
            <a:spAutoFit/>
          </a:bodyPr>
          <a:lstStyle/>
          <a:p>
            <a:pPr algn="ctr"/>
            <a:r>
              <a:rPr lang="en-US" altLang="zh-CN" sz="1800" dirty="0">
                <a:solidFill>
                  <a:schemeClr val="bg1"/>
                </a:solidFill>
                <a:latin typeface="Times" pitchFamily="2" charset="0"/>
              </a:rPr>
              <a:t>Parallelization of Implementation</a:t>
            </a:r>
          </a:p>
        </p:txBody>
      </p:sp>
      <p:grpSp>
        <p:nvGrpSpPr>
          <p:cNvPr id="69" name="组 68"/>
          <p:cNvGrpSpPr/>
          <p:nvPr/>
        </p:nvGrpSpPr>
        <p:grpSpPr>
          <a:xfrm>
            <a:off x="11454106" y="252857"/>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pic>
        <p:nvPicPr>
          <p:cNvPr id="3" name="Picture 2" descr="Chart&#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544" y="1580105"/>
            <a:ext cx="2994852" cy="1881104"/>
          </a:xfrm>
          <a:prstGeom prst="rect">
            <a:avLst/>
          </a:prstGeom>
        </p:spPr>
      </p:pic>
      <p:pic>
        <p:nvPicPr>
          <p:cNvPr id="5" name="Picture 4" descr="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810" y="1580105"/>
            <a:ext cx="2994853" cy="1881104"/>
          </a:xfrm>
          <a:prstGeom prst="rect">
            <a:avLst/>
          </a:prstGeom>
        </p:spPr>
      </p:pic>
      <p:pic>
        <p:nvPicPr>
          <p:cNvPr id="7" name="Picture 6" descr="Chart&#10;&#10;Description automatically generated with medium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544" y="3910879"/>
            <a:ext cx="3021282" cy="2027439"/>
          </a:xfrm>
          <a:prstGeom prst="rect">
            <a:avLst/>
          </a:prstGeom>
        </p:spPr>
      </p:pic>
      <p:pic>
        <p:nvPicPr>
          <p:cNvPr id="9" name="Picture 8" descr="Icon&#10;&#10;Description automatically generated with medium confidenc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0245" y="3871885"/>
            <a:ext cx="2994853" cy="2009705"/>
          </a:xfrm>
          <a:prstGeom prst="rect">
            <a:avLst/>
          </a:prstGeom>
        </p:spPr>
      </p:pic>
      <p:pic>
        <p:nvPicPr>
          <p:cNvPr id="38" name="Picture 37" descr="Chart, radar chart&#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9544" y="1597098"/>
            <a:ext cx="6824362" cy="4549574"/>
          </a:xfrm>
          <a:prstGeom prst="rect">
            <a:avLst/>
          </a:prstGeom>
        </p:spPr>
      </p:pic>
      <p:pic>
        <p:nvPicPr>
          <p:cNvPr id="11" name="Picture 10" descr="A picture containing histogram&#10;&#10;Description automatically generate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5711" y="1568126"/>
            <a:ext cx="6609571" cy="4536327"/>
          </a:xfrm>
          <a:prstGeom prst="rect">
            <a:avLst/>
          </a:prstGeom>
        </p:spPr>
      </p:pic>
      <p:cxnSp>
        <p:nvCxnSpPr>
          <p:cNvPr id="41" name="直接连接符 21"/>
          <p:cNvCxnSpPr/>
          <p:nvPr/>
        </p:nvCxnSpPr>
        <p:spPr>
          <a:xfrm flipH="1">
            <a:off x="935988" y="2144190"/>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直接连接符 21"/>
          <p:cNvCxnSpPr/>
          <p:nvPr/>
        </p:nvCxnSpPr>
        <p:spPr>
          <a:xfrm flipH="1">
            <a:off x="955734" y="3272480"/>
            <a:ext cx="52378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圆角矩形 28"/>
          <p:cNvSpPr/>
          <p:nvPr/>
        </p:nvSpPr>
        <p:spPr>
          <a:xfrm rot="10800000" flipV="1">
            <a:off x="1258282" y="2027748"/>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Times" pitchFamily="2" charset="0"/>
            </a:endParaRPr>
          </a:p>
        </p:txBody>
      </p:sp>
      <p:sp>
        <p:nvSpPr>
          <p:cNvPr id="45" name="TextBox 44"/>
          <p:cNvSpPr txBox="1"/>
          <p:nvPr/>
        </p:nvSpPr>
        <p:spPr>
          <a:xfrm>
            <a:off x="1719001" y="1827232"/>
            <a:ext cx="3105807" cy="677108"/>
          </a:xfrm>
          <a:prstGeom prst="rect">
            <a:avLst/>
          </a:prstGeom>
          <a:noFill/>
        </p:spPr>
        <p:txBody>
          <a:bodyPr wrap="square" rtlCol="0">
            <a:spAutoFit/>
          </a:bodyPr>
          <a:lstStyle/>
          <a:p>
            <a:r>
              <a:rPr lang="en-US" dirty="0">
                <a:latin typeface="Times" pitchFamily="2" charset="0"/>
              </a:rPr>
              <a:t>Change the way to partition data points</a:t>
            </a:r>
          </a:p>
        </p:txBody>
      </p:sp>
      <p:sp>
        <p:nvSpPr>
          <p:cNvPr id="46" name="圆角矩形 28"/>
          <p:cNvSpPr/>
          <p:nvPr/>
        </p:nvSpPr>
        <p:spPr>
          <a:xfrm rot="10800000" flipV="1">
            <a:off x="1258282" y="311284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Times" pitchFamily="2" charset="0"/>
            </a:endParaRPr>
          </a:p>
        </p:txBody>
      </p:sp>
      <p:sp>
        <p:nvSpPr>
          <p:cNvPr id="51" name="TextBox 50"/>
          <p:cNvSpPr txBox="1"/>
          <p:nvPr/>
        </p:nvSpPr>
        <p:spPr>
          <a:xfrm>
            <a:off x="1718999" y="2944365"/>
            <a:ext cx="3105807" cy="969496"/>
          </a:xfrm>
          <a:prstGeom prst="rect">
            <a:avLst/>
          </a:prstGeom>
          <a:noFill/>
        </p:spPr>
        <p:txBody>
          <a:bodyPr wrap="square" rtlCol="0">
            <a:spAutoFit/>
          </a:bodyPr>
          <a:lstStyle/>
          <a:p>
            <a:r>
              <a:rPr lang="en-US" dirty="0">
                <a:latin typeface="Times" pitchFamily="2" charset="0"/>
              </a:rPr>
              <a:t>Introduce a interim area to make partitions share common data points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778219"/>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pitchFamily="2" charset="0"/>
                </a:rPr>
                <a:t>5</a:t>
              </a:r>
              <a:endParaRPr lang="zh-CN" altLang="en-US" sz="6000" dirty="0">
                <a:latin typeface="Times" pitchFamily="2"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53" name="矩形 52"/>
            <p:cNvSpPr/>
            <p:nvPr/>
          </p:nvSpPr>
          <p:spPr>
            <a:xfrm>
              <a:off x="4302613" y="3263358"/>
              <a:ext cx="1680845" cy="459105"/>
            </a:xfrm>
            <a:prstGeom prst="rect">
              <a:avLst/>
            </a:prstGeom>
          </p:spPr>
          <p:txBody>
            <a:bodyPr wrap="square" lIns="91438" tIns="45719" rIns="91438" bIns="45719">
              <a:spAutoFit/>
            </a:bodyPr>
            <a:lstStyle/>
            <a:p>
              <a:pPr algn="r"/>
              <a:r>
                <a:rPr lang="en-US" altLang="zh-CN" sz="2400" dirty="0">
                  <a:solidFill>
                    <a:schemeClr val="bg1"/>
                  </a:solidFill>
                  <a:latin typeface="Times" pitchFamily="2" charset="0"/>
                  <a:ea typeface="微软雅黑" panose="020B0503020204020204" pitchFamily="34" charset="-122"/>
                </a:rPr>
                <a:t>RESULT</a:t>
              </a:r>
            </a:p>
          </p:txBody>
        </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41" name="矩形 40"/>
          <p:cNvSpPr/>
          <p:nvPr/>
        </p:nvSpPr>
        <p:spPr>
          <a:xfrm>
            <a:off x="3078807" y="307219"/>
            <a:ext cx="1123950" cy="382270"/>
          </a:xfrm>
          <a:prstGeom prst="rect">
            <a:avLst/>
          </a:prstGeom>
        </p:spPr>
        <p:txBody>
          <a:bodyPr wrap="none" lIns="91436" tIns="45718" rIns="91436" bIns="45718">
            <a:spAutoFit/>
          </a:bodyPr>
          <a:lstStyle/>
          <a:p>
            <a:pPr algn="r"/>
            <a:r>
              <a:rPr lang="en-US" altLang="zh-CN" dirty="0">
                <a:solidFill>
                  <a:schemeClr val="bg1"/>
                </a:solidFill>
                <a:latin typeface="Times" pitchFamily="2" charset="0"/>
                <a:ea typeface="微软雅黑" panose="020B0503020204020204" pitchFamily="34" charset="-122"/>
                <a:sym typeface="+mn-ea"/>
              </a:rPr>
              <a:t>RESULT</a:t>
            </a:r>
            <a:endParaRPr lang="en-US" altLang="zh-CN" dirty="0">
              <a:solidFill>
                <a:schemeClr val="bg1"/>
              </a:solidFill>
              <a:latin typeface="Times" pitchFamily="2" charset="0"/>
              <a:ea typeface="微软雅黑" panose="020B0503020204020204" pitchFamily="34" charset="-122"/>
            </a:endParaRPr>
          </a:p>
        </p:txBody>
      </p:sp>
      <p:grpSp>
        <p:nvGrpSpPr>
          <p:cNvPr id="43" name="组 42"/>
          <p:cNvGrpSpPr/>
          <p:nvPr/>
        </p:nvGrpSpPr>
        <p:grpSpPr>
          <a:xfrm>
            <a:off x="11454130" y="252730"/>
            <a:ext cx="737870" cy="484505"/>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pic>
        <p:nvPicPr>
          <p:cNvPr id="3" name="图片 2"/>
          <p:cNvPicPr>
            <a:picLocks noChangeAspect="1"/>
          </p:cNvPicPr>
          <p:nvPr/>
        </p:nvPicPr>
        <p:blipFill>
          <a:blip r:embed="rId2"/>
          <a:stretch>
            <a:fillRect/>
          </a:stretch>
        </p:blipFill>
        <p:spPr>
          <a:xfrm>
            <a:off x="236479" y="2346823"/>
            <a:ext cx="10749129" cy="3193200"/>
          </a:xfrm>
          <a:prstGeom prst="rect">
            <a:avLst/>
          </a:prstGeom>
        </p:spPr>
      </p:pic>
      <p:sp>
        <p:nvSpPr>
          <p:cNvPr id="2" name="文本框 1"/>
          <p:cNvSpPr txBox="1"/>
          <p:nvPr/>
        </p:nvSpPr>
        <p:spPr>
          <a:xfrm>
            <a:off x="236479" y="933092"/>
            <a:ext cx="9149389" cy="1046440"/>
          </a:xfrm>
          <a:prstGeom prst="rect">
            <a:avLst/>
          </a:prstGeom>
          <a:noFill/>
        </p:spPr>
        <p:txBody>
          <a:bodyPr wrap="square" rtlCol="0">
            <a:spAutoFit/>
          </a:bodyPr>
          <a:lstStyle/>
          <a:p>
            <a:r>
              <a:rPr lang="en-US" altLang="zh-CN" sz="2400" dirty="0" err="1">
                <a:latin typeface="Times" pitchFamily="2" charset="0"/>
              </a:rPr>
              <a:t>Microsofte</a:t>
            </a:r>
            <a:r>
              <a:rPr lang="en-US" altLang="zh-CN" sz="2400" dirty="0">
                <a:latin typeface="Times" pitchFamily="2" charset="0"/>
              </a:rPr>
              <a:t> Azure</a:t>
            </a:r>
          </a:p>
          <a:p>
            <a:r>
              <a:rPr lang="en-US" altLang="zh-CN" dirty="0">
                <a:latin typeface="Times" pitchFamily="2" charset="0"/>
              </a:rPr>
              <a:t>4 virtual machines</a:t>
            </a:r>
          </a:p>
          <a:p>
            <a:r>
              <a:rPr lang="en-US" altLang="zh-CN" dirty="0">
                <a:latin typeface="Times" pitchFamily="2" charset="0"/>
              </a:rPr>
              <a:t>one master and 3 slaves</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23" name="圆角矩形 22"/>
          <p:cNvSpPr/>
          <p:nvPr/>
        </p:nvSpPr>
        <p:spPr>
          <a:xfrm>
            <a:off x="0" y="1653300"/>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41" name="矩形 40"/>
          <p:cNvSpPr/>
          <p:nvPr/>
        </p:nvSpPr>
        <p:spPr>
          <a:xfrm>
            <a:off x="3078807" y="307219"/>
            <a:ext cx="1123950" cy="382270"/>
          </a:xfrm>
          <a:prstGeom prst="rect">
            <a:avLst/>
          </a:prstGeom>
        </p:spPr>
        <p:txBody>
          <a:bodyPr wrap="none" lIns="91436" tIns="45718" rIns="91436" bIns="45718">
            <a:spAutoFit/>
          </a:bodyPr>
          <a:lstStyle/>
          <a:p>
            <a:pPr algn="r"/>
            <a:r>
              <a:rPr lang="en-US" altLang="zh-CN" dirty="0">
                <a:solidFill>
                  <a:schemeClr val="bg1"/>
                </a:solidFill>
                <a:latin typeface="Times" pitchFamily="2" charset="0"/>
                <a:ea typeface="微软雅黑" panose="020B0503020204020204" pitchFamily="34" charset="-122"/>
                <a:sym typeface="+mn-ea"/>
              </a:rPr>
              <a:t>RESULT</a:t>
            </a:r>
            <a:endParaRPr lang="en-US" altLang="zh-CN" dirty="0">
              <a:solidFill>
                <a:schemeClr val="bg1"/>
              </a:solidFill>
              <a:latin typeface="Times" pitchFamily="2" charset="0"/>
              <a:ea typeface="微软雅黑" panose="020B0503020204020204" pitchFamily="34" charset="-122"/>
            </a:endParaRPr>
          </a:p>
        </p:txBody>
      </p:sp>
      <p:grpSp>
        <p:nvGrpSpPr>
          <p:cNvPr id="43" name="组 42"/>
          <p:cNvGrpSpPr/>
          <p:nvPr/>
        </p:nvGrpSpPr>
        <p:grpSpPr>
          <a:xfrm>
            <a:off x="11454130" y="252730"/>
            <a:ext cx="737870" cy="484505"/>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7" name="文本框 6"/>
          <p:cNvSpPr txBox="1"/>
          <p:nvPr/>
        </p:nvSpPr>
        <p:spPr>
          <a:xfrm>
            <a:off x="430492" y="2128529"/>
            <a:ext cx="3673475" cy="383540"/>
          </a:xfrm>
          <a:prstGeom prst="rect">
            <a:avLst/>
          </a:prstGeom>
          <a:noFill/>
        </p:spPr>
        <p:txBody>
          <a:bodyPr wrap="square" rtlCol="0">
            <a:spAutoFit/>
          </a:bodyPr>
          <a:lstStyle/>
          <a:p>
            <a:r>
              <a:rPr lang="en-US" altLang="zh-CN" dirty="0">
                <a:latin typeface="Times" pitchFamily="2" charset="0"/>
              </a:rPr>
              <a:t>Virtual machine process</a:t>
            </a:r>
          </a:p>
        </p:txBody>
      </p:sp>
      <p:pic>
        <p:nvPicPr>
          <p:cNvPr id="2" name="图片 1"/>
          <p:cNvPicPr>
            <a:picLocks noChangeAspect="1"/>
          </p:cNvPicPr>
          <p:nvPr/>
        </p:nvPicPr>
        <p:blipFill>
          <a:blip r:embed="rId2"/>
          <a:stretch>
            <a:fillRect/>
          </a:stretch>
        </p:blipFill>
        <p:spPr>
          <a:xfrm>
            <a:off x="430492" y="2607636"/>
            <a:ext cx="4448175" cy="2037080"/>
          </a:xfrm>
          <a:prstGeom prst="rect">
            <a:avLst/>
          </a:prstGeom>
        </p:spPr>
      </p:pic>
      <p:sp>
        <p:nvSpPr>
          <p:cNvPr id="3" name="文本框 2"/>
          <p:cNvSpPr txBox="1"/>
          <p:nvPr/>
        </p:nvSpPr>
        <p:spPr>
          <a:xfrm>
            <a:off x="5406390" y="2002155"/>
            <a:ext cx="3188693" cy="969496"/>
          </a:xfrm>
          <a:prstGeom prst="rect">
            <a:avLst/>
          </a:prstGeom>
          <a:noFill/>
        </p:spPr>
        <p:txBody>
          <a:bodyPr wrap="none" rtlCol="0">
            <a:spAutoFit/>
          </a:bodyPr>
          <a:lstStyle/>
          <a:p>
            <a:r>
              <a:rPr lang="en-US" altLang="zh-CN" dirty="0">
                <a:latin typeface="Times" pitchFamily="2" charset="0"/>
              </a:rPr>
              <a:t>we use the </a:t>
            </a:r>
            <a:r>
              <a:rPr lang="en-US" altLang="zh-CN" dirty="0" err="1">
                <a:latin typeface="Times" pitchFamily="2" charset="0"/>
              </a:rPr>
              <a:t>SKlearn</a:t>
            </a:r>
            <a:r>
              <a:rPr lang="en-US" altLang="zh-CN" dirty="0">
                <a:latin typeface="Times" pitchFamily="2" charset="0"/>
              </a:rPr>
              <a:t> to generate</a:t>
            </a:r>
          </a:p>
          <a:p>
            <a:r>
              <a:rPr lang="en-US" altLang="zh-CN" dirty="0">
                <a:latin typeface="Times" pitchFamily="2" charset="0"/>
              </a:rPr>
              <a:t>the cluster data for getting the </a:t>
            </a:r>
          </a:p>
          <a:p>
            <a:r>
              <a:rPr lang="en-US" altLang="zh-CN" dirty="0">
                <a:latin typeface="Times" pitchFamily="2" charset="0"/>
              </a:rPr>
              <a:t>following results.</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23" name="圆角矩形 22"/>
          <p:cNvSpPr/>
          <p:nvPr/>
        </p:nvSpPr>
        <p:spPr>
          <a:xfrm>
            <a:off x="0" y="1653300"/>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41" name="矩形 40"/>
          <p:cNvSpPr/>
          <p:nvPr/>
        </p:nvSpPr>
        <p:spPr>
          <a:xfrm>
            <a:off x="3078807" y="307219"/>
            <a:ext cx="1123950" cy="382270"/>
          </a:xfrm>
          <a:prstGeom prst="rect">
            <a:avLst/>
          </a:prstGeom>
        </p:spPr>
        <p:txBody>
          <a:bodyPr wrap="none" lIns="91436" tIns="45718" rIns="91436" bIns="45718">
            <a:spAutoFit/>
          </a:bodyPr>
          <a:lstStyle/>
          <a:p>
            <a:pPr algn="r"/>
            <a:r>
              <a:rPr lang="en-US" altLang="zh-CN" dirty="0">
                <a:solidFill>
                  <a:schemeClr val="bg1"/>
                </a:solidFill>
                <a:latin typeface="Times" pitchFamily="2" charset="0"/>
                <a:ea typeface="微软雅黑" panose="020B0503020204020204" pitchFamily="34" charset="-122"/>
                <a:sym typeface="+mn-ea"/>
              </a:rPr>
              <a:t>RESULT</a:t>
            </a:r>
            <a:endParaRPr lang="en-US" altLang="zh-CN" dirty="0">
              <a:solidFill>
                <a:schemeClr val="bg1"/>
              </a:solidFill>
              <a:latin typeface="Times" pitchFamily="2" charset="0"/>
              <a:ea typeface="微软雅黑" panose="020B0503020204020204" pitchFamily="34" charset="-122"/>
            </a:endParaRPr>
          </a:p>
        </p:txBody>
      </p:sp>
      <p:grpSp>
        <p:nvGrpSpPr>
          <p:cNvPr id="43" name="组 42"/>
          <p:cNvGrpSpPr/>
          <p:nvPr/>
        </p:nvGrpSpPr>
        <p:grpSpPr>
          <a:xfrm>
            <a:off x="11454130" y="252730"/>
            <a:ext cx="737870" cy="484505"/>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7" name="文本框 6"/>
          <p:cNvSpPr txBox="1"/>
          <p:nvPr/>
        </p:nvSpPr>
        <p:spPr>
          <a:xfrm>
            <a:off x="5338410" y="2176780"/>
            <a:ext cx="3673475" cy="2431435"/>
          </a:xfrm>
          <a:prstGeom prst="rect">
            <a:avLst/>
          </a:prstGeom>
          <a:noFill/>
        </p:spPr>
        <p:txBody>
          <a:bodyPr wrap="square" rtlCol="0">
            <a:spAutoFit/>
          </a:bodyPr>
          <a:lstStyle/>
          <a:p>
            <a:r>
              <a:rPr lang="en-US" altLang="zh-CN" dirty="0">
                <a:latin typeface="Times" pitchFamily="2" charset="0"/>
              </a:rPr>
              <a:t>the data size :500</a:t>
            </a:r>
          </a:p>
          <a:p>
            <a:r>
              <a:rPr lang="en-US" altLang="zh-CN" dirty="0">
                <a:latin typeface="Times" pitchFamily="2" charset="0"/>
              </a:rPr>
              <a:t>Use the spark </a:t>
            </a:r>
            <a:r>
              <a:rPr lang="en-US" altLang="zh-CN" dirty="0" err="1">
                <a:latin typeface="Times" pitchFamily="2" charset="0"/>
              </a:rPr>
              <a:t>dbscan</a:t>
            </a:r>
            <a:r>
              <a:rPr lang="en-US" altLang="zh-CN" dirty="0">
                <a:latin typeface="Times" pitchFamily="2" charset="0"/>
              </a:rPr>
              <a:t> ,spent</a:t>
            </a:r>
          </a:p>
          <a:p>
            <a:r>
              <a:rPr lang="en-US" altLang="zh-CN" dirty="0">
                <a:latin typeface="Times" pitchFamily="2" charset="0"/>
              </a:rPr>
              <a:t>9 seconds get the result.</a:t>
            </a:r>
          </a:p>
          <a:p>
            <a:endParaRPr lang="en-US" altLang="zh-CN" dirty="0">
              <a:latin typeface="Times" pitchFamily="2" charset="0"/>
            </a:endParaRPr>
          </a:p>
          <a:p>
            <a:r>
              <a:rPr lang="en-US" altLang="zh-CN" dirty="0">
                <a:latin typeface="Times" pitchFamily="2" charset="0"/>
              </a:rPr>
              <a:t>Using the traditional </a:t>
            </a:r>
            <a:r>
              <a:rPr lang="en-US" altLang="zh-CN" dirty="0" err="1">
                <a:latin typeface="Times" pitchFamily="2" charset="0"/>
              </a:rPr>
              <a:t>dbscan</a:t>
            </a:r>
            <a:r>
              <a:rPr lang="en-US" altLang="zh-CN" dirty="0">
                <a:latin typeface="Times" pitchFamily="2" charset="0"/>
              </a:rPr>
              <a:t>, we spent 40 seconds.</a:t>
            </a:r>
          </a:p>
          <a:p>
            <a:endParaRPr lang="en-US" altLang="zh-CN" dirty="0">
              <a:latin typeface="Times" pitchFamily="2" charset="0"/>
            </a:endParaRPr>
          </a:p>
          <a:p>
            <a:r>
              <a:rPr lang="en-US" altLang="zh-CN" dirty="0">
                <a:latin typeface="Times" pitchFamily="2" charset="0"/>
              </a:rPr>
              <a:t>So the </a:t>
            </a:r>
            <a:r>
              <a:rPr lang="en-US" altLang="zh-CN" dirty="0">
                <a:latin typeface="Times" pitchFamily="2" charset="0"/>
                <a:sym typeface="+mn-ea"/>
              </a:rPr>
              <a:t>spark </a:t>
            </a:r>
            <a:r>
              <a:rPr lang="en-US" altLang="zh-CN" dirty="0" err="1">
                <a:latin typeface="Times" pitchFamily="2" charset="0"/>
                <a:sym typeface="+mn-ea"/>
              </a:rPr>
              <a:t>dbscan</a:t>
            </a:r>
            <a:r>
              <a:rPr lang="en-US" altLang="zh-CN" dirty="0">
                <a:latin typeface="Times" pitchFamily="2" charset="0"/>
                <a:sym typeface="+mn-ea"/>
              </a:rPr>
              <a:t> is efficient.</a:t>
            </a:r>
          </a:p>
        </p:txBody>
      </p:sp>
      <p:pic>
        <p:nvPicPr>
          <p:cNvPr id="2" name="图片 1"/>
          <p:cNvPicPr>
            <a:picLocks noChangeAspect="1"/>
          </p:cNvPicPr>
          <p:nvPr/>
        </p:nvPicPr>
        <p:blipFill>
          <a:blip r:embed="rId2"/>
          <a:stretch>
            <a:fillRect/>
          </a:stretch>
        </p:blipFill>
        <p:spPr>
          <a:xfrm>
            <a:off x="255905" y="2176780"/>
            <a:ext cx="4279265" cy="3209290"/>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23" name="圆角矩形 22"/>
          <p:cNvSpPr/>
          <p:nvPr/>
        </p:nvSpPr>
        <p:spPr>
          <a:xfrm>
            <a:off x="0" y="1653300"/>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41" name="矩形 40"/>
          <p:cNvSpPr/>
          <p:nvPr/>
        </p:nvSpPr>
        <p:spPr>
          <a:xfrm>
            <a:off x="3078807" y="307219"/>
            <a:ext cx="1123950" cy="382270"/>
          </a:xfrm>
          <a:prstGeom prst="rect">
            <a:avLst/>
          </a:prstGeom>
        </p:spPr>
        <p:txBody>
          <a:bodyPr wrap="none" lIns="91436" tIns="45718" rIns="91436" bIns="45718">
            <a:spAutoFit/>
          </a:bodyPr>
          <a:lstStyle/>
          <a:p>
            <a:pPr algn="r"/>
            <a:r>
              <a:rPr lang="en-US" altLang="zh-CN" dirty="0">
                <a:solidFill>
                  <a:schemeClr val="bg1"/>
                </a:solidFill>
                <a:latin typeface="Times" pitchFamily="2" charset="0"/>
                <a:ea typeface="微软雅黑" panose="020B0503020204020204" pitchFamily="34" charset="-122"/>
                <a:sym typeface="+mn-ea"/>
              </a:rPr>
              <a:t>RESULT</a:t>
            </a:r>
            <a:endParaRPr lang="en-US" altLang="zh-CN" dirty="0">
              <a:solidFill>
                <a:schemeClr val="bg1"/>
              </a:solidFill>
              <a:latin typeface="Times" pitchFamily="2" charset="0"/>
              <a:ea typeface="微软雅黑" panose="020B0503020204020204" pitchFamily="34" charset="-122"/>
            </a:endParaRPr>
          </a:p>
        </p:txBody>
      </p:sp>
      <p:grpSp>
        <p:nvGrpSpPr>
          <p:cNvPr id="43" name="组 42"/>
          <p:cNvGrpSpPr/>
          <p:nvPr/>
        </p:nvGrpSpPr>
        <p:grpSpPr>
          <a:xfrm>
            <a:off x="11454130" y="252730"/>
            <a:ext cx="737870" cy="484505"/>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7" name="文本框 6"/>
          <p:cNvSpPr txBox="1"/>
          <p:nvPr/>
        </p:nvSpPr>
        <p:spPr>
          <a:xfrm>
            <a:off x="5424908" y="2176780"/>
            <a:ext cx="3673475" cy="2431435"/>
          </a:xfrm>
          <a:prstGeom prst="rect">
            <a:avLst/>
          </a:prstGeom>
          <a:noFill/>
        </p:spPr>
        <p:txBody>
          <a:bodyPr wrap="square" rtlCol="0">
            <a:spAutoFit/>
          </a:bodyPr>
          <a:lstStyle/>
          <a:p>
            <a:r>
              <a:rPr lang="en-US" altLang="zh-CN" dirty="0">
                <a:latin typeface="Times" pitchFamily="2" charset="0"/>
              </a:rPr>
              <a:t>the data size :1000</a:t>
            </a:r>
          </a:p>
          <a:p>
            <a:r>
              <a:rPr lang="en-US" altLang="zh-CN" dirty="0">
                <a:latin typeface="Times" pitchFamily="2" charset="0"/>
              </a:rPr>
              <a:t>Use the spark </a:t>
            </a:r>
            <a:r>
              <a:rPr lang="en-US" altLang="zh-CN" dirty="0" err="1">
                <a:latin typeface="Times" pitchFamily="2" charset="0"/>
              </a:rPr>
              <a:t>dbscan</a:t>
            </a:r>
            <a:r>
              <a:rPr lang="en-US" altLang="zh-CN" dirty="0">
                <a:latin typeface="Times" pitchFamily="2" charset="0"/>
              </a:rPr>
              <a:t> ,spent</a:t>
            </a:r>
          </a:p>
          <a:p>
            <a:r>
              <a:rPr lang="en-US" altLang="zh-CN" dirty="0">
                <a:latin typeface="Times" pitchFamily="2" charset="0"/>
              </a:rPr>
              <a:t>40 seconds get the result.</a:t>
            </a:r>
          </a:p>
          <a:p>
            <a:endParaRPr lang="en-US" altLang="zh-CN" dirty="0">
              <a:latin typeface="Times" pitchFamily="2" charset="0"/>
            </a:endParaRPr>
          </a:p>
          <a:p>
            <a:r>
              <a:rPr lang="en-US" altLang="zh-CN" dirty="0">
                <a:latin typeface="Times" pitchFamily="2" charset="0"/>
              </a:rPr>
              <a:t>Using the traditional </a:t>
            </a:r>
            <a:r>
              <a:rPr lang="en-US" altLang="zh-CN" dirty="0" err="1">
                <a:latin typeface="Times" pitchFamily="2" charset="0"/>
              </a:rPr>
              <a:t>dbscan</a:t>
            </a:r>
            <a:r>
              <a:rPr lang="en-US" altLang="zh-CN" dirty="0">
                <a:latin typeface="Times" pitchFamily="2" charset="0"/>
              </a:rPr>
              <a:t>, we spent 109 seconds.</a:t>
            </a:r>
          </a:p>
          <a:p>
            <a:endParaRPr lang="en-US" altLang="zh-CN" dirty="0">
              <a:latin typeface="Times" pitchFamily="2" charset="0"/>
            </a:endParaRPr>
          </a:p>
          <a:p>
            <a:r>
              <a:rPr lang="en-US" altLang="zh-CN" dirty="0">
                <a:latin typeface="Times" pitchFamily="2" charset="0"/>
              </a:rPr>
              <a:t>So the </a:t>
            </a:r>
            <a:r>
              <a:rPr lang="en-US" altLang="zh-CN" dirty="0">
                <a:latin typeface="Times" pitchFamily="2" charset="0"/>
                <a:sym typeface="+mn-ea"/>
              </a:rPr>
              <a:t>spark </a:t>
            </a:r>
            <a:r>
              <a:rPr lang="en-US" altLang="zh-CN" dirty="0" err="1">
                <a:latin typeface="Times" pitchFamily="2" charset="0"/>
                <a:sym typeface="+mn-ea"/>
              </a:rPr>
              <a:t>dbscan</a:t>
            </a:r>
            <a:r>
              <a:rPr lang="en-US" altLang="zh-CN" dirty="0">
                <a:latin typeface="Times" pitchFamily="2" charset="0"/>
                <a:sym typeface="+mn-ea"/>
              </a:rPr>
              <a:t> is efficient.</a:t>
            </a:r>
          </a:p>
        </p:txBody>
      </p:sp>
      <p:pic>
        <p:nvPicPr>
          <p:cNvPr id="3" name="图片 2">
            <a:extLst>
              <a:ext uri="{FF2B5EF4-FFF2-40B4-BE49-F238E27FC236}">
                <a16:creationId xmlns:a16="http://schemas.microsoft.com/office/drawing/2014/main" id="{7FFEB5C7-E3B9-AF40-B4EE-0683373E62D5}"/>
              </a:ext>
            </a:extLst>
          </p:cNvPr>
          <p:cNvPicPr>
            <a:picLocks noChangeAspect="1"/>
          </p:cNvPicPr>
          <p:nvPr/>
        </p:nvPicPr>
        <p:blipFill>
          <a:blip r:embed="rId2"/>
          <a:stretch>
            <a:fillRect/>
          </a:stretch>
        </p:blipFill>
        <p:spPr>
          <a:xfrm>
            <a:off x="579256" y="2176780"/>
            <a:ext cx="4015279" cy="2901023"/>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23" name="圆角矩形 22"/>
          <p:cNvSpPr/>
          <p:nvPr/>
        </p:nvSpPr>
        <p:spPr>
          <a:xfrm>
            <a:off x="0" y="1653300"/>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8" name="矩形 37"/>
          <p:cNvSpPr/>
          <p:nvPr/>
        </p:nvSpPr>
        <p:spPr>
          <a:xfrm>
            <a:off x="2807273"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39" name="圆角矩形 3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41" name="矩形 40"/>
          <p:cNvSpPr/>
          <p:nvPr/>
        </p:nvSpPr>
        <p:spPr>
          <a:xfrm>
            <a:off x="3078807" y="307219"/>
            <a:ext cx="1123950" cy="382270"/>
          </a:xfrm>
          <a:prstGeom prst="rect">
            <a:avLst/>
          </a:prstGeom>
        </p:spPr>
        <p:txBody>
          <a:bodyPr wrap="none" lIns="91436" tIns="45718" rIns="91436" bIns="45718">
            <a:spAutoFit/>
          </a:bodyPr>
          <a:lstStyle/>
          <a:p>
            <a:pPr algn="r"/>
            <a:r>
              <a:rPr lang="en-US" altLang="zh-CN" dirty="0">
                <a:solidFill>
                  <a:schemeClr val="bg1"/>
                </a:solidFill>
                <a:latin typeface="Times" pitchFamily="2" charset="0"/>
                <a:ea typeface="微软雅黑" panose="020B0503020204020204" pitchFamily="34" charset="-122"/>
                <a:sym typeface="+mn-ea"/>
              </a:rPr>
              <a:t>RESULT</a:t>
            </a:r>
            <a:endParaRPr lang="en-US" altLang="zh-CN" dirty="0">
              <a:solidFill>
                <a:schemeClr val="bg1"/>
              </a:solidFill>
              <a:latin typeface="Times" pitchFamily="2" charset="0"/>
              <a:ea typeface="微软雅黑" panose="020B0503020204020204" pitchFamily="34" charset="-122"/>
            </a:endParaRPr>
          </a:p>
        </p:txBody>
      </p:sp>
      <p:grpSp>
        <p:nvGrpSpPr>
          <p:cNvPr id="43" name="组 42"/>
          <p:cNvGrpSpPr/>
          <p:nvPr/>
        </p:nvGrpSpPr>
        <p:grpSpPr>
          <a:xfrm>
            <a:off x="11454130" y="252730"/>
            <a:ext cx="737870" cy="484505"/>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pic>
        <p:nvPicPr>
          <p:cNvPr id="4" name="图片 3"/>
          <p:cNvPicPr>
            <a:picLocks noChangeAspect="1"/>
          </p:cNvPicPr>
          <p:nvPr/>
        </p:nvPicPr>
        <p:blipFill>
          <a:blip r:embed="rId2"/>
          <a:srcRect t="8249" r="352"/>
          <a:stretch>
            <a:fillRect/>
          </a:stretch>
        </p:blipFill>
        <p:spPr>
          <a:xfrm>
            <a:off x="478623" y="1937759"/>
            <a:ext cx="4677525" cy="3686400"/>
          </a:xfrm>
          <a:prstGeom prst="rect">
            <a:avLst/>
          </a:prstGeom>
        </p:spPr>
      </p:pic>
      <p:sp>
        <p:nvSpPr>
          <p:cNvPr id="7" name="文本框 6"/>
          <p:cNvSpPr txBox="1"/>
          <p:nvPr/>
        </p:nvSpPr>
        <p:spPr>
          <a:xfrm>
            <a:off x="5662899" y="1937759"/>
            <a:ext cx="3673475" cy="3308598"/>
          </a:xfrm>
          <a:prstGeom prst="rect">
            <a:avLst/>
          </a:prstGeom>
          <a:noFill/>
        </p:spPr>
        <p:txBody>
          <a:bodyPr wrap="square" rtlCol="0">
            <a:spAutoFit/>
          </a:bodyPr>
          <a:lstStyle/>
          <a:p>
            <a:r>
              <a:rPr lang="en-US" altLang="zh-CN" dirty="0">
                <a:latin typeface="Times" pitchFamily="2" charset="0"/>
              </a:rPr>
              <a:t>the data size :5000</a:t>
            </a:r>
          </a:p>
          <a:p>
            <a:r>
              <a:rPr lang="en-US" altLang="zh-CN" dirty="0">
                <a:latin typeface="Times" pitchFamily="2" charset="0"/>
              </a:rPr>
              <a:t>Use the spark </a:t>
            </a:r>
            <a:r>
              <a:rPr lang="en-US" altLang="zh-CN" dirty="0" err="1">
                <a:latin typeface="Times" pitchFamily="2" charset="0"/>
              </a:rPr>
              <a:t>dbscan</a:t>
            </a:r>
            <a:r>
              <a:rPr lang="en-US" altLang="zh-CN" dirty="0">
                <a:latin typeface="Times" pitchFamily="2" charset="0"/>
              </a:rPr>
              <a:t> ,spend</a:t>
            </a:r>
          </a:p>
          <a:p>
            <a:r>
              <a:rPr lang="en-US" altLang="zh-CN" dirty="0">
                <a:latin typeface="Times" pitchFamily="2" charset="0"/>
              </a:rPr>
              <a:t>790 seconds get the showing result.</a:t>
            </a:r>
          </a:p>
          <a:p>
            <a:endParaRPr lang="en-US" altLang="zh-CN" dirty="0">
              <a:latin typeface="Times" pitchFamily="2" charset="0"/>
            </a:endParaRPr>
          </a:p>
          <a:p>
            <a:r>
              <a:rPr lang="en-US" altLang="zh-CN" dirty="0" err="1">
                <a:latin typeface="Times" pitchFamily="2" charset="0"/>
              </a:rPr>
              <a:t>However,Using</a:t>
            </a:r>
            <a:r>
              <a:rPr lang="en-US" altLang="zh-CN" dirty="0">
                <a:latin typeface="Times" pitchFamily="2" charset="0"/>
              </a:rPr>
              <a:t> the traditional </a:t>
            </a:r>
            <a:r>
              <a:rPr lang="en-US" altLang="zh-CN" dirty="0" err="1">
                <a:latin typeface="Times" pitchFamily="2" charset="0"/>
              </a:rPr>
              <a:t>dbscan,we</a:t>
            </a:r>
            <a:r>
              <a:rPr lang="en-US" altLang="zh-CN" dirty="0">
                <a:latin typeface="Times" pitchFamily="2" charset="0"/>
              </a:rPr>
              <a:t> cannot get the result. Maybe the memory is not adequate loading all the data set.</a:t>
            </a:r>
          </a:p>
          <a:p>
            <a:endParaRPr lang="en-US" altLang="zh-CN" dirty="0">
              <a:latin typeface="Times" pitchFamily="2" charset="0"/>
            </a:endParaRPr>
          </a:p>
          <a:p>
            <a:r>
              <a:rPr lang="en-US" altLang="zh-CN" dirty="0">
                <a:latin typeface="Times" pitchFamily="2" charset="0"/>
              </a:rPr>
              <a:t>So the </a:t>
            </a:r>
            <a:r>
              <a:rPr lang="en-US" altLang="zh-CN" dirty="0">
                <a:latin typeface="Times" pitchFamily="2" charset="0"/>
                <a:sym typeface="+mn-ea"/>
              </a:rPr>
              <a:t>spark </a:t>
            </a:r>
            <a:r>
              <a:rPr lang="en-US" altLang="zh-CN" dirty="0" err="1">
                <a:latin typeface="Times" pitchFamily="2" charset="0"/>
                <a:sym typeface="+mn-ea"/>
              </a:rPr>
              <a:t>dbscan</a:t>
            </a:r>
            <a:r>
              <a:rPr lang="en-US" altLang="zh-CN" dirty="0">
                <a:latin typeface="Times" pitchFamily="2" charset="0"/>
                <a:sym typeface="+mn-ea"/>
              </a:rPr>
              <a:t> is </a:t>
            </a:r>
            <a:r>
              <a:rPr lang="en-US" altLang="zh-CN" dirty="0" err="1">
                <a:latin typeface="Times" pitchFamily="2" charset="0"/>
                <a:sym typeface="+mn-ea"/>
              </a:rPr>
              <a:t>suitble</a:t>
            </a:r>
            <a:r>
              <a:rPr lang="en-US" altLang="zh-CN" dirty="0">
                <a:latin typeface="Times" pitchFamily="2" charset="0"/>
                <a:sym typeface="+mn-ea"/>
              </a:rPr>
              <a:t> for the large data set.</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76195" y="2909218"/>
            <a:ext cx="12192000" cy="1313134"/>
            <a:chOff x="-97297" y="2847433"/>
            <a:chExt cx="12192000" cy="1313134"/>
          </a:xfrm>
        </p:grpSpPr>
        <p:sp>
          <p:nvSpPr>
            <p:cNvPr id="51" name="矩形 50"/>
            <p:cNvSpPr/>
            <p:nvPr/>
          </p:nvSpPr>
          <p:spPr>
            <a:xfrm flipH="1">
              <a:off x="-97297" y="2908504"/>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pitchFamily="2" charset="0"/>
                </a:rPr>
                <a:t>6</a:t>
              </a:r>
              <a:endParaRPr lang="zh-CN" altLang="en-US" sz="6000" dirty="0">
                <a:latin typeface="Times" pitchFamily="2"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53" name="矩形 52"/>
            <p:cNvSpPr/>
            <p:nvPr/>
          </p:nvSpPr>
          <p:spPr>
            <a:xfrm>
              <a:off x="6637136" y="3264361"/>
              <a:ext cx="1735343" cy="461663"/>
            </a:xfrm>
            <a:prstGeom prst="rect">
              <a:avLst/>
            </a:prstGeom>
          </p:spPr>
          <p:txBody>
            <a:bodyPr wrap="none" lIns="91438" tIns="45719" rIns="91438" bIns="45719">
              <a:spAutoFit/>
            </a:bodyPr>
            <a:lstStyle/>
            <a:p>
              <a:pPr algn="ctr"/>
              <a:r>
                <a:rPr lang="en-US" altLang="zh-CN" sz="2400" dirty="0">
                  <a:solidFill>
                    <a:schemeClr val="bg1"/>
                  </a:solidFill>
                  <a:latin typeface="Times" pitchFamily="2" charset="0"/>
                  <a:ea typeface="微软雅黑" panose="020B0503020204020204" pitchFamily="34" charset="-122"/>
                </a:rPr>
                <a:t>Future Work</a:t>
              </a:r>
            </a:p>
          </p:txBody>
        </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1365189"/>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038455" y="0"/>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Times" pitchFamily="2" charset="0"/>
              </a:rPr>
              <a:t>CONTENTS</a:t>
            </a:r>
            <a:endParaRPr lang="zh-CN" altLang="en-US" sz="5500" dirty="0">
              <a:solidFill>
                <a:schemeClr val="bg1"/>
              </a:solidFill>
              <a:latin typeface="Times" pitchFamily="2" charset="0"/>
            </a:endParaRPr>
          </a:p>
        </p:txBody>
      </p:sp>
      <p:sp>
        <p:nvSpPr>
          <p:cNvPr id="73" name="圆角矩形 72"/>
          <p:cNvSpPr/>
          <p:nvPr/>
        </p:nvSpPr>
        <p:spPr>
          <a:xfrm rot="10800000" flipV="1">
            <a:off x="5796313" y="170594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1</a:t>
            </a:r>
            <a:endParaRPr lang="zh-CN" altLang="en-US" sz="3600" dirty="0">
              <a:latin typeface="Times" pitchFamily="2" charset="0"/>
            </a:endParaRPr>
          </a:p>
        </p:txBody>
      </p:sp>
      <p:sp>
        <p:nvSpPr>
          <p:cNvPr id="74" name="圆角矩形 73"/>
          <p:cNvSpPr/>
          <p:nvPr/>
        </p:nvSpPr>
        <p:spPr>
          <a:xfrm rot="10800000" flipV="1">
            <a:off x="6521811" y="231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4</a:t>
            </a:r>
            <a:endParaRPr lang="zh-CN" altLang="en-US" sz="3600" dirty="0">
              <a:latin typeface="Times" pitchFamily="2" charset="0"/>
            </a:endParaRPr>
          </a:p>
        </p:txBody>
      </p:sp>
      <p:sp>
        <p:nvSpPr>
          <p:cNvPr id="75" name="圆角矩形 74"/>
          <p:cNvSpPr/>
          <p:nvPr/>
        </p:nvSpPr>
        <p:spPr>
          <a:xfrm rot="10800000" flipV="1">
            <a:off x="5797243" y="297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2</a:t>
            </a:r>
            <a:endParaRPr lang="zh-CN" altLang="en-US" sz="3600" dirty="0">
              <a:latin typeface="Times" pitchFamily="2" charset="0"/>
            </a:endParaRPr>
          </a:p>
        </p:txBody>
      </p:sp>
      <p:sp>
        <p:nvSpPr>
          <p:cNvPr id="76" name="圆角矩形 75"/>
          <p:cNvSpPr/>
          <p:nvPr/>
        </p:nvSpPr>
        <p:spPr>
          <a:xfrm rot="10800000" flipV="1">
            <a:off x="6521811" y="3583513"/>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5</a:t>
            </a:r>
            <a:endParaRPr lang="zh-CN" altLang="en-US" sz="3600" dirty="0">
              <a:latin typeface="Times" pitchFamily="2" charset="0"/>
            </a:endParaRPr>
          </a:p>
        </p:txBody>
      </p:sp>
      <p:sp>
        <p:nvSpPr>
          <p:cNvPr id="77" name="圆角矩形 76"/>
          <p:cNvSpPr/>
          <p:nvPr/>
        </p:nvSpPr>
        <p:spPr>
          <a:xfrm rot="10800000" flipV="1">
            <a:off x="5797243" y="424688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3</a:t>
            </a:r>
            <a:endParaRPr lang="zh-CN" altLang="en-US" sz="3600" dirty="0">
              <a:latin typeface="Times" pitchFamily="2" charset="0"/>
            </a:endParaRPr>
          </a:p>
        </p:txBody>
      </p:sp>
      <p:sp>
        <p:nvSpPr>
          <p:cNvPr id="78" name="圆角矩形 77"/>
          <p:cNvSpPr/>
          <p:nvPr/>
        </p:nvSpPr>
        <p:spPr>
          <a:xfrm rot="10800000" flipV="1">
            <a:off x="6521811" y="4853512"/>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6</a:t>
            </a:r>
            <a:endParaRPr lang="zh-CN" altLang="en-US" sz="3600" dirty="0">
              <a:latin typeface="Times" pitchFamily="2" charset="0"/>
            </a:endParaRPr>
          </a:p>
        </p:txBody>
      </p:sp>
      <p:sp>
        <p:nvSpPr>
          <p:cNvPr id="87" name="文本框 86"/>
          <p:cNvSpPr txBox="1"/>
          <p:nvPr/>
        </p:nvSpPr>
        <p:spPr>
          <a:xfrm>
            <a:off x="3556372" y="1728070"/>
            <a:ext cx="1959183" cy="523216"/>
          </a:xfrm>
          <a:prstGeom prst="rect">
            <a:avLst/>
          </a:prstGeom>
          <a:noFill/>
        </p:spPr>
        <p:txBody>
          <a:bodyPr wrap="none" lIns="91436" tIns="45718" rIns="91436" bIns="45718" rtlCol="0">
            <a:spAutoFit/>
          </a:bodyPr>
          <a:lstStyle/>
          <a:p>
            <a:r>
              <a:rPr lang="en-CA" altLang="zh-CN" sz="2800" dirty="0">
                <a:solidFill>
                  <a:schemeClr val="tx2"/>
                </a:solidFill>
                <a:latin typeface="Times" pitchFamily="2" charset="0"/>
                <a:ea typeface="微软雅黑" panose="020B0503020204020204" pitchFamily="34" charset="-122"/>
              </a:rPr>
              <a:t>Introduction</a:t>
            </a:r>
            <a:endParaRPr lang="zh-CN" altLang="en-US" sz="2800" dirty="0">
              <a:solidFill>
                <a:schemeClr val="tx2"/>
              </a:solidFill>
              <a:latin typeface="Times" pitchFamily="2" charset="0"/>
              <a:ea typeface="微软雅黑" panose="020B0503020204020204" pitchFamily="34" charset="-122"/>
            </a:endParaRPr>
          </a:p>
        </p:txBody>
      </p:sp>
      <p:sp>
        <p:nvSpPr>
          <p:cNvPr id="88" name="文本框 87"/>
          <p:cNvSpPr txBox="1"/>
          <p:nvPr/>
        </p:nvSpPr>
        <p:spPr>
          <a:xfrm>
            <a:off x="7193044" y="2262915"/>
            <a:ext cx="3942225" cy="523216"/>
          </a:xfrm>
          <a:prstGeom prst="rect">
            <a:avLst/>
          </a:prstGeom>
          <a:noFill/>
        </p:spPr>
        <p:txBody>
          <a:bodyPr wrap="none" lIns="91436" tIns="45718" rIns="91436" bIns="45718" rtlCol="0">
            <a:spAutoFit/>
          </a:bodyPr>
          <a:lstStyle/>
          <a:p>
            <a:r>
              <a:rPr lang="en-CA" altLang="zh-CN" sz="2800" dirty="0">
                <a:solidFill>
                  <a:schemeClr val="tx2"/>
                </a:solidFill>
                <a:latin typeface="Times" pitchFamily="2" charset="0"/>
                <a:ea typeface="微软雅黑" panose="020B0503020204020204" pitchFamily="34" charset="-122"/>
              </a:rPr>
              <a:t>Parallelization</a:t>
            </a:r>
            <a:r>
              <a:rPr lang="en-US" altLang="zh-CN" sz="2800" dirty="0">
                <a:solidFill>
                  <a:schemeClr val="tx2"/>
                </a:solidFill>
                <a:latin typeface="Times" pitchFamily="2" charset="0"/>
                <a:ea typeface="微软雅黑" panose="020B0503020204020204" pitchFamily="34" charset="-122"/>
              </a:rPr>
              <a:t> </a:t>
            </a:r>
            <a:r>
              <a:rPr lang="en-CA" altLang="zh-CN" sz="2800" dirty="0">
                <a:solidFill>
                  <a:schemeClr val="tx2"/>
                </a:solidFill>
                <a:latin typeface="Times" pitchFamily="2" charset="0"/>
                <a:ea typeface="微软雅黑" panose="020B0503020204020204" pitchFamily="34" charset="-122"/>
              </a:rPr>
              <a:t>&amp; Merging</a:t>
            </a:r>
            <a:endParaRPr lang="zh-CN" altLang="en-US" sz="2800" dirty="0">
              <a:solidFill>
                <a:schemeClr val="tx2"/>
              </a:solidFill>
              <a:latin typeface="Times" pitchFamily="2" charset="0"/>
              <a:ea typeface="微软雅黑" panose="020B0503020204020204" pitchFamily="34" charset="-122"/>
            </a:endParaRPr>
          </a:p>
        </p:txBody>
      </p:sp>
      <p:sp>
        <p:nvSpPr>
          <p:cNvPr id="89" name="文本框 88"/>
          <p:cNvSpPr txBox="1"/>
          <p:nvPr/>
        </p:nvSpPr>
        <p:spPr>
          <a:xfrm>
            <a:off x="3622212" y="2971425"/>
            <a:ext cx="1812283" cy="523216"/>
          </a:xfrm>
          <a:prstGeom prst="rect">
            <a:avLst/>
          </a:prstGeom>
          <a:noFill/>
        </p:spPr>
        <p:txBody>
          <a:bodyPr wrap="square" lIns="91436" tIns="45718" rIns="91436" bIns="45718" rtlCol="0">
            <a:spAutoFit/>
          </a:bodyPr>
          <a:lstStyle/>
          <a:p>
            <a:r>
              <a:rPr lang="en-CA" altLang="zh-CN" sz="2800" dirty="0">
                <a:solidFill>
                  <a:schemeClr val="tx2"/>
                </a:solidFill>
                <a:latin typeface="Times" pitchFamily="2" charset="0"/>
                <a:ea typeface="微软雅黑" panose="020B0503020204020204" pitchFamily="34" charset="-122"/>
              </a:rPr>
              <a:t>Techniques</a:t>
            </a:r>
            <a:endParaRPr lang="zh-CN" altLang="en-US" sz="2800" dirty="0">
              <a:solidFill>
                <a:schemeClr val="tx2"/>
              </a:solidFill>
              <a:latin typeface="Times" pitchFamily="2" charset="0"/>
              <a:ea typeface="微软雅黑" panose="020B0503020204020204" pitchFamily="34" charset="-122"/>
            </a:endParaRPr>
          </a:p>
        </p:txBody>
      </p:sp>
      <p:sp>
        <p:nvSpPr>
          <p:cNvPr id="90" name="文本框 89"/>
          <p:cNvSpPr txBox="1"/>
          <p:nvPr/>
        </p:nvSpPr>
        <p:spPr>
          <a:xfrm>
            <a:off x="7196231" y="3583513"/>
            <a:ext cx="1099973" cy="523216"/>
          </a:xfrm>
          <a:prstGeom prst="rect">
            <a:avLst/>
          </a:prstGeom>
          <a:noFill/>
        </p:spPr>
        <p:txBody>
          <a:bodyPr wrap="none" lIns="91436" tIns="45718" rIns="91436" bIns="45718" rtlCol="0">
            <a:spAutoFit/>
          </a:bodyPr>
          <a:lstStyle/>
          <a:p>
            <a:r>
              <a:rPr lang="en-CA" altLang="zh-CN" sz="2800" dirty="0">
                <a:solidFill>
                  <a:schemeClr val="tx2"/>
                </a:solidFill>
                <a:latin typeface="Times" pitchFamily="2" charset="0"/>
                <a:ea typeface="微软雅黑" panose="020B0503020204020204" pitchFamily="34" charset="-122"/>
              </a:rPr>
              <a:t>Result</a:t>
            </a:r>
            <a:endParaRPr lang="zh-CN" altLang="en-US" sz="2800" dirty="0">
              <a:solidFill>
                <a:schemeClr val="tx2"/>
              </a:solidFill>
              <a:latin typeface="Times" pitchFamily="2" charset="0"/>
              <a:ea typeface="微软雅黑" panose="020B0503020204020204" pitchFamily="34" charset="-122"/>
            </a:endParaRPr>
          </a:p>
        </p:txBody>
      </p:sp>
      <p:sp>
        <p:nvSpPr>
          <p:cNvPr id="91" name="文本框 90"/>
          <p:cNvSpPr txBox="1"/>
          <p:nvPr/>
        </p:nvSpPr>
        <p:spPr>
          <a:xfrm>
            <a:off x="3737421" y="4214781"/>
            <a:ext cx="1677054" cy="523216"/>
          </a:xfrm>
          <a:prstGeom prst="rect">
            <a:avLst/>
          </a:prstGeom>
          <a:noFill/>
        </p:spPr>
        <p:txBody>
          <a:bodyPr wrap="none" lIns="91436" tIns="45718" rIns="91436" bIns="45718" rtlCol="0">
            <a:spAutoFit/>
          </a:bodyPr>
          <a:lstStyle/>
          <a:p>
            <a:r>
              <a:rPr lang="en-CA" altLang="zh-CN" sz="2800" dirty="0">
                <a:solidFill>
                  <a:schemeClr val="tx2"/>
                </a:solidFill>
                <a:latin typeface="Times" pitchFamily="2" charset="0"/>
                <a:ea typeface="微软雅黑" panose="020B0503020204020204" pitchFamily="34" charset="-122"/>
              </a:rPr>
              <a:t>DBSCAN</a:t>
            </a:r>
            <a:endParaRPr lang="zh-CN" altLang="en-US" sz="2800" dirty="0">
              <a:solidFill>
                <a:schemeClr val="tx2"/>
              </a:solidFill>
              <a:latin typeface="Times" pitchFamily="2" charset="0"/>
              <a:ea typeface="微软雅黑" panose="020B0503020204020204" pitchFamily="34" charset="-122"/>
            </a:endParaRPr>
          </a:p>
        </p:txBody>
      </p:sp>
      <p:sp>
        <p:nvSpPr>
          <p:cNvPr id="92" name="文本框 91"/>
          <p:cNvSpPr txBox="1"/>
          <p:nvPr/>
        </p:nvSpPr>
        <p:spPr>
          <a:xfrm>
            <a:off x="7246373" y="4853512"/>
            <a:ext cx="1735339" cy="461661"/>
          </a:xfrm>
          <a:prstGeom prst="rect">
            <a:avLst/>
          </a:prstGeom>
          <a:noFill/>
        </p:spPr>
        <p:txBody>
          <a:bodyPr wrap="none" lIns="91436" tIns="45718" rIns="91436" bIns="45718" rtlCol="0">
            <a:spAutoFit/>
          </a:bodyPr>
          <a:lstStyle/>
          <a:p>
            <a:r>
              <a:rPr lang="en-CA" altLang="zh-CN" sz="2400" dirty="0">
                <a:solidFill>
                  <a:schemeClr val="tx2"/>
                </a:solidFill>
                <a:latin typeface="Times" pitchFamily="2" charset="0"/>
                <a:ea typeface="微软雅黑" panose="020B0503020204020204" pitchFamily="34" charset="-122"/>
              </a:rPr>
              <a:t>Future Work</a:t>
            </a:r>
            <a:endParaRPr lang="zh-CN" altLang="en-US" sz="2400" dirty="0">
              <a:solidFill>
                <a:schemeClr val="tx2"/>
              </a:solidFill>
              <a:latin typeface="Times" pitchFamily="2" charset="0"/>
              <a:ea typeface="微软雅黑" panose="020B0503020204020204" pitchFamily="3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2334135" y="2065436"/>
            <a:ext cx="9863532"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0" name="圆角矩形 19"/>
          <p:cNvSpPr/>
          <p:nvPr/>
        </p:nvSpPr>
        <p:spPr>
          <a:xfrm>
            <a:off x="2329554" y="1876965"/>
            <a:ext cx="9863532"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5" name="圆角矩形 24"/>
          <p:cNvSpPr/>
          <p:nvPr/>
        </p:nvSpPr>
        <p:spPr>
          <a:xfrm rot="16200000" flipV="1">
            <a:off x="-146012" y="4710883"/>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6" name="圆角矩形 25"/>
          <p:cNvSpPr/>
          <p:nvPr/>
        </p:nvSpPr>
        <p:spPr>
          <a:xfrm rot="16200000" flipV="1">
            <a:off x="-146012" y="5611017"/>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7" name="圆角矩形 26"/>
          <p:cNvSpPr/>
          <p:nvPr/>
        </p:nvSpPr>
        <p:spPr>
          <a:xfrm rot="16200000" flipV="1">
            <a:off x="-146012" y="2943503"/>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8" name="圆角矩形 27"/>
          <p:cNvSpPr/>
          <p:nvPr/>
        </p:nvSpPr>
        <p:spPr>
          <a:xfrm rot="16200000" flipV="1">
            <a:off x="-146012" y="3843635"/>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4" name="圆角矩形 23"/>
          <p:cNvSpPr/>
          <p:nvPr/>
        </p:nvSpPr>
        <p:spPr>
          <a:xfrm rot="16200000" flipV="1">
            <a:off x="-146012" y="2022983"/>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latin typeface="Times" pitchFamily="2" charset="0"/>
            </a:endParaRPr>
          </a:p>
        </p:txBody>
      </p:sp>
      <p:sp>
        <p:nvSpPr>
          <p:cNvPr id="29" name="矩形 28"/>
          <p:cNvSpPr/>
          <p:nvPr/>
        </p:nvSpPr>
        <p:spPr>
          <a:xfrm>
            <a:off x="2456073" y="2299432"/>
            <a:ext cx="8457331" cy="1600434"/>
          </a:xfrm>
          <a:prstGeom prst="rect">
            <a:avLst/>
          </a:prstGeom>
        </p:spPr>
        <p:txBody>
          <a:bodyPr wrap="square" lIns="91436" tIns="45718" rIns="91436" bIns="45718">
            <a:spAutoFit/>
          </a:bodyPr>
          <a:lstStyle/>
          <a:p>
            <a:pPr>
              <a:lnSpc>
                <a:spcPct val="130000"/>
              </a:lnSpc>
            </a:pPr>
            <a:r>
              <a:rPr lang="en-US" sz="2000" dirty="0">
                <a:solidFill>
                  <a:schemeClr val="bg1"/>
                </a:solidFill>
                <a:latin typeface="Times" pitchFamily="2" charset="0"/>
                <a:ea typeface="微软雅黑" panose="020B0503020204020204" pitchFamily="34" charset="-122"/>
              </a:rPr>
              <a:t>We tried the bigger data set ,the size like 60000,but the virtual machines memory and preformance is the bottleneck for the big data task.We will figure out the more optimal way to solve the problem.</a:t>
            </a:r>
            <a:endParaRPr lang="en-US" altLang="zh-CN" sz="1600" dirty="0">
              <a:solidFill>
                <a:schemeClr val="bg1"/>
              </a:solidFill>
              <a:latin typeface="Times" pitchFamily="2" charset="0"/>
              <a:ea typeface="微软雅黑" panose="020B0503020204020204" pitchFamily="34" charset="-122"/>
            </a:endParaRPr>
          </a:p>
          <a:p>
            <a:endParaRPr lang="en-US" altLang="zh-CN" sz="2000" dirty="0">
              <a:solidFill>
                <a:schemeClr val="bg1"/>
              </a:solidFill>
              <a:latin typeface="Times" pitchFamily="2" charset="0"/>
              <a:ea typeface="微软雅黑" panose="020B0503020204020204" pitchFamily="34" charset="-122"/>
            </a:endParaRPr>
          </a:p>
        </p:txBody>
      </p:sp>
      <p:sp>
        <p:nvSpPr>
          <p:cNvPr id="44" name="矩形 43"/>
          <p:cNvSpPr/>
          <p:nvPr/>
        </p:nvSpPr>
        <p:spPr>
          <a:xfrm>
            <a:off x="2456365" y="252859"/>
            <a:ext cx="973563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45" name="圆角矩形 4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6</a:t>
            </a:r>
            <a:endParaRPr lang="zh-CN" altLang="en-US" sz="3600" dirty="0">
              <a:latin typeface="Times" pitchFamily="2" charset="0"/>
            </a:endParaRPr>
          </a:p>
        </p:txBody>
      </p:sp>
      <p:sp>
        <p:nvSpPr>
          <p:cNvPr id="47" name="矩形 46"/>
          <p:cNvSpPr/>
          <p:nvPr/>
        </p:nvSpPr>
        <p:spPr>
          <a:xfrm>
            <a:off x="2877978" y="324999"/>
            <a:ext cx="1412944" cy="384717"/>
          </a:xfrm>
          <a:prstGeom prst="rect">
            <a:avLst/>
          </a:prstGeom>
        </p:spPr>
        <p:txBody>
          <a:bodyPr wrap="none" lIns="91436" tIns="45718" rIns="91436" bIns="45718">
            <a:spAutoFit/>
          </a:bodyPr>
          <a:lstStyle/>
          <a:p>
            <a:pPr algn="ctr"/>
            <a:r>
              <a:rPr lang="en-US" altLang="zh-CN" dirty="0">
                <a:solidFill>
                  <a:schemeClr val="bg1"/>
                </a:solidFill>
                <a:latin typeface="Times" pitchFamily="2" charset="0"/>
                <a:ea typeface="微软雅黑" panose="020B0503020204020204" pitchFamily="34" charset="-122"/>
                <a:sym typeface="+mn-ea"/>
              </a:rPr>
              <a:t>Future Work</a:t>
            </a:r>
            <a:endParaRPr lang="en-US" altLang="zh-CN" dirty="0">
              <a:solidFill>
                <a:schemeClr val="bg1"/>
              </a:solidFill>
              <a:latin typeface="Times" pitchFamily="2" charset="0"/>
              <a:ea typeface="微软雅黑" panose="020B0503020204020204" pitchFamily="34" charset="-122"/>
            </a:endParaRPr>
          </a:p>
        </p:txBody>
      </p:sp>
      <p:grpSp>
        <p:nvGrpSpPr>
          <p:cNvPr id="49" name="组 48"/>
          <p:cNvGrpSpPr/>
          <p:nvPr/>
        </p:nvGrpSpPr>
        <p:grpSpPr>
          <a:xfrm>
            <a:off x="11454130" y="252730"/>
            <a:ext cx="737870" cy="484505"/>
            <a:chOff x="11454105" y="252856"/>
            <a:chExt cx="737892" cy="484288"/>
          </a:xfrm>
        </p:grpSpPr>
        <p:grpSp>
          <p:nvGrpSpPr>
            <p:cNvPr id="51" name="组 50"/>
            <p:cNvGrpSpPr/>
            <p:nvPr/>
          </p:nvGrpSpPr>
          <p:grpSpPr>
            <a:xfrm>
              <a:off x="12039604" y="252856"/>
              <a:ext cx="152393" cy="484287"/>
              <a:chOff x="12039604" y="252856"/>
              <a:chExt cx="152393" cy="484287"/>
            </a:xfrm>
          </p:grpSpPr>
          <p:sp>
            <p:nvSpPr>
              <p:cNvPr id="55" name="圆角矩形 5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6" name="圆角矩形 5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7" name="圆角矩形 5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8" name="圆角矩形 5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9" name="圆角矩形 5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52" name="组合 99"/>
            <p:cNvGrpSpPr/>
            <p:nvPr/>
          </p:nvGrpSpPr>
          <p:grpSpPr>
            <a:xfrm>
              <a:off x="11454105" y="252857"/>
              <a:ext cx="491115" cy="484287"/>
              <a:chOff x="1528923" y="220268"/>
              <a:chExt cx="1284096" cy="1266241"/>
            </a:xfrm>
          </p:grpSpPr>
          <p:sp>
            <p:nvSpPr>
              <p:cNvPr id="53" name="圆角矩形 5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334407" y="2457173"/>
            <a:ext cx="3506084" cy="1446548"/>
          </a:xfrm>
          <a:prstGeom prst="rect">
            <a:avLst/>
          </a:prstGeom>
          <a:noFill/>
        </p:spPr>
        <p:txBody>
          <a:bodyPr wrap="none" lIns="91438" tIns="45719" rIns="91438" bIns="45719" rtlCol="0">
            <a:spAutoFit/>
          </a:bodyPr>
          <a:lstStyle/>
          <a:p>
            <a:r>
              <a:rPr lang="en-US" altLang="zh-CN" sz="8800" dirty="0">
                <a:ln w="0"/>
                <a:solidFill>
                  <a:schemeClr val="tx2"/>
                </a:solidFill>
                <a:latin typeface="Times" pitchFamily="2" charset="0"/>
                <a:ea typeface="微软雅黑" panose="020B0503020204020204" pitchFamily="34" charset="-122"/>
              </a:rPr>
              <a:t>Thanks</a:t>
            </a:r>
            <a:endParaRPr lang="zh-CN" altLang="en-US" sz="8800" dirty="0">
              <a:ln w="0"/>
              <a:solidFill>
                <a:schemeClr val="tx2"/>
              </a:solidFill>
              <a:latin typeface="Times" pitchFamily="2" charset="0"/>
              <a:ea typeface="微软雅黑" panose="020B0503020204020204" pitchFamily="34" charset="-122"/>
            </a:endParaRPr>
          </a:p>
        </p:txBody>
      </p:sp>
      <p:grpSp>
        <p:nvGrpSpPr>
          <p:cNvPr id="44" name="组 43"/>
          <p:cNvGrpSpPr/>
          <p:nvPr/>
        </p:nvGrpSpPr>
        <p:grpSpPr>
          <a:xfrm>
            <a:off x="11454106" y="252857"/>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latin typeface="Times" pitchFamily="2"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pitchFamily="2" charset="0"/>
                </a:rPr>
                <a:t>1</a:t>
              </a:r>
              <a:endParaRPr lang="zh-CN" altLang="en-US" sz="6000" dirty="0">
                <a:latin typeface="Times" pitchFamily="2"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53" name="矩形 52"/>
            <p:cNvSpPr/>
            <p:nvPr/>
          </p:nvSpPr>
          <p:spPr>
            <a:xfrm>
              <a:off x="3959671" y="3263091"/>
              <a:ext cx="2212461" cy="584773"/>
            </a:xfrm>
            <a:prstGeom prst="rect">
              <a:avLst/>
            </a:prstGeom>
          </p:spPr>
          <p:txBody>
            <a:bodyPr wrap="none" lIns="91438" tIns="45719" rIns="91438" bIns="45719">
              <a:spAutoFit/>
            </a:bodyPr>
            <a:lstStyle/>
            <a:p>
              <a:pPr algn="ctr"/>
              <a:r>
                <a:rPr lang="en-CA" altLang="zh-CN" sz="3200" dirty="0">
                  <a:solidFill>
                    <a:schemeClr val="bg1"/>
                  </a:solidFill>
                  <a:latin typeface="Times" pitchFamily="2" charset="0"/>
                  <a:ea typeface="微软雅黑" panose="020B0503020204020204" pitchFamily="34" charset="-122"/>
                  <a:sym typeface="+mn-ea"/>
                </a:rPr>
                <a:t>Introduction</a:t>
              </a:r>
            </a:p>
          </p:txBody>
        </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2" y="2065436"/>
            <a:ext cx="12197665" cy="41702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48" name="圆角矩形 47"/>
          <p:cNvSpPr/>
          <p:nvPr/>
        </p:nvSpPr>
        <p:spPr>
          <a:xfrm>
            <a:off x="-5665" y="1876965"/>
            <a:ext cx="12197665" cy="41702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41" name="矩形 40"/>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1</a:t>
            </a:r>
            <a:endParaRPr lang="zh-CN" altLang="en-US" sz="3600" dirty="0">
              <a:latin typeface="Times" pitchFamily="2" charset="0"/>
            </a:endParaRPr>
          </a:p>
        </p:txBody>
      </p:sp>
      <p:sp>
        <p:nvSpPr>
          <p:cNvPr id="46" name="矩形 45"/>
          <p:cNvSpPr/>
          <p:nvPr/>
        </p:nvSpPr>
        <p:spPr>
          <a:xfrm>
            <a:off x="2734862" y="266596"/>
            <a:ext cx="1959183" cy="523216"/>
          </a:xfrm>
          <a:prstGeom prst="rect">
            <a:avLst/>
          </a:prstGeom>
        </p:spPr>
        <p:txBody>
          <a:bodyPr wrap="none" lIns="91436" tIns="45718" rIns="91436" bIns="45718">
            <a:spAutoFit/>
          </a:bodyPr>
          <a:lstStyle/>
          <a:p>
            <a:pPr algn="ctr"/>
            <a:r>
              <a:rPr lang="en-CA" altLang="zh-CN" sz="2800" dirty="0">
                <a:solidFill>
                  <a:schemeClr val="bg1"/>
                </a:solidFill>
                <a:latin typeface="Times" pitchFamily="2" charset="0"/>
                <a:ea typeface="微软雅黑" panose="020B0503020204020204" pitchFamily="34" charset="-122"/>
                <a:sym typeface="+mn-ea"/>
              </a:rPr>
              <a:t>Introduction</a:t>
            </a:r>
          </a:p>
        </p:txBody>
      </p:sp>
      <p:sp>
        <p:nvSpPr>
          <p:cNvPr id="47" name="矩形 46"/>
          <p:cNvSpPr/>
          <p:nvPr/>
        </p:nvSpPr>
        <p:spPr>
          <a:xfrm>
            <a:off x="1580269" y="2173347"/>
            <a:ext cx="8842553" cy="582295"/>
          </a:xfrm>
          <a:prstGeom prst="rect">
            <a:avLst/>
          </a:prstGeom>
        </p:spPr>
        <p:txBody>
          <a:bodyPr wrap="square" lIns="91436" tIns="45718" rIns="91436" bIns="45718">
            <a:spAutoFit/>
          </a:bodyPr>
          <a:lstStyle/>
          <a:p>
            <a:pPr algn="ctr"/>
            <a:r>
              <a:rPr lang="zh-CN" altLang="en-US" sz="3200" spc="600" dirty="0">
                <a:solidFill>
                  <a:schemeClr val="bg1"/>
                </a:solidFill>
                <a:latin typeface="Times" pitchFamily="2" charset="0"/>
                <a:ea typeface="微软雅黑" panose="020B0503020204020204" pitchFamily="34" charset="-122"/>
              </a:rPr>
              <a:t>Spark DBSCAN</a:t>
            </a:r>
          </a:p>
        </p:txBody>
      </p:sp>
      <p:grpSp>
        <p:nvGrpSpPr>
          <p:cNvPr id="43" name="组 42"/>
          <p:cNvGrpSpPr/>
          <p:nvPr/>
        </p:nvGrpSpPr>
        <p:grpSpPr>
          <a:xfrm>
            <a:off x="11454130" y="252730"/>
            <a:ext cx="737870" cy="484505"/>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2" name="矩形 1"/>
          <p:cNvSpPr/>
          <p:nvPr/>
        </p:nvSpPr>
        <p:spPr>
          <a:xfrm>
            <a:off x="712263" y="3197473"/>
            <a:ext cx="10767476" cy="2233930"/>
          </a:xfrm>
          <a:prstGeom prst="rect">
            <a:avLst/>
          </a:prstGeom>
        </p:spPr>
        <p:txBody>
          <a:bodyPr wrap="square" lIns="91438" tIns="45719" rIns="91438" bIns="45719">
            <a:spAutoFit/>
          </a:bodyPr>
          <a:lstStyle/>
          <a:p>
            <a:pPr>
              <a:lnSpc>
                <a:spcPct val="130000"/>
              </a:lnSpc>
            </a:pPr>
            <a:r>
              <a:rPr dirty="0">
                <a:solidFill>
                  <a:schemeClr val="bg1"/>
                </a:solidFill>
                <a:latin typeface="Times" pitchFamily="2" charset="0"/>
                <a:ea typeface="微软雅黑" panose="020B0503020204020204" pitchFamily="34" charset="-122"/>
              </a:rPr>
              <a:t>Spark DBSCAN is an implementation of the DBSCAN clustering algorithm on top of Apache Spark .Wh</a:t>
            </a:r>
            <a:r>
              <a:rPr lang="en-US" dirty="0">
                <a:solidFill>
                  <a:schemeClr val="bg1"/>
                </a:solidFill>
                <a:latin typeface="Times" pitchFamily="2" charset="0"/>
                <a:ea typeface="微软雅黑" panose="020B0503020204020204" pitchFamily="34" charset="-122"/>
              </a:rPr>
              <a:t>en</a:t>
            </a:r>
            <a:r>
              <a:rPr dirty="0">
                <a:solidFill>
                  <a:schemeClr val="bg1"/>
                </a:solidFill>
                <a:latin typeface="Times" pitchFamily="2" charset="0"/>
                <a:ea typeface="微软雅黑" panose="020B0503020204020204" pitchFamily="34" charset="-122"/>
              </a:rPr>
              <a:t> </a:t>
            </a:r>
            <a:r>
              <a:rPr lang="en-US" dirty="0">
                <a:solidFill>
                  <a:schemeClr val="bg1"/>
                </a:solidFill>
                <a:latin typeface="Times" pitchFamily="2" charset="0"/>
                <a:ea typeface="微软雅黑" panose="020B0503020204020204" pitchFamily="34" charset="-122"/>
              </a:rPr>
              <a:t>we do the traditional dbscan </a:t>
            </a:r>
            <a:r>
              <a:rPr dirty="0">
                <a:solidFill>
                  <a:schemeClr val="bg1"/>
                </a:solidFill>
                <a:latin typeface="Times" pitchFamily="2" charset="0"/>
                <a:ea typeface="微软雅黑" panose="020B0503020204020204" pitchFamily="34" charset="-122"/>
                <a:sym typeface="+mn-ea"/>
              </a:rPr>
              <a:t>algorithm</a:t>
            </a:r>
            <a:r>
              <a:rPr lang="en-US" dirty="0">
                <a:solidFill>
                  <a:schemeClr val="bg1"/>
                </a:solidFill>
                <a:latin typeface="Times" pitchFamily="2" charset="0"/>
                <a:ea typeface="微软雅黑" panose="020B0503020204020204" pitchFamily="34" charset="-122"/>
              </a:rPr>
              <a:t> ,</a:t>
            </a:r>
            <a:r>
              <a:rPr dirty="0">
                <a:solidFill>
                  <a:schemeClr val="bg1"/>
                </a:solidFill>
                <a:latin typeface="Times" pitchFamily="2" charset="0"/>
                <a:ea typeface="微软雅黑" panose="020B0503020204020204" pitchFamily="34" charset="-122"/>
              </a:rPr>
              <a:t> if the sample set is large, the clustering convergence time of DBSCAN is too long. </a:t>
            </a:r>
          </a:p>
          <a:p>
            <a:pPr>
              <a:lnSpc>
                <a:spcPct val="130000"/>
              </a:lnSpc>
            </a:pPr>
            <a:endParaRPr dirty="0">
              <a:solidFill>
                <a:schemeClr val="bg1"/>
              </a:solidFill>
              <a:latin typeface="Times" pitchFamily="2" charset="0"/>
              <a:ea typeface="微软雅黑" panose="020B0503020204020204" pitchFamily="34" charset="-122"/>
            </a:endParaRPr>
          </a:p>
          <a:p>
            <a:pPr>
              <a:lnSpc>
                <a:spcPct val="130000"/>
              </a:lnSpc>
            </a:pPr>
            <a:r>
              <a:rPr dirty="0">
                <a:solidFill>
                  <a:schemeClr val="bg1"/>
                </a:solidFill>
                <a:latin typeface="Times" pitchFamily="2" charset="0"/>
                <a:ea typeface="微软雅黑" panose="020B0503020204020204" pitchFamily="34" charset="-122"/>
              </a:rPr>
              <a:t>In this case, we use SPARK to alleviate this problem and make the program more efficient.</a:t>
            </a:r>
          </a:p>
          <a:p>
            <a:pPr algn="ctr"/>
            <a:endParaRPr lang="en-US" altLang="zh-CN" sz="1600" dirty="0">
              <a:solidFill>
                <a:schemeClr val="bg1"/>
              </a:solidFill>
              <a:latin typeface="Times" pitchFamily="2" charset="0"/>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2" name="矩形 71"/>
          <p:cNvSpPr/>
          <p:nvPr/>
        </p:nvSpPr>
        <p:spPr>
          <a:xfrm>
            <a:off x="2614295" y="268605"/>
            <a:ext cx="1720215" cy="459105"/>
          </a:xfrm>
          <a:prstGeom prst="rect">
            <a:avLst/>
          </a:prstGeom>
        </p:spPr>
        <p:txBody>
          <a:bodyPr wrap="square" lIns="91436" tIns="45718" rIns="91436" bIns="45718">
            <a:spAutoFit/>
          </a:bodyPr>
          <a:lstStyle/>
          <a:p>
            <a:pPr algn="ctr"/>
            <a:r>
              <a:rPr kumimoji="1" lang="en-US" altLang="zh-CN" sz="2400" dirty="0">
                <a:solidFill>
                  <a:schemeClr val="bg1"/>
                </a:solidFill>
                <a:latin typeface="Times" panose="00000500000000020000" pitchFamily="2" charset="0"/>
                <a:sym typeface="+mn-ea"/>
              </a:rPr>
              <a:t>Techniques</a:t>
            </a:r>
            <a:endParaRPr kumimoji="1" lang="en-US" altLang="zh-CN" sz="2400" dirty="0">
              <a:solidFill>
                <a:schemeClr val="bg1"/>
              </a:solidFill>
              <a:latin typeface="Times" panose="00000500000000020000" pitchFamily="2" charset="0"/>
              <a:ea typeface="微软雅黑" panose="020B0503020204020204" pitchFamily="34" charset="-122"/>
              <a:sym typeface="+mn-ea"/>
            </a:endParaRPr>
          </a:p>
        </p:txBody>
      </p:sp>
      <p:grpSp>
        <p:nvGrpSpPr>
          <p:cNvPr id="74" name="组 73"/>
          <p:cNvGrpSpPr/>
          <p:nvPr/>
        </p:nvGrpSpPr>
        <p:grpSpPr>
          <a:xfrm>
            <a:off x="11454130" y="252730"/>
            <a:ext cx="737870" cy="484505"/>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4" name="图形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9379" y="4731869"/>
            <a:ext cx="3778365" cy="906807"/>
          </a:xfrm>
          <a:prstGeom prst="rect">
            <a:avLst/>
          </a:prstGeom>
        </p:spPr>
      </p:pic>
      <p:pic>
        <p:nvPicPr>
          <p:cNvPr id="6" name="图片 5" descr="图片包含 游戏机, 画&#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300" y="3968036"/>
            <a:ext cx="4851400" cy="1943100"/>
          </a:xfrm>
          <a:prstGeom prst="rect">
            <a:avLst/>
          </a:prstGeom>
        </p:spPr>
      </p:pic>
      <p:pic>
        <p:nvPicPr>
          <p:cNvPr id="8" name="图片 7" descr="卡通人物&#10;&#10;中度可信度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3393" y="2651154"/>
            <a:ext cx="3952663" cy="2277139"/>
          </a:xfrm>
          <a:prstGeom prst="rect">
            <a:avLst/>
          </a:prstGeom>
        </p:spPr>
      </p:pic>
      <p:pic>
        <p:nvPicPr>
          <p:cNvPr id="10" name="图片 9" descr="徽标&#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8637" y="1062384"/>
            <a:ext cx="1905000" cy="1905000"/>
          </a:xfrm>
          <a:prstGeom prst="rect">
            <a:avLst/>
          </a:prstGeom>
        </p:spPr>
      </p:pic>
      <p:pic>
        <p:nvPicPr>
          <p:cNvPr id="12" name="图片 11" descr="图片包含 画, 游戏机, 标志, 杯子&#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4677" y="1317328"/>
            <a:ext cx="2904542" cy="1512782"/>
          </a:xfrm>
          <a:prstGeom prst="rect">
            <a:avLst/>
          </a:prstGeom>
        </p:spPr>
      </p:pic>
      <p:pic>
        <p:nvPicPr>
          <p:cNvPr id="14" name="图片 13" descr="图片包含 游戏机, 盘子, 画&#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18237" y="2038753"/>
            <a:ext cx="1270000" cy="1270000"/>
          </a:xfrm>
          <a:prstGeom prst="rect">
            <a:avLst/>
          </a:prstGeom>
        </p:spPr>
      </p:pic>
      <p:pic>
        <p:nvPicPr>
          <p:cNvPr id="3" name="图片 2"/>
          <p:cNvPicPr>
            <a:picLocks noChangeAspect="1"/>
          </p:cNvPicPr>
          <p:nvPr/>
        </p:nvPicPr>
        <p:blipFill>
          <a:blip r:embed="rId9"/>
          <a:stretch>
            <a:fillRect/>
          </a:stretch>
        </p:blipFill>
        <p:spPr>
          <a:xfrm>
            <a:off x="8358800" y="2673753"/>
            <a:ext cx="1905000" cy="1905000"/>
          </a:xfrm>
          <a:prstGeom prst="rect">
            <a:avLst/>
          </a:prstGeom>
        </p:spPr>
      </p:pic>
      <p:pic>
        <p:nvPicPr>
          <p:cNvPr id="9" name="图片 8" descr="1200px-Scikit_learn_logo_small.svg"/>
          <p:cNvPicPr>
            <a:picLocks noChangeAspect="1"/>
          </p:cNvPicPr>
          <p:nvPr/>
        </p:nvPicPr>
        <p:blipFill>
          <a:blip r:embed="rId10"/>
          <a:stretch>
            <a:fillRect/>
          </a:stretch>
        </p:blipFill>
        <p:spPr>
          <a:xfrm>
            <a:off x="1360170" y="3308985"/>
            <a:ext cx="2703830" cy="145542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pitchFamily="2" charset="0"/>
                </a:rPr>
                <a:t>3</a:t>
              </a:r>
              <a:endParaRPr lang="zh-CN" altLang="en-US" sz="6000" dirty="0">
                <a:latin typeface="Times" pitchFamily="2"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
        <p:nvSpPr>
          <p:cNvPr id="2" name="矩形 1"/>
          <p:cNvSpPr/>
          <p:nvPr/>
        </p:nvSpPr>
        <p:spPr>
          <a:xfrm>
            <a:off x="4789937" y="3228945"/>
            <a:ext cx="3273653" cy="461665"/>
          </a:xfrm>
          <a:prstGeom prst="rect">
            <a:avLst/>
          </a:prstGeom>
        </p:spPr>
        <p:txBody>
          <a:bodyPr wrap="none">
            <a:spAutoFit/>
          </a:bodyPr>
          <a:lstStyle/>
          <a:p>
            <a:r>
              <a:rPr lang="en-US" altLang="zh-CN" sz="2400" dirty="0">
                <a:solidFill>
                  <a:schemeClr val="bg1"/>
                </a:solidFill>
                <a:latin typeface="Times" pitchFamily="2" charset="0"/>
              </a:rPr>
              <a:t>Procedures of DBSCAN</a:t>
            </a:r>
            <a:r>
              <a:rPr lang="en-US" altLang="zh-CN" dirty="0">
                <a:latin typeface="Times" pitchFamily="2" charset="0"/>
              </a:rPr>
              <a:t> </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408072" y="1456726"/>
            <a:ext cx="8239260" cy="384717"/>
          </a:xfrm>
          <a:prstGeom prst="rect">
            <a:avLst/>
          </a:prstGeom>
        </p:spPr>
        <p:txBody>
          <a:bodyPr wrap="square" lIns="91436" tIns="45718" rIns="91436" bIns="45718">
            <a:spAutoFit/>
          </a:bodyPr>
          <a:lstStyle/>
          <a:p>
            <a:r>
              <a:rPr lang="en-US" altLang="zh-CN" b="1" dirty="0">
                <a:latin typeface="Times" pitchFamily="2" charset="0"/>
              </a:rPr>
              <a:t>Density-Based Spatial Clustering of Applications with Noise </a:t>
            </a:r>
            <a:endParaRPr lang="en-US" altLang="zh-CN" sz="1600" dirty="0">
              <a:effectLst/>
              <a:latin typeface="Times" pitchFamily="2" charset="0"/>
            </a:endParaRPr>
          </a:p>
        </p:txBody>
      </p:sp>
      <p:sp>
        <p:nvSpPr>
          <p:cNvPr id="62" name="矩形 61"/>
          <p:cNvSpPr/>
          <p:nvPr/>
        </p:nvSpPr>
        <p:spPr>
          <a:xfrm>
            <a:off x="2049208" y="4318401"/>
            <a:ext cx="1617387" cy="1450395"/>
          </a:xfrm>
          <a:prstGeom prst="rect">
            <a:avLst/>
          </a:prstGeom>
        </p:spPr>
        <p:txBody>
          <a:bodyPr wrap="square" lIns="91436" tIns="45718" rIns="91436" bIns="45718">
            <a:spAutoFit/>
          </a:bodyPr>
          <a:lstStyle/>
          <a:p>
            <a:endParaRPr lang="en-US" altLang="zh-CN" sz="1100" dirty="0">
              <a:solidFill>
                <a:schemeClr val="bg1"/>
              </a:solidFill>
              <a:latin typeface="Times" pitchFamily="2" charset="0"/>
              <a:ea typeface="微软雅黑" panose="020B0503020204020204" pitchFamily="34" charset="-122"/>
            </a:endParaRPr>
          </a:p>
          <a:p>
            <a:pPr>
              <a:lnSpc>
                <a:spcPct val="130000"/>
              </a:lnSpc>
            </a:pPr>
            <a:r>
              <a:rPr lang="zh-CN" altLang="en-US" sz="1500" dirty="0">
                <a:solidFill>
                  <a:schemeClr val="bg1"/>
                </a:solidFill>
                <a:latin typeface="Times" pitchFamily="2" charset="0"/>
                <a:ea typeface="微软雅黑" panose="020B0503020204020204" pitchFamily="34" charset="-122"/>
              </a:rPr>
              <a:t>论文就是用来进行科学研究和描述科研成果的文章</a:t>
            </a:r>
            <a:endParaRPr lang="en-US" altLang="zh-CN" sz="1500" dirty="0">
              <a:solidFill>
                <a:schemeClr val="bg1"/>
              </a:solidFill>
              <a:latin typeface="Times" pitchFamily="2" charset="0"/>
              <a:ea typeface="微软雅黑" panose="020B0503020204020204" pitchFamily="34" charset="-122"/>
            </a:endParaRPr>
          </a:p>
        </p:txBody>
      </p:sp>
      <p:sp>
        <p:nvSpPr>
          <p:cNvPr id="75" name="矩形 7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76" name="圆角矩形 75"/>
          <p:cNvSpPr/>
          <p:nvPr/>
        </p:nvSpPr>
        <p:spPr>
          <a:xfrm rot="10800000" flipV="1">
            <a:off x="-76215"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3</a:t>
            </a:r>
            <a:endParaRPr lang="zh-CN" altLang="en-US" sz="3600" dirty="0">
              <a:latin typeface="Times" pitchFamily="2" charset="0"/>
            </a:endParaRPr>
          </a:p>
        </p:txBody>
      </p:sp>
      <p:sp>
        <p:nvSpPr>
          <p:cNvPr id="78" name="矩形 77"/>
          <p:cNvSpPr/>
          <p:nvPr/>
        </p:nvSpPr>
        <p:spPr>
          <a:xfrm>
            <a:off x="2912145" y="324999"/>
            <a:ext cx="2581147" cy="384717"/>
          </a:xfrm>
          <a:prstGeom prst="rect">
            <a:avLst/>
          </a:prstGeom>
        </p:spPr>
        <p:txBody>
          <a:bodyPr wrap="none" lIns="91436" tIns="45718" rIns="91436" bIns="45718">
            <a:spAutoFit/>
          </a:bodyPr>
          <a:lstStyle/>
          <a:p>
            <a:pPr algn="ctr"/>
            <a:r>
              <a:rPr lang="en-US" altLang="zh-CN" dirty="0">
                <a:solidFill>
                  <a:schemeClr val="bg1"/>
                </a:solidFill>
                <a:latin typeface="Times" pitchFamily="2" charset="0"/>
                <a:sym typeface="+mn-ea"/>
              </a:rPr>
              <a:t>Procedures of DBSCAN</a:t>
            </a:r>
            <a:endParaRPr lang="en-US" altLang="zh-CN" dirty="0">
              <a:solidFill>
                <a:schemeClr val="bg1"/>
              </a:solidFill>
              <a:latin typeface="Times" pitchFamily="2" charset="0"/>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pic>
        <p:nvPicPr>
          <p:cNvPr id="7" name="图片 6" descr="图片包含 游戏机, 食物, 刷子&#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458" y="934169"/>
            <a:ext cx="3956763" cy="3259464"/>
          </a:xfrm>
          <a:prstGeom prst="rect">
            <a:avLst/>
          </a:prstGeom>
        </p:spPr>
      </p:pic>
      <p:pic>
        <p:nvPicPr>
          <p:cNvPr id="9" name="图片 8" descr="图示&#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22944"/>
            <a:ext cx="10475931" cy="4341377"/>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latin typeface="Times" pitchFamily="2" charset="0"/>
            </a:endParaRPr>
          </a:p>
        </p:txBody>
      </p:sp>
      <p:sp>
        <p:nvSpPr>
          <p:cNvPr id="86" name="圆角矩形 85"/>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pitchFamily="2" charset="0"/>
              </a:rPr>
              <a:t>3</a:t>
            </a:r>
            <a:endParaRPr lang="zh-CN" altLang="en-US" sz="3600" dirty="0">
              <a:latin typeface="Times" pitchFamily="2" charset="0"/>
            </a:endParaRPr>
          </a:p>
        </p:txBody>
      </p:sp>
      <p:sp>
        <p:nvSpPr>
          <p:cNvPr id="88" name="矩形 87"/>
          <p:cNvSpPr/>
          <p:nvPr/>
        </p:nvSpPr>
        <p:spPr>
          <a:xfrm>
            <a:off x="2912145" y="324999"/>
            <a:ext cx="2581147" cy="384717"/>
          </a:xfrm>
          <a:prstGeom prst="rect">
            <a:avLst/>
          </a:prstGeom>
        </p:spPr>
        <p:txBody>
          <a:bodyPr wrap="none" lIns="91436" tIns="45718" rIns="91436" bIns="45718">
            <a:spAutoFit/>
          </a:bodyPr>
          <a:lstStyle/>
          <a:p>
            <a:pPr algn="ctr"/>
            <a:r>
              <a:rPr lang="en-US" altLang="zh-CN" dirty="0">
                <a:solidFill>
                  <a:schemeClr val="bg1"/>
                </a:solidFill>
                <a:latin typeface="Times" pitchFamily="2" charset="0"/>
                <a:sym typeface="+mn-ea"/>
              </a:rPr>
              <a:t>Procedures of DBSCAN</a:t>
            </a:r>
            <a:endParaRPr lang="en-US" altLang="zh-CN" dirty="0">
              <a:solidFill>
                <a:schemeClr val="bg1"/>
              </a:solidFill>
              <a:latin typeface="Times" pitchFamily="2" charset="0"/>
              <a:ea typeface="微软雅黑" panose="020B0503020204020204" pitchFamily="34" charset="-122"/>
            </a:endParaRPr>
          </a:p>
        </p:txBody>
      </p:sp>
      <p:grpSp>
        <p:nvGrpSpPr>
          <p:cNvPr id="90" name="组 89"/>
          <p:cNvGrpSpPr/>
          <p:nvPr/>
        </p:nvGrpSpPr>
        <p:grpSpPr>
          <a:xfrm>
            <a:off x="11454130" y="252730"/>
            <a:ext cx="737870" cy="484505"/>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pic>
        <p:nvPicPr>
          <p:cNvPr id="4" name="图片 3" descr="图片包含 文本&#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47" y="918039"/>
            <a:ext cx="4709454" cy="5872162"/>
          </a:xfrm>
          <a:prstGeom prst="rect">
            <a:avLst/>
          </a:prstGeom>
        </p:spPr>
      </p:pic>
      <p:pic>
        <p:nvPicPr>
          <p:cNvPr id="6" name="图片 5" descr="图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81" y="630346"/>
            <a:ext cx="4558982" cy="63407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
        <p:push dir="u"/>
      </p:transition>
    </mc:Choice>
    <mc:Fallback>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pitchFamily="2" charset="0"/>
                </a:rPr>
                <a:t>4</a:t>
              </a:r>
              <a:endParaRPr lang="zh-CN" altLang="en-US" sz="6000" dirty="0">
                <a:latin typeface="Times" pitchFamily="2" charset="0"/>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sp>
          <p:nvSpPr>
            <p:cNvPr id="53" name="矩形 52"/>
            <p:cNvSpPr/>
            <p:nvPr/>
          </p:nvSpPr>
          <p:spPr>
            <a:xfrm>
              <a:off x="3915466" y="3264361"/>
              <a:ext cx="4312395" cy="461663"/>
            </a:xfrm>
            <a:prstGeom prst="rect">
              <a:avLst/>
            </a:prstGeom>
          </p:spPr>
          <p:txBody>
            <a:bodyPr wrap="none" lIns="91438" tIns="45719" rIns="91438" bIns="45719">
              <a:spAutoFit/>
            </a:bodyPr>
            <a:lstStyle/>
            <a:p>
              <a:pPr algn="ctr"/>
              <a:r>
                <a:rPr lang="en-US" altLang="zh-CN" sz="2400" dirty="0">
                  <a:solidFill>
                    <a:schemeClr val="bg1"/>
                  </a:solidFill>
                  <a:latin typeface="Times" pitchFamily="2" charset="0"/>
                  <a:ea typeface="微软雅黑" panose="020B0503020204020204" pitchFamily="34" charset="-122"/>
                </a:rPr>
                <a:t>Parallelization of Implementation</a:t>
              </a:r>
            </a:p>
          </p:txBody>
        </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latin typeface="Times" pitchFamily="2" charset="0"/>
                </a:endParaRPr>
              </a:p>
            </p:txBody>
          </p:sp>
        </p:grpSp>
      </p:grpSp>
    </p:spTree>
  </p:cSld>
  <p:clrMapOvr>
    <a:masterClrMapping/>
  </p:clrMapOvr>
  <p:transition spd="slow">
    <p:push dir="u"/>
  </p:transition>
</p:sld>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662</Words>
  <Application>Microsoft Macintosh PowerPoint</Application>
  <PresentationFormat>宽屏</PresentationFormat>
  <Paragraphs>116</Paragraphs>
  <Slides>21</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Arial</vt:lpstr>
      <vt:lpstr>Calibri</vt:lpstr>
      <vt:lpstr>Century Gothic</vt:lpstr>
      <vt:lpstr>Times</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
  <dc:description>1</dc:description>
  <cp:lastModifiedBy>PENG Qiulei</cp:lastModifiedBy>
  <cp:revision>20</cp:revision>
  <dcterms:created xsi:type="dcterms:W3CDTF">2021-11-30T07:56:18Z</dcterms:created>
  <dcterms:modified xsi:type="dcterms:W3CDTF">2021-11-30T08:19:39Z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