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307" r:id="rId3"/>
    <p:sldId id="314" r:id="rId4"/>
    <p:sldId id="317" r:id="rId5"/>
    <p:sldId id="318" r:id="rId6"/>
    <p:sldId id="321" r:id="rId7"/>
    <p:sldId id="312" r:id="rId8"/>
    <p:sldId id="313" r:id="rId9"/>
    <p:sldId id="320" r:id="rId10"/>
    <p:sldId id="309" r:id="rId11"/>
    <p:sldId id="308" r:id="rId12"/>
  </p:sldIdLst>
  <p:sldSz cx="9144000" cy="5400675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70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CAF9ED-07DC-4A11-8D7F-57B35C25682E}" styleName="中度样式 1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680" autoAdjust="0"/>
    <p:restoredTop sz="91367" autoAdjust="0"/>
  </p:normalViewPr>
  <p:slideViewPr>
    <p:cSldViewPr>
      <p:cViewPr varScale="1">
        <p:scale>
          <a:sx n="165" d="100"/>
          <a:sy n="165" d="100"/>
        </p:scale>
        <p:origin x="-1352" y="-96"/>
      </p:cViewPr>
      <p:guideLst>
        <p:guide orient="horz" pos="1701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282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handoutMaster" Target="handoutMasters/handout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79F3B6-2970-44C1-9BFE-13099B37E7CE}" type="datetimeFigureOut">
              <a:rPr lang="zh-CN" altLang="en-US" smtClean="0"/>
              <a:pPr/>
              <a:t>19/1/25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C41A20-913D-4447-9A66-192D8C338BA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2855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C3F75A-E5EB-459B-BA51-689E2B207433}" type="datetimeFigureOut">
              <a:rPr lang="zh-CN" altLang="en-US" smtClean="0"/>
              <a:pPr/>
              <a:t>19/1/25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527050" y="685800"/>
            <a:ext cx="58039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0D3027-A991-4CED-841D-75EAD8081B3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04967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D3027-A991-4CED-841D-75EAD8081B33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60121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D3027-A991-4CED-841D-75EAD8081B33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93239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D3027-A991-4CED-841D-75EAD8081B33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91627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D3027-A991-4CED-841D-75EAD8081B33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93239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D3027-A991-4CED-841D-75EAD8081B33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93239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D3027-A991-4CED-841D-75EAD8081B33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93239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D3027-A991-4CED-841D-75EAD8081B33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93239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D3027-A991-4CED-841D-75EAD8081B33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93239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D3027-A991-4CED-841D-75EAD8081B33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93239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D3027-A991-4CED-841D-75EAD8081B33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93239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D3027-A991-4CED-841D-75EAD8081B33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9323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677711"/>
            <a:ext cx="7772400" cy="1157645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060383"/>
            <a:ext cx="6400800" cy="138017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1119683"/>
            <a:ext cx="9144000" cy="55802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-2190" y="252065"/>
            <a:ext cx="8822662" cy="8528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0" y="-63062"/>
            <a:ext cx="9133490" cy="4730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Picture 3" descr="C:\Users\Administrator\Desktop\图片1.jpg"/>
          <p:cNvPicPr>
            <a:picLocks noChangeAspect="1" noChangeArrowheads="1"/>
          </p:cNvPicPr>
          <p:nvPr userDrawn="1"/>
        </p:nvPicPr>
        <p:blipFill>
          <a:blip r:embed="rId2" cstate="print"/>
          <a:stretch>
            <a:fillRect/>
          </a:stretch>
        </p:blipFill>
        <p:spPr bwMode="auto">
          <a:xfrm>
            <a:off x="16040" y="-94590"/>
            <a:ext cx="1823271" cy="1832917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2" name="矩形 11"/>
          <p:cNvSpPr/>
          <p:nvPr userDrawn="1"/>
        </p:nvSpPr>
        <p:spPr>
          <a:xfrm>
            <a:off x="-2190" y="4554661"/>
            <a:ext cx="9158890" cy="8528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19/1/25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16279"/>
            <a:ext cx="2057400" cy="4608076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16279"/>
            <a:ext cx="6019800" cy="4608076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19/1/25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19/1/25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470434"/>
            <a:ext cx="7772400" cy="1072634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289038"/>
            <a:ext cx="7772400" cy="118139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19/1/25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60159"/>
            <a:ext cx="4038600" cy="356419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60159"/>
            <a:ext cx="4038600" cy="356419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19/1/25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8902"/>
            <a:ext cx="4040188" cy="50381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712714"/>
            <a:ext cx="4040188" cy="311163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8" y="1208902"/>
            <a:ext cx="4041775" cy="50381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8" y="1712714"/>
            <a:ext cx="4041775" cy="311163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19/1/25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19/1/25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19/1/25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3" y="215027"/>
            <a:ext cx="3008313" cy="91511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15028"/>
            <a:ext cx="5111750" cy="460932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3" y="1130142"/>
            <a:ext cx="3008313" cy="36942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19/1/25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780473"/>
            <a:ext cx="5486400" cy="44630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82560"/>
            <a:ext cx="5486400" cy="324040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226779"/>
            <a:ext cx="5486400" cy="63382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19/1/25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60159"/>
            <a:ext cx="8229600" cy="35641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5005627"/>
            <a:ext cx="2133600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19/1/25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5005627"/>
            <a:ext cx="2895600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5005627"/>
            <a:ext cx="2133600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灯片编号占位符 5"/>
          <p:cNvSpPr txBox="1">
            <a:spLocks/>
          </p:cNvSpPr>
          <p:nvPr userDrawn="1"/>
        </p:nvSpPr>
        <p:spPr>
          <a:xfrm>
            <a:off x="6553200" y="5005388"/>
            <a:ext cx="2133600" cy="2873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C395311-BC4B-4D26-A181-ECA419B963D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1" name="图片 10" descr="网易.png"/>
          <p:cNvPicPr>
            <a:picLocks noChangeAspect="1"/>
          </p:cNvPicPr>
          <p:nvPr userDrawn="1"/>
        </p:nvPicPr>
        <p:blipFill>
          <a:blip r:embed="rId1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8033" r="8359"/>
          <a:stretch>
            <a:fillRect/>
          </a:stretch>
        </p:blipFill>
        <p:spPr>
          <a:xfrm>
            <a:off x="7429276" y="473745"/>
            <a:ext cx="1247180" cy="577611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971600" y="324073"/>
            <a:ext cx="4680520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grpSp>
        <p:nvGrpSpPr>
          <p:cNvPr id="13" name="Group 4"/>
          <p:cNvGrpSpPr>
            <a:grpSpLocks/>
          </p:cNvGrpSpPr>
          <p:nvPr userDrawn="1"/>
        </p:nvGrpSpPr>
        <p:grpSpPr bwMode="auto">
          <a:xfrm>
            <a:off x="503548" y="972145"/>
            <a:ext cx="8183252" cy="119701"/>
            <a:chOff x="0" y="0"/>
            <a:chExt cx="12150" cy="114"/>
          </a:xfrm>
          <a:solidFill>
            <a:schemeClr val="bg1">
              <a:lumMod val="65000"/>
            </a:schemeClr>
          </a:solidFill>
        </p:grpSpPr>
        <p:sp>
          <p:nvSpPr>
            <p:cNvPr id="14" name="Text Box 2"/>
            <p:cNvSpPr txBox="1">
              <a:spLocks noChangeArrowheads="1"/>
            </p:cNvSpPr>
            <p:nvPr/>
          </p:nvSpPr>
          <p:spPr bwMode="auto">
            <a:xfrm>
              <a:off x="1492" y="0"/>
              <a:ext cx="10658" cy="11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ct val="150000"/>
                </a:lnSpc>
              </a:pPr>
              <a:endParaRPr lang="zh-CN" altLang="en-US">
                <a:latin typeface="Calibri" pitchFamily="34" charset="0"/>
              </a:endParaRPr>
            </a:p>
          </p:txBody>
        </p:sp>
        <p:sp>
          <p:nvSpPr>
            <p:cNvPr id="15" name="Text Box 2"/>
            <p:cNvSpPr txBox="1">
              <a:spLocks noChangeArrowheads="1"/>
            </p:cNvSpPr>
            <p:nvPr/>
          </p:nvSpPr>
          <p:spPr bwMode="auto">
            <a:xfrm>
              <a:off x="1210" y="0"/>
              <a:ext cx="114" cy="11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ct val="150000"/>
                </a:lnSpc>
              </a:pPr>
              <a:endParaRPr lang="zh-CN" altLang="en-US">
                <a:latin typeface="Calibri" pitchFamily="34" charset="0"/>
              </a:endParaRPr>
            </a:p>
          </p:txBody>
        </p:sp>
        <p:sp>
          <p:nvSpPr>
            <p:cNvPr id="16" name="Text Box 2"/>
            <p:cNvSpPr txBox="1">
              <a:spLocks noChangeArrowheads="1"/>
            </p:cNvSpPr>
            <p:nvPr/>
          </p:nvSpPr>
          <p:spPr bwMode="auto">
            <a:xfrm>
              <a:off x="908" y="0"/>
              <a:ext cx="113" cy="11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ct val="150000"/>
                </a:lnSpc>
              </a:pPr>
              <a:endParaRPr lang="zh-CN" altLang="en-US">
                <a:latin typeface="Calibri" pitchFamily="34" charset="0"/>
              </a:endParaRPr>
            </a:p>
          </p:txBody>
        </p:sp>
        <p:sp>
          <p:nvSpPr>
            <p:cNvPr id="17" name="Text Box 2"/>
            <p:cNvSpPr txBox="1">
              <a:spLocks noChangeArrowheads="1"/>
            </p:cNvSpPr>
            <p:nvPr/>
          </p:nvSpPr>
          <p:spPr bwMode="auto">
            <a:xfrm>
              <a:off x="605" y="0"/>
              <a:ext cx="114" cy="11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ct val="150000"/>
                </a:lnSpc>
              </a:pPr>
              <a:endParaRPr lang="zh-CN" altLang="en-US">
                <a:latin typeface="Calibri" pitchFamily="34" charset="0"/>
              </a:endParaRPr>
            </a:p>
          </p:txBody>
        </p:sp>
        <p:sp>
          <p:nvSpPr>
            <p:cNvPr id="18" name="Text Box 2"/>
            <p:cNvSpPr txBox="1">
              <a:spLocks noChangeArrowheads="1"/>
            </p:cNvSpPr>
            <p:nvPr/>
          </p:nvSpPr>
          <p:spPr bwMode="auto">
            <a:xfrm>
              <a:off x="302" y="0"/>
              <a:ext cx="114" cy="11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ct val="150000"/>
                </a:lnSpc>
              </a:pPr>
              <a:endParaRPr lang="zh-CN" altLang="en-US">
                <a:latin typeface="Calibri" pitchFamily="34" charset="0"/>
              </a:endParaRPr>
            </a:p>
          </p:txBody>
        </p:sp>
        <p:sp>
          <p:nvSpPr>
            <p:cNvPr id="19" name="Text Box 2"/>
            <p:cNvSpPr txBox="1">
              <a:spLocks noChangeArrowheads="1"/>
            </p:cNvSpPr>
            <p:nvPr/>
          </p:nvSpPr>
          <p:spPr bwMode="auto">
            <a:xfrm>
              <a:off x="0" y="0"/>
              <a:ext cx="113" cy="114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ct val="150000"/>
                </a:lnSpc>
              </a:pPr>
              <a:endParaRPr lang="zh-CN" altLang="en-US">
                <a:latin typeface="Calibri" pitchFamily="34" charset="0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400" b="1" kern="1200">
          <a:solidFill>
            <a:schemeClr val="tx1"/>
          </a:solidFill>
          <a:latin typeface="华文细黑" pitchFamily="2" charset="-122"/>
          <a:ea typeface="华文细黑" pitchFamily="2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308277" y="3480666"/>
            <a:ext cx="2495971" cy="1380173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姓名：王举范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主管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：穆化鑫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汇报日期：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2019.01.24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979712" y="1812468"/>
            <a:ext cx="5112568" cy="600075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 试用期转正答辩</a:t>
            </a:r>
            <a:endParaRPr kumimoji="0" lang="zh-CN" sz="32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grpSp>
        <p:nvGrpSpPr>
          <p:cNvPr id="6" name="Group 4"/>
          <p:cNvGrpSpPr>
            <a:grpSpLocks/>
          </p:cNvGrpSpPr>
          <p:nvPr/>
        </p:nvGrpSpPr>
        <p:grpSpPr bwMode="auto">
          <a:xfrm>
            <a:off x="827584" y="2513565"/>
            <a:ext cx="7715250" cy="56257"/>
            <a:chOff x="0" y="0"/>
            <a:chExt cx="12150" cy="114"/>
          </a:xfrm>
          <a:solidFill>
            <a:schemeClr val="bg1">
              <a:lumMod val="65000"/>
            </a:schemeClr>
          </a:solidFill>
        </p:grpSpPr>
        <p:sp>
          <p:nvSpPr>
            <p:cNvPr id="7" name="Text Box 2"/>
            <p:cNvSpPr txBox="1">
              <a:spLocks noChangeArrowheads="1"/>
            </p:cNvSpPr>
            <p:nvPr/>
          </p:nvSpPr>
          <p:spPr bwMode="auto">
            <a:xfrm>
              <a:off x="1492" y="0"/>
              <a:ext cx="10658" cy="11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ct val="150000"/>
                </a:lnSpc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Text Box 2"/>
            <p:cNvSpPr txBox="1">
              <a:spLocks noChangeArrowheads="1"/>
            </p:cNvSpPr>
            <p:nvPr/>
          </p:nvSpPr>
          <p:spPr bwMode="auto">
            <a:xfrm>
              <a:off x="1210" y="0"/>
              <a:ext cx="114" cy="11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ct val="150000"/>
                </a:lnSpc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Text Box 2"/>
            <p:cNvSpPr txBox="1">
              <a:spLocks noChangeArrowheads="1"/>
            </p:cNvSpPr>
            <p:nvPr/>
          </p:nvSpPr>
          <p:spPr bwMode="auto">
            <a:xfrm>
              <a:off x="908" y="0"/>
              <a:ext cx="113" cy="11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ct val="150000"/>
                </a:lnSpc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Text Box 2"/>
            <p:cNvSpPr txBox="1">
              <a:spLocks noChangeArrowheads="1"/>
            </p:cNvSpPr>
            <p:nvPr/>
          </p:nvSpPr>
          <p:spPr bwMode="auto">
            <a:xfrm>
              <a:off x="605" y="0"/>
              <a:ext cx="114" cy="11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ct val="150000"/>
                </a:lnSpc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Text Box 2"/>
            <p:cNvSpPr txBox="1">
              <a:spLocks noChangeArrowheads="1"/>
            </p:cNvSpPr>
            <p:nvPr/>
          </p:nvSpPr>
          <p:spPr bwMode="auto">
            <a:xfrm>
              <a:off x="302" y="0"/>
              <a:ext cx="114" cy="11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ct val="150000"/>
                </a:lnSpc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Text Box 2"/>
            <p:cNvSpPr txBox="1">
              <a:spLocks noChangeArrowheads="1"/>
            </p:cNvSpPr>
            <p:nvPr/>
          </p:nvSpPr>
          <p:spPr bwMode="auto">
            <a:xfrm>
              <a:off x="0" y="0"/>
              <a:ext cx="113" cy="114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ct val="150000"/>
                </a:lnSpc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8968"/>
    </mc:Choice>
    <mc:Fallback xmlns="">
      <p:transition xmlns:p14="http://schemas.microsoft.com/office/powerpoint/2010/main" advTm="8968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07704" y="1908249"/>
            <a:ext cx="4680520" cy="1872208"/>
          </a:xfrm>
        </p:spPr>
        <p:txBody>
          <a:bodyPr/>
          <a:lstStyle/>
          <a:p>
            <a:pPr algn="ctr"/>
            <a:r>
              <a:rPr lang="zh-CN" altLang="en-US" sz="6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谢谢！</a:t>
            </a:r>
            <a:endParaRPr lang="zh-CN" altLang="en-US" sz="6000" b="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98339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65"/>
    </mc:Choice>
    <mc:Fallback xmlns="">
      <p:transition xmlns:p14="http://schemas.microsoft.com/office/powerpoint/2010/main" spd="slow" advTm="3265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468089"/>
            <a:ext cx="4680520" cy="360040"/>
          </a:xfrm>
        </p:spPr>
        <p:txBody>
          <a:bodyPr/>
          <a:lstStyle/>
          <a:p>
            <a:r>
              <a:rPr lang="zh-CN" altLang="en-US" sz="2800" b="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附：答辩注意事项</a:t>
            </a:r>
            <a:endParaRPr lang="zh-CN" altLang="en-US" sz="2800" b="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95536" y="1620217"/>
            <a:ext cx="827508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关于答辩</a:t>
            </a:r>
            <a:r>
              <a:rPr lang="en-US" altLang="zh-CN" sz="12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PPT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新</a:t>
            </a:r>
            <a:r>
              <a:rPr lang="zh-CN" altLang="en-US" sz="1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员工可根据汇报提纲内容组织，具体格式和展现形式不限</a:t>
            </a:r>
            <a:r>
              <a:rPr lang="en-US" altLang="zh-CN" sz="1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关于答辩流程及时间安排</a:t>
            </a:r>
            <a:endParaRPr lang="en-US" altLang="zh-CN" sz="1200" b="1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答辩人陈述       </a:t>
            </a:r>
            <a:r>
              <a:rPr lang="en-US" altLang="zh-CN" sz="1200" dirty="0" smtClean="0">
                <a:solidFill>
                  <a:srgbClr val="0070C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-</a:t>
            </a:r>
            <a:r>
              <a:rPr lang="zh-CN" altLang="en-US" sz="1200" dirty="0" smtClean="0">
                <a:solidFill>
                  <a:srgbClr val="0070C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US" altLang="zh-CN" sz="1200" dirty="0" smtClean="0">
                <a:solidFill>
                  <a:srgbClr val="0070C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15</a:t>
            </a:r>
            <a:r>
              <a:rPr lang="zh-CN" altLang="en-US" sz="1200" dirty="0" smtClean="0">
                <a:solidFill>
                  <a:srgbClr val="0070C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分钟</a:t>
            </a:r>
            <a:endParaRPr lang="en-US" altLang="zh-CN" sz="1200" dirty="0" smtClean="0">
              <a:solidFill>
                <a:srgbClr val="0070C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评委提问  </a:t>
            </a:r>
            <a:r>
              <a:rPr lang="en-US" altLang="zh-CN" sz="1200" dirty="0">
                <a:solidFill>
                  <a:srgbClr val="0070C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- 5</a:t>
            </a:r>
            <a:r>
              <a:rPr lang="zh-CN" altLang="en-US" sz="1200" dirty="0">
                <a:solidFill>
                  <a:srgbClr val="0070C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分钟</a:t>
            </a:r>
            <a:endParaRPr lang="en-US" altLang="zh-CN" sz="1200" dirty="0">
              <a:solidFill>
                <a:srgbClr val="0070C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关于答辩参会人员</a:t>
            </a:r>
            <a:endParaRPr lang="en-US" altLang="zh-CN" sz="1200" b="1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答辩评委：直接主管、上级主管、</a:t>
            </a:r>
            <a:r>
              <a:rPr lang="en-US" altLang="zh-CN" sz="1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HR</a:t>
            </a:r>
            <a:r>
              <a:rPr lang="zh-CN" altLang="en-US" sz="1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、相关跨团队</a:t>
            </a:r>
            <a:r>
              <a:rPr lang="zh-CN" altLang="en-US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代表</a:t>
            </a:r>
            <a:endParaRPr lang="en-US" altLang="zh-CN" sz="12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关于答辩准备</a:t>
            </a:r>
            <a:endParaRPr lang="en-US" altLang="zh-CN" sz="1200" b="1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新员工：提前在导师指导下准备</a:t>
            </a:r>
            <a:r>
              <a:rPr lang="en-US" altLang="zh-CN" sz="1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PPT</a:t>
            </a:r>
            <a:r>
              <a:rPr lang="zh-CN" altLang="en-US" sz="1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及答辩事宜</a:t>
            </a:r>
            <a:endParaRPr lang="en-US" altLang="zh-CN" sz="12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主管</a:t>
            </a:r>
            <a:r>
              <a:rPr lang="zh-CN" altLang="en-US" sz="1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：辅导新员工完成答辩</a:t>
            </a:r>
            <a:r>
              <a:rPr lang="en-US" altLang="zh-CN" sz="1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PPT</a:t>
            </a:r>
            <a:r>
              <a:rPr lang="zh-CN" altLang="en-US" sz="1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并提前邀请答辩评委</a:t>
            </a:r>
            <a:endParaRPr lang="en-US" altLang="zh-CN" sz="12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534862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468089"/>
            <a:ext cx="4680520" cy="360040"/>
          </a:xfrm>
        </p:spPr>
        <p:txBody>
          <a:bodyPr/>
          <a:lstStyle/>
          <a:p>
            <a:r>
              <a:rPr lang="zh-CN" altLang="en-US" sz="28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个人情况</a:t>
            </a:r>
            <a:endParaRPr lang="zh-CN" altLang="en-US" sz="2800" b="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71119" y="1332185"/>
            <a:ext cx="8233330" cy="37189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基本情况</a:t>
            </a:r>
            <a:endParaRPr lang="en-US" altLang="zh-CN" sz="16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6</a:t>
            </a:r>
            <a:r>
              <a:rPr lang="zh-CN" altLang="en-US" sz="1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年</a:t>
            </a:r>
            <a:r>
              <a:rPr lang="en-US" altLang="zh-CN" sz="1400" dirty="0" err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iOS</a:t>
            </a:r>
            <a:r>
              <a:rPr lang="zh-CN" altLang="en-US" sz="1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研发</a:t>
            </a:r>
            <a:r>
              <a:rPr lang="en-US" altLang="zh-CN" sz="1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 sz="1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半年安卓</a:t>
            </a:r>
            <a:endParaRPr lang="en-US" altLang="zh-CN" sz="1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黑龙江人</a:t>
            </a:r>
            <a:endParaRPr lang="en-US" altLang="zh-CN" sz="16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教育背景</a:t>
            </a:r>
            <a:endParaRPr lang="en-US" altLang="zh-CN" sz="16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青岛科技</a:t>
            </a:r>
            <a:endParaRPr lang="en-US" altLang="zh-CN" sz="16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兴趣爱好    </a:t>
            </a:r>
            <a:endParaRPr lang="en-US" altLang="zh-CN" sz="16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西方哲学</a:t>
            </a:r>
            <a:endParaRPr lang="en-US" altLang="zh-CN" sz="16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Coding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锻炼与美食                  </a:t>
            </a:r>
            <a:endParaRPr lang="en-US" altLang="zh-CN" sz="16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6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72032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877"/>
    </mc:Choice>
    <mc:Fallback xmlns="">
      <p:transition xmlns:p14="http://schemas.microsoft.com/office/powerpoint/2010/main" spd="slow" advTm="6877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468089"/>
            <a:ext cx="4680520" cy="360040"/>
          </a:xfrm>
        </p:spPr>
        <p:txBody>
          <a:bodyPr/>
          <a:lstStyle/>
          <a:p>
            <a:r>
              <a:rPr lang="zh-CN" altLang="en-US" sz="28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稳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定性提升</a:t>
            </a: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endParaRPr lang="zh-CN" altLang="en-US" sz="2800" b="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71118" y="1332185"/>
            <a:ext cx="8275081" cy="41344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崩溃率，从</a:t>
            </a:r>
            <a:r>
              <a:rPr lang="en-US" altLang="zh-CN" sz="16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93% </a:t>
            </a:r>
            <a:r>
              <a:rPr lang="zh-CN" altLang="en-US" sz="16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到</a:t>
            </a:r>
            <a:r>
              <a:rPr lang="en-US" altLang="zh-CN" sz="16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98%</a:t>
            </a:r>
            <a:r>
              <a:rPr lang="zh-CN" altLang="en-US" sz="16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～</a:t>
            </a:r>
            <a:r>
              <a:rPr lang="en-US" altLang="zh-CN" sz="16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99%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底层</a:t>
            </a:r>
            <a:r>
              <a:rPr lang="en-US" altLang="zh-CN" sz="1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hook</a:t>
            </a:r>
            <a:r>
              <a:rPr lang="zh-CN" altLang="en-US" sz="1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防御</a:t>
            </a:r>
            <a:endParaRPr lang="en-US" altLang="zh-CN" sz="1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业务层防御式编程</a:t>
            </a:r>
            <a:endParaRPr lang="en-US" altLang="zh-CN" sz="16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AR</a:t>
            </a:r>
            <a:r>
              <a:rPr lang="zh-CN" altLang="en-US" sz="16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离线翻译能耗综合大约降低</a:t>
            </a:r>
            <a:r>
              <a:rPr lang="en-US" altLang="zh-CN" sz="16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10</a:t>
            </a:r>
            <a:r>
              <a:rPr lang="zh-CN" altLang="en-US" sz="16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倍，有效识别的速度略有提升              </a:t>
            </a:r>
            <a:endParaRPr lang="en-US" altLang="zh-CN" sz="16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任务调度机制</a:t>
            </a:r>
            <a:endParaRPr lang="en-US" altLang="zh-CN" sz="1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图片数据采样优化</a:t>
            </a:r>
            <a:endParaRPr lang="en-US" altLang="zh-CN" sz="14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lnSpc>
                <a:spcPct val="150000"/>
              </a:lnSpc>
            </a:pPr>
            <a:endParaRPr lang="en-US" altLang="zh-CN" sz="14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lnSpc>
                <a:spcPct val="150000"/>
              </a:lnSpc>
            </a:pPr>
            <a:endParaRPr lang="en-US" altLang="zh-CN" sz="14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lnSpc>
                <a:spcPct val="150000"/>
              </a:lnSpc>
            </a:pPr>
            <a:endParaRPr lang="en-US" altLang="zh-CN" sz="1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内存管理</a:t>
            </a:r>
            <a:endParaRPr lang="en-US" altLang="zh-CN" sz="16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NMT</a:t>
            </a:r>
            <a:r>
              <a:rPr lang="zh-CN" altLang="en-US" sz="1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内存使用优化</a:t>
            </a:r>
            <a:endParaRPr lang="en-US" altLang="zh-CN" sz="14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16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         </a:t>
            </a:r>
            <a:endParaRPr lang="en-US" altLang="zh-CN" sz="16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3" name="图片 2" descr="1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3492425"/>
            <a:ext cx="6048672" cy="831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676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454"/>
    </mc:Choice>
    <mc:Fallback xmlns="">
      <p:transition xmlns:p14="http://schemas.microsoft.com/office/powerpoint/2010/main" spd="slow" advTm="7454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468089"/>
            <a:ext cx="4680520" cy="360040"/>
          </a:xfrm>
        </p:spPr>
        <p:txBody>
          <a:bodyPr/>
          <a:lstStyle/>
          <a:p>
            <a:r>
              <a:rPr lang="zh-CN" altLang="en-US" sz="28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重构与离线库维护</a:t>
            </a:r>
            <a:endParaRPr lang="zh-CN" altLang="en-US" sz="2800" b="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71119" y="1332185"/>
            <a:ext cx="8161322" cy="4134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主页初步重构</a:t>
            </a: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（未完成</a:t>
            </a:r>
            <a:r>
              <a:rPr lang="zh-CN" altLang="en-US" sz="16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），代码分离</a:t>
            </a:r>
            <a:r>
              <a:rPr lang="en-US" altLang="zh-CN" sz="16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&amp;</a:t>
            </a:r>
            <a:r>
              <a:rPr lang="zh-CN" altLang="en-US" sz="16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事件流重构</a:t>
            </a:r>
            <a:endParaRPr lang="en-US" altLang="zh-CN" sz="16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6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信息流页面</a:t>
            </a:r>
            <a:r>
              <a:rPr lang="en-US" altLang="zh-CN" sz="16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MVVM</a:t>
            </a:r>
            <a:r>
              <a:rPr lang="zh-CN" altLang="en-US" sz="16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重构</a:t>
            </a:r>
            <a:endParaRPr lang="en-US" altLang="zh-CN" sz="16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6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NMT YDAR OCR</a:t>
            </a:r>
            <a:r>
              <a:rPr lang="zh-CN" altLang="en-US" sz="16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维护，包括接口调整和优化</a:t>
            </a:r>
            <a:endParaRPr lang="en-US" altLang="zh-CN" sz="16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6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YDAR </a:t>
            </a:r>
            <a:r>
              <a:rPr lang="zh-CN" altLang="en-US" sz="16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需要深度重构，现在效率太低（未完成）</a:t>
            </a:r>
            <a:endParaRPr lang="en-US" altLang="zh-CN" sz="16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6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6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6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6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80631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795"/>
    </mc:Choice>
    <mc:Fallback xmlns="">
      <p:transition xmlns:p14="http://schemas.microsoft.com/office/powerpoint/2010/main" spd="slow" advTm="8795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468089"/>
            <a:ext cx="4680520" cy="360040"/>
          </a:xfrm>
        </p:spPr>
        <p:txBody>
          <a:bodyPr/>
          <a:lstStyle/>
          <a:p>
            <a:r>
              <a:rPr lang="zh-CN" altLang="en-US" sz="2800" b="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主要业务</a:t>
            </a:r>
            <a:endParaRPr lang="zh-CN" altLang="en-US" sz="2800" b="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71118" y="1332185"/>
            <a:ext cx="8275081" cy="33958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国际化方案实现</a:t>
            </a:r>
            <a:endParaRPr lang="en-US" altLang="zh-CN" sz="16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6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广告业务</a:t>
            </a:r>
            <a:endParaRPr lang="en-US" altLang="zh-CN" sz="16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6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商城业务</a:t>
            </a:r>
            <a:endParaRPr lang="en-US" altLang="zh-CN" sz="16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6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YDAR</a:t>
            </a: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翻译文本</a:t>
            </a:r>
            <a:r>
              <a:rPr lang="zh-CN" altLang="en-US" sz="16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展示</a:t>
            </a:r>
            <a:endParaRPr lang="en-US" altLang="zh-CN" sz="16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6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杭研</a:t>
            </a:r>
            <a:r>
              <a:rPr lang="en-US" altLang="zh-CN" sz="16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SDK</a:t>
            </a:r>
            <a:r>
              <a:rPr lang="zh-CN" altLang="en-US" sz="16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测试</a:t>
            </a:r>
            <a:r>
              <a:rPr lang="en-US" altLang="zh-CN" sz="16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+</a:t>
            </a:r>
            <a:r>
              <a:rPr lang="zh-CN" altLang="en-US" sz="16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修正同步机制</a:t>
            </a:r>
            <a:endParaRPr lang="en-US" altLang="zh-CN" sz="16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3" name="图片 2" descr="1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1116161"/>
            <a:ext cx="5130195" cy="3312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631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00"/>
    </mc:Choice>
    <mc:Fallback xmlns="">
      <p:transition xmlns:p14="http://schemas.microsoft.com/office/powerpoint/2010/main" spd="slow" advTm="3400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468089"/>
            <a:ext cx="4680520" cy="360040"/>
          </a:xfrm>
        </p:spPr>
        <p:txBody>
          <a:bodyPr/>
          <a:lstStyle/>
          <a:p>
            <a:r>
              <a:rPr lang="zh-CN" altLang="en-US" sz="2800" b="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主要业务</a:t>
            </a:r>
            <a:endParaRPr lang="zh-CN" altLang="en-US" sz="2800" b="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5" name="图片 4" descr="2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548209"/>
            <a:ext cx="2105966" cy="3750142"/>
          </a:xfrm>
          <a:prstGeom prst="rect">
            <a:avLst/>
          </a:prstGeom>
        </p:spPr>
      </p:pic>
      <p:pic>
        <p:nvPicPr>
          <p:cNvPr id="6" name="图片 5" descr="3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888" y="1548209"/>
            <a:ext cx="2122990" cy="3780458"/>
          </a:xfrm>
          <a:prstGeom prst="rect">
            <a:avLst/>
          </a:prstGeom>
        </p:spPr>
      </p:pic>
      <p:pic>
        <p:nvPicPr>
          <p:cNvPr id="7" name="图片 6" descr="32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1553886"/>
            <a:ext cx="2160240" cy="3846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639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00"/>
    </mc:Choice>
    <mc:Fallback xmlns="">
      <p:transition xmlns:p14="http://schemas.microsoft.com/office/powerpoint/2010/main" spd="slow" advTm="340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468089"/>
            <a:ext cx="4680520" cy="360040"/>
          </a:xfrm>
        </p:spPr>
        <p:txBody>
          <a:bodyPr/>
          <a:lstStyle/>
          <a:p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复盘</a:t>
            </a:r>
            <a:endParaRPr lang="zh-CN" altLang="en-US" sz="2800" b="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71118" y="1332185"/>
            <a:ext cx="8275081" cy="3765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稳定性提升到</a:t>
            </a:r>
            <a:r>
              <a:rPr lang="en-US" altLang="zh-CN" sz="16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9</a:t>
            </a:r>
            <a:r>
              <a:rPr lang="zh-CN" altLang="en-US" sz="16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8</a:t>
            </a:r>
            <a:r>
              <a:rPr lang="en-US" altLang="zh-CN" sz="16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%</a:t>
            </a:r>
            <a:r>
              <a:rPr lang="zh-CN" altLang="en-US" sz="16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～</a:t>
            </a:r>
            <a:r>
              <a:rPr lang="en-US" altLang="zh-CN" sz="16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99%</a:t>
            </a:r>
            <a:r>
              <a:rPr lang="zh-CN" altLang="en-US" sz="16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之间</a:t>
            </a:r>
            <a:endParaRPr lang="en-US" altLang="zh-CN" sz="16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底层库研究</a:t>
            </a:r>
            <a:endParaRPr lang="en-US" altLang="zh-CN" sz="16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业务代码重构</a:t>
            </a:r>
            <a:endParaRPr lang="en-US" altLang="zh-CN" sz="16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业务线分离</a:t>
            </a:r>
            <a:endParaRPr lang="en-US" altLang="zh-CN" sz="16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针对关键代码的性能优化</a:t>
            </a:r>
            <a:endParaRPr lang="en-US" altLang="zh-CN" sz="16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电损优化</a:t>
            </a:r>
            <a:endParaRPr lang="en-US" altLang="zh-CN" sz="16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对系统底层了解的不透彻，有待进一步的提升</a:t>
            </a:r>
            <a:endParaRPr lang="en-US" altLang="zh-CN" sz="16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对重构缺少沟通，后续将在架构方面做一些分享</a:t>
            </a:r>
            <a:endParaRPr lang="en-US" altLang="zh-CN" sz="16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对业务的技术支持有待改进</a:t>
            </a:r>
            <a:endParaRPr lang="en-US" altLang="zh-CN" sz="16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崩溃率随使用时间增加（不知道具体原因，幅度较大）</a:t>
            </a:r>
            <a:endParaRPr lang="en-US" altLang="zh-CN" sz="16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91676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83"/>
    </mc:Choice>
    <mc:Fallback xmlns="">
      <p:transition xmlns:p14="http://schemas.microsoft.com/office/powerpoint/2010/main" spd="slow" advTm="1783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468089"/>
            <a:ext cx="4680520" cy="360040"/>
          </a:xfrm>
        </p:spPr>
        <p:txBody>
          <a:bodyPr/>
          <a:lstStyle/>
          <a:p>
            <a:r>
              <a:rPr lang="zh-CN" altLang="en-US" sz="28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成长与收获</a:t>
            </a:r>
            <a:endParaRPr lang="zh-CN" altLang="en-US" sz="2800" b="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71118" y="1332185"/>
            <a:ext cx="8275081" cy="52424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开始专注具体的编程技术</a:t>
            </a:r>
            <a:r>
              <a:rPr lang="zh-CN" altLang="zh-CN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</a:t>
            </a:r>
            <a:r>
              <a:rPr lang="zh-CN" altLang="en-US" sz="16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并取得了一定的进展</a:t>
            </a:r>
            <a:endParaRPr lang="en-US" altLang="zh-CN" sz="16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研究开源代码，</a:t>
            </a:r>
            <a:r>
              <a:rPr lang="en-US" altLang="zh-CN" sz="1600" dirty="0" err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libdispatch</a:t>
            </a:r>
            <a:r>
              <a:rPr lang="en-US" altLang="zh-CN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US" altLang="zh-CN" sz="16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US" altLang="zh-CN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CF  </a:t>
            </a:r>
            <a:r>
              <a:rPr lang="en-US" altLang="zh-CN" sz="1600" dirty="0" err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libclosure</a:t>
            </a:r>
            <a:r>
              <a:rPr lang="en-US" altLang="zh-CN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US" altLang="zh-CN" sz="1600" dirty="0" err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libmalloc</a:t>
            </a:r>
            <a:r>
              <a:rPr lang="en-US" altLang="zh-CN" sz="16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 sz="16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等</a:t>
            </a:r>
          </a:p>
          <a:p>
            <a:pPr lvl="1">
              <a:lnSpc>
                <a:spcPct val="150000"/>
              </a:lnSpc>
            </a:pPr>
            <a:endParaRPr lang="en-US" altLang="zh-CN" sz="16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架构能力在项目中的运用：</a:t>
            </a:r>
            <a:endParaRPr lang="en-US" altLang="zh-CN" sz="16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国际化方案</a:t>
            </a:r>
            <a:endParaRPr lang="en-US" altLang="zh-CN" sz="16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hook</a:t>
            </a:r>
            <a:r>
              <a:rPr lang="zh-CN" altLang="en-US" sz="16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在解决崩溃方面的应用</a:t>
            </a:r>
            <a:endParaRPr lang="en-US" altLang="zh-CN" sz="16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MVVM</a:t>
            </a:r>
            <a:r>
              <a:rPr lang="zh-CN" altLang="en-US" sz="16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架构的引入</a:t>
            </a:r>
            <a:endParaRPr lang="en-US" altLang="zh-CN" sz="16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首页事件流调整</a:t>
            </a:r>
          </a:p>
          <a:p>
            <a:pPr lvl="3">
              <a:lnSpc>
                <a:spcPct val="150000"/>
              </a:lnSpc>
            </a:pPr>
            <a:endParaRPr lang="en-US" altLang="zh-CN" sz="16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认识了很多优秀的同事</a:t>
            </a:r>
            <a:endParaRPr lang="en-US" altLang="zh-CN" sz="16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6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6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6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6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91676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16"/>
    </mc:Choice>
    <mc:Fallback xmlns="">
      <p:transition xmlns:p14="http://schemas.microsoft.com/office/powerpoint/2010/main" spd="slow" advTm="1017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468089"/>
            <a:ext cx="4680520" cy="360040"/>
          </a:xfrm>
        </p:spPr>
        <p:txBody>
          <a:bodyPr/>
          <a:lstStyle/>
          <a:p>
            <a:r>
              <a:rPr lang="zh-CN" altLang="en-US" sz="28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感谢与规划</a:t>
            </a:r>
            <a:endParaRPr lang="zh-CN" altLang="en-US" sz="2800" b="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95536" y="1476201"/>
            <a:ext cx="8275081" cy="3398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感受与建议</a:t>
            </a:r>
            <a:endParaRPr lang="en-US" altLang="zh-CN" sz="16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气氛非常温馨</a:t>
            </a:r>
            <a:endParaRPr lang="en-US" altLang="zh-CN" sz="1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同事超级和善</a:t>
            </a:r>
            <a:endParaRPr lang="en-US" altLang="zh-CN" sz="14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整体的技术广度很好，但深度有待提高</a:t>
            </a:r>
            <a:endParaRPr lang="en-US" altLang="zh-CN" sz="14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加强与算法端同学的交流，</a:t>
            </a:r>
            <a:r>
              <a:rPr lang="zh-CN" altLang="en-US" sz="1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互相学习</a:t>
            </a:r>
            <a:endParaRPr lang="en-US" altLang="zh-CN" sz="14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后续规划</a:t>
            </a:r>
            <a:endParaRPr lang="en-US" altLang="zh-CN" sz="16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深入研究</a:t>
            </a:r>
            <a:r>
              <a:rPr lang="en-US" altLang="zh-CN" sz="1400" dirty="0" err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iOS</a:t>
            </a:r>
            <a:r>
              <a:rPr lang="zh-CN" altLang="en-US" sz="1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系统开源代码</a:t>
            </a:r>
            <a:endParaRPr lang="en-US" altLang="zh-CN" sz="14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持续提高项目的稳定性与性能</a:t>
            </a:r>
            <a:endParaRPr lang="en-US" altLang="zh-CN" sz="14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推进项目向</a:t>
            </a:r>
            <a:r>
              <a:rPr lang="en-US" altLang="zh-CN" sz="1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MVVM</a:t>
            </a:r>
            <a:r>
              <a:rPr lang="zh-CN" altLang="en-US" sz="1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架构</a:t>
            </a:r>
            <a:r>
              <a:rPr lang="zh-CN" altLang="en-US" sz="1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演化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对业务提供有力的支撑</a:t>
            </a:r>
            <a:endParaRPr lang="en-US" altLang="zh-CN" sz="14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95684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07"/>
    </mc:Choice>
    <mc:Fallback xmlns="">
      <p:transition xmlns:p14="http://schemas.microsoft.com/office/powerpoint/2010/main" spd="slow" advTm="1707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7|4.3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18351</TotalTime>
  <Words>283</Words>
  <Application>Microsoft Macintosh PowerPoint</Application>
  <PresentationFormat>自定义</PresentationFormat>
  <Paragraphs>105</Paragraphs>
  <Slides>11</Slides>
  <Notes>11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Office 主题</vt:lpstr>
      <vt:lpstr>PowerPoint 演示文稿</vt:lpstr>
      <vt:lpstr>个人情况</vt:lpstr>
      <vt:lpstr>稳定性提升 </vt:lpstr>
      <vt:lpstr>重构与离线库维护</vt:lpstr>
      <vt:lpstr>主要业务</vt:lpstr>
      <vt:lpstr>主要业务</vt:lpstr>
      <vt:lpstr>复盘</vt:lpstr>
      <vt:lpstr>成长与收获</vt:lpstr>
      <vt:lpstr>感谢与规划</vt:lpstr>
      <vt:lpstr>谢谢！</vt:lpstr>
      <vt:lpstr>附：答辩注意事项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绩效体系优化说明</dc:title>
  <dc:creator>Wayne Tian</dc:creator>
  <cp:lastModifiedBy>dudu wang</cp:lastModifiedBy>
  <cp:revision>1285</cp:revision>
  <dcterms:created xsi:type="dcterms:W3CDTF">2014-07-14T05:41:51Z</dcterms:created>
  <dcterms:modified xsi:type="dcterms:W3CDTF">2019-01-25T08:07:12Z</dcterms:modified>
</cp:coreProperties>
</file>