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varScale="1">
        <p:scale>
          <a:sx n="120" d="100"/>
          <a:sy n="120" d="100"/>
        </p:scale>
        <p:origin x="864"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03A68-06D1-466A-B683-9699EAB7AE42}" type="datetimeFigureOut">
              <a:rPr lang="zh-CN" altLang="en-US" smtClean="0"/>
              <a:t>16/5/1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3F25B-A640-4DF2-8152-0761F4BA4969}" type="slidenum">
              <a:rPr lang="zh-CN" altLang="en-US" smtClean="0"/>
              <a:t>‹#›</a:t>
            </a:fld>
            <a:endParaRPr lang="zh-CN" altLang="en-US"/>
          </a:p>
        </p:txBody>
      </p:sp>
    </p:spTree>
    <p:extLst>
      <p:ext uri="{BB962C8B-B14F-4D97-AF65-F5344CB8AC3E}">
        <p14:creationId xmlns:p14="http://schemas.microsoft.com/office/powerpoint/2010/main" val="2039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E3F25B-A640-4DF2-8152-0761F4BA4969}" type="slidenum">
              <a:rPr lang="zh-CN" altLang="en-US" smtClean="0"/>
              <a:t>4</a:t>
            </a:fld>
            <a:endParaRPr lang="zh-CN" altLang="en-US"/>
          </a:p>
        </p:txBody>
      </p:sp>
    </p:spTree>
    <p:extLst>
      <p:ext uri="{BB962C8B-B14F-4D97-AF65-F5344CB8AC3E}">
        <p14:creationId xmlns:p14="http://schemas.microsoft.com/office/powerpoint/2010/main" val="136767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16/5/1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267494"/>
            <a:ext cx="7772400" cy="1102519"/>
          </a:xfrm>
        </p:spPr>
        <p:txBody>
          <a:bodyPr/>
          <a:lstStyle/>
          <a:p>
            <a:r>
              <a:rPr lang="zh-CN" altLang="zh-CN" b="1" dirty="0" smtClean="0"/>
              <a:t>数据库测试管理与构建平台</a:t>
            </a:r>
            <a:endParaRPr lang="zh-CN" altLang="en-US" dirty="0"/>
          </a:p>
        </p:txBody>
      </p:sp>
      <p:sp>
        <p:nvSpPr>
          <p:cNvPr id="3" name="副标题 2"/>
          <p:cNvSpPr>
            <a:spLocks noGrp="1"/>
          </p:cNvSpPr>
          <p:nvPr>
            <p:ph type="subTitle" idx="1"/>
          </p:nvPr>
        </p:nvSpPr>
        <p:spPr>
          <a:xfrm>
            <a:off x="1403648" y="2571750"/>
            <a:ext cx="6400800" cy="1314450"/>
          </a:xfrm>
        </p:spPr>
        <p:txBody>
          <a:bodyPr>
            <a:normAutofit fontScale="40000" lnSpcReduction="20000"/>
          </a:bodyPr>
          <a:lstStyle/>
          <a:p>
            <a:r>
              <a:rPr lang="zh-CN" altLang="zh-CN" b="1" dirty="0" smtClean="0"/>
              <a:t>学生姓名：王君</a:t>
            </a:r>
            <a:endParaRPr lang="zh-CN" altLang="zh-CN" dirty="0" smtClean="0"/>
          </a:p>
          <a:p>
            <a:r>
              <a:rPr lang="zh-CN" altLang="zh-CN" b="1" dirty="0" smtClean="0"/>
              <a:t>院系名称：信息工程学院</a:t>
            </a:r>
            <a:endParaRPr lang="zh-CN" altLang="zh-CN" dirty="0" smtClean="0"/>
          </a:p>
          <a:p>
            <a:r>
              <a:rPr lang="zh-CN" altLang="zh-CN" b="1" dirty="0" smtClean="0"/>
              <a:t>专业名称：软件工程（软件质量与测试）</a:t>
            </a:r>
            <a:endParaRPr lang="zh-CN" altLang="zh-CN" dirty="0" smtClean="0"/>
          </a:p>
          <a:p>
            <a:r>
              <a:rPr lang="zh-CN" altLang="zh-CN" b="1" dirty="0" smtClean="0"/>
              <a:t>学</a:t>
            </a:r>
            <a:r>
              <a:rPr lang="en-US" altLang="zh-CN" b="1" dirty="0" smtClean="0"/>
              <a:t>    </a:t>
            </a:r>
            <a:r>
              <a:rPr lang="zh-CN" altLang="zh-CN" b="1" dirty="0" smtClean="0"/>
              <a:t>号：</a:t>
            </a:r>
            <a:r>
              <a:rPr lang="en-US" altLang="zh-CN" b="1" dirty="0" smtClean="0"/>
              <a:t>3141008136</a:t>
            </a:r>
            <a:endParaRPr lang="zh-CN" altLang="zh-CN" dirty="0" smtClean="0"/>
          </a:p>
          <a:p>
            <a:r>
              <a:rPr lang="zh-CN" altLang="zh-CN" b="1" dirty="0" smtClean="0"/>
              <a:t>指导教师：任仲山</a:t>
            </a:r>
            <a:endParaRPr lang="zh-CN" altLang="zh-CN" dirty="0" smtClean="0"/>
          </a:p>
          <a:p>
            <a:r>
              <a:rPr lang="zh-CN" altLang="zh-CN" b="1" dirty="0" smtClean="0"/>
              <a:t>完成时间：</a:t>
            </a:r>
            <a:r>
              <a:rPr lang="en-US" altLang="zh-CN" b="1" dirty="0" smtClean="0"/>
              <a:t>2016</a:t>
            </a:r>
            <a:r>
              <a:rPr lang="zh-CN" altLang="zh-CN" b="1" dirty="0" smtClean="0"/>
              <a:t>年</a:t>
            </a:r>
            <a:r>
              <a:rPr lang="en-US" altLang="zh-CN" b="1" dirty="0" smtClean="0"/>
              <a:t>5</a:t>
            </a:r>
            <a:r>
              <a:rPr lang="zh-CN" altLang="zh-CN" b="1" dirty="0" smtClean="0"/>
              <a:t>月</a:t>
            </a:r>
            <a:r>
              <a:rPr lang="en-US" altLang="zh-CN" b="1" dirty="0" smtClean="0"/>
              <a:t>3</a:t>
            </a:r>
            <a:r>
              <a:rPr lang="zh-CN" altLang="zh-CN" b="1" dirty="0" smtClean="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x-none" altLang="zh-CN" b="1" dirty="0" smtClean="0"/>
              <a:t>系统数据库详细设计</a:t>
            </a:r>
            <a:endParaRPr lang="zh-CN" altLang="zh-CN" b="1" dirty="0" smtClean="0"/>
          </a:p>
          <a:p>
            <a:r>
              <a:rPr lang="zh-CN" altLang="zh-CN" dirty="0" smtClean="0"/>
              <a:t>数据库在一个信息管理中占有非常重要的地位，数据库结构设计的好坏将直接对应用系统的效率以及实现的效果产生影响。合理的数据库结构设计可以提高数据存储的效率，保证数据的完整性和一致性。数据库中表的设计主要考虑两个方面：一是整个管理系统的所有表中的数据要共享性高、冗余度小、占用最可能小的存储空间；二是能方便维护表中的数据和快速地从表中获取数据库</a:t>
            </a:r>
            <a:r>
              <a:rPr lang="en-US" altLang="zh-CN" baseline="30000" dirty="0" smtClean="0"/>
              <a:t>[5]</a:t>
            </a:r>
            <a:r>
              <a:rPr lang="zh-CN" altLang="zh-CN" dirty="0" smtClean="0"/>
              <a:t>。要设计出这样的表，需要根据系统充分了解用户各个方面的需求，包括现有的以及将来可能增加的需求。</a:t>
            </a:r>
          </a:p>
          <a:p>
            <a:r>
              <a:rPr lang="zh-CN" altLang="zh-CN" dirty="0" smtClean="0"/>
              <a:t>在测试数据管理与构建平台中，数据库应当解决如下需求：</a:t>
            </a:r>
          </a:p>
          <a:p>
            <a:r>
              <a:rPr lang="en-US" altLang="zh-CN" dirty="0" smtClean="0"/>
              <a:t>(1)</a:t>
            </a:r>
            <a:r>
              <a:rPr lang="zh-CN" altLang="zh-CN" dirty="0" smtClean="0"/>
              <a:t>保存测试者信息等。</a:t>
            </a:r>
          </a:p>
          <a:p>
            <a:r>
              <a:rPr lang="en-US" altLang="zh-CN" dirty="0" smtClean="0"/>
              <a:t>(2)</a:t>
            </a:r>
            <a:r>
              <a:rPr lang="zh-CN" altLang="zh-CN" dirty="0" smtClean="0"/>
              <a:t>保存测试用例信息，包括测试集、测试项和测试步骤。</a:t>
            </a:r>
          </a:p>
          <a:p>
            <a:r>
              <a:rPr lang="en-US" altLang="zh-CN" dirty="0" smtClean="0"/>
              <a:t>(3)</a:t>
            </a:r>
            <a:r>
              <a:rPr lang="zh-CN" altLang="zh-CN" dirty="0" smtClean="0"/>
              <a:t>保存测试数据信息。</a:t>
            </a:r>
          </a:p>
          <a:p>
            <a:r>
              <a:rPr lang="en-US" altLang="zh-CN" dirty="0" smtClean="0"/>
              <a:t>(4)</a:t>
            </a:r>
            <a:r>
              <a:rPr lang="zh-CN" altLang="zh-CN" dirty="0" smtClean="0"/>
              <a:t>保存系统服务参数。</a:t>
            </a:r>
          </a:p>
          <a:p>
            <a:r>
              <a:rPr lang="en-US" altLang="zh-CN" dirty="0" smtClean="0"/>
              <a:t>(5)</a:t>
            </a:r>
            <a:r>
              <a:rPr lang="zh-CN" altLang="zh-CN" dirty="0" smtClean="0"/>
              <a:t>保存测试任务信息，包含任务状态、任务类型、执行时间等。</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b="1" dirty="0" smtClean="0"/>
              <a:t>系统数据库详细设计</a:t>
            </a:r>
            <a:endParaRPr lang="zh-CN" altLang="zh-CN" b="1" dirty="0" smtClean="0"/>
          </a:p>
          <a:p>
            <a:r>
              <a:rPr lang="zh-CN" altLang="zh-CN" b="1" dirty="0" smtClean="0"/>
              <a:t>概念模型设计 </a:t>
            </a:r>
            <a:endParaRPr lang="en-US" altLang="zh-CN" b="1" dirty="0" smtClean="0"/>
          </a:p>
          <a:p>
            <a:endParaRPr lang="zh-CN" altLang="en-US" dirty="0"/>
          </a:p>
        </p:txBody>
      </p:sp>
      <p:pic>
        <p:nvPicPr>
          <p:cNvPr id="23554" name="对象 1"/>
          <p:cNvPicPr>
            <a:picLocks noChangeArrowheads="1"/>
          </p:cNvPicPr>
          <p:nvPr/>
        </p:nvPicPr>
        <p:blipFill>
          <a:blip r:embed="rId2" cstate="print"/>
          <a:srcRect t="-259" r="-64" b="-415"/>
          <a:stretch>
            <a:fillRect/>
          </a:stretch>
        </p:blipFill>
        <p:spPr bwMode="auto">
          <a:xfrm>
            <a:off x="1043608" y="2427734"/>
            <a:ext cx="3956050" cy="24685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x-none" altLang="zh-CN" b="1" dirty="0" smtClean="0"/>
              <a:t>系统数据库详细设计</a:t>
            </a:r>
            <a:endParaRPr lang="en-US" altLang="zh-CN" b="1" dirty="0" smtClean="0"/>
          </a:p>
          <a:p>
            <a:pPr>
              <a:buNone/>
            </a:pPr>
            <a:r>
              <a:rPr lang="en-US" altLang="zh-CN" dirty="0" smtClean="0"/>
              <a:t> </a:t>
            </a:r>
            <a:r>
              <a:rPr lang="x-none" altLang="zh-CN" dirty="0" smtClean="0"/>
              <a:t>逻辑模型设计</a:t>
            </a:r>
            <a:endParaRPr lang="zh-CN" altLang="zh-CN" b="1" dirty="0" smtClean="0"/>
          </a:p>
          <a:p>
            <a:r>
              <a:rPr lang="zh-CN" altLang="zh-CN" dirty="0" smtClean="0"/>
              <a:t>概念模型是独立于任何一种数据模型的信息结构。逻辑模型设计的任务是把概念模型设计阶段设计好的基本</a:t>
            </a:r>
            <a:r>
              <a:rPr lang="en-US" altLang="zh-CN" dirty="0" smtClean="0"/>
              <a:t>E-R</a:t>
            </a:r>
            <a:r>
              <a:rPr lang="zh-CN" altLang="zh-CN" dirty="0" smtClean="0"/>
              <a:t>图转化为选用</a:t>
            </a:r>
            <a:r>
              <a:rPr lang="en-US" altLang="zh-CN" dirty="0" smtClean="0"/>
              <a:t>DBMS</a:t>
            </a:r>
            <a:r>
              <a:rPr lang="zh-CN" altLang="zh-CN" dirty="0" smtClean="0"/>
              <a:t>产品所支持的数据模型相符合的逻辑结构。转换的一般原则如下：</a:t>
            </a:r>
          </a:p>
          <a:p>
            <a:r>
              <a:rPr lang="en-US" altLang="zh-CN" dirty="0" smtClean="0"/>
              <a:t>(1)</a:t>
            </a:r>
            <a:r>
              <a:rPr lang="zh-CN" altLang="zh-CN" dirty="0" smtClean="0"/>
              <a:t>一个实体性转换为一个关系模式。实体的属性就是关系的属性，实体的码就是关系的码。</a:t>
            </a:r>
          </a:p>
          <a:p>
            <a:r>
              <a:rPr lang="en-US" altLang="zh-CN" dirty="0" smtClean="0"/>
              <a:t>(2)</a:t>
            </a:r>
            <a:r>
              <a:rPr lang="zh-CN" altLang="zh-CN" dirty="0" smtClean="0"/>
              <a:t>一个</a:t>
            </a:r>
            <a:r>
              <a:rPr lang="en-US" altLang="zh-CN" dirty="0" smtClean="0"/>
              <a:t>1:1</a:t>
            </a:r>
            <a:r>
              <a:rPr lang="zh-CN" altLang="zh-CN" dirty="0" smtClean="0"/>
              <a:t>联系可以转化为一个独立的关系模式，也可以与任意一端对应的关系模式合并。</a:t>
            </a:r>
          </a:p>
          <a:p>
            <a:r>
              <a:rPr lang="en-US" altLang="zh-CN" dirty="0" smtClean="0"/>
              <a:t>(3)</a:t>
            </a:r>
            <a:r>
              <a:rPr lang="zh-CN" altLang="zh-CN" dirty="0" smtClean="0"/>
              <a:t>一个</a:t>
            </a:r>
            <a:r>
              <a:rPr lang="en-US" altLang="zh-CN" dirty="0" smtClean="0"/>
              <a:t>1</a:t>
            </a:r>
            <a:r>
              <a:rPr lang="zh-CN" altLang="zh-CN" dirty="0" smtClean="0"/>
              <a:t>：</a:t>
            </a:r>
            <a:r>
              <a:rPr lang="en-US" altLang="zh-CN" dirty="0" smtClean="0"/>
              <a:t>n</a:t>
            </a:r>
            <a:r>
              <a:rPr lang="zh-CN" altLang="zh-CN" dirty="0" smtClean="0"/>
              <a:t>联系可以转化为一个独立的关系模式，也可以与</a:t>
            </a:r>
            <a:r>
              <a:rPr lang="en-US" altLang="zh-CN" dirty="0" smtClean="0"/>
              <a:t>n</a:t>
            </a:r>
            <a:r>
              <a:rPr lang="zh-CN" altLang="zh-CN" dirty="0" smtClean="0"/>
              <a:t>端对应的关系模式合并。</a:t>
            </a:r>
          </a:p>
          <a:p>
            <a:r>
              <a:rPr lang="en-US" altLang="zh-CN" dirty="0" smtClean="0"/>
              <a:t>(4)</a:t>
            </a:r>
            <a:r>
              <a:rPr lang="zh-CN" altLang="zh-CN" dirty="0" smtClean="0"/>
              <a:t>一个</a:t>
            </a:r>
            <a:r>
              <a:rPr lang="en-US" altLang="zh-CN" dirty="0" smtClean="0"/>
              <a:t>m:n</a:t>
            </a:r>
            <a:r>
              <a:rPr lang="zh-CN" altLang="zh-CN" dirty="0" smtClean="0"/>
              <a:t>联系转化为一个关系模式。</a:t>
            </a:r>
            <a:endParaRPr lang="zh-CN" altLang="zh-CN"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x-none" altLang="zh-CN" b="1" dirty="0" smtClean="0"/>
              <a:t>系统数据库详细设计</a:t>
            </a:r>
            <a:endParaRPr lang="en-US" altLang="zh-CN" b="1" dirty="0" smtClean="0"/>
          </a:p>
          <a:p>
            <a:pPr>
              <a:buNone/>
            </a:pPr>
            <a:r>
              <a:rPr lang="en-US" altLang="zh-CN" dirty="0" smtClean="0"/>
              <a:t> </a:t>
            </a:r>
            <a:r>
              <a:rPr lang="x-none" altLang="zh-CN" dirty="0" smtClean="0"/>
              <a:t>逻辑模型设计</a:t>
            </a:r>
            <a:endParaRPr lang="zh-CN" altLang="zh-CN" b="1" dirty="0" smtClean="0"/>
          </a:p>
          <a:p>
            <a:r>
              <a:rPr lang="zh-CN" altLang="zh-CN" dirty="0" smtClean="0"/>
              <a:t>概念模型是独立于任何一种数据模型的信息结构。逻辑模型设计的任务是把概念模型设计阶段设计好的基本</a:t>
            </a:r>
            <a:r>
              <a:rPr lang="en-US" altLang="zh-CN" dirty="0" smtClean="0"/>
              <a:t>E-R</a:t>
            </a:r>
            <a:r>
              <a:rPr lang="zh-CN" altLang="zh-CN" dirty="0" smtClean="0"/>
              <a:t>图转化为选用</a:t>
            </a:r>
            <a:r>
              <a:rPr lang="en-US" altLang="zh-CN" dirty="0" smtClean="0"/>
              <a:t>DBMS</a:t>
            </a:r>
            <a:r>
              <a:rPr lang="zh-CN" altLang="zh-CN" dirty="0" smtClean="0"/>
              <a:t>产品所支持的数据模型相符合的逻辑结构。转换的一般原则如下：</a:t>
            </a:r>
          </a:p>
          <a:p>
            <a:r>
              <a:rPr lang="en-US" altLang="zh-CN" dirty="0" smtClean="0"/>
              <a:t>(1)</a:t>
            </a:r>
            <a:r>
              <a:rPr lang="zh-CN" altLang="zh-CN" dirty="0" smtClean="0"/>
              <a:t>一个实体性转换为一个关系模式。实体的属性就是关系的属性，实体的码就是关系的码。</a:t>
            </a:r>
          </a:p>
          <a:p>
            <a:r>
              <a:rPr lang="en-US" altLang="zh-CN" dirty="0" smtClean="0"/>
              <a:t>(2)</a:t>
            </a:r>
            <a:r>
              <a:rPr lang="zh-CN" altLang="zh-CN" dirty="0" smtClean="0"/>
              <a:t>一个</a:t>
            </a:r>
            <a:r>
              <a:rPr lang="en-US" altLang="zh-CN" dirty="0" smtClean="0"/>
              <a:t>1:1</a:t>
            </a:r>
            <a:r>
              <a:rPr lang="zh-CN" altLang="zh-CN" dirty="0" smtClean="0"/>
              <a:t>联系可以转化为一个独立的关系模式，也可以与任意一端对应的关系模式合并。</a:t>
            </a:r>
          </a:p>
          <a:p>
            <a:r>
              <a:rPr lang="en-US" altLang="zh-CN" dirty="0" smtClean="0"/>
              <a:t>(3)</a:t>
            </a:r>
            <a:r>
              <a:rPr lang="zh-CN" altLang="zh-CN" dirty="0" smtClean="0"/>
              <a:t>一个</a:t>
            </a:r>
            <a:r>
              <a:rPr lang="en-US" altLang="zh-CN" dirty="0" smtClean="0"/>
              <a:t>1</a:t>
            </a:r>
            <a:r>
              <a:rPr lang="zh-CN" altLang="zh-CN" dirty="0" smtClean="0"/>
              <a:t>：</a:t>
            </a:r>
            <a:r>
              <a:rPr lang="en-US" altLang="zh-CN" dirty="0" smtClean="0"/>
              <a:t>n</a:t>
            </a:r>
            <a:r>
              <a:rPr lang="zh-CN" altLang="zh-CN" dirty="0" smtClean="0"/>
              <a:t>联系可以转化为一个独立的关系模式，也可以与</a:t>
            </a:r>
            <a:r>
              <a:rPr lang="en-US" altLang="zh-CN" dirty="0" smtClean="0"/>
              <a:t>n</a:t>
            </a:r>
            <a:r>
              <a:rPr lang="zh-CN" altLang="zh-CN" dirty="0" smtClean="0"/>
              <a:t>端对应的关系模式合并。</a:t>
            </a:r>
          </a:p>
          <a:p>
            <a:r>
              <a:rPr lang="en-US" altLang="zh-CN" dirty="0" smtClean="0"/>
              <a:t>(4)</a:t>
            </a:r>
            <a:r>
              <a:rPr lang="zh-CN" altLang="zh-CN" dirty="0" smtClean="0"/>
              <a:t>一个</a:t>
            </a:r>
            <a:r>
              <a:rPr lang="en-US" altLang="zh-CN" dirty="0" smtClean="0"/>
              <a:t>m:n</a:t>
            </a:r>
            <a:r>
              <a:rPr lang="zh-CN" altLang="zh-CN" dirty="0" smtClean="0"/>
              <a:t>联系转化为一个关系模式。</a:t>
            </a:r>
            <a:endParaRPr lang="zh-CN" altLang="zh-CN"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用户信息表（</a:t>
            </a:r>
            <a:r>
              <a:rPr lang="en-US" altLang="zh-CN" sz="1800" dirty="0" err="1" smtClean="0"/>
              <a:t>user_info</a:t>
            </a:r>
            <a:r>
              <a:rPr lang="zh-CN" altLang="zh-CN" sz="1800" dirty="0" smtClean="0"/>
              <a:t>）这个表用来表示前台用户登录和用户管理的</a:t>
            </a:r>
            <a:endParaRPr lang="en-US" altLang="zh-CN" sz="1800" b="1" dirty="0" smtClean="0"/>
          </a:p>
          <a:p>
            <a:pPr>
              <a:buNone/>
            </a:pPr>
            <a:endParaRPr lang="zh-CN" altLang="zh-CN" b="1" dirty="0" smtClean="0"/>
          </a:p>
        </p:txBody>
      </p:sp>
      <p:graphicFrame>
        <p:nvGraphicFramePr>
          <p:cNvPr id="4" name="表格 3"/>
          <p:cNvGraphicFramePr>
            <a:graphicFrameLocks noGrp="1"/>
          </p:cNvGraphicFramePr>
          <p:nvPr/>
        </p:nvGraphicFramePr>
        <p:xfrm>
          <a:off x="611560" y="2355727"/>
          <a:ext cx="5832648" cy="2180455"/>
        </p:xfrm>
        <a:graphic>
          <a:graphicData uri="http://schemas.openxmlformats.org/drawingml/2006/table">
            <a:tbl>
              <a:tblPr/>
              <a:tblGrid>
                <a:gridCol w="1860565"/>
                <a:gridCol w="1926101"/>
                <a:gridCol w="2045982"/>
              </a:tblGrid>
              <a:tr h="363409">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3409">
                <a:tc>
                  <a:txBody>
                    <a:bodyPr/>
                    <a:lstStyle/>
                    <a:p>
                      <a:pPr indent="126365" algn="just">
                        <a:lnSpc>
                          <a:spcPts val="2200"/>
                        </a:lnSpc>
                        <a:spcAft>
                          <a:spcPts val="0"/>
                        </a:spcAft>
                      </a:pPr>
                      <a:r>
                        <a:rPr lang="en-US" sz="1200" kern="100">
                          <a:latin typeface="宋体"/>
                          <a:ea typeface="宋体"/>
                          <a:cs typeface="Times New Roman"/>
                        </a:rPr>
                        <a:t>userid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5334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53637">
                <a:tc>
                  <a:txBody>
                    <a:bodyPr/>
                    <a:lstStyle/>
                    <a:p>
                      <a:pPr indent="126365" algn="just">
                        <a:lnSpc>
                          <a:spcPts val="2200"/>
                        </a:lnSpc>
                        <a:spcAft>
                          <a:spcPts val="0"/>
                        </a:spcAft>
                      </a:pPr>
                      <a:r>
                        <a:rPr lang="en-US" sz="1200" kern="100">
                          <a:latin typeface="宋体"/>
                          <a:ea typeface="宋体"/>
                          <a:cs typeface="Times New Roman"/>
                        </a:rPr>
                        <a:t>username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password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realname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age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533400" algn="just">
                        <a:lnSpc>
                          <a:spcPts val="2200"/>
                        </a:lnSpc>
                        <a:spcAft>
                          <a:spcPts val="0"/>
                        </a:spcAft>
                      </a:pPr>
                      <a:r>
                        <a:rPr lang="zh-CN" sz="1200" kern="100" dirty="0">
                          <a:latin typeface="Times New Roman"/>
                          <a:ea typeface="宋体"/>
                          <a:cs typeface="Times New Roman"/>
                        </a:rPr>
                        <a:t>账号</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密码</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昵称</a:t>
                      </a:r>
                      <a:endParaRPr lang="zh-CN" sz="1050" kern="100" dirty="0">
                        <a:latin typeface="Times New Roman"/>
                        <a:ea typeface="宋体"/>
                        <a:cs typeface="Times New Roman"/>
                      </a:endParaRPr>
                    </a:p>
                    <a:p>
                      <a:pPr indent="533400" algn="just">
                        <a:lnSpc>
                          <a:spcPts val="2200"/>
                        </a:lnSpc>
                        <a:spcAft>
                          <a:spcPts val="0"/>
                        </a:spcAft>
                      </a:pPr>
                      <a:r>
                        <a:rPr lang="zh-CN" sz="1200" kern="100" dirty="0">
                          <a:latin typeface="Times New Roman"/>
                          <a:ea typeface="宋体"/>
                          <a:cs typeface="Times New Roman"/>
                        </a:rPr>
                        <a:t>年龄</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zh-CN" altLang="zh-CN" sz="1800" dirty="0" smtClean="0"/>
              <a:t>测试集合表（</a:t>
            </a:r>
            <a:r>
              <a:rPr lang="en-US" altLang="zh-CN" sz="1800" dirty="0" err="1" smtClean="0"/>
              <a:t>test_suite</a:t>
            </a:r>
            <a:r>
              <a:rPr lang="zh-CN" altLang="zh-CN" sz="1800" dirty="0" smtClean="0"/>
              <a:t>）测试员通过该表添加测试用例中的测试集合。</a:t>
            </a:r>
            <a:endParaRPr lang="en-US" altLang="zh-CN" sz="1800" b="1" dirty="0" smtClean="0"/>
          </a:p>
          <a:p>
            <a:pPr>
              <a:buNone/>
            </a:pPr>
            <a:endParaRPr lang="zh-CN" altLang="zh-CN" b="1" dirty="0" smtClean="0"/>
          </a:p>
        </p:txBody>
      </p:sp>
      <p:graphicFrame>
        <p:nvGraphicFramePr>
          <p:cNvPr id="5" name="表格 4"/>
          <p:cNvGraphicFramePr>
            <a:graphicFrameLocks noGrp="1"/>
          </p:cNvGraphicFramePr>
          <p:nvPr/>
        </p:nvGraphicFramePr>
        <p:xfrm>
          <a:off x="611560" y="2427734"/>
          <a:ext cx="7128793" cy="2232248"/>
        </p:xfrm>
        <a:graphic>
          <a:graphicData uri="http://schemas.openxmlformats.org/drawingml/2006/table">
            <a:tbl>
              <a:tblPr/>
              <a:tblGrid>
                <a:gridCol w="2236897"/>
                <a:gridCol w="2609421"/>
                <a:gridCol w="2282475"/>
              </a:tblGrid>
              <a:tr h="372041">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说明</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041">
                <a:tc>
                  <a:txBody>
                    <a:bodyPr/>
                    <a:lstStyle/>
                    <a:p>
                      <a:pPr indent="126365" algn="just">
                        <a:lnSpc>
                          <a:spcPts val="2200"/>
                        </a:lnSpc>
                        <a:spcAft>
                          <a:spcPts val="0"/>
                        </a:spcAft>
                      </a:pPr>
                      <a:r>
                        <a:rPr lang="en-US" sz="1200" kern="100">
                          <a:latin typeface="宋体"/>
                          <a:ea typeface="宋体"/>
                          <a:cs typeface="Times New Roman"/>
                        </a:rPr>
                        <a:t>Test_suite_id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dirty="0">
                          <a:latin typeface="Times New Roman"/>
                          <a:ea typeface="宋体"/>
                          <a:cs typeface="Times New Roman"/>
                        </a:rPr>
                        <a:t>编号</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88166">
                <a:tc>
                  <a:txBody>
                    <a:bodyPr/>
                    <a:lstStyle/>
                    <a:p>
                      <a:pPr indent="126365" algn="just">
                        <a:lnSpc>
                          <a:spcPts val="2200"/>
                        </a:lnSpc>
                        <a:spcAft>
                          <a:spcPts val="0"/>
                        </a:spcAft>
                      </a:pPr>
                      <a:r>
                        <a:rPr lang="en-US" sz="1200" kern="100">
                          <a:latin typeface="宋体"/>
                          <a:ea typeface="宋体"/>
                          <a:cs typeface="Times New Roman"/>
                        </a:rPr>
                        <a:t>Test_suite_name</a:t>
                      </a:r>
                      <a:endParaRPr lang="zh-CN" sz="1050" kern="100">
                        <a:latin typeface="Times New Roman"/>
                        <a:ea typeface="宋体"/>
                        <a:cs typeface="Times New Roman"/>
                      </a:endParaRPr>
                    </a:p>
                    <a:p>
                      <a:pPr algn="just">
                        <a:lnSpc>
                          <a:spcPts val="2200"/>
                        </a:lnSpc>
                        <a:spcAft>
                          <a:spcPts val="0"/>
                        </a:spcAft>
                      </a:pPr>
                      <a:r>
                        <a:rPr lang="en-US" sz="1200" kern="100">
                          <a:latin typeface="宋体"/>
                          <a:ea typeface="宋体"/>
                          <a:cs typeface="Times New Roman"/>
                        </a:rPr>
                        <a:t>Test_suite_describe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集合名称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集合描述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测试员</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测试项集合</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测试项表（</a:t>
            </a:r>
            <a:r>
              <a:rPr lang="en-US" altLang="zh-CN" sz="1800" dirty="0" err="1" smtClean="0"/>
              <a:t>test_item</a:t>
            </a:r>
            <a:r>
              <a:rPr lang="zh-CN" altLang="zh-CN" sz="1800" dirty="0" smtClean="0"/>
              <a:t>）保存功能测试场景的数据信息表。</a:t>
            </a:r>
            <a:endParaRPr lang="en-US" altLang="zh-CN" sz="1800" b="1" dirty="0" smtClean="0"/>
          </a:p>
          <a:p>
            <a:pPr>
              <a:buNone/>
            </a:pPr>
            <a:endParaRPr lang="zh-CN" altLang="zh-CN" b="1" dirty="0" smtClean="0"/>
          </a:p>
        </p:txBody>
      </p:sp>
      <p:graphicFrame>
        <p:nvGraphicFramePr>
          <p:cNvPr id="6" name="表格 5"/>
          <p:cNvGraphicFramePr>
            <a:graphicFrameLocks noGrp="1"/>
          </p:cNvGraphicFramePr>
          <p:nvPr/>
        </p:nvGraphicFramePr>
        <p:xfrm>
          <a:off x="899592" y="2355726"/>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test_item_id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item_name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test_item_desc</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suite_id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driver</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test_step</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environment</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测试项名称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测试项功能描述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测试集</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测试驱动</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测试步骤集</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测试数据库环境</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测试项表（</a:t>
            </a:r>
            <a:r>
              <a:rPr lang="en-US" altLang="zh-CN" sz="1800" dirty="0" err="1" smtClean="0"/>
              <a:t>test_item</a:t>
            </a:r>
            <a:r>
              <a:rPr lang="zh-CN" altLang="zh-CN" sz="1800" dirty="0" smtClean="0"/>
              <a:t>）保存功能测试场景的数据信息表。测试步骤表（</a:t>
            </a:r>
            <a:r>
              <a:rPr lang="en-US" altLang="zh-CN" sz="1800" dirty="0" err="1" smtClean="0"/>
              <a:t>test_step</a:t>
            </a:r>
            <a:r>
              <a:rPr lang="zh-CN" altLang="zh-CN" sz="1800" dirty="0" smtClean="0"/>
              <a:t>）保存功能测试场景执行步骤的数据信息表。</a:t>
            </a:r>
          </a:p>
          <a:p>
            <a:pPr>
              <a:buNone/>
            </a:pPr>
            <a:endParaRPr lang="zh-CN" altLang="zh-CN" b="1" dirty="0" smtClean="0"/>
          </a:p>
        </p:txBody>
      </p:sp>
      <p:graphicFrame>
        <p:nvGraphicFramePr>
          <p:cNvPr id="5" name="表格 4"/>
          <p:cNvGraphicFramePr>
            <a:graphicFrameLocks noGrp="1"/>
          </p:cNvGraphicFramePr>
          <p:nvPr/>
        </p:nvGraphicFramePr>
        <p:xfrm>
          <a:off x="683568" y="2427734"/>
          <a:ext cx="5057775" cy="25146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data_id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data_desc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expect_data</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item_id</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result_log</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step_sequence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步骤描述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测试用数据</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预期结果</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测试项</a:t>
                      </a:r>
                      <a:r>
                        <a:rPr lang="en-US" sz="1200" kern="100" dirty="0">
                          <a:latin typeface="Times New Roman"/>
                          <a:ea typeface="宋体"/>
                          <a:cs typeface="Times New Roman"/>
                        </a:rPr>
                        <a:t>ID</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测试结果</a:t>
                      </a:r>
                      <a:endParaRPr lang="zh-CN" sz="1050" kern="100" dirty="0">
                        <a:latin typeface="Times New Roman"/>
                        <a:ea typeface="宋体"/>
                        <a:cs typeface="Times New Roman"/>
                      </a:endParaRPr>
                    </a:p>
                    <a:p>
                      <a:pPr algn="just">
                        <a:lnSpc>
                          <a:spcPts val="2200"/>
                        </a:lnSpc>
                        <a:spcAft>
                          <a:spcPts val="0"/>
                        </a:spcAft>
                      </a:pPr>
                      <a:r>
                        <a:rPr lang="zh-CN" sz="1200" kern="100" dirty="0">
                          <a:latin typeface="Times New Roman"/>
                          <a:ea typeface="宋体"/>
                          <a:cs typeface="Times New Roman"/>
                        </a:rPr>
                        <a:t>测试步骤执行顺序</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测试任务表（</a:t>
            </a:r>
            <a:r>
              <a:rPr lang="en-US" altLang="zh-CN" sz="1800" dirty="0" err="1" smtClean="0"/>
              <a:t>task_info</a:t>
            </a:r>
            <a:r>
              <a:rPr lang="zh-CN" altLang="zh-CN" sz="1800" dirty="0" smtClean="0"/>
              <a:t>）保存功能测试执行任务信息的数据表。</a:t>
            </a:r>
          </a:p>
          <a:p>
            <a:pPr>
              <a:buNone/>
            </a:pPr>
            <a:endParaRPr lang="zh-CN" altLang="zh-CN" b="1" dirty="0" smtClean="0"/>
          </a:p>
        </p:txBody>
      </p:sp>
      <p:graphicFrame>
        <p:nvGraphicFramePr>
          <p:cNvPr id="6" name="表格 5"/>
          <p:cNvGraphicFramePr>
            <a:graphicFrameLocks noGrp="1"/>
          </p:cNvGraphicFramePr>
          <p:nvPr/>
        </p:nvGraphicFramePr>
        <p:xfrm>
          <a:off x="827584" y="2427734"/>
          <a:ext cx="5057775" cy="2235200"/>
        </p:xfrm>
        <a:graphic>
          <a:graphicData uri="http://schemas.openxmlformats.org/drawingml/2006/table">
            <a:tbl>
              <a:tblPr/>
              <a:tblGrid>
                <a:gridCol w="1690370"/>
                <a:gridCol w="1800225"/>
                <a:gridCol w="1567180"/>
              </a:tblGrid>
              <a:tr h="0">
                <a:tc>
                  <a:txBody>
                    <a:bodyPr/>
                    <a:lstStyle/>
                    <a:p>
                      <a:pPr algn="just">
                        <a:lnSpc>
                          <a:spcPts val="2200"/>
                        </a:lnSpc>
                        <a:spcAft>
                          <a:spcPts val="0"/>
                        </a:spcAft>
                      </a:pPr>
                      <a:r>
                        <a:rPr lang="zh-CN" sz="1200" kern="100">
                          <a:latin typeface="Times New Roman"/>
                          <a:ea typeface="宋体"/>
                          <a:cs typeface="Times New Roman"/>
                        </a:rPr>
                        <a:t>字段名称</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6365" algn="just">
                        <a:lnSpc>
                          <a:spcPts val="2200"/>
                        </a:lnSpc>
                        <a:spcAft>
                          <a:spcPts val="0"/>
                        </a:spcAft>
                      </a:pPr>
                      <a:r>
                        <a:rPr lang="en-US" sz="1200" kern="100">
                          <a:latin typeface="宋体"/>
                          <a:ea typeface="宋体"/>
                          <a:cs typeface="Times New Roman"/>
                        </a:rPr>
                        <a:t>task_id</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indent="126365" algn="just">
                        <a:lnSpc>
                          <a:spcPts val="2200"/>
                        </a:lnSpc>
                        <a:spcAft>
                          <a:spcPts val="0"/>
                        </a:spcAft>
                      </a:pPr>
                      <a:r>
                        <a:rPr lang="en-US" sz="1200" kern="100">
                          <a:latin typeface="宋体"/>
                          <a:ea typeface="宋体"/>
                          <a:cs typeface="Times New Roman"/>
                        </a:rPr>
                        <a:t>pars </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task_name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task_type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status</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begin_time</a:t>
                      </a:r>
                      <a:endParaRPr lang="zh-CN" sz="1050" kern="100">
                        <a:latin typeface="Times New Roman"/>
                        <a:ea typeface="宋体"/>
                        <a:cs typeface="Times New Roman"/>
                      </a:endParaRPr>
                    </a:p>
                    <a:p>
                      <a:pPr indent="126365" algn="just">
                        <a:lnSpc>
                          <a:spcPts val="2200"/>
                        </a:lnSpc>
                        <a:spcAft>
                          <a:spcPts val="0"/>
                        </a:spcAft>
                      </a:pPr>
                      <a:r>
                        <a:rPr lang="en-US" sz="1200" kern="100">
                          <a:latin typeface="宋体"/>
                          <a:ea typeface="宋体"/>
                          <a:cs typeface="Times New Roman"/>
                        </a:rPr>
                        <a:t>end_time</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长文本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整型</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时间</a:t>
                      </a:r>
                      <a:endParaRPr lang="zh-CN" sz="1050" kern="100">
                        <a:latin typeface="Times New Roman"/>
                        <a:ea typeface="宋体"/>
                        <a:cs typeface="Times New Roman"/>
                      </a:endParaRPr>
                    </a:p>
                    <a:p>
                      <a:pPr indent="304800" algn="just">
                        <a:lnSpc>
                          <a:spcPts val="2200"/>
                        </a:lnSpc>
                        <a:spcAft>
                          <a:spcPts val="0"/>
                        </a:spcAft>
                      </a:pPr>
                      <a:r>
                        <a:rPr lang="zh-CN" sz="1200" kern="100">
                          <a:latin typeface="Times New Roman"/>
                          <a:ea typeface="宋体"/>
                          <a:cs typeface="Times New Roman"/>
                        </a:rPr>
                        <a:t>文本</a:t>
                      </a:r>
                      <a:endParaRPr lang="zh-CN" sz="1050" kern="10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任务执行参数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任务类型</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任务状态</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开始执行时间</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结束执行时间</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x-none" altLang="zh-CN" sz="1800" b="1" dirty="0" smtClean="0"/>
              <a:t>系统数据库详细设计</a:t>
            </a:r>
            <a:endParaRPr lang="en-US" altLang="zh-CN" sz="1800" b="1" dirty="0" smtClean="0"/>
          </a:p>
          <a:p>
            <a:pPr>
              <a:buNone/>
            </a:pPr>
            <a:r>
              <a:rPr lang="zh-CN" altLang="zh-CN" sz="1800" b="1" dirty="0" smtClean="0"/>
              <a:t>物理模型设计</a:t>
            </a:r>
            <a:endParaRPr lang="en-US" altLang="zh-CN" sz="1800" b="1" dirty="0" smtClean="0"/>
          </a:p>
          <a:p>
            <a:pPr>
              <a:buNone/>
            </a:pPr>
            <a:r>
              <a:rPr lang="en-US" altLang="zh-CN" sz="1800" dirty="0" smtClean="0"/>
              <a:t>	</a:t>
            </a:r>
            <a:r>
              <a:rPr lang="zh-CN" altLang="zh-CN" sz="1800" dirty="0" smtClean="0"/>
              <a:t>系统参数表（</a:t>
            </a:r>
            <a:r>
              <a:rPr lang="en-US" altLang="zh-CN" sz="1800" dirty="0" err="1" smtClean="0"/>
              <a:t>task_info</a:t>
            </a:r>
            <a:r>
              <a:rPr lang="zh-CN" altLang="zh-CN" sz="1800" dirty="0" smtClean="0"/>
              <a:t>）保存服务系统参数的数据表</a:t>
            </a:r>
          </a:p>
          <a:p>
            <a:pPr>
              <a:buNone/>
            </a:pPr>
            <a:endParaRPr lang="zh-CN" altLang="zh-CN" b="1" dirty="0" smtClean="0"/>
          </a:p>
        </p:txBody>
      </p:sp>
      <p:graphicFrame>
        <p:nvGraphicFramePr>
          <p:cNvPr id="5" name="表格 4"/>
          <p:cNvGraphicFramePr>
            <a:graphicFrameLocks noGrp="1"/>
          </p:cNvGraphicFramePr>
          <p:nvPr/>
        </p:nvGraphicFramePr>
        <p:xfrm>
          <a:off x="899592" y="2571750"/>
          <a:ext cx="5328591" cy="1512168"/>
        </p:xfrm>
        <a:graphic>
          <a:graphicData uri="http://schemas.openxmlformats.org/drawingml/2006/table">
            <a:tbl>
              <a:tblPr/>
              <a:tblGrid>
                <a:gridCol w="1780880"/>
                <a:gridCol w="1896617"/>
                <a:gridCol w="1651094"/>
              </a:tblGrid>
              <a:tr h="378042">
                <a:tc>
                  <a:txBody>
                    <a:bodyPr/>
                    <a:lstStyle/>
                    <a:p>
                      <a:pPr algn="just">
                        <a:lnSpc>
                          <a:spcPts val="2200"/>
                        </a:lnSpc>
                        <a:spcAft>
                          <a:spcPts val="0"/>
                        </a:spcAft>
                      </a:pPr>
                      <a:r>
                        <a:rPr lang="zh-CN" sz="1200" kern="100" dirty="0">
                          <a:latin typeface="Times New Roman"/>
                          <a:ea typeface="宋体"/>
                          <a:cs typeface="Times New Roman"/>
                        </a:rPr>
                        <a:t>字段名称</a:t>
                      </a:r>
                      <a:endParaRPr lang="zh-CN" sz="1050" kern="100" dirty="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数据类型</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a:latin typeface="Times New Roman"/>
                          <a:ea typeface="宋体"/>
                          <a:cs typeface="Times New Roman"/>
                        </a:rPr>
                        <a:t>说明</a:t>
                      </a:r>
                      <a:endParaRPr lang="zh-CN" sz="1050" kern="100">
                        <a:latin typeface="Times New Roman"/>
                        <a:ea typeface="宋体"/>
                        <a:cs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042">
                <a:tc>
                  <a:txBody>
                    <a:bodyPr/>
                    <a:lstStyle/>
                    <a:p>
                      <a:pPr indent="126365" algn="just">
                        <a:lnSpc>
                          <a:spcPts val="2200"/>
                        </a:lnSpc>
                        <a:spcAft>
                          <a:spcPts val="0"/>
                        </a:spcAft>
                      </a:pPr>
                      <a:r>
                        <a:rPr lang="en-US" sz="1200" kern="100" dirty="0">
                          <a:latin typeface="宋体"/>
                          <a:ea typeface="宋体"/>
                          <a:cs typeface="Times New Roman"/>
                        </a:rPr>
                        <a:t>Id</a:t>
                      </a:r>
                      <a:endParaRPr lang="zh-CN" sz="1050" kern="100" dirty="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自动编号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304800" algn="just">
                        <a:lnSpc>
                          <a:spcPts val="2200"/>
                        </a:lnSpc>
                        <a:spcAft>
                          <a:spcPts val="0"/>
                        </a:spcAft>
                      </a:pPr>
                      <a:r>
                        <a:rPr lang="zh-CN" sz="1200" kern="100">
                          <a:latin typeface="Times New Roman"/>
                          <a:ea typeface="宋体"/>
                          <a:cs typeface="Times New Roman"/>
                        </a:rPr>
                        <a:t>编号</a:t>
                      </a:r>
                      <a:endParaRPr lang="zh-CN" sz="1050" kern="100">
                        <a:latin typeface="Times New Roman"/>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756084">
                <a:tc>
                  <a:txBody>
                    <a:bodyPr/>
                    <a:lstStyle/>
                    <a:p>
                      <a:pPr indent="126365" algn="just">
                        <a:lnSpc>
                          <a:spcPts val="2200"/>
                        </a:lnSpc>
                        <a:spcAft>
                          <a:spcPts val="0"/>
                        </a:spcAft>
                      </a:pPr>
                      <a:r>
                        <a:rPr lang="en-US" sz="1200" kern="100" dirty="0" err="1">
                          <a:latin typeface="宋体"/>
                          <a:ea typeface="宋体"/>
                          <a:cs typeface="Times New Roman"/>
                        </a:rPr>
                        <a:t>parameterName</a:t>
                      </a:r>
                      <a:r>
                        <a:rPr lang="en-US" sz="1200" kern="100" dirty="0">
                          <a:latin typeface="宋体"/>
                          <a:ea typeface="宋体"/>
                          <a:cs typeface="Times New Roman"/>
                        </a:rPr>
                        <a:t> </a:t>
                      </a:r>
                      <a:endParaRPr lang="zh-CN" sz="1050" kern="100" dirty="0">
                        <a:latin typeface="Times New Roman"/>
                        <a:ea typeface="宋体"/>
                        <a:cs typeface="Times New Roman"/>
                      </a:endParaRPr>
                    </a:p>
                    <a:p>
                      <a:pPr indent="126365" algn="just">
                        <a:lnSpc>
                          <a:spcPts val="2200"/>
                        </a:lnSpc>
                        <a:spcAft>
                          <a:spcPts val="0"/>
                        </a:spcAft>
                      </a:pPr>
                      <a:r>
                        <a:rPr lang="en-US" sz="1200" kern="100" dirty="0" err="1">
                          <a:latin typeface="宋体"/>
                          <a:ea typeface="宋体"/>
                          <a:cs typeface="Times New Roman"/>
                        </a:rPr>
                        <a:t>parameterValues</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文本</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indent="304800" algn="just">
                        <a:lnSpc>
                          <a:spcPts val="2200"/>
                        </a:lnSpc>
                        <a:spcAft>
                          <a:spcPts val="0"/>
                        </a:spcAft>
                      </a:pPr>
                      <a:r>
                        <a:rPr lang="zh-CN" sz="1200" kern="100" dirty="0">
                          <a:latin typeface="Times New Roman"/>
                          <a:ea typeface="宋体"/>
                          <a:cs typeface="Times New Roman"/>
                        </a:rPr>
                        <a:t>参数名称</a:t>
                      </a:r>
                      <a:endParaRPr lang="zh-CN" sz="1050" kern="100" dirty="0">
                        <a:latin typeface="Times New Roman"/>
                        <a:ea typeface="宋体"/>
                        <a:cs typeface="Times New Roman"/>
                      </a:endParaRPr>
                    </a:p>
                    <a:p>
                      <a:pPr indent="304800" algn="just">
                        <a:lnSpc>
                          <a:spcPts val="2200"/>
                        </a:lnSpc>
                        <a:spcAft>
                          <a:spcPts val="0"/>
                        </a:spcAft>
                      </a:pPr>
                      <a:r>
                        <a:rPr lang="zh-CN" sz="1200" kern="100" dirty="0">
                          <a:latin typeface="Times New Roman"/>
                          <a:ea typeface="宋体"/>
                          <a:cs typeface="Times New Roman"/>
                        </a:rPr>
                        <a:t>参数值</a:t>
                      </a:r>
                      <a:endParaRPr lang="zh-CN" sz="1050" kern="100" dirty="0">
                        <a:latin typeface="Times New Roman"/>
                        <a:ea typeface="宋体"/>
                        <a:cs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x-none" altLang="zh-CN" dirty="0" smtClean="0"/>
              <a:t>摘 要</a:t>
            </a:r>
            <a:endParaRPr lang="zh-CN" altLang="en-US" dirty="0"/>
          </a:p>
        </p:txBody>
      </p:sp>
      <p:sp>
        <p:nvSpPr>
          <p:cNvPr id="3" name="内容占位符 2"/>
          <p:cNvSpPr>
            <a:spLocks noGrp="1"/>
          </p:cNvSpPr>
          <p:nvPr>
            <p:ph idx="1"/>
          </p:nvPr>
        </p:nvSpPr>
        <p:spPr>
          <a:xfrm>
            <a:off x="395536" y="1203598"/>
            <a:ext cx="8229600" cy="3394472"/>
          </a:xfrm>
        </p:spPr>
        <p:txBody>
          <a:bodyPr>
            <a:normAutofit fontScale="55000" lnSpcReduction="20000"/>
          </a:bodyPr>
          <a:lstStyle/>
          <a:p>
            <a:pPr>
              <a:buNone/>
            </a:pPr>
            <a:r>
              <a:rPr lang="en-US" altLang="zh-CN" dirty="0" smtClean="0"/>
              <a:t>		</a:t>
            </a:r>
            <a:r>
              <a:rPr lang="zh-CN" altLang="zh-CN" dirty="0" smtClean="0"/>
              <a:t>近年来随着我国软件行业的快速发展，同样带动了软件测试行业的快速发展。随着软件测试行业的不断发展，由于人力资源、时间成本等条件的影响，测试过程逐步由手工测试向自动化工具测试发展，用工具代替人工，节省人力成本和时间成本。然而自动化测试工具往往忽略了一个手工测试过程，就是测试数据和环境的构建，大部分测试工具的数据都需要前期人工准备，复用性不佳。</a:t>
            </a:r>
          </a:p>
          <a:p>
            <a:pPr>
              <a:buNone/>
            </a:pPr>
            <a:r>
              <a:rPr lang="en-US" altLang="zh-CN" dirty="0" smtClean="0"/>
              <a:t>		</a:t>
            </a:r>
            <a:r>
              <a:rPr lang="zh-CN" altLang="zh-CN" dirty="0" smtClean="0"/>
              <a:t>本系统是利用</a:t>
            </a:r>
            <a:r>
              <a:rPr lang="en-US" altLang="zh-CN" dirty="0" smtClean="0"/>
              <a:t>Python</a:t>
            </a:r>
            <a:r>
              <a:rPr lang="zh-CN" altLang="zh-CN" dirty="0" smtClean="0"/>
              <a:t>等服务技术设计和实现了一个可以让测试人员轻松设计、管理和构建测试数据的工作平台，测试数据管理与构建平台是一个利用在线服务支持测试数据设计、构建并触发测试驱动的系统，主要功能有测试数据用例编辑、测试用例编辑、测试数据构建、测试任务执行、测试任务监控、测试结果发布等、是将测试工程师从手工做数据或选数据中解脱出来的一次尝试，它的特点在于针对不同数据库类型进行定制处理，在测试用例场景前后增加对数据场景的管理，致力于对测试数据环境的高效利用。降低测试成本，提高测试效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用户登录模块</a:t>
            </a:r>
            <a:endParaRPr lang="en-US" altLang="zh-CN" sz="1800" b="1" dirty="0" smtClean="0"/>
          </a:p>
        </p:txBody>
      </p:sp>
      <p:pic>
        <p:nvPicPr>
          <p:cNvPr id="36866" name="Picture 2"/>
          <p:cNvPicPr>
            <a:picLocks noChangeAspect="1" noChangeArrowheads="1"/>
          </p:cNvPicPr>
          <p:nvPr/>
        </p:nvPicPr>
        <p:blipFill>
          <a:blip r:embed="rId2" cstate="print"/>
          <a:srcRect/>
          <a:stretch>
            <a:fillRect/>
          </a:stretch>
        </p:blipFill>
        <p:spPr bwMode="auto">
          <a:xfrm>
            <a:off x="611560" y="1995686"/>
            <a:ext cx="3408363" cy="24939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用户管理模块</a:t>
            </a:r>
            <a:endParaRPr lang="en-US" altLang="zh-CN" sz="1800" b="1" dirty="0" smtClean="0"/>
          </a:p>
        </p:txBody>
      </p:sp>
      <p:pic>
        <p:nvPicPr>
          <p:cNvPr id="37890" name="Picture 2"/>
          <p:cNvPicPr>
            <a:picLocks noChangeAspect="1" noChangeArrowheads="1"/>
          </p:cNvPicPr>
          <p:nvPr/>
        </p:nvPicPr>
        <p:blipFill>
          <a:blip r:embed="rId2" cstate="print"/>
          <a:srcRect/>
          <a:stretch>
            <a:fillRect/>
          </a:stretch>
        </p:blipFill>
        <p:spPr bwMode="auto">
          <a:xfrm>
            <a:off x="539552" y="2067694"/>
            <a:ext cx="6110288" cy="23780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测试用例管理模块</a:t>
            </a:r>
            <a:endParaRPr lang="en-US" altLang="zh-CN" sz="1800" b="1" dirty="0" smtClean="0"/>
          </a:p>
        </p:txBody>
      </p:sp>
      <p:pic>
        <p:nvPicPr>
          <p:cNvPr id="38915" name="Picture 3"/>
          <p:cNvPicPr>
            <a:picLocks noChangeAspect="1" noChangeArrowheads="1"/>
          </p:cNvPicPr>
          <p:nvPr/>
        </p:nvPicPr>
        <p:blipFill>
          <a:blip r:embed="rId2" cstate="print"/>
          <a:srcRect/>
          <a:stretch>
            <a:fillRect/>
          </a:stretch>
        </p:blipFill>
        <p:spPr bwMode="auto">
          <a:xfrm>
            <a:off x="617959" y="1851670"/>
            <a:ext cx="5610225" cy="3117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测试任务管理模块</a:t>
            </a:r>
            <a:endParaRPr lang="en-US" altLang="zh-CN" sz="1800" b="1" dirty="0" smtClean="0"/>
          </a:p>
        </p:txBody>
      </p:sp>
      <p:pic>
        <p:nvPicPr>
          <p:cNvPr id="39938" name="Picture 2"/>
          <p:cNvPicPr>
            <a:picLocks noChangeAspect="1" noChangeArrowheads="1"/>
          </p:cNvPicPr>
          <p:nvPr/>
        </p:nvPicPr>
        <p:blipFill>
          <a:blip r:embed="rId2" cstate="print"/>
          <a:srcRect/>
          <a:stretch>
            <a:fillRect/>
          </a:stretch>
        </p:blipFill>
        <p:spPr bwMode="auto">
          <a:xfrm>
            <a:off x="755576" y="2211710"/>
            <a:ext cx="5810250" cy="22034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a:bodyPr>
          <a:lstStyle/>
          <a:p>
            <a:pPr>
              <a:buNone/>
            </a:pPr>
            <a:r>
              <a:rPr lang="zh-CN" altLang="zh-CN" sz="1800" b="1" dirty="0" smtClean="0">
                <a:latin typeface="+mj-ea"/>
                <a:ea typeface="+mj-ea"/>
              </a:rPr>
              <a:t>前台模块的设计及实现</a:t>
            </a:r>
            <a:endParaRPr lang="en-US" altLang="zh-CN" sz="1800" b="1" dirty="0" smtClean="0">
              <a:latin typeface="+mj-ea"/>
              <a:ea typeface="+mj-ea"/>
            </a:endParaRPr>
          </a:p>
          <a:p>
            <a:pPr>
              <a:buNone/>
            </a:pPr>
            <a:r>
              <a:rPr lang="zh-CN" altLang="zh-CN" sz="1800" b="1" dirty="0" smtClean="0"/>
              <a:t>系统参数管理模块</a:t>
            </a:r>
            <a:endParaRPr lang="en-US" altLang="zh-CN" sz="1800" b="1" dirty="0" smtClean="0"/>
          </a:p>
        </p:txBody>
      </p:sp>
      <p:pic>
        <p:nvPicPr>
          <p:cNvPr id="40962" name="Picture 2"/>
          <p:cNvPicPr>
            <a:picLocks noChangeAspect="1" noChangeArrowheads="1"/>
          </p:cNvPicPr>
          <p:nvPr/>
        </p:nvPicPr>
        <p:blipFill>
          <a:blip r:embed="rId2" cstate="print"/>
          <a:srcRect/>
          <a:stretch>
            <a:fillRect/>
          </a:stretch>
        </p:blipFill>
        <p:spPr bwMode="auto">
          <a:xfrm>
            <a:off x="539552" y="2067694"/>
            <a:ext cx="6167438" cy="214471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结束语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sz="1800" dirty="0" smtClean="0"/>
              <a:t>不知不觉，毕业设计已接近尾声了。经过这次毕业设计，我感到自己无论在专业知识方面，还是在动手能力方面都有了很大的收获。不仅接触到了许多新的技术和知识，而且通过亲手实践，了解了如何把书本上所学的东西应用到实践中去。</a:t>
            </a:r>
          </a:p>
          <a:p>
            <a:r>
              <a:rPr lang="zh-CN" altLang="zh-CN" sz="1800" dirty="0" smtClean="0"/>
              <a:t>该毕业设计给出了应用软件开发的一般思想和详细的设计方案，以及各模块实现的详细步骤，基本达到了应用软件开发的要求。另外，该系统的设计也体现了</a:t>
            </a:r>
            <a:r>
              <a:rPr lang="en-US" altLang="zh-CN" sz="1800" dirty="0" smtClean="0"/>
              <a:t>HTML</a:t>
            </a:r>
            <a:r>
              <a:rPr lang="zh-CN" altLang="zh-CN" sz="1800" dirty="0" smtClean="0"/>
              <a:t>用来开发网站应用系统的优点，从系统设计到系统实现完全遵循了网站开发的思想，思路清晰，结构合理。系统的可扩展性强，便于今后进行功能扩展和系统升级。从技术方面讲，本系统使用了</a:t>
            </a:r>
            <a:r>
              <a:rPr lang="en-US" altLang="zh-CN" sz="1800" dirty="0" smtClean="0"/>
              <a:t>HTML</a:t>
            </a:r>
            <a:r>
              <a:rPr lang="zh-CN" altLang="zh-CN" sz="1800" dirty="0" smtClean="0"/>
              <a:t>与</a:t>
            </a:r>
            <a:r>
              <a:rPr lang="en-US" altLang="zh-CN" sz="1800" dirty="0" err="1" smtClean="0"/>
              <a:t>Django</a:t>
            </a:r>
            <a:r>
              <a:rPr lang="zh-CN" altLang="zh-CN" sz="1800" dirty="0" smtClean="0"/>
              <a:t>的结合。本系统开发的难点是用例管理功能。本系统的功能虽然还不完善，但是</a:t>
            </a:r>
            <a:r>
              <a:rPr lang="en-US" altLang="zh-CN" sz="1800" dirty="0" err="1" smtClean="0"/>
              <a:t>Django</a:t>
            </a:r>
            <a:r>
              <a:rPr lang="zh-CN" altLang="zh-CN" sz="1800" dirty="0" smtClean="0"/>
              <a:t>大部分开发技术以及本系统的基本功能，达到了综合应用所学知识的目的。</a:t>
            </a:r>
          </a:p>
          <a:p>
            <a:r>
              <a:rPr lang="zh-CN" altLang="zh-CN" sz="1800" dirty="0" smtClean="0"/>
              <a:t>该系统虽然功能还算完善，但是大范围应用还有一定的距离。我认为可以尝试为系统扩展新的功能。比如为系统添加测试，在企业内部测试团队试用，完成初试，这样既可以节省测试的时间，也可以搜集更多的合理化建议。这些正是我今后努力的方向。由于现在知识浅薄，经验不足以及阅历颇浅，这些功能还不能实现。今后我要更加努力的学习，争取实现这些功能，使系统更加完善。</a:t>
            </a:r>
            <a:endParaRPr lang="en-US" altLang="zh-CN" sz="1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背景</a:t>
            </a:r>
            <a:endParaRPr lang="zh-CN" altLang="en-US" dirty="0"/>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		</a:t>
            </a:r>
            <a:r>
              <a:rPr lang="zh-CN" altLang="zh-CN" dirty="0" smtClean="0"/>
              <a:t>随着近年来随着我国软件行业的快速发展，同样带动了软件测试行业的快速发展。软件行业对测试从业人员的需求与日俱增，越来越凸显测试从业人员的缺口。在测试从业人员的增长量长期小于使用需求增长量的实际情况下，应该通过技术不断改进去寻求优化测试过程，解放有限的测试资源。用工具去代替人工，用方法去提高效率。在当前的测试行业环境中，测试执行已经逐步向自动化工具方向发展，大量的测试工具层出不穷，性能测试、压力测试、和功能测试工具都已日趋成熟。然而还有很多环节需要去同样的优化。数据构建和和管理就是一个契机。</a:t>
            </a:r>
          </a:p>
          <a:p>
            <a:pPr>
              <a:buNone/>
            </a:pPr>
            <a:r>
              <a:rPr lang="en-US" altLang="zh-CN" dirty="0" smtClean="0"/>
              <a:t>		</a:t>
            </a:r>
            <a:r>
              <a:rPr lang="zh-CN" altLang="zh-CN" dirty="0" smtClean="0"/>
              <a:t>测试数据构建和管理是测试过程数据基础和前期准备，测试过程顺利进行需要测试数据做为依托，设计和管理好测试数据尤为重要，通常执行测试前期需要很长时间设计、构造或挑选测试数据，而且往往这些数据大量捆绑、偶和在一起，重复使用的次数极低，成为死数据，留着占地，删了可惜。到了回归测试时，这些测试数据常常需要恢复或者二次准备。白白浪费了测试时间和测试资源，如果这些时间节省出来可以做很多的其他的事情。如何让这些数据能够设计简单、灵活运用。我们应从两个方向提高测试数据准备的效率，来提高测试的准备时间，第一：简化测试数据的设计，测试工程师尽可能只创建符合测试场景需要的数据或属性，剩余不阻碍测试的数据或属性由默认数据模型代替。第二：将测试数据构建作为测试场景设置在带测试场景前后，将其作为测试过程的一部分，易于维护管理和重复使用，减少测试数据冗余和数据间干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国内外现状</a:t>
            </a:r>
            <a:endParaRPr lang="zh-CN" altLang="en-US" dirty="0"/>
          </a:p>
        </p:txBody>
      </p:sp>
      <p:pic>
        <p:nvPicPr>
          <p:cNvPr id="1026" name="Picture 2" descr="http://i0.sinaimg.cn/IT/s/2009-07-03/1246584601_NHNda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78" y="1563638"/>
            <a:ext cx="4032448" cy="2801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hinatesting.cn/hpit/images/zd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214" y="1563638"/>
            <a:ext cx="4394927" cy="2801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smtClean="0"/>
              <a:t>技术简介</a:t>
            </a:r>
            <a:endParaRPr lang="zh-CN" altLang="en-US" dirty="0"/>
          </a:p>
        </p:txBody>
      </p:sp>
      <p:sp>
        <p:nvSpPr>
          <p:cNvPr id="3" name="内容占位符 2"/>
          <p:cNvSpPr>
            <a:spLocks noGrp="1"/>
          </p:cNvSpPr>
          <p:nvPr>
            <p:ph idx="1"/>
          </p:nvPr>
        </p:nvSpPr>
        <p:spPr/>
        <p:txBody>
          <a:bodyPr>
            <a:normAutofit fontScale="47500" lnSpcReduction="20000"/>
          </a:bodyPr>
          <a:lstStyle/>
          <a:p>
            <a:r>
              <a:rPr lang="x-none" altLang="zh-CN" dirty="0" smtClean="0"/>
              <a:t>1</a:t>
            </a:r>
            <a:r>
              <a:rPr lang="zh-CN" altLang="zh-CN" dirty="0" smtClean="0"/>
              <a:t>、</a:t>
            </a:r>
            <a:r>
              <a:rPr lang="x-none" altLang="zh-CN" dirty="0" smtClean="0"/>
              <a:t>Django简介</a:t>
            </a:r>
            <a:endParaRPr lang="zh-CN" altLang="zh-CN" b="1" dirty="0" smtClean="0"/>
          </a:p>
          <a:p>
            <a:pPr>
              <a:buNone/>
            </a:pPr>
            <a:r>
              <a:rPr lang="en-US" altLang="zh-CN" dirty="0" smtClean="0"/>
              <a:t>		</a:t>
            </a:r>
            <a:r>
              <a:rPr lang="en-US" altLang="zh-CN" dirty="0" err="1" smtClean="0"/>
              <a:t>Django</a:t>
            </a:r>
            <a:r>
              <a:rPr lang="zh-CN" altLang="zh-CN" dirty="0" smtClean="0"/>
              <a:t>是一个可以使</a:t>
            </a:r>
            <a:r>
              <a:rPr lang="en-US" altLang="zh-CN" dirty="0" smtClean="0"/>
              <a:t>Web</a:t>
            </a:r>
            <a:r>
              <a:rPr lang="zh-CN" altLang="zh-CN" dirty="0" smtClean="0"/>
              <a:t>开发工作愉快并且高效的</a:t>
            </a:r>
            <a:r>
              <a:rPr lang="en-US" altLang="zh-CN" dirty="0" smtClean="0"/>
              <a:t>Web</a:t>
            </a:r>
            <a:r>
              <a:rPr lang="zh-CN" altLang="zh-CN" dirty="0" smtClean="0"/>
              <a:t>开发框架。 使用</a:t>
            </a:r>
            <a:r>
              <a:rPr lang="en-US" altLang="zh-CN" dirty="0" err="1" smtClean="0"/>
              <a:t>Django</a:t>
            </a:r>
            <a:r>
              <a:rPr lang="zh-CN" altLang="zh-CN" dirty="0" smtClean="0"/>
              <a:t>，使你能够以最小的代价构建和维护高质量的</a:t>
            </a:r>
            <a:r>
              <a:rPr lang="en-US" altLang="zh-CN" dirty="0" smtClean="0"/>
              <a:t>Web</a:t>
            </a:r>
            <a:r>
              <a:rPr lang="zh-CN" altLang="zh-CN" dirty="0" smtClean="0"/>
              <a:t>应用。从好的方面来看，</a:t>
            </a:r>
            <a:r>
              <a:rPr lang="en-US" altLang="zh-CN" dirty="0" smtClean="0"/>
              <a:t>Web </a:t>
            </a:r>
            <a:r>
              <a:rPr lang="zh-CN" altLang="zh-CN" dirty="0" smtClean="0"/>
              <a:t>开发激动人心且富于创造性；从另一面来看</a:t>
            </a:r>
            <a:r>
              <a:rPr lang="en-US" altLang="zh-CN" dirty="0" smtClean="0"/>
              <a:t>,</a:t>
            </a:r>
            <a:r>
              <a:rPr lang="zh-CN" altLang="zh-CN" dirty="0" smtClean="0"/>
              <a:t>它却是份繁琐而令人生厌的工作。 通过减少重复的代码</a:t>
            </a:r>
            <a:r>
              <a:rPr lang="en-US" altLang="zh-CN" dirty="0" smtClean="0"/>
              <a:t>,</a:t>
            </a:r>
            <a:r>
              <a:rPr lang="en-US" altLang="zh-CN" dirty="0" err="1" smtClean="0"/>
              <a:t>Django</a:t>
            </a:r>
            <a:r>
              <a:rPr lang="en-US" altLang="zh-CN" dirty="0" smtClean="0"/>
              <a:t> </a:t>
            </a:r>
            <a:r>
              <a:rPr lang="zh-CN" altLang="zh-CN" dirty="0" smtClean="0"/>
              <a:t>使你能够专注于</a:t>
            </a:r>
            <a:r>
              <a:rPr lang="en-US" altLang="zh-CN" dirty="0" smtClean="0"/>
              <a:t> Web </a:t>
            </a:r>
            <a:r>
              <a:rPr lang="zh-CN" altLang="zh-CN" dirty="0" smtClean="0"/>
              <a:t>应用上有趣的关键性的东西。 为了达到这个目标，</a:t>
            </a:r>
            <a:r>
              <a:rPr lang="en-US" altLang="zh-CN" dirty="0" err="1" smtClean="0"/>
              <a:t>Django</a:t>
            </a:r>
            <a:r>
              <a:rPr lang="zh-CN" altLang="zh-CN" dirty="0" smtClean="0"/>
              <a:t>提供了通用</a:t>
            </a:r>
            <a:r>
              <a:rPr lang="en-US" altLang="zh-CN" dirty="0" smtClean="0"/>
              <a:t>Web</a:t>
            </a:r>
            <a:r>
              <a:rPr lang="zh-CN" altLang="zh-CN" dirty="0" smtClean="0"/>
              <a:t>开发模式的高度抽象，提供了频繁进行的编程作业的快速解决方法</a:t>
            </a:r>
            <a:r>
              <a:rPr lang="en-US" altLang="zh-CN" dirty="0" smtClean="0"/>
              <a:t>,</a:t>
            </a:r>
            <a:r>
              <a:rPr lang="zh-CN" altLang="zh-CN" dirty="0" smtClean="0"/>
              <a:t>以及为</a:t>
            </a:r>
            <a:r>
              <a:rPr lang="en-US" altLang="zh-CN" dirty="0" smtClean="0"/>
              <a:t>“</a:t>
            </a:r>
            <a:r>
              <a:rPr lang="zh-CN" altLang="zh-CN" dirty="0" smtClean="0"/>
              <a:t>如何解决问题”提供了清晰明了的约定。同时，</a:t>
            </a:r>
            <a:r>
              <a:rPr lang="en-US" altLang="zh-CN" dirty="0" err="1" smtClean="0"/>
              <a:t>Django</a:t>
            </a:r>
            <a:r>
              <a:rPr lang="en-US" altLang="zh-CN" dirty="0" smtClean="0"/>
              <a:t> </a:t>
            </a:r>
            <a:r>
              <a:rPr lang="zh-CN" altLang="zh-CN" dirty="0" smtClean="0"/>
              <a:t>尝试留下一些方法</a:t>
            </a:r>
            <a:r>
              <a:rPr lang="en-US" altLang="zh-CN" dirty="0" smtClean="0"/>
              <a:t>,</a:t>
            </a:r>
            <a:r>
              <a:rPr lang="zh-CN" altLang="zh-CN" dirty="0" smtClean="0"/>
              <a:t>来让你根据需要在</a:t>
            </a:r>
            <a:r>
              <a:rPr lang="en-US" altLang="zh-CN" dirty="0" smtClean="0"/>
              <a:t>framework</a:t>
            </a:r>
            <a:r>
              <a:rPr lang="zh-CN" altLang="zh-CN" dirty="0" smtClean="0"/>
              <a:t>之外来开发。</a:t>
            </a:r>
          </a:p>
          <a:p>
            <a:r>
              <a:rPr lang="x-none" altLang="zh-CN" dirty="0" smtClean="0"/>
              <a:t>2</a:t>
            </a:r>
            <a:r>
              <a:rPr lang="zh-CN" altLang="zh-CN" dirty="0" smtClean="0"/>
              <a:t>、</a:t>
            </a:r>
            <a:r>
              <a:rPr lang="x-none" altLang="zh-CN" dirty="0" smtClean="0"/>
              <a:t>HTML简介</a:t>
            </a:r>
            <a:endParaRPr lang="zh-CN" altLang="zh-CN" b="1" dirty="0" smtClean="0"/>
          </a:p>
          <a:p>
            <a:pPr>
              <a:buNone/>
            </a:pPr>
            <a:r>
              <a:rPr lang="en-US" altLang="zh-CN" dirty="0" smtClean="0"/>
              <a:t>		HTML</a:t>
            </a:r>
            <a:r>
              <a:rPr lang="zh-CN" altLang="zh-CN" dirty="0" smtClean="0"/>
              <a:t>英语意思是</a:t>
            </a:r>
            <a:r>
              <a:rPr lang="en-US" altLang="zh-CN" dirty="0" smtClean="0"/>
              <a:t> Hypertext Marked Language</a:t>
            </a:r>
            <a:r>
              <a:rPr lang="zh-CN" altLang="zh-CN" dirty="0" smtClean="0"/>
              <a:t>，即超文本标记语言</a:t>
            </a:r>
            <a:r>
              <a:rPr lang="en-US" altLang="zh-CN" dirty="0" smtClean="0"/>
              <a:t>,</a:t>
            </a:r>
            <a:r>
              <a:rPr lang="zh-CN" altLang="zh-CN" dirty="0" smtClean="0"/>
              <a:t>是一种用来制作超文本文档的简单标记语言。</a:t>
            </a:r>
            <a:r>
              <a:rPr lang="en-US" altLang="zh-CN" dirty="0" smtClean="0"/>
              <a:t>HTML</a:t>
            </a:r>
            <a:r>
              <a:rPr lang="zh-CN" altLang="zh-CN" dirty="0" smtClean="0"/>
              <a:t>是由</a:t>
            </a:r>
            <a:r>
              <a:rPr lang="en-US" altLang="zh-CN" dirty="0" smtClean="0"/>
              <a:t>WEB</a:t>
            </a:r>
            <a:r>
              <a:rPr lang="zh-CN" altLang="zh-CN" dirty="0" smtClean="0"/>
              <a:t>的发明者</a:t>
            </a:r>
            <a:r>
              <a:rPr lang="en-US" altLang="zh-CN" dirty="0" smtClean="0"/>
              <a:t>Tim Berners-Lee</a:t>
            </a:r>
            <a:r>
              <a:rPr lang="zh-CN" altLang="zh-CN" dirty="0" smtClean="0"/>
              <a:t>和同事</a:t>
            </a:r>
            <a:r>
              <a:rPr lang="en-US" altLang="zh-CN" dirty="0" smtClean="0"/>
              <a:t>Daniel </a:t>
            </a:r>
            <a:r>
              <a:rPr lang="en-US" altLang="zh-CN" dirty="0" err="1" smtClean="0"/>
              <a:t>W.Connolly</a:t>
            </a:r>
            <a:r>
              <a:rPr lang="zh-CN" altLang="zh-CN" dirty="0" smtClean="0"/>
              <a:t>于</a:t>
            </a:r>
            <a:r>
              <a:rPr lang="en-US" altLang="zh-CN" dirty="0" smtClean="0"/>
              <a:t>1990</a:t>
            </a:r>
            <a:r>
              <a:rPr lang="zh-CN" altLang="zh-CN" dirty="0" smtClean="0"/>
              <a:t>年创立的一种标记式语言。它是标准通用化标记语言</a:t>
            </a:r>
            <a:r>
              <a:rPr lang="en-US" altLang="zh-CN" dirty="0" smtClean="0"/>
              <a:t>SGML</a:t>
            </a:r>
            <a:r>
              <a:rPr lang="zh-CN" altLang="zh-CN" dirty="0" smtClean="0"/>
              <a:t>的应用。</a:t>
            </a:r>
            <a:r>
              <a:rPr lang="en-US" altLang="zh-CN" dirty="0" smtClean="0"/>
              <a:t>    </a:t>
            </a:r>
            <a:endParaRPr lang="zh-CN" altLang="zh-CN" dirty="0" smtClean="0"/>
          </a:p>
          <a:p>
            <a:pPr>
              <a:buNone/>
            </a:pPr>
            <a:r>
              <a:rPr lang="en-US" altLang="zh-CN" dirty="0" smtClean="0"/>
              <a:t>		</a:t>
            </a:r>
            <a:r>
              <a:rPr lang="zh-CN" altLang="zh-CN" dirty="0" smtClean="0"/>
              <a:t>用</a:t>
            </a:r>
            <a:r>
              <a:rPr lang="en-US" altLang="zh-CN" dirty="0" smtClean="0"/>
              <a:t>HTML</a:t>
            </a:r>
            <a:r>
              <a:rPr lang="zh-CN" altLang="zh-CN" dirty="0" smtClean="0"/>
              <a:t>编写的超文本文档称为</a:t>
            </a:r>
            <a:r>
              <a:rPr lang="en-US" altLang="zh-CN" dirty="0" smtClean="0"/>
              <a:t>HTML</a:t>
            </a:r>
            <a:r>
              <a:rPr lang="zh-CN" altLang="zh-CN" dirty="0" smtClean="0"/>
              <a:t>文档，它能独立于各种操作系统平台（如</a:t>
            </a:r>
            <a:r>
              <a:rPr lang="en-US" altLang="zh-CN" dirty="0" smtClean="0"/>
              <a:t>UNIX</a:t>
            </a:r>
            <a:r>
              <a:rPr lang="zh-CN" altLang="zh-CN" dirty="0" smtClean="0"/>
              <a:t>，</a:t>
            </a:r>
            <a:r>
              <a:rPr lang="en-US" altLang="zh-CN" dirty="0" smtClean="0"/>
              <a:t>WINDOWS</a:t>
            </a:r>
            <a:r>
              <a:rPr lang="zh-CN" altLang="zh-CN" dirty="0" smtClean="0"/>
              <a:t>等）。通过</a:t>
            </a:r>
            <a:r>
              <a:rPr lang="en-US" altLang="zh-CN" dirty="0" smtClean="0"/>
              <a:t>HTML</a:t>
            </a:r>
            <a:r>
              <a:rPr lang="zh-CN" altLang="zh-CN" dirty="0" smtClean="0"/>
              <a:t>，将所需要表达的信息按某种规则写成</a:t>
            </a:r>
            <a:r>
              <a:rPr lang="en-US" altLang="zh-CN" dirty="0" smtClean="0"/>
              <a:t>HTML</a:t>
            </a:r>
            <a:r>
              <a:rPr lang="zh-CN" altLang="zh-CN" dirty="0" smtClean="0"/>
              <a:t>文件，通过专用的浏览器来识别，并将这些</a:t>
            </a:r>
            <a:r>
              <a:rPr lang="en-US" altLang="zh-CN" dirty="0" smtClean="0"/>
              <a:t>HTML</a:t>
            </a:r>
            <a:r>
              <a:rPr lang="zh-CN" altLang="zh-CN" dirty="0" smtClean="0"/>
              <a:t>一种能够被广泛理解的语言，</a:t>
            </a:r>
            <a:r>
              <a:rPr lang="en-US" altLang="zh-CN" dirty="0" smtClean="0"/>
              <a:t>“</a:t>
            </a:r>
            <a:r>
              <a:rPr lang="zh-CN" altLang="zh-CN" dirty="0" smtClean="0"/>
              <a:t>翻译</a:t>
            </a:r>
            <a:r>
              <a:rPr lang="en-US" altLang="zh-CN" dirty="0" smtClean="0"/>
              <a:t>“</a:t>
            </a:r>
            <a:r>
              <a:rPr lang="zh-CN" altLang="zh-CN" dirty="0" smtClean="0"/>
              <a:t>成可以识别的信息，即所有的计算机都能够理解的一种用于出版的</a:t>
            </a:r>
            <a:r>
              <a:rPr lang="en-US" altLang="zh-CN" dirty="0" smtClean="0"/>
              <a:t>“</a:t>
            </a:r>
            <a:r>
              <a:rPr lang="zh-CN" altLang="zh-CN" dirty="0" smtClean="0"/>
              <a:t>母语</a:t>
            </a:r>
            <a:r>
              <a:rPr lang="en-US" altLang="zh-CN" dirty="0" smtClean="0"/>
              <a:t>”</a:t>
            </a:r>
            <a:r>
              <a:rPr lang="zh-CN" altLang="zh-CN" dirty="0" smtClean="0"/>
              <a:t>。就是我们现在所见到的网页。</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95486"/>
            <a:ext cx="8229600" cy="857250"/>
          </a:xfrm>
        </p:spPr>
        <p:txBody>
          <a:bodyPr/>
          <a:lstStyle/>
          <a:p>
            <a:pPr algn="l"/>
            <a:r>
              <a:rPr lang="zh-CN" altLang="zh-CN" b="1" dirty="0" smtClean="0"/>
              <a:t>系统需求</a:t>
            </a:r>
            <a:endParaRPr lang="zh-CN" altLang="en-US" dirty="0"/>
          </a:p>
        </p:txBody>
      </p:sp>
      <p:sp>
        <p:nvSpPr>
          <p:cNvPr id="4" name="TextBox 3"/>
          <p:cNvSpPr txBox="1"/>
          <p:nvPr/>
        </p:nvSpPr>
        <p:spPr>
          <a:xfrm>
            <a:off x="1055553" y="1419622"/>
            <a:ext cx="2037737" cy="646331"/>
          </a:xfrm>
          <a:prstGeom prst="rect">
            <a:avLst/>
          </a:prstGeom>
          <a:noFill/>
        </p:spPr>
        <p:txBody>
          <a:bodyPr wrap="none" rtlCol="0">
            <a:spAutoFit/>
          </a:bodyPr>
          <a:lstStyle/>
          <a:p>
            <a:r>
              <a:rPr lang="zh-CN" altLang="en-US" sz="3600" b="1" dirty="0" smtClean="0">
                <a:latin typeface="+mj-ea"/>
                <a:ea typeface="+mj-ea"/>
              </a:rPr>
              <a:t>需求分析</a:t>
            </a:r>
            <a:endParaRPr lang="zh-CN" altLang="en-US" sz="3600" b="1" dirty="0">
              <a:latin typeface="+mj-ea"/>
              <a:ea typeface="+mj-ea"/>
            </a:endParaRPr>
          </a:p>
        </p:txBody>
      </p:sp>
      <p:sp>
        <p:nvSpPr>
          <p:cNvPr id="5" name="TextBox 4"/>
          <p:cNvSpPr txBox="1"/>
          <p:nvPr/>
        </p:nvSpPr>
        <p:spPr>
          <a:xfrm>
            <a:off x="1055553" y="2067694"/>
            <a:ext cx="2501006" cy="646331"/>
          </a:xfrm>
          <a:prstGeom prst="rect">
            <a:avLst/>
          </a:prstGeom>
          <a:noFill/>
        </p:spPr>
        <p:txBody>
          <a:bodyPr wrap="none" rtlCol="0">
            <a:spAutoFit/>
          </a:bodyPr>
          <a:lstStyle/>
          <a:p>
            <a:r>
              <a:rPr lang="zh-CN" altLang="en-US" sz="3600" b="1" dirty="0" smtClean="0">
                <a:latin typeface="+mj-ea"/>
                <a:ea typeface="+mj-ea"/>
              </a:rPr>
              <a:t>系统可行性</a:t>
            </a:r>
            <a:endParaRPr lang="zh-CN" altLang="en-US" sz="3600" b="1" dirty="0">
              <a:latin typeface="+mj-ea"/>
              <a:ea typeface="+mj-ea"/>
            </a:endParaRPr>
          </a:p>
        </p:txBody>
      </p:sp>
      <p:sp>
        <p:nvSpPr>
          <p:cNvPr id="6" name="TextBox 5"/>
          <p:cNvSpPr txBox="1"/>
          <p:nvPr/>
        </p:nvSpPr>
        <p:spPr>
          <a:xfrm>
            <a:off x="1055553" y="2787774"/>
            <a:ext cx="3427541" cy="646331"/>
          </a:xfrm>
          <a:prstGeom prst="rect">
            <a:avLst/>
          </a:prstGeom>
          <a:noFill/>
        </p:spPr>
        <p:txBody>
          <a:bodyPr wrap="none" rtlCol="0">
            <a:spAutoFit/>
          </a:bodyPr>
          <a:lstStyle/>
          <a:p>
            <a:r>
              <a:rPr lang="zh-CN" altLang="en-US" sz="3600" b="1" dirty="0" smtClean="0">
                <a:latin typeface="+mj-ea"/>
                <a:ea typeface="+mj-ea"/>
              </a:rPr>
              <a:t>系统结构化分析</a:t>
            </a:r>
            <a:endParaRPr lang="zh-CN" altLang="en-US" sz="3600" b="1" dirty="0">
              <a:latin typeface="+mj-ea"/>
              <a:ea typeface="+mj-ea"/>
            </a:endParaRPr>
          </a:p>
        </p:txBody>
      </p:sp>
      <p:sp>
        <p:nvSpPr>
          <p:cNvPr id="7" name="TextBox 6"/>
          <p:cNvSpPr txBox="1"/>
          <p:nvPr/>
        </p:nvSpPr>
        <p:spPr>
          <a:xfrm>
            <a:off x="1043608" y="3579862"/>
            <a:ext cx="2964273" cy="646331"/>
          </a:xfrm>
          <a:prstGeom prst="rect">
            <a:avLst/>
          </a:prstGeom>
          <a:noFill/>
        </p:spPr>
        <p:txBody>
          <a:bodyPr wrap="none" rtlCol="0">
            <a:spAutoFit/>
          </a:bodyPr>
          <a:lstStyle/>
          <a:p>
            <a:r>
              <a:rPr lang="zh-CN" altLang="en-US" sz="3600" b="1" dirty="0" smtClean="0">
                <a:latin typeface="+mj-ea"/>
                <a:ea typeface="+mj-ea"/>
              </a:rPr>
              <a:t>目标系统要求</a:t>
            </a:r>
            <a:endParaRPr lang="zh-CN" altLang="en-US" sz="3600" b="1" dirty="0">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lstStyle/>
          <a:p>
            <a:pPr>
              <a:buNone/>
            </a:pPr>
            <a:r>
              <a:rPr lang="zh-CN" altLang="zh-CN" dirty="0" smtClean="0"/>
              <a:t>系统界面总体设计</a:t>
            </a:r>
            <a:endParaRPr lang="zh-CN" altLang="en-US" dirty="0"/>
          </a:p>
        </p:txBody>
      </p:sp>
      <p:sp>
        <p:nvSpPr>
          <p:cNvPr id="2085"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49" name="组 34"/>
          <p:cNvGrpSpPr>
            <a:grpSpLocks/>
          </p:cNvGrpSpPr>
          <p:nvPr/>
        </p:nvGrpSpPr>
        <p:grpSpPr bwMode="auto">
          <a:xfrm>
            <a:off x="1043608" y="1851670"/>
            <a:ext cx="6121400" cy="2679700"/>
            <a:chOff x="0" y="0"/>
            <a:chExt cx="6121400" cy="2679700"/>
          </a:xfrm>
        </p:grpSpPr>
        <p:sp>
          <p:nvSpPr>
            <p:cNvPr id="2084" name="Rectangle 71"/>
            <p:cNvSpPr>
              <a:spLocks noChangeArrowheads="1"/>
            </p:cNvSpPr>
            <p:nvPr/>
          </p:nvSpPr>
          <p:spPr bwMode="auto">
            <a:xfrm>
              <a:off x="1333500" y="0"/>
              <a:ext cx="3015340" cy="3609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测试数据管理</a:t>
              </a:r>
              <a:r>
                <a:rPr kumimoji="0" lang="en-US" altLang="zh-CN" sz="1200" b="0" i="0" u="none" strike="noStrike" cap="none" normalizeH="0" baseline="0" smtClean="0">
                  <a:ln>
                    <a:noFill/>
                  </a:ln>
                  <a:solidFill>
                    <a:srgbClr val="000000"/>
                  </a:solidFill>
                  <a:effectLst/>
                  <a:latin typeface="Times New Roman" pitchFamily="18" charset="0"/>
                  <a:ea typeface="DengXianDengXian"/>
                  <a:cs typeface="DengXianDengXian"/>
                </a:rPr>
                <a:t>&amp;</a:t>
              </a:r>
              <a:r>
                <a:rPr kumimoji="0" lang="zh-CN" altLang="en-US" sz="1200" b="0" i="0" u="none" strike="noStrike" cap="none" normalizeH="0" baseline="0" smtClean="0">
                  <a:ln>
                    <a:noFill/>
                  </a:ln>
                  <a:solidFill>
                    <a:srgbClr val="000000"/>
                  </a:solidFill>
                  <a:effectLst/>
                  <a:latin typeface="Times New Roman" pitchFamily="18" charset="0"/>
                  <a:ea typeface="DengXianDengXian"/>
                  <a:cs typeface="DengXianDengXian"/>
                </a:rPr>
                <a:t>构建平台设计与开发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3" name="Rectangle 71"/>
            <p:cNvSpPr>
              <a:spLocks noChangeArrowheads="1"/>
            </p:cNvSpPr>
            <p:nvPr/>
          </p:nvSpPr>
          <p:spPr bwMode="auto">
            <a:xfrm>
              <a:off x="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用户管理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2" name="Rectangle 71"/>
            <p:cNvSpPr>
              <a:spLocks noChangeArrowheads="1"/>
            </p:cNvSpPr>
            <p:nvPr/>
          </p:nvSpPr>
          <p:spPr bwMode="auto">
            <a:xfrm>
              <a:off x="14732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测试用例管理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1" name="Rectangle 71"/>
            <p:cNvSpPr>
              <a:spLocks noChangeArrowheads="1"/>
            </p:cNvSpPr>
            <p:nvPr/>
          </p:nvSpPr>
          <p:spPr bwMode="auto">
            <a:xfrm>
              <a:off x="2946400" y="850900"/>
              <a:ext cx="13843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系统参数管理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80" name="Rectangle 71"/>
            <p:cNvSpPr>
              <a:spLocks noChangeArrowheads="1"/>
            </p:cNvSpPr>
            <p:nvPr/>
          </p:nvSpPr>
          <p:spPr bwMode="auto">
            <a:xfrm>
              <a:off x="4419600" y="850900"/>
              <a:ext cx="1663700" cy="3355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任务管理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9" name="Rectangle 71"/>
            <p:cNvSpPr>
              <a:spLocks noChangeArrowheads="1"/>
            </p:cNvSpPr>
            <p:nvPr/>
          </p:nvSpPr>
          <p:spPr bwMode="auto">
            <a:xfrm>
              <a:off x="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8" name="Rectangle 71"/>
            <p:cNvSpPr>
              <a:spLocks noChangeArrowheads="1"/>
            </p:cNvSpPr>
            <p:nvPr/>
          </p:nvSpPr>
          <p:spPr bwMode="auto">
            <a:xfrm>
              <a:off x="495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7" name="Rectangle 71"/>
            <p:cNvSpPr>
              <a:spLocks noChangeArrowheads="1"/>
            </p:cNvSpPr>
            <p:nvPr/>
          </p:nvSpPr>
          <p:spPr bwMode="auto">
            <a:xfrm>
              <a:off x="952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删除用户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6" name="Rectangle 71"/>
            <p:cNvSpPr>
              <a:spLocks noChangeArrowheads="1"/>
            </p:cNvSpPr>
            <p:nvPr/>
          </p:nvSpPr>
          <p:spPr bwMode="auto">
            <a:xfrm>
              <a:off x="3009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5" name="Rectangle 71"/>
            <p:cNvSpPr>
              <a:spLocks noChangeArrowheads="1"/>
            </p:cNvSpPr>
            <p:nvPr/>
          </p:nvSpPr>
          <p:spPr bwMode="auto">
            <a:xfrm>
              <a:off x="3479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4" name="Rectangle 71"/>
            <p:cNvSpPr>
              <a:spLocks noChangeArrowheads="1"/>
            </p:cNvSpPr>
            <p:nvPr/>
          </p:nvSpPr>
          <p:spPr bwMode="auto">
            <a:xfrm>
              <a:off x="3937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删除参数</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3" name="Rectangle 71"/>
            <p:cNvSpPr>
              <a:spLocks noChangeArrowheads="1"/>
            </p:cNvSpPr>
            <p:nvPr/>
          </p:nvSpPr>
          <p:spPr bwMode="auto">
            <a:xfrm>
              <a:off x="44450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新增参数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2" name="Rectangle 71"/>
            <p:cNvSpPr>
              <a:spLocks noChangeArrowheads="1"/>
            </p:cNvSpPr>
            <p:nvPr/>
          </p:nvSpPr>
          <p:spPr bwMode="auto">
            <a:xfrm>
              <a:off x="49149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1" name="Rectangle 71"/>
            <p:cNvSpPr>
              <a:spLocks noChangeArrowheads="1"/>
            </p:cNvSpPr>
            <p:nvPr/>
          </p:nvSpPr>
          <p:spPr bwMode="auto">
            <a:xfrm>
              <a:off x="53721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70" name="Rectangle 71"/>
            <p:cNvSpPr>
              <a:spLocks noChangeArrowheads="1"/>
            </p:cNvSpPr>
            <p:nvPr/>
          </p:nvSpPr>
          <p:spPr bwMode="auto">
            <a:xfrm>
              <a:off x="57658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执行任务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9" name="Rectangle 71"/>
            <p:cNvSpPr>
              <a:spLocks noChangeArrowheads="1"/>
            </p:cNvSpPr>
            <p:nvPr/>
          </p:nvSpPr>
          <p:spPr bwMode="auto">
            <a:xfrm>
              <a:off x="15494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新增测试集 </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8" name="Rectangle 71"/>
            <p:cNvSpPr>
              <a:spLocks noChangeArrowheads="1"/>
            </p:cNvSpPr>
            <p:nvPr/>
          </p:nvSpPr>
          <p:spPr bwMode="auto">
            <a:xfrm>
              <a:off x="20193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修改测试集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7" name="Rectangle 71"/>
            <p:cNvSpPr>
              <a:spLocks noChangeArrowheads="1"/>
            </p:cNvSpPr>
            <p:nvPr/>
          </p:nvSpPr>
          <p:spPr bwMode="auto">
            <a:xfrm>
              <a:off x="2476500" y="1587500"/>
              <a:ext cx="355600" cy="1092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Times New Roman" pitchFamily="18" charset="0"/>
                  <a:ea typeface="DengXianDengXian"/>
                  <a:cs typeface="DengXianDengXian"/>
                </a:rPr>
                <a:t>删除测试集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肘形连接符 20"/>
            <p:cNvSpPr>
              <a:spLocks noChangeShapeType="1"/>
            </p:cNvSpPr>
            <p:nvPr/>
          </p:nvSpPr>
          <p:spPr bwMode="auto">
            <a:xfrm rot="5400000">
              <a:off x="1521684" y="-468587"/>
              <a:ext cx="489953" cy="21490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肘形连接符 21"/>
            <p:cNvSpPr>
              <a:spLocks noChangeShapeType="1"/>
            </p:cNvSpPr>
            <p:nvPr/>
          </p:nvSpPr>
          <p:spPr bwMode="auto">
            <a:xfrm rot="16200000" flipH="1">
              <a:off x="3801334" y="-599217"/>
              <a:ext cx="489953" cy="24102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肘形连接符 22"/>
            <p:cNvSpPr>
              <a:spLocks noChangeShapeType="1"/>
            </p:cNvSpPr>
            <p:nvPr/>
          </p:nvSpPr>
          <p:spPr bwMode="auto">
            <a:xfrm rot="16200000" flipH="1">
              <a:off x="2994884" y="207233"/>
              <a:ext cx="489953" cy="79738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肘形连接符 23"/>
            <p:cNvSpPr>
              <a:spLocks noChangeShapeType="1"/>
            </p:cNvSpPr>
            <p:nvPr/>
          </p:nvSpPr>
          <p:spPr bwMode="auto">
            <a:xfrm rot="5400000">
              <a:off x="2258284" y="268013"/>
              <a:ext cx="489953" cy="67582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肘形连接符 24"/>
            <p:cNvSpPr>
              <a:spLocks noChangeShapeType="1"/>
            </p:cNvSpPr>
            <p:nvPr/>
          </p:nvSpPr>
          <p:spPr bwMode="auto">
            <a:xfrm rot="5400000">
              <a:off x="234449" y="1129798"/>
              <a:ext cx="401053" cy="5143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肘形连接符 25"/>
            <p:cNvSpPr>
              <a:spLocks noChangeShapeType="1"/>
            </p:cNvSpPr>
            <p:nvPr/>
          </p:nvSpPr>
          <p:spPr bwMode="auto">
            <a:xfrm rot="5400000">
              <a:off x="48209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肘形连接符 26"/>
            <p:cNvSpPr>
              <a:spLocks noChangeShapeType="1"/>
            </p:cNvSpPr>
            <p:nvPr/>
          </p:nvSpPr>
          <p:spPr bwMode="auto">
            <a:xfrm rot="16200000" flipH="1">
              <a:off x="71069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肘形连接符 27"/>
            <p:cNvSpPr>
              <a:spLocks noChangeShapeType="1"/>
            </p:cNvSpPr>
            <p:nvPr/>
          </p:nvSpPr>
          <p:spPr bwMode="auto">
            <a:xfrm rot="5400000">
              <a:off x="1745749" y="1167898"/>
              <a:ext cx="401053" cy="438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肘形连接符 28"/>
            <p:cNvSpPr>
              <a:spLocks noChangeShapeType="1"/>
            </p:cNvSpPr>
            <p:nvPr/>
          </p:nvSpPr>
          <p:spPr bwMode="auto">
            <a:xfrm rot="16200000" flipH="1">
              <a:off x="1980699" y="1371098"/>
              <a:ext cx="401053" cy="31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肘形连接符 29"/>
            <p:cNvSpPr>
              <a:spLocks noChangeShapeType="1"/>
            </p:cNvSpPr>
            <p:nvPr/>
          </p:nvSpPr>
          <p:spPr bwMode="auto">
            <a:xfrm rot="16200000" flipH="1">
              <a:off x="2209299" y="1142498"/>
              <a:ext cx="401053" cy="4889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肘形连接符 30"/>
            <p:cNvSpPr>
              <a:spLocks noChangeShapeType="1"/>
            </p:cNvSpPr>
            <p:nvPr/>
          </p:nvSpPr>
          <p:spPr bwMode="auto">
            <a:xfrm rot="5400000">
              <a:off x="3212599" y="1161548"/>
              <a:ext cx="401053" cy="4508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肘形连接符 31"/>
            <p:cNvSpPr>
              <a:spLocks noChangeShapeType="1"/>
            </p:cNvSpPr>
            <p:nvPr/>
          </p:nvSpPr>
          <p:spPr bwMode="auto">
            <a:xfrm rot="16200000" flipH="1">
              <a:off x="3447549" y="1377448"/>
              <a:ext cx="401053" cy="190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肘形连接符 32"/>
            <p:cNvSpPr>
              <a:spLocks noChangeShapeType="1"/>
            </p:cNvSpPr>
            <p:nvPr/>
          </p:nvSpPr>
          <p:spPr bwMode="auto">
            <a:xfrm rot="16200000" flipH="1">
              <a:off x="3676149" y="1148848"/>
              <a:ext cx="401053" cy="4762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肘形连接符 33"/>
            <p:cNvSpPr>
              <a:spLocks noChangeShapeType="1"/>
            </p:cNvSpPr>
            <p:nvPr/>
          </p:nvSpPr>
          <p:spPr bwMode="auto">
            <a:xfrm rot="5400000">
              <a:off x="4736599" y="1072648"/>
              <a:ext cx="401053" cy="6286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肘形连接符 34"/>
            <p:cNvSpPr>
              <a:spLocks noChangeShapeType="1"/>
            </p:cNvSpPr>
            <p:nvPr/>
          </p:nvSpPr>
          <p:spPr bwMode="auto">
            <a:xfrm rot="5400000">
              <a:off x="4971549" y="1307598"/>
              <a:ext cx="401053" cy="1587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肘形连接符 36"/>
            <p:cNvSpPr>
              <a:spLocks noChangeShapeType="1"/>
            </p:cNvSpPr>
            <p:nvPr/>
          </p:nvSpPr>
          <p:spPr bwMode="auto">
            <a:xfrm rot="16200000" flipH="1">
              <a:off x="5200149" y="1237748"/>
              <a:ext cx="401053" cy="2984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肘形连接符 37"/>
            <p:cNvSpPr>
              <a:spLocks noChangeShapeType="1"/>
            </p:cNvSpPr>
            <p:nvPr/>
          </p:nvSpPr>
          <p:spPr bwMode="auto">
            <a:xfrm rot="16200000" flipH="1">
              <a:off x="5396999" y="1040898"/>
              <a:ext cx="401053" cy="692150"/>
            </a:xfrm>
            <a:prstGeom prst="bentConnector3">
              <a:avLst>
                <a:gd name="adj1" fmla="val 50000"/>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总体设计</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zh-CN" dirty="0" smtClean="0"/>
              <a:t>后台数据库的总体设计</a:t>
            </a:r>
            <a:endParaRPr lang="en-US" altLang="zh-CN" dirty="0" smtClean="0"/>
          </a:p>
          <a:p>
            <a:pPr>
              <a:buNone/>
            </a:pPr>
            <a:r>
              <a:rPr lang="en-US" altLang="zh-CN" dirty="0" smtClean="0"/>
              <a:t>		</a:t>
            </a:r>
            <a:r>
              <a:rPr lang="zh-CN" altLang="zh-CN" dirty="0" smtClean="0"/>
              <a:t>为了实现系统的功能设计，就要有相应的数据库表设计。根据系统的功能设计要求为各个数据库表设计字段、数据类型、长度和是否为空等的相关信息。在实际调研和需求分析的基础上，对该系统设计数据库。再有系统的需求分析可以看出，本平台有</a:t>
            </a:r>
            <a:r>
              <a:rPr lang="en-US" altLang="zh-CN" dirty="0" smtClean="0"/>
              <a:t>2</a:t>
            </a:r>
            <a:r>
              <a:rPr lang="zh-CN" altLang="zh-CN" dirty="0" smtClean="0"/>
              <a:t>个角色：测试工程师和系统管理员，他们分别在平台的运行和使用中起着不同的作用。因此，本系统数据库共建了如下表：对测试工程师需要的用户信息表、测试集合表、测试项表、测试数据表和任务信息表，对于管理员的用户信息表、系统参数表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b="1" dirty="0" smtClean="0"/>
              <a:t>详细设计</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zh-CN" altLang="zh-CN" dirty="0" smtClean="0"/>
              <a:t>系统设计思想</a:t>
            </a:r>
            <a:r>
              <a:rPr lang="zh-CN" altLang="en-US" dirty="0" smtClean="0"/>
              <a:t>：</a:t>
            </a:r>
            <a:endParaRPr lang="en-US" altLang="zh-CN" dirty="0" smtClean="0"/>
          </a:p>
          <a:p>
            <a:r>
              <a:rPr lang="en-US" altLang="zh-CN" dirty="0" smtClean="0"/>
              <a:t>1</a:t>
            </a:r>
            <a:r>
              <a:rPr lang="zh-CN" altLang="zh-CN" dirty="0" smtClean="0"/>
              <a:t>、页面模块化</a:t>
            </a:r>
          </a:p>
          <a:p>
            <a:r>
              <a:rPr lang="zh-CN" altLang="zh-CN" dirty="0" smtClean="0"/>
              <a:t>本系统把页面中一些常用的部分集成为模块，例如页面的头和尾部分这样在设计新页面时如有重复出现的部分，只需要拿现成的模块来组装。</a:t>
            </a:r>
          </a:p>
          <a:p>
            <a:r>
              <a:rPr lang="en-US" altLang="zh-CN" dirty="0" smtClean="0"/>
              <a:t>2</a:t>
            </a:r>
            <a:r>
              <a:rPr lang="zh-CN" altLang="zh-CN" dirty="0" smtClean="0"/>
              <a:t>、流程简单化</a:t>
            </a:r>
          </a:p>
          <a:p>
            <a:r>
              <a:rPr lang="zh-CN" altLang="zh-CN" dirty="0" smtClean="0"/>
              <a:t>有权使用数据管理构建平台的用户均由已注册用户推荐，简化了复杂注册用户验证机制。只要拥有了有效用户，便可很方便的使用本测试平台，大大提高使用灵活性。</a:t>
            </a:r>
          </a:p>
          <a:p>
            <a:r>
              <a:rPr lang="en-US" altLang="zh-CN" dirty="0" smtClean="0"/>
              <a:t>3</a:t>
            </a:r>
            <a:r>
              <a:rPr lang="zh-CN" altLang="zh-CN" dirty="0" smtClean="0"/>
              <a:t>、功能全面化</a:t>
            </a:r>
          </a:p>
          <a:p>
            <a:r>
              <a:rPr lang="zh-CN" altLang="zh-CN" dirty="0" smtClean="0"/>
              <a:t>程序在设计时不仅考虑到基本功能——数据构建和管理的实现，同时作为一个测试程序，还集成了</a:t>
            </a:r>
            <a:r>
              <a:rPr lang="en-US" altLang="zh-CN" dirty="0" smtClean="0"/>
              <a:t>http</a:t>
            </a:r>
            <a:r>
              <a:rPr lang="zh-CN" altLang="zh-CN" dirty="0" smtClean="0"/>
              <a:t>接口测试等模块，完善了平台的功能。</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1477</Words>
  <Application>Microsoft Macintosh PowerPoint</Application>
  <PresentationFormat>全屏显示(16:9)</PresentationFormat>
  <Paragraphs>254</Paragraphs>
  <Slides>25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Calibri</vt:lpstr>
      <vt:lpstr>DengXianDengXian</vt:lpstr>
      <vt:lpstr>Times New Roman</vt:lpstr>
      <vt:lpstr>宋体</vt:lpstr>
      <vt:lpstr>Arial</vt:lpstr>
      <vt:lpstr>Office 主题</vt:lpstr>
      <vt:lpstr>数据库测试管理与构建平台</vt:lpstr>
      <vt:lpstr>摘 要</vt:lpstr>
      <vt:lpstr>背景</vt:lpstr>
      <vt:lpstr>国内外现状</vt:lpstr>
      <vt:lpstr>技术简介</vt:lpstr>
      <vt:lpstr>系统需求</vt:lpstr>
      <vt:lpstr>总体设计</vt:lpstr>
      <vt:lpstr>总体设计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详细设计</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数据库测试管理与构建平台</dc:title>
  <dc:creator>王君</dc:creator>
  <cp:lastModifiedBy>Microsoft Office 用户</cp:lastModifiedBy>
  <cp:revision>9</cp:revision>
  <dcterms:created xsi:type="dcterms:W3CDTF">2016-04-17T09:37:08Z</dcterms:created>
  <dcterms:modified xsi:type="dcterms:W3CDTF">2016-05-01T13:35:24Z</dcterms:modified>
</cp:coreProperties>
</file>