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  <p:sldId id="271" r:id="rId8"/>
    <p:sldId id="272" r:id="rId9"/>
    <p:sldId id="273" r:id="rId10"/>
    <p:sldId id="274" r:id="rId11"/>
    <p:sldId id="260" r:id="rId12"/>
    <p:sldId id="275" r:id="rId13"/>
    <p:sldId id="276" r:id="rId14"/>
    <p:sldId id="261" r:id="rId15"/>
    <p:sldId id="277" r:id="rId16"/>
    <p:sldId id="278" r:id="rId17"/>
    <p:sldId id="262" r:id="rId18"/>
    <p:sldId id="281" r:id="rId19"/>
    <p:sldId id="282" r:id="rId20"/>
    <p:sldId id="284" r:id="rId21"/>
    <p:sldId id="285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56" d="100"/>
          <a:sy n="56" d="100"/>
        </p:scale>
        <p:origin x="77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2710155" y="2389097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个人展示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02296" y="3724428"/>
            <a:ext cx="14624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王俊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56740" y="1403350"/>
          <a:ext cx="8477885" cy="36741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9930"/>
                <a:gridCol w="2435225"/>
                <a:gridCol w="5332730"/>
              </a:tblGrid>
              <a:tr h="681355">
                <a:tc gridSpan="3"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baseline="0" dirty="0"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前台作者评论点赞作者书籍</a:t>
                      </a:r>
                      <a:endParaRPr lang="zh-CN" altLang="en-US" sz="2000" b="1" spc="130" baseline="0" dirty="0"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549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功能介绍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评论功能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读者可以对作者所创做得书籍进行评论，但必须在登录之后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点赞功能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读者可以对另一读者的评论进行点赞，但相同作者只能点赞一次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7195" y="4389755"/>
            <a:ext cx="848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该部分功能实现运用的是</a:t>
            </a:r>
            <a:r>
              <a:rPr lang="en-US" altLang="zh-CN"/>
              <a:t>PHP</a:t>
            </a:r>
            <a:r>
              <a:rPr lang="zh-CN" altLang="en-US"/>
              <a:t>与</a:t>
            </a:r>
            <a:r>
              <a:rPr lang="en-US" altLang="zh-CN"/>
              <a:t>json</a:t>
            </a:r>
            <a:r>
              <a:rPr lang="zh-CN" altLang="en-US"/>
              <a:t>文件交互，评论和点赞数据都存储在</a:t>
            </a:r>
            <a:r>
              <a:rPr lang="en-US" altLang="zh-CN"/>
              <a:t>json</a:t>
            </a:r>
            <a:r>
              <a:rPr lang="zh-CN" altLang="en-US"/>
              <a:t>文件中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68425" y="937260"/>
            <a:ext cx="6080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前台读者评论和点赞相关界面截图和部分核心</a:t>
            </a:r>
            <a:r>
              <a:rPr lang="en-US" altLang="zh-CN"/>
              <a:t>PHP</a:t>
            </a:r>
            <a:r>
              <a:rPr lang="zh-CN" altLang="en-US"/>
              <a:t>代码截图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255" y="1987550"/>
            <a:ext cx="6967220" cy="1934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3825875"/>
            <a:ext cx="3590290" cy="249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848100"/>
            <a:ext cx="4975860" cy="2451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97736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1906102" y="2153171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24831" y="2740154"/>
            <a:ext cx="7294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ym typeface="+mn-ea"/>
              </a:rPr>
              <a:t>前台读者关注作者，收藏书籍，查看作者信息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56740" y="1403350"/>
          <a:ext cx="8477885" cy="30270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9930"/>
                <a:gridCol w="2435225"/>
                <a:gridCol w="5332730"/>
              </a:tblGrid>
              <a:tr h="681355">
                <a:tc gridSpan="3"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baseline="0" dirty="0"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前台读者关注作者，收藏书籍，查看用户信息</a:t>
                      </a:r>
                      <a:endParaRPr lang="zh-CN" altLang="en-US" sz="2000" b="1" spc="130" baseline="0" dirty="0"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549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功能介绍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查看用户信息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读者可以查看用户信息，查看另一个用户的个人信息，他的作品，收藏，关注以及粉丝等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关注作者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读者可以关注喜欢的作者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收藏书籍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读者可以收藏喜欢的书籍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0410" y="885825"/>
            <a:ext cx="726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前台读者关注作者，收藏书籍，查看作者信息等界面的或代码相关截图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1505585"/>
            <a:ext cx="2618740" cy="1798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1630045"/>
            <a:ext cx="2794000" cy="1444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265" y="1640840"/>
            <a:ext cx="2704465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610" y="1505585"/>
            <a:ext cx="2226945" cy="1693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3502660"/>
            <a:ext cx="4657090" cy="3355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840" y="3502660"/>
            <a:ext cx="596646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12953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09063" y="2841493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9030" y="329565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首页排行服务器端功能实现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56740" y="1403350"/>
          <a:ext cx="8477885" cy="302704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9930"/>
                <a:gridCol w="2435225"/>
                <a:gridCol w="5332730"/>
              </a:tblGrid>
              <a:tr h="681355">
                <a:tc gridSpan="3"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baseline="0" dirty="0"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首页排行服务器端功能实现</a:t>
                      </a:r>
                      <a:endParaRPr lang="zh-CN" altLang="en-US" sz="2000" b="1" spc="130" baseline="0" dirty="0"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549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功能介绍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200">
                          <a:sym typeface="+mn-ea"/>
                        </a:rPr>
                        <a:t>首页排行服务器端功能实现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首页的排行榜使用</a:t>
                      </a:r>
                      <a:r>
                        <a:rPr lang="en-US" altLang="zh-CN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交互实现动态更新，每一次读者点击书籍后，相关书籍的单日，单周，月，总点击量都会加</a:t>
                      </a:r>
                      <a:r>
                        <a:rPr lang="en-US" altLang="zh-CN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，每次访问首页使用</a:t>
                      </a:r>
                      <a:r>
                        <a:rPr lang="en-US" altLang="zh-CN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获取数据库点击量数据，实现动态排行更新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9890" y="116522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相关代码及其显示截图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1778000"/>
            <a:ext cx="3441065" cy="3164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077720"/>
            <a:ext cx="521208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12953" y="2497976"/>
            <a:ext cx="1983740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09063" y="2841493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9030" y="3295650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系统集成与测试（文档）</a:t>
            </a:r>
            <a:endParaRPr lang="en-US" altLang="zh-CN"/>
          </a:p>
          <a:p>
            <a:pPr algn="l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56740" y="1785620"/>
          <a:ext cx="6569075" cy="3713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82725"/>
                <a:gridCol w="5086350"/>
              </a:tblGrid>
              <a:tr h="916305">
                <a:tc gridSpan="2"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baseline="0" dirty="0"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系统集成与测试</a:t>
                      </a:r>
                      <a:endParaRPr lang="zh-CN" altLang="en-US" sz="2000" b="1" spc="130" baseline="0" dirty="0"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1015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200">
                          <a:sym typeface="+mn-ea"/>
                        </a:rPr>
                        <a:t>测试概况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系统BUG以及解决情况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关键流程测试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40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性能测试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62191" y="324604"/>
            <a:ext cx="60225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负责内容介绍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3372" y="407762"/>
            <a:ext cx="100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0740" y="1821863"/>
            <a:ext cx="8089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0446" y="3147604"/>
            <a:ext cx="8089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5400000">
            <a:off x="9752959" y="854996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5400000">
            <a:off x="10401528" y="1115953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33371" y="1115647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31264" y="667908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整个管理员后台编码设计与实现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30964" y="1991757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前台读者评论，点赞作者书籍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3371" y="2529792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6411" y="3808682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942465" y="3417570"/>
            <a:ext cx="475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前台读者关注作者，收藏书籍，查看作者信息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3471" y="5568224"/>
            <a:ext cx="8089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6396" y="6230572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004060" y="5793740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系统集成与测试（文档）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060446" y="4324894"/>
            <a:ext cx="8089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6396" y="4985972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04060" y="4558030"/>
            <a:ext cx="292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/>
              <a:t>首页排行服务器端功能实现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00469" y="3385848"/>
            <a:ext cx="391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3424441" y="2455313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5427023" y="2836295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整个管理员后台编码设计与实现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90293" y="347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27346" y="-895362"/>
            <a:ext cx="2090941" cy="583133"/>
            <a:chOff x="3724302" y="2971800"/>
            <a:chExt cx="3278764" cy="914400"/>
          </a:xfrm>
        </p:grpSpPr>
        <p:sp>
          <p:nvSpPr>
            <p:cNvPr id="3" name="椭圆 2"/>
            <p:cNvSpPr/>
            <p:nvPr/>
          </p:nvSpPr>
          <p:spPr>
            <a:xfrm>
              <a:off x="3724302" y="2971800"/>
              <a:ext cx="914400" cy="914400"/>
            </a:xfrm>
            <a:prstGeom prst="ellips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06484" y="2971800"/>
              <a:ext cx="914400" cy="914400"/>
            </a:xfrm>
            <a:prstGeom prst="ellips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088666" y="2971800"/>
              <a:ext cx="914400" cy="914400"/>
            </a:xfrm>
            <a:prstGeom prst="ellips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1" descr="C:\Users\ASUS\Desktop\QQ图片.pngQQ图片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93" y="6362465"/>
            <a:ext cx="2430433" cy="48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1856740" y="1403350"/>
          <a:ext cx="8477885" cy="36741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09930"/>
                <a:gridCol w="2435225"/>
                <a:gridCol w="5332730"/>
              </a:tblGrid>
              <a:tr h="681355">
                <a:tc gridSpan="3"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 baseline="0" dirty="0">
                          <a:solidFill>
                            <a:schemeClr val="bg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后台开发功能介绍</a:t>
                      </a:r>
                      <a:endParaRPr lang="zh-CN" altLang="en-US" sz="2000" b="1" spc="130" baseline="0" dirty="0">
                        <a:solidFill>
                          <a:schemeClr val="bg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cPr marL="195346" marR="195346" marT="51709" marB="51709" anchor="ctr">
                    <a:lnL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8E4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B28E4E"/>
                      </a:solidFill>
                      <a:prstDash val="dash"/>
                    </a:lnT>
                    <a:lnB w="9525">
                      <a:solidFill>
                        <a:srgbClr val="B28E4E"/>
                      </a:solidFill>
                      <a:prstDash val="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5490"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1" spc="120" baseline="0" dirty="0">
                          <a:solidFill>
                            <a:schemeClr val="accent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功能介绍</a:t>
                      </a:r>
                      <a:endParaRPr lang="zh-CN" altLang="en-US" sz="1200" b="1" spc="120" baseline="0" dirty="0">
                        <a:solidFill>
                          <a:schemeClr val="accent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审核功能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在前台作者进行小说章节上传</a:t>
                      </a:r>
                      <a:r>
                        <a:rPr lang="en-US" altLang="zh-CN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或者章节更新</a:t>
                      </a: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之后，由后台管理员审核，已确定该章节是否通过上传，已过滤违章内容，可以显示已经审核的内容或未审核的内容，管理员操作审核内容后，向该作者发送消息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用户管理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该部分功能用于管理用户，查看所有用户信息，搜索相关用户，以及查封，解封用户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栏目（小说）管理</a:t>
                      </a:r>
                      <a:endParaRPr lang="zh-CN" altLang="en-US" sz="1200" b="0" spc="120" baseline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该部分功能用于查看所有作者上传的小说信息，小说内容，以及搜索查看小说等</a:t>
                      </a:r>
                      <a:endParaRPr lang="zh-CN" altLang="en-US" sz="12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300" spc="120" baseline="0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300" b="0" spc="120" baseline="0" dirty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修改密码</a:t>
                      </a:r>
                      <a:endParaRPr lang="zh-CN" altLang="en-US" sz="1200" b="0" spc="120" baseline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spc="120" baseline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管理员也可以修改自己的密码</a:t>
                      </a:r>
                      <a:endParaRPr lang="zh-CN" altLang="en-US" sz="1200" b="0" spc="120" baseline="0">
                        <a:solidFill>
                          <a:schemeClr val="tx1"/>
                        </a:solidFill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88900" marR="8890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240" y="930910"/>
            <a:ext cx="4491355" cy="485140"/>
          </a:xfrm>
        </p:spPr>
        <p:txBody>
          <a:bodyPr>
            <a:normAutofit/>
          </a:bodyPr>
          <a:p>
            <a:r>
              <a:rPr lang="zh-CN" altLang="en-US" sz="2220"/>
              <a:t>审核部分相关截图</a:t>
            </a:r>
            <a:endParaRPr lang="zh-CN" altLang="en-US" sz="222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8875" y="1892300"/>
            <a:ext cx="3082290" cy="1832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05" y="1892300"/>
            <a:ext cx="3754120" cy="181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75" y="4138930"/>
            <a:ext cx="3943985" cy="2005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28470" y="6292850"/>
            <a:ext cx="1943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部分核心</a:t>
            </a:r>
            <a:r>
              <a:rPr lang="en-US" altLang="zh-CN"/>
              <a:t>p</a:t>
            </a:r>
            <a:r>
              <a:rPr lang="en-US" altLang="zh-CN"/>
              <a:t>hp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275" y="4220845"/>
            <a:ext cx="431546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47520" y="1214120"/>
            <a:ext cx="4457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用户管理相关界面和部分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核心代码</a:t>
            </a:r>
            <a:r>
              <a:rPr lang="zh-CN" altLang="en-US">
                <a:sym typeface="+mn-ea"/>
              </a:rPr>
              <a:t>截图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595" y="1776730"/>
            <a:ext cx="3968115" cy="2005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849120"/>
            <a:ext cx="3812540" cy="1860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370" y="1776730"/>
            <a:ext cx="3770630" cy="20053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4004945"/>
            <a:ext cx="4847590" cy="2853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815" y="4004945"/>
            <a:ext cx="4898390" cy="2473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73810" y="868045"/>
            <a:ext cx="4686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栏目管理相关界面及其部分核心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代码</a:t>
            </a:r>
            <a:r>
              <a:rPr lang="zh-CN" altLang="en-US">
                <a:sym typeface="+mn-ea"/>
              </a:rPr>
              <a:t>截图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955165"/>
            <a:ext cx="3715385" cy="1336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1955165"/>
            <a:ext cx="3985895" cy="1454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070" y="2017395"/>
            <a:ext cx="2805430" cy="1274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" y="3620135"/>
            <a:ext cx="3463290" cy="2073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0" y="3620135"/>
            <a:ext cx="4282440" cy="2263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574415"/>
            <a:ext cx="3187065" cy="2119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4395" y="648970"/>
            <a:ext cx="4686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修改密码相关界面及其部分核心</a:t>
            </a:r>
            <a:r>
              <a:rPr lang="en-US" altLang="zh-CN">
                <a:sym typeface="+mn-ea"/>
              </a:rPr>
              <a:t>php</a:t>
            </a:r>
            <a:r>
              <a:rPr lang="zh-CN" altLang="en-US">
                <a:sym typeface="+mn-ea"/>
              </a:rPr>
              <a:t>代码截图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1577975"/>
            <a:ext cx="5614035" cy="2263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577975"/>
            <a:ext cx="523303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22048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54044" y="2841493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前台读者评论，点赞作者书籍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d9250ffd-dda8-4317-896c-d05c845cc0a2}"/>
  <p:tag name="TABLE_SKINIDX" val="2"/>
  <p:tag name="TABLE_ENCOLOR" val="#FFFFFF"/>
  <p:tag name="KSO_WM_UNIT_VALUE" val="1262*2864"/>
  <p:tag name="KSO_WM_UNIT_HIGHLIGHT" val="0"/>
  <p:tag name="KSO_WM_UNIT_COMPATIBLE" val="0"/>
  <p:tag name="KSO_WM_UNIT_DIAGRAM_ISNUMVISUAL" val="0"/>
  <p:tag name="KSO_WM_UNIT_DIAGRAM_ISREFERUNIT" val="0"/>
  <p:tag name="KSO_WM_UNIT_TYPE" val="β"/>
  <p:tag name="KSO_WM_UNIT_INDEX" val="1"/>
  <p:tag name="KSO_WM_UNIT_ID" val="mixed20204012_1*β*1"/>
  <p:tag name="KSO_WM_TEMPLATE_CATEGORY" val="mixed"/>
  <p:tag name="KSO_WM_TEMPLATE_INDEX" val="2020401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PLACING_PICTURE_USER_VIEWPORT" val="{&quot;height&quot;:9660,&quot;width&quot;:22320}"/>
</p:tagLst>
</file>

<file path=ppt/tags/tag3.xml><?xml version="1.0" encoding="utf-8"?>
<p:tagLst xmlns:p="http://schemas.openxmlformats.org/presentationml/2006/main">
  <p:tag name="KSO_WM_UNIT_TABLE_BEAUTIFY" val="{0a98addb-8ca7-4c7a-bc65-9269c4314b75}"/>
</p:tagLst>
</file>

<file path=ppt/tags/tag4.xml><?xml version="1.0" encoding="utf-8"?>
<p:tagLst xmlns:p="http://schemas.openxmlformats.org/presentationml/2006/main">
  <p:tag name="KSO_WM_UNIT_TABLE_BEAUTIFY" val="smartTable{1c983391-8adb-4dfa-96d6-e0fc6f887e48}"/>
</p:tagLst>
</file>

<file path=ppt/tags/tag5.xml><?xml version="1.0" encoding="utf-8"?>
<p:tagLst xmlns:p="http://schemas.openxmlformats.org/presentationml/2006/main">
  <p:tag name="KSO_WM_UNIT_TABLE_BEAUTIFY" val="smartTable{c73475c1-2840-409b-8386-7d2bc37ddd8a}"/>
</p:tagLst>
</file>

<file path=ppt/tags/tag6.xml><?xml version="1.0" encoding="utf-8"?>
<p:tagLst xmlns:p="http://schemas.openxmlformats.org/presentationml/2006/main">
  <p:tag name="KSO_WM_UNIT_TABLE_BEAUTIFY" val="smartTable{0b0e885a-2d39-4f00-8cef-e46c3fdcc30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宽屏</PresentationFormat>
  <Paragraphs>205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审核部分相关截图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WangJun T.H.M</cp:lastModifiedBy>
  <cp:revision>40</cp:revision>
  <dcterms:created xsi:type="dcterms:W3CDTF">2020-04-29T05:29:00Z</dcterms:created>
  <dcterms:modified xsi:type="dcterms:W3CDTF">2020-07-02T15:58:26Z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