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 id="2147483660" r:id="rId3"/>
  </p:sldMasterIdLst>
  <p:notesMasterIdLst>
    <p:notesMasterId r:id="rId5"/>
  </p:notesMasterIdLst>
  <p:sldIdLst>
    <p:sldId id="256" r:id="rId4"/>
    <p:sldId id="258" r:id="rId6"/>
    <p:sldId id="259" r:id="rId7"/>
    <p:sldId id="257" r:id="rId8"/>
    <p:sldId id="260" r:id="rId9"/>
    <p:sldId id="264" r:id="rId10"/>
    <p:sldId id="271" r:id="rId11"/>
    <p:sldId id="272" r:id="rId12"/>
    <p:sldId id="273" r:id="rId13"/>
    <p:sldId id="274" r:id="rId14"/>
    <p:sldId id="280" r:id="rId15"/>
    <p:sldId id="275" r:id="rId16"/>
    <p:sldId id="281" r:id="rId17"/>
    <p:sldId id="276" r:id="rId18"/>
    <p:sldId id="277" r:id="rId19"/>
    <p:sldId id="278" r:id="rId20"/>
    <p:sldId id="292" r:id="rId21"/>
    <p:sldId id="293" r:id="rId22"/>
    <p:sldId id="294" r:id="rId23"/>
    <p:sldId id="261" r:id="rId24"/>
    <p:sldId id="314" r:id="rId25"/>
    <p:sldId id="315" r:id="rId26"/>
    <p:sldId id="302"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262" r:id="rId41"/>
    <p:sldId id="311" r:id="rId42"/>
    <p:sldId id="310" r:id="rId43"/>
    <p:sldId id="313" r:id="rId44"/>
    <p:sldId id="312" r:id="rId45"/>
    <p:sldId id="306" r:id="rId46"/>
    <p:sldId id="303" r:id="rId47"/>
    <p:sldId id="304" r:id="rId48"/>
    <p:sldId id="308" r:id="rId49"/>
    <p:sldId id="307" r:id="rId50"/>
    <p:sldId id="268"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方 文海" initials="方"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7AADB"/>
    <a:srgbClr val="ED6A23"/>
    <a:srgbClr val="467B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1" autoAdjust="0"/>
    <p:restoredTop sz="93126" autoAdjust="0"/>
  </p:normalViewPr>
  <p:slideViewPr>
    <p:cSldViewPr snapToGrid="0">
      <p:cViewPr varScale="1">
        <p:scale>
          <a:sx n="80" d="100"/>
          <a:sy n="80" d="100"/>
        </p:scale>
        <p:origin x="1114"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6" d="100"/>
          <a:sy n="46" d="100"/>
        </p:scale>
        <p:origin x="2172"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CBB0A-1AC0-4B67-A6B9-D5099E4EDA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0C54D-AB68-4A92-B8C0-6D92CDD74B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40C54D-AB68-4A92-B8C0-6D92CDD74B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B9217FE-27D4-4C29-BBA2-705D693E26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BF7A77-181C-47E5-BB5F-A2BFAC46EA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17FE-27D4-4C29-BBA2-705D693E268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F7A77-181C-47E5-BB5F-A2BFAC46E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17FE-27D4-4C29-BBA2-705D693E268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F7A77-181C-47E5-BB5F-A2BFAC46E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grpSp>
        <p:nvGrpSpPr>
          <p:cNvPr id="27" name="组合 26"/>
          <p:cNvGrpSpPr/>
          <p:nvPr/>
        </p:nvGrpSpPr>
        <p:grpSpPr>
          <a:xfrm>
            <a:off x="-1088211" y="-557474"/>
            <a:ext cx="8436077" cy="7742903"/>
            <a:chOff x="-2195721" y="478875"/>
            <a:chExt cx="6584705" cy="7074865"/>
          </a:xfrm>
        </p:grpSpPr>
        <p:sp>
          <p:nvSpPr>
            <p:cNvPr id="22" name="等腰三角形 21"/>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2195721" y="1791685"/>
              <a:ext cx="5389345" cy="5762055"/>
              <a:chOff x="1463998" y="420085"/>
              <a:chExt cx="5389345" cy="5762055"/>
            </a:xfrm>
          </p:grpSpPr>
          <p:sp>
            <p:nvSpPr>
              <p:cNvPr id="21" name="等腰三角形 20"/>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1463998" y="420085"/>
                <a:ext cx="5389345" cy="5762055"/>
                <a:chOff x="6098353" y="280171"/>
                <a:chExt cx="6632037" cy="7090687"/>
              </a:xfrm>
            </p:grpSpPr>
            <p:sp>
              <p:nvSpPr>
                <p:cNvPr id="24" name="等腰三角形 23"/>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等腰三角形 24"/>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等腰三角形 25"/>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等腰三角形 19"/>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
        <p:nvSpPr>
          <p:cNvPr id="8" name="文本框 7"/>
          <p:cNvSpPr txBox="1"/>
          <p:nvPr/>
        </p:nvSpPr>
        <p:spPr>
          <a:xfrm>
            <a:off x="2610460" y="1941422"/>
            <a:ext cx="7205345" cy="1753235"/>
          </a:xfrm>
          <a:prstGeom prst="rect">
            <a:avLst/>
          </a:prstGeom>
          <a:noFill/>
        </p:spPr>
        <p:txBody>
          <a:bodyPr wrap="none" rtlCol="0">
            <a:spAutoFit/>
          </a:bodyPr>
          <a:lstStyle/>
          <a:p>
            <a:pPr algn="l"/>
            <a:r>
              <a:rPr lang="en-US" altLang="zh-CN" sz="5400" b="1" spc="300" dirty="0">
                <a:latin typeface="微软雅黑" panose="020B0503020204020204" pitchFamily="34" charset="-122"/>
                <a:ea typeface="微软雅黑" panose="020B0503020204020204" pitchFamily="34" charset="-122"/>
                <a:sym typeface="+mn-ea"/>
              </a:rPr>
              <a:t>write-it-now(WIN)</a:t>
            </a:r>
            <a:endParaRPr lang="en-US" altLang="zh-CN" sz="5400" b="1" spc="300" dirty="0">
              <a:latin typeface="微软雅黑" panose="020B0503020204020204" pitchFamily="34" charset="-122"/>
              <a:ea typeface="微软雅黑" panose="020B0503020204020204" pitchFamily="34" charset="-122"/>
            </a:endParaRPr>
          </a:p>
          <a:p>
            <a:pPr algn="l"/>
            <a:r>
              <a:rPr lang="zh-CN" altLang="en-US" sz="5400" b="1" spc="300" dirty="0">
                <a:latin typeface="微软雅黑" panose="020B0503020204020204" pitchFamily="34" charset="-122"/>
                <a:ea typeface="微软雅黑" panose="020B0503020204020204" pitchFamily="34" charset="-122"/>
                <a:sym typeface="+mn-ea"/>
              </a:rPr>
              <a:t>写作网站</a:t>
            </a:r>
            <a:endParaRPr lang="zh-CN" altLang="en-US" sz="5400" b="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rot="7030471">
            <a:off x="10358284" y="2294629"/>
            <a:ext cx="1237049" cy="1045145"/>
            <a:chOff x="538243" y="2088010"/>
            <a:chExt cx="1390499" cy="1174790"/>
          </a:xfrm>
        </p:grpSpPr>
        <p:sp>
          <p:nvSpPr>
            <p:cNvPr id="9" name="等腰三角形 8"/>
            <p:cNvSpPr/>
            <p:nvPr/>
          </p:nvSpPr>
          <p:spPr>
            <a:xfrm rot="11623697">
              <a:off x="1466404" y="2262584"/>
              <a:ext cx="462338" cy="895350"/>
            </a:xfrm>
            <a:prstGeom prst="triangle">
              <a:avLst/>
            </a:prstGeom>
            <a:solidFill>
              <a:srgbClr val="ED6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p:cNvSpPr/>
            <p:nvPr/>
          </p:nvSpPr>
          <p:spPr>
            <a:xfrm rot="7108087">
              <a:off x="840474" y="2498231"/>
              <a:ext cx="462338" cy="1066800"/>
            </a:xfrm>
            <a:prstGeom prst="triangle">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rot="9728191">
              <a:off x="1059156" y="2088010"/>
              <a:ext cx="462338" cy="1066800"/>
            </a:xfrm>
            <a:prstGeom prst="triangle">
              <a:avLst/>
            </a:prstGeom>
            <a:solidFill>
              <a:srgbClr val="467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矩形 29"/>
          <p:cNvSpPr/>
          <p:nvPr/>
        </p:nvSpPr>
        <p:spPr>
          <a:xfrm rot="5400000" flipH="1">
            <a:off x="8690763" y="3252746"/>
            <a:ext cx="45719" cy="3223087"/>
          </a:xfrm>
          <a:prstGeom prst="rect">
            <a:avLst/>
          </a:prstGeom>
          <a:solidFill>
            <a:srgbClr val="ED6A2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5400000">
            <a:off x="9090495" y="4802924"/>
            <a:ext cx="45719" cy="2278843"/>
          </a:xfrm>
          <a:prstGeom prst="rect">
            <a:avLst/>
          </a:prstGeom>
          <a:solidFill>
            <a:srgbClr val="ED6A2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336155" y="5063490"/>
            <a:ext cx="3288030" cy="706755"/>
          </a:xfrm>
          <a:prstGeom prst="rect">
            <a:avLst/>
          </a:prstGeom>
          <a:noFill/>
        </p:spPr>
        <p:txBody>
          <a:bodyPr wrap="square" rtlCol="0">
            <a:spAutoFit/>
          </a:bodyPr>
          <a:lstStyle/>
          <a:p>
            <a:pPr algn="l"/>
            <a:r>
              <a:rPr lang="zh-CN" altLang="en-US" sz="2000" b="1" dirty="0">
                <a:latin typeface="微软雅黑" panose="020B0503020204020204" pitchFamily="34" charset="-122"/>
                <a:ea typeface="微软雅黑" panose="020B0503020204020204" pitchFamily="34" charset="-122"/>
                <a:sym typeface="+mn-ea"/>
              </a:rPr>
              <a:t>姓名：王琨</a:t>
            </a:r>
            <a:endParaRPr lang="zh-CN" altLang="en-US" sz="2000" b="1" dirty="0">
              <a:latin typeface="微软雅黑" panose="020B0503020204020204" pitchFamily="34" charset="-122"/>
              <a:ea typeface="微软雅黑" panose="020B0503020204020204" pitchFamily="34" charset="-122"/>
              <a:sym typeface="+mn-ea"/>
            </a:endParaRPr>
          </a:p>
          <a:p>
            <a:pPr algn="l"/>
            <a:r>
              <a:rPr lang="zh-CN" altLang="en-US" sz="2000" b="1" dirty="0">
                <a:latin typeface="微软雅黑" panose="020B0503020204020204" pitchFamily="34" charset="-122"/>
                <a:ea typeface="微软雅黑" panose="020B0503020204020204" pitchFamily="34" charset="-122"/>
                <a:sym typeface="+mn-ea"/>
              </a:rPr>
              <a:t>学号：</a:t>
            </a:r>
            <a:r>
              <a:rPr lang="en-US" altLang="zh-CN" sz="2000" b="1" dirty="0">
                <a:latin typeface="微软雅黑" panose="020B0503020204020204" pitchFamily="34" charset="-122"/>
                <a:ea typeface="微软雅黑" panose="020B0503020204020204" pitchFamily="34" charset="-122"/>
                <a:sym typeface="+mn-ea"/>
              </a:rPr>
              <a:t>2017051604101</a:t>
            </a:r>
            <a:endParaRPr lang="zh-CN" altLang="en-US" sz="20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2" name="文本框 11"/>
          <p:cNvSpPr txBox="1"/>
          <p:nvPr/>
        </p:nvSpPr>
        <p:spPr>
          <a:xfrm>
            <a:off x="838289" y="279813"/>
            <a:ext cx="46532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个人中心栏目修改与删除</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1"/>
          <a:stretch>
            <a:fillRect/>
          </a:stretch>
        </p:blipFill>
        <p:spPr>
          <a:xfrm>
            <a:off x="608330" y="1214120"/>
            <a:ext cx="4692650" cy="3924300"/>
          </a:xfrm>
          <a:prstGeom prst="rect">
            <a:avLst/>
          </a:prstGeom>
        </p:spPr>
      </p:pic>
      <p:pic>
        <p:nvPicPr>
          <p:cNvPr id="5" name="图片 4"/>
          <p:cNvPicPr>
            <a:picLocks noChangeAspect="1"/>
          </p:cNvPicPr>
          <p:nvPr/>
        </p:nvPicPr>
        <p:blipFill>
          <a:blip r:embed="rId2"/>
          <a:stretch>
            <a:fillRect/>
          </a:stretch>
        </p:blipFill>
        <p:spPr>
          <a:xfrm>
            <a:off x="5725795" y="565150"/>
            <a:ext cx="4849495" cy="2925445"/>
          </a:xfrm>
          <a:prstGeom prst="rect">
            <a:avLst/>
          </a:prstGeom>
        </p:spPr>
      </p:pic>
      <p:pic>
        <p:nvPicPr>
          <p:cNvPr id="6" name="图片 5"/>
          <p:cNvPicPr>
            <a:picLocks noChangeAspect="1"/>
          </p:cNvPicPr>
          <p:nvPr/>
        </p:nvPicPr>
        <p:blipFill>
          <a:blip r:embed="rId3"/>
          <a:stretch>
            <a:fillRect/>
          </a:stretch>
        </p:blipFill>
        <p:spPr>
          <a:xfrm>
            <a:off x="5725795" y="3633470"/>
            <a:ext cx="5137150" cy="3003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2" name="文本框 11"/>
          <p:cNvSpPr txBox="1"/>
          <p:nvPr/>
        </p:nvSpPr>
        <p:spPr>
          <a:xfrm>
            <a:off x="838289" y="279813"/>
            <a:ext cx="46532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个人中心栏目修改与删除</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5"/>
          <p:cNvPicPr>
            <a:picLocks noGrp="1" noChangeAspect="1"/>
          </p:cNvPicPr>
          <p:nvPr>
            <p:ph idx="1"/>
          </p:nvPr>
        </p:nvPicPr>
        <p:blipFill>
          <a:blip r:embed="rId1"/>
          <a:stretch>
            <a:fillRect/>
          </a:stretch>
        </p:blipFill>
        <p:spPr>
          <a:xfrm>
            <a:off x="323850" y="1054735"/>
            <a:ext cx="5631815" cy="3525520"/>
          </a:xfrm>
          <a:prstGeom prst="rect">
            <a:avLst/>
          </a:prstGeom>
        </p:spPr>
      </p:pic>
      <p:pic>
        <p:nvPicPr>
          <p:cNvPr id="7" name="图片 6"/>
          <p:cNvPicPr>
            <a:picLocks noChangeAspect="1"/>
          </p:cNvPicPr>
          <p:nvPr/>
        </p:nvPicPr>
        <p:blipFill>
          <a:blip r:embed="rId2"/>
          <a:stretch>
            <a:fillRect/>
          </a:stretch>
        </p:blipFill>
        <p:spPr>
          <a:xfrm>
            <a:off x="6102985" y="1770380"/>
            <a:ext cx="5867400" cy="4697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26212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新建章节上传</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1"/>
          <a:stretch>
            <a:fillRect/>
          </a:stretch>
        </p:blipFill>
        <p:spPr>
          <a:xfrm>
            <a:off x="838200" y="1032510"/>
            <a:ext cx="7404100" cy="3035300"/>
          </a:xfrm>
          <a:prstGeom prst="rect">
            <a:avLst/>
          </a:prstGeom>
        </p:spPr>
      </p:pic>
      <p:pic>
        <p:nvPicPr>
          <p:cNvPr id="5" name="图片 4"/>
          <p:cNvPicPr>
            <a:picLocks noChangeAspect="1"/>
          </p:cNvPicPr>
          <p:nvPr/>
        </p:nvPicPr>
        <p:blipFill>
          <a:blip r:embed="rId2"/>
          <a:stretch>
            <a:fillRect/>
          </a:stretch>
        </p:blipFill>
        <p:spPr>
          <a:xfrm>
            <a:off x="1019175" y="4379595"/>
            <a:ext cx="4686300" cy="2279650"/>
          </a:xfrm>
          <a:prstGeom prst="rect">
            <a:avLst/>
          </a:prstGeom>
        </p:spPr>
      </p:pic>
      <p:pic>
        <p:nvPicPr>
          <p:cNvPr id="2" name="图片 1"/>
          <p:cNvPicPr>
            <a:picLocks noChangeAspect="1"/>
          </p:cNvPicPr>
          <p:nvPr/>
        </p:nvPicPr>
        <p:blipFill>
          <a:blip r:embed="rId3"/>
          <a:stretch>
            <a:fillRect/>
          </a:stretch>
        </p:blipFill>
        <p:spPr>
          <a:xfrm>
            <a:off x="7130415" y="4379595"/>
            <a:ext cx="4419600" cy="1860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26212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新建章节上传</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内容占位符 2"/>
          <p:cNvPicPr>
            <a:picLocks noGrp="1" noChangeAspect="1"/>
          </p:cNvPicPr>
          <p:nvPr>
            <p:ph idx="1"/>
          </p:nvPr>
        </p:nvPicPr>
        <p:blipFill>
          <a:blip r:embed="rId1"/>
          <a:stretch>
            <a:fillRect/>
          </a:stretch>
        </p:blipFill>
        <p:spPr>
          <a:xfrm>
            <a:off x="681355" y="1320165"/>
            <a:ext cx="4267200" cy="1644650"/>
          </a:xfrm>
          <a:prstGeom prst="rect">
            <a:avLst/>
          </a:prstGeom>
        </p:spPr>
      </p:pic>
      <p:pic>
        <p:nvPicPr>
          <p:cNvPr id="6" name="图片 5"/>
          <p:cNvPicPr>
            <a:picLocks noChangeAspect="1"/>
          </p:cNvPicPr>
          <p:nvPr/>
        </p:nvPicPr>
        <p:blipFill>
          <a:blip r:embed="rId2"/>
          <a:stretch>
            <a:fillRect/>
          </a:stretch>
        </p:blipFill>
        <p:spPr>
          <a:xfrm>
            <a:off x="429260" y="3485515"/>
            <a:ext cx="7759700" cy="1784350"/>
          </a:xfrm>
          <a:prstGeom prst="rect">
            <a:avLst/>
          </a:prstGeom>
        </p:spPr>
      </p:pic>
      <p:sp>
        <p:nvSpPr>
          <p:cNvPr id="36" name="文本框 35"/>
          <p:cNvSpPr txBox="1"/>
          <p:nvPr/>
        </p:nvSpPr>
        <p:spPr>
          <a:xfrm>
            <a:off x="5691139" y="2056267"/>
            <a:ext cx="4297680" cy="64516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上传请求后会先发送到管理员处进行审核</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在审核栏里会显示状态</a:t>
            </a:r>
            <a:endParaRPr lang="zh-CN" altLang="en-US" dirty="0">
              <a:latin typeface="微软雅黑" panose="020B0503020204020204" pitchFamily="34" charset="-122"/>
              <a:ea typeface="微软雅黑" panose="020B0503020204020204" pitchFamily="34" charset="-122"/>
            </a:endParaRPr>
          </a:p>
        </p:txBody>
      </p:sp>
      <p:cxnSp>
        <p:nvCxnSpPr>
          <p:cNvPr id="2" name="直接箭头连接符 1"/>
          <p:cNvCxnSpPr/>
          <p:nvPr/>
        </p:nvCxnSpPr>
        <p:spPr>
          <a:xfrm>
            <a:off x="4055745" y="2171065"/>
            <a:ext cx="1539240" cy="86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4942840" y="2701290"/>
            <a:ext cx="808990" cy="1252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297689" y="3202442"/>
            <a:ext cx="3611880" cy="64516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管理员审核通过后可以对章节进行</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修改、删除</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496570" y="5269865"/>
            <a:ext cx="10553700" cy="1174750"/>
          </a:xfrm>
          <a:prstGeom prst="rect">
            <a:avLst/>
          </a:prstGeom>
        </p:spPr>
      </p:pic>
      <p:cxnSp>
        <p:nvCxnSpPr>
          <p:cNvPr id="9" name="直接箭头连接符 8"/>
          <p:cNvCxnSpPr/>
          <p:nvPr/>
        </p:nvCxnSpPr>
        <p:spPr>
          <a:xfrm flipV="1">
            <a:off x="9988550" y="3760470"/>
            <a:ext cx="39370" cy="1836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42468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新建章节上传代码实现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1"/>
          <a:stretch>
            <a:fillRect/>
          </a:stretch>
        </p:blipFill>
        <p:spPr>
          <a:xfrm>
            <a:off x="5658485" y="2428875"/>
            <a:ext cx="6118225" cy="3188335"/>
          </a:xfrm>
          <a:prstGeom prst="rect">
            <a:avLst/>
          </a:prstGeom>
        </p:spPr>
      </p:pic>
      <p:pic>
        <p:nvPicPr>
          <p:cNvPr id="5" name="图片 4"/>
          <p:cNvPicPr>
            <a:picLocks noChangeAspect="1"/>
          </p:cNvPicPr>
          <p:nvPr/>
        </p:nvPicPr>
        <p:blipFill>
          <a:blip r:embed="rId2"/>
          <a:stretch>
            <a:fillRect/>
          </a:stretch>
        </p:blipFill>
        <p:spPr>
          <a:xfrm>
            <a:off x="403860" y="1288415"/>
            <a:ext cx="4812030" cy="4072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18084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消息通知</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5"/>
          <p:cNvPicPr>
            <a:picLocks noGrp="1" noChangeAspect="1"/>
          </p:cNvPicPr>
          <p:nvPr>
            <p:ph idx="1"/>
          </p:nvPr>
        </p:nvPicPr>
        <p:blipFill>
          <a:blip r:embed="rId1"/>
          <a:stretch>
            <a:fillRect/>
          </a:stretch>
        </p:blipFill>
        <p:spPr>
          <a:xfrm>
            <a:off x="295275" y="1538605"/>
            <a:ext cx="8883650" cy="1701800"/>
          </a:xfrm>
          <a:prstGeom prst="rect">
            <a:avLst/>
          </a:prstGeom>
        </p:spPr>
      </p:pic>
      <p:pic>
        <p:nvPicPr>
          <p:cNvPr id="7" name="图片 6"/>
          <p:cNvPicPr>
            <a:picLocks noChangeAspect="1"/>
          </p:cNvPicPr>
          <p:nvPr/>
        </p:nvPicPr>
        <p:blipFill>
          <a:blip r:embed="rId2"/>
          <a:stretch>
            <a:fillRect/>
          </a:stretch>
        </p:blipFill>
        <p:spPr>
          <a:xfrm>
            <a:off x="476250" y="3108325"/>
            <a:ext cx="6159500" cy="3689350"/>
          </a:xfrm>
          <a:prstGeom prst="rect">
            <a:avLst/>
          </a:prstGeom>
        </p:spPr>
      </p:pic>
      <p:pic>
        <p:nvPicPr>
          <p:cNvPr id="8" name="图片 7"/>
          <p:cNvPicPr>
            <a:picLocks noChangeAspect="1"/>
          </p:cNvPicPr>
          <p:nvPr/>
        </p:nvPicPr>
        <p:blipFill>
          <a:blip r:embed="rId3"/>
          <a:stretch>
            <a:fillRect/>
          </a:stretch>
        </p:blipFill>
        <p:spPr>
          <a:xfrm>
            <a:off x="7143750" y="3778885"/>
            <a:ext cx="4210050" cy="1879600"/>
          </a:xfrm>
          <a:prstGeom prst="rect">
            <a:avLst/>
          </a:prstGeom>
        </p:spPr>
      </p:pic>
      <p:cxnSp>
        <p:nvCxnSpPr>
          <p:cNvPr id="9" name="直接箭头连接符 8"/>
          <p:cNvCxnSpPr/>
          <p:nvPr/>
        </p:nvCxnSpPr>
        <p:spPr>
          <a:xfrm>
            <a:off x="8777605" y="2978785"/>
            <a:ext cx="234315" cy="674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2" name="文本框 11"/>
          <p:cNvSpPr txBox="1"/>
          <p:nvPr/>
        </p:nvSpPr>
        <p:spPr>
          <a:xfrm>
            <a:off x="838289" y="279813"/>
            <a:ext cx="18084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收藏书籍</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1"/>
          <a:stretch>
            <a:fillRect/>
          </a:stretch>
        </p:blipFill>
        <p:spPr>
          <a:xfrm>
            <a:off x="363855" y="1028065"/>
            <a:ext cx="3511550" cy="1765300"/>
          </a:xfrm>
          <a:prstGeom prst="rect">
            <a:avLst/>
          </a:prstGeom>
        </p:spPr>
      </p:pic>
      <p:pic>
        <p:nvPicPr>
          <p:cNvPr id="5" name="图片 4"/>
          <p:cNvPicPr>
            <a:picLocks noChangeAspect="1"/>
          </p:cNvPicPr>
          <p:nvPr/>
        </p:nvPicPr>
        <p:blipFill>
          <a:blip r:embed="rId2"/>
          <a:stretch>
            <a:fillRect/>
          </a:stretch>
        </p:blipFill>
        <p:spPr>
          <a:xfrm>
            <a:off x="4933950" y="3216275"/>
            <a:ext cx="2324100" cy="425450"/>
          </a:xfrm>
          <a:prstGeom prst="rect">
            <a:avLst/>
          </a:prstGeom>
        </p:spPr>
      </p:pic>
      <p:pic>
        <p:nvPicPr>
          <p:cNvPr id="6" name="图片 5"/>
          <p:cNvPicPr>
            <a:picLocks noChangeAspect="1"/>
          </p:cNvPicPr>
          <p:nvPr/>
        </p:nvPicPr>
        <p:blipFill>
          <a:blip r:embed="rId3"/>
          <a:stretch>
            <a:fillRect/>
          </a:stretch>
        </p:blipFill>
        <p:spPr>
          <a:xfrm>
            <a:off x="363855" y="3964940"/>
            <a:ext cx="6838950" cy="2190750"/>
          </a:xfrm>
          <a:prstGeom prst="rect">
            <a:avLst/>
          </a:prstGeom>
        </p:spPr>
      </p:pic>
      <p:pic>
        <p:nvPicPr>
          <p:cNvPr id="7" name="图片 6"/>
          <p:cNvPicPr>
            <a:picLocks noChangeAspect="1"/>
          </p:cNvPicPr>
          <p:nvPr/>
        </p:nvPicPr>
        <p:blipFill>
          <a:blip r:embed="rId4"/>
          <a:stretch>
            <a:fillRect/>
          </a:stretch>
        </p:blipFill>
        <p:spPr>
          <a:xfrm>
            <a:off x="7854315" y="2620645"/>
            <a:ext cx="1543050" cy="2222500"/>
          </a:xfrm>
          <a:prstGeom prst="rect">
            <a:avLst/>
          </a:prstGeom>
        </p:spPr>
      </p:pic>
      <p:sp>
        <p:nvSpPr>
          <p:cNvPr id="36" name="文本框 35"/>
          <p:cNvSpPr txBox="1"/>
          <p:nvPr/>
        </p:nvSpPr>
        <p:spPr>
          <a:xfrm>
            <a:off x="503824" y="2996702"/>
            <a:ext cx="3914140" cy="92202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点击</a:t>
            </a:r>
            <a:r>
              <a:rPr lang="en-US" altLang="zh-CN" dirty="0">
                <a:latin typeface="微软雅黑" panose="020B0503020204020204" pitchFamily="34" charset="-122"/>
                <a:ea typeface="微软雅黑" panose="020B0503020204020204" pitchFamily="34" charset="-122"/>
              </a:rPr>
              <a:t>header</a:t>
            </a:r>
            <a:r>
              <a:rPr lang="zh-CN" altLang="en-US" dirty="0">
                <a:latin typeface="微软雅黑" panose="020B0503020204020204" pitchFamily="34" charset="-122"/>
                <a:ea typeface="微软雅黑" panose="020B0503020204020204" pitchFamily="34" charset="-122"/>
              </a:rPr>
              <a:t>的收藏按钮或个人中心，</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都能看到个人收藏</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也能够取消收藏</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34340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收藏书籍代码实现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181610" y="1061720"/>
            <a:ext cx="8845550" cy="2546350"/>
          </a:xfrm>
          <a:prstGeom prst="rect">
            <a:avLst/>
          </a:prstGeom>
        </p:spPr>
      </p:pic>
      <p:pic>
        <p:nvPicPr>
          <p:cNvPr id="3" name="图片 2"/>
          <p:cNvPicPr>
            <a:picLocks noChangeAspect="1"/>
          </p:cNvPicPr>
          <p:nvPr/>
        </p:nvPicPr>
        <p:blipFill>
          <a:blip r:embed="rId2"/>
          <a:stretch>
            <a:fillRect/>
          </a:stretch>
        </p:blipFill>
        <p:spPr>
          <a:xfrm>
            <a:off x="254635" y="3947795"/>
            <a:ext cx="8699500" cy="2146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38404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关注与取消关注作者</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519430" y="1120775"/>
            <a:ext cx="9023350" cy="2057400"/>
          </a:xfrm>
          <a:prstGeom prst="rect">
            <a:avLst/>
          </a:prstGeom>
        </p:spPr>
      </p:pic>
      <p:pic>
        <p:nvPicPr>
          <p:cNvPr id="3" name="图片 2"/>
          <p:cNvPicPr>
            <a:picLocks noChangeAspect="1"/>
          </p:cNvPicPr>
          <p:nvPr/>
        </p:nvPicPr>
        <p:blipFill>
          <a:blip r:embed="rId2"/>
          <a:stretch>
            <a:fillRect/>
          </a:stretch>
        </p:blipFill>
        <p:spPr>
          <a:xfrm>
            <a:off x="519430" y="3648075"/>
            <a:ext cx="5175250" cy="11239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54660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关注与取消关注作者代码实现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243205" y="1019175"/>
            <a:ext cx="6781800" cy="3003550"/>
          </a:xfrm>
          <a:prstGeom prst="rect">
            <a:avLst/>
          </a:prstGeom>
        </p:spPr>
      </p:pic>
      <p:pic>
        <p:nvPicPr>
          <p:cNvPr id="3" name="图片 2"/>
          <p:cNvPicPr>
            <a:picLocks noChangeAspect="1"/>
          </p:cNvPicPr>
          <p:nvPr/>
        </p:nvPicPr>
        <p:blipFill>
          <a:blip r:embed="rId2"/>
          <a:stretch>
            <a:fillRect/>
          </a:stretch>
        </p:blipFill>
        <p:spPr>
          <a:xfrm>
            <a:off x="243205" y="4230370"/>
            <a:ext cx="7416800" cy="2324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rot="18671564">
            <a:off x="-479139" y="617318"/>
            <a:ext cx="2124965" cy="114691"/>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10262191" y="324604"/>
            <a:ext cx="602258"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目录</a:t>
            </a:r>
            <a:endParaRPr lang="zh-CN" altLang="en-US" sz="40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973987" y="1154522"/>
            <a:ext cx="1000811" cy="707886"/>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01</a:t>
            </a:r>
            <a:endParaRPr lang="zh-CN" altLang="en-US" sz="40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858380" y="2100967"/>
            <a:ext cx="816249" cy="707886"/>
          </a:xfrm>
          <a:prstGeom prst="rect">
            <a:avLst/>
          </a:prstGeom>
          <a:noFill/>
        </p:spPr>
        <p:txBody>
          <a:bodyPr wrap="none" rtlCol="0">
            <a:spAutoFit/>
          </a:bodyPr>
          <a:lstStyle/>
          <a:p>
            <a:r>
              <a:rPr lang="en-US" altLang="zh-CN" sz="4000" b="1" dirty="0">
                <a:latin typeface="微软雅黑" panose="020B0503020204020204" pitchFamily="34" charset="-122"/>
                <a:ea typeface="微软雅黑" panose="020B0503020204020204" pitchFamily="34" charset="-122"/>
              </a:rPr>
              <a:t>02</a:t>
            </a:r>
            <a:endParaRPr lang="zh-CN" altLang="en-US" sz="40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975140" y="3074718"/>
            <a:ext cx="816249" cy="707886"/>
          </a:xfrm>
          <a:prstGeom prst="rect">
            <a:avLst/>
          </a:prstGeom>
          <a:noFill/>
        </p:spPr>
        <p:txBody>
          <a:bodyPr wrap="none" rtlCol="0">
            <a:spAutoFit/>
          </a:bodyPr>
          <a:lstStyle/>
          <a:p>
            <a:r>
              <a:rPr lang="en-US" altLang="zh-CN" sz="4000" b="1" dirty="0">
                <a:latin typeface="微软雅黑" panose="020B0503020204020204" pitchFamily="34" charset="-122"/>
                <a:ea typeface="微软雅黑" panose="020B0503020204020204" pitchFamily="34" charset="-122"/>
              </a:rPr>
              <a:t>03</a:t>
            </a:r>
            <a:endParaRPr lang="zh-CN" altLang="en-US" sz="40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313166" y="3828324"/>
            <a:ext cx="816249" cy="707886"/>
          </a:xfrm>
          <a:prstGeom prst="rect">
            <a:avLst/>
          </a:prstGeom>
          <a:noFill/>
        </p:spPr>
        <p:txBody>
          <a:bodyPr wrap="none" rtlCol="0">
            <a:spAutoFit/>
          </a:bodyPr>
          <a:lstStyle/>
          <a:p>
            <a:r>
              <a:rPr lang="en-US" altLang="zh-CN" sz="4000" b="1" dirty="0">
                <a:latin typeface="微软雅黑" panose="020B0503020204020204" pitchFamily="34" charset="-122"/>
                <a:ea typeface="微软雅黑" panose="020B0503020204020204" pitchFamily="34" charset="-122"/>
              </a:rPr>
              <a:t>04</a:t>
            </a:r>
            <a:endParaRPr lang="zh-CN" altLang="en-US" sz="4000" b="1" dirty="0">
              <a:latin typeface="微软雅黑" panose="020B0503020204020204" pitchFamily="34" charset="-122"/>
              <a:ea typeface="微软雅黑" panose="020B0503020204020204" pitchFamily="34" charset="-122"/>
            </a:endParaRPr>
          </a:p>
        </p:txBody>
      </p:sp>
      <p:sp>
        <p:nvSpPr>
          <p:cNvPr id="23" name="矩形 22"/>
          <p:cNvSpPr/>
          <p:nvPr/>
        </p:nvSpPr>
        <p:spPr>
          <a:xfrm rot="18671564">
            <a:off x="-628828" y="492458"/>
            <a:ext cx="2124965" cy="114691"/>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rot="5400000">
            <a:off x="9752959" y="854996"/>
            <a:ext cx="1018462" cy="45719"/>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rot="5400000">
            <a:off x="10401528" y="1115953"/>
            <a:ext cx="1018462" cy="45719"/>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973986" y="1862407"/>
            <a:ext cx="4919449"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2034769" y="3782625"/>
            <a:ext cx="3768765"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6211505" y="4490511"/>
            <a:ext cx="3652494"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4858319" y="2838063"/>
            <a:ext cx="4735715"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nvSpPr>
        <p:spPr>
          <a:xfrm>
            <a:off x="1957299" y="1143523"/>
            <a:ext cx="10972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任务分工</a:t>
            </a:r>
            <a:endParaRPr lang="zh-CN" altLang="en-US"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5674629" y="2101352"/>
            <a:ext cx="24688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个人中心的设计与实现</a:t>
            </a:r>
            <a:endParaRPr lang="zh-CN" altLang="en-US"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2773609" y="3028712"/>
            <a:ext cx="10972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需求分析</a:t>
            </a:r>
            <a:endParaRPr lang="zh-CN" altLang="en-US"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7129415" y="3828275"/>
            <a:ext cx="10972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愿景文档</a:t>
            </a:r>
            <a:endParaRPr lang="zh-CN" altLang="en-US" dirty="0">
              <a:latin typeface="微软雅黑" panose="020B0503020204020204" pitchFamily="34" charset="-122"/>
              <a:ea typeface="微软雅黑" panose="020B0503020204020204" pitchFamily="34" charset="-122"/>
            </a:endParaRPr>
          </a:p>
        </p:txBody>
      </p:sp>
      <p:sp>
        <p:nvSpPr>
          <p:cNvPr id="39" name="矩形 38"/>
          <p:cNvSpPr/>
          <p:nvPr/>
        </p:nvSpPr>
        <p:spPr>
          <a:xfrm>
            <a:off x="1957299" y="1493860"/>
            <a:ext cx="1330325" cy="368300"/>
          </a:xfrm>
          <a:prstGeom prst="rect">
            <a:avLst/>
          </a:prstGeom>
        </p:spPr>
        <p:txBody>
          <a:bodyPr wrap="none">
            <a:spAutoFit/>
          </a:bodyPr>
          <a:lstStyle/>
          <a:p>
            <a:r>
              <a:rPr lang="en-US" altLang="zh-CN" dirty="0"/>
              <a:t>Assignment</a:t>
            </a:r>
            <a:endParaRPr lang="en-US" altLang="zh-CN" dirty="0"/>
          </a:p>
        </p:txBody>
      </p:sp>
      <p:sp>
        <p:nvSpPr>
          <p:cNvPr id="40" name="矩形 39"/>
          <p:cNvSpPr/>
          <p:nvPr/>
        </p:nvSpPr>
        <p:spPr>
          <a:xfrm>
            <a:off x="5743844" y="2469684"/>
            <a:ext cx="1696085" cy="368300"/>
          </a:xfrm>
          <a:prstGeom prst="rect">
            <a:avLst/>
          </a:prstGeom>
        </p:spPr>
        <p:txBody>
          <a:bodyPr wrap="none">
            <a:spAutoFit/>
          </a:bodyPr>
          <a:lstStyle/>
          <a:p>
            <a:r>
              <a:rPr lang="en-US" dirty="0"/>
              <a:t>Personal center</a:t>
            </a:r>
            <a:endParaRPr lang="en-US" dirty="0"/>
          </a:p>
        </p:txBody>
      </p:sp>
      <p:sp>
        <p:nvSpPr>
          <p:cNvPr id="41" name="矩形 40"/>
          <p:cNvSpPr/>
          <p:nvPr/>
        </p:nvSpPr>
        <p:spPr>
          <a:xfrm>
            <a:off x="2790754" y="3397417"/>
            <a:ext cx="1834515" cy="368300"/>
          </a:xfrm>
          <a:prstGeom prst="rect">
            <a:avLst/>
          </a:prstGeom>
        </p:spPr>
        <p:txBody>
          <a:bodyPr wrap="none">
            <a:spAutoFit/>
          </a:bodyPr>
          <a:lstStyle/>
          <a:p>
            <a:r>
              <a:rPr lang="en-US" altLang="zh-CN" dirty="0"/>
              <a:t>Demand analysis</a:t>
            </a:r>
            <a:endParaRPr lang="en-US" altLang="zh-CN" dirty="0"/>
          </a:p>
        </p:txBody>
      </p:sp>
      <p:sp>
        <p:nvSpPr>
          <p:cNvPr id="42" name="矩形 41"/>
          <p:cNvSpPr/>
          <p:nvPr/>
        </p:nvSpPr>
        <p:spPr>
          <a:xfrm>
            <a:off x="7316105" y="4168181"/>
            <a:ext cx="723265" cy="368300"/>
          </a:xfrm>
          <a:prstGeom prst="rect">
            <a:avLst/>
          </a:prstGeom>
        </p:spPr>
        <p:txBody>
          <a:bodyPr wrap="none">
            <a:spAutoFit/>
          </a:bodyPr>
          <a:lstStyle/>
          <a:p>
            <a:r>
              <a:rPr lang="en-US" altLang="zh-CN" dirty="0"/>
              <a:t>Vsion</a:t>
            </a:r>
            <a:endParaRPr lang="en-US" altLang="zh-CN" dirty="0"/>
          </a:p>
        </p:txBody>
      </p:sp>
      <p:sp>
        <p:nvSpPr>
          <p:cNvPr id="2" name="文本框 1"/>
          <p:cNvSpPr txBox="1"/>
          <p:nvPr/>
        </p:nvSpPr>
        <p:spPr>
          <a:xfrm>
            <a:off x="956207" y="4671787"/>
            <a:ext cx="1000811" cy="706755"/>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05</a:t>
            </a:r>
            <a:endParaRPr lang="zh-CN" altLang="en-US" sz="4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58874" y="4671583"/>
            <a:ext cx="10972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登录注册</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858645" y="5010150"/>
            <a:ext cx="2274570" cy="368300"/>
          </a:xfrm>
          <a:prstGeom prst="rect">
            <a:avLst/>
          </a:prstGeom>
        </p:spPr>
        <p:txBody>
          <a:bodyPr wrap="square">
            <a:spAutoFit/>
          </a:bodyPr>
          <a:lstStyle/>
          <a:p>
            <a:r>
              <a:rPr lang="en-US" altLang="zh-CN" dirty="0"/>
              <a:t>Login and register</a:t>
            </a:r>
            <a:endParaRPr lang="en-US" altLang="zh-CN" dirty="0"/>
          </a:p>
        </p:txBody>
      </p:sp>
      <p:sp>
        <p:nvSpPr>
          <p:cNvPr id="7" name="矩形 6"/>
          <p:cNvSpPr/>
          <p:nvPr/>
        </p:nvSpPr>
        <p:spPr>
          <a:xfrm>
            <a:off x="973986" y="5378402"/>
            <a:ext cx="4919449"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8211" y="-557474"/>
            <a:ext cx="8436077" cy="7742903"/>
            <a:chOff x="-2195721" y="478875"/>
            <a:chExt cx="6584705" cy="7074865"/>
          </a:xfrm>
        </p:grpSpPr>
        <p:sp>
          <p:nvSpPr>
            <p:cNvPr id="5"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2195721" y="1791685"/>
              <a:ext cx="5389345" cy="5762055"/>
              <a:chOff x="1463998" y="420085"/>
              <a:chExt cx="5389345" cy="5762055"/>
            </a:xfrm>
          </p:grpSpPr>
          <p:sp>
            <p:nvSpPr>
              <p:cNvPr id="7"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463998" y="420085"/>
                <a:ext cx="5389345" cy="5762055"/>
                <a:chOff x="6098353" y="280171"/>
                <a:chExt cx="6632037" cy="7090687"/>
              </a:xfrm>
            </p:grpSpPr>
            <p:sp>
              <p:nvSpPr>
                <p:cNvPr id="9"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
        <p:nvSpPr>
          <p:cNvPr id="15" name="矩形 14"/>
          <p:cNvSpPr/>
          <p:nvPr/>
        </p:nvSpPr>
        <p:spPr>
          <a:xfrm>
            <a:off x="4207342" y="2497976"/>
            <a:ext cx="2002471" cy="1862048"/>
          </a:xfrm>
          <a:prstGeom prst="rect">
            <a:avLst/>
          </a:prstGeom>
        </p:spPr>
        <p:txBody>
          <a:bodyPr wrap="none">
            <a:spAutoFit/>
          </a:bodyPr>
          <a:lstStyle/>
          <a:p>
            <a:r>
              <a:rPr lang="en-US" altLang="zh-CN" sz="11500" b="1" dirty="0">
                <a:latin typeface="微软雅黑" panose="020B0503020204020204" pitchFamily="34" charset="-122"/>
                <a:ea typeface="微软雅黑" panose="020B0503020204020204" pitchFamily="34" charset="-122"/>
              </a:rPr>
              <a:t>03</a:t>
            </a:r>
            <a:endParaRPr lang="zh-CN" altLang="en-US" sz="3600" dirty="0"/>
          </a:p>
        </p:txBody>
      </p:sp>
      <p:sp>
        <p:nvSpPr>
          <p:cNvPr id="16" name="文本框 15"/>
          <p:cNvSpPr txBox="1"/>
          <p:nvPr/>
        </p:nvSpPr>
        <p:spPr>
          <a:xfrm>
            <a:off x="6173671" y="2879854"/>
            <a:ext cx="1605280" cy="52197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需求分析</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6209813" y="3494787"/>
            <a:ext cx="1834515" cy="368300"/>
          </a:xfrm>
          <a:prstGeom prst="rect">
            <a:avLst/>
          </a:prstGeom>
        </p:spPr>
        <p:txBody>
          <a:bodyPr wrap="none">
            <a:spAutoFit/>
          </a:bodyPr>
          <a:lstStyle/>
          <a:p>
            <a:pPr algn="l"/>
            <a:r>
              <a:rPr lang="en-US" altLang="zh-CN" dirty="0">
                <a:sym typeface="+mn-ea"/>
              </a:rPr>
              <a:t>Demand analysis</a:t>
            </a:r>
            <a:endParaRPr lang="zh-CN" altLang="en-US"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97472" y="390029"/>
            <a:ext cx="2588677" cy="1077218"/>
          </a:xfrm>
          <a:prstGeom prst="rect">
            <a:avLst/>
          </a:prstGeom>
          <a:noFill/>
        </p:spPr>
        <p:txBody>
          <a:bodyPr wrap="square" rtlCol="0">
            <a:spAutoFit/>
          </a:bodyPr>
          <a:lstStyle/>
          <a:p>
            <a:r>
              <a:rPr lang="zh-CN" altLang="zh-CN" sz="3200" b="1" dirty="0"/>
              <a:t>任务概述</a:t>
            </a:r>
            <a:endParaRPr lang="zh-CN" altLang="zh-CN" sz="3200" b="1" dirty="0"/>
          </a:p>
          <a:p>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5325" y="1152525"/>
            <a:ext cx="11249025" cy="4955203"/>
          </a:xfrm>
          <a:prstGeom prst="rect">
            <a:avLst/>
          </a:prstGeom>
          <a:noFill/>
        </p:spPr>
        <p:txBody>
          <a:bodyPr wrap="square" rtlCol="0">
            <a:spAutoFit/>
          </a:bodyPr>
          <a:lstStyle/>
          <a:p>
            <a:pPr lvl="2"/>
            <a:r>
              <a:rPr lang="zh-CN" altLang="zh-CN" b="1" dirty="0"/>
              <a:t>目标</a:t>
            </a:r>
            <a:endParaRPr lang="zh-CN" altLang="zh-CN" sz="1400" b="1" dirty="0"/>
          </a:p>
          <a:p>
            <a:r>
              <a:rPr lang="en-US" altLang="zh-CN" dirty="0" err="1"/>
              <a:t>wirte</a:t>
            </a:r>
            <a:r>
              <a:rPr lang="en-US" altLang="zh-CN" dirty="0"/>
              <a:t>-it-now(win)</a:t>
            </a:r>
            <a:r>
              <a:rPr lang="zh-CN" altLang="zh-CN" dirty="0"/>
              <a:t>写作网站是面向广大群众的，该网站是本学习小组独立开发的网站，是为了能够有个我们自己想要的写作网站，在这个网站上每个人写的文章都有机会被看到，也能够自由发表自己的观点，具体如下：</a:t>
            </a:r>
            <a:endParaRPr lang="zh-CN" altLang="zh-CN" sz="1400" dirty="0"/>
          </a:p>
          <a:p>
            <a:pPr lvl="0"/>
            <a:r>
              <a:rPr lang="en-US" altLang="zh-CN" dirty="0"/>
              <a:t>1</a:t>
            </a:r>
            <a:r>
              <a:rPr lang="zh-CN" altLang="en-US" dirty="0"/>
              <a:t>、</a:t>
            </a:r>
            <a:r>
              <a:rPr lang="zh-CN" altLang="zh-CN" dirty="0"/>
              <a:t>设置了实时板块，每个人最新发表的公众文章都会被显示出来，每个人被看到的机会被大大提升了，不会受限于粉丝量及浏览量。</a:t>
            </a:r>
            <a:endParaRPr lang="zh-CN" altLang="zh-CN" sz="1400" dirty="0"/>
          </a:p>
          <a:p>
            <a:pPr lvl="0"/>
            <a:r>
              <a:rPr lang="en-US" altLang="zh-CN" dirty="0"/>
              <a:t>2</a:t>
            </a:r>
            <a:r>
              <a:rPr lang="zh-CN" altLang="en-US" dirty="0"/>
              <a:t>、</a:t>
            </a:r>
            <a:r>
              <a:rPr lang="zh-CN" altLang="zh-CN" dirty="0"/>
              <a:t>除了实时板块也有新书及精品推荐，如果用户浏览时不知道看什么，可以通过推荐及频道分来来找到自己想看的。</a:t>
            </a:r>
            <a:endParaRPr lang="zh-CN" altLang="zh-CN" sz="1400" dirty="0"/>
          </a:p>
          <a:p>
            <a:pPr lvl="0"/>
            <a:r>
              <a:rPr lang="en-US" altLang="zh-CN" dirty="0"/>
              <a:t>3</a:t>
            </a:r>
            <a:r>
              <a:rPr lang="zh-CN" altLang="en-US" dirty="0"/>
              <a:t>、</a:t>
            </a:r>
            <a:r>
              <a:rPr lang="zh-CN" altLang="zh-CN" dirty="0"/>
              <a:t>设置讨论区，用户可以自由发表言论，但根据互联网用户法则，也会设置审核及举报功能。</a:t>
            </a:r>
            <a:endParaRPr lang="en-US" altLang="zh-CN" dirty="0"/>
          </a:p>
          <a:p>
            <a:pPr lvl="0"/>
            <a:endParaRPr lang="zh-CN" altLang="zh-CN" sz="1400" dirty="0"/>
          </a:p>
          <a:p>
            <a:pPr lvl="2"/>
            <a:r>
              <a:rPr lang="zh-CN" altLang="zh-CN" b="1" dirty="0"/>
              <a:t>用户特点</a:t>
            </a:r>
            <a:endParaRPr lang="zh-CN" altLang="zh-CN" sz="1400" b="1" dirty="0"/>
          </a:p>
          <a:p>
            <a:r>
              <a:rPr lang="zh-CN" altLang="zh-CN" dirty="0"/>
              <a:t>本网站面向所有类型的用户，希望能够提供一个自由发表文章及自我观点的平台，现在很多人都喜欢在闲暇之余看些文章，喜欢写文的人也很乐意在社交平台上发表自己的东西，但是很多人因为没有浏览量、被别人看不见就会放弃写作这件事情，甚至于很多文笔不太好的人会直接不会选择写作来抒发自己的内心，对用户来说，本网站不失为一个好的抒发平台。</a:t>
            </a:r>
            <a:endParaRPr lang="en-US" altLang="zh-CN" dirty="0"/>
          </a:p>
          <a:p>
            <a:endParaRPr lang="zh-CN" altLang="zh-CN" sz="1400" dirty="0"/>
          </a:p>
          <a:p>
            <a:pPr lvl="2"/>
            <a:r>
              <a:rPr lang="zh-CN" altLang="zh-CN" b="1" dirty="0"/>
              <a:t>假定和约束</a:t>
            </a:r>
            <a:endParaRPr lang="zh-CN" altLang="zh-CN" sz="1400" b="1" dirty="0"/>
          </a:p>
          <a:p>
            <a:r>
              <a:rPr lang="zh-CN" altLang="zh-CN" dirty="0"/>
              <a:t>本次系统软件开发经费不能超过</a:t>
            </a:r>
            <a:r>
              <a:rPr lang="en-US" altLang="zh-CN" dirty="0"/>
              <a:t>30000</a:t>
            </a:r>
            <a:r>
              <a:rPr lang="zh-CN" altLang="zh-CN" dirty="0"/>
              <a:t>元，开发时期不能超过</a:t>
            </a:r>
            <a:r>
              <a:rPr lang="en-US" altLang="zh-CN" dirty="0"/>
              <a:t>6</a:t>
            </a:r>
            <a:r>
              <a:rPr lang="zh-CN" altLang="zh-CN" dirty="0"/>
              <a:t>个月，开发人员限定为</a:t>
            </a:r>
            <a:r>
              <a:rPr lang="en-US" altLang="zh-CN" dirty="0"/>
              <a:t>3</a:t>
            </a:r>
            <a:r>
              <a:rPr lang="zh-CN" altLang="zh-CN" dirty="0"/>
              <a:t>人。</a:t>
            </a:r>
            <a:endParaRPr lang="zh-CN" altLang="zh-CN" sz="1400"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2287806" cy="584775"/>
          </a:xfrm>
          <a:prstGeom prst="rect">
            <a:avLst/>
          </a:prstGeom>
          <a:noFill/>
        </p:spPr>
        <p:txBody>
          <a:bodyPr wrap="none" rtlCol="0">
            <a:spAutoFit/>
          </a:bodyPr>
          <a:lstStyle/>
          <a:p>
            <a:pPr lvl="1"/>
            <a:r>
              <a:rPr lang="zh-CN" altLang="zh-CN" sz="3200" b="1" dirty="0">
                <a:latin typeface="微软雅黑" panose="020B0503020204020204" pitchFamily="34" charset="-122"/>
                <a:ea typeface="微软雅黑" panose="020B0503020204020204" pitchFamily="34" charset="-122"/>
              </a:rPr>
              <a:t>需求规定</a:t>
            </a:r>
            <a:endParaRPr lang="zh-CN" altLang="zh-CN"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38176" y="1333500"/>
            <a:ext cx="10477500" cy="2308324"/>
          </a:xfrm>
          <a:prstGeom prst="rect">
            <a:avLst/>
          </a:prstGeom>
          <a:noFill/>
        </p:spPr>
        <p:txBody>
          <a:bodyPr wrap="square" rtlCol="0">
            <a:spAutoFit/>
          </a:bodyPr>
          <a:lstStyle/>
          <a:p>
            <a:pPr lvl="2"/>
            <a:r>
              <a:rPr lang="zh-CN" altLang="zh-CN" b="1" dirty="0"/>
              <a:t>对功能的规定</a:t>
            </a:r>
            <a:endParaRPr lang="zh-CN" altLang="zh-CN" sz="1400" b="1" dirty="0"/>
          </a:p>
          <a:p>
            <a:r>
              <a:rPr lang="zh-CN" altLang="zh-CN" dirty="0"/>
              <a:t>为实现系统目标，将系统分为</a:t>
            </a:r>
            <a:r>
              <a:rPr lang="en-US" altLang="zh-CN" dirty="0"/>
              <a:t>2</a:t>
            </a:r>
            <a:r>
              <a:rPr lang="zh-CN" altLang="zh-CN" dirty="0"/>
              <a:t>个大的功能模块：用户前台、管理员后台，它是根据系统需求功能来划分，使得系统分系统。</a:t>
            </a:r>
            <a:endParaRPr lang="zh-CN" altLang="zh-CN" sz="1400" dirty="0"/>
          </a:p>
          <a:p>
            <a:pPr lvl="0"/>
            <a:r>
              <a:rPr lang="en-US" altLang="zh-CN" dirty="0"/>
              <a:t>	</a:t>
            </a:r>
            <a:r>
              <a:rPr lang="zh-CN" altLang="en-US" dirty="0"/>
              <a:t>（</a:t>
            </a:r>
            <a:r>
              <a:rPr lang="en-US" altLang="zh-CN" dirty="0"/>
              <a:t>1</a:t>
            </a:r>
            <a:r>
              <a:rPr lang="zh-CN" altLang="en-US" dirty="0"/>
              <a:t>）</a:t>
            </a:r>
            <a:r>
              <a:rPr lang="zh-CN" altLang="zh-CN" dirty="0"/>
              <a:t>用户前台：浏览首页，对文章进行浏览、评论、点赞，讨论区发表动态，个人中心修改个人资料、建立个人栏目，发表文章，关注作者，收藏栏目（书）。</a:t>
            </a:r>
            <a:endParaRPr lang="zh-CN" altLang="zh-CN" sz="1400" dirty="0"/>
          </a:p>
          <a:p>
            <a:r>
              <a:rPr lang="en-US" altLang="zh-CN" dirty="0"/>
              <a:t>	  </a:t>
            </a:r>
            <a:r>
              <a:rPr lang="zh-CN" altLang="en-US" dirty="0"/>
              <a:t>（</a:t>
            </a:r>
            <a:r>
              <a:rPr lang="en-US" altLang="zh-CN" dirty="0"/>
              <a:t>2</a:t>
            </a:r>
            <a:r>
              <a:rPr lang="zh-CN" altLang="en-US" dirty="0"/>
              <a:t>）</a:t>
            </a:r>
            <a:r>
              <a:rPr lang="zh-CN" altLang="zh-CN" dirty="0"/>
              <a:t>管理员后台：对用户发表的文章进行审核，搜索用户，查看用户资料，封禁用户，查看、搜索、删除小说。</a:t>
            </a:r>
            <a:endParaRPr lang="zh-CN" altLang="zh-CN" sz="1400" dirty="0"/>
          </a:p>
          <a:p>
            <a:endParaRPr lang="zh-CN" altLang="en-US" dirty="0"/>
          </a:p>
        </p:txBody>
      </p:sp>
      <p:sp>
        <p:nvSpPr>
          <p:cNvPr id="4" name="Rectangle 2"/>
          <p:cNvSpPr>
            <a:spLocks noChangeArrowheads="1"/>
          </p:cNvSpPr>
          <p:nvPr/>
        </p:nvSpPr>
        <p:spPr bwMode="auto">
          <a:xfrm>
            <a:off x="1419225" y="3676560"/>
            <a:ext cx="75628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A.</a:t>
            </a: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用户前台</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个人信息管理拥有修改个人信息、查看消息、删除消息、查看收藏、查看粉丝和关注这几个子模块。</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9225" y="4911624"/>
            <a:ext cx="4854575" cy="1470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685925" y="59753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38289" y="279813"/>
            <a:ext cx="2287806" cy="584775"/>
          </a:xfrm>
          <a:prstGeom prst="rect">
            <a:avLst/>
          </a:prstGeom>
          <a:noFill/>
        </p:spPr>
        <p:txBody>
          <a:bodyPr wrap="none" rtlCol="0">
            <a:spAutoFit/>
          </a:bodyPr>
          <a:lstStyle/>
          <a:p>
            <a:pPr lvl="1"/>
            <a:r>
              <a:rPr lang="zh-CN" altLang="zh-CN" sz="3200" b="1" dirty="0">
                <a:latin typeface="微软雅黑" panose="020B0503020204020204" pitchFamily="34" charset="-122"/>
                <a:ea typeface="微软雅黑" panose="020B0503020204020204" pitchFamily="34" charset="-122"/>
              </a:rPr>
              <a:t>需求规定</a:t>
            </a:r>
            <a:endParaRPr lang="zh-CN" altLang="zh-CN" sz="3200" b="1" dirty="0">
              <a:latin typeface="微软雅黑" panose="020B0503020204020204" pitchFamily="34" charset="-122"/>
              <a:ea typeface="微软雅黑" panose="020B0503020204020204" pitchFamily="34" charset="-122"/>
            </a:endParaRPr>
          </a:p>
        </p:txBody>
      </p:sp>
      <p:grpSp>
        <p:nvGrpSpPr>
          <p:cNvPr id="6" name="组合 5" descr="KSO_WM_TAG_VERSION=1.0&amp;KSO_WM_BEAUTIFY_FLAG=#wm#&amp;KSO_WM_UNIT_TYPE=i&amp;KSO_WM_UNIT_ID=wpsdiag20163511_1*i*1&amp;KSO_WM_TEMPLATE_CATEGORY=wpsdiag&amp;KSO_WM_TEMPLATE_INDEX=20163511"/>
          <p:cNvGrpSpPr/>
          <p:nvPr/>
        </p:nvGrpSpPr>
        <p:grpSpPr>
          <a:xfrm>
            <a:off x="909661" y="1862923"/>
            <a:ext cx="3990975" cy="1740535"/>
            <a:chOff x="365994" y="239528"/>
            <a:chExt cx="2848584" cy="1242178"/>
          </a:xfrm>
        </p:grpSpPr>
        <p:sp>
          <p:nvSpPr>
            <p:cNvPr id="7" name="矩形: 圆角 7" descr="KSO_WM_UNIT_INDEX=1_2&amp;KSO_WM_UNIT_TYPE=p_i&amp;KSO_WM_UNIT_ID=wpsdiag20163511_1*p_i*1_2&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365994" y="1053900"/>
              <a:ext cx="799054" cy="4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新建栏目</a:t>
              </a:r>
              <a:endParaRPr lang="zh-CN" sz="1050" kern="100">
                <a:effectLst/>
                <a:ea typeface="等线" panose="02010600030101010101" charset="-122"/>
                <a:cs typeface="Times New Roman" panose="02020603050405020304" pitchFamily="18" charset="0"/>
              </a:endParaRPr>
            </a:p>
          </p:txBody>
        </p:sp>
        <p:sp>
          <p:nvSpPr>
            <p:cNvPr id="8" name="矩形: 圆角 8" descr="KSO_WM_UNIT_INDEX=1_3&amp;KSO_WM_UNIT_TYPE=p_i&amp;KSO_WM_UNIT_ID=wpsdiag20163511_1*p_i*1_3&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1390765" y="1058691"/>
              <a:ext cx="799042" cy="42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删除栏目</a:t>
              </a:r>
              <a:endParaRPr lang="zh-CN" sz="1050" kern="100">
                <a:effectLst/>
                <a:ea typeface="等线" panose="02010600030101010101" charset="-122"/>
                <a:cs typeface="Times New Roman" panose="02020603050405020304" pitchFamily="18" charset="0"/>
              </a:endParaRPr>
            </a:p>
          </p:txBody>
        </p:sp>
        <p:sp>
          <p:nvSpPr>
            <p:cNvPr id="9" name="矩形: 圆角 9" descr="KSO_WM_UNIT_INDEX=1_4&amp;KSO_WM_UNIT_TYPE=p_i&amp;KSO_WM_UNIT_ID=wpsdiag20163511_1*p_i*1_4&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2415524" y="1053900"/>
              <a:ext cx="799054" cy="4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上传文章</a:t>
              </a:r>
              <a:endParaRPr lang="zh-CN" sz="1050" kern="100">
                <a:effectLst/>
                <a:ea typeface="等线" panose="02010600030101010101" charset="-122"/>
                <a:cs typeface="Times New Roman" panose="02020603050405020304" pitchFamily="18" charset="0"/>
              </a:endParaRPr>
            </a:p>
          </p:txBody>
        </p:sp>
        <p:cxnSp>
          <p:nvCxnSpPr>
            <p:cNvPr id="10" name="直接连接符 9" descr="KSO_WM_UNIT_INDEX=1_5&amp;KSO_WM_UNIT_TYPE=p_i&amp;KSO_WM_UNIT_ID=wpsdiag20163511_1*p_i*1_5&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a:stCxn id="7" idx="0"/>
            </p:cNvCxnSpPr>
            <p:nvPr/>
          </p:nvCxnSpPr>
          <p:spPr>
            <a:xfrm flipV="1">
              <a:off x="765968" y="949104"/>
              <a:ext cx="0" cy="104602"/>
            </a:xfrm>
            <a:prstGeom prst="line">
              <a:avLst/>
            </a:prstGeom>
          </p:spPr>
          <p:style>
            <a:lnRef idx="2">
              <a:schemeClr val="dk1"/>
            </a:lnRef>
            <a:fillRef idx="1">
              <a:schemeClr val="lt1"/>
            </a:fillRef>
            <a:effectRef idx="0">
              <a:schemeClr val="dk1"/>
            </a:effectRef>
            <a:fontRef idx="minor">
              <a:schemeClr val="dk1"/>
            </a:fontRef>
          </p:style>
        </p:cxnSp>
        <p:cxnSp>
          <p:nvCxnSpPr>
            <p:cNvPr id="11" name="直接连接符 10" descr="KSO_WM_UNIT_INDEX=1_6&amp;KSO_WM_UNIT_TYPE=p_i&amp;KSO_WM_UNIT_ID=wpsdiag20163511_1*p_i*1_6&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a:off x="765515" y="954087"/>
              <a:ext cx="2049541" cy="0"/>
            </a:xfrm>
            <a:prstGeom prst="line">
              <a:avLst/>
            </a:prstGeom>
          </p:spPr>
          <p:style>
            <a:lnRef idx="2">
              <a:schemeClr val="dk1"/>
            </a:lnRef>
            <a:fillRef idx="1">
              <a:schemeClr val="lt1"/>
            </a:fillRef>
            <a:effectRef idx="0">
              <a:schemeClr val="dk1"/>
            </a:effectRef>
            <a:fontRef idx="minor">
              <a:schemeClr val="dk1"/>
            </a:fontRef>
          </p:style>
        </p:cxnSp>
        <p:cxnSp>
          <p:nvCxnSpPr>
            <p:cNvPr id="14" name="直接连接符 13" descr="KSO_WM_UNIT_INDEX=1_7&amp;KSO_WM_UNIT_TYPE=p_i&amp;KSO_WM_UNIT_ID=wpsdiag20163511_1*p_i*1_7&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a:endCxn id="8" idx="0"/>
            </p:cNvCxnSpPr>
            <p:nvPr/>
          </p:nvCxnSpPr>
          <p:spPr>
            <a:xfrm>
              <a:off x="1790556" y="369139"/>
              <a:ext cx="0" cy="689746"/>
            </a:xfrm>
            <a:prstGeom prst="line">
              <a:avLst/>
            </a:prstGeom>
          </p:spPr>
          <p:style>
            <a:lnRef idx="2">
              <a:schemeClr val="dk1"/>
            </a:lnRef>
            <a:fillRef idx="1">
              <a:schemeClr val="lt1"/>
            </a:fillRef>
            <a:effectRef idx="0">
              <a:schemeClr val="dk1"/>
            </a:effectRef>
            <a:fontRef idx="minor">
              <a:schemeClr val="dk1"/>
            </a:fontRef>
          </p:style>
        </p:cxnSp>
        <p:cxnSp>
          <p:nvCxnSpPr>
            <p:cNvPr id="15" name="直接连接符 14" descr="KSO_WM_UNIT_INDEX=1_8&amp;KSO_WM_UNIT_TYPE=p_i&amp;KSO_WM_UNIT_ID=wpsdiag20163511_1*p_i*1_8&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flipH="1" flipV="1">
              <a:off x="2815056" y="957910"/>
              <a:ext cx="0" cy="104605"/>
            </a:xfrm>
            <a:prstGeom prst="line">
              <a:avLst/>
            </a:prstGeom>
          </p:spPr>
          <p:style>
            <a:lnRef idx="2">
              <a:schemeClr val="dk1"/>
            </a:lnRef>
            <a:fillRef idx="1">
              <a:schemeClr val="lt1"/>
            </a:fillRef>
            <a:effectRef idx="0">
              <a:schemeClr val="dk1"/>
            </a:effectRef>
            <a:fontRef idx="minor">
              <a:schemeClr val="dk1"/>
            </a:fontRef>
          </p:style>
        </p:cxnSp>
        <p:sp>
          <p:nvSpPr>
            <p:cNvPr id="16" name="矩形 15" descr="KSO_WM_UNIT_INDEX=1_1_1&amp;KSO_WM_UNIT_TYPE=p_h_f&amp;KSO_WM_UNIT_ID=wpsdiag20163511_1*p_h_f*1_1_1&amp;KSO_WM_UNIT_LAYERLEVEL=1_1_1&amp;KSO_WM_UNIT_HIGHLIGHT=0&amp;KSO_WM_UNIT_CLEAR=0&amp;KSO_WM_UNIT_COMPATIBLE=0&amp;KSO_WM_UNIT_PRESET_TEXT=请点击编辑文字请此处编辑文字&amp;KSO_WM_UNIT_VALUE=21&amp;KSO_WM_TAG_VERSION=1.0&amp;KSO_WM_BEAUTIFY_FLAG=#wm#&amp;KSO_WM_TEMPLATE_CATEGORY=wpsdiag&amp;KSO_WM_TEMPLATE_INDEX=20163511&amp;KSO_WM_SLIDE_ITEM_CNT=4&amp;KSO_WM_DIAGRAM_GROUP_CODE=p1_1&amp;KSO_WM_UNIT_TEXT_FILL_TYPE=1&amp;KSO_WM_UNIT_TEXT_FILL_FORE_SCHEMECOLOR_INDEX=12"/>
            <p:cNvSpPr/>
            <p:nvPr/>
          </p:nvSpPr>
          <p:spPr>
            <a:xfrm>
              <a:off x="1233486" y="239528"/>
              <a:ext cx="1109520" cy="28686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lnSpc>
                  <a:spcPct val="80000"/>
                </a:lnSpc>
                <a:spcAft>
                  <a:spcPts val="0"/>
                </a:spcAft>
              </a:pPr>
              <a:r>
                <a:rPr lang="zh-CN" sz="1200">
                  <a:effectLst/>
                  <a:ea typeface="等线" panose="02010600030101010101" charset="-122"/>
                  <a:cs typeface="等线" panose="02010600030101010101" charset="-122"/>
                </a:rPr>
                <a:t>栏目管理</a:t>
              </a:r>
              <a:endParaRPr lang="zh-CN" sz="1200">
                <a:effectLst/>
                <a:ea typeface="等线" panose="02010600030101010101" charset="-122"/>
                <a:cs typeface="Times New Roman" panose="02020603050405020304" pitchFamily="18" charset="0"/>
              </a:endParaRPr>
            </a:p>
          </p:txBody>
        </p:sp>
      </p:grpSp>
      <p:grpSp>
        <p:nvGrpSpPr>
          <p:cNvPr id="17" name="组合 16" descr="KSO_WM_TAG_VERSION=1.0&amp;KSO_WM_BEAUTIFY_FLAG=#wm#&amp;KSO_WM_UNIT_TYPE=i&amp;KSO_WM_UNIT_ID=wpsdiag20163511_1*i*1&amp;KSO_WM_TEMPLATE_CATEGORY=wpsdiag&amp;KSO_WM_TEMPLATE_INDEX=20163511"/>
          <p:cNvGrpSpPr/>
          <p:nvPr/>
        </p:nvGrpSpPr>
        <p:grpSpPr>
          <a:xfrm>
            <a:off x="840184" y="4868545"/>
            <a:ext cx="3990975" cy="1624965"/>
            <a:chOff x="365994" y="322008"/>
            <a:chExt cx="2848584" cy="1159698"/>
          </a:xfrm>
        </p:grpSpPr>
        <p:sp>
          <p:nvSpPr>
            <p:cNvPr id="18" name="矩形: 圆角 7" descr="KSO_WM_UNIT_INDEX=1_2&amp;KSO_WM_UNIT_TYPE=p_i&amp;KSO_WM_UNIT_ID=wpsdiag20163511_1*p_i*1_2&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365994" y="1053900"/>
              <a:ext cx="799054" cy="4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评论</a:t>
              </a:r>
              <a:endParaRPr lang="zh-CN" sz="1050" kern="100">
                <a:effectLst/>
                <a:ea typeface="等线" panose="02010600030101010101" charset="-122"/>
                <a:cs typeface="Times New Roman" panose="02020603050405020304" pitchFamily="18" charset="0"/>
              </a:endParaRPr>
            </a:p>
          </p:txBody>
        </p:sp>
        <p:sp>
          <p:nvSpPr>
            <p:cNvPr id="19" name="矩形: 圆角 8" descr="KSO_WM_UNIT_INDEX=1_3&amp;KSO_WM_UNIT_TYPE=p_i&amp;KSO_WM_UNIT_ID=wpsdiag20163511_1*p_i*1_3&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1390765" y="1058691"/>
              <a:ext cx="799042" cy="42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点赞</a:t>
              </a:r>
              <a:endParaRPr lang="zh-CN" sz="1050" kern="100">
                <a:effectLst/>
                <a:ea typeface="等线" panose="02010600030101010101" charset="-122"/>
                <a:cs typeface="Times New Roman" panose="02020603050405020304" pitchFamily="18" charset="0"/>
              </a:endParaRPr>
            </a:p>
          </p:txBody>
        </p:sp>
        <p:sp>
          <p:nvSpPr>
            <p:cNvPr id="20" name="矩形: 圆角 9" descr="KSO_WM_UNIT_INDEX=1_4&amp;KSO_WM_UNIT_TYPE=p_i&amp;KSO_WM_UNIT_ID=wpsdiag20163511_1*p_i*1_4&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2415524" y="1053900"/>
              <a:ext cx="799054" cy="4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浏览</a:t>
              </a:r>
              <a:endParaRPr lang="zh-CN" sz="1050" kern="100">
                <a:effectLst/>
                <a:ea typeface="等线" panose="02010600030101010101" charset="-122"/>
                <a:cs typeface="Times New Roman" panose="02020603050405020304" pitchFamily="18" charset="0"/>
              </a:endParaRPr>
            </a:p>
          </p:txBody>
        </p:sp>
        <p:cxnSp>
          <p:nvCxnSpPr>
            <p:cNvPr id="21" name="直接连接符 20" descr="KSO_WM_UNIT_INDEX=1_5&amp;KSO_WM_UNIT_TYPE=p_i&amp;KSO_WM_UNIT_ID=wpsdiag20163511_1*p_i*1_5&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flipV="1">
              <a:off x="765968" y="949104"/>
              <a:ext cx="0" cy="104602"/>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descr="KSO_WM_UNIT_INDEX=1_6&amp;KSO_WM_UNIT_TYPE=p_i&amp;KSO_WM_UNIT_ID=wpsdiag20163511_1*p_i*1_6&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a:off x="765515" y="954087"/>
              <a:ext cx="2049541" cy="0"/>
            </a:xfrm>
            <a:prstGeom prst="line">
              <a:avLst/>
            </a:prstGeom>
          </p:spPr>
          <p:style>
            <a:lnRef idx="2">
              <a:schemeClr val="dk1"/>
            </a:lnRef>
            <a:fillRef idx="1">
              <a:schemeClr val="lt1"/>
            </a:fillRef>
            <a:effectRef idx="0">
              <a:schemeClr val="dk1"/>
            </a:effectRef>
            <a:fontRef idx="minor">
              <a:schemeClr val="dk1"/>
            </a:fontRef>
          </p:style>
        </p:cxnSp>
        <p:cxnSp>
          <p:nvCxnSpPr>
            <p:cNvPr id="23" name="直接连接符 22" descr="KSO_WM_UNIT_INDEX=1_7&amp;KSO_WM_UNIT_TYPE=p_i&amp;KSO_WM_UNIT_ID=wpsdiag20163511_1*p_i*1_7&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a:off x="1790556" y="369139"/>
              <a:ext cx="0" cy="689746"/>
            </a:xfrm>
            <a:prstGeom prst="line">
              <a:avLst/>
            </a:prstGeom>
          </p:spPr>
          <p:style>
            <a:lnRef idx="2">
              <a:schemeClr val="dk1"/>
            </a:lnRef>
            <a:fillRef idx="1">
              <a:schemeClr val="lt1"/>
            </a:fillRef>
            <a:effectRef idx="0">
              <a:schemeClr val="dk1"/>
            </a:effectRef>
            <a:fontRef idx="minor">
              <a:schemeClr val="dk1"/>
            </a:fontRef>
          </p:style>
        </p:cxnSp>
        <p:cxnSp>
          <p:nvCxnSpPr>
            <p:cNvPr id="24" name="直接连接符 23" descr="KSO_WM_UNIT_INDEX=1_8&amp;KSO_WM_UNIT_TYPE=p_i&amp;KSO_WM_UNIT_ID=wpsdiag20163511_1*p_i*1_8&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flipH="1" flipV="1">
              <a:off x="2815056" y="957910"/>
              <a:ext cx="0" cy="104605"/>
            </a:xfrm>
            <a:prstGeom prst="line">
              <a:avLst/>
            </a:prstGeom>
          </p:spPr>
          <p:style>
            <a:lnRef idx="2">
              <a:schemeClr val="dk1"/>
            </a:lnRef>
            <a:fillRef idx="1">
              <a:schemeClr val="lt1"/>
            </a:fillRef>
            <a:effectRef idx="0">
              <a:schemeClr val="dk1"/>
            </a:effectRef>
            <a:fontRef idx="minor">
              <a:schemeClr val="dk1"/>
            </a:fontRef>
          </p:style>
        </p:cxnSp>
        <p:sp>
          <p:nvSpPr>
            <p:cNvPr id="25" name="矩形 24" descr="KSO_WM_UNIT_INDEX=1_1_1&amp;KSO_WM_UNIT_TYPE=p_h_f&amp;KSO_WM_UNIT_ID=wpsdiag20163511_1*p_h_f*1_1_1&amp;KSO_WM_UNIT_LAYERLEVEL=1_1_1&amp;KSO_WM_UNIT_HIGHLIGHT=0&amp;KSO_WM_UNIT_CLEAR=0&amp;KSO_WM_UNIT_COMPATIBLE=0&amp;KSO_WM_UNIT_PRESET_TEXT=请点击编辑文字请此处编辑文字&amp;KSO_WM_UNIT_VALUE=21&amp;KSO_WM_TAG_VERSION=1.0&amp;KSO_WM_BEAUTIFY_FLAG=#wm#&amp;KSO_WM_TEMPLATE_CATEGORY=wpsdiag&amp;KSO_WM_TEMPLATE_INDEX=20163511&amp;KSO_WM_SLIDE_ITEM_CNT=4&amp;KSO_WM_DIAGRAM_GROUP_CODE=p1_1&amp;KSO_WM_UNIT_TEXT_FILL_TYPE=1&amp;KSO_WM_UNIT_TEXT_FILL_FORE_SCHEMECOLOR_INDEX=12"/>
            <p:cNvSpPr/>
            <p:nvPr/>
          </p:nvSpPr>
          <p:spPr>
            <a:xfrm>
              <a:off x="1243458" y="322008"/>
              <a:ext cx="1109520" cy="28686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lnSpc>
                  <a:spcPct val="80000"/>
                </a:lnSpc>
                <a:spcAft>
                  <a:spcPts val="0"/>
                </a:spcAft>
              </a:pPr>
              <a:r>
                <a:rPr lang="zh-CN" sz="1200">
                  <a:effectLst/>
                  <a:ea typeface="等线" panose="02010600030101010101" charset="-122"/>
                  <a:cs typeface="等线" panose="02010600030101010101" charset="-122"/>
                </a:rPr>
                <a:t>浏览痕迹</a:t>
              </a:r>
              <a:endParaRPr lang="zh-CN" sz="1200">
                <a:effectLst/>
                <a:ea typeface="等线" panose="02010600030101010101" charset="-122"/>
                <a:cs typeface="Times New Roman" panose="02020603050405020304" pitchFamily="18" charset="0"/>
              </a:endParaRPr>
            </a:p>
          </p:txBody>
        </p:sp>
      </p:grpSp>
      <p:sp>
        <p:nvSpPr>
          <p:cNvPr id="3" name="Rectangle 19"/>
          <p:cNvSpPr>
            <a:spLocks noChangeArrowheads="1"/>
          </p:cNvSpPr>
          <p:nvPr/>
        </p:nvSpPr>
        <p:spPr bwMode="auto">
          <a:xfrm>
            <a:off x="545539" y="1082091"/>
            <a:ext cx="66864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栏目管理拥有新建栏目、删除栏目、上传文章这几个子模块。</a:t>
            </a:r>
            <a:endParaRPr kumimoji="0" lang="zh-CN" altLang="zh-CN" b="0" i="0" u="none" strike="noStrike" cap="none" normalizeH="0" baseline="0" dirty="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4"/>
          <p:cNvSpPr>
            <a:spLocks noChangeArrowheads="1"/>
          </p:cNvSpPr>
          <p:nvPr/>
        </p:nvSpPr>
        <p:spPr bwMode="auto">
          <a:xfrm>
            <a:off x="513857" y="3937904"/>
            <a:ext cx="57631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zh-CN" sz="1200" b="0" i="0" u="none" strike="noStrike" cap="none" normalizeH="0" baseline="0" dirty="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浏览痕迹模块包括评论、点赞、浏览这几个子模块。</a:t>
            </a:r>
            <a:endPar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9"/>
          <p:cNvSpPr>
            <a:spLocks noChangeArrowheads="1"/>
          </p:cNvSpPr>
          <p:nvPr/>
        </p:nvSpPr>
        <p:spPr bwMode="auto">
          <a:xfrm>
            <a:off x="714817" y="62693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7" name="表格 26"/>
          <p:cNvGraphicFramePr>
            <a:graphicFrameLocks noGrp="1"/>
          </p:cNvGraphicFramePr>
          <p:nvPr/>
        </p:nvGraphicFramePr>
        <p:xfrm>
          <a:off x="5903595" y="5388452"/>
          <a:ext cx="5623560" cy="731520"/>
        </p:xfrm>
        <a:graphic>
          <a:graphicData uri="http://schemas.openxmlformats.org/drawingml/2006/table">
            <a:tbl>
              <a:tblPr firstRow="1" firstCol="1" bandRow="1">
                <a:tableStyleId>{5C22544A-7EE6-4342-B048-85BDC9FD1C3A}</a:tableStyleId>
              </a:tblPr>
              <a:tblGrid>
                <a:gridCol w="1405890"/>
                <a:gridCol w="1405890"/>
                <a:gridCol w="1405890"/>
                <a:gridCol w="1405890"/>
              </a:tblGrid>
              <a:tr h="0">
                <a:tc>
                  <a:txBody>
                    <a:bodyPr/>
                    <a:lstStyle/>
                    <a:p>
                      <a:pPr algn="ctr">
                        <a:spcAft>
                          <a:spcPts val="0"/>
                        </a:spcAft>
                      </a:pPr>
                      <a:r>
                        <a:rPr lang="en-US" sz="1200" kern="0">
                          <a:effectLst/>
                        </a:rPr>
                        <a:t> </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en-US" sz="1200" kern="0">
                          <a:effectLst/>
                        </a:rPr>
                        <a:t>I</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en-US" sz="1200" kern="0">
                          <a:effectLst/>
                        </a:rPr>
                        <a:t>P</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en-US" sz="1200" kern="0">
                          <a:effectLst/>
                        </a:rPr>
                        <a:t>O</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0">
                <a:tc>
                  <a:txBody>
                    <a:bodyPr/>
                    <a:lstStyle/>
                    <a:p>
                      <a:pPr algn="ctr">
                        <a:spcAft>
                          <a:spcPts val="0"/>
                        </a:spcAft>
                      </a:pPr>
                      <a:r>
                        <a:rPr lang="zh-CN" sz="1200" kern="0">
                          <a:effectLst/>
                        </a:rPr>
                        <a:t>个人信息管理</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用户上传个人信息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系统检验信息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存储进数据库</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0">
                <a:tc>
                  <a:txBody>
                    <a:bodyPr/>
                    <a:lstStyle/>
                    <a:p>
                      <a:pPr algn="ctr">
                        <a:spcAft>
                          <a:spcPts val="0"/>
                        </a:spcAft>
                      </a:pPr>
                      <a:r>
                        <a:rPr lang="zh-CN" sz="1200" kern="0">
                          <a:effectLst/>
                        </a:rPr>
                        <a:t>栏目管理</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用户上传栏目</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系统接受指令</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显示输出结果信息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0">
                <a:tc>
                  <a:txBody>
                    <a:bodyPr/>
                    <a:lstStyle/>
                    <a:p>
                      <a:pPr algn="ctr">
                        <a:spcAft>
                          <a:spcPts val="0"/>
                        </a:spcAft>
                      </a:pPr>
                      <a:r>
                        <a:rPr lang="zh-CN" sz="1200" kern="0">
                          <a:effectLst/>
                        </a:rPr>
                        <a:t>痕迹浏览</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用户点赞、评论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系统接收指令</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dirty="0">
                          <a:effectLst/>
                        </a:rPr>
                        <a:t>显示输出结果信息</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38289" y="279813"/>
            <a:ext cx="2287806" cy="584775"/>
          </a:xfrm>
          <a:prstGeom prst="rect">
            <a:avLst/>
          </a:prstGeom>
          <a:noFill/>
        </p:spPr>
        <p:txBody>
          <a:bodyPr wrap="none" rtlCol="0">
            <a:spAutoFit/>
          </a:bodyPr>
          <a:lstStyle/>
          <a:p>
            <a:pPr lvl="1"/>
            <a:r>
              <a:rPr lang="zh-CN" altLang="zh-CN" sz="3200" b="1" dirty="0">
                <a:latin typeface="微软雅黑" panose="020B0503020204020204" pitchFamily="34" charset="-122"/>
                <a:ea typeface="微软雅黑" panose="020B0503020204020204" pitchFamily="34" charset="-122"/>
              </a:rPr>
              <a:t>需求规定</a:t>
            </a:r>
            <a:endParaRPr lang="zh-CN" altLang="zh-CN" sz="32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5581193" y="5242736"/>
          <a:ext cx="5623560" cy="548640"/>
        </p:xfrm>
        <a:graphic>
          <a:graphicData uri="http://schemas.openxmlformats.org/drawingml/2006/table">
            <a:tbl>
              <a:tblPr firstRow="1" firstCol="1" bandRow="1">
                <a:tableStyleId>{5C22544A-7EE6-4342-B048-85BDC9FD1C3A}</a:tableStyleId>
              </a:tblPr>
              <a:tblGrid>
                <a:gridCol w="1405890"/>
                <a:gridCol w="1405890"/>
                <a:gridCol w="1405890"/>
                <a:gridCol w="1405890"/>
              </a:tblGrid>
              <a:tr h="0">
                <a:tc>
                  <a:txBody>
                    <a:bodyPr/>
                    <a:lstStyle/>
                    <a:p>
                      <a:pPr algn="ctr">
                        <a:spcAft>
                          <a:spcPts val="0"/>
                        </a:spcAft>
                      </a:pPr>
                      <a:r>
                        <a:rPr lang="en-US" sz="1200" kern="0">
                          <a:effectLst/>
                        </a:rPr>
                        <a:t> </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en-US" sz="1200" kern="0">
                          <a:effectLst/>
                        </a:rPr>
                        <a:t>I</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en-US" sz="1200" kern="0">
                          <a:effectLst/>
                        </a:rPr>
                        <a:t>P</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en-US" sz="1200" kern="0">
                          <a:effectLst/>
                        </a:rPr>
                        <a:t>O</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0">
                <a:tc>
                  <a:txBody>
                    <a:bodyPr/>
                    <a:lstStyle/>
                    <a:p>
                      <a:pPr algn="ctr">
                        <a:spcAft>
                          <a:spcPts val="0"/>
                        </a:spcAft>
                      </a:pPr>
                      <a:r>
                        <a:rPr lang="zh-CN" sz="1200" kern="0">
                          <a:effectLst/>
                        </a:rPr>
                        <a:t>用户信息管理</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用户个人信息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系统统计用户信息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显示输出结果信息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0">
                <a:tc>
                  <a:txBody>
                    <a:bodyPr/>
                    <a:lstStyle/>
                    <a:p>
                      <a:pPr algn="ctr">
                        <a:spcAft>
                          <a:spcPts val="0"/>
                        </a:spcAft>
                      </a:pPr>
                      <a:r>
                        <a:rPr lang="zh-CN" sz="1200" kern="0">
                          <a:effectLst/>
                        </a:rPr>
                        <a:t>栏目管理</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栏目相关信息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a:effectLst/>
                        </a:rPr>
                        <a:t>系统统计栏目信息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ctr">
                        <a:spcAft>
                          <a:spcPts val="0"/>
                        </a:spcAft>
                      </a:pPr>
                      <a:r>
                        <a:rPr lang="zh-CN" sz="1200" kern="0" dirty="0">
                          <a:effectLst/>
                        </a:rPr>
                        <a:t>显示输出结果信息</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grpSp>
        <p:nvGrpSpPr>
          <p:cNvPr id="7" name="组合 6" descr="KSO_WM_TAG_VERSION=1.0&amp;KSO_WM_BEAUTIFY_FLAG=#wm#&amp;KSO_WM_UNIT_TYPE=i&amp;KSO_WM_UNIT_ID=wpsdiag20163511_1*i*1&amp;KSO_WM_TEMPLATE_CATEGORY=wpsdiag&amp;KSO_WM_TEMPLATE_INDEX=20163511"/>
          <p:cNvGrpSpPr/>
          <p:nvPr/>
        </p:nvGrpSpPr>
        <p:grpSpPr>
          <a:xfrm>
            <a:off x="1130607" y="1976624"/>
            <a:ext cx="3990975" cy="1739900"/>
            <a:chOff x="365994" y="239528"/>
            <a:chExt cx="2848584" cy="1242178"/>
          </a:xfrm>
        </p:grpSpPr>
        <p:sp>
          <p:nvSpPr>
            <p:cNvPr id="8" name="矩形: 圆角 7" descr="KSO_WM_UNIT_INDEX=1_2&amp;KSO_WM_UNIT_TYPE=p_i&amp;KSO_WM_UNIT_ID=wpsdiag20163511_1*p_i*1_2&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365994" y="1053900"/>
              <a:ext cx="799054" cy="4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dirty="0">
                  <a:effectLst/>
                  <a:ea typeface="等线" panose="02010600030101010101" charset="-122"/>
                  <a:cs typeface="Times New Roman" panose="02020603050405020304" pitchFamily="18" charset="0"/>
                </a:rPr>
                <a:t>查看用户</a:t>
              </a:r>
              <a:endParaRPr lang="zh-CN" sz="1050" kern="100" dirty="0">
                <a:effectLst/>
                <a:ea typeface="等线" panose="02010600030101010101" charset="-122"/>
                <a:cs typeface="Times New Roman" panose="02020603050405020304" pitchFamily="18" charset="0"/>
              </a:endParaRPr>
            </a:p>
          </p:txBody>
        </p:sp>
        <p:sp>
          <p:nvSpPr>
            <p:cNvPr id="9" name="矩形: 圆角 8" descr="KSO_WM_UNIT_INDEX=1_3&amp;KSO_WM_UNIT_TYPE=p_i&amp;KSO_WM_UNIT_ID=wpsdiag20163511_1*p_i*1_3&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1390765" y="1058691"/>
              <a:ext cx="799042" cy="42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搜索用户</a:t>
              </a:r>
              <a:endParaRPr lang="zh-CN" sz="1050" kern="100">
                <a:effectLst/>
                <a:ea typeface="等线" panose="02010600030101010101" charset="-122"/>
                <a:cs typeface="Times New Roman" panose="02020603050405020304" pitchFamily="18" charset="0"/>
              </a:endParaRPr>
            </a:p>
          </p:txBody>
        </p:sp>
        <p:sp>
          <p:nvSpPr>
            <p:cNvPr id="10" name="矩形: 圆角 9" descr="KSO_WM_UNIT_INDEX=1_4&amp;KSO_WM_UNIT_TYPE=p_i&amp;KSO_WM_UNIT_ID=wpsdiag20163511_1*p_i*1_4&amp;KSO_WM_UNIT_LAYERLEVEL=1_1&amp;KSO_WM_UNIT_CLEAR=1&amp;KSO_WM_TAG_VERSION=1.0&amp;KSO_WM_BEAUTIFY_FLAG=#wm#&amp;KSO_WM_TEMPLATE_CATEGORY=wpsdiag&amp;KSO_WM_TEMPLATE_INDEX=20163511&amp;KSO_WM_SLIDE_ITEM_CNT=4&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2415524" y="1053900"/>
              <a:ext cx="799054" cy="4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200" kern="100">
                  <a:effectLst/>
                  <a:ea typeface="等线" panose="02010600030101010101" charset="-122"/>
                  <a:cs typeface="Times New Roman" panose="02020603050405020304" pitchFamily="18" charset="0"/>
                </a:rPr>
                <a:t>封禁用户</a:t>
              </a:r>
              <a:endParaRPr lang="zh-CN" sz="1050" kern="100">
                <a:effectLst/>
                <a:ea typeface="等线" panose="02010600030101010101" charset="-122"/>
                <a:cs typeface="Times New Roman" panose="02020603050405020304" pitchFamily="18" charset="0"/>
              </a:endParaRPr>
            </a:p>
          </p:txBody>
        </p:sp>
        <p:cxnSp>
          <p:nvCxnSpPr>
            <p:cNvPr id="11" name="直接连接符 10" descr="KSO_WM_UNIT_INDEX=1_5&amp;KSO_WM_UNIT_TYPE=p_i&amp;KSO_WM_UNIT_ID=wpsdiag20163511_1*p_i*1_5&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flipV="1">
              <a:off x="765968" y="949104"/>
              <a:ext cx="0" cy="104602"/>
            </a:xfrm>
            <a:prstGeom prst="line">
              <a:avLst/>
            </a:prstGeom>
          </p:spPr>
          <p:style>
            <a:lnRef idx="2">
              <a:schemeClr val="dk1"/>
            </a:lnRef>
            <a:fillRef idx="1">
              <a:schemeClr val="lt1"/>
            </a:fillRef>
            <a:effectRef idx="0">
              <a:schemeClr val="dk1"/>
            </a:effectRef>
            <a:fontRef idx="minor">
              <a:schemeClr val="dk1"/>
            </a:fontRef>
          </p:style>
        </p:cxnSp>
        <p:cxnSp>
          <p:nvCxnSpPr>
            <p:cNvPr id="14" name="直接连接符 13" descr="KSO_WM_UNIT_INDEX=1_6&amp;KSO_WM_UNIT_TYPE=p_i&amp;KSO_WM_UNIT_ID=wpsdiag20163511_1*p_i*1_6&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a:off x="765515" y="954087"/>
              <a:ext cx="2049541" cy="0"/>
            </a:xfrm>
            <a:prstGeom prst="line">
              <a:avLst/>
            </a:prstGeom>
          </p:spPr>
          <p:style>
            <a:lnRef idx="2">
              <a:schemeClr val="dk1"/>
            </a:lnRef>
            <a:fillRef idx="1">
              <a:schemeClr val="lt1"/>
            </a:fillRef>
            <a:effectRef idx="0">
              <a:schemeClr val="dk1"/>
            </a:effectRef>
            <a:fontRef idx="minor">
              <a:schemeClr val="dk1"/>
            </a:fontRef>
          </p:style>
        </p:cxnSp>
        <p:cxnSp>
          <p:nvCxnSpPr>
            <p:cNvPr id="15" name="直接连接符 14" descr="KSO_WM_UNIT_INDEX=1_7&amp;KSO_WM_UNIT_TYPE=p_i&amp;KSO_WM_UNIT_ID=wpsdiag20163511_1*p_i*1_7&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a:off x="1790556" y="369139"/>
              <a:ext cx="0" cy="689746"/>
            </a:xfrm>
            <a:prstGeom prst="line">
              <a:avLst/>
            </a:prstGeom>
          </p:spPr>
          <p:style>
            <a:lnRef idx="2">
              <a:schemeClr val="dk1"/>
            </a:lnRef>
            <a:fillRef idx="1">
              <a:schemeClr val="lt1"/>
            </a:fillRef>
            <a:effectRef idx="0">
              <a:schemeClr val="dk1"/>
            </a:effectRef>
            <a:fontRef idx="minor">
              <a:schemeClr val="dk1"/>
            </a:fontRef>
          </p:style>
        </p:cxnSp>
        <p:cxnSp>
          <p:nvCxnSpPr>
            <p:cNvPr id="16" name="直接连接符 15" descr="KSO_WM_UNIT_INDEX=1_8&amp;KSO_WM_UNIT_TYPE=p_i&amp;KSO_WM_UNIT_ID=wpsdiag20163511_1*p_i*1_8&amp;KSO_WM_UNIT_LAYERLEVEL=1_1&amp;KSO_WM_UNIT_CLEAR=1&amp;KSO_WM_TAG_VERSION=1.0&amp;KSO_WM_BEAUTIFY_FLAG=#wm#&amp;KSO_WM_TEMPLATE_CATEGORY=wpsdiag&amp;KSO_WM_TEMPLATE_INDEX=20163511&amp;KSO_WM_SLIDE_ITEM_CNT=4&amp;KSO_WM_DIAGRAM_GROUP_CODE=p1_1&amp;KSO_WM_UNIT_LINE_FILL_TYPE=1&amp;KSO_WM_UNIT_LINE_FORE_SCHEMECOLOR_INDEX=13&amp;KSO_WM_UNIT_LINE_BACK_SCHEMECOLOR_INDEX=0"/>
            <p:cNvCxnSpPr/>
            <p:nvPr/>
          </p:nvCxnSpPr>
          <p:spPr>
            <a:xfrm flipH="1" flipV="1">
              <a:off x="2815056" y="957910"/>
              <a:ext cx="0" cy="104605"/>
            </a:xfrm>
            <a:prstGeom prst="line">
              <a:avLst/>
            </a:prstGeom>
          </p:spPr>
          <p:style>
            <a:lnRef idx="2">
              <a:schemeClr val="dk1"/>
            </a:lnRef>
            <a:fillRef idx="1">
              <a:schemeClr val="lt1"/>
            </a:fillRef>
            <a:effectRef idx="0">
              <a:schemeClr val="dk1"/>
            </a:effectRef>
            <a:fontRef idx="minor">
              <a:schemeClr val="dk1"/>
            </a:fontRef>
          </p:style>
        </p:cxnSp>
        <p:sp>
          <p:nvSpPr>
            <p:cNvPr id="17" name="矩形 16" descr="KSO_WM_UNIT_INDEX=1_1_1&amp;KSO_WM_UNIT_TYPE=p_h_f&amp;KSO_WM_UNIT_ID=wpsdiag20163511_1*p_h_f*1_1_1&amp;KSO_WM_UNIT_LAYERLEVEL=1_1_1&amp;KSO_WM_UNIT_HIGHLIGHT=0&amp;KSO_WM_UNIT_CLEAR=0&amp;KSO_WM_UNIT_COMPATIBLE=0&amp;KSO_WM_UNIT_PRESET_TEXT=请点击编辑文字请此处编辑文字&amp;KSO_WM_UNIT_VALUE=21&amp;KSO_WM_TAG_VERSION=1.0&amp;KSO_WM_BEAUTIFY_FLAG=#wm#&amp;KSO_WM_TEMPLATE_CATEGORY=wpsdiag&amp;KSO_WM_TEMPLATE_INDEX=20163511&amp;KSO_WM_SLIDE_ITEM_CNT=4&amp;KSO_WM_DIAGRAM_GROUP_CODE=p1_1&amp;KSO_WM_UNIT_TEXT_FILL_TYPE=1&amp;KSO_WM_UNIT_TEXT_FILL_FORE_SCHEMECOLOR_INDEX=12"/>
            <p:cNvSpPr/>
            <p:nvPr/>
          </p:nvSpPr>
          <p:spPr>
            <a:xfrm>
              <a:off x="1233486" y="239528"/>
              <a:ext cx="1109520" cy="286866"/>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algn="ctr">
                <a:lnSpc>
                  <a:spcPct val="80000"/>
                </a:lnSpc>
                <a:spcAft>
                  <a:spcPts val="0"/>
                </a:spcAft>
              </a:pPr>
              <a:r>
                <a:rPr lang="zh-CN" sz="1200">
                  <a:effectLst/>
                  <a:ea typeface="等线" panose="02010600030101010101" charset="-122"/>
                  <a:cs typeface="等线" panose="02010600030101010101" charset="-122"/>
                </a:rPr>
                <a:t>用户信息管理</a:t>
              </a:r>
              <a:endParaRPr lang="zh-CN" sz="1200">
                <a:effectLst/>
                <a:ea typeface="等线" panose="02010600030101010101" charset="-122"/>
                <a:cs typeface="Times New Roman" panose="02020603050405020304" pitchFamily="18" charset="0"/>
              </a:endParaRPr>
            </a:p>
          </p:txBody>
        </p:sp>
      </p:grpSp>
      <p:grpSp>
        <p:nvGrpSpPr>
          <p:cNvPr id="18" name="组合 17" descr="KSO_WM_TAG_VERSION=1.0&amp;KSO_WM_BEAUTIFY_FLAG=#wm#&amp;KSO_WM_UNIT_TYPE=i&amp;KSO_WM_UNIT_ID=wpsdiag20163511_2*i*1&amp;KSO_WM_TEMPLATE_CATEGORY=wpsdiag&amp;KSO_WM_TEMPLATE_INDEX=20163511"/>
          <p:cNvGrpSpPr/>
          <p:nvPr/>
        </p:nvGrpSpPr>
        <p:grpSpPr>
          <a:xfrm>
            <a:off x="419100" y="4354824"/>
            <a:ext cx="3873500" cy="1497013"/>
            <a:chOff x="365994" y="14607"/>
            <a:chExt cx="3873355" cy="1496934"/>
          </a:xfrm>
        </p:grpSpPr>
        <p:sp>
          <p:nvSpPr>
            <p:cNvPr id="19" name="矩形: 圆角 27" descr="KSO_WM_UNIT_INDEX=1_1&amp;KSO_WM_UNIT_TYPE=p_i&amp;KSO_WM_UNIT_ID=wpsdiag20163511_2*p_i*1_1&amp;KSO_WM_UNIT_LAYERLEVEL=1_1&amp;KSO_WM_UNIT_CLEAR=1&amp;KSO_WM_TAG_VERSION=1.0&amp;KSO_WM_BEAUTIFY_FLAG=#wm#&amp;KSO_WM_TEMPLATE_CATEGORY=wpsdiag&amp;KSO_WM_TEMPLATE_INDEX=20163511&amp;KSO_WM_SLIDE_ITEM_CNT=5&amp;KSO_WM_DIAGRAM_GROUP_CODE=p1_1&amp;KSO_WM_UNIT_FILL_TYPE=1&amp;KSO_WM_UNIT_FILL_FORE_SCHEMECOLOR_INDEX=5&amp;KSO_WM_UNIT_FILL_BACK_SCHEMECOLOR_INDEX=0&amp;KSO_WM_UNIT_LINE_FILL_TYPE=1&amp;KSO_WM_UNIT_LINE_FORE_SCHEMECOLOR_INDEX=0&amp;KSO_WM_UNIT_LINE_BACK_SCHEMECOLOR_INDEX=0"/>
            <p:cNvSpPr/>
            <p:nvPr/>
          </p:nvSpPr>
          <p:spPr>
            <a:xfrm>
              <a:off x="1765711" y="14607"/>
              <a:ext cx="1058679" cy="455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050" kern="100">
                  <a:effectLst/>
                  <a:ea typeface="等线" panose="02010600030101010101" charset="-122"/>
                  <a:cs typeface="Times New Roman" panose="02020603050405020304" pitchFamily="18" charset="0"/>
                </a:rPr>
                <a:t>栏目管理</a:t>
              </a:r>
              <a:endParaRPr lang="zh-CN" sz="1050" kern="100">
                <a:effectLst/>
                <a:ea typeface="等线" panose="02010600030101010101" charset="-122"/>
                <a:cs typeface="Times New Roman" panose="02020603050405020304" pitchFamily="18" charset="0"/>
              </a:endParaRPr>
            </a:p>
          </p:txBody>
        </p:sp>
        <p:sp>
          <p:nvSpPr>
            <p:cNvPr id="20" name="矩形: 圆角 28" descr="KSO_WM_UNIT_INDEX=1_2&amp;KSO_WM_UNIT_TYPE=p_i&amp;KSO_WM_UNIT_ID=wpsdiag20163511_2*p_i*1_2&amp;KSO_WM_UNIT_LAYERLEVEL=1_1&amp;KSO_WM_UNIT_CLEAR=1&amp;KSO_WM_TAG_VERSION=1.0&amp;KSO_WM_BEAUTIFY_FLAG=#wm#&amp;KSO_WM_TEMPLATE_CATEGORY=wpsdiag&amp;KSO_WM_TEMPLATE_INDEX=20163511&amp;KSO_WM_SLIDE_ITEM_CNT=5&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365994" y="1088526"/>
              <a:ext cx="799042" cy="42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050" kern="100">
                  <a:effectLst/>
                  <a:ea typeface="等线" panose="02010600030101010101" charset="-122"/>
                  <a:cs typeface="Times New Roman" panose="02020603050405020304" pitchFamily="18" charset="0"/>
                </a:rPr>
                <a:t>审核文章</a:t>
              </a:r>
              <a:endParaRPr lang="zh-CN" sz="1050" kern="100">
                <a:effectLst/>
                <a:ea typeface="等线" panose="02010600030101010101" charset="-122"/>
                <a:cs typeface="Times New Roman" panose="02020603050405020304" pitchFamily="18" charset="0"/>
              </a:endParaRPr>
            </a:p>
          </p:txBody>
        </p:sp>
        <p:sp>
          <p:nvSpPr>
            <p:cNvPr id="21" name="矩形: 圆角 29" descr="KSO_WM_UNIT_INDEX=1_3&amp;KSO_WM_UNIT_TYPE=p_i&amp;KSO_WM_UNIT_ID=wpsdiag20163511_2*p_i*1_3&amp;KSO_WM_UNIT_LAYERLEVEL=1_1&amp;KSO_WM_UNIT_CLEAR=1&amp;KSO_WM_TAG_VERSION=1.0&amp;KSO_WM_BEAUTIFY_FLAG=#wm#&amp;KSO_WM_TEMPLATE_CATEGORY=wpsdiag&amp;KSO_WM_TEMPLATE_INDEX=20163511&amp;KSO_WM_SLIDE_ITEM_CNT=5&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1390765" y="1088526"/>
              <a:ext cx="799042" cy="42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050" kern="100" dirty="0">
                  <a:effectLst/>
                  <a:ea typeface="等线" panose="02010600030101010101" charset="-122"/>
                  <a:cs typeface="Times New Roman" panose="02020603050405020304" pitchFamily="18" charset="0"/>
                </a:rPr>
                <a:t>查看文章</a:t>
              </a:r>
              <a:endParaRPr lang="zh-CN" sz="1050" kern="100" dirty="0">
                <a:effectLst/>
                <a:ea typeface="等线" panose="02010600030101010101" charset="-122"/>
                <a:cs typeface="Times New Roman" panose="02020603050405020304" pitchFamily="18" charset="0"/>
              </a:endParaRPr>
            </a:p>
          </p:txBody>
        </p:sp>
        <p:sp>
          <p:nvSpPr>
            <p:cNvPr id="22" name="矩形: 圆角 30" descr="KSO_WM_UNIT_INDEX=1_4&amp;KSO_WM_UNIT_TYPE=p_i&amp;KSO_WM_UNIT_ID=wpsdiag20163511_2*p_i*1_4&amp;KSO_WM_UNIT_LAYERLEVEL=1_1&amp;KSO_WM_UNIT_CLEAR=1&amp;KSO_WM_TAG_VERSION=1.0&amp;KSO_WM_BEAUTIFY_FLAG=#wm#&amp;KSO_WM_TEMPLATE_CATEGORY=wpsdiag&amp;KSO_WM_TEMPLATE_INDEX=20163511&amp;KSO_WM_SLIDE_ITEM_CNT=5&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2415398" y="1080942"/>
              <a:ext cx="798931" cy="422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050" kern="100" dirty="0">
                  <a:effectLst/>
                  <a:ea typeface="等线" panose="02010600030101010101" charset="-122"/>
                  <a:cs typeface="Times New Roman" panose="02020603050405020304" pitchFamily="18" charset="0"/>
                </a:rPr>
                <a:t>搜索文章</a:t>
              </a:r>
              <a:endParaRPr lang="zh-CN" sz="1050" kern="100" dirty="0">
                <a:effectLst/>
                <a:ea typeface="等线" panose="02010600030101010101" charset="-122"/>
                <a:cs typeface="Times New Roman" panose="02020603050405020304" pitchFamily="18" charset="0"/>
              </a:endParaRPr>
            </a:p>
          </p:txBody>
        </p:sp>
        <p:sp>
          <p:nvSpPr>
            <p:cNvPr id="23" name="矩形: 圆角 31" descr="KSO_WM_UNIT_INDEX=1_5&amp;KSO_WM_UNIT_TYPE=p_i&amp;KSO_WM_UNIT_ID=wpsdiag20163511_2*p_i*1_5&amp;KSO_WM_UNIT_LAYERLEVEL=1_1&amp;KSO_WM_UNIT_CLEAR=1&amp;KSO_WM_TAG_VERSION=1.0&amp;KSO_WM_BEAUTIFY_FLAG=#wm#&amp;KSO_WM_TEMPLATE_CATEGORY=wpsdiag&amp;KSO_WM_TEMPLATE_INDEX=20163511&amp;KSO_WM_SLIDE_ITEM_CNT=5&amp;KSO_WM_DIAGRAM_GROUP_CODE=p1_1&amp;KSO_WM_UNIT_FILL_TYPE=1&amp;KSO_WM_UNIT_FILL_FORE_SCHEMECOLOR_INDEX=7&amp;KSO_WM_UNIT_FILL_BACK_SCHEMECOLOR_INDEX=0&amp;KSO_WM_UNIT_LINE_FILL_TYPE=1&amp;KSO_WM_UNIT_LINE_FORE_SCHEMECOLOR_INDEX=0&amp;KSO_WM_UNIT_LINE_BACK_SCHEMECOLOR_INDEX=0"/>
            <p:cNvSpPr/>
            <p:nvPr/>
          </p:nvSpPr>
          <p:spPr>
            <a:xfrm>
              <a:off x="3440307" y="1088526"/>
              <a:ext cx="799042" cy="42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zh-CN" sz="1050" kern="100">
                  <a:effectLst/>
                  <a:ea typeface="等线" panose="02010600030101010101" charset="-122"/>
                  <a:cs typeface="Times New Roman" panose="02020603050405020304" pitchFamily="18" charset="0"/>
                </a:rPr>
                <a:t>删除文章</a:t>
              </a:r>
              <a:endParaRPr lang="zh-CN" sz="1050" kern="100">
                <a:effectLst/>
                <a:ea typeface="等线" panose="02010600030101010101" charset="-122"/>
                <a:cs typeface="Times New Roman" panose="02020603050405020304" pitchFamily="18" charset="0"/>
              </a:endParaRPr>
            </a:p>
          </p:txBody>
        </p:sp>
        <p:cxnSp>
          <p:nvCxnSpPr>
            <p:cNvPr id="24" name="直接连接符 23" descr="KSO_WM_UNIT_INDEX=1_6&amp;KSO_WM_UNIT_TYPE=p_i&amp;KSO_WM_UNIT_ID=wpsdiag20163511_2*p_i*1_6&amp;KSO_WM_UNIT_LAYERLEVEL=1_1&amp;KSO_WM_UNIT_CLEAR=1&amp;KSO_WM_TAG_VERSION=1.0&amp;KSO_WM_BEAUTIFY_FLAG=#wm#&amp;KSO_WM_TEMPLATE_CATEGORY=wpsdiag&amp;KSO_WM_TEMPLATE_INDEX=20163511&amp;KSO_WM_SLIDE_ITEM_CNT=5&amp;KSO_WM_DIAGRAM_GROUP_CODE=p1_1&amp;KSO_WM_UNIT_LINE_FILL_TYPE=1&amp;KSO_WM_UNIT_LINE_FORE_SCHEMECOLOR_INDEX=13&amp;KSO_WM_UNIT_LINE_BACK_SCHEMECOLOR_INDEX=0"/>
            <p:cNvCxnSpPr/>
            <p:nvPr/>
          </p:nvCxnSpPr>
          <p:spPr>
            <a:xfrm flipV="1">
              <a:off x="765515" y="983924"/>
              <a:ext cx="0" cy="104602"/>
            </a:xfrm>
            <a:prstGeom prst="line">
              <a:avLst/>
            </a:prstGeom>
          </p:spPr>
          <p:style>
            <a:lnRef idx="2">
              <a:schemeClr val="dk1"/>
            </a:lnRef>
            <a:fillRef idx="1">
              <a:schemeClr val="lt1"/>
            </a:fillRef>
            <a:effectRef idx="0">
              <a:schemeClr val="dk1"/>
            </a:effectRef>
            <a:fontRef idx="minor">
              <a:schemeClr val="dk1"/>
            </a:fontRef>
          </p:style>
        </p:cxnSp>
        <p:cxnSp>
          <p:nvCxnSpPr>
            <p:cNvPr id="25" name="直接连接符 24" descr="KSO_WM_UNIT_INDEX=1_7&amp;KSO_WM_UNIT_TYPE=p_i&amp;KSO_WM_UNIT_ID=wpsdiag20163511_2*p_i*1_7&amp;KSO_WM_UNIT_LAYERLEVEL=1_1&amp;KSO_WM_UNIT_CLEAR=1&amp;KSO_WM_TAG_VERSION=1.0&amp;KSO_WM_BEAUTIFY_FLAG=#wm#&amp;KSO_WM_TEMPLATE_CATEGORY=wpsdiag&amp;KSO_WM_TEMPLATE_INDEX=20163511&amp;KSO_WM_SLIDE_ITEM_CNT=5&amp;KSO_WM_DIAGRAM_GROUP_CODE=p1_1&amp;KSO_WM_UNIT_LINE_FILL_TYPE=1&amp;KSO_WM_UNIT_LINE_FORE_SCHEMECOLOR_INDEX=13&amp;KSO_WM_UNIT_LINE_BACK_SCHEMECOLOR_INDEX=0"/>
            <p:cNvCxnSpPr/>
            <p:nvPr/>
          </p:nvCxnSpPr>
          <p:spPr>
            <a:xfrm flipH="1" flipV="1">
              <a:off x="3839827" y="979927"/>
              <a:ext cx="0" cy="104605"/>
            </a:xfrm>
            <a:prstGeom prst="line">
              <a:avLst/>
            </a:prstGeom>
          </p:spPr>
          <p:style>
            <a:lnRef idx="2">
              <a:schemeClr val="dk1"/>
            </a:lnRef>
            <a:fillRef idx="1">
              <a:schemeClr val="lt1"/>
            </a:fillRef>
            <a:effectRef idx="0">
              <a:schemeClr val="dk1"/>
            </a:effectRef>
            <a:fontRef idx="minor">
              <a:schemeClr val="dk1"/>
            </a:fontRef>
          </p:style>
        </p:cxnSp>
        <p:cxnSp>
          <p:nvCxnSpPr>
            <p:cNvPr id="26" name="直接连接符 25" descr="KSO_WM_UNIT_INDEX=1_8&amp;KSO_WM_UNIT_TYPE=p_i&amp;KSO_WM_UNIT_ID=wpsdiag20163511_2*p_i*1_8&amp;KSO_WM_UNIT_LAYERLEVEL=1_1&amp;KSO_WM_UNIT_CLEAR=1&amp;KSO_WM_TAG_VERSION=1.0&amp;KSO_WM_BEAUTIFY_FLAG=#wm#&amp;KSO_WM_TEMPLATE_CATEGORY=wpsdiag&amp;KSO_WM_TEMPLATE_INDEX=20163511&amp;KSO_WM_SLIDE_ITEM_CNT=5&amp;KSO_WM_DIAGRAM_GROUP_CODE=p1_1&amp;KSO_WM_UNIT_LINE_FILL_TYPE=1&amp;KSO_WM_UNIT_LINE_FORE_SCHEMECOLOR_INDEX=13&amp;KSO_WM_UNIT_LINE_BACK_SCHEMECOLOR_INDEX=0"/>
            <p:cNvCxnSpPr/>
            <p:nvPr/>
          </p:nvCxnSpPr>
          <p:spPr>
            <a:xfrm>
              <a:off x="765515" y="983922"/>
              <a:ext cx="3074312" cy="0"/>
            </a:xfrm>
            <a:prstGeom prst="line">
              <a:avLst/>
            </a:prstGeom>
          </p:spPr>
          <p:style>
            <a:lnRef idx="2">
              <a:schemeClr val="dk1"/>
            </a:lnRef>
            <a:fillRef idx="1">
              <a:schemeClr val="lt1"/>
            </a:fillRef>
            <a:effectRef idx="0">
              <a:schemeClr val="dk1"/>
            </a:effectRef>
            <a:fontRef idx="minor">
              <a:schemeClr val="dk1"/>
            </a:fontRef>
          </p:style>
        </p:cxnSp>
        <p:cxnSp>
          <p:nvCxnSpPr>
            <p:cNvPr id="27" name="直接连接符 26" descr="KSO_WM_UNIT_INDEX=1_9&amp;KSO_WM_UNIT_TYPE=p_i&amp;KSO_WM_UNIT_ID=wpsdiag20163511_2*p_i*1_9&amp;KSO_WM_UNIT_LAYERLEVEL=1_1&amp;KSO_WM_UNIT_CLEAR=1&amp;KSO_WM_TAG_VERSION=1.0&amp;KSO_WM_BEAUTIFY_FLAG=#wm#&amp;KSO_WM_TEMPLATE_CATEGORY=wpsdiag&amp;KSO_WM_TEMPLATE_INDEX=20163511&amp;KSO_WM_SLIDE_ITEM_CNT=5&amp;KSO_WM_DIAGRAM_GROUP_CODE=p1_1&amp;KSO_WM_UNIT_LINE_FILL_TYPE=1&amp;KSO_WM_UNIT_LINE_FORE_SCHEMECOLOR_INDEX=13&amp;KSO_WM_UNIT_LINE_BACK_SCHEMECOLOR_INDEX=0"/>
            <p:cNvCxnSpPr/>
            <p:nvPr/>
          </p:nvCxnSpPr>
          <p:spPr>
            <a:xfrm flipH="1">
              <a:off x="2300368" y="455454"/>
              <a:ext cx="1997" cy="532291"/>
            </a:xfrm>
            <a:prstGeom prst="line">
              <a:avLst/>
            </a:prstGeom>
          </p:spPr>
          <p:style>
            <a:lnRef idx="2">
              <a:schemeClr val="dk1"/>
            </a:lnRef>
            <a:fillRef idx="1">
              <a:schemeClr val="lt1"/>
            </a:fillRef>
            <a:effectRef idx="0">
              <a:schemeClr val="dk1"/>
            </a:effectRef>
            <a:fontRef idx="minor">
              <a:schemeClr val="dk1"/>
            </a:fontRef>
          </p:style>
        </p:cxnSp>
        <p:cxnSp>
          <p:nvCxnSpPr>
            <p:cNvPr id="28" name="直接连接符 27" descr="KSO_WM_UNIT_INDEX=1_10&amp;KSO_WM_UNIT_TYPE=p_i&amp;KSO_WM_UNIT_ID=wpsdiag20163511_2*p_i*1_10&amp;KSO_WM_UNIT_LAYERLEVEL=1_1&amp;KSO_WM_UNIT_CLEAR=1&amp;KSO_WM_TAG_VERSION=1.0&amp;KSO_WM_BEAUTIFY_FLAG=#wm#&amp;KSO_WM_TEMPLATE_CATEGORY=wpsdiag&amp;KSO_WM_TEMPLATE_INDEX=20163511&amp;KSO_WM_SLIDE_ITEM_CNT=5&amp;KSO_WM_DIAGRAM_GROUP_CODE=p1_1&amp;KSO_WM_UNIT_LINE_FILL_TYPE=1&amp;KSO_WM_UNIT_LINE_FORE_SCHEMECOLOR_INDEX=13&amp;KSO_WM_UNIT_LINE_BACK_SCHEMECOLOR_INDEX=0"/>
            <p:cNvCxnSpPr/>
            <p:nvPr/>
          </p:nvCxnSpPr>
          <p:spPr>
            <a:xfrm flipH="1" flipV="1">
              <a:off x="1790286" y="988647"/>
              <a:ext cx="0" cy="104605"/>
            </a:xfrm>
            <a:prstGeom prst="line">
              <a:avLst/>
            </a:prstGeom>
          </p:spPr>
          <p:style>
            <a:lnRef idx="2">
              <a:schemeClr val="dk1"/>
            </a:lnRef>
            <a:fillRef idx="1">
              <a:schemeClr val="lt1"/>
            </a:fillRef>
            <a:effectRef idx="0">
              <a:schemeClr val="dk1"/>
            </a:effectRef>
            <a:fontRef idx="minor">
              <a:schemeClr val="dk1"/>
            </a:fontRef>
          </p:style>
        </p:cxnSp>
        <p:cxnSp>
          <p:nvCxnSpPr>
            <p:cNvPr id="29" name="直接连接符 28" descr="KSO_WM_UNIT_INDEX=1_11&amp;KSO_WM_UNIT_TYPE=p_i&amp;KSO_WM_UNIT_ID=wpsdiag20163511_2*p_i*1_11&amp;KSO_WM_UNIT_LAYERLEVEL=1_1&amp;KSO_WM_UNIT_CLEAR=1&amp;KSO_WM_TAG_VERSION=1.0&amp;KSO_WM_BEAUTIFY_FLAG=#wm#&amp;KSO_WM_TEMPLATE_CATEGORY=wpsdiag&amp;KSO_WM_TEMPLATE_INDEX=20163511&amp;KSO_WM_SLIDE_ITEM_CNT=5&amp;KSO_WM_DIAGRAM_GROUP_CODE=p1_1&amp;KSO_WM_UNIT_LINE_FILL_TYPE=1&amp;KSO_WM_UNIT_LINE_FORE_SCHEMECOLOR_INDEX=13&amp;KSO_WM_UNIT_LINE_BACK_SCHEMECOLOR_INDEX=0"/>
            <p:cNvCxnSpPr/>
            <p:nvPr/>
          </p:nvCxnSpPr>
          <p:spPr>
            <a:xfrm flipH="1" flipV="1">
              <a:off x="2815056" y="987745"/>
              <a:ext cx="0" cy="104605"/>
            </a:xfrm>
            <a:prstGeom prst="line">
              <a:avLst/>
            </a:prstGeom>
          </p:spPr>
          <p:style>
            <a:lnRef idx="2">
              <a:schemeClr val="dk1"/>
            </a:lnRef>
            <a:fillRef idx="1">
              <a:schemeClr val="lt1"/>
            </a:fillRef>
            <a:effectRef idx="0">
              <a:schemeClr val="dk1"/>
            </a:effectRef>
            <a:fontRef idx="minor">
              <a:schemeClr val="dk1"/>
            </a:fontRef>
          </p:style>
        </p:cxnSp>
      </p:grpSp>
      <p:sp>
        <p:nvSpPr>
          <p:cNvPr id="5" name="Rectangle 22"/>
          <p:cNvSpPr>
            <a:spLocks noChangeArrowheads="1"/>
          </p:cNvSpPr>
          <p:nvPr/>
        </p:nvSpPr>
        <p:spPr bwMode="auto">
          <a:xfrm>
            <a:off x="741363" y="993809"/>
            <a:ext cx="71481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B.</a:t>
            </a: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管理员后台</a:t>
            </a:r>
            <a:endPar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用户信息管理包括查看用户、搜索用户、封禁用户这几个子模块。</a:t>
            </a:r>
            <a:endPar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7"/>
          <p:cNvSpPr>
            <a:spLocks noChangeArrowheads="1"/>
          </p:cNvSpPr>
          <p:nvPr/>
        </p:nvSpPr>
        <p:spPr bwMode="auto">
          <a:xfrm>
            <a:off x="741363" y="3596388"/>
            <a:ext cx="78406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zh-CN" b="0" i="0" u="none" strike="noStrike" cap="none" normalizeH="0" baseline="0" dirty="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栏目管理包括审核文章、查看文章、搜索文章、删除文章这几个子模块。</a:t>
            </a:r>
            <a:endPar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3"/>
          <p:cNvSpPr>
            <a:spLocks noChangeArrowheads="1"/>
          </p:cNvSpPr>
          <p:nvPr/>
        </p:nvSpPr>
        <p:spPr bwMode="auto">
          <a:xfrm>
            <a:off x="3817938" y="7421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zh-CN" sz="12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t>图</a:t>
            </a:r>
            <a:r>
              <a:rPr kumimoji="0" lang="en-US" altLang="zh-CN" sz="12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t>3-5</a:t>
            </a:r>
            <a:endParaRPr kumimoji="0" lang="en-US" altLang="zh-CN" sz="12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38289" y="279813"/>
            <a:ext cx="2287806" cy="584775"/>
          </a:xfrm>
          <a:prstGeom prst="rect">
            <a:avLst/>
          </a:prstGeom>
          <a:noFill/>
        </p:spPr>
        <p:txBody>
          <a:bodyPr wrap="none" rtlCol="0">
            <a:spAutoFit/>
          </a:bodyPr>
          <a:lstStyle/>
          <a:p>
            <a:pPr lvl="1"/>
            <a:r>
              <a:rPr lang="zh-CN" altLang="zh-CN" sz="3200" b="1" dirty="0">
                <a:latin typeface="微软雅黑" panose="020B0503020204020204" pitchFamily="34" charset="-122"/>
                <a:ea typeface="微软雅黑" panose="020B0503020204020204" pitchFamily="34" charset="-122"/>
              </a:rPr>
              <a:t>需求规定</a:t>
            </a:r>
            <a:endParaRPr lang="zh-CN" altLang="zh-CN" sz="3200" b="1"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438150" y="1035132"/>
            <a:ext cx="5205651" cy="425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2066" tIns="98394" rIns="91440" bIns="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Tx/>
            </a:pPr>
            <a:r>
              <a:rPr kumimoji="0" lang="zh-CN" altLang="zh-CN" b="1" i="0" u="none" strike="noStrike" cap="none" normalizeH="0" baseline="0" dirty="0">
                <a:ln>
                  <a:noFill/>
                </a:ln>
                <a:solidFill>
                  <a:schemeClr val="tx1"/>
                </a:solidFill>
                <a:effectLst/>
                <a:latin typeface="Arial" panose="020B0604020202020204" pitchFamily="34" charset="0"/>
                <a:ea typeface="Liberation Sans"/>
                <a:cs typeface="微软雅黑" panose="020B0503020204020204" pitchFamily="34" charset="-122"/>
              </a:rPr>
              <a:t>系</a:t>
            </a:r>
            <a:r>
              <a:rPr kumimoji="0" lang="zh-CN" altLang="zh-CN" b="1" i="0" u="none" strike="noStrike" cap="none" normalizeH="0" baseline="0" dirty="0">
                <a:ln>
                  <a:noFill/>
                </a:ln>
                <a:solidFill>
                  <a:schemeClr val="tx1"/>
                </a:solidFill>
                <a:effectLst/>
                <a:latin typeface="Arial" panose="020B0604020202020204" pitchFamily="34" charset="0"/>
                <a:ea typeface="Liberation Sans"/>
                <a:cs typeface="微软雅黑" panose="020B0503020204020204" pitchFamily="34" charset="-122"/>
              </a:rPr>
              <a:t>统的功能结构设计（</a:t>
            </a:r>
            <a:r>
              <a:rPr kumimoji="0" lang="en-US" altLang="zh-CN" b="1" i="0" u="none" strike="noStrike" cap="none" normalizeH="0" baseline="0" dirty="0">
                <a:ln>
                  <a:noFill/>
                </a:ln>
                <a:solidFill>
                  <a:schemeClr val="tx1"/>
                </a:solidFill>
                <a:effectLst/>
                <a:latin typeface="Arial" panose="020B0604020202020204" pitchFamily="34" charset="0"/>
                <a:ea typeface="Liberation Sans"/>
                <a:cs typeface="微软雅黑" panose="020B0503020204020204" pitchFamily="34" charset="-122"/>
              </a:rPr>
              <a:t>E-R</a:t>
            </a:r>
            <a:r>
              <a:rPr kumimoji="0" lang="zh-CN" altLang="en-US" b="1" i="0" u="none" strike="noStrike" cap="none" normalizeH="0" baseline="0" dirty="0">
                <a:ln>
                  <a:noFill/>
                </a:ln>
                <a:solidFill>
                  <a:schemeClr val="tx1"/>
                </a:solidFill>
                <a:effectLst/>
                <a:latin typeface="Arial" panose="020B0604020202020204" pitchFamily="34" charset="0"/>
                <a:ea typeface="Liberation Sans"/>
                <a:cs typeface="微软雅黑" panose="020B0503020204020204" pitchFamily="34" charset="-122"/>
              </a:rPr>
              <a:t>图）</a:t>
            </a:r>
            <a:endParaRPr kumimoji="0" lang="zh-CN" altLang="en-US" b="1" i="0" u="none" strike="noStrike" cap="none" normalizeH="0" baseline="0" dirty="0">
              <a:ln>
                <a:noFill/>
              </a:ln>
              <a:solidFill>
                <a:schemeClr val="tx1"/>
              </a:solidFill>
              <a:effectLst/>
              <a:latin typeface="Arial" panose="020B0604020202020204" pitchFamily="34" charset="0"/>
              <a:ea typeface="Liberation Sans"/>
              <a:cs typeface="Liberation Sans"/>
            </a:endParaRPr>
          </a:p>
          <a:p>
            <a:pPr marL="1371600" marR="0" lvl="3" indent="0" algn="l" defTabSz="914400" rtl="0" eaLnBrk="0" fontAlgn="base" latinLnBrk="0" hangingPunct="0">
              <a:lnSpc>
                <a:spcPct val="100000"/>
              </a:lnSpc>
              <a:spcBef>
                <a:spcPct val="0"/>
              </a:spcBef>
              <a:spcAft>
                <a:spcPct val="0"/>
              </a:spcAft>
              <a:buClrTx/>
              <a:buSzTx/>
              <a:buFontTx/>
              <a:buAutoNum type="arabicPeriod"/>
            </a:pPr>
            <a:r>
              <a:rPr kumimoji="0" lang="zh-CN" altLang="en-US" b="0" i="0" u="none" strike="noStrike" cap="none" normalizeH="0" baseline="0" dirty="0">
                <a:ln>
                  <a:noFill/>
                </a:ln>
                <a:solidFill>
                  <a:schemeClr val="tx1"/>
                </a:solidFill>
                <a:effectLst/>
                <a:latin typeface="Arial" panose="020B0604020202020204" pitchFamily="34" charset="0"/>
                <a:ea typeface="Liberation Sans"/>
                <a:cs typeface="Liberation Sans"/>
              </a:rPr>
              <a:t>用户前台功能</a:t>
            </a:r>
            <a:endParaRPr kumimoji="0" lang="zh-CN" altLang="en-US" b="0" i="0" u="none" strike="noStrike" cap="none" normalizeH="0" baseline="0" dirty="0">
              <a:ln>
                <a:noFill/>
              </a:ln>
              <a:solidFill>
                <a:schemeClr val="tx1"/>
              </a:solidFill>
              <a:effectLst/>
              <a:latin typeface="Arial" panose="020B0604020202020204" pitchFamily="34" charset="0"/>
              <a:ea typeface="华文黑体 - Kelvin"/>
              <a:cs typeface="FreeSans"/>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拥有如下几个功能：</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注册</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登录</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修改个人信息</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发表评论</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点赞</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收藏</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关注</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举报</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建立栏目</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发表文章</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Char char="•"/>
            </a:pPr>
            <a:r>
              <a:rPr kumimoji="0" lang="en-US" altLang="zh-CN"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E-R</a:t>
            </a: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图：</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2192" y="4705498"/>
            <a:ext cx="4860925" cy="1692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38289" y="279813"/>
            <a:ext cx="2287806" cy="584775"/>
          </a:xfrm>
          <a:prstGeom prst="rect">
            <a:avLst/>
          </a:prstGeom>
          <a:noFill/>
        </p:spPr>
        <p:txBody>
          <a:bodyPr wrap="none" rtlCol="0">
            <a:spAutoFit/>
          </a:bodyPr>
          <a:lstStyle/>
          <a:p>
            <a:pPr lvl="1"/>
            <a:r>
              <a:rPr lang="zh-CN" altLang="zh-CN" sz="3200" b="1" dirty="0">
                <a:latin typeface="微软雅黑" panose="020B0503020204020204" pitchFamily="34" charset="-122"/>
                <a:ea typeface="微软雅黑" panose="020B0503020204020204" pitchFamily="34" charset="-122"/>
              </a:rPr>
              <a:t>需求规定</a:t>
            </a:r>
            <a:endParaRPr lang="zh-CN" altLang="zh-CN" sz="3200" b="1"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152095" y="1033165"/>
            <a:ext cx="3166663" cy="31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20498" tIns="71415" rIns="91440" bIns="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79375" algn="l" defTabSz="914400" rtl="0" eaLnBrk="0" fontAlgn="base" latinLnBrk="0" hangingPunct="0">
              <a:lnSpc>
                <a:spcPct val="100000"/>
              </a:lnSpc>
              <a:spcBef>
                <a:spcPct val="0"/>
              </a:spcBef>
              <a:spcAft>
                <a:spcPct val="0"/>
              </a:spcAft>
              <a:buClrTx/>
              <a:buSzTx/>
              <a:buFontTx/>
              <a:buChar char="•"/>
            </a:pP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Liberation Sans" charset="0"/>
              </a:rPr>
              <a:t>2</a:t>
            </a: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Liberation Sans" charset="0"/>
              </a:rPr>
              <a:t>.2 </a:t>
            </a:r>
            <a:r>
              <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管理员后台功能</a:t>
            </a:r>
            <a:endPar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Liberation Sans" charset="0"/>
            </a:endParaRPr>
          </a:p>
          <a:p>
            <a:pPr marL="0" marR="0" lvl="0" indent="266700" algn="l" defTabSz="914400" rtl="0" eaLnBrk="0" fontAlgn="base" latinLnBrk="0" hangingPunct="0">
              <a:lnSpc>
                <a:spcPct val="100000"/>
              </a:lnSpc>
              <a:spcBef>
                <a:spcPct val="0"/>
              </a:spcBef>
              <a:spcAft>
                <a:spcPct val="0"/>
              </a:spcAft>
              <a:buClrTx/>
              <a:buSzTx/>
              <a:buFontTx/>
              <a:buChar char="•"/>
            </a:pP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拥有如下几个功能：</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注销</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登录</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审核</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封禁用户</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查看用户信息</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删除文章</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等线" panose="02010600030101010101" charset="-122"/>
                <a:ea typeface="华文细黑" panose="0201060004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查看文章</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E-R</a:t>
            </a:r>
            <a:r>
              <a:rPr kumimoji="0" lang="zh-CN" altLang="en-US"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图：</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89" y="4120163"/>
            <a:ext cx="4960938" cy="2035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2492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09661" y="340435"/>
            <a:ext cx="3518912"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系统的业务流程</a:t>
            </a:r>
            <a:endParaRPr lang="zh-CN" altLang="zh-CN" sz="3200" b="1"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533400" y="1236119"/>
            <a:ext cx="10082370" cy="118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1415" rIns="91440" bIns="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Char char="•"/>
            </a:pP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3</a:t>
            </a: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.1.  </a:t>
            </a:r>
            <a:r>
              <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用户登录流程</a:t>
            </a:r>
            <a:endPar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Liberation Sans" charset="0"/>
            </a:endParaRPr>
          </a:p>
          <a:p>
            <a:pPr marL="0" marR="0" lvl="0" indent="266700" algn="l" defTabSz="914400" rtl="0" eaLnBrk="0" fontAlgn="base" latinLnBrk="0" hangingPunct="0">
              <a:lnSpc>
                <a:spcPct val="100000"/>
              </a:lnSpc>
              <a:spcBef>
                <a:spcPct val="0"/>
              </a:spcBef>
              <a:spcAft>
                <a:spcPct val="0"/>
              </a:spcAft>
              <a:buClrTx/>
              <a:buSzTx/>
              <a:buFontTx/>
              <a:buChar char="•"/>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在登陆页面中输入用户账号和密码，将信息提交给系统，系统会对账号和密码进行验证。若账号密码正确，则成功登录；否则，退回登陆界面，提醒用户重新输入账号密码。</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图片 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9661" y="2720975"/>
            <a:ext cx="2705100" cy="3679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533400"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09661" y="340435"/>
            <a:ext cx="3518912"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系统的业务流程</a:t>
            </a:r>
            <a:endParaRPr lang="zh-CN" altLang="zh-CN" sz="3200" b="1"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181417" y="1140896"/>
            <a:ext cx="5532120" cy="228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1415" rIns="91440" bIns="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Char char="•"/>
            </a:pP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3</a:t>
            </a: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.2 </a:t>
            </a:r>
            <a:r>
              <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个人信息管理流程</a:t>
            </a:r>
            <a:endPar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Liberation Sans" charset="0"/>
            </a:endParaRPr>
          </a:p>
          <a:p>
            <a:pPr marL="0" marR="0" lvl="0" indent="266700" algn="l" defTabSz="914400" rtl="0" eaLnBrk="0" fontAlgn="base" latinLnBrk="0" hangingPunct="0">
              <a:lnSpc>
                <a:spcPct val="100000"/>
              </a:lnSpc>
              <a:spcBef>
                <a:spcPct val="0"/>
              </a:spcBef>
              <a:spcAft>
                <a:spcPct val="0"/>
              </a:spcAft>
              <a:buClrTx/>
              <a:buSzTx/>
              <a:buFontTx/>
              <a:buChar char="•"/>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为了保证个人信息的准确性，本系统要求所有个人信息必须经由管理员审核后由管理员进行修改。</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修改个人信息流程：用户通过用户账号查询成功后，进入用户信息管理界面，点击想要修改的信息类型，输入更正的信息，完成修改。</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图片 7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2071423"/>
            <a:ext cx="3695700" cy="4479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533400" y="493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09661" y="340435"/>
            <a:ext cx="3518912"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系统的业务流程</a:t>
            </a:r>
            <a:endParaRPr lang="zh-CN" altLang="zh-CN" sz="3200" b="1"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121920" y="1130477"/>
            <a:ext cx="6217920" cy="173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1415" rIns="91440" bIns="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Char char="•"/>
            </a:pP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3</a:t>
            </a: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.3 </a:t>
            </a:r>
            <a:r>
              <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上传文章流程</a:t>
            </a:r>
            <a:r>
              <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Liberation Sans" charset="0"/>
              </a:rPr>
              <a:t>	</a:t>
            </a:r>
            <a:endPar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Liberation Sans"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用户可以自由上传文章，但是上传的内容需要经过管理员审核。</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上传文章流程：用户通过上传界面进入提交审核，管理员审核通过后，完成上传。</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图片 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7000" y="1402080"/>
            <a:ext cx="4244975" cy="4754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266700" y="5211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8211" y="-557474"/>
            <a:ext cx="8436077" cy="7742903"/>
            <a:chOff x="-2195721" y="478875"/>
            <a:chExt cx="6584705" cy="7074865"/>
          </a:xfrm>
        </p:grpSpPr>
        <p:sp>
          <p:nvSpPr>
            <p:cNvPr id="5"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2195721" y="1791685"/>
              <a:ext cx="5389345" cy="5762055"/>
              <a:chOff x="1463998" y="420085"/>
              <a:chExt cx="5389345" cy="5762055"/>
            </a:xfrm>
          </p:grpSpPr>
          <p:sp>
            <p:nvSpPr>
              <p:cNvPr id="7"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463998" y="420085"/>
                <a:ext cx="5389345" cy="5762055"/>
                <a:chOff x="6098353" y="280171"/>
                <a:chExt cx="6632037" cy="7090687"/>
              </a:xfrm>
            </p:grpSpPr>
            <p:sp>
              <p:nvSpPr>
                <p:cNvPr id="9"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
        <p:nvSpPr>
          <p:cNvPr id="15" name="矩形 14"/>
          <p:cNvSpPr/>
          <p:nvPr/>
        </p:nvSpPr>
        <p:spPr>
          <a:xfrm>
            <a:off x="4380751" y="2483888"/>
            <a:ext cx="2002471" cy="1862048"/>
          </a:xfrm>
          <a:prstGeom prst="rect">
            <a:avLst/>
          </a:prstGeom>
        </p:spPr>
        <p:txBody>
          <a:bodyPr wrap="none">
            <a:spAutoFit/>
          </a:bodyPr>
          <a:lstStyle/>
          <a:p>
            <a:r>
              <a:rPr lang="en-US" altLang="zh-CN" sz="11500" b="1" dirty="0">
                <a:latin typeface="微软雅黑" panose="020B0503020204020204" pitchFamily="34" charset="-122"/>
                <a:ea typeface="微软雅黑" panose="020B0503020204020204" pitchFamily="34" charset="-122"/>
              </a:rPr>
              <a:t>01</a:t>
            </a:r>
            <a:endParaRPr lang="zh-CN" altLang="en-US" sz="3600" dirty="0"/>
          </a:p>
        </p:txBody>
      </p:sp>
      <p:sp>
        <p:nvSpPr>
          <p:cNvPr id="16" name="文本框 15"/>
          <p:cNvSpPr txBox="1"/>
          <p:nvPr/>
        </p:nvSpPr>
        <p:spPr>
          <a:xfrm>
            <a:off x="6190293" y="2827405"/>
            <a:ext cx="1605280" cy="52197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任务分工</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6190293" y="3479200"/>
            <a:ext cx="184731" cy="369332"/>
          </a:xfrm>
          <a:prstGeom prst="rect">
            <a:avLst/>
          </a:prstGeom>
        </p:spPr>
        <p:txBody>
          <a:bodyPr wrap="none">
            <a:spAutoFit/>
          </a:bodyPr>
          <a:lstStyle/>
          <a:p>
            <a:endParaRPr lang="zh-CN" altLang="en-US" dirty="0"/>
          </a:p>
        </p:txBody>
      </p:sp>
      <p:sp>
        <p:nvSpPr>
          <p:cNvPr id="3" name="矩形 2"/>
          <p:cNvSpPr/>
          <p:nvPr/>
        </p:nvSpPr>
        <p:spPr>
          <a:xfrm>
            <a:off x="6218647" y="3378800"/>
            <a:ext cx="1330325" cy="368300"/>
          </a:xfrm>
          <a:prstGeom prst="rect">
            <a:avLst/>
          </a:prstGeom>
        </p:spPr>
        <p:txBody>
          <a:bodyPr wrap="none">
            <a:spAutoFit/>
          </a:bodyPr>
          <a:lstStyle/>
          <a:p>
            <a:pPr algn="l"/>
            <a:r>
              <a:rPr lang="en-US" altLang="zh-CN" dirty="0">
                <a:sym typeface="+mn-ea"/>
              </a:rPr>
              <a:t>Assignment</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flipV="1">
            <a:off x="465347"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1078" y="340435"/>
            <a:ext cx="3518912"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系统的业务流程</a:t>
            </a:r>
            <a:endParaRPr lang="zh-CN" altLang="zh-CN" sz="3200" b="1" dirty="0">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181417" y="1322962"/>
            <a:ext cx="4428573" cy="145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1415" rIns="91440" bIns="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Char char="•"/>
            </a:pP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3</a:t>
            </a:r>
            <a:r>
              <a:rPr kumimoji="0" lang="en-US" altLang="zh-CN"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.4 </a:t>
            </a:r>
            <a:r>
              <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微软雅黑" panose="020B0503020204020204" pitchFamily="34" charset="-122"/>
              </a:rPr>
              <a:t>用户基本操作流程</a:t>
            </a:r>
            <a:endParaRPr kumimoji="0" lang="zh-CN" altLang="en-US" b="0" i="0" u="none" strike="noStrike" cap="none" normalizeH="0" baseline="0" dirty="0">
              <a:ln>
                <a:noFill/>
              </a:ln>
              <a:solidFill>
                <a:schemeClr val="tx1"/>
              </a:solidFill>
              <a:effectLst/>
              <a:latin typeface="Arial" panose="020B0604020202020204" pitchFamily="34" charset="0"/>
              <a:ea typeface="Liberation Sans" charset="0"/>
              <a:cs typeface="Liberation Sans" charset="0"/>
            </a:endParaRPr>
          </a:p>
          <a:p>
            <a:pPr marL="0" marR="0" lvl="0" indent="266700" algn="l" defTabSz="914400" rtl="0" eaLnBrk="0" fontAlgn="base" latinLnBrk="0" hangingPunct="0">
              <a:lnSpc>
                <a:spcPct val="100000"/>
              </a:lnSpc>
              <a:spcBef>
                <a:spcPct val="0"/>
              </a:spcBef>
              <a:spcAft>
                <a:spcPct val="0"/>
              </a:spcAft>
              <a:buClrTx/>
              <a:buSzTx/>
              <a:buFontTx/>
              <a:buChar char="•"/>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用户可以对讨论区及其他用户发表的内容进行评论。</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用户评论流程：</a:t>
            </a:r>
            <a:endParaRPr kumimoji="0" lang="zh-CN" altLang="en-US"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9217" name="图片 7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7279" y="3565828"/>
            <a:ext cx="1463675" cy="23844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866900" y="2841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5"/>
          <p:cNvSpPr>
            <a:spLocks noChangeArrowheads="1"/>
          </p:cNvSpPr>
          <p:nvPr/>
        </p:nvSpPr>
        <p:spPr bwMode="auto">
          <a:xfrm>
            <a:off x="6277416" y="1121339"/>
            <a:ext cx="37941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当用户看到其他用户发表的不当言论时可以对其内容进行举报，举报会反馈到管理员处进行审核。</a:t>
            </a:r>
            <a:endParaRPr kumimoji="0" lang="zh-CN" altLang="zh-CN"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等线" panose="02010600030101010101" charset="-122"/>
                <a:ea typeface="等线" panose="02010600030101010101" charset="-122"/>
                <a:cs typeface="等线" panose="02010600030101010101" charset="-122"/>
              </a:rPr>
              <a:t>用户举报流程：</a:t>
            </a:r>
            <a:endParaRPr kumimoji="0" lang="zh-CN" altLang="zh-CN"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220" name="图片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417" y="2392362"/>
            <a:ext cx="3794125" cy="3870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981517" y="4327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flipV="1">
            <a:off x="465347"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1078" y="340435"/>
            <a:ext cx="3108543"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对性能的规定</a:t>
            </a:r>
            <a:endParaRPr lang="zh-CN" altLang="zh-CN" sz="32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04825" y="1333500"/>
            <a:ext cx="11287125" cy="3416320"/>
          </a:xfrm>
          <a:prstGeom prst="rect">
            <a:avLst/>
          </a:prstGeom>
          <a:noFill/>
        </p:spPr>
        <p:txBody>
          <a:bodyPr wrap="square" rtlCol="0">
            <a:spAutoFit/>
          </a:bodyPr>
          <a:lstStyle/>
          <a:p>
            <a:r>
              <a:rPr lang="en-US" altLang="zh-CN" b="1" dirty="0"/>
              <a:t>4.1. </a:t>
            </a:r>
            <a:r>
              <a:rPr lang="zh-CN" altLang="zh-CN" b="1" dirty="0"/>
              <a:t>精度</a:t>
            </a:r>
            <a:endParaRPr lang="zh-CN" altLang="zh-CN" b="1" dirty="0"/>
          </a:p>
          <a:p>
            <a:r>
              <a:rPr lang="en-US" altLang="zh-CN" dirty="0"/>
              <a:t>a.</a:t>
            </a:r>
            <a:r>
              <a:rPr lang="zh-CN" altLang="zh-CN" dirty="0"/>
              <a:t>对用户提交的个人信息做到准确无误。</a:t>
            </a:r>
            <a:endParaRPr lang="zh-CN" altLang="zh-CN" dirty="0"/>
          </a:p>
          <a:p>
            <a:r>
              <a:rPr lang="en-US" altLang="zh-CN" dirty="0"/>
              <a:t>b.</a:t>
            </a:r>
            <a:r>
              <a:rPr lang="zh-CN" altLang="zh-CN" dirty="0"/>
              <a:t>对写手提交的文章数据信息做到精确输入，避免后期一系列麻烦。</a:t>
            </a:r>
            <a:endParaRPr lang="zh-CN" altLang="zh-CN" dirty="0"/>
          </a:p>
          <a:p>
            <a:r>
              <a:rPr lang="en-US" altLang="zh-CN" dirty="0"/>
              <a:t>c.</a:t>
            </a:r>
            <a:r>
              <a:rPr lang="zh-CN" altLang="zh-CN" dirty="0"/>
              <a:t>用户搜索输入数据可进行模糊查询。</a:t>
            </a:r>
            <a:endParaRPr lang="zh-CN" altLang="zh-CN" dirty="0"/>
          </a:p>
          <a:p>
            <a:r>
              <a:rPr lang="en-US" altLang="zh-CN" dirty="0"/>
              <a:t>d.</a:t>
            </a:r>
            <a:r>
              <a:rPr lang="zh-CN" altLang="zh-CN" dirty="0"/>
              <a:t>网站输出数据信息提示等必须精确，避免误导用户。</a:t>
            </a:r>
            <a:endParaRPr lang="zh-CN" altLang="zh-CN" dirty="0"/>
          </a:p>
          <a:p>
            <a:r>
              <a:rPr lang="en-US" altLang="zh-CN" dirty="0"/>
              <a:t>e.</a:t>
            </a:r>
            <a:r>
              <a:rPr lang="zh-CN" altLang="zh-CN" dirty="0"/>
              <a:t>从数据库查询出的数据必须准确。</a:t>
            </a:r>
            <a:endParaRPr lang="zh-CN" altLang="zh-CN" dirty="0"/>
          </a:p>
          <a:p>
            <a:r>
              <a:rPr lang="en-US" altLang="zh-CN" b="1" dirty="0"/>
              <a:t>4.2</a:t>
            </a:r>
            <a:r>
              <a:rPr lang="zh-CN" altLang="zh-CN" b="1" dirty="0"/>
              <a:t>时间性要求</a:t>
            </a:r>
            <a:endParaRPr lang="zh-CN" altLang="zh-CN" b="1" dirty="0"/>
          </a:p>
          <a:p>
            <a:r>
              <a:rPr lang="en-US" altLang="zh-CN" dirty="0"/>
              <a:t>a.</a:t>
            </a:r>
            <a:r>
              <a:rPr lang="zh-CN" altLang="zh-CN" dirty="0"/>
              <a:t>响应时间</a:t>
            </a:r>
            <a:r>
              <a:rPr lang="en-US" altLang="zh-CN" dirty="0"/>
              <a:t>:</a:t>
            </a:r>
            <a:r>
              <a:rPr lang="zh-CN" altLang="zh-CN" dirty="0"/>
              <a:t>小于</a:t>
            </a:r>
            <a:r>
              <a:rPr lang="en-US" altLang="zh-CN" dirty="0"/>
              <a:t>5</a:t>
            </a:r>
            <a:r>
              <a:rPr lang="zh-CN" altLang="zh-CN" dirty="0"/>
              <a:t>秒</a:t>
            </a:r>
            <a:endParaRPr lang="zh-CN" altLang="zh-CN" dirty="0"/>
          </a:p>
          <a:p>
            <a:r>
              <a:rPr lang="en-US" altLang="zh-CN" dirty="0"/>
              <a:t>b.</a:t>
            </a:r>
            <a:r>
              <a:rPr lang="zh-CN" altLang="zh-CN" dirty="0"/>
              <a:t>更新处理时间：</a:t>
            </a:r>
            <a:r>
              <a:rPr lang="en-US" altLang="zh-CN" dirty="0"/>
              <a:t>1</a:t>
            </a:r>
            <a:r>
              <a:rPr lang="zh-CN" altLang="zh-CN" dirty="0"/>
              <a:t>秒</a:t>
            </a:r>
            <a:endParaRPr lang="zh-CN" altLang="zh-CN" dirty="0"/>
          </a:p>
          <a:p>
            <a:r>
              <a:rPr lang="en-US" altLang="zh-CN" dirty="0"/>
              <a:t>c.</a:t>
            </a:r>
            <a:r>
              <a:rPr lang="zh-CN" altLang="zh-CN" dirty="0"/>
              <a:t>数据的转换和传送时间：</a:t>
            </a:r>
            <a:r>
              <a:rPr lang="en-US" altLang="zh-CN" dirty="0"/>
              <a:t>2</a:t>
            </a:r>
            <a:r>
              <a:rPr lang="zh-CN" altLang="zh-CN" dirty="0"/>
              <a:t>秒</a:t>
            </a:r>
            <a:endParaRPr lang="zh-CN" altLang="zh-CN" dirty="0"/>
          </a:p>
          <a:p>
            <a:r>
              <a:rPr lang="en-US" altLang="zh-CN" dirty="0"/>
              <a:t>d.</a:t>
            </a:r>
            <a:r>
              <a:rPr lang="zh-CN" altLang="zh-CN" dirty="0"/>
              <a:t>解题时间</a:t>
            </a:r>
            <a:r>
              <a:rPr lang="en-US" altLang="zh-CN" dirty="0"/>
              <a:t>1</a:t>
            </a:r>
            <a:r>
              <a:rPr lang="zh-CN" altLang="zh-CN" dirty="0"/>
              <a:t>秒</a:t>
            </a:r>
            <a:endParaRPr lang="zh-CN"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381125"/>
            <a:ext cx="10515600" cy="5136440"/>
          </a:xfrm>
        </p:spPr>
        <p:txBody>
          <a:bodyPr>
            <a:normAutofit/>
          </a:bodyPr>
          <a:lstStyle/>
          <a:p>
            <a:pPr marL="0" indent="0">
              <a:buNone/>
            </a:pPr>
            <a:r>
              <a:rPr lang="en-US" altLang="zh-CN" sz="2100" b="1" dirty="0"/>
              <a:t>4.3</a:t>
            </a:r>
            <a:r>
              <a:rPr lang="zh-CN" altLang="zh-CN" sz="2100" b="1" dirty="0"/>
              <a:t>灵活性</a:t>
            </a:r>
            <a:endParaRPr lang="zh-CN" altLang="zh-CN" sz="2100" b="1" dirty="0"/>
          </a:p>
          <a:p>
            <a:pPr marL="0" indent="0">
              <a:buNone/>
            </a:pPr>
            <a:r>
              <a:rPr lang="zh-CN" altLang="zh-CN" sz="2100" dirty="0"/>
              <a:t>灵活性表明，当需求发生某些变化时，该软件对这些变化的适应能力。具体情况如下：</a:t>
            </a:r>
            <a:endParaRPr lang="zh-CN" altLang="zh-CN" sz="2100" dirty="0"/>
          </a:p>
          <a:p>
            <a:pPr marL="0" indent="0">
              <a:buNone/>
            </a:pPr>
            <a:r>
              <a:rPr lang="en-US" altLang="zh-CN" sz="2100" dirty="0"/>
              <a:t>a.</a:t>
            </a:r>
            <a:r>
              <a:rPr lang="zh-CN" altLang="zh-CN" sz="2100" dirty="0"/>
              <a:t>操作方式上的变化：采用集成运行制和独立运行制两种模式，集成运行制是把本模块嵌入到分词工具包的主框架中，提供给用户具有一定</a:t>
            </a:r>
            <a:r>
              <a:rPr lang="en-US" altLang="zh-CN" sz="2100" dirty="0"/>
              <a:t>UI</a:t>
            </a:r>
            <a:r>
              <a:rPr lang="zh-CN" altLang="zh-CN" sz="2100" dirty="0"/>
              <a:t>的可操作软件；独立运行制是可以独立运行于后台，并提供给各种程序调用的模式的工作方式，以增强其生命力。</a:t>
            </a:r>
            <a:endParaRPr lang="zh-CN" altLang="zh-CN" sz="2100" dirty="0"/>
          </a:p>
          <a:p>
            <a:pPr marL="0" indent="0">
              <a:buNone/>
            </a:pPr>
            <a:r>
              <a:rPr lang="en-US" altLang="zh-CN" sz="2100" dirty="0"/>
              <a:t>b.</a:t>
            </a:r>
            <a:r>
              <a:rPr lang="zh-CN" altLang="zh-CN" sz="2100" dirty="0"/>
              <a:t>运行环境的变化：主采用</a:t>
            </a:r>
            <a:r>
              <a:rPr lang="en-US" altLang="zh-CN" sz="2100" dirty="0"/>
              <a:t>Windows</a:t>
            </a:r>
            <a:r>
              <a:rPr lang="zh-CN" altLang="zh-CN" sz="2100" dirty="0"/>
              <a:t>平台的编译版本运行和调试，在时间允许的情况下，同步开发支持</a:t>
            </a:r>
            <a:r>
              <a:rPr lang="en-US" altLang="zh-CN" sz="2100" dirty="0"/>
              <a:t>SUSE Linux</a:t>
            </a:r>
            <a:r>
              <a:rPr lang="zh-CN" altLang="zh-CN" sz="2100" dirty="0"/>
              <a:t>的服务器版本。</a:t>
            </a:r>
            <a:endParaRPr lang="zh-CN" altLang="zh-CN" sz="2100" dirty="0"/>
          </a:p>
          <a:p>
            <a:pPr marL="0" indent="0">
              <a:buNone/>
            </a:pPr>
            <a:r>
              <a:rPr lang="en-US" altLang="zh-CN" sz="2100" dirty="0"/>
              <a:t>c.</a:t>
            </a:r>
            <a:r>
              <a:rPr lang="zh-CN" altLang="zh-CN" sz="2100" dirty="0"/>
              <a:t>同其他软件的接口的变化：在尽量保证接口不出现变动的情况下，允许接口的重载和再定义。但接口的命名规则是统一的；</a:t>
            </a:r>
            <a:endParaRPr lang="zh-CN" altLang="zh-CN" sz="2100" dirty="0"/>
          </a:p>
          <a:p>
            <a:pPr marL="0" indent="0">
              <a:buNone/>
            </a:pPr>
            <a:r>
              <a:rPr lang="en-US" altLang="zh-CN" sz="2100" dirty="0"/>
              <a:t>d.</a:t>
            </a:r>
            <a:r>
              <a:rPr lang="zh-CN" altLang="zh-CN" sz="2100" dirty="0"/>
              <a:t>精度和有效时限的变化：精度在必须调整的条件下，可以上下浮动</a:t>
            </a:r>
            <a:r>
              <a:rPr lang="en-US" altLang="zh-CN" sz="2100" dirty="0"/>
              <a:t>10</a:t>
            </a:r>
            <a:r>
              <a:rPr lang="zh-CN" altLang="zh-CN" sz="2100" dirty="0"/>
              <a:t>个百分点；有效时限则依据现实的测试情况允许稍大范围的变化。</a:t>
            </a:r>
            <a:endParaRPr lang="zh-CN" altLang="zh-CN" sz="2100" dirty="0"/>
          </a:p>
          <a:p>
            <a:pPr marL="0" indent="0">
              <a:buNone/>
            </a:pPr>
            <a:r>
              <a:rPr lang="en-US" altLang="zh-CN" sz="2100" dirty="0"/>
              <a:t>e.</a:t>
            </a:r>
            <a:r>
              <a:rPr lang="zh-CN" altLang="zh-CN" sz="2100" dirty="0"/>
              <a:t>计划的变化或改进：工作时间安排会存在必然的浮动，这部分要协同分词工具包课题设计组其他成员一同来进行商定，前期的计划可以稍微有些变动，后期的安排尽量按照计划执行。</a:t>
            </a:r>
            <a:endParaRPr lang="zh-CN" altLang="zh-CN" sz="2100" dirty="0"/>
          </a:p>
          <a:p>
            <a:pPr marL="0" indent="0">
              <a:buNone/>
            </a:pPr>
            <a:endParaRPr lang="zh-CN" altLang="en-US" dirty="0"/>
          </a:p>
        </p:txBody>
      </p:sp>
      <p:sp>
        <p:nvSpPr>
          <p:cNvPr id="4" name="矩形 3"/>
          <p:cNvSpPr/>
          <p:nvPr/>
        </p:nvSpPr>
        <p:spPr>
          <a:xfrm rot="16200000" flipV="1">
            <a:off x="465347"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1078" y="340435"/>
            <a:ext cx="3108543"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对性能的规定</a:t>
            </a:r>
            <a:endParaRPr lang="zh-CN"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726956" y="2141537"/>
            <a:ext cx="10515600" cy="4351338"/>
          </a:xfrm>
        </p:spPr>
        <p:txBody>
          <a:bodyPr/>
          <a:lstStyle/>
          <a:p>
            <a:pPr marL="0" indent="0">
              <a:buNone/>
            </a:pPr>
            <a:r>
              <a:rPr lang="en-US" altLang="zh-CN" sz="1800" dirty="0"/>
              <a:t>	</a:t>
            </a:r>
            <a:r>
              <a:rPr lang="zh-CN" altLang="zh-CN" sz="1800" dirty="0"/>
              <a:t>输入的数据包括手工输入和批量输入，对涉及到金额的数据要求精确到小数点后两位。</a:t>
            </a:r>
            <a:endParaRPr lang="zh-CN" altLang="zh-CN" sz="1800" dirty="0"/>
          </a:p>
          <a:p>
            <a:pPr marL="0" indent="0">
              <a:buNone/>
            </a:pPr>
            <a:r>
              <a:rPr lang="en-US" altLang="zh-CN" sz="1800" dirty="0"/>
              <a:t>	</a:t>
            </a:r>
            <a:r>
              <a:rPr lang="zh-CN" altLang="zh-CN" sz="1800" dirty="0"/>
              <a:t>要求系统能解析绝大部分数据导入导出数据格式。</a:t>
            </a:r>
            <a:endParaRPr lang="zh-CN" altLang="zh-CN" sz="1800" dirty="0"/>
          </a:p>
          <a:p>
            <a:pPr marL="0" indent="0">
              <a:buNone/>
            </a:pPr>
            <a:r>
              <a:rPr lang="en-US" altLang="zh-CN" sz="1800" dirty="0"/>
              <a:t>	</a:t>
            </a:r>
            <a:r>
              <a:rPr lang="zh-CN" altLang="zh-CN" sz="1800" dirty="0"/>
              <a:t>所有输入输出数据不得超过规定的最大数值，有超过规定值的数据将被裁剪或解析为乱码。</a:t>
            </a:r>
            <a:endParaRPr lang="zh-CN" altLang="zh-CN" sz="1800" dirty="0"/>
          </a:p>
          <a:p>
            <a:pPr marL="0" indent="0">
              <a:buNone/>
            </a:pPr>
            <a:endParaRPr lang="zh-CN" altLang="en-US" dirty="0"/>
          </a:p>
        </p:txBody>
      </p:sp>
      <p:sp>
        <p:nvSpPr>
          <p:cNvPr id="4" name="矩形 3"/>
          <p:cNvSpPr/>
          <p:nvPr/>
        </p:nvSpPr>
        <p:spPr>
          <a:xfrm rot="16200000" flipV="1">
            <a:off x="465347"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1078" y="340435"/>
            <a:ext cx="3108543"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输入输出要求</a:t>
            </a:r>
            <a:endParaRPr lang="zh-CN"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26956" y="2141537"/>
            <a:ext cx="10515600" cy="4351338"/>
          </a:xfrm>
        </p:spPr>
        <p:txBody>
          <a:bodyPr/>
          <a:lstStyle/>
          <a:p>
            <a:pPr marL="0" indent="0">
              <a:buNone/>
            </a:pPr>
            <a:r>
              <a:rPr lang="en-US" altLang="zh-CN" sz="1800" dirty="0"/>
              <a:t>	</a:t>
            </a:r>
            <a:r>
              <a:rPr lang="zh-CN" altLang="zh-CN" sz="1800" dirty="0"/>
              <a:t>本系统数据存储主要采用数据库的方式进行，我们在数据存储上应该具有：可备份、数据安全、减少数据冗余、提高系统运行效率。</a:t>
            </a:r>
            <a:endParaRPr lang="zh-CN" altLang="zh-CN" sz="1800" dirty="0"/>
          </a:p>
          <a:p>
            <a:endParaRPr lang="zh-CN" altLang="zh-CN" dirty="0"/>
          </a:p>
          <a:p>
            <a:pPr marL="0" indent="0">
              <a:buNone/>
            </a:pPr>
            <a:endParaRPr lang="zh-CN" altLang="en-US" dirty="0"/>
          </a:p>
        </p:txBody>
      </p:sp>
      <p:sp>
        <p:nvSpPr>
          <p:cNvPr id="4" name="矩形 3"/>
          <p:cNvSpPr/>
          <p:nvPr/>
        </p:nvSpPr>
        <p:spPr>
          <a:xfrm rot="16200000" flipV="1">
            <a:off x="465347"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1078" y="340435"/>
            <a:ext cx="3929281"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数据管理能力要求</a:t>
            </a:r>
            <a:endParaRPr lang="zh-CN" altLang="zh-CN"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rot="16200000" flipV="1">
            <a:off x="465347"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1078" y="340435"/>
            <a:ext cx="3108543"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故障处理要求</a:t>
            </a:r>
            <a:endParaRPr lang="zh-CN" altLang="zh-CN" sz="32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2834" y="2066925"/>
            <a:ext cx="9515475" cy="2308324"/>
          </a:xfrm>
          <a:prstGeom prst="rect">
            <a:avLst/>
          </a:prstGeom>
          <a:noFill/>
        </p:spPr>
        <p:txBody>
          <a:bodyPr wrap="square" rtlCol="0">
            <a:spAutoFit/>
          </a:bodyPr>
          <a:lstStyle/>
          <a:p>
            <a:r>
              <a:rPr lang="en-US" altLang="zh-CN" dirty="0"/>
              <a:t>a. </a:t>
            </a:r>
            <a:r>
              <a:rPr lang="zh-CN" altLang="zh-CN" dirty="0"/>
              <a:t>服务器压力过大</a:t>
            </a:r>
            <a:r>
              <a:rPr lang="en-US" altLang="zh-CN" dirty="0"/>
              <a:t>,</a:t>
            </a:r>
            <a:r>
              <a:rPr lang="zh-CN" altLang="zh-CN" dirty="0"/>
              <a:t>可能导致服务器崩溃，可以进行优化代码，优化数据库，使用静态数据等减少服务器压力。</a:t>
            </a:r>
            <a:endParaRPr lang="zh-CN" altLang="zh-CN" dirty="0"/>
          </a:p>
          <a:p>
            <a:r>
              <a:rPr lang="en-US" altLang="zh-CN" dirty="0"/>
              <a:t>b. </a:t>
            </a:r>
            <a:r>
              <a:rPr lang="zh-CN" altLang="zh-CN" dirty="0"/>
              <a:t>内存不足</a:t>
            </a:r>
            <a:r>
              <a:rPr lang="en-US" altLang="zh-CN" dirty="0"/>
              <a:t>,</a:t>
            </a:r>
            <a:r>
              <a:rPr lang="zh-CN" altLang="zh-CN" dirty="0"/>
              <a:t>服务器无法正常运行，应定期检查，优化，释放内存等。</a:t>
            </a:r>
            <a:endParaRPr lang="zh-CN" altLang="zh-CN" dirty="0"/>
          </a:p>
          <a:p>
            <a:r>
              <a:rPr lang="en-US" altLang="zh-CN" dirty="0"/>
              <a:t>c. </a:t>
            </a:r>
            <a:r>
              <a:rPr lang="zh-CN" altLang="zh-CN" dirty="0"/>
              <a:t>硬件损坏，服务器无法正常运行，应及时更新硬件。</a:t>
            </a:r>
            <a:endParaRPr lang="zh-CN" altLang="zh-CN" dirty="0"/>
          </a:p>
          <a:p>
            <a:r>
              <a:rPr lang="en-US" altLang="zh-CN" dirty="0"/>
              <a:t>d. </a:t>
            </a:r>
            <a:r>
              <a:rPr lang="zh-CN" altLang="zh-CN" dirty="0"/>
              <a:t>软件运行错误</a:t>
            </a:r>
            <a:r>
              <a:rPr lang="en-US" altLang="zh-CN" dirty="0"/>
              <a:t>,</a:t>
            </a:r>
            <a:r>
              <a:rPr lang="zh-CN" altLang="zh-CN" dirty="0"/>
              <a:t>软件系统某些功能无法正确实现，应实时对软件代码进行检测，对错误代码进行修改。</a:t>
            </a:r>
            <a:endParaRPr lang="zh-CN" altLang="zh-CN" dirty="0"/>
          </a:p>
          <a:p>
            <a:r>
              <a:rPr lang="en-US" altLang="zh-CN" dirty="0"/>
              <a:t>e.</a:t>
            </a:r>
            <a:r>
              <a:rPr lang="zh-CN" altLang="zh-CN" dirty="0"/>
              <a:t>必须保证数据库安全和正常，出现问题应及时修复。</a:t>
            </a:r>
            <a:endParaRPr lang="zh-CN" altLang="zh-CN"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rot="16200000" flipV="1">
            <a:off x="465347"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91078" y="340435"/>
            <a:ext cx="3108543" cy="584775"/>
          </a:xfrm>
          <a:prstGeom prst="rect">
            <a:avLst/>
          </a:prstGeom>
          <a:noFill/>
        </p:spPr>
        <p:txBody>
          <a:bodyPr wrap="none" rtlCol="0">
            <a:spAutoFit/>
          </a:bodyPr>
          <a:lstStyle/>
          <a:p>
            <a:pPr lvl="1"/>
            <a:r>
              <a:rPr lang="zh-CN" altLang="en-US" sz="3200" b="1" dirty="0">
                <a:latin typeface="微软雅黑" panose="020B0503020204020204" pitchFamily="34" charset="-122"/>
                <a:ea typeface="微软雅黑" panose="020B0503020204020204" pitchFamily="34" charset="-122"/>
              </a:rPr>
              <a:t>运行环境规定</a:t>
            </a:r>
            <a:endParaRPr lang="zh-CN" altLang="zh-CN" sz="32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33400" y="1419225"/>
            <a:ext cx="10963275" cy="3970318"/>
          </a:xfrm>
          <a:prstGeom prst="rect">
            <a:avLst/>
          </a:prstGeom>
          <a:noFill/>
        </p:spPr>
        <p:txBody>
          <a:bodyPr wrap="square" rtlCol="0">
            <a:spAutoFit/>
          </a:bodyPr>
          <a:lstStyle/>
          <a:p>
            <a:pPr lvl="2"/>
            <a:r>
              <a:rPr lang="zh-CN" altLang="zh-CN" b="1" dirty="0"/>
              <a:t>设备</a:t>
            </a:r>
            <a:endParaRPr lang="zh-CN" altLang="zh-CN" sz="1400" b="1" dirty="0"/>
          </a:p>
          <a:p>
            <a:r>
              <a:rPr lang="zh-CN" altLang="zh-CN" dirty="0"/>
              <a:t>客户端系统要求</a:t>
            </a:r>
            <a:r>
              <a:rPr lang="en-US" altLang="zh-CN" dirty="0"/>
              <a:t>:</a:t>
            </a:r>
            <a:endParaRPr lang="zh-CN" altLang="zh-CN" sz="1400" dirty="0"/>
          </a:p>
          <a:p>
            <a:r>
              <a:rPr lang="zh-CN" altLang="zh-CN" dirty="0"/>
              <a:t>硬件配置：</a:t>
            </a:r>
            <a:r>
              <a:rPr lang="en-US" altLang="zh-CN" dirty="0"/>
              <a:t>512M</a:t>
            </a:r>
            <a:r>
              <a:rPr lang="zh-CN" altLang="zh-CN" dirty="0"/>
              <a:t>内存，</a:t>
            </a:r>
            <a:r>
              <a:rPr lang="en-US" altLang="zh-CN" dirty="0"/>
              <a:t>P3 700MHz</a:t>
            </a:r>
            <a:r>
              <a:rPr lang="zh-CN" altLang="zh-CN" dirty="0"/>
              <a:t>，</a:t>
            </a:r>
            <a:r>
              <a:rPr lang="en-US" altLang="zh-CN" dirty="0"/>
              <a:t>40GB </a:t>
            </a:r>
            <a:r>
              <a:rPr lang="zh-CN" altLang="zh-CN" dirty="0"/>
              <a:t>硬盘</a:t>
            </a:r>
            <a:r>
              <a:rPr lang="en-US" altLang="zh-CN" dirty="0"/>
              <a:t>; </a:t>
            </a:r>
            <a:endParaRPr lang="zh-CN" altLang="zh-CN" sz="1400" dirty="0"/>
          </a:p>
          <a:p>
            <a:r>
              <a:rPr lang="zh-CN" altLang="zh-CN" dirty="0"/>
              <a:t>推荐硬件配置</a:t>
            </a:r>
            <a:r>
              <a:rPr lang="en-US" altLang="zh-CN" dirty="0"/>
              <a:t>:1GB</a:t>
            </a:r>
            <a:r>
              <a:rPr lang="zh-CN" altLang="zh-CN" dirty="0"/>
              <a:t>内存</a:t>
            </a:r>
            <a:r>
              <a:rPr lang="en-US" altLang="zh-CN" dirty="0"/>
              <a:t>,P4 1.8GHz, 40GB </a:t>
            </a:r>
            <a:r>
              <a:rPr lang="zh-CN" altLang="zh-CN" dirty="0"/>
              <a:t>硬盘</a:t>
            </a:r>
            <a:r>
              <a:rPr lang="en-US" altLang="zh-CN" dirty="0"/>
              <a:t>;</a:t>
            </a:r>
            <a:endParaRPr lang="zh-CN" altLang="zh-CN" sz="1400" dirty="0"/>
          </a:p>
          <a:p>
            <a:r>
              <a:rPr lang="zh-CN" altLang="zh-CN" dirty="0"/>
              <a:t>服务端系统要求</a:t>
            </a:r>
            <a:r>
              <a:rPr lang="en-US" altLang="zh-CN" dirty="0"/>
              <a:t>:</a:t>
            </a:r>
            <a:endParaRPr lang="zh-CN" altLang="zh-CN" sz="1400" dirty="0"/>
          </a:p>
          <a:p>
            <a:r>
              <a:rPr lang="zh-CN" altLang="zh-CN" dirty="0"/>
              <a:t>硬件配置</a:t>
            </a:r>
            <a:r>
              <a:rPr lang="en-US" altLang="zh-CN" dirty="0"/>
              <a:t>:2GB</a:t>
            </a:r>
            <a:r>
              <a:rPr lang="zh-CN" altLang="zh-CN" dirty="0"/>
              <a:t>内存</a:t>
            </a:r>
            <a:r>
              <a:rPr lang="en-US" altLang="zh-CN" dirty="0"/>
              <a:t>, Pentium D 2.8GHz,80GB </a:t>
            </a:r>
            <a:r>
              <a:rPr lang="zh-CN" altLang="zh-CN" dirty="0"/>
              <a:t>硬盘</a:t>
            </a:r>
            <a:r>
              <a:rPr lang="en-US" altLang="zh-CN" dirty="0"/>
              <a:t>;</a:t>
            </a:r>
            <a:endParaRPr lang="zh-CN" altLang="zh-CN" sz="1400" dirty="0"/>
          </a:p>
          <a:p>
            <a:r>
              <a:rPr lang="zh-CN" altLang="zh-CN" dirty="0"/>
              <a:t>推荐硬件配置</a:t>
            </a:r>
            <a:r>
              <a:rPr lang="en-US" altLang="zh-CN" dirty="0"/>
              <a:t>:2G</a:t>
            </a:r>
            <a:r>
              <a:rPr lang="zh-CN" altLang="zh-CN" dirty="0"/>
              <a:t>以上内存</a:t>
            </a:r>
            <a:r>
              <a:rPr lang="en-US" altLang="zh-CN" dirty="0"/>
              <a:t>,</a:t>
            </a:r>
            <a:r>
              <a:rPr lang="zh-CN" altLang="zh-CN" dirty="0"/>
              <a:t>双</a:t>
            </a:r>
            <a:r>
              <a:rPr lang="en-US" altLang="zh-CN" dirty="0"/>
              <a:t>XEON</a:t>
            </a:r>
            <a:r>
              <a:rPr lang="zh-CN" altLang="zh-CN" dirty="0"/>
              <a:t>至强</a:t>
            </a:r>
            <a:r>
              <a:rPr lang="en-US" altLang="zh-CN" dirty="0"/>
              <a:t>2.8GHz</a:t>
            </a:r>
            <a:r>
              <a:rPr lang="zh-CN" altLang="zh-CN" dirty="0"/>
              <a:t>以上</a:t>
            </a:r>
            <a:r>
              <a:rPr lang="en-US" altLang="zh-CN" dirty="0"/>
              <a:t> CPU</a:t>
            </a:r>
            <a:r>
              <a:rPr lang="zh-CN" altLang="zh-CN" dirty="0"/>
              <a:t>，</a:t>
            </a:r>
            <a:r>
              <a:rPr lang="en-US" altLang="zh-CN" dirty="0"/>
              <a:t>SCSI</a:t>
            </a:r>
            <a:r>
              <a:rPr lang="zh-CN" altLang="zh-CN" dirty="0"/>
              <a:t>硬盘</a:t>
            </a:r>
            <a:r>
              <a:rPr lang="en-US" altLang="zh-CN" dirty="0"/>
              <a:t>;</a:t>
            </a:r>
            <a:endParaRPr lang="zh-CN" altLang="zh-CN" sz="1400" dirty="0"/>
          </a:p>
          <a:p>
            <a:pPr lvl="2"/>
            <a:r>
              <a:rPr lang="zh-CN" altLang="zh-CN" b="1" dirty="0"/>
              <a:t>支持软件</a:t>
            </a:r>
            <a:endParaRPr lang="zh-CN" altLang="zh-CN" sz="1400" b="1" dirty="0"/>
          </a:p>
          <a:p>
            <a:r>
              <a:rPr lang="zh-CN" altLang="zh-CN" dirty="0"/>
              <a:t>操作系统：</a:t>
            </a:r>
            <a:r>
              <a:rPr lang="en-US" altLang="zh-CN" dirty="0"/>
              <a:t>windows </a:t>
            </a:r>
            <a:endParaRPr lang="zh-CN" altLang="zh-CN" sz="1400" dirty="0"/>
          </a:p>
          <a:p>
            <a:r>
              <a:rPr lang="zh-CN" altLang="zh-CN" dirty="0"/>
              <a:t>浏览器：</a:t>
            </a:r>
            <a:r>
              <a:rPr lang="en-US" altLang="zh-CN" dirty="0"/>
              <a:t>IE </a:t>
            </a:r>
            <a:r>
              <a:rPr lang="zh-CN" altLang="zh-CN" dirty="0"/>
              <a:t>浏览器 、</a:t>
            </a:r>
            <a:r>
              <a:rPr lang="en-US" altLang="zh-CN" dirty="0"/>
              <a:t>360 </a:t>
            </a:r>
            <a:r>
              <a:rPr lang="zh-CN" altLang="zh-CN" dirty="0"/>
              <a:t>浏览器、</a:t>
            </a:r>
            <a:r>
              <a:rPr lang="en-US" altLang="zh-CN" dirty="0"/>
              <a:t>chrome </a:t>
            </a:r>
            <a:r>
              <a:rPr lang="zh-CN" altLang="zh-CN" dirty="0"/>
              <a:t>等</a:t>
            </a:r>
            <a:endParaRPr lang="zh-CN" altLang="zh-CN" sz="1400" dirty="0"/>
          </a:p>
          <a:p>
            <a:r>
              <a:rPr lang="zh-CN" altLang="zh-CN" dirty="0"/>
              <a:t>编辑器</a:t>
            </a:r>
            <a:r>
              <a:rPr lang="en-US" altLang="zh-CN" dirty="0"/>
              <a:t>:</a:t>
            </a:r>
            <a:r>
              <a:rPr lang="en-US" altLang="zh-CN" dirty="0" err="1"/>
              <a:t>Phpstorm</a:t>
            </a:r>
            <a:r>
              <a:rPr lang="en-US" altLang="zh-CN" dirty="0"/>
              <a:t> </a:t>
            </a:r>
            <a:endParaRPr lang="zh-CN" altLang="zh-CN" sz="1400" dirty="0"/>
          </a:p>
          <a:p>
            <a:r>
              <a:rPr lang="zh-CN" altLang="zh-CN" dirty="0"/>
              <a:t>数据库软件：</a:t>
            </a:r>
            <a:r>
              <a:rPr lang="en-US" altLang="zh-CN" dirty="0"/>
              <a:t>Mysql5.0 web </a:t>
            </a:r>
            <a:endParaRPr lang="zh-CN" altLang="zh-CN" sz="1400" dirty="0"/>
          </a:p>
          <a:p>
            <a:r>
              <a:rPr lang="zh-CN" altLang="zh-CN" dirty="0"/>
              <a:t>应用服务器：</a:t>
            </a:r>
            <a:r>
              <a:rPr lang="en-US" altLang="zh-CN" dirty="0"/>
              <a:t>Apache </a:t>
            </a:r>
            <a:endParaRPr lang="zh-CN" altLang="zh-CN" sz="1400"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8211" y="-557474"/>
            <a:ext cx="8436077" cy="7742903"/>
            <a:chOff x="-2195721" y="478875"/>
            <a:chExt cx="6584705" cy="7074865"/>
          </a:xfrm>
        </p:grpSpPr>
        <p:sp>
          <p:nvSpPr>
            <p:cNvPr id="5"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2195721" y="1791685"/>
              <a:ext cx="5389345" cy="5762055"/>
              <a:chOff x="1463998" y="420085"/>
              <a:chExt cx="5389345" cy="5762055"/>
            </a:xfrm>
          </p:grpSpPr>
          <p:sp>
            <p:nvSpPr>
              <p:cNvPr id="7"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463998" y="420085"/>
                <a:ext cx="5389345" cy="5762055"/>
                <a:chOff x="6098353" y="280171"/>
                <a:chExt cx="6632037" cy="7090687"/>
              </a:xfrm>
            </p:grpSpPr>
            <p:sp>
              <p:nvSpPr>
                <p:cNvPr id="9"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
        <p:nvSpPr>
          <p:cNvPr id="15" name="矩形 14"/>
          <p:cNvSpPr/>
          <p:nvPr/>
        </p:nvSpPr>
        <p:spPr>
          <a:xfrm>
            <a:off x="4212953" y="2497976"/>
            <a:ext cx="2002471" cy="1862048"/>
          </a:xfrm>
          <a:prstGeom prst="rect">
            <a:avLst/>
          </a:prstGeom>
        </p:spPr>
        <p:txBody>
          <a:bodyPr wrap="none">
            <a:spAutoFit/>
          </a:bodyPr>
          <a:lstStyle/>
          <a:p>
            <a:r>
              <a:rPr lang="en-US" altLang="zh-CN" sz="11500" b="1" dirty="0">
                <a:latin typeface="微软雅黑" panose="020B0503020204020204" pitchFamily="34" charset="-122"/>
                <a:ea typeface="微软雅黑" panose="020B0503020204020204" pitchFamily="34" charset="-122"/>
              </a:rPr>
              <a:t>04</a:t>
            </a:r>
            <a:endParaRPr lang="zh-CN" altLang="en-US" sz="3600" dirty="0"/>
          </a:p>
        </p:txBody>
      </p:sp>
      <p:sp>
        <p:nvSpPr>
          <p:cNvPr id="16" name="文本框 15"/>
          <p:cNvSpPr txBox="1"/>
          <p:nvPr/>
        </p:nvSpPr>
        <p:spPr>
          <a:xfrm>
            <a:off x="6209063" y="2841493"/>
            <a:ext cx="1605280" cy="52197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愿景文档</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6215424" y="3493288"/>
            <a:ext cx="723265" cy="368300"/>
          </a:xfrm>
          <a:prstGeom prst="rect">
            <a:avLst/>
          </a:prstGeom>
        </p:spPr>
        <p:txBody>
          <a:bodyPr wrap="none">
            <a:spAutoFit/>
          </a:bodyPr>
          <a:lstStyle/>
          <a:p>
            <a:pPr algn="l"/>
            <a:r>
              <a:rPr lang="en-US" altLang="zh-CN" dirty="0">
                <a:sym typeface="+mn-ea"/>
              </a:rPr>
              <a:t>Vsion</a:t>
            </a:r>
            <a:endParaRPr lang="zh-CN" altLang="en-US" dirty="0"/>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38404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项目起源与问题陈述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838200" y="1568450"/>
            <a:ext cx="4806950" cy="1435100"/>
          </a:xfrm>
          <a:prstGeom prst="rect">
            <a:avLst/>
          </a:prstGeom>
        </p:spPr>
      </p:pic>
      <p:pic>
        <p:nvPicPr>
          <p:cNvPr id="3" name="图片 2"/>
          <p:cNvPicPr>
            <a:picLocks noChangeAspect="1"/>
          </p:cNvPicPr>
          <p:nvPr/>
        </p:nvPicPr>
        <p:blipFill>
          <a:blip r:embed="rId2"/>
          <a:stretch>
            <a:fillRect/>
          </a:stretch>
        </p:blipFill>
        <p:spPr>
          <a:xfrm>
            <a:off x="755650" y="3423920"/>
            <a:ext cx="4972050" cy="29019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22148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涉众与用户</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309880" y="1005205"/>
            <a:ext cx="4851400" cy="2228850"/>
          </a:xfrm>
          <a:prstGeom prst="rect">
            <a:avLst/>
          </a:prstGeom>
        </p:spPr>
      </p:pic>
      <p:pic>
        <p:nvPicPr>
          <p:cNvPr id="3" name="图片 2"/>
          <p:cNvPicPr>
            <a:picLocks noChangeAspect="1"/>
          </p:cNvPicPr>
          <p:nvPr/>
        </p:nvPicPr>
        <p:blipFill>
          <a:blip r:embed="rId2"/>
          <a:stretch>
            <a:fillRect/>
          </a:stretch>
        </p:blipFill>
        <p:spPr>
          <a:xfrm>
            <a:off x="386080" y="3234055"/>
            <a:ext cx="4775200" cy="3435350"/>
          </a:xfrm>
          <a:prstGeom prst="rect">
            <a:avLst/>
          </a:prstGeom>
        </p:spPr>
      </p:pic>
      <p:pic>
        <p:nvPicPr>
          <p:cNvPr id="4" name="图片 3"/>
          <p:cNvPicPr>
            <a:picLocks noChangeAspect="1"/>
          </p:cNvPicPr>
          <p:nvPr/>
        </p:nvPicPr>
        <p:blipFill>
          <a:blip r:embed="rId3"/>
          <a:stretch>
            <a:fillRect/>
          </a:stretch>
        </p:blipFill>
        <p:spPr>
          <a:xfrm>
            <a:off x="5934710" y="748030"/>
            <a:ext cx="5480050" cy="2743200"/>
          </a:xfrm>
          <a:prstGeom prst="rect">
            <a:avLst/>
          </a:prstGeom>
        </p:spPr>
      </p:pic>
      <p:pic>
        <p:nvPicPr>
          <p:cNvPr id="7" name="图片 6"/>
          <p:cNvPicPr>
            <a:picLocks noChangeAspect="1"/>
          </p:cNvPicPr>
          <p:nvPr/>
        </p:nvPicPr>
        <p:blipFill>
          <a:blip r:embed="rId4"/>
          <a:stretch>
            <a:fillRect/>
          </a:stretch>
        </p:blipFill>
        <p:spPr>
          <a:xfrm>
            <a:off x="6309360" y="3591560"/>
            <a:ext cx="4730750" cy="314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27346" y="-895362"/>
            <a:ext cx="2090941" cy="583133"/>
            <a:chOff x="3724302" y="2971800"/>
            <a:chExt cx="3278764" cy="914400"/>
          </a:xfrm>
        </p:grpSpPr>
        <p:sp>
          <p:nvSpPr>
            <p:cNvPr id="3" name="椭圆 2"/>
            <p:cNvSpPr/>
            <p:nvPr/>
          </p:nvSpPr>
          <p:spPr>
            <a:xfrm>
              <a:off x="3724302" y="2971800"/>
              <a:ext cx="914400" cy="914400"/>
            </a:xfrm>
            <a:prstGeom prst="ellipse">
              <a:avLst/>
            </a:prstGeom>
            <a:solidFill>
              <a:srgbClr val="467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06484" y="2971800"/>
              <a:ext cx="914400" cy="914400"/>
            </a:xfrm>
            <a:prstGeom prst="ellipse">
              <a:avLst/>
            </a:prstGeom>
            <a:solidFill>
              <a:srgbClr val="ED6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088666" y="2971800"/>
              <a:ext cx="914400" cy="914400"/>
            </a:xfrm>
            <a:prstGeom prst="ellipse">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rot="10800000" flipH="1" flipV="1">
            <a:off x="309880" y="1313815"/>
            <a:ext cx="11572240" cy="4230370"/>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26466" y="1857550"/>
            <a:ext cx="1808480" cy="583565"/>
          </a:xfrm>
          <a:prstGeom prst="rect">
            <a:avLst/>
          </a:prstGeom>
        </p:spPr>
        <p:txBody>
          <a:bodyPr wrap="none">
            <a:spAutoFit/>
          </a:bodyPr>
          <a:lstStyle/>
          <a:p>
            <a:pPr lvl="0"/>
            <a:r>
              <a:rPr lang="zh-CN" altLang="en-US" sz="3200" b="1" dirty="0">
                <a:latin typeface="微软雅黑" panose="020B0503020204020204" pitchFamily="34" charset="-122"/>
                <a:ea typeface="微软雅黑" panose="020B0503020204020204" pitchFamily="34" charset="-122"/>
              </a:rPr>
              <a:t>任务分工</a:t>
            </a:r>
            <a:endParaRPr lang="zh-CN" altLang="en-US" sz="3200" b="1" dirty="0">
              <a:latin typeface="微软雅黑" panose="020B0503020204020204" pitchFamily="34" charset="-122"/>
              <a:ea typeface="微软雅黑" panose="020B0503020204020204" pitchFamily="34" charset="-122"/>
            </a:endParaRPr>
          </a:p>
        </p:txBody>
      </p:sp>
      <p:sp>
        <p:nvSpPr>
          <p:cNvPr id="14" name="矩形 13"/>
          <p:cNvSpPr/>
          <p:nvPr/>
        </p:nvSpPr>
        <p:spPr>
          <a:xfrm>
            <a:off x="426720" y="2980690"/>
            <a:ext cx="10829290" cy="1938020"/>
          </a:xfrm>
          <a:prstGeom prst="rect">
            <a:avLst/>
          </a:prstGeom>
        </p:spPr>
        <p:txBody>
          <a:bodyPr wrap="square">
            <a:spAutoFit/>
          </a:bodyPr>
          <a:lstStyle/>
          <a:p>
            <a:r>
              <a:rPr lang="en-US"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个人中心的设计与实现</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登录注册</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需求分析</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愿景文档</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视频剪辑</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30276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产品概述与特性</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346710" y="1030605"/>
            <a:ext cx="5480050" cy="2647950"/>
          </a:xfrm>
          <a:prstGeom prst="rect">
            <a:avLst/>
          </a:prstGeom>
        </p:spPr>
      </p:pic>
      <p:sp>
        <p:nvSpPr>
          <p:cNvPr id="11" name="矩形 10"/>
          <p:cNvSpPr/>
          <p:nvPr/>
        </p:nvSpPr>
        <p:spPr>
          <a:xfrm>
            <a:off x="346714" y="3859628"/>
            <a:ext cx="6531430" cy="922020"/>
          </a:xfrm>
          <a:prstGeom prst="rect">
            <a:avLst/>
          </a:prstGeom>
        </p:spPr>
        <p:txBody>
          <a:bodyPr wrap="square">
            <a:spAutoFit/>
          </a:bodyPr>
          <a:lstStyle/>
          <a:p>
            <a:r>
              <a:rPr lang="zh-CN" dirty="0">
                <a:latin typeface="微软雅黑" panose="020B0503020204020204" pitchFamily="34" charset="-122"/>
                <a:ea typeface="微软雅黑" panose="020B0503020204020204" pitchFamily="34" charset="-122"/>
              </a:rPr>
              <a:t>Write-It-Now中文创作系统是针对广大群众用户建立在社会主义核心价值观上的写文网站，因此释放用户想象，阅读和创作更多文章。</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6569075" y="1752600"/>
            <a:ext cx="5153660" cy="1476375"/>
          </a:xfrm>
          <a:prstGeom prst="rect">
            <a:avLst/>
          </a:prstGeom>
        </p:spPr>
        <p:txBody>
          <a:bodyPr wrap="square">
            <a:spAutoFit/>
          </a:bodyPr>
          <a:lstStyle/>
          <a:p>
            <a:r>
              <a:rPr lang="zh-CN" dirty="0">
                <a:latin typeface="微软雅黑" panose="020B0503020204020204" pitchFamily="34" charset="-122"/>
                <a:ea typeface="微软雅黑" panose="020B0503020204020204" pitchFamily="34" charset="-122"/>
              </a:rPr>
              <a:t>在Write-It-Now中文创作系统中，任何登录用户，都可以在作者和读者两种身份之间任意转换。本平台对每位作者，每部作品都公平对待。在符合社会主义核心价值观的条件下，实现言论自由，想象自由。</a:t>
            </a:r>
            <a:endParaRPr lang="zh-CN"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110184" y="1168813"/>
            <a:ext cx="995680" cy="583565"/>
          </a:xfrm>
          <a:prstGeom prst="rect">
            <a:avLst/>
          </a:prstGeom>
          <a:solidFill>
            <a:srgbClr val="ED6A23"/>
          </a:solid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特性</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26212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其他产品需求</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48285" y="4380230"/>
            <a:ext cx="5153660" cy="1845310"/>
          </a:xfrm>
          <a:prstGeom prst="rect">
            <a:avLst/>
          </a:prstGeom>
        </p:spPr>
        <p:txBody>
          <a:bodyPr wrap="square">
            <a:spAutoFit/>
          </a:bodyPr>
          <a:lstStyle/>
          <a:p>
            <a:r>
              <a:rPr lang="zh-CN" sz="2400" dirty="0">
                <a:latin typeface="微软雅黑" panose="020B0503020204020204" pitchFamily="34" charset="-122"/>
                <a:ea typeface="微软雅黑" panose="020B0503020204020204" pitchFamily="34" charset="-122"/>
              </a:rPr>
              <a:t>支持软件</a:t>
            </a:r>
            <a:endParaRPr lang="zh-CN" sz="2400"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操作系统：windows </a:t>
            </a:r>
            <a:endParaRPr lang="zh-CN"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浏览器：IE 浏览器 、360 浏览器、chrome 等</a:t>
            </a:r>
            <a:endParaRPr lang="zh-CN"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编辑器:Phpstorm </a:t>
            </a:r>
            <a:endParaRPr lang="zh-CN"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数据库软件：Mysql5.0 web </a:t>
            </a:r>
            <a:endParaRPr lang="zh-CN"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应用服务器：Apache </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248285" y="1156970"/>
            <a:ext cx="5534025" cy="2676525"/>
          </a:xfrm>
          <a:prstGeom prst="rect">
            <a:avLst/>
          </a:prstGeom>
        </p:spPr>
        <p:txBody>
          <a:bodyPr wrap="square">
            <a:spAutoFit/>
          </a:bodyPr>
          <a:lstStyle/>
          <a:p>
            <a:r>
              <a:rPr lang="zh-CN" sz="2400" dirty="0">
                <a:latin typeface="微软雅黑" panose="020B0503020204020204" pitchFamily="34" charset="-122"/>
                <a:ea typeface="微软雅黑" panose="020B0503020204020204" pitchFamily="34" charset="-122"/>
              </a:rPr>
              <a:t>运行环境规定</a:t>
            </a:r>
            <a:endParaRPr lang="zh-CN" sz="2400" dirty="0">
              <a:latin typeface="微软雅黑" panose="020B0503020204020204" pitchFamily="34" charset="-122"/>
              <a:ea typeface="微软雅黑" panose="020B0503020204020204" pitchFamily="34" charset="-122"/>
            </a:endParaRPr>
          </a:p>
          <a:p>
            <a:r>
              <a:rPr lang="zh-CN" b="1" dirty="0">
                <a:latin typeface="微软雅黑" panose="020B0503020204020204" pitchFamily="34" charset="-122"/>
                <a:ea typeface="微软雅黑" panose="020B0503020204020204" pitchFamily="34" charset="-122"/>
              </a:rPr>
              <a:t>设备</a:t>
            </a:r>
            <a:endParaRPr lang="zh-CN" b="1" dirty="0">
              <a:latin typeface="微软雅黑" panose="020B0503020204020204" pitchFamily="34" charset="-122"/>
              <a:ea typeface="微软雅黑" panose="020B0503020204020204" pitchFamily="34" charset="-122"/>
            </a:endParaRPr>
          </a:p>
          <a:p>
            <a:r>
              <a:rPr lang="zh-CN" u="sng" dirty="0">
                <a:latin typeface="微软雅黑" panose="020B0503020204020204" pitchFamily="34" charset="-122"/>
                <a:ea typeface="微软雅黑" panose="020B0503020204020204" pitchFamily="34" charset="-122"/>
              </a:rPr>
              <a:t>客户端系统要求:</a:t>
            </a:r>
            <a:endParaRPr lang="zh-CN" u="sng"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硬件配置：512M内存，P3 700MHz，40GB 硬盘; </a:t>
            </a:r>
            <a:endParaRPr lang="zh-CN"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推荐硬件配置:1GB内存,P4 1.8GHz, 40GB 硬盘;</a:t>
            </a:r>
            <a:endParaRPr lang="zh-CN" dirty="0">
              <a:latin typeface="微软雅黑" panose="020B0503020204020204" pitchFamily="34" charset="-122"/>
              <a:ea typeface="微软雅黑" panose="020B0503020204020204" pitchFamily="34" charset="-122"/>
            </a:endParaRPr>
          </a:p>
          <a:p>
            <a:r>
              <a:rPr lang="zh-CN" u="sng" dirty="0">
                <a:latin typeface="微软雅黑" panose="020B0503020204020204" pitchFamily="34" charset="-122"/>
                <a:ea typeface="微软雅黑" panose="020B0503020204020204" pitchFamily="34" charset="-122"/>
              </a:rPr>
              <a:t>服务端系统要求:</a:t>
            </a:r>
            <a:endParaRPr lang="zh-CN" u="sng"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硬件配置:2GB内存, Pentium D 2.8GHz,80GB 硬盘;</a:t>
            </a:r>
            <a:endParaRPr lang="zh-CN" dirty="0">
              <a:latin typeface="微软雅黑" panose="020B0503020204020204" pitchFamily="34" charset="-122"/>
              <a:ea typeface="微软雅黑" panose="020B0503020204020204" pitchFamily="34" charset="-122"/>
            </a:endParaRPr>
          </a:p>
          <a:p>
            <a:r>
              <a:rPr lang="zh-CN" dirty="0">
                <a:latin typeface="微软雅黑" panose="020B0503020204020204" pitchFamily="34" charset="-122"/>
                <a:ea typeface="微软雅黑" panose="020B0503020204020204" pitchFamily="34" charset="-122"/>
              </a:rPr>
              <a:t>推荐硬件配置:2G以上内存,双XEON至强2.8GHz以上 CPU，SCSI硬盘;</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17105" y="0"/>
            <a:ext cx="4559840"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8211" y="-557474"/>
            <a:ext cx="8436077" cy="7742903"/>
            <a:chOff x="-2195721" y="478875"/>
            <a:chExt cx="6584705" cy="7074865"/>
          </a:xfrm>
        </p:grpSpPr>
        <p:sp>
          <p:nvSpPr>
            <p:cNvPr id="5"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2195721" y="1791685"/>
              <a:ext cx="5389345" cy="5762055"/>
              <a:chOff x="1463998" y="420085"/>
              <a:chExt cx="5389345" cy="5762055"/>
            </a:xfrm>
          </p:grpSpPr>
          <p:sp>
            <p:nvSpPr>
              <p:cNvPr id="7"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463998" y="420085"/>
                <a:ext cx="5389345" cy="5762055"/>
                <a:chOff x="6098353" y="280171"/>
                <a:chExt cx="6632037" cy="7090687"/>
              </a:xfrm>
            </p:grpSpPr>
            <p:sp>
              <p:nvSpPr>
                <p:cNvPr id="9"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
        <p:nvSpPr>
          <p:cNvPr id="15" name="矩形 14"/>
          <p:cNvSpPr/>
          <p:nvPr/>
        </p:nvSpPr>
        <p:spPr>
          <a:xfrm>
            <a:off x="4212953" y="2497976"/>
            <a:ext cx="1983740" cy="1861185"/>
          </a:xfrm>
          <a:prstGeom prst="rect">
            <a:avLst/>
          </a:prstGeom>
        </p:spPr>
        <p:txBody>
          <a:bodyPr wrap="none">
            <a:spAutoFit/>
          </a:bodyPr>
          <a:lstStyle/>
          <a:p>
            <a:r>
              <a:rPr lang="en-US" altLang="zh-CN" sz="11500" b="1" dirty="0">
                <a:latin typeface="微软雅黑" panose="020B0503020204020204" pitchFamily="34" charset="-122"/>
                <a:ea typeface="微软雅黑" panose="020B0503020204020204" pitchFamily="34" charset="-122"/>
              </a:rPr>
              <a:t>05</a:t>
            </a:r>
            <a:endParaRPr lang="zh-CN" altLang="en-US" sz="3600" dirty="0"/>
          </a:p>
        </p:txBody>
      </p:sp>
      <p:sp>
        <p:nvSpPr>
          <p:cNvPr id="16" name="文本框 15"/>
          <p:cNvSpPr txBox="1"/>
          <p:nvPr/>
        </p:nvSpPr>
        <p:spPr>
          <a:xfrm>
            <a:off x="6209063" y="2841493"/>
            <a:ext cx="1605280" cy="52197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登录注册</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6215424" y="3493288"/>
            <a:ext cx="1963420" cy="368300"/>
          </a:xfrm>
          <a:prstGeom prst="rect">
            <a:avLst/>
          </a:prstGeom>
        </p:spPr>
        <p:txBody>
          <a:bodyPr wrap="none">
            <a:spAutoFit/>
          </a:bodyPr>
          <a:lstStyle/>
          <a:p>
            <a:pPr algn="l"/>
            <a:r>
              <a:rPr lang="en-US" altLang="zh-CN" dirty="0">
                <a:sym typeface="+mn-ea"/>
              </a:rPr>
              <a:t>Login and register</a:t>
            </a:r>
            <a:endParaRPr lang="zh-CN" altLang="en-US" dirty="0"/>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26212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用户登录注册</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5742305" y="3547110"/>
            <a:ext cx="6197600" cy="2889250"/>
          </a:xfrm>
          <a:prstGeom prst="rect">
            <a:avLst/>
          </a:prstGeom>
        </p:spPr>
      </p:pic>
      <p:pic>
        <p:nvPicPr>
          <p:cNvPr id="3" name="图片 2"/>
          <p:cNvPicPr>
            <a:picLocks noChangeAspect="1"/>
          </p:cNvPicPr>
          <p:nvPr/>
        </p:nvPicPr>
        <p:blipFill>
          <a:blip r:embed="rId2"/>
          <a:stretch>
            <a:fillRect/>
          </a:stretch>
        </p:blipFill>
        <p:spPr>
          <a:xfrm>
            <a:off x="487680" y="1057275"/>
            <a:ext cx="5512435" cy="35147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42468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用户登录注册代码实现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339725" y="1098550"/>
            <a:ext cx="5670550" cy="4660900"/>
          </a:xfrm>
          <a:prstGeom prst="rect">
            <a:avLst/>
          </a:prstGeom>
        </p:spPr>
      </p:pic>
      <p:pic>
        <p:nvPicPr>
          <p:cNvPr id="3" name="图片 2"/>
          <p:cNvPicPr>
            <a:picLocks noChangeAspect="1"/>
          </p:cNvPicPr>
          <p:nvPr/>
        </p:nvPicPr>
        <p:blipFill>
          <a:blip r:embed="rId2"/>
          <a:stretch>
            <a:fillRect/>
          </a:stretch>
        </p:blipFill>
        <p:spPr>
          <a:xfrm>
            <a:off x="6507480" y="1098550"/>
            <a:ext cx="4413250" cy="44894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42468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用户登录注册代码实现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201930" y="863600"/>
            <a:ext cx="4883150" cy="3521710"/>
          </a:xfrm>
          <a:prstGeom prst="rect">
            <a:avLst/>
          </a:prstGeom>
        </p:spPr>
      </p:pic>
      <p:pic>
        <p:nvPicPr>
          <p:cNvPr id="3" name="图片 2"/>
          <p:cNvPicPr>
            <a:picLocks noChangeAspect="1"/>
          </p:cNvPicPr>
          <p:nvPr/>
        </p:nvPicPr>
        <p:blipFill>
          <a:blip r:embed="rId2"/>
          <a:stretch>
            <a:fillRect/>
          </a:stretch>
        </p:blipFill>
        <p:spPr>
          <a:xfrm>
            <a:off x="6125845" y="172720"/>
            <a:ext cx="4561205" cy="4292600"/>
          </a:xfrm>
          <a:prstGeom prst="rect">
            <a:avLst/>
          </a:prstGeom>
        </p:spPr>
      </p:pic>
      <p:pic>
        <p:nvPicPr>
          <p:cNvPr id="4" name="图片 3"/>
          <p:cNvPicPr>
            <a:picLocks noChangeAspect="1"/>
          </p:cNvPicPr>
          <p:nvPr/>
        </p:nvPicPr>
        <p:blipFill>
          <a:blip r:embed="rId3"/>
          <a:stretch>
            <a:fillRect/>
          </a:stretch>
        </p:blipFill>
        <p:spPr>
          <a:xfrm>
            <a:off x="3247390" y="2780665"/>
            <a:ext cx="4533900" cy="40773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46532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用户前台显示控制器代码</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760095" y="1289050"/>
            <a:ext cx="4445000" cy="4681220"/>
          </a:xfrm>
          <a:prstGeom prst="rect">
            <a:avLst/>
          </a:prstGeom>
        </p:spPr>
      </p:pic>
      <p:pic>
        <p:nvPicPr>
          <p:cNvPr id="3" name="图片 2"/>
          <p:cNvPicPr>
            <a:picLocks noChangeAspect="1"/>
          </p:cNvPicPr>
          <p:nvPr/>
        </p:nvPicPr>
        <p:blipFill>
          <a:blip r:embed="rId2"/>
          <a:stretch>
            <a:fillRect/>
          </a:stretch>
        </p:blipFill>
        <p:spPr>
          <a:xfrm>
            <a:off x="5644515" y="1289050"/>
            <a:ext cx="4468495" cy="46450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888343" y="1625600"/>
            <a:ext cx="184731" cy="369332"/>
          </a:xfrm>
          <a:prstGeom prst="rect">
            <a:avLst/>
          </a:prstGeom>
          <a:noFill/>
        </p:spPr>
        <p:txBody>
          <a:bodyPr wrap="none" rtlCol="0">
            <a:spAutoFit/>
          </a:bodyPr>
          <a:lstStyle/>
          <a:p>
            <a:endParaRPr lang="zh-CN" altLang="en-US" dirty="0"/>
          </a:p>
        </p:txBody>
      </p:sp>
      <p:grpSp>
        <p:nvGrpSpPr>
          <p:cNvPr id="18" name="组合 17"/>
          <p:cNvGrpSpPr/>
          <p:nvPr/>
        </p:nvGrpSpPr>
        <p:grpSpPr>
          <a:xfrm>
            <a:off x="-1088211" y="-557474"/>
            <a:ext cx="8436077" cy="7742903"/>
            <a:chOff x="-2195721" y="478875"/>
            <a:chExt cx="6584705" cy="7074865"/>
          </a:xfrm>
        </p:grpSpPr>
        <p:sp>
          <p:nvSpPr>
            <p:cNvPr id="19" name="等腰三角形 18"/>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a:off x="-2195721" y="1791685"/>
              <a:ext cx="5389345" cy="5762055"/>
              <a:chOff x="1463998" y="420085"/>
              <a:chExt cx="5389345" cy="5762055"/>
            </a:xfrm>
          </p:grpSpPr>
          <p:sp>
            <p:nvSpPr>
              <p:cNvPr id="21" name="等腰三角形 20"/>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p:cNvGrpSpPr/>
              <p:nvPr/>
            </p:nvGrpSpPr>
            <p:grpSpPr>
              <a:xfrm>
                <a:off x="1463998" y="420085"/>
                <a:ext cx="5389345" cy="5762055"/>
                <a:chOff x="6098353" y="280171"/>
                <a:chExt cx="6632037" cy="7090687"/>
              </a:xfrm>
            </p:grpSpPr>
            <p:sp>
              <p:nvSpPr>
                <p:cNvPr id="23" name="等腰三角形 22"/>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等腰三角形 23"/>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等腰三角形 24"/>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等腰三角形 25"/>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等腰三角形 26"/>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等腰三角形 27"/>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
        <p:nvSpPr>
          <p:cNvPr id="29" name="文本框 28"/>
          <p:cNvSpPr txBox="1"/>
          <p:nvPr/>
        </p:nvSpPr>
        <p:spPr>
          <a:xfrm>
            <a:off x="2675874" y="2062409"/>
            <a:ext cx="6962035" cy="1322070"/>
          </a:xfrm>
          <a:prstGeom prst="rect">
            <a:avLst/>
          </a:prstGeom>
          <a:noFill/>
        </p:spPr>
        <p:txBody>
          <a:bodyPr wrap="square" rtlCol="0">
            <a:spAutoFit/>
          </a:bodyPr>
          <a:lstStyle/>
          <a:p>
            <a:pPr algn="dist"/>
            <a:r>
              <a:rPr lang="zh-CN" altLang="en-US" sz="8000" b="1" dirty="0">
                <a:latin typeface="微软雅黑" panose="020B0503020204020204" pitchFamily="34" charset="-122"/>
                <a:ea typeface="微软雅黑" panose="020B0503020204020204" pitchFamily="34" charset="-122"/>
              </a:rPr>
              <a:t>感谢观看</a:t>
            </a:r>
            <a:endParaRPr lang="zh-CN" altLang="en-US" sz="8000" b="1" dirty="0">
              <a:latin typeface="微软雅黑" panose="020B0503020204020204" pitchFamily="34" charset="-122"/>
              <a:ea typeface="微软雅黑" panose="020B0503020204020204" pitchFamily="34" charset="-122"/>
            </a:endParaRPr>
          </a:p>
        </p:txBody>
      </p:sp>
      <p:sp>
        <p:nvSpPr>
          <p:cNvPr id="30" name="矩形 29"/>
          <p:cNvSpPr/>
          <p:nvPr/>
        </p:nvSpPr>
        <p:spPr>
          <a:xfrm>
            <a:off x="4200469" y="3385848"/>
            <a:ext cx="3912844" cy="398780"/>
          </a:xfrm>
          <a:prstGeom prst="rect">
            <a:avLst/>
          </a:prstGeom>
        </p:spPr>
        <p:txBody>
          <a:bodyPr wrap="square">
            <a:spAutoFit/>
          </a:bodyPr>
          <a:lstStyle/>
          <a:p>
            <a:pPr algn="dist"/>
            <a:r>
              <a:rPr lang="zh-CN" altLang="en-US" sz="2000" dirty="0">
                <a:latin typeface="Arial" panose="020B0604020202020204" pitchFamily="34" charset="0"/>
                <a:cs typeface="Arial" panose="020B0604020202020204" pitchFamily="34" charset="0"/>
              </a:rPr>
              <a:t>Thank you for </a:t>
            </a:r>
            <a:r>
              <a:rPr lang="en-US" altLang="zh-CN" sz="2000" dirty="0">
                <a:latin typeface="Arial" panose="020B0604020202020204" pitchFamily="34" charset="0"/>
                <a:cs typeface="Arial" panose="020B0604020202020204" pitchFamily="34" charset="0"/>
              </a:rPr>
              <a:t>watching</a:t>
            </a:r>
            <a:endParaRPr lang="en-US" altLang="zh-CN" sz="2000" dirty="0">
              <a:latin typeface="Arial" panose="020B0604020202020204" pitchFamily="34" charset="0"/>
              <a:cs typeface="Arial" panose="020B0604020202020204" pitchFamily="34" charset="0"/>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8211" y="-557474"/>
            <a:ext cx="8436077" cy="7742903"/>
            <a:chOff x="-2195721" y="478875"/>
            <a:chExt cx="6584705" cy="7074865"/>
          </a:xfrm>
        </p:grpSpPr>
        <p:sp>
          <p:nvSpPr>
            <p:cNvPr id="5"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2195721" y="1791685"/>
              <a:ext cx="5389345" cy="5762055"/>
              <a:chOff x="1463998" y="420085"/>
              <a:chExt cx="5389345" cy="5762055"/>
            </a:xfrm>
          </p:grpSpPr>
          <p:sp>
            <p:nvSpPr>
              <p:cNvPr id="7"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463998" y="420085"/>
                <a:ext cx="5389345" cy="5762055"/>
                <a:chOff x="6098353" y="280171"/>
                <a:chExt cx="6632037" cy="7090687"/>
              </a:xfrm>
            </p:grpSpPr>
            <p:sp>
              <p:nvSpPr>
                <p:cNvPr id="9"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
        <p:nvSpPr>
          <p:cNvPr id="15" name="矩形 14"/>
          <p:cNvSpPr/>
          <p:nvPr/>
        </p:nvSpPr>
        <p:spPr>
          <a:xfrm>
            <a:off x="4222048" y="2497976"/>
            <a:ext cx="2002471" cy="1862048"/>
          </a:xfrm>
          <a:prstGeom prst="rect">
            <a:avLst/>
          </a:prstGeom>
        </p:spPr>
        <p:txBody>
          <a:bodyPr wrap="none">
            <a:spAutoFit/>
          </a:bodyPr>
          <a:lstStyle/>
          <a:p>
            <a:r>
              <a:rPr lang="en-US" altLang="zh-CN" sz="11500" b="1" dirty="0">
                <a:latin typeface="微软雅黑" panose="020B0503020204020204" pitchFamily="34" charset="-122"/>
                <a:ea typeface="微软雅黑" panose="020B0503020204020204" pitchFamily="34" charset="-122"/>
              </a:rPr>
              <a:t>02</a:t>
            </a:r>
            <a:endParaRPr lang="zh-CN" altLang="en-US" sz="3600" dirty="0"/>
          </a:p>
        </p:txBody>
      </p:sp>
      <p:sp>
        <p:nvSpPr>
          <p:cNvPr id="16" name="文本框 15"/>
          <p:cNvSpPr txBox="1"/>
          <p:nvPr/>
        </p:nvSpPr>
        <p:spPr>
          <a:xfrm>
            <a:off x="6054044" y="2841493"/>
            <a:ext cx="3738880" cy="52197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个人中心的设计与实现</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6054044" y="3474981"/>
            <a:ext cx="1696085" cy="368300"/>
          </a:xfrm>
          <a:prstGeom prst="rect">
            <a:avLst/>
          </a:prstGeom>
        </p:spPr>
        <p:txBody>
          <a:bodyPr wrap="none">
            <a:spAutoFit/>
          </a:bodyPr>
          <a:lstStyle/>
          <a:p>
            <a:pPr algn="l"/>
            <a:r>
              <a:rPr lang="en-US" dirty="0">
                <a:sym typeface="+mn-ea"/>
              </a:rPr>
              <a:t>Personal center</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8789126" y="2934920"/>
            <a:ext cx="1249680" cy="52197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更改后</a:t>
            </a:r>
            <a:endParaRPr lang="zh-CN" altLang="en-US" sz="2800" b="1" dirty="0">
              <a:latin typeface="微软雅黑" panose="020B0503020204020204" pitchFamily="34" charset="-122"/>
              <a:ea typeface="微软雅黑" panose="020B0503020204020204" pitchFamily="34" charset="-122"/>
            </a:endParaRPr>
          </a:p>
        </p:txBody>
      </p:sp>
      <p:sp>
        <p:nvSpPr>
          <p:cNvPr id="21" name="矩形 20"/>
          <p:cNvSpPr/>
          <p:nvPr/>
        </p:nvSpPr>
        <p:spPr>
          <a:xfrm>
            <a:off x="5735410" y="2103877"/>
            <a:ext cx="5872480" cy="521970"/>
          </a:xfrm>
          <a:prstGeom prst="rect">
            <a:avLst/>
          </a:prstGeom>
        </p:spPr>
        <p:txBody>
          <a:bodyPr wrap="none">
            <a:spAutoFit/>
          </a:bodyPr>
          <a:lstStyle/>
          <a:p>
            <a:r>
              <a:rPr lang="zh-CN" altLang="zh-CN" sz="2800" b="1" kern="100" dirty="0">
                <a:latin typeface="微软雅黑" panose="020B0503020204020204" pitchFamily="34" charset="-122"/>
                <a:ea typeface="微软雅黑" panose="020B0503020204020204" pitchFamily="34" charset="-122"/>
                <a:cs typeface="宋体" panose="02010600030101010101" pitchFamily="2" charset="-122"/>
              </a:rPr>
              <a:t>更换头像（新注册者均为默认头像）</a:t>
            </a:r>
            <a:endParaRPr lang="zh-CN" altLang="zh-CN" sz="2800" b="1"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矩形 10"/>
          <p:cNvSpPr/>
          <p:nvPr/>
        </p:nvSpPr>
        <p:spPr>
          <a:xfrm rot="16200000" flipV="1">
            <a:off x="10012952" y="1832358"/>
            <a:ext cx="45719" cy="3294741"/>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16200000" flipV="1">
            <a:off x="7359922" y="1074826"/>
            <a:ext cx="45719" cy="3294741"/>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797764" y="180753"/>
            <a:ext cx="34340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个人中心修改资料</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6247215" y="13886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71120" y="232410"/>
            <a:ext cx="5664200" cy="3124200"/>
          </a:xfrm>
          <a:prstGeom prst="rect">
            <a:avLst/>
          </a:prstGeom>
        </p:spPr>
      </p:pic>
      <p:sp>
        <p:nvSpPr>
          <p:cNvPr id="3" name="矩形 2"/>
          <p:cNvSpPr/>
          <p:nvPr/>
        </p:nvSpPr>
        <p:spPr>
          <a:xfrm rot="16200000" flipV="1">
            <a:off x="2019572" y="2640736"/>
            <a:ext cx="45719" cy="3294741"/>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23660" y="3789167"/>
            <a:ext cx="2316480" cy="521970"/>
          </a:xfrm>
          <a:prstGeom prst="rect">
            <a:avLst/>
          </a:prstGeom>
        </p:spPr>
        <p:txBody>
          <a:bodyPr wrap="none">
            <a:spAutoFit/>
          </a:bodyPr>
          <a:lstStyle/>
          <a:p>
            <a:r>
              <a:rPr lang="zh-CN" altLang="zh-CN" sz="2800" b="1" kern="100" dirty="0">
                <a:latin typeface="微软雅黑" panose="020B0503020204020204" pitchFamily="34" charset="-122"/>
                <a:ea typeface="微软雅黑" panose="020B0503020204020204" pitchFamily="34" charset="-122"/>
                <a:cs typeface="宋体" panose="02010600030101010101" pitchFamily="2" charset="-122"/>
              </a:rPr>
              <a:t>更改个人资料</a:t>
            </a:r>
            <a:endParaRPr lang="zh-CN" altLang="zh-CN" sz="2800" b="1" kern="1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5" name="直接箭头连接符 4"/>
          <p:cNvCxnSpPr/>
          <p:nvPr/>
        </p:nvCxnSpPr>
        <p:spPr>
          <a:xfrm>
            <a:off x="812800" y="1470025"/>
            <a:ext cx="447675" cy="230632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6" name="图片 5"/>
          <p:cNvPicPr>
            <a:picLocks noChangeAspect="1"/>
          </p:cNvPicPr>
          <p:nvPr/>
        </p:nvPicPr>
        <p:blipFill>
          <a:blip r:embed="rId2"/>
          <a:stretch>
            <a:fillRect/>
          </a:stretch>
        </p:blipFill>
        <p:spPr>
          <a:xfrm>
            <a:off x="748665" y="4437380"/>
            <a:ext cx="4612005" cy="2352675"/>
          </a:xfrm>
          <a:prstGeom prst="rect">
            <a:avLst/>
          </a:prstGeom>
        </p:spPr>
      </p:pic>
      <p:pic>
        <p:nvPicPr>
          <p:cNvPr id="7" name="图片 6"/>
          <p:cNvPicPr>
            <a:picLocks noChangeAspect="1"/>
          </p:cNvPicPr>
          <p:nvPr/>
        </p:nvPicPr>
        <p:blipFill>
          <a:blip r:embed="rId3"/>
          <a:stretch>
            <a:fillRect/>
          </a:stretch>
        </p:blipFill>
        <p:spPr>
          <a:xfrm>
            <a:off x="5475605" y="2745105"/>
            <a:ext cx="2317750" cy="4044950"/>
          </a:xfrm>
          <a:prstGeom prst="rect">
            <a:avLst/>
          </a:prstGeom>
        </p:spPr>
      </p:pic>
      <p:cxnSp>
        <p:nvCxnSpPr>
          <p:cNvPr id="8" name="直接箭头连接符 7"/>
          <p:cNvCxnSpPr/>
          <p:nvPr/>
        </p:nvCxnSpPr>
        <p:spPr>
          <a:xfrm>
            <a:off x="966470" y="973455"/>
            <a:ext cx="4899660" cy="163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01839" y="180753"/>
            <a:ext cx="50596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个人中心修改资料代码实现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482685" y="78538"/>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109855" y="1450340"/>
            <a:ext cx="5247005" cy="2021840"/>
          </a:xfrm>
          <a:prstGeom prst="rect">
            <a:avLst/>
          </a:prstGeom>
        </p:spPr>
      </p:pic>
      <p:pic>
        <p:nvPicPr>
          <p:cNvPr id="8" name="图片 7"/>
          <p:cNvPicPr>
            <a:picLocks noChangeAspect="1"/>
          </p:cNvPicPr>
          <p:nvPr/>
        </p:nvPicPr>
        <p:blipFill>
          <a:blip r:embed="rId2"/>
          <a:stretch>
            <a:fillRect/>
          </a:stretch>
        </p:blipFill>
        <p:spPr>
          <a:xfrm>
            <a:off x="109855" y="3969385"/>
            <a:ext cx="5148580" cy="2708910"/>
          </a:xfrm>
          <a:prstGeom prst="rect">
            <a:avLst/>
          </a:prstGeom>
        </p:spPr>
      </p:pic>
      <p:pic>
        <p:nvPicPr>
          <p:cNvPr id="9" name="图片 8"/>
          <p:cNvPicPr>
            <a:picLocks noChangeAspect="1"/>
          </p:cNvPicPr>
          <p:nvPr/>
        </p:nvPicPr>
        <p:blipFill>
          <a:blip r:embed="rId3"/>
          <a:stretch>
            <a:fillRect/>
          </a:stretch>
        </p:blipFill>
        <p:spPr>
          <a:xfrm>
            <a:off x="5486400" y="1322705"/>
            <a:ext cx="6705600" cy="3238500"/>
          </a:xfrm>
          <a:prstGeom prst="rect">
            <a:avLst/>
          </a:prstGeom>
        </p:spPr>
      </p:pic>
      <p:sp>
        <p:nvSpPr>
          <p:cNvPr id="10" name="矩形 9"/>
          <p:cNvSpPr/>
          <p:nvPr/>
        </p:nvSpPr>
        <p:spPr>
          <a:xfrm>
            <a:off x="177754" y="954666"/>
            <a:ext cx="1554480" cy="368300"/>
          </a:xfrm>
          <a:prstGeom prst="rect">
            <a:avLst/>
          </a:prstGeom>
        </p:spPr>
        <p:txBody>
          <a:bodyPr wrap="none">
            <a:spAutoFit/>
          </a:bodyPr>
          <a:lstStyle/>
          <a:p>
            <a:pPr algn="l"/>
            <a:r>
              <a:rPr lang="zh-CN" altLang="en-US" dirty="0">
                <a:sym typeface="+mn-ea"/>
              </a:rPr>
              <a:t>修改用户资料</a:t>
            </a:r>
            <a:endParaRPr lang="zh-CN" altLang="en-US" dirty="0">
              <a:sym typeface="+mn-ea"/>
            </a:endParaRPr>
          </a:p>
        </p:txBody>
      </p:sp>
      <p:sp>
        <p:nvSpPr>
          <p:cNvPr id="14" name="矩形 13"/>
          <p:cNvSpPr/>
          <p:nvPr/>
        </p:nvSpPr>
        <p:spPr>
          <a:xfrm>
            <a:off x="177754" y="3601346"/>
            <a:ext cx="1097280" cy="368300"/>
          </a:xfrm>
          <a:prstGeom prst="rect">
            <a:avLst/>
          </a:prstGeom>
        </p:spPr>
        <p:txBody>
          <a:bodyPr wrap="none">
            <a:spAutoFit/>
          </a:bodyPr>
          <a:lstStyle/>
          <a:p>
            <a:pPr algn="l"/>
            <a:r>
              <a:rPr lang="zh-CN" altLang="en-US" dirty="0">
                <a:sym typeface="+mn-ea"/>
              </a:rPr>
              <a:t>修改头像</a:t>
            </a:r>
            <a:endParaRPr lang="zh-CN" altLang="en-US" dirty="0">
              <a:sym typeface="+mn-ea"/>
            </a:endParaRPr>
          </a:p>
        </p:txBody>
      </p:sp>
      <p:cxnSp>
        <p:nvCxnSpPr>
          <p:cNvPr id="15" name="曲线连接符 14"/>
          <p:cNvCxnSpPr/>
          <p:nvPr/>
        </p:nvCxnSpPr>
        <p:spPr>
          <a:xfrm flipV="1">
            <a:off x="5186045" y="4690745"/>
            <a:ext cx="2146935" cy="1212215"/>
          </a:xfrm>
          <a:prstGeom prst="curvedConnector3">
            <a:avLst>
              <a:gd name="adj1" fmla="val 5001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34340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个人中心栏目创建</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1"/>
          <a:stretch>
            <a:fillRect/>
          </a:stretch>
        </p:blipFill>
        <p:spPr>
          <a:xfrm>
            <a:off x="488315" y="1185545"/>
            <a:ext cx="5270500" cy="1555750"/>
          </a:xfrm>
          <a:prstGeom prst="rect">
            <a:avLst/>
          </a:prstGeom>
        </p:spPr>
      </p:pic>
      <p:pic>
        <p:nvPicPr>
          <p:cNvPr id="5" name="图片 4"/>
          <p:cNvPicPr>
            <a:picLocks noChangeAspect="1"/>
          </p:cNvPicPr>
          <p:nvPr/>
        </p:nvPicPr>
        <p:blipFill>
          <a:blip r:embed="rId2"/>
          <a:stretch>
            <a:fillRect/>
          </a:stretch>
        </p:blipFill>
        <p:spPr>
          <a:xfrm>
            <a:off x="488315" y="2842895"/>
            <a:ext cx="4648200" cy="2603500"/>
          </a:xfrm>
          <a:prstGeom prst="rect">
            <a:avLst/>
          </a:prstGeom>
        </p:spPr>
      </p:pic>
      <p:pic>
        <p:nvPicPr>
          <p:cNvPr id="6" name="图片 5"/>
          <p:cNvPicPr>
            <a:picLocks noChangeAspect="1"/>
          </p:cNvPicPr>
          <p:nvPr/>
        </p:nvPicPr>
        <p:blipFill>
          <a:blip r:embed="rId3"/>
          <a:stretch>
            <a:fillRect/>
          </a:stretch>
        </p:blipFill>
        <p:spPr>
          <a:xfrm>
            <a:off x="6066790" y="182245"/>
            <a:ext cx="4572000" cy="2559050"/>
          </a:xfrm>
          <a:prstGeom prst="rect">
            <a:avLst/>
          </a:prstGeom>
        </p:spPr>
      </p:pic>
      <p:pic>
        <p:nvPicPr>
          <p:cNvPr id="9" name="图片 8"/>
          <p:cNvPicPr>
            <a:picLocks noChangeAspect="1"/>
          </p:cNvPicPr>
          <p:nvPr/>
        </p:nvPicPr>
        <p:blipFill>
          <a:blip r:embed="rId4"/>
          <a:stretch>
            <a:fillRect/>
          </a:stretch>
        </p:blipFill>
        <p:spPr>
          <a:xfrm>
            <a:off x="2472690" y="4996180"/>
            <a:ext cx="8496300" cy="1612900"/>
          </a:xfrm>
          <a:prstGeom prst="rect">
            <a:avLst/>
          </a:prstGeom>
        </p:spPr>
      </p:pic>
      <p:sp>
        <p:nvSpPr>
          <p:cNvPr id="14" name="矩形 13"/>
          <p:cNvSpPr/>
          <p:nvPr/>
        </p:nvSpPr>
        <p:spPr>
          <a:xfrm>
            <a:off x="4780234" y="3064771"/>
            <a:ext cx="5212080" cy="368300"/>
          </a:xfrm>
          <a:prstGeom prst="rect">
            <a:avLst/>
          </a:prstGeom>
        </p:spPr>
        <p:txBody>
          <a:bodyPr wrap="none">
            <a:spAutoFit/>
          </a:bodyPr>
          <a:lstStyle/>
          <a:p>
            <a:pPr algn="l"/>
            <a:r>
              <a:rPr lang="zh-CN" altLang="en-US" dirty="0">
                <a:sym typeface="+mn-ea"/>
              </a:rPr>
              <a:t>新建栏目选择标签时，会将此栏目归到相应标签中</a:t>
            </a:r>
            <a:endParaRPr lang="zh-CN" altLang="en-US" dirty="0">
              <a:sym typeface="+mn-ea"/>
            </a:endParaRPr>
          </a:p>
        </p:txBody>
      </p:sp>
      <p:cxnSp>
        <p:nvCxnSpPr>
          <p:cNvPr id="10" name="直接箭头连接符 9"/>
          <p:cNvCxnSpPr>
            <a:endCxn id="14" idx="1"/>
          </p:cNvCxnSpPr>
          <p:nvPr/>
        </p:nvCxnSpPr>
        <p:spPr>
          <a:xfrm flipV="1">
            <a:off x="3566160" y="3248660"/>
            <a:ext cx="1214120" cy="1004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5"/>
          <a:stretch>
            <a:fillRect/>
          </a:stretch>
        </p:blipFill>
        <p:spPr>
          <a:xfrm>
            <a:off x="7049770" y="3432810"/>
            <a:ext cx="3589020" cy="1689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38289" y="279813"/>
            <a:ext cx="5059680" cy="58356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个人中心栏目创建代码实现</a:t>
            </a: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rot="16200000" flipV="1">
            <a:off x="283930" y="237923"/>
            <a:ext cx="523218" cy="72824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p:cNvPicPr>
            <a:picLocks noGrp="1" noChangeAspect="1"/>
          </p:cNvPicPr>
          <p:nvPr>
            <p:ph idx="1"/>
          </p:nvPr>
        </p:nvPicPr>
        <p:blipFill>
          <a:blip r:embed="rId1"/>
          <a:stretch>
            <a:fillRect/>
          </a:stretch>
        </p:blipFill>
        <p:spPr>
          <a:xfrm>
            <a:off x="414655" y="1252855"/>
            <a:ext cx="5483225" cy="4351655"/>
          </a:xfrm>
          <a:prstGeom prst="rect">
            <a:avLst/>
          </a:prstGeom>
        </p:spPr>
      </p:pic>
      <p:pic>
        <p:nvPicPr>
          <p:cNvPr id="5" name="图片 4"/>
          <p:cNvPicPr>
            <a:picLocks noChangeAspect="1"/>
          </p:cNvPicPr>
          <p:nvPr/>
        </p:nvPicPr>
        <p:blipFill>
          <a:blip r:embed="rId2"/>
          <a:stretch>
            <a:fillRect/>
          </a:stretch>
        </p:blipFill>
        <p:spPr>
          <a:xfrm>
            <a:off x="6136640" y="1191260"/>
            <a:ext cx="5518785" cy="447548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77AADB"/>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77AADB"/>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3862</Words>
  <Application>WPS 演示</Application>
  <PresentationFormat>宽屏</PresentationFormat>
  <Paragraphs>434</Paragraphs>
  <Slides>47</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47</vt:i4>
      </vt:variant>
    </vt:vector>
  </HeadingPairs>
  <TitlesOfParts>
    <vt:vector size="64" baseType="lpstr">
      <vt:lpstr>Arial</vt:lpstr>
      <vt:lpstr>宋体</vt:lpstr>
      <vt:lpstr>Wingdings</vt:lpstr>
      <vt:lpstr>微软雅黑</vt:lpstr>
      <vt:lpstr>等线</vt:lpstr>
      <vt:lpstr>Arial Unicode MS</vt:lpstr>
      <vt:lpstr>等线 Light</vt:lpstr>
      <vt:lpstr>Times New Roman</vt:lpstr>
      <vt:lpstr>Liberation Sans</vt:lpstr>
      <vt:lpstr>Segoe Print</vt:lpstr>
      <vt:lpstr>华文黑体 - Kelvin</vt:lpstr>
      <vt:lpstr>FreeSans</vt:lpstr>
      <vt:lpstr>华文细黑</vt:lpstr>
      <vt:lpstr>Liberation Sans</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 文海</dc:creator>
  <cp:lastModifiedBy>a_kun</cp:lastModifiedBy>
  <cp:revision>42</cp:revision>
  <dcterms:created xsi:type="dcterms:W3CDTF">2020-04-29T05:29:00Z</dcterms:created>
  <dcterms:modified xsi:type="dcterms:W3CDTF">2020-07-02T16:10:54Z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