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8" r:id="rId6"/>
    <p:sldId id="259" r:id="rId7"/>
    <p:sldId id="257" r:id="rId8"/>
    <p:sldId id="260" r:id="rId9"/>
    <p:sldId id="264" r:id="rId10"/>
    <p:sldId id="261" r:id="rId11"/>
    <p:sldId id="263" r:id="rId12"/>
    <p:sldId id="271" r:id="rId13"/>
    <p:sldId id="262" r:id="rId14"/>
    <p:sldId id="267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方 文海" initials="方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7BBD"/>
    <a:srgbClr val="ED6A23"/>
    <a:srgbClr val="77A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01" autoAdjust="0"/>
    <p:restoredTop sz="93126" autoAdjust="0"/>
  </p:normalViewPr>
  <p:slideViewPr>
    <p:cSldViewPr snapToGrid="0">
      <p:cViewPr varScale="1">
        <p:scale>
          <a:sx n="56" d="100"/>
          <a:sy n="56" d="100"/>
        </p:scale>
        <p:origin x="77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6" d="100"/>
          <a:sy n="46" d="100"/>
        </p:scale>
        <p:origin x="217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9C5E43-B940-4F5E-9CC6-5E2A9B5ACD11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C6F858C-D656-4B51-A82A-B065E17560A3}">
      <dgm:prSet phldrT="[文本]"/>
      <dgm:spPr/>
      <dgm:t>
        <a:bodyPr/>
        <a:lstStyle/>
        <a:p>
          <a:endParaRPr lang="zh-CN" altLang="en-US" dirty="0"/>
        </a:p>
      </dgm:t>
    </dgm:pt>
    <dgm:pt modelId="{44323CA9-9359-4D91-A21E-4C1E21B6F59E}" cxnId="{F894CB38-9B94-45EF-A40B-786C71B08CAA}" type="parTrans">
      <dgm:prSet/>
      <dgm:spPr/>
      <dgm:t>
        <a:bodyPr/>
        <a:lstStyle/>
        <a:p>
          <a:endParaRPr lang="zh-CN" altLang="en-US"/>
        </a:p>
      </dgm:t>
    </dgm:pt>
    <dgm:pt modelId="{21D2E580-7D01-49C1-A816-1EB60CD562EA}" cxnId="{F894CB38-9B94-45EF-A40B-786C71B08CAA}" type="sibTrans">
      <dgm:prSet/>
      <dgm:spPr/>
      <dgm:t>
        <a:bodyPr/>
        <a:lstStyle/>
        <a:p>
          <a:endParaRPr lang="zh-CN" altLang="en-US"/>
        </a:p>
      </dgm:t>
    </dgm:pt>
    <dgm:pt modelId="{ABBCC510-9F54-4924-B263-720C127A845D}">
      <dgm:prSet phldrT="[文本]"/>
      <dgm:spPr/>
      <dgm:t>
        <a:bodyPr/>
        <a:lstStyle/>
        <a:p>
          <a:endParaRPr lang="zh-CN" altLang="en-US" dirty="0"/>
        </a:p>
      </dgm:t>
    </dgm:pt>
    <dgm:pt modelId="{977B182F-A69D-44DB-8CB0-106E6A78F306}" cxnId="{811CB716-0B84-4C55-AA3F-1E4DD77EC1C2}" type="parTrans">
      <dgm:prSet/>
      <dgm:spPr/>
      <dgm:t>
        <a:bodyPr/>
        <a:lstStyle/>
        <a:p>
          <a:endParaRPr lang="zh-CN" altLang="en-US"/>
        </a:p>
      </dgm:t>
    </dgm:pt>
    <dgm:pt modelId="{9773AF14-24A4-4F61-B016-649ADC92B6FC}" cxnId="{811CB716-0B84-4C55-AA3F-1E4DD77EC1C2}" type="sibTrans">
      <dgm:prSet/>
      <dgm:spPr/>
      <dgm:t>
        <a:bodyPr/>
        <a:lstStyle/>
        <a:p>
          <a:endParaRPr lang="zh-CN" altLang="en-US"/>
        </a:p>
      </dgm:t>
    </dgm:pt>
    <dgm:pt modelId="{379F3139-BCE6-459E-B1C8-BB451D14405C}" type="pres">
      <dgm:prSet presAssocID="{B49C5E43-B940-4F5E-9CC6-5E2A9B5ACD11}" presName="compositeShape" presStyleCnt="0">
        <dgm:presLayoutVars>
          <dgm:chMax val="2"/>
          <dgm:dir/>
          <dgm:resizeHandles val="exact"/>
        </dgm:presLayoutVars>
      </dgm:prSet>
      <dgm:spPr/>
    </dgm:pt>
    <dgm:pt modelId="{A66BF2AF-CC88-4687-B0E0-D07AF002F0D1}" type="pres">
      <dgm:prSet presAssocID="{B49C5E43-B940-4F5E-9CC6-5E2A9B5ACD11}" presName="ribbon" presStyleLbl="node1" presStyleIdx="0" presStyleCnt="1" custScaleX="369419" custLinFactNeighborX="6316"/>
      <dgm:spPr>
        <a:solidFill>
          <a:srgbClr val="77AADB"/>
        </a:solidFill>
        <a:ln>
          <a:noFill/>
        </a:ln>
      </dgm:spPr>
    </dgm:pt>
    <dgm:pt modelId="{2E470D3A-6A30-4771-9529-FEE9413D3BBC}" type="pres">
      <dgm:prSet presAssocID="{B49C5E43-B940-4F5E-9CC6-5E2A9B5ACD11}" presName="leftArrowText" presStyleLbl="node1" presStyleIdx="0" presStyleCnt="1" custFlipHor="1" custScaleX="146450" custLinFactNeighborX="-32599" custLinFactNeighborY="53750">
        <dgm:presLayoutVars>
          <dgm:chMax val="0"/>
          <dgm:bulletEnabled val="1"/>
        </dgm:presLayoutVars>
      </dgm:prSet>
      <dgm:spPr/>
    </dgm:pt>
    <dgm:pt modelId="{83B74881-FAFE-47EF-ACD3-7AF55508FDA8}" type="pres">
      <dgm:prSet presAssocID="{B49C5E43-B940-4F5E-9CC6-5E2A9B5ACD11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11CB716-0B84-4C55-AA3F-1E4DD77EC1C2}" srcId="{B49C5E43-B940-4F5E-9CC6-5E2A9B5ACD11}" destId="{ABBCC510-9F54-4924-B263-720C127A845D}" srcOrd="1" destOrd="0" parTransId="{977B182F-A69D-44DB-8CB0-106E6A78F306}" sibTransId="{9773AF14-24A4-4F61-B016-649ADC92B6FC}"/>
    <dgm:cxn modelId="{B4075020-DCE2-4BFC-8B0B-A110E1A0B28F}" type="presOf" srcId="{B49C5E43-B940-4F5E-9CC6-5E2A9B5ACD11}" destId="{379F3139-BCE6-459E-B1C8-BB451D14405C}" srcOrd="0" destOrd="0" presId="urn:microsoft.com/office/officeart/2005/8/layout/arrow6"/>
    <dgm:cxn modelId="{F894CB38-9B94-45EF-A40B-786C71B08CAA}" srcId="{B49C5E43-B940-4F5E-9CC6-5E2A9B5ACD11}" destId="{2C6F858C-D656-4B51-A82A-B065E17560A3}" srcOrd="0" destOrd="0" parTransId="{44323CA9-9359-4D91-A21E-4C1E21B6F59E}" sibTransId="{21D2E580-7D01-49C1-A816-1EB60CD562EA}"/>
    <dgm:cxn modelId="{FA597042-CD58-4637-8BBC-B53639ECD558}" type="presOf" srcId="{2C6F858C-D656-4B51-A82A-B065E17560A3}" destId="{2E470D3A-6A30-4771-9529-FEE9413D3BBC}" srcOrd="0" destOrd="0" presId="urn:microsoft.com/office/officeart/2005/8/layout/arrow6"/>
    <dgm:cxn modelId="{2A4F2DD7-405C-4359-AD57-CD0F869087D9}" type="presOf" srcId="{ABBCC510-9F54-4924-B263-720C127A845D}" destId="{83B74881-FAFE-47EF-ACD3-7AF55508FDA8}" srcOrd="0" destOrd="0" presId="urn:microsoft.com/office/officeart/2005/8/layout/arrow6"/>
    <dgm:cxn modelId="{161623C2-64FB-40B2-8741-6D5408E7224C}" type="presParOf" srcId="{379F3139-BCE6-459E-B1C8-BB451D14405C}" destId="{A66BF2AF-CC88-4687-B0E0-D07AF002F0D1}" srcOrd="0" destOrd="0" presId="urn:microsoft.com/office/officeart/2005/8/layout/arrow6"/>
    <dgm:cxn modelId="{23007BF0-F30D-434A-A14F-BE4B29666CC4}" type="presParOf" srcId="{379F3139-BCE6-459E-B1C8-BB451D14405C}" destId="{2E470D3A-6A30-4771-9529-FEE9413D3BBC}" srcOrd="1" destOrd="0" presId="urn:microsoft.com/office/officeart/2005/8/layout/arrow6"/>
    <dgm:cxn modelId="{F6FB7255-DFED-4F9F-9BC2-7899FA4968B6}" type="presParOf" srcId="{379F3139-BCE6-459E-B1C8-BB451D14405C}" destId="{83B74881-FAFE-47EF-ACD3-7AF55508FDA8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BF2AF-CC88-4687-B0E0-D07AF002F0D1}">
      <dsp:nvSpPr>
        <dsp:cNvPr id="0" name=""/>
        <dsp:cNvSpPr/>
      </dsp:nvSpPr>
      <dsp:spPr>
        <a:xfrm>
          <a:off x="1278911" y="0"/>
          <a:ext cx="9975273" cy="1080104"/>
        </a:xfrm>
        <a:prstGeom prst="leftRightRibbon">
          <a:avLst/>
        </a:prstGeom>
        <a:solidFill>
          <a:srgbClr val="77AAD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70D3A-6A30-4771-9529-FEE9413D3BBC}">
      <dsp:nvSpPr>
        <dsp:cNvPr id="0" name=""/>
        <dsp:cNvSpPr/>
      </dsp:nvSpPr>
      <dsp:spPr>
        <a:xfrm flipH="1">
          <a:off x="4572461" y="473490"/>
          <a:ext cx="1304995" cy="5292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232" rIns="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 dirty="0"/>
        </a:p>
      </dsp:txBody>
      <dsp:txXfrm>
        <a:off x="4572461" y="473490"/>
        <a:ext cx="1304995" cy="529250"/>
      </dsp:txXfrm>
    </dsp:sp>
    <dsp:sp modelId="{83B74881-FAFE-47EF-ACD3-7AF55508FDA8}">
      <dsp:nvSpPr>
        <dsp:cNvPr id="0" name=""/>
        <dsp:cNvSpPr/>
      </dsp:nvSpPr>
      <dsp:spPr>
        <a:xfrm>
          <a:off x="6096000" y="361834"/>
          <a:ext cx="1053101" cy="5292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232" rIns="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 dirty="0"/>
        </a:p>
      </dsp:txBody>
      <dsp:txXfrm>
        <a:off x="6096000" y="361834"/>
        <a:ext cx="1053101" cy="529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ar" val="2.5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CBB0A-1AC0-4B67-A6B9-D5099E4ED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0C54D-AB68-4A92-B8C0-6D92CDD74B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0C54D-AB68-4A92-B8C0-6D92CDD74B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svg"/><Relationship Id="rId3" Type="http://schemas.openxmlformats.org/officeDocument/2006/relationships/image" Target="../media/image3.png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1088211" y="-557474"/>
            <a:ext cx="8436077" cy="7742903"/>
            <a:chOff x="-2195721" y="478875"/>
            <a:chExt cx="6584705" cy="7074865"/>
          </a:xfrm>
        </p:grpSpPr>
        <p:sp>
          <p:nvSpPr>
            <p:cNvPr id="22" name="等腰三角形 21"/>
            <p:cNvSpPr/>
            <p:nvPr/>
          </p:nvSpPr>
          <p:spPr>
            <a:xfrm rot="20600883">
              <a:off x="-966731" y="478875"/>
              <a:ext cx="5355715" cy="5900248"/>
            </a:xfrm>
            <a:prstGeom prst="triangle">
              <a:avLst>
                <a:gd name="adj" fmla="val 22787"/>
              </a:avLst>
            </a:prstGeom>
            <a:solidFill>
              <a:srgbClr val="467BB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-2195721" y="1791685"/>
              <a:ext cx="5389345" cy="5762055"/>
              <a:chOff x="1463998" y="420085"/>
              <a:chExt cx="5389345" cy="5762055"/>
            </a:xfrm>
          </p:grpSpPr>
          <p:sp>
            <p:nvSpPr>
              <p:cNvPr id="21" name="等腰三角形 20"/>
              <p:cNvSpPr/>
              <p:nvPr/>
            </p:nvSpPr>
            <p:spPr>
              <a:xfrm rot="14401577">
                <a:off x="1883175" y="1588939"/>
                <a:ext cx="4158933" cy="4624842"/>
              </a:xfrm>
              <a:prstGeom prst="triangle">
                <a:avLst>
                  <a:gd name="adj" fmla="val 50000"/>
                </a:avLst>
              </a:prstGeom>
              <a:solidFill>
                <a:srgbClr val="ED6A23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1463998" y="420085"/>
                <a:ext cx="5389345" cy="5762055"/>
                <a:chOff x="6098353" y="280171"/>
                <a:chExt cx="6632037" cy="7090687"/>
              </a:xfrm>
            </p:grpSpPr>
            <p:sp>
              <p:nvSpPr>
                <p:cNvPr id="24" name="等腰三角形 23"/>
                <p:cNvSpPr/>
                <p:nvPr/>
              </p:nvSpPr>
              <p:spPr>
                <a:xfrm rot="4062616">
                  <a:off x="8595289" y="703674"/>
                  <a:ext cx="2063592" cy="6206610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5" name="等腰三角形 24"/>
                <p:cNvSpPr/>
                <p:nvPr/>
              </p:nvSpPr>
              <p:spPr>
                <a:xfrm rot="1275857">
                  <a:off x="6557982" y="1153457"/>
                  <a:ext cx="3119882" cy="26114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6" name="等腰三角形 25"/>
                <p:cNvSpPr/>
                <p:nvPr/>
              </p:nvSpPr>
              <p:spPr>
                <a:xfrm rot="8725669">
                  <a:off x="7751407" y="2528604"/>
                  <a:ext cx="2344768" cy="3431839"/>
                </a:xfrm>
                <a:prstGeom prst="triangle">
                  <a:avLst>
                    <a:gd name="adj" fmla="val 22787"/>
                  </a:avLst>
                </a:prstGeom>
                <a:solidFill>
                  <a:srgbClr val="467BBD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0" name="等腰三角形 19"/>
                <p:cNvSpPr/>
                <p:nvPr/>
              </p:nvSpPr>
              <p:spPr>
                <a:xfrm rot="9779761">
                  <a:off x="7502632" y="280171"/>
                  <a:ext cx="2976059" cy="7090687"/>
                </a:xfrm>
                <a:prstGeom prst="triangle">
                  <a:avLst>
                    <a:gd name="adj" fmla="val 4898"/>
                  </a:avLst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8" name="等腰三角形 17"/>
                <p:cNvSpPr/>
                <p:nvPr/>
              </p:nvSpPr>
              <p:spPr>
                <a:xfrm rot="10800000">
                  <a:off x="6098353" y="2193700"/>
                  <a:ext cx="2756033" cy="3585606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6" name="等腰三角形 15"/>
                <p:cNvSpPr/>
                <p:nvPr/>
              </p:nvSpPr>
              <p:spPr>
                <a:xfrm rot="1275857">
                  <a:off x="6853788" y="2450847"/>
                  <a:ext cx="3301933" cy="316811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sp>
        <p:nvSpPr>
          <p:cNvPr id="8" name="文本框 7"/>
          <p:cNvSpPr txBox="1"/>
          <p:nvPr/>
        </p:nvSpPr>
        <p:spPr>
          <a:xfrm>
            <a:off x="2571090" y="2007462"/>
            <a:ext cx="720534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write-it-now(WIN)</a:t>
            </a:r>
            <a:endParaRPr lang="en-US" altLang="zh-CN" sz="54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54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写作网站</a:t>
            </a:r>
            <a:endParaRPr lang="zh-CN" altLang="en-US" sz="54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 rot="7030471">
            <a:off x="10358284" y="2294629"/>
            <a:ext cx="1237049" cy="1045145"/>
            <a:chOff x="538243" y="2088010"/>
            <a:chExt cx="1390499" cy="1174790"/>
          </a:xfrm>
        </p:grpSpPr>
        <p:sp>
          <p:nvSpPr>
            <p:cNvPr id="9" name="等腰三角形 8"/>
            <p:cNvSpPr/>
            <p:nvPr/>
          </p:nvSpPr>
          <p:spPr>
            <a:xfrm rot="11623697">
              <a:off x="1466404" y="2262584"/>
              <a:ext cx="462338" cy="895350"/>
            </a:xfrm>
            <a:prstGeom prst="triangle">
              <a:avLst/>
            </a:prstGeom>
            <a:solidFill>
              <a:srgbClr val="ED6A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等腰三角形 11"/>
            <p:cNvSpPr/>
            <p:nvPr/>
          </p:nvSpPr>
          <p:spPr>
            <a:xfrm rot="7108087">
              <a:off x="840474" y="2498231"/>
              <a:ext cx="462338" cy="1066800"/>
            </a:xfrm>
            <a:prstGeom prst="triangle">
              <a:avLst/>
            </a:prstGeom>
            <a:solidFill>
              <a:srgbClr val="77A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等腰三角形 12"/>
            <p:cNvSpPr/>
            <p:nvPr/>
          </p:nvSpPr>
          <p:spPr>
            <a:xfrm rot="9728191">
              <a:off x="1059156" y="2088010"/>
              <a:ext cx="462338" cy="1066800"/>
            </a:xfrm>
            <a:prstGeom prst="triangle">
              <a:avLst/>
            </a:prstGeom>
            <a:solidFill>
              <a:srgbClr val="467B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0" name="矩形 29"/>
          <p:cNvSpPr/>
          <p:nvPr/>
        </p:nvSpPr>
        <p:spPr>
          <a:xfrm rot="5400000" flipH="1">
            <a:off x="8690763" y="2564406"/>
            <a:ext cx="45719" cy="3223087"/>
          </a:xfrm>
          <a:prstGeom prst="rect">
            <a:avLst/>
          </a:prstGeom>
          <a:solidFill>
            <a:srgbClr val="ED6A23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 flipH="1">
            <a:off x="9610090" y="4197350"/>
            <a:ext cx="76200" cy="3277870"/>
          </a:xfrm>
          <a:prstGeom prst="rect">
            <a:avLst/>
          </a:prstGeom>
          <a:solidFill>
            <a:srgbClr val="ED6A23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230771" y="4399433"/>
            <a:ext cx="38379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组长：王琨（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2017051604101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组员：王俊（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2017051604109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杨欣悦（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2017051604068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支美行（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2017051604069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88211" y="-557474"/>
            <a:ext cx="8436077" cy="7742903"/>
            <a:chOff x="-2195721" y="478875"/>
            <a:chExt cx="6584705" cy="7074865"/>
          </a:xfrm>
        </p:grpSpPr>
        <p:sp>
          <p:nvSpPr>
            <p:cNvPr id="5" name="等腰三角形 4"/>
            <p:cNvSpPr/>
            <p:nvPr/>
          </p:nvSpPr>
          <p:spPr>
            <a:xfrm rot="20600883">
              <a:off x="-966731" y="478875"/>
              <a:ext cx="5355715" cy="5900248"/>
            </a:xfrm>
            <a:prstGeom prst="triangle">
              <a:avLst>
                <a:gd name="adj" fmla="val 22787"/>
              </a:avLst>
            </a:prstGeom>
            <a:solidFill>
              <a:srgbClr val="467BB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-2195721" y="1791685"/>
              <a:ext cx="5389345" cy="5762055"/>
              <a:chOff x="1463998" y="420085"/>
              <a:chExt cx="5389345" cy="5762055"/>
            </a:xfrm>
          </p:grpSpPr>
          <p:sp>
            <p:nvSpPr>
              <p:cNvPr id="7" name="等腰三角形 6"/>
              <p:cNvSpPr/>
              <p:nvPr/>
            </p:nvSpPr>
            <p:spPr>
              <a:xfrm rot="14401577">
                <a:off x="1883175" y="1588939"/>
                <a:ext cx="4158933" cy="4624842"/>
              </a:xfrm>
              <a:prstGeom prst="triangle">
                <a:avLst>
                  <a:gd name="adj" fmla="val 50000"/>
                </a:avLst>
              </a:prstGeom>
              <a:solidFill>
                <a:srgbClr val="ED6A23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1463998" y="420085"/>
                <a:ext cx="5389345" cy="5762055"/>
                <a:chOff x="6098353" y="280171"/>
                <a:chExt cx="6632037" cy="7090687"/>
              </a:xfrm>
            </p:grpSpPr>
            <p:sp>
              <p:nvSpPr>
                <p:cNvPr id="9" name="等腰三角形 8"/>
                <p:cNvSpPr/>
                <p:nvPr/>
              </p:nvSpPr>
              <p:spPr>
                <a:xfrm rot="4062616">
                  <a:off x="8595289" y="703674"/>
                  <a:ext cx="2063592" cy="6206610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" name="等腰三角形 9"/>
                <p:cNvSpPr/>
                <p:nvPr/>
              </p:nvSpPr>
              <p:spPr>
                <a:xfrm rot="1275857">
                  <a:off x="6557982" y="1153457"/>
                  <a:ext cx="3119882" cy="26114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1" name="等腰三角形 10"/>
                <p:cNvSpPr/>
                <p:nvPr/>
              </p:nvSpPr>
              <p:spPr>
                <a:xfrm rot="8725669">
                  <a:off x="7751407" y="2528604"/>
                  <a:ext cx="2344768" cy="3431839"/>
                </a:xfrm>
                <a:prstGeom prst="triangle">
                  <a:avLst>
                    <a:gd name="adj" fmla="val 22787"/>
                  </a:avLst>
                </a:prstGeom>
                <a:solidFill>
                  <a:srgbClr val="467BBD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" name="等腰三角形 11"/>
                <p:cNvSpPr/>
                <p:nvPr/>
              </p:nvSpPr>
              <p:spPr>
                <a:xfrm rot="9779761">
                  <a:off x="7502632" y="280171"/>
                  <a:ext cx="2976059" cy="7090687"/>
                </a:xfrm>
                <a:prstGeom prst="triangle">
                  <a:avLst>
                    <a:gd name="adj" fmla="val 4898"/>
                  </a:avLst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" name="等腰三角形 12"/>
                <p:cNvSpPr/>
                <p:nvPr/>
              </p:nvSpPr>
              <p:spPr>
                <a:xfrm rot="10800000">
                  <a:off x="6098353" y="2193700"/>
                  <a:ext cx="2756033" cy="3585606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4" name="等腰三角形 13"/>
                <p:cNvSpPr/>
                <p:nvPr/>
              </p:nvSpPr>
              <p:spPr>
                <a:xfrm rot="1275857">
                  <a:off x="6853788" y="2450847"/>
                  <a:ext cx="3301933" cy="316811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sp>
        <p:nvSpPr>
          <p:cNvPr id="15" name="矩形 14"/>
          <p:cNvSpPr/>
          <p:nvPr/>
        </p:nvSpPr>
        <p:spPr>
          <a:xfrm>
            <a:off x="4212953" y="2497976"/>
            <a:ext cx="200247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3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209063" y="2841493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项目难点解决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215424" y="3493288"/>
            <a:ext cx="269176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/>
              <a:t>Solving project difficulties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1" y="574524"/>
          <a:ext cx="12192000" cy="1080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矩形 4"/>
          <p:cNvSpPr/>
          <p:nvPr/>
        </p:nvSpPr>
        <p:spPr>
          <a:xfrm>
            <a:off x="1568692" y="2498420"/>
            <a:ext cx="9395698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开发的分析工作需要对同类软件进行细致分析，可以翻墙参考国外类似网站。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开发的规划工作缺乏实际性，后采用模块化设计。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在一些功能实现的过程中，使用的许多函数具有相似性，创建公用函数。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68692" y="4665235"/>
            <a:ext cx="9395698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当不同端口之间使用数据库，有时会用到相同的数据表，要确保满足各个端口的需求。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环境的配置对于端口需要查询后选择，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PHPstudy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版本要求在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及以上。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77456" y="945665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难点解决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 rot="10800000" flipV="1">
            <a:off x="1568450" y="1937385"/>
            <a:ext cx="1557655" cy="561340"/>
          </a:xfrm>
          <a:prstGeom prst="rect">
            <a:avLst/>
          </a:prstGeom>
          <a:solidFill>
            <a:srgbClr val="77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实现难点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 rot="10800000" flipV="1">
            <a:off x="1568450" y="4104005"/>
            <a:ext cx="1557655" cy="561340"/>
          </a:xfrm>
          <a:prstGeom prst="rect">
            <a:avLst/>
          </a:prstGeom>
          <a:solidFill>
            <a:srgbClr val="77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环境难点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888343" y="162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-1088211" y="-557474"/>
            <a:ext cx="8436077" cy="7742903"/>
            <a:chOff x="-2195721" y="478875"/>
            <a:chExt cx="6584705" cy="7074865"/>
          </a:xfrm>
        </p:grpSpPr>
        <p:sp>
          <p:nvSpPr>
            <p:cNvPr id="19" name="等腰三角形 18"/>
            <p:cNvSpPr/>
            <p:nvPr/>
          </p:nvSpPr>
          <p:spPr>
            <a:xfrm rot="20600883">
              <a:off x="-966731" y="478875"/>
              <a:ext cx="5355715" cy="5900248"/>
            </a:xfrm>
            <a:prstGeom prst="triangle">
              <a:avLst>
                <a:gd name="adj" fmla="val 22787"/>
              </a:avLst>
            </a:prstGeom>
            <a:solidFill>
              <a:srgbClr val="467BB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-2195721" y="1791685"/>
              <a:ext cx="5389345" cy="5762055"/>
              <a:chOff x="1463998" y="420085"/>
              <a:chExt cx="5389345" cy="5762055"/>
            </a:xfrm>
          </p:grpSpPr>
          <p:sp>
            <p:nvSpPr>
              <p:cNvPr id="21" name="等腰三角形 20"/>
              <p:cNvSpPr/>
              <p:nvPr/>
            </p:nvSpPr>
            <p:spPr>
              <a:xfrm rot="14401577">
                <a:off x="1883175" y="1588939"/>
                <a:ext cx="4158933" cy="4624842"/>
              </a:xfrm>
              <a:prstGeom prst="triangle">
                <a:avLst>
                  <a:gd name="adj" fmla="val 50000"/>
                </a:avLst>
              </a:prstGeom>
              <a:solidFill>
                <a:srgbClr val="ED6A23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1463998" y="420085"/>
                <a:ext cx="5389345" cy="5762055"/>
                <a:chOff x="6098353" y="280171"/>
                <a:chExt cx="6632037" cy="7090687"/>
              </a:xfrm>
            </p:grpSpPr>
            <p:sp>
              <p:nvSpPr>
                <p:cNvPr id="23" name="等腰三角形 22"/>
                <p:cNvSpPr/>
                <p:nvPr/>
              </p:nvSpPr>
              <p:spPr>
                <a:xfrm rot="4062616">
                  <a:off x="8595289" y="703674"/>
                  <a:ext cx="2063592" cy="6206610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4" name="等腰三角形 23"/>
                <p:cNvSpPr/>
                <p:nvPr/>
              </p:nvSpPr>
              <p:spPr>
                <a:xfrm rot="1275857">
                  <a:off x="6557982" y="1153457"/>
                  <a:ext cx="3119882" cy="26114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5" name="等腰三角形 24"/>
                <p:cNvSpPr/>
                <p:nvPr/>
              </p:nvSpPr>
              <p:spPr>
                <a:xfrm rot="8725669">
                  <a:off x="7751407" y="2528604"/>
                  <a:ext cx="2344768" cy="3431839"/>
                </a:xfrm>
                <a:prstGeom prst="triangle">
                  <a:avLst>
                    <a:gd name="adj" fmla="val 22787"/>
                  </a:avLst>
                </a:prstGeom>
                <a:solidFill>
                  <a:srgbClr val="467BBD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6" name="等腰三角形 25"/>
                <p:cNvSpPr/>
                <p:nvPr/>
              </p:nvSpPr>
              <p:spPr>
                <a:xfrm rot="9779761">
                  <a:off x="7502632" y="280171"/>
                  <a:ext cx="2976059" cy="7090687"/>
                </a:xfrm>
                <a:prstGeom prst="triangle">
                  <a:avLst>
                    <a:gd name="adj" fmla="val 4898"/>
                  </a:avLst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" name="等腰三角形 26"/>
                <p:cNvSpPr/>
                <p:nvPr/>
              </p:nvSpPr>
              <p:spPr>
                <a:xfrm rot="10800000">
                  <a:off x="6098353" y="2193700"/>
                  <a:ext cx="2756033" cy="3585606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" name="等腰三角形 27"/>
                <p:cNvSpPr/>
                <p:nvPr/>
              </p:nvSpPr>
              <p:spPr>
                <a:xfrm rot="1275857">
                  <a:off x="6853788" y="2450847"/>
                  <a:ext cx="3301933" cy="316811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sp>
        <p:nvSpPr>
          <p:cNvPr id="29" name="文本框 28"/>
          <p:cNvSpPr txBox="1"/>
          <p:nvPr/>
        </p:nvSpPr>
        <p:spPr>
          <a:xfrm>
            <a:off x="2675874" y="2062409"/>
            <a:ext cx="69620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200469" y="3385848"/>
            <a:ext cx="3912844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Thank you for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watching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262191" y="324604"/>
            <a:ext cx="6022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76552" y="1889852"/>
            <a:ext cx="1000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27595" y="3075057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57360" y="4260263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02701" y="4968149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 rot="5400000">
            <a:off x="9752959" y="854996"/>
            <a:ext cx="1018462" cy="45719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 rot="5400000">
            <a:off x="10401528" y="1115953"/>
            <a:ext cx="1018462" cy="45719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176551" y="2597737"/>
            <a:ext cx="4919449" cy="45719"/>
          </a:xfrm>
          <a:prstGeom prst="rect">
            <a:avLst/>
          </a:prstGeom>
          <a:solidFill>
            <a:srgbClr val="467BBD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975079" y="4888160"/>
            <a:ext cx="3768765" cy="45719"/>
          </a:xfrm>
          <a:prstGeom prst="rect">
            <a:avLst/>
          </a:prstGeom>
          <a:solidFill>
            <a:srgbClr val="467BBD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420420" y="5596046"/>
            <a:ext cx="3652494" cy="45719"/>
          </a:xfrm>
          <a:prstGeom prst="rect">
            <a:avLst/>
          </a:prstGeom>
          <a:solidFill>
            <a:srgbClr val="467BBD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945314" y="3782943"/>
            <a:ext cx="4735715" cy="45719"/>
          </a:xfrm>
          <a:prstGeom prst="rect">
            <a:avLst/>
          </a:prstGeom>
          <a:solidFill>
            <a:srgbClr val="467BBD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1975079" y="195822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选题背景和意义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743844" y="3114177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773609" y="4331097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项目完成状态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218950" y="504049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技术难点的解决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975079" y="2243795"/>
            <a:ext cx="4219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Background and significance of the topic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5743844" y="3350429"/>
            <a:ext cx="166941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Exploit</a:t>
            </a:r>
            <a:r>
              <a:rPr lang="zh-CN" altLang="en-US" dirty="0"/>
              <a:t> method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2773609" y="4564547"/>
            <a:ext cx="167132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Project process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7218950" y="5272446"/>
            <a:ext cx="269176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dirty="0"/>
              <a:t>Solving project difficulties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88211" y="-557474"/>
            <a:ext cx="8436077" cy="7742903"/>
            <a:chOff x="-2195721" y="478875"/>
            <a:chExt cx="6584705" cy="7074865"/>
          </a:xfrm>
        </p:grpSpPr>
        <p:sp>
          <p:nvSpPr>
            <p:cNvPr id="5" name="等腰三角形 4"/>
            <p:cNvSpPr/>
            <p:nvPr/>
          </p:nvSpPr>
          <p:spPr>
            <a:xfrm rot="20600883">
              <a:off x="-966731" y="478875"/>
              <a:ext cx="5355715" cy="5900248"/>
            </a:xfrm>
            <a:prstGeom prst="triangle">
              <a:avLst>
                <a:gd name="adj" fmla="val 22787"/>
              </a:avLst>
            </a:prstGeom>
            <a:solidFill>
              <a:srgbClr val="467BB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-2195721" y="1791685"/>
              <a:ext cx="5389345" cy="5762055"/>
              <a:chOff x="1463998" y="420085"/>
              <a:chExt cx="5389345" cy="5762055"/>
            </a:xfrm>
          </p:grpSpPr>
          <p:sp>
            <p:nvSpPr>
              <p:cNvPr id="7" name="等腰三角形 6"/>
              <p:cNvSpPr/>
              <p:nvPr/>
            </p:nvSpPr>
            <p:spPr>
              <a:xfrm rot="14401577">
                <a:off x="1883175" y="1588939"/>
                <a:ext cx="4158933" cy="4624842"/>
              </a:xfrm>
              <a:prstGeom prst="triangle">
                <a:avLst>
                  <a:gd name="adj" fmla="val 50000"/>
                </a:avLst>
              </a:prstGeom>
              <a:solidFill>
                <a:srgbClr val="ED6A23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1463998" y="420085"/>
                <a:ext cx="5389345" cy="5762055"/>
                <a:chOff x="6098353" y="280171"/>
                <a:chExt cx="6632037" cy="7090687"/>
              </a:xfrm>
            </p:grpSpPr>
            <p:sp>
              <p:nvSpPr>
                <p:cNvPr id="9" name="等腰三角形 8"/>
                <p:cNvSpPr/>
                <p:nvPr/>
              </p:nvSpPr>
              <p:spPr>
                <a:xfrm rot="4062616">
                  <a:off x="8595289" y="703674"/>
                  <a:ext cx="2063592" cy="6206610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" name="等腰三角形 9"/>
                <p:cNvSpPr/>
                <p:nvPr/>
              </p:nvSpPr>
              <p:spPr>
                <a:xfrm rot="1275857">
                  <a:off x="6557982" y="1153457"/>
                  <a:ext cx="3119882" cy="26114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1" name="等腰三角形 10"/>
                <p:cNvSpPr/>
                <p:nvPr/>
              </p:nvSpPr>
              <p:spPr>
                <a:xfrm rot="8725669">
                  <a:off x="7751407" y="2528604"/>
                  <a:ext cx="2344768" cy="3431839"/>
                </a:xfrm>
                <a:prstGeom prst="triangle">
                  <a:avLst>
                    <a:gd name="adj" fmla="val 22787"/>
                  </a:avLst>
                </a:prstGeom>
                <a:solidFill>
                  <a:srgbClr val="467BBD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" name="等腰三角形 11"/>
                <p:cNvSpPr/>
                <p:nvPr/>
              </p:nvSpPr>
              <p:spPr>
                <a:xfrm rot="9779761">
                  <a:off x="7502632" y="280171"/>
                  <a:ext cx="2976059" cy="7090687"/>
                </a:xfrm>
                <a:prstGeom prst="triangle">
                  <a:avLst>
                    <a:gd name="adj" fmla="val 4898"/>
                  </a:avLst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" name="等腰三角形 12"/>
                <p:cNvSpPr/>
                <p:nvPr/>
              </p:nvSpPr>
              <p:spPr>
                <a:xfrm rot="10800000">
                  <a:off x="6098353" y="2193700"/>
                  <a:ext cx="2756033" cy="3585606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4" name="等腰三角形 13"/>
                <p:cNvSpPr/>
                <p:nvPr/>
              </p:nvSpPr>
              <p:spPr>
                <a:xfrm rot="1275857">
                  <a:off x="6853788" y="2450847"/>
                  <a:ext cx="3301933" cy="316811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sp>
        <p:nvSpPr>
          <p:cNvPr id="15" name="矩形 14"/>
          <p:cNvSpPr/>
          <p:nvPr/>
        </p:nvSpPr>
        <p:spPr>
          <a:xfrm>
            <a:off x="4380751" y="2483888"/>
            <a:ext cx="200247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190293" y="282740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选题背景和意义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90293" y="34792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218647" y="3378800"/>
            <a:ext cx="4219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Background and significance of the topic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27346" y="-895362"/>
            <a:ext cx="2090941" cy="583133"/>
            <a:chOff x="3724302" y="2971800"/>
            <a:chExt cx="3278764" cy="914400"/>
          </a:xfrm>
        </p:grpSpPr>
        <p:sp>
          <p:nvSpPr>
            <p:cNvPr id="3" name="椭圆 2"/>
            <p:cNvSpPr/>
            <p:nvPr/>
          </p:nvSpPr>
          <p:spPr>
            <a:xfrm>
              <a:off x="3724302" y="2971800"/>
              <a:ext cx="914400" cy="914400"/>
            </a:xfrm>
            <a:prstGeom prst="ellipse">
              <a:avLst/>
            </a:prstGeom>
            <a:solidFill>
              <a:srgbClr val="467B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06484" y="2971800"/>
              <a:ext cx="914400" cy="914400"/>
            </a:xfrm>
            <a:prstGeom prst="ellipse">
              <a:avLst/>
            </a:prstGeom>
            <a:solidFill>
              <a:srgbClr val="ED6A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6088666" y="2971800"/>
              <a:ext cx="914400" cy="914400"/>
            </a:xfrm>
            <a:prstGeom prst="ellipse">
              <a:avLst/>
            </a:prstGeom>
            <a:solidFill>
              <a:srgbClr val="77A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88" y="750871"/>
            <a:ext cx="4987925" cy="332528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rot="10800000" flipH="1" flipV="1">
            <a:off x="5297713" y="750871"/>
            <a:ext cx="6584499" cy="3325283"/>
          </a:xfrm>
          <a:prstGeom prst="rect">
            <a:avLst/>
          </a:prstGeom>
          <a:solidFill>
            <a:srgbClr val="77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545201" y="89489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45201" y="1479665"/>
            <a:ext cx="6197620" cy="2138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前一位当红流量明星粉丝对某一外国写文平台举报的事件，激发了本小组组员的灵感，此次项目的初步研究发现，如果有一个像上面的写文平台差不多的中国写作平台，将会受到广大网友的喜爱，目前市场已经有的写作平台，也很完善，但是大多都是按照热度来排行，没有热度的写手很难被看到，所以很多人不愿意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提笔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，我们的实时显示发布式网站将会改善这一点。</a:t>
            </a:r>
            <a:endParaRPr lang="zh-CN" altLang="en-US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9788" y="4454546"/>
            <a:ext cx="11572424" cy="1777072"/>
          </a:xfrm>
          <a:prstGeom prst="rect">
            <a:avLst/>
          </a:prstGeom>
          <a:solidFill>
            <a:srgbClr val="77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60591" y="5280055"/>
            <a:ext cx="11282230" cy="67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本项目主要是想要做一个可以自由写作、发表言论且实时的网站，写手的曝光率可以不受除时间以外因素的影响，可以加强用户与网站的粘性。</a:t>
            </a:r>
            <a:endParaRPr lang="zh-CN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0591" y="459975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88211" y="-557474"/>
            <a:ext cx="8436077" cy="7742903"/>
            <a:chOff x="-2195721" y="478875"/>
            <a:chExt cx="6584705" cy="7074865"/>
          </a:xfrm>
        </p:grpSpPr>
        <p:sp>
          <p:nvSpPr>
            <p:cNvPr id="5" name="等腰三角形 4"/>
            <p:cNvSpPr/>
            <p:nvPr/>
          </p:nvSpPr>
          <p:spPr>
            <a:xfrm rot="20600883">
              <a:off x="-966731" y="478875"/>
              <a:ext cx="5355715" cy="5900248"/>
            </a:xfrm>
            <a:prstGeom prst="triangle">
              <a:avLst>
                <a:gd name="adj" fmla="val 22787"/>
              </a:avLst>
            </a:prstGeom>
            <a:solidFill>
              <a:srgbClr val="467BB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-2195721" y="1791685"/>
              <a:ext cx="5389345" cy="5762055"/>
              <a:chOff x="1463998" y="420085"/>
              <a:chExt cx="5389345" cy="5762055"/>
            </a:xfrm>
          </p:grpSpPr>
          <p:sp>
            <p:nvSpPr>
              <p:cNvPr id="7" name="等腰三角形 6"/>
              <p:cNvSpPr/>
              <p:nvPr/>
            </p:nvSpPr>
            <p:spPr>
              <a:xfrm rot="14401577">
                <a:off x="1883175" y="1588939"/>
                <a:ext cx="4158933" cy="4624842"/>
              </a:xfrm>
              <a:prstGeom prst="triangle">
                <a:avLst>
                  <a:gd name="adj" fmla="val 50000"/>
                </a:avLst>
              </a:prstGeom>
              <a:solidFill>
                <a:srgbClr val="ED6A23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1463998" y="420085"/>
                <a:ext cx="5389345" cy="5762055"/>
                <a:chOff x="6098353" y="280171"/>
                <a:chExt cx="6632037" cy="7090687"/>
              </a:xfrm>
            </p:grpSpPr>
            <p:sp>
              <p:nvSpPr>
                <p:cNvPr id="9" name="等腰三角形 8"/>
                <p:cNvSpPr/>
                <p:nvPr/>
              </p:nvSpPr>
              <p:spPr>
                <a:xfrm rot="4062616">
                  <a:off x="8595289" y="703674"/>
                  <a:ext cx="2063592" cy="6206610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" name="等腰三角形 9"/>
                <p:cNvSpPr/>
                <p:nvPr/>
              </p:nvSpPr>
              <p:spPr>
                <a:xfrm rot="1275857">
                  <a:off x="6557982" y="1153457"/>
                  <a:ext cx="3119882" cy="26114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1" name="等腰三角形 10"/>
                <p:cNvSpPr/>
                <p:nvPr/>
              </p:nvSpPr>
              <p:spPr>
                <a:xfrm rot="8725669">
                  <a:off x="7751407" y="2528604"/>
                  <a:ext cx="2344768" cy="3431839"/>
                </a:xfrm>
                <a:prstGeom prst="triangle">
                  <a:avLst>
                    <a:gd name="adj" fmla="val 22787"/>
                  </a:avLst>
                </a:prstGeom>
                <a:solidFill>
                  <a:srgbClr val="467BBD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" name="等腰三角形 11"/>
                <p:cNvSpPr/>
                <p:nvPr/>
              </p:nvSpPr>
              <p:spPr>
                <a:xfrm rot="9779761">
                  <a:off x="7502632" y="280171"/>
                  <a:ext cx="2976059" cy="7090687"/>
                </a:xfrm>
                <a:prstGeom prst="triangle">
                  <a:avLst>
                    <a:gd name="adj" fmla="val 4898"/>
                  </a:avLst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" name="等腰三角形 12"/>
                <p:cNvSpPr/>
                <p:nvPr/>
              </p:nvSpPr>
              <p:spPr>
                <a:xfrm rot="10800000">
                  <a:off x="6098353" y="2193700"/>
                  <a:ext cx="2756033" cy="3585606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4" name="等腰三角形 13"/>
                <p:cNvSpPr/>
                <p:nvPr/>
              </p:nvSpPr>
              <p:spPr>
                <a:xfrm rot="1275857">
                  <a:off x="6853788" y="2450847"/>
                  <a:ext cx="3301933" cy="316811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sp>
        <p:nvSpPr>
          <p:cNvPr id="15" name="矩形 14"/>
          <p:cNvSpPr/>
          <p:nvPr/>
        </p:nvSpPr>
        <p:spPr>
          <a:xfrm>
            <a:off x="4222048" y="2497976"/>
            <a:ext cx="200247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054044" y="2841493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54044" y="3474981"/>
            <a:ext cx="166941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Expl</a:t>
            </a:r>
            <a:r>
              <a:rPr lang="en-US" dirty="0"/>
              <a:t>oit</a:t>
            </a:r>
            <a:r>
              <a:rPr lang="zh-CN" altLang="en-US" dirty="0"/>
              <a:t> method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946840" y="1610518"/>
            <a:ext cx="540790" cy="54079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0820" y="3521891"/>
            <a:ext cx="540790" cy="54079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675086" y="1582370"/>
            <a:ext cx="2653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ThinkPHP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flipH="1">
            <a:off x="5674995" y="2226945"/>
            <a:ext cx="440309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PHP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语言进行开发，从两个视角进行开发，不同端口进行交互。</a:t>
            </a: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" y="4182"/>
            <a:ext cx="4572000" cy="68580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809070" y="3521832"/>
            <a:ext cx="25190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</a:t>
            </a:r>
            <a:r>
              <a:rPr lang="zh-CN" altLang="en-US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数据库</a:t>
            </a:r>
            <a:endParaRPr lang="zh-CN" altLang="en-US" sz="28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 rot="16200000" flipV="1">
            <a:off x="7299597" y="481078"/>
            <a:ext cx="45719" cy="3294741"/>
          </a:xfrm>
          <a:prstGeom prst="rect">
            <a:avLst/>
          </a:prstGeom>
          <a:solidFill>
            <a:srgbClr val="77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16200000" flipV="1">
            <a:off x="7299597" y="2438171"/>
            <a:ext cx="45719" cy="3294741"/>
          </a:xfrm>
          <a:prstGeom prst="rect">
            <a:avLst/>
          </a:prstGeom>
          <a:solidFill>
            <a:srgbClr val="77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675084" y="171228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 rot="16200000" flipV="1">
            <a:off x="4955625" y="99493"/>
            <a:ext cx="523218" cy="728243"/>
          </a:xfrm>
          <a:prstGeom prst="rect">
            <a:avLst/>
          </a:prstGeom>
          <a:solidFill>
            <a:srgbClr val="77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形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4165" y="5199561"/>
            <a:ext cx="540790" cy="5407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809070" y="5218552"/>
            <a:ext cx="4222115" cy="52197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bootstrap</a:t>
            </a:r>
            <a:r>
              <a:rPr lang="zh-CN" altLang="en-US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jQuery</a:t>
            </a:r>
            <a:r>
              <a:rPr lang="zh-CN" altLang="en-US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框架</a:t>
            </a:r>
            <a:endParaRPr lang="zh-CN" altLang="en-US" sz="28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 rot="16200000" flipV="1">
            <a:off x="7433582" y="4115841"/>
            <a:ext cx="45719" cy="3294741"/>
          </a:xfrm>
          <a:prstGeom prst="rect">
            <a:avLst/>
          </a:prstGeom>
          <a:solidFill>
            <a:srgbClr val="77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88211" y="-557474"/>
            <a:ext cx="8436077" cy="7742903"/>
            <a:chOff x="-2195721" y="478875"/>
            <a:chExt cx="6584705" cy="7074865"/>
          </a:xfrm>
        </p:grpSpPr>
        <p:sp>
          <p:nvSpPr>
            <p:cNvPr id="5" name="等腰三角形 4"/>
            <p:cNvSpPr/>
            <p:nvPr/>
          </p:nvSpPr>
          <p:spPr>
            <a:xfrm rot="20600883">
              <a:off x="-966731" y="478875"/>
              <a:ext cx="5355715" cy="5900248"/>
            </a:xfrm>
            <a:prstGeom prst="triangle">
              <a:avLst>
                <a:gd name="adj" fmla="val 22787"/>
              </a:avLst>
            </a:prstGeom>
            <a:solidFill>
              <a:srgbClr val="467BB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-2195721" y="1791685"/>
              <a:ext cx="5389345" cy="5762055"/>
              <a:chOff x="1463998" y="420085"/>
              <a:chExt cx="5389345" cy="5762055"/>
            </a:xfrm>
          </p:grpSpPr>
          <p:sp>
            <p:nvSpPr>
              <p:cNvPr id="7" name="等腰三角形 6"/>
              <p:cNvSpPr/>
              <p:nvPr/>
            </p:nvSpPr>
            <p:spPr>
              <a:xfrm rot="14401577">
                <a:off x="1883175" y="1588939"/>
                <a:ext cx="4158933" cy="4624842"/>
              </a:xfrm>
              <a:prstGeom prst="triangle">
                <a:avLst>
                  <a:gd name="adj" fmla="val 50000"/>
                </a:avLst>
              </a:prstGeom>
              <a:solidFill>
                <a:srgbClr val="ED6A23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1463998" y="420085"/>
                <a:ext cx="5389345" cy="5762055"/>
                <a:chOff x="6098353" y="280171"/>
                <a:chExt cx="6632037" cy="7090687"/>
              </a:xfrm>
            </p:grpSpPr>
            <p:sp>
              <p:nvSpPr>
                <p:cNvPr id="9" name="等腰三角形 8"/>
                <p:cNvSpPr/>
                <p:nvPr/>
              </p:nvSpPr>
              <p:spPr>
                <a:xfrm rot="4062616">
                  <a:off x="8595289" y="703674"/>
                  <a:ext cx="2063592" cy="6206610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" name="等腰三角形 9"/>
                <p:cNvSpPr/>
                <p:nvPr/>
              </p:nvSpPr>
              <p:spPr>
                <a:xfrm rot="1275857">
                  <a:off x="6557982" y="1153457"/>
                  <a:ext cx="3119882" cy="26114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1" name="等腰三角形 10"/>
                <p:cNvSpPr/>
                <p:nvPr/>
              </p:nvSpPr>
              <p:spPr>
                <a:xfrm rot="8725669">
                  <a:off x="7751407" y="2528604"/>
                  <a:ext cx="2344768" cy="3431839"/>
                </a:xfrm>
                <a:prstGeom prst="triangle">
                  <a:avLst>
                    <a:gd name="adj" fmla="val 22787"/>
                  </a:avLst>
                </a:prstGeom>
                <a:solidFill>
                  <a:srgbClr val="467BBD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" name="等腰三角形 11"/>
                <p:cNvSpPr/>
                <p:nvPr/>
              </p:nvSpPr>
              <p:spPr>
                <a:xfrm rot="9779761">
                  <a:off x="7502632" y="280171"/>
                  <a:ext cx="2976059" cy="7090687"/>
                </a:xfrm>
                <a:prstGeom prst="triangle">
                  <a:avLst>
                    <a:gd name="adj" fmla="val 4898"/>
                  </a:avLst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" name="等腰三角形 12"/>
                <p:cNvSpPr/>
                <p:nvPr/>
              </p:nvSpPr>
              <p:spPr>
                <a:xfrm rot="10800000">
                  <a:off x="6098353" y="2193700"/>
                  <a:ext cx="2756033" cy="3585606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4" name="等腰三角形 13"/>
                <p:cNvSpPr/>
                <p:nvPr/>
              </p:nvSpPr>
              <p:spPr>
                <a:xfrm rot="1275857">
                  <a:off x="6853788" y="2450847"/>
                  <a:ext cx="3301933" cy="316811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sp>
        <p:nvSpPr>
          <p:cNvPr id="15" name="矩形 14"/>
          <p:cNvSpPr/>
          <p:nvPr/>
        </p:nvSpPr>
        <p:spPr>
          <a:xfrm>
            <a:off x="4207342" y="2497976"/>
            <a:ext cx="200247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173671" y="2879854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项目完成状态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209813" y="3494787"/>
            <a:ext cx="167132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Project process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56175" y="1705117"/>
            <a:ext cx="159658" cy="4656149"/>
          </a:xfrm>
          <a:prstGeom prst="rect">
            <a:avLst/>
          </a:prstGeom>
          <a:solidFill>
            <a:srgbClr val="77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912039" y="334774"/>
            <a:ext cx="2747739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用户端完成内容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8025" y="2970751"/>
            <a:ext cx="817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8025" y="4236385"/>
            <a:ext cx="817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55299" y="2981021"/>
            <a:ext cx="199959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用户可以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建立个人栏目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55299" y="4206515"/>
            <a:ext cx="199959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用户可以上传文章等待审核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900510" y="1705117"/>
            <a:ext cx="68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65900" y="1707515"/>
            <a:ext cx="317055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用户可以对讨论区及文章进行评论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00510" y="2981010"/>
            <a:ext cx="68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900510" y="4256903"/>
            <a:ext cx="68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65900" y="2967355"/>
            <a:ext cx="317055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用户可以在主页对自己想查找的内容进行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65900" y="4236085"/>
            <a:ext cx="330009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用户可以按照标签导航去不同标签页面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8025" y="87762"/>
            <a:ext cx="2214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完成状态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 rot="5400000">
            <a:off x="2508076" y="300506"/>
            <a:ext cx="512372" cy="295112"/>
          </a:xfrm>
          <a:prstGeom prst="rect">
            <a:avLst/>
          </a:prstGeom>
          <a:solidFill>
            <a:srgbClr val="77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88025" y="5502018"/>
            <a:ext cx="817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55299" y="5515395"/>
            <a:ext cx="1999594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用户可以对评论区的不当言论进行举报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900510" y="5532796"/>
            <a:ext cx="68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565900" y="5505450"/>
            <a:ext cx="316992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用户可以收藏文章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关注他人及查看关注和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粉丝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8025" y="1707736"/>
            <a:ext cx="817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55299" y="1742136"/>
            <a:ext cx="1999594" cy="6451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用户可以进行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个人信息的修改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56175" y="1703705"/>
            <a:ext cx="149860" cy="3246120"/>
          </a:xfrm>
          <a:prstGeom prst="rect">
            <a:avLst/>
          </a:prstGeom>
          <a:solidFill>
            <a:srgbClr val="77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912039" y="336044"/>
            <a:ext cx="2747739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管理员端完成内容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8025" y="2971386"/>
            <a:ext cx="817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8025" y="4236385"/>
            <a:ext cx="817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55299" y="2974671"/>
            <a:ext cx="199959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查看和搜索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用户信息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55299" y="4236360"/>
            <a:ext cx="199959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封禁违规用户并发送通知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880190" y="2975117"/>
            <a:ext cx="68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65905" y="3079244"/>
            <a:ext cx="4204604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文章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80190" y="4235770"/>
            <a:ext cx="68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65905" y="4343986"/>
            <a:ext cx="4204604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删除文章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8025" y="87762"/>
            <a:ext cx="2214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完成状态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 rot="5400000">
            <a:off x="2508076" y="300506"/>
            <a:ext cx="512372" cy="295112"/>
          </a:xfrm>
          <a:prstGeom prst="rect">
            <a:avLst/>
          </a:prstGeom>
          <a:solidFill>
            <a:srgbClr val="77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963960" y="1703448"/>
            <a:ext cx="817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701084" y="1704760"/>
            <a:ext cx="199959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对用户的举报进行审核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8025" y="1705196"/>
            <a:ext cx="817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5299" y="1704671"/>
            <a:ext cx="1999594" cy="6451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对用户提交的文章进行审核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7AADB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7AADB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1133</Words>
  <Application>WPS 演示</Application>
  <PresentationFormat>宽屏</PresentationFormat>
  <Paragraphs>158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Times New Roman</vt:lpstr>
      <vt:lpstr>等线</vt:lpstr>
      <vt:lpstr>Arial Unicode MS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方 文海</dc:creator>
  <cp:lastModifiedBy>a_kun</cp:lastModifiedBy>
  <cp:revision>41</cp:revision>
  <dcterms:created xsi:type="dcterms:W3CDTF">2020-04-29T05:29:00Z</dcterms:created>
  <dcterms:modified xsi:type="dcterms:W3CDTF">2020-07-02T13:45:51Z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